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276" r:id="rId4"/>
    <p:sldId id="268" r:id="rId5"/>
    <p:sldId id="258" r:id="rId6"/>
    <p:sldId id="275" r:id="rId7"/>
    <p:sldId id="259" r:id="rId8"/>
    <p:sldId id="277" r:id="rId9"/>
    <p:sldId id="260" r:id="rId10"/>
    <p:sldId id="261" r:id="rId11"/>
    <p:sldId id="262" r:id="rId12"/>
    <p:sldId id="263" r:id="rId13"/>
    <p:sldId id="269" r:id="rId14"/>
    <p:sldId id="264" r:id="rId15"/>
    <p:sldId id="265" r:id="rId16"/>
    <p:sldId id="266" r:id="rId17"/>
    <p:sldId id="274" r:id="rId18"/>
    <p:sldId id="267" r:id="rId19"/>
    <p:sldId id="270" r:id="rId20"/>
    <p:sldId id="271" r:id="rId21"/>
    <p:sldId id="278" r:id="rId22"/>
    <p:sldId id="279" r:id="rId23"/>
    <p:sldId id="272" r:id="rId24"/>
    <p:sldId id="273" r:id="rId25"/>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9" autoAdjust="0"/>
    <p:restoredTop sz="81062" autoAdjust="0"/>
  </p:normalViewPr>
  <p:slideViewPr>
    <p:cSldViewPr>
      <p:cViewPr varScale="1">
        <p:scale>
          <a:sx n="91" d="100"/>
          <a:sy n="91" d="100"/>
        </p:scale>
        <p:origin x="-1494"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DA3C7A1A-B74B-4C7E-8726-A19799B1E1F5}" type="datetimeFigureOut">
              <a:rPr kumimoji="1" lang="ja-JP" altLang="en-US" smtClean="0"/>
              <a:t>2011/9/29</a:t>
            </a:fld>
            <a:endParaRPr kumimoji="1" lang="ja-JP" altLang="en-US"/>
          </a:p>
        </p:txBody>
      </p:sp>
      <p:sp>
        <p:nvSpPr>
          <p:cNvPr id="4" name="フッター プレースホルダ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759A39B8-CC3C-4C02-95A6-D6A634B90F96}" type="slidenum">
              <a:rPr kumimoji="1" lang="ja-JP" altLang="en-US" smtClean="0"/>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0644" tIns="45322" rIns="90644" bIns="45322"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0644" tIns="45322" rIns="90644" bIns="45322" rtlCol="0"/>
          <a:lstStyle>
            <a:lvl1pPr algn="r" fontAlgn="auto">
              <a:spcBef>
                <a:spcPts val="0"/>
              </a:spcBef>
              <a:spcAft>
                <a:spcPts val="0"/>
              </a:spcAft>
              <a:defRPr sz="1200">
                <a:latin typeface="+mn-lt"/>
                <a:ea typeface="+mn-ea"/>
              </a:defRPr>
            </a:lvl1pPr>
          </a:lstStyle>
          <a:p>
            <a:pPr>
              <a:defRPr/>
            </a:pPr>
            <a:fld id="{C7F307A0-72E8-496F-8B87-8E228F9095C1}" type="datetimeFigureOut">
              <a:rPr lang="ja-JP" altLang="en-US"/>
              <a:pPr>
                <a:defRPr/>
              </a:pPr>
              <a:t>2011/9/29</a:t>
            </a:fld>
            <a:endParaRPr lang="ja-JP" altLang="en-US"/>
          </a:p>
        </p:txBody>
      </p:sp>
      <p:sp>
        <p:nvSpPr>
          <p:cNvPr id="4" name="スライド イメージ プレースホルダー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90644" tIns="45322" rIns="90644" bIns="45322" rtlCol="0" anchor="ctr"/>
          <a:lstStyle/>
          <a:p>
            <a:pPr lvl="0"/>
            <a:endParaRPr lang="ja-JP" altLang="en-US" noProof="0"/>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0644" tIns="45322" rIns="90644" bIns="45322"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0644" tIns="45322" rIns="90644" bIns="45322"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15374" y="9371285"/>
            <a:ext cx="2918831" cy="493316"/>
          </a:xfrm>
          <a:prstGeom prst="rect">
            <a:avLst/>
          </a:prstGeom>
        </p:spPr>
        <p:txBody>
          <a:bodyPr vert="horz" lIns="90644" tIns="45322" rIns="90644" bIns="45322" rtlCol="0" anchor="b"/>
          <a:lstStyle>
            <a:lvl1pPr algn="r" fontAlgn="auto">
              <a:spcBef>
                <a:spcPts val="0"/>
              </a:spcBef>
              <a:spcAft>
                <a:spcPts val="0"/>
              </a:spcAft>
              <a:defRPr sz="1200">
                <a:latin typeface="+mn-lt"/>
                <a:ea typeface="+mn-ea"/>
              </a:defRPr>
            </a:lvl1pPr>
          </a:lstStyle>
          <a:p>
            <a:pPr>
              <a:defRPr/>
            </a:pPr>
            <a:fld id="{CEE1A079-0C42-4F45-B3D6-C860D3933D97}" type="slidenum">
              <a:rPr lang="ja-JP" altLang="en-US"/>
              <a:pPr>
                <a:defRPr/>
              </a:pPr>
              <a:t>&lt;#&gt;</a:t>
            </a:fld>
            <a:endParaRPr lang="ja-JP" altLang="en-US"/>
          </a:p>
        </p:txBody>
      </p:sp>
    </p:spTree>
    <p:extLst>
      <p:ext uri="{BB962C8B-B14F-4D97-AF65-F5344CB8AC3E}">
        <p14:creationId xmlns:p14="http://schemas.microsoft.com/office/powerpoint/2010/main" xmlns="" val="14393343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漏れがないか要確認</a:t>
            </a:r>
            <a:endParaRPr kumimoji="1" lang="en-US" altLang="ja-JP" dirty="0" smtClean="0"/>
          </a:p>
          <a:p>
            <a:r>
              <a:rPr kumimoji="1" lang="en-US" altLang="ja-JP" dirty="0" smtClean="0"/>
              <a:t>(MEXT</a:t>
            </a:r>
            <a:r>
              <a:rPr kumimoji="1" lang="ja-JP" altLang="en-US" dirty="0" smtClean="0"/>
              <a:t>赤坂さんよりコメント</a:t>
            </a:r>
            <a:r>
              <a:rPr kumimoji="1" lang="en-US" altLang="ja-JP" dirty="0" smtClean="0"/>
              <a:t>)</a:t>
            </a:r>
          </a:p>
          <a:p>
            <a:pPr defTabSz="906445">
              <a:defRPr/>
            </a:pPr>
            <a:r>
              <a:rPr lang="ja-JP" altLang="en-US" dirty="0" smtClean="0"/>
              <a:t>水産庁は海水・海底土に関しては文科省のモニタリング活動に協力しているという位置付け</a:t>
            </a:r>
            <a:r>
              <a:rPr lang="en-US" altLang="ja-JP" dirty="0" smtClean="0"/>
              <a:t>(</a:t>
            </a:r>
            <a:r>
              <a:rPr lang="ja-JP" altLang="en-US" dirty="0" smtClean="0"/>
              <a:t>活動内容を直接コーディネートしていない</a:t>
            </a:r>
            <a:r>
              <a:rPr lang="en-US" altLang="ja-JP" dirty="0" smtClean="0"/>
              <a:t>)</a:t>
            </a:r>
            <a:r>
              <a:rPr lang="ja-JP" altLang="en-US" dirty="0" err="1" smtClean="0"/>
              <a:t>ので</a:t>
            </a:r>
            <a:r>
              <a:rPr lang="ja-JP" altLang="en-US" dirty="0" smtClean="0"/>
              <a:t>薄く</a:t>
            </a:r>
            <a:r>
              <a:rPr lang="en-US" altLang="ja-JP" dirty="0" smtClean="0"/>
              <a:t>(50</a:t>
            </a:r>
            <a:r>
              <a:rPr lang="ja-JP" altLang="en-US" dirty="0" smtClean="0"/>
              <a:t>％透かし）にしています。</a:t>
            </a:r>
          </a:p>
          <a:p>
            <a:pPr defTabSz="906445">
              <a:defRPr/>
            </a:pPr>
            <a:r>
              <a:rPr lang="ja-JP" altLang="en-US" dirty="0" smtClean="0"/>
              <a:t>ここは経産省ではなく原子力安全･保安院が適切ではないかと思います。また、保安院は東電が行っているモニタリングの結果については報告を受けていますが、活動そのものを直接コーディネートしていないので薄く</a:t>
            </a:r>
            <a:r>
              <a:rPr lang="en-US" altLang="ja-JP" dirty="0" smtClean="0"/>
              <a:t>(50</a:t>
            </a:r>
            <a:r>
              <a:rPr lang="ja-JP" altLang="en-US" dirty="0" smtClean="0"/>
              <a:t>％透かし）にしています。</a:t>
            </a:r>
          </a:p>
          <a:p>
            <a:pPr defTabSz="906445">
              <a:defRPr/>
            </a:pPr>
            <a:r>
              <a:rPr lang="ja-JP" altLang="en-US" dirty="0" smtClean="0"/>
              <a:t>あと、文科省のモニタリング活動への協力という意味では、海上保安庁も過去に協力</a:t>
            </a:r>
            <a:r>
              <a:rPr lang="en-US" altLang="ja-JP" dirty="0" smtClean="0"/>
              <a:t>(</a:t>
            </a:r>
            <a:r>
              <a:rPr lang="ja-JP" altLang="en-US" dirty="0" smtClean="0"/>
              <a:t>採水</a:t>
            </a:r>
            <a:r>
              <a:rPr lang="en-US" altLang="ja-JP" dirty="0" smtClean="0"/>
              <a:t>)</a:t>
            </a:r>
            <a:r>
              <a:rPr lang="ja-JP" altLang="en-US" dirty="0" smtClean="0"/>
              <a:t>してもらっていますし、今後も協力をもらう計画です（Ｐ２４の図に海保の文字あり</a:t>
            </a:r>
            <a:r>
              <a:rPr lang="en-US" altLang="ja-JP" dirty="0" smtClean="0"/>
              <a:t>)</a:t>
            </a:r>
            <a:r>
              <a:rPr lang="ja-JP" altLang="en-US" dirty="0" err="1" smtClean="0"/>
              <a:t>。</a:t>
            </a:r>
            <a:endParaRPr lang="ja-JP" altLang="en-US" dirty="0" smtClean="0"/>
          </a:p>
          <a:p>
            <a:pPr defTabSz="906445">
              <a:defRPr/>
            </a:pPr>
            <a:r>
              <a:rPr kumimoji="1" lang="en-US" altLang="ja-JP" dirty="0" smtClean="0"/>
              <a:t>(MEXT</a:t>
            </a:r>
            <a:r>
              <a:rPr kumimoji="1" lang="ja-JP" altLang="en-US" dirty="0" smtClean="0"/>
              <a:t>山口さんよりコメント</a:t>
            </a:r>
            <a:r>
              <a:rPr kumimoji="1" lang="en-US" altLang="ja-JP" dirty="0" smtClean="0"/>
              <a:t>)</a:t>
            </a:r>
            <a:r>
              <a:rPr lang="ja-JP" altLang="en-US" dirty="0" smtClean="0"/>
              <a:t> </a:t>
            </a:r>
            <a:endParaRPr lang="en-US" altLang="ja-JP" dirty="0" smtClean="0"/>
          </a:p>
          <a:p>
            <a:pPr defTabSz="906445">
              <a:defRPr/>
            </a:pPr>
            <a:r>
              <a:rPr lang="ja-JP" altLang="en-US" dirty="0" smtClean="0"/>
              <a:t>財団法人九州環境管理協会も今回再分析（詳細）を行って</a:t>
            </a:r>
            <a:r>
              <a:rPr lang="ja-JP" altLang="en-US" dirty="0" err="1" smtClean="0"/>
              <a:t>い</a:t>
            </a:r>
            <a:r>
              <a:rPr lang="ja-JP" altLang="en-US" dirty="0" smtClean="0"/>
              <a:t> ますので、追加お願いいたします。 </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EE1A079-0C42-4F45-B3D6-C860D3933D97}" type="slidenum">
              <a:rPr lang="ja-JP" altLang="en-US" smtClean="0"/>
              <a:pPr>
                <a:defRPr/>
              </a:pPr>
              <a:t>3</a:t>
            </a:fld>
            <a:endParaRPr lang="ja-JP" altLang="en-US"/>
          </a:p>
        </p:txBody>
      </p:sp>
    </p:spTree>
    <p:extLst>
      <p:ext uri="{BB962C8B-B14F-4D97-AF65-F5344CB8AC3E}">
        <p14:creationId xmlns:p14="http://schemas.microsoft.com/office/powerpoint/2010/main" xmlns="" val="198094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http://www.kantei.go.jp/foreign/noda/topics/201109/201109_additional_report_all.pdf</a:t>
            </a:r>
          </a:p>
          <a:p>
            <a:r>
              <a:rPr kumimoji="1" lang="en-US" altLang="ja-JP" dirty="0" smtClean="0"/>
              <a:t>IAEA</a:t>
            </a:r>
            <a:r>
              <a:rPr kumimoji="1" lang="ja-JP" altLang="en-US" dirty="0" smtClean="0"/>
              <a:t>追加報告書（</a:t>
            </a:r>
            <a:r>
              <a:rPr kumimoji="1" lang="en-US" altLang="ja-JP" dirty="0" smtClean="0"/>
              <a:t>2011.9</a:t>
            </a:r>
            <a:r>
              <a:rPr kumimoji="1" lang="ja-JP" altLang="en-US" dirty="0" smtClean="0"/>
              <a:t>）　</a:t>
            </a:r>
            <a:r>
              <a:rPr kumimoji="1" lang="en-US" altLang="ja-JP" dirty="0" smtClean="0"/>
              <a:t>Ⅱ-408</a:t>
            </a:r>
          </a:p>
          <a:p>
            <a:r>
              <a:rPr kumimoji="1" lang="en-US" altLang="ja-JP" dirty="0" smtClean="0"/>
              <a:t>+</a:t>
            </a:r>
            <a:r>
              <a:rPr kumimoji="1" lang="ja-JP" altLang="en-US" dirty="0" smtClean="0"/>
              <a:t>　東電</a:t>
            </a:r>
            <a:r>
              <a:rPr kumimoji="1" lang="en-US" altLang="ja-JP" dirty="0" smtClean="0"/>
              <a:t>HP</a:t>
            </a:r>
            <a:r>
              <a:rPr kumimoji="1" lang="ja-JP" altLang="en-US" dirty="0" smtClean="0"/>
              <a:t>から</a:t>
            </a:r>
            <a:r>
              <a:rPr kumimoji="1" lang="en-US" altLang="ja-JP" dirty="0" smtClean="0"/>
              <a:t>4/19</a:t>
            </a:r>
            <a:r>
              <a:rPr kumimoji="1" lang="ja-JP" altLang="en-US" dirty="0" smtClean="0"/>
              <a:t>以前のデータを合成</a:t>
            </a:r>
            <a:endParaRPr kumimoji="1" lang="en-US" altLang="ja-JP" dirty="0" smtClean="0"/>
          </a:p>
          <a:p>
            <a:r>
              <a:rPr kumimoji="1" lang="en-US" altLang="ja-JP" dirty="0" smtClean="0"/>
              <a:t>http://www.tepco.co.jp/en/press/corp-com/release/betu11_e/images/110422e4.pdf</a:t>
            </a:r>
            <a:r>
              <a:rPr kumimoji="1" lang="ja-JP" altLang="en-US" dirty="0" smtClean="0"/>
              <a:t>　の</a:t>
            </a:r>
            <a:r>
              <a:rPr kumimoji="1" lang="en-US" altLang="ja-JP" dirty="0" smtClean="0"/>
              <a:t>2</a:t>
            </a:r>
            <a:r>
              <a:rPr kumimoji="1" lang="ja-JP" altLang="en-US" dirty="0" smtClean="0"/>
              <a:t>ページ</a:t>
            </a:r>
            <a:endParaRPr kumimoji="1" lang="en-US" altLang="ja-JP" dirty="0" smtClean="0"/>
          </a:p>
          <a:p>
            <a:pPr defTabSz="906445">
              <a:defRPr/>
            </a:pPr>
            <a:r>
              <a:rPr kumimoji="1" lang="en-US" altLang="ja-JP" dirty="0" smtClean="0"/>
              <a:t>http://www.tepco.co.jp/en/press/corp-com/release/betu11_e/images/110405e17.pdf</a:t>
            </a:r>
            <a:r>
              <a:rPr kumimoji="1" lang="ja-JP" altLang="en-US" dirty="0" smtClean="0"/>
              <a:t>　の</a:t>
            </a:r>
            <a:r>
              <a:rPr kumimoji="1" lang="en-US" altLang="ja-JP" dirty="0" smtClean="0"/>
              <a:t>2</a:t>
            </a:r>
            <a:r>
              <a:rPr kumimoji="1" lang="ja-JP" altLang="en-US" dirty="0" smtClean="0"/>
              <a:t>ページ</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EE1A079-0C42-4F45-B3D6-C860D3933D97}" type="slidenum">
              <a:rPr lang="ja-JP" altLang="en-US" smtClean="0"/>
              <a:pPr>
                <a:defRPr/>
              </a:pPr>
              <a:t>12</a:t>
            </a:fld>
            <a:endParaRPr lang="ja-JP" altLang="en-US"/>
          </a:p>
        </p:txBody>
      </p:sp>
    </p:spTree>
    <p:extLst>
      <p:ext uri="{BB962C8B-B14F-4D97-AF65-F5344CB8AC3E}">
        <p14:creationId xmlns:p14="http://schemas.microsoft.com/office/powerpoint/2010/main" xmlns="" val="1022504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東電</a:t>
            </a:r>
            <a:r>
              <a:rPr kumimoji="1" lang="en-US" altLang="ja-JP" dirty="0" smtClean="0"/>
              <a:t>HP</a:t>
            </a:r>
            <a:r>
              <a:rPr kumimoji="1" lang="ja-JP" altLang="en-US" dirty="0" smtClean="0"/>
              <a:t>から</a:t>
            </a:r>
            <a:r>
              <a:rPr kumimoji="1" lang="en-US" altLang="ja-JP" dirty="0" smtClean="0"/>
              <a:t>4/19</a:t>
            </a:r>
            <a:r>
              <a:rPr kumimoji="1" lang="ja-JP" altLang="en-US" dirty="0" smtClean="0"/>
              <a:t>以前のデータを合成</a:t>
            </a:r>
            <a:endParaRPr kumimoji="1" lang="en-US" altLang="ja-JP" dirty="0" smtClean="0"/>
          </a:p>
          <a:p>
            <a:pPr defTabSz="906445">
              <a:defRPr/>
            </a:pPr>
            <a:r>
              <a:rPr kumimoji="1" lang="en-US" altLang="ja-JP" dirty="0" smtClean="0"/>
              <a:t>http://www.tepco.co.jp/en/press/corp-com/release/betu11_e/images/110405e17.pdf</a:t>
            </a:r>
            <a:r>
              <a:rPr kumimoji="1" lang="ja-JP" altLang="en-US" dirty="0" smtClean="0"/>
              <a:t>　の</a:t>
            </a:r>
            <a:r>
              <a:rPr kumimoji="1" lang="en-US" altLang="ja-JP" dirty="0" smtClean="0"/>
              <a:t>5</a:t>
            </a:r>
            <a:r>
              <a:rPr kumimoji="1" lang="ja-JP" altLang="en-US" dirty="0" smtClean="0"/>
              <a:t>ページなど</a:t>
            </a:r>
            <a:endParaRPr kumimoji="1" lang="en-US" altLang="ja-JP" dirty="0" smtClean="0"/>
          </a:p>
          <a:p>
            <a:pPr defTabSz="906445">
              <a:defRPr/>
            </a:pP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EE1A079-0C42-4F45-B3D6-C860D3933D97}" type="slidenum">
              <a:rPr lang="ja-JP" altLang="en-US" smtClean="0"/>
              <a:pPr>
                <a:defRPr/>
              </a:pPr>
              <a:t>13</a:t>
            </a:fld>
            <a:endParaRPr lang="ja-JP" altLang="en-US"/>
          </a:p>
        </p:txBody>
      </p:sp>
    </p:spTree>
    <p:extLst>
      <p:ext uri="{BB962C8B-B14F-4D97-AF65-F5344CB8AC3E}">
        <p14:creationId xmlns:p14="http://schemas.microsoft.com/office/powerpoint/2010/main" xmlns="" val="599472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http://radioactivity.mext.go.jp/en/1340/2011/05/1305678_0505.pdf</a:t>
            </a:r>
            <a:r>
              <a:rPr kumimoji="1" lang="ja-JP" altLang="en-US" dirty="0" smtClean="0"/>
              <a:t>　</a:t>
            </a:r>
            <a:r>
              <a:rPr kumimoji="1" lang="en-US" altLang="ja-JP" dirty="0" smtClean="0"/>
              <a:t>5</a:t>
            </a:r>
            <a:r>
              <a:rPr kumimoji="1" lang="ja-JP" altLang="en-US" dirty="0" smtClean="0"/>
              <a:t>ページ</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EE1A079-0C42-4F45-B3D6-C860D3933D97}" type="slidenum">
              <a:rPr lang="ja-JP" altLang="en-US" smtClean="0"/>
              <a:pPr>
                <a:defRPr/>
              </a:pPr>
              <a:t>14</a:t>
            </a:fld>
            <a:endParaRPr lang="ja-JP" altLang="en-US"/>
          </a:p>
        </p:txBody>
      </p:sp>
    </p:spTree>
    <p:extLst>
      <p:ext uri="{BB962C8B-B14F-4D97-AF65-F5344CB8AC3E}">
        <p14:creationId xmlns:p14="http://schemas.microsoft.com/office/powerpoint/2010/main" xmlns="" val="4137399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http://radioactivity.mext.go.jp/en/1340/2011/05/1305678_0507.pdf</a:t>
            </a:r>
            <a:r>
              <a:rPr kumimoji="1" lang="ja-JP" altLang="en-US" dirty="0" smtClean="0"/>
              <a:t>　　</a:t>
            </a:r>
            <a:r>
              <a:rPr kumimoji="1" lang="en-US" altLang="ja-JP" dirty="0" smtClean="0"/>
              <a:t>5</a:t>
            </a:r>
            <a:r>
              <a:rPr kumimoji="1" lang="ja-JP" altLang="en-US" dirty="0" smtClean="0"/>
              <a:t>ページ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EE1A079-0C42-4F45-B3D6-C860D3933D97}" type="slidenum">
              <a:rPr lang="ja-JP" altLang="en-US" smtClean="0"/>
              <a:pPr>
                <a:defRPr/>
              </a:pPr>
              <a:t>15</a:t>
            </a:fld>
            <a:endParaRPr lang="ja-JP" altLang="en-US"/>
          </a:p>
        </p:txBody>
      </p:sp>
    </p:spTree>
    <p:extLst>
      <p:ext uri="{BB962C8B-B14F-4D97-AF65-F5344CB8AC3E}">
        <p14:creationId xmlns:p14="http://schemas.microsoft.com/office/powerpoint/2010/main" xmlns="" val="227731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http://www.kantei.go.jp/foreign/noda/topics/201109/201109_additional_report_all.pdf</a:t>
            </a:r>
          </a:p>
          <a:p>
            <a:r>
              <a:rPr kumimoji="1" lang="en-US" altLang="ja-JP" dirty="0" smtClean="0"/>
              <a:t>IAEA</a:t>
            </a:r>
            <a:r>
              <a:rPr kumimoji="1" lang="ja-JP" altLang="en-US" dirty="0" smtClean="0"/>
              <a:t>追加報告書（</a:t>
            </a:r>
            <a:r>
              <a:rPr kumimoji="1" lang="en-US" altLang="ja-JP" dirty="0" smtClean="0"/>
              <a:t>2011.9</a:t>
            </a:r>
            <a:r>
              <a:rPr kumimoji="1" lang="ja-JP" altLang="en-US" dirty="0" smtClean="0"/>
              <a:t>）　</a:t>
            </a:r>
            <a:r>
              <a:rPr kumimoji="1" lang="en-US" altLang="ja-JP" dirty="0" smtClean="0"/>
              <a:t>Ⅱ-410</a:t>
            </a:r>
          </a:p>
          <a:p>
            <a:r>
              <a:rPr kumimoji="1" lang="en-US" altLang="ja-JP" dirty="0" smtClean="0"/>
              <a:t>http://radioactivity.mext.go.jp/en/monitoring_around_FukushimaNPP_sea_sea_area/2011/05/1305678_0520.pdf</a:t>
            </a:r>
            <a:r>
              <a:rPr kumimoji="1" lang="ja-JP" altLang="en-US" dirty="0" smtClean="0"/>
              <a:t>　　　</a:t>
            </a:r>
            <a:r>
              <a:rPr kumimoji="1" lang="en-US" altLang="ja-JP" dirty="0" smtClean="0"/>
              <a:t>4</a:t>
            </a:r>
            <a:r>
              <a:rPr kumimoji="1" lang="ja-JP" altLang="en-US" dirty="0" smtClean="0"/>
              <a:t>ページ</a:t>
            </a:r>
            <a:endParaRPr kumimoji="1" lang="en-US" altLang="ja-JP" dirty="0" smtClean="0"/>
          </a:p>
          <a:p>
            <a:endParaRPr kumimoji="1" lang="en-US" altLang="ja-JP" dirty="0" smtClean="0"/>
          </a:p>
          <a:p>
            <a:r>
              <a:rPr kumimoji="1" lang="ja-JP" altLang="en-US" dirty="0" smtClean="0"/>
              <a:t>詳細分析（日本語のみ）</a:t>
            </a:r>
            <a:endParaRPr kumimoji="1" lang="en-US" altLang="ja-JP" dirty="0" smtClean="0"/>
          </a:p>
          <a:p>
            <a:r>
              <a:rPr kumimoji="1" lang="en-US" altLang="ja-JP" dirty="0" smtClean="0"/>
              <a:t>http://radioactivity.mext.go.jp/ja/monitoring_around_FukushimaNPP_sea/2011/09/1335_0912_2.pdf</a:t>
            </a:r>
            <a:r>
              <a:rPr kumimoji="1" lang="ja-JP" altLang="en-US" dirty="0" smtClean="0"/>
              <a:t>　　</a:t>
            </a:r>
            <a:r>
              <a:rPr kumimoji="1" lang="en-US" altLang="ja-JP" dirty="0" smtClean="0"/>
              <a:t>5</a:t>
            </a:r>
            <a:r>
              <a:rPr kumimoji="1" lang="ja-JP" altLang="en-US" dirty="0" smtClean="0"/>
              <a:t>ページ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EE1A079-0C42-4F45-B3D6-C860D3933D97}" type="slidenum">
              <a:rPr lang="ja-JP" altLang="en-US" smtClean="0"/>
              <a:pPr>
                <a:defRPr/>
              </a:pPr>
              <a:t>16</a:t>
            </a:fld>
            <a:endParaRPr lang="ja-JP" altLang="en-US"/>
          </a:p>
        </p:txBody>
      </p:sp>
    </p:spTree>
    <p:extLst>
      <p:ext uri="{BB962C8B-B14F-4D97-AF65-F5344CB8AC3E}">
        <p14:creationId xmlns:p14="http://schemas.microsoft.com/office/powerpoint/2010/main" xmlns="" val="2418947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http://radioactivity.mext.go.jp/ja/1710/2011/06/1307784_0626.pdf</a:t>
            </a:r>
            <a:r>
              <a:rPr kumimoji="1" lang="ja-JP" altLang="en-US" dirty="0" smtClean="0"/>
              <a:t>　　　</a:t>
            </a:r>
            <a:r>
              <a:rPr kumimoji="1" lang="en-US" altLang="ja-JP" dirty="0" smtClean="0"/>
              <a:t>2</a:t>
            </a:r>
            <a:r>
              <a:rPr kumimoji="1" lang="ja-JP" altLang="en-US" dirty="0" smtClean="0"/>
              <a:t>ページ</a:t>
            </a:r>
            <a:endParaRPr kumimoji="1" lang="en-US" altLang="ja-JP" dirty="0" smtClean="0"/>
          </a:p>
          <a:p>
            <a:endParaRPr kumimoji="1" lang="en-US" altLang="ja-JP" dirty="0" smtClean="0"/>
          </a:p>
          <a:p>
            <a:r>
              <a:rPr kumimoji="1" lang="en-US" altLang="ja-JP" dirty="0" smtClean="0"/>
              <a:t>http://www.kantei.go.jp/foreign/noda/topics/201109/201109_additional_report_all.pdf</a:t>
            </a:r>
          </a:p>
          <a:p>
            <a:r>
              <a:rPr kumimoji="1" lang="en-US" altLang="ja-JP" dirty="0" smtClean="0"/>
              <a:t>IAEA</a:t>
            </a:r>
            <a:r>
              <a:rPr kumimoji="1" lang="ja-JP" altLang="en-US" dirty="0" smtClean="0"/>
              <a:t>追加報告書（</a:t>
            </a:r>
            <a:r>
              <a:rPr kumimoji="1" lang="en-US" altLang="ja-JP" dirty="0" smtClean="0"/>
              <a:t>2011.9</a:t>
            </a:r>
            <a:r>
              <a:rPr kumimoji="1" lang="ja-JP" altLang="en-US" dirty="0" smtClean="0"/>
              <a:t>）　</a:t>
            </a:r>
            <a:r>
              <a:rPr kumimoji="1" lang="en-US" altLang="ja-JP" dirty="0" smtClean="0"/>
              <a:t>Ⅱ-412</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EE1A079-0C42-4F45-B3D6-C860D3933D97}" type="slidenum">
              <a:rPr lang="ja-JP" altLang="en-US" smtClean="0"/>
              <a:pPr>
                <a:defRPr/>
              </a:pPr>
              <a:t>17</a:t>
            </a:fld>
            <a:endParaRPr lang="ja-JP" altLang="en-US"/>
          </a:p>
        </p:txBody>
      </p:sp>
    </p:spTree>
    <p:extLst>
      <p:ext uri="{BB962C8B-B14F-4D97-AF65-F5344CB8AC3E}">
        <p14:creationId xmlns:p14="http://schemas.microsoft.com/office/powerpoint/2010/main" xmlns="" val="2506375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6611" indent="-226611">
              <a:buAutoNum type="alphaLcParenR"/>
            </a:pPr>
            <a:r>
              <a:rPr kumimoji="1" lang="en-US" altLang="ja-JP" dirty="0" smtClean="0"/>
              <a:t>180000: http://www.tepco.co.jp/en/press/corp-com/release/betu11_e/images/110331e13.pdf</a:t>
            </a:r>
          </a:p>
          <a:p>
            <a:r>
              <a:rPr kumimoji="1" lang="en-US" altLang="ja-JP" dirty="0" smtClean="0"/>
              <a:t>   67,68:</a:t>
            </a:r>
            <a:r>
              <a:rPr kumimoji="1" lang="en-US" altLang="ja-JP" baseline="0" dirty="0" smtClean="0"/>
              <a:t> http://www.tepco.co.jp/en/press/corp-com/release/betu11_e/images/110408e13.pdf</a:t>
            </a:r>
          </a:p>
          <a:p>
            <a:r>
              <a:rPr kumimoji="1" lang="en-US" altLang="ja-JP" baseline="0" dirty="0" smtClean="0"/>
              <a:t>b) 3800: http://www.tepco.co.jp/en/press/corp-com/release/betu11_e/images/110329e7.pdf</a:t>
            </a:r>
          </a:p>
          <a:p>
            <a:r>
              <a:rPr kumimoji="1" lang="en-US" altLang="ja-JP" baseline="0" dirty="0" smtClean="0"/>
              <a:t>   1400,1400: http://www.tepco.co.jp/en/press/corp-com/release/betu11_e/images/110406e13.pdf</a:t>
            </a:r>
          </a:p>
          <a:p>
            <a:r>
              <a:rPr kumimoji="1" lang="en-US" altLang="ja-JP" dirty="0" smtClean="0"/>
              <a:t>   920,760,760: http://www.tepco.co.jp/en/press/corp-com/release/betu11_e/images/110412e7.pdf</a:t>
            </a:r>
            <a:r>
              <a:rPr kumimoji="1" lang="ja-JP" altLang="en-US" dirty="0" smtClean="0"/>
              <a:t>　　２ページ</a:t>
            </a:r>
            <a:endParaRPr kumimoji="1" lang="en-US" altLang="ja-JP" dirty="0" smtClean="0"/>
          </a:p>
          <a:p>
            <a:r>
              <a:rPr kumimoji="1" lang="en-US" altLang="ja-JP" baseline="0" dirty="0" smtClean="0"/>
              <a:t>c) 161,186: http://radioactivity.mext.go.jp/ja/1340/2011/04/1304149_0416.pdf</a:t>
            </a:r>
          </a:p>
          <a:p>
            <a:r>
              <a:rPr kumimoji="1" lang="en-US" altLang="ja-JP" baseline="0" dirty="0" smtClean="0"/>
              <a:t>d) 9.3,11: http://radioactivity.mext.go.jp/ja/monitoring_around_FukushimaNPP_sea_sea_area/2011/05/1305671_0520.pdf</a:t>
            </a:r>
          </a:p>
          <a:p>
            <a:r>
              <a:rPr kumimoji="1" lang="en-US" altLang="ja-JP" baseline="0" dirty="0" smtClean="0"/>
              <a:t>e) 12,15: http://radioactivity.mext.go.jp/ja/monitoring_around_FukushimaNPP_sea_sea_area/2011/06/1305671_0609.pdf</a:t>
            </a:r>
          </a:p>
          <a:p>
            <a:endParaRPr kumimoji="1" lang="en-US" altLang="ja-JP" dirty="0" smtClean="0"/>
          </a:p>
          <a:p>
            <a:r>
              <a:rPr kumimoji="1" lang="en-US" altLang="ja-JP" dirty="0" smtClean="0"/>
              <a:t>d)</a:t>
            </a:r>
            <a:r>
              <a:rPr kumimoji="1" lang="ja-JP" altLang="en-US" dirty="0" smtClean="0"/>
              <a:t>の</a:t>
            </a:r>
            <a:r>
              <a:rPr kumimoji="1" lang="en-US" altLang="ja-JP" dirty="0" smtClean="0"/>
              <a:t>9.3,11</a:t>
            </a:r>
            <a:r>
              <a:rPr kumimoji="1" lang="ja-JP" altLang="en-US" dirty="0" smtClean="0"/>
              <a:t>は中層、</a:t>
            </a:r>
            <a:r>
              <a:rPr kumimoji="1" lang="en-US" altLang="ja-JP" dirty="0" smtClean="0"/>
              <a:t>e)</a:t>
            </a:r>
            <a:r>
              <a:rPr kumimoji="1" lang="ja-JP" altLang="en-US" dirty="0" smtClean="0"/>
              <a:t>の</a:t>
            </a:r>
            <a:r>
              <a:rPr kumimoji="1" lang="en-US" altLang="ja-JP" dirty="0" smtClean="0"/>
              <a:t>12,15</a:t>
            </a:r>
            <a:r>
              <a:rPr kumimoji="1" lang="ja-JP" altLang="en-US" dirty="0" smtClean="0"/>
              <a:t>は水深</a:t>
            </a:r>
            <a:r>
              <a:rPr kumimoji="1" lang="en-US" altLang="ja-JP" dirty="0" smtClean="0"/>
              <a:t>100m</a:t>
            </a:r>
            <a:r>
              <a:rPr kumimoji="1" lang="ja-JP" altLang="en-US" dirty="0" smtClean="0"/>
              <a:t>で採取。</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EE1A079-0C42-4F45-B3D6-C860D3933D97}" type="slidenum">
              <a:rPr lang="ja-JP" altLang="en-US" smtClean="0"/>
              <a:pPr>
                <a:defRPr/>
              </a:pPr>
              <a:t>18</a:t>
            </a:fld>
            <a:endParaRPr lang="ja-JP" altLang="en-US"/>
          </a:p>
        </p:txBody>
      </p:sp>
    </p:spTree>
    <p:extLst>
      <p:ext uri="{BB962C8B-B14F-4D97-AF65-F5344CB8AC3E}">
        <p14:creationId xmlns:p14="http://schemas.microsoft.com/office/powerpoint/2010/main" xmlns="" val="152364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海水</a:t>
            </a:r>
            <a:r>
              <a:rPr kumimoji="1" lang="en-US" altLang="ja-JP" dirty="0" err="1" smtClean="0"/>
              <a:t>Sr</a:t>
            </a:r>
            <a:endParaRPr kumimoji="1" lang="en-US" altLang="ja-JP" dirty="0" smtClean="0"/>
          </a:p>
          <a:p>
            <a:r>
              <a:rPr kumimoji="1" lang="en-US" altLang="ja-JP" dirty="0" smtClean="0"/>
              <a:t>http://radioactivity.mext.go.jp/ja/1630/2011/05/1305939_0509.pdf</a:t>
            </a:r>
          </a:p>
          <a:p>
            <a:r>
              <a:rPr kumimoji="1" lang="ja-JP" altLang="en-US" dirty="0" smtClean="0"/>
              <a:t>海水</a:t>
            </a:r>
            <a:r>
              <a:rPr kumimoji="1" lang="en-US" altLang="ja-JP" dirty="0" err="1" smtClean="0"/>
              <a:t>Pu</a:t>
            </a:r>
            <a:endParaRPr kumimoji="1" lang="en-US" altLang="ja-JP" dirty="0" smtClean="0"/>
          </a:p>
          <a:p>
            <a:r>
              <a:rPr kumimoji="1" lang="en-US" altLang="ja-JP" dirty="0" smtClean="0"/>
              <a:t>http://radioactivity.mext.go.jp/ja/1610/2011/05/1305939_0527p.pdf</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EE1A079-0C42-4F45-B3D6-C860D3933D97}" type="slidenum">
              <a:rPr lang="ja-JP" altLang="en-US" smtClean="0"/>
              <a:pPr>
                <a:defRPr/>
              </a:pPr>
              <a:t>19</a:t>
            </a:fld>
            <a:endParaRPr lang="ja-JP" altLang="en-US"/>
          </a:p>
        </p:txBody>
      </p:sp>
    </p:spTree>
    <p:extLst>
      <p:ext uri="{BB962C8B-B14F-4D97-AF65-F5344CB8AC3E}">
        <p14:creationId xmlns:p14="http://schemas.microsoft.com/office/powerpoint/2010/main" xmlns="" val="4176221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Sr</a:t>
            </a:r>
            <a:r>
              <a:rPr kumimoji="1" lang="ja-JP" altLang="en-US" dirty="0" smtClean="0"/>
              <a:t>の最高濃度の出典：　</a:t>
            </a:r>
            <a:r>
              <a:rPr kumimoji="1" lang="en-US" altLang="ja-JP" dirty="0" smtClean="0"/>
              <a:t>http://www.tepco.co.jp/en/press/corp-com/release/betu11_e/images/110508e5.pdf</a:t>
            </a:r>
            <a:endParaRPr kumimoji="1" lang="ja-JP" altLang="en-US" dirty="0" smtClean="0"/>
          </a:p>
        </p:txBody>
      </p:sp>
      <p:sp>
        <p:nvSpPr>
          <p:cNvPr id="4" name="スライド番号プレースホルダー 3"/>
          <p:cNvSpPr>
            <a:spLocks noGrp="1"/>
          </p:cNvSpPr>
          <p:nvPr>
            <p:ph type="sldNum" sz="quarter" idx="10"/>
          </p:nvPr>
        </p:nvSpPr>
        <p:spPr/>
        <p:txBody>
          <a:bodyPr/>
          <a:lstStyle/>
          <a:p>
            <a:pPr>
              <a:defRPr/>
            </a:pPr>
            <a:fld id="{CEE1A079-0C42-4F45-B3D6-C860D3933D97}" type="slidenum">
              <a:rPr lang="ja-JP" altLang="en-US" smtClean="0"/>
              <a:pPr>
                <a:defRPr/>
              </a:pPr>
              <a:t>20</a:t>
            </a:fld>
            <a:endParaRPr lang="ja-JP" altLang="en-US"/>
          </a:p>
        </p:txBody>
      </p:sp>
    </p:spTree>
    <p:extLst>
      <p:ext uri="{BB962C8B-B14F-4D97-AF65-F5344CB8AC3E}">
        <p14:creationId xmlns:p14="http://schemas.microsoft.com/office/powerpoint/2010/main" xmlns="" val="972545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trike="dblStrike" dirty="0" smtClean="0"/>
              <a:t>http://radioactivity.mext.go.jp/ja/around_TEPCO_FukushimaNPP_seawater/</a:t>
            </a:r>
          </a:p>
          <a:p>
            <a:r>
              <a:rPr kumimoji="1" lang="ja-JP" altLang="en-US" strike="dblStrike" dirty="0" smtClean="0"/>
              <a:t>の下の方にある近傍海底土の結果を集計して最高濃度を抽出し、</a:t>
            </a:r>
            <a:r>
              <a:rPr kumimoji="1" lang="en-US" altLang="ja-JP" strike="dblStrike" dirty="0" smtClean="0"/>
              <a:t>surfer10</a:t>
            </a:r>
            <a:r>
              <a:rPr kumimoji="1" lang="ja-JP" altLang="en-US" strike="dblStrike" dirty="0" err="1" smtClean="0"/>
              <a:t>にて</a:t>
            </a:r>
            <a:r>
              <a:rPr kumimoji="1" lang="ja-JP" altLang="en-US" strike="dblStrike" dirty="0" smtClean="0"/>
              <a:t>作成。</a:t>
            </a:r>
            <a:endParaRPr kumimoji="1" lang="en-US" altLang="ja-JP" strike="dblStrike" dirty="0" smtClean="0"/>
          </a:p>
          <a:p>
            <a:r>
              <a:rPr kumimoji="1" lang="en-US" altLang="ja-JP" strike="dblStrike" dirty="0" smtClean="0"/>
              <a:t>12</a:t>
            </a:r>
            <a:r>
              <a:rPr kumimoji="1" lang="ja-JP" altLang="en-US" strike="dblStrike" dirty="0" smtClean="0"/>
              <a:t>は</a:t>
            </a:r>
            <a:r>
              <a:rPr lang="en-US" altLang="ja-JP" strike="dblStrike" dirty="0" smtClean="0"/>
              <a:t>3km offshore of </a:t>
            </a:r>
            <a:r>
              <a:rPr lang="en-US" altLang="ja-JP" strike="dblStrike" dirty="0" err="1" smtClean="0"/>
              <a:t>Odaka</a:t>
            </a:r>
            <a:r>
              <a:rPr lang="en-US" altLang="ja-JP" strike="dblStrike" dirty="0" smtClean="0"/>
              <a:t> ward</a:t>
            </a:r>
            <a:r>
              <a:rPr lang="ja-JP" altLang="en-US" strike="dblStrike" dirty="0" err="1" smtClean="0"/>
              <a:t>、</a:t>
            </a:r>
            <a:r>
              <a:rPr lang="en-US" altLang="ja-JP" strike="dblStrike" dirty="0" smtClean="0"/>
              <a:t>13</a:t>
            </a:r>
            <a:r>
              <a:rPr lang="ja-JP" altLang="en-US" strike="dblStrike" dirty="0" smtClean="0"/>
              <a:t>は</a:t>
            </a:r>
            <a:r>
              <a:rPr lang="en-US" altLang="ja-JP" strike="dblStrike" dirty="0" smtClean="0"/>
              <a:t>3km offshore of </a:t>
            </a:r>
            <a:r>
              <a:rPr lang="en-US" altLang="ja-JP" strike="dblStrike" dirty="0" err="1" smtClean="0"/>
              <a:t>Iwasawa</a:t>
            </a:r>
            <a:r>
              <a:rPr lang="en-US" altLang="ja-JP" strike="dblStrike" dirty="0" smtClean="0"/>
              <a:t> shore</a:t>
            </a:r>
            <a:endParaRPr kumimoji="1" lang="en-US" altLang="ja-JP" strike="dblStrike" dirty="0" smtClean="0"/>
          </a:p>
          <a:p>
            <a:r>
              <a:rPr kumimoji="1" lang="ja-JP" altLang="en-US" dirty="0" smtClean="0"/>
              <a:t>プロット図</a:t>
            </a:r>
            <a:endParaRPr kumimoji="1" lang="en-US" altLang="ja-JP" dirty="0" smtClean="0"/>
          </a:p>
          <a:p>
            <a:r>
              <a:rPr kumimoji="1" lang="en-US" altLang="ja-JP" dirty="0" smtClean="0"/>
              <a:t>http://www.tepco.co.jp/en/press/corp-com/release/betu11_e/images/110811e16.pdf</a:t>
            </a:r>
          </a:p>
          <a:p>
            <a:r>
              <a:rPr kumimoji="1" lang="en-US" altLang="ja-JP" dirty="0" smtClean="0"/>
              <a:t>http://www.kantei.go.jp/foreign/noda/topics/201109/201109_additional_report_all.pdf</a:t>
            </a:r>
          </a:p>
          <a:p>
            <a:r>
              <a:rPr kumimoji="1" lang="en-US" altLang="ja-JP" dirty="0" smtClean="0"/>
              <a:t>IAEA</a:t>
            </a:r>
            <a:r>
              <a:rPr kumimoji="1" lang="ja-JP" altLang="en-US" dirty="0" smtClean="0"/>
              <a:t>追加報告書（</a:t>
            </a:r>
            <a:r>
              <a:rPr kumimoji="1" lang="en-US" altLang="ja-JP" dirty="0" smtClean="0"/>
              <a:t>2011.9</a:t>
            </a:r>
            <a:r>
              <a:rPr kumimoji="1" lang="ja-JP" altLang="en-US" dirty="0" smtClean="0"/>
              <a:t>）　</a:t>
            </a:r>
            <a:r>
              <a:rPr kumimoji="1" lang="en-US" altLang="ja-JP" dirty="0" smtClean="0"/>
              <a:t>Ⅱ-411</a:t>
            </a:r>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EE1A079-0C42-4F45-B3D6-C860D3933D97}" type="slidenum">
              <a:rPr lang="ja-JP" altLang="en-US" smtClean="0"/>
              <a:pPr>
                <a:defRPr/>
              </a:pPr>
              <a:t>21</a:t>
            </a:fld>
            <a:endParaRPr lang="ja-JP" altLang="en-US"/>
          </a:p>
        </p:txBody>
      </p:sp>
    </p:spTree>
    <p:extLst>
      <p:ext uri="{BB962C8B-B14F-4D97-AF65-F5344CB8AC3E}">
        <p14:creationId xmlns:p14="http://schemas.microsoft.com/office/powerpoint/2010/main" xmlns="" val="4229177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445">
              <a:defRPr/>
            </a:pPr>
            <a:r>
              <a:rPr kumimoji="1" lang="ja-JP" altLang="en-US" dirty="0" smtClean="0"/>
              <a:t>出典：　</a:t>
            </a:r>
            <a:r>
              <a:rPr kumimoji="1" lang="en-US" altLang="ja-JP" dirty="0" smtClean="0"/>
              <a:t>http://radioactivity.mext.go.jp/en/monitoring_plan/</a:t>
            </a:r>
            <a:endParaRPr kumimoji="1" lang="ja-JP" altLang="en-US" dirty="0" smtClean="0"/>
          </a:p>
          <a:p>
            <a:r>
              <a:rPr kumimoji="1" lang="ja-JP" altLang="en-US" b="0" dirty="0" smtClean="0"/>
              <a:t>国の計画（当初東電は別だが、</a:t>
            </a:r>
            <a:r>
              <a:rPr kumimoji="1" lang="en-US" altLang="ja-JP" b="0" dirty="0" smtClean="0"/>
              <a:t>4/25</a:t>
            </a:r>
            <a:r>
              <a:rPr kumimoji="1" lang="ja-JP" altLang="en-US" b="0" dirty="0" err="1" smtClean="0"/>
              <a:t>に統</a:t>
            </a:r>
            <a:r>
              <a:rPr kumimoji="1" lang="ja-JP" altLang="en-US" b="0" dirty="0" smtClean="0"/>
              <a:t>合された）</a:t>
            </a:r>
            <a:endParaRPr kumimoji="1" lang="en-US" altLang="ja-JP" b="0" dirty="0" smtClean="0"/>
          </a:p>
          <a:p>
            <a:r>
              <a:rPr kumimoji="1" lang="ja-JP" altLang="en-US" b="0" dirty="0" smtClean="0"/>
              <a:t>計画には、</a:t>
            </a:r>
            <a:r>
              <a:rPr kumimoji="1" lang="en-US" altLang="ja-JP" b="0" dirty="0" smtClean="0"/>
              <a:t>3</a:t>
            </a:r>
            <a:r>
              <a:rPr kumimoji="1" lang="ja-JP" altLang="en-US" b="0" dirty="0" smtClean="0"/>
              <a:t>月</a:t>
            </a:r>
            <a:r>
              <a:rPr kumimoji="1" lang="en-US" altLang="ja-JP" b="0" dirty="0" smtClean="0"/>
              <a:t>22</a:t>
            </a:r>
            <a:r>
              <a:rPr kumimoji="1" lang="ja-JP" altLang="en-US" b="0" dirty="0" smtClean="0"/>
              <a:t>日　</a:t>
            </a:r>
            <a:r>
              <a:rPr kumimoji="1" lang="en-US" altLang="ja-JP" b="0" dirty="0" smtClean="0"/>
              <a:t>30</a:t>
            </a:r>
            <a:r>
              <a:rPr kumimoji="1" lang="ja-JP" altLang="en-US" b="0" dirty="0" smtClean="0"/>
              <a:t>ｋｍ</a:t>
            </a:r>
            <a:r>
              <a:rPr kumimoji="1" lang="en-US" altLang="ja-JP" b="0" baseline="0" dirty="0" smtClean="0"/>
              <a:t> off the coast</a:t>
            </a:r>
            <a:r>
              <a:rPr kumimoji="1" lang="ja-JP" altLang="en-US" b="0" baseline="0" dirty="0" smtClean="0"/>
              <a:t> で縦に</a:t>
            </a:r>
            <a:r>
              <a:rPr kumimoji="1" lang="en-US" altLang="ja-JP" b="0" baseline="0" dirty="0" smtClean="0"/>
              <a:t>8</a:t>
            </a:r>
            <a:r>
              <a:rPr kumimoji="1" lang="ja-JP" altLang="en-US" b="0" baseline="0" dirty="0" smtClean="0"/>
              <a:t>点。</a:t>
            </a:r>
            <a:endParaRPr kumimoji="1" lang="en-US" altLang="ja-JP" b="0" baseline="0" dirty="0" smtClean="0"/>
          </a:p>
          <a:p>
            <a:r>
              <a:rPr kumimoji="1" lang="en-US" altLang="ja-JP" b="0" baseline="0" dirty="0" smtClean="0"/>
              <a:t>4</a:t>
            </a:r>
            <a:r>
              <a:rPr kumimoji="1" lang="ja-JP" altLang="en-US" b="0" baseline="0" dirty="0" smtClean="0"/>
              <a:t>月</a:t>
            </a:r>
            <a:r>
              <a:rPr kumimoji="1" lang="en-US" altLang="ja-JP" b="0" baseline="0" dirty="0" smtClean="0"/>
              <a:t>5</a:t>
            </a:r>
            <a:r>
              <a:rPr kumimoji="1" lang="ja-JP" altLang="en-US" b="0" baseline="0" dirty="0" smtClean="0"/>
              <a:t>日にはブイを</a:t>
            </a:r>
            <a:r>
              <a:rPr kumimoji="1" lang="en-US" altLang="ja-JP" b="0" baseline="0" dirty="0" smtClean="0"/>
              <a:t>5</a:t>
            </a:r>
            <a:r>
              <a:rPr kumimoji="1" lang="ja-JP" altLang="en-US" b="0" baseline="0" dirty="0" smtClean="0"/>
              <a:t>点と南北に東西方向に</a:t>
            </a:r>
            <a:r>
              <a:rPr kumimoji="1" lang="en-US" altLang="ja-JP" b="0" baseline="0" dirty="0" smtClean="0"/>
              <a:t>2</a:t>
            </a:r>
            <a:r>
              <a:rPr kumimoji="1" lang="ja-JP" altLang="en-US" b="0" baseline="0" dirty="0" smtClean="0"/>
              <a:t>点ずつ（計</a:t>
            </a:r>
            <a:r>
              <a:rPr kumimoji="1" lang="en-US" altLang="ja-JP" b="0" baseline="0" dirty="0" smtClean="0"/>
              <a:t>4</a:t>
            </a:r>
            <a:r>
              <a:rPr kumimoji="1" lang="ja-JP" altLang="en-US" b="0" baseline="0" dirty="0" smtClean="0"/>
              <a:t>点）追加。沿岸流に影響されるかもしれないということで。計</a:t>
            </a:r>
            <a:r>
              <a:rPr kumimoji="1" lang="en-US" altLang="ja-JP" b="0" baseline="0" dirty="0" smtClean="0"/>
              <a:t>12</a:t>
            </a:r>
            <a:r>
              <a:rPr kumimoji="1" lang="ja-JP" altLang="en-US" b="0" baseline="0" dirty="0" smtClean="0"/>
              <a:t>点</a:t>
            </a:r>
            <a:endParaRPr kumimoji="1" lang="en-US" altLang="ja-JP" b="0" baseline="0" dirty="0" smtClean="0"/>
          </a:p>
          <a:p>
            <a:r>
              <a:rPr lang="en-US" altLang="ja-JP" dirty="0" smtClean="0"/>
              <a:t>2 sampling points (See </a:t>
            </a:r>
            <a:r>
              <a:rPr lang="en-US" altLang="ja-JP" dirty="0" err="1" smtClean="0"/>
              <a:t>Exhibit“Point</a:t>
            </a:r>
            <a:r>
              <a:rPr lang="en-US" altLang="ja-JP" dirty="0" smtClean="0"/>
              <a:t> A and B”) would be added to get data on</a:t>
            </a:r>
            <a:r>
              <a:rPr lang="ja-JP" altLang="en-US" dirty="0" smtClean="0"/>
              <a:t>　</a:t>
            </a:r>
            <a:r>
              <a:rPr lang="en-US" altLang="ja-JP" dirty="0" smtClean="0"/>
              <a:t>the cites which is highly affected by coastal current.</a:t>
            </a:r>
          </a:p>
          <a:p>
            <a:pPr defTabSz="906445">
              <a:defRPr/>
            </a:pPr>
            <a:r>
              <a:rPr lang="en-US" altLang="ja-JP" dirty="0" smtClean="0"/>
              <a:t>4</a:t>
            </a:r>
            <a:r>
              <a:rPr lang="ja-JP" altLang="en-US" dirty="0" smtClean="0"/>
              <a:t>月</a:t>
            </a:r>
            <a:r>
              <a:rPr lang="en-US" altLang="ja-JP" dirty="0" smtClean="0"/>
              <a:t>25</a:t>
            </a:r>
            <a:r>
              <a:rPr lang="ja-JP" altLang="en-US" dirty="0" smtClean="0"/>
              <a:t>日　</a:t>
            </a:r>
            <a:r>
              <a:rPr lang="en-US" altLang="ja-JP" dirty="0" smtClean="0"/>
              <a:t>4/5</a:t>
            </a:r>
            <a:r>
              <a:rPr lang="ja-JP" altLang="en-US" dirty="0" smtClean="0"/>
              <a:t>に追加した南北のさらに遠方に北</a:t>
            </a:r>
            <a:r>
              <a:rPr lang="en-US" altLang="ja-JP" dirty="0" smtClean="0"/>
              <a:t>2</a:t>
            </a:r>
            <a:r>
              <a:rPr lang="ja-JP" altLang="en-US" dirty="0" smtClean="0"/>
              <a:t>点、南</a:t>
            </a:r>
            <a:r>
              <a:rPr lang="en-US" altLang="ja-JP" dirty="0" smtClean="0"/>
              <a:t>4</a:t>
            </a:r>
            <a:r>
              <a:rPr lang="ja-JP" altLang="en-US" dirty="0" smtClean="0"/>
              <a:t>点追加　</a:t>
            </a:r>
            <a:r>
              <a:rPr lang="en-US" altLang="ja-JP" dirty="0" smtClean="0"/>
              <a:t>with the advice of the Fisheries Agency.</a:t>
            </a:r>
            <a:r>
              <a:rPr kumimoji="1" lang="ja-JP" altLang="en-US" b="0" baseline="0" dirty="0" smtClean="0"/>
              <a:t>計</a:t>
            </a:r>
            <a:r>
              <a:rPr kumimoji="1" lang="en-US" altLang="ja-JP" b="0" baseline="0" dirty="0" smtClean="0"/>
              <a:t>18</a:t>
            </a:r>
            <a:r>
              <a:rPr kumimoji="1" lang="ja-JP" altLang="en-US" b="0" baseline="0" dirty="0" smtClean="0"/>
              <a:t>点</a:t>
            </a:r>
            <a:endParaRPr kumimoji="1" lang="en-US" altLang="ja-JP" b="0" baseline="0" dirty="0" smtClean="0"/>
          </a:p>
          <a:p>
            <a:pPr defTabSz="906445">
              <a:defRPr/>
            </a:pPr>
            <a:r>
              <a:rPr kumimoji="1" lang="ja-JP" altLang="en-US" b="0" baseline="0" dirty="0" smtClean="0"/>
              <a:t>東京電力のサンプリング点</a:t>
            </a:r>
            <a:r>
              <a:rPr kumimoji="1" lang="en-US" altLang="ja-JP" b="0" baseline="0" dirty="0" smtClean="0"/>
              <a:t>16</a:t>
            </a:r>
            <a:r>
              <a:rPr kumimoji="1" lang="ja-JP" altLang="en-US" b="0" baseline="0" dirty="0" smtClean="0"/>
              <a:t>点が追加された（実質は以前から実施していた）</a:t>
            </a:r>
            <a:endParaRPr kumimoji="1" lang="en-US" altLang="ja-JP" b="0" baseline="0" dirty="0" smtClean="0"/>
          </a:p>
          <a:p>
            <a:r>
              <a:rPr kumimoji="1" lang="ja-JP" altLang="en-US" b="0" baseline="0" dirty="0" smtClean="0"/>
              <a:t>茨城沿岸の</a:t>
            </a:r>
            <a:r>
              <a:rPr kumimoji="1" lang="en-US" altLang="ja-JP" b="0" baseline="0" dirty="0" smtClean="0"/>
              <a:t>5</a:t>
            </a:r>
            <a:r>
              <a:rPr kumimoji="1" lang="ja-JP" altLang="en-US" b="0" baseline="0" dirty="0" smtClean="0"/>
              <a:t>点追加</a:t>
            </a:r>
            <a:r>
              <a:rPr lang="en-US" altLang="ja-JP" dirty="0" smtClean="0"/>
              <a:t>Water will be sampled by a vessel of the Japan Coast Guard and analyzed by</a:t>
            </a:r>
            <a:r>
              <a:rPr lang="ja-JP" altLang="en-US" dirty="0" smtClean="0"/>
              <a:t>　</a:t>
            </a:r>
            <a:r>
              <a:rPr lang="en-US" altLang="ja-JP" dirty="0" smtClean="0"/>
              <a:t>TEPCO.</a:t>
            </a:r>
          </a:p>
          <a:p>
            <a:r>
              <a:rPr kumimoji="1" lang="en-US" altLang="ja-JP" b="0" dirty="0" smtClean="0"/>
              <a:t>5</a:t>
            </a:r>
            <a:r>
              <a:rPr kumimoji="1" lang="ja-JP" altLang="en-US" b="0" dirty="0" smtClean="0"/>
              <a:t>月</a:t>
            </a:r>
            <a:r>
              <a:rPr kumimoji="1" lang="en-US" altLang="ja-JP" b="0" dirty="0" smtClean="0"/>
              <a:t>6</a:t>
            </a:r>
            <a:r>
              <a:rPr kumimoji="1" lang="ja-JP" altLang="en-US" b="0" dirty="0" smtClean="0"/>
              <a:t>日　</a:t>
            </a:r>
            <a:r>
              <a:rPr lang="en-US" altLang="ja-JP" dirty="0" smtClean="0"/>
              <a:t>radioactive substances are forecast to spread in the sea, so there is a need to perform wider sea area</a:t>
            </a:r>
            <a:r>
              <a:rPr lang="ja-JP" altLang="en-US" dirty="0" smtClean="0"/>
              <a:t>　</a:t>
            </a:r>
            <a:r>
              <a:rPr lang="en-US" altLang="ja-JP" dirty="0" smtClean="0"/>
              <a:t>monitoring.</a:t>
            </a:r>
          </a:p>
          <a:p>
            <a:r>
              <a:rPr lang="ja-JP" altLang="en-US" dirty="0" smtClean="0"/>
              <a:t>①</a:t>
            </a:r>
            <a:r>
              <a:rPr lang="en-US" altLang="ja-JP" dirty="0" smtClean="0"/>
              <a:t>Marine Ecology Research Institute Survey Monitoring Items</a:t>
            </a:r>
          </a:p>
          <a:p>
            <a:r>
              <a:rPr lang="ja-JP" altLang="en-US" dirty="0" smtClean="0"/>
              <a:t>宮城～茨城　海水：</a:t>
            </a:r>
            <a:r>
              <a:rPr lang="en-US" altLang="ja-JP" dirty="0" smtClean="0"/>
              <a:t>A(1-3)~l(1-3) 39</a:t>
            </a:r>
            <a:r>
              <a:rPr lang="ja-JP" altLang="en-US" dirty="0" smtClean="0"/>
              <a:t>点で表層、中層、下層、海底土</a:t>
            </a:r>
            <a:r>
              <a:rPr lang="en-US" altLang="ja-JP" dirty="0" smtClean="0"/>
              <a:t>A-I12</a:t>
            </a:r>
            <a:r>
              <a:rPr lang="ja-JP" altLang="en-US" dirty="0" smtClean="0"/>
              <a:t>点</a:t>
            </a:r>
            <a:endParaRPr lang="en-US" altLang="ja-JP" dirty="0" smtClean="0"/>
          </a:p>
          <a:p>
            <a:r>
              <a:rPr lang="ja-JP" altLang="en-US" dirty="0" smtClean="0"/>
              <a:t>②</a:t>
            </a:r>
            <a:r>
              <a:rPr lang="en-US" altLang="ja-JP" dirty="0" smtClean="0"/>
              <a:t>Monitoring by the Japan Agency for Marine-Earth Science and Technology</a:t>
            </a:r>
          </a:p>
          <a:p>
            <a:r>
              <a:rPr lang="en-US" altLang="ja-JP" dirty="0" smtClean="0"/>
              <a:t>142E</a:t>
            </a:r>
            <a:r>
              <a:rPr lang="ja-JP" altLang="en-US" dirty="0" smtClean="0"/>
              <a:t>線を中心に海水</a:t>
            </a:r>
            <a:r>
              <a:rPr lang="en-US" altLang="ja-JP" dirty="0" smtClean="0"/>
              <a:t>8</a:t>
            </a:r>
            <a:r>
              <a:rPr lang="ja-JP" altLang="en-US" dirty="0" smtClean="0"/>
              <a:t>点（表層と水深</a:t>
            </a:r>
            <a:r>
              <a:rPr lang="en-US" altLang="ja-JP" dirty="0" smtClean="0"/>
              <a:t>100m</a:t>
            </a:r>
            <a:r>
              <a:rPr lang="ja-JP" altLang="en-US" dirty="0" smtClean="0"/>
              <a:t>）</a:t>
            </a:r>
            <a:endParaRPr lang="en-US" altLang="ja-JP" dirty="0" smtClean="0"/>
          </a:p>
          <a:p>
            <a:r>
              <a:rPr kumimoji="1" lang="ja-JP" altLang="en-US" dirty="0" smtClean="0"/>
              <a:t>③</a:t>
            </a:r>
            <a:r>
              <a:rPr lang="en-US" altLang="ja-JP" b="1" dirty="0" smtClean="0"/>
              <a:t>Survey in Cooperation with Fisheries Agency</a:t>
            </a:r>
          </a:p>
          <a:p>
            <a:r>
              <a:rPr kumimoji="1" lang="ja-JP" altLang="en-US" dirty="0" smtClean="0"/>
              <a:t>②よりもさらに遠洋で表層海水</a:t>
            </a:r>
            <a:r>
              <a:rPr kumimoji="1" lang="en-US" altLang="ja-JP" dirty="0" smtClean="0"/>
              <a:t>24</a:t>
            </a:r>
            <a:r>
              <a:rPr kumimoji="1" lang="ja-JP" altLang="en-US" dirty="0" smtClean="0"/>
              <a:t>点</a:t>
            </a:r>
            <a:endParaRPr kumimoji="1" lang="en-US" altLang="ja-JP" dirty="0" smtClean="0"/>
          </a:p>
          <a:p>
            <a:r>
              <a:rPr kumimoji="1" lang="en-US" altLang="ja-JP" dirty="0" smtClean="0"/>
              <a:t>8/2</a:t>
            </a:r>
            <a:r>
              <a:rPr kumimoji="1" lang="ja-JP" altLang="en-US" dirty="0" smtClean="0"/>
              <a:t>　総合計画</a:t>
            </a:r>
            <a:endParaRPr kumimoji="1" lang="en-US" altLang="ja-JP" dirty="0" smtClean="0"/>
          </a:p>
          <a:p>
            <a:r>
              <a:rPr kumimoji="1" lang="en-US" altLang="ja-JP" dirty="0" smtClean="0"/>
              <a:t>DL</a:t>
            </a:r>
            <a:r>
              <a:rPr kumimoji="1" lang="ja-JP" altLang="en-US" dirty="0" smtClean="0"/>
              <a:t>を下げた分析を予定。</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EE1A079-0C42-4F45-B3D6-C860D3933D97}" type="slidenum">
              <a:rPr lang="ja-JP" altLang="en-US" smtClean="0"/>
              <a:pPr>
                <a:defRPr/>
              </a:pPr>
              <a:t>4</a:t>
            </a:fld>
            <a:endParaRPr lang="ja-JP" altLang="en-US"/>
          </a:p>
        </p:txBody>
      </p:sp>
    </p:spTree>
    <p:extLst>
      <p:ext uri="{BB962C8B-B14F-4D97-AF65-F5344CB8AC3E}">
        <p14:creationId xmlns:p14="http://schemas.microsoft.com/office/powerpoint/2010/main" xmlns="" val="1163043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 http://radioactivity.mext.go.jp/ja/1660/2011/07/1307070_071610d.pdf</a:t>
            </a:r>
          </a:p>
          <a:p>
            <a:r>
              <a:rPr kumimoji="1" lang="en-US" altLang="ja-JP" dirty="0" smtClean="0"/>
              <a:t>b) I: http://www.tepco.co.jp/en/press/corp-com/release/betu11_e/images/110503e3.pdf</a:t>
            </a:r>
          </a:p>
          <a:p>
            <a:r>
              <a:rPr kumimoji="1" lang="en-US" altLang="ja-JP" dirty="0" smtClean="0"/>
              <a:t>    Cs: http://radioactivity.mext.go.jp/ja/1660/2011/06/1307070_063010d.pdf</a:t>
            </a:r>
          </a:p>
          <a:p>
            <a:r>
              <a:rPr kumimoji="1" lang="en-US" altLang="ja-JP" dirty="0" smtClean="0"/>
              <a:t>b) http://radioactivity.mext.go.jp/ja/1660/2011/07/1307070_072810d.pdf</a:t>
            </a:r>
          </a:p>
          <a:p>
            <a:r>
              <a:rPr kumimoji="1" lang="en-US" altLang="ja-JP" dirty="0" smtClean="0"/>
              <a:t>d) I: http://radioactivity.mext.go.jp/ja/monitoring_around_FukushimaNPP_sea_marine_soil/2011/05/1305744_0527.pdf</a:t>
            </a:r>
          </a:p>
          <a:p>
            <a:r>
              <a:rPr kumimoji="1" lang="en-US" altLang="ja-JP" dirty="0" smtClean="0"/>
              <a:t>    Cs: http://radioactivity.mext.go.jp/ja/monitoring_around_FukushimaNPP_sea_marine_soil/2011/05/1305744_0527.pdf</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EE1A079-0C42-4F45-B3D6-C860D3933D97}" type="slidenum">
              <a:rPr lang="ja-JP" altLang="en-US" smtClean="0"/>
              <a:pPr>
                <a:defRPr/>
              </a:pPr>
              <a:t>22</a:t>
            </a:fld>
            <a:endParaRPr lang="ja-JP" altLang="en-US"/>
          </a:p>
        </p:txBody>
      </p:sp>
    </p:spTree>
    <p:extLst>
      <p:ext uri="{BB962C8B-B14F-4D97-AF65-F5344CB8AC3E}">
        <p14:creationId xmlns:p14="http://schemas.microsoft.com/office/powerpoint/2010/main" xmlns="" val="938530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445">
              <a:defRPr/>
            </a:pPr>
            <a:r>
              <a:rPr kumimoji="1" lang="en-US" altLang="ja-JP" dirty="0" smtClean="0"/>
              <a:t>http://radioactivity.mext.go.jp/ja/monitoring_around_FukushimaNPP_sea/2011/09/1335_0912_2.pdf</a:t>
            </a:r>
            <a:r>
              <a:rPr kumimoji="1" lang="ja-JP" altLang="en-US" dirty="0" smtClean="0"/>
              <a:t>　　</a:t>
            </a:r>
            <a:r>
              <a:rPr kumimoji="1" lang="en-US" altLang="ja-JP" dirty="0" smtClean="0"/>
              <a:t>3</a:t>
            </a:r>
            <a:r>
              <a:rPr kumimoji="1" lang="ja-JP" altLang="en-US" dirty="0" smtClean="0"/>
              <a:t>ページ</a:t>
            </a:r>
            <a:endParaRPr kumimoji="1" lang="en-US" altLang="ja-JP" dirty="0" smtClean="0"/>
          </a:p>
          <a:p>
            <a:pPr defTabSz="906445">
              <a:defRPr/>
            </a:pPr>
            <a:endParaRPr kumimoji="1" lang="en-US" altLang="ja-JP" dirty="0" smtClean="0"/>
          </a:p>
          <a:p>
            <a:pPr defTabSz="906445">
              <a:defRPr/>
            </a:pPr>
            <a:r>
              <a:rPr kumimoji="1" lang="ja-JP" altLang="en-US" dirty="0" smtClean="0"/>
              <a:t>分析法については</a:t>
            </a:r>
            <a:r>
              <a:rPr kumimoji="1" lang="en-US" altLang="ja-JP" dirty="0" smtClean="0"/>
              <a:t>MEXT</a:t>
            </a:r>
            <a:r>
              <a:rPr kumimoji="1" lang="ja-JP" altLang="en-US" dirty="0" smtClean="0"/>
              <a:t>山口さんにお尋ねした。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EE1A079-0C42-4F45-B3D6-C860D3933D97}" type="slidenum">
              <a:rPr lang="ja-JP" altLang="en-US" smtClean="0"/>
              <a:pPr>
                <a:defRPr/>
              </a:pPr>
              <a:t>23</a:t>
            </a:fld>
            <a:endParaRPr lang="ja-JP" altLang="en-US"/>
          </a:p>
        </p:txBody>
      </p:sp>
    </p:spTree>
    <p:extLst>
      <p:ext uri="{BB962C8B-B14F-4D97-AF65-F5344CB8AC3E}">
        <p14:creationId xmlns:p14="http://schemas.microsoft.com/office/powerpoint/2010/main" xmlns="" val="2343264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http://radioactivity.mext.go.jp/ja/monitoring_around_FukushimaNPP_sea/2011/09/1335_0912_2.pdf</a:t>
            </a:r>
            <a:r>
              <a:rPr kumimoji="1" lang="ja-JP" altLang="en-US" dirty="0" smtClean="0"/>
              <a:t>　　６ページ</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EE1A079-0C42-4F45-B3D6-C860D3933D97}" type="slidenum">
              <a:rPr lang="ja-JP" altLang="en-US" smtClean="0"/>
              <a:pPr>
                <a:defRPr/>
              </a:pPr>
              <a:t>24</a:t>
            </a:fld>
            <a:endParaRPr lang="ja-JP" altLang="en-US"/>
          </a:p>
        </p:txBody>
      </p:sp>
    </p:spTree>
    <p:extLst>
      <p:ext uri="{BB962C8B-B14F-4D97-AF65-F5344CB8AC3E}">
        <p14:creationId xmlns:p14="http://schemas.microsoft.com/office/powerpoint/2010/main" xmlns="" val="3016545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出典：　</a:t>
            </a:r>
            <a:r>
              <a:rPr kumimoji="1" lang="en-US" altLang="ja-JP" dirty="0" smtClean="0"/>
              <a:t>http://radioactivity.mext.go.jp/en/monitoring_plan/</a:t>
            </a:r>
          </a:p>
          <a:p>
            <a:r>
              <a:rPr kumimoji="1" lang="ja-JP" altLang="en-US" dirty="0" smtClean="0"/>
              <a:t>写真は</a:t>
            </a:r>
            <a:r>
              <a:rPr kumimoji="1" lang="en-US" altLang="ja-JP" dirty="0" smtClean="0"/>
              <a:t>JAMSTEC</a:t>
            </a:r>
            <a:r>
              <a:rPr kumimoji="1" lang="ja-JP" altLang="en-US" dirty="0" smtClean="0"/>
              <a:t>の許可を得て掲載。</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EE1A079-0C42-4F45-B3D6-C860D3933D97}" type="slidenum">
              <a:rPr lang="ja-JP" altLang="en-US" smtClean="0"/>
              <a:pPr>
                <a:defRPr/>
              </a:pPr>
              <a:t>5</a:t>
            </a:fld>
            <a:endParaRPr lang="ja-JP" altLang="en-US"/>
          </a:p>
        </p:txBody>
      </p:sp>
    </p:spTree>
    <p:extLst>
      <p:ext uri="{BB962C8B-B14F-4D97-AF65-F5344CB8AC3E}">
        <p14:creationId xmlns:p14="http://schemas.microsoft.com/office/powerpoint/2010/main" xmlns="" val="3225957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MERI</a:t>
            </a:r>
            <a:r>
              <a:rPr kumimoji="1" lang="ja-JP" altLang="en-US" dirty="0" smtClean="0"/>
              <a:t>及川さんから頂いた写真です。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EE1A079-0C42-4F45-B3D6-C860D3933D97}" type="slidenum">
              <a:rPr lang="ja-JP" altLang="en-US" smtClean="0"/>
              <a:pPr>
                <a:defRPr/>
              </a:pPr>
              <a:t>6</a:t>
            </a:fld>
            <a:endParaRPr lang="ja-JP" altLang="en-US"/>
          </a:p>
        </p:txBody>
      </p:sp>
    </p:spTree>
    <p:extLst>
      <p:ext uri="{BB962C8B-B14F-4D97-AF65-F5344CB8AC3E}">
        <p14:creationId xmlns:p14="http://schemas.microsoft.com/office/powerpoint/2010/main" xmlns="" val="3241353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JAEA</a:t>
            </a:r>
            <a:r>
              <a:rPr kumimoji="1" lang="ja-JP" altLang="en-US" dirty="0" smtClean="0"/>
              <a:t>サイクル研写真。藤田君作成。</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EE1A079-0C42-4F45-B3D6-C860D3933D97}" type="slidenum">
              <a:rPr lang="ja-JP" altLang="en-US" smtClean="0"/>
              <a:pPr>
                <a:defRPr/>
              </a:pPr>
              <a:t>7</a:t>
            </a:fld>
            <a:endParaRPr lang="ja-JP" altLang="en-US"/>
          </a:p>
        </p:txBody>
      </p:sp>
    </p:spTree>
    <p:extLst>
      <p:ext uri="{BB962C8B-B14F-4D97-AF65-F5344CB8AC3E}">
        <p14:creationId xmlns:p14="http://schemas.microsoft.com/office/powerpoint/2010/main" xmlns="" val="2369531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東海村では</a:t>
            </a:r>
            <a:r>
              <a:rPr kumimoji="1" lang="en-US" altLang="ja-JP" dirty="0" smtClean="0"/>
              <a:t>3/15</a:t>
            </a:r>
            <a:r>
              <a:rPr kumimoji="1" lang="ja-JP" altLang="en-US" dirty="0" smtClean="0"/>
              <a:t>及び</a:t>
            </a:r>
            <a:r>
              <a:rPr kumimoji="1" lang="en-US" altLang="ja-JP" dirty="0" smtClean="0"/>
              <a:t>22</a:t>
            </a:r>
            <a:r>
              <a:rPr kumimoji="1" lang="ja-JP" altLang="en-US" dirty="0" smtClean="0"/>
              <a:t>などに放射性プルームが襲来した。</a:t>
            </a:r>
            <a:endParaRPr kumimoji="1" lang="en-US" altLang="ja-JP" dirty="0" smtClean="0"/>
          </a:p>
          <a:p>
            <a:r>
              <a:rPr kumimoji="1" lang="ja-JP" altLang="en-US" dirty="0" smtClean="0"/>
              <a:t>検出器の汚染のため、</a:t>
            </a:r>
            <a:r>
              <a:rPr kumimoji="1" lang="en-US" altLang="ja-JP" dirty="0" smtClean="0"/>
              <a:t>BG</a:t>
            </a:r>
            <a:r>
              <a:rPr kumimoji="1" lang="ja-JP" altLang="en-US" dirty="0" smtClean="0"/>
              <a:t>で</a:t>
            </a:r>
            <a:r>
              <a:rPr kumimoji="1" lang="en-US" altLang="ja-JP" dirty="0" smtClean="0"/>
              <a:t>Cs</a:t>
            </a:r>
            <a:r>
              <a:rPr kumimoji="1" lang="ja-JP" altLang="en-US" dirty="0" smtClean="0"/>
              <a:t>や</a:t>
            </a:r>
            <a:r>
              <a:rPr kumimoji="1" lang="en-US" altLang="ja-JP" dirty="0" smtClean="0"/>
              <a:t>I</a:t>
            </a:r>
            <a:r>
              <a:rPr kumimoji="1" lang="ja-JP" altLang="en-US" dirty="0" smtClean="0"/>
              <a:t>のピークが認められるようになった。</a:t>
            </a:r>
            <a:endParaRPr kumimoji="1" lang="en-US" altLang="ja-JP" dirty="0" smtClean="0"/>
          </a:p>
          <a:p>
            <a:r>
              <a:rPr kumimoji="1" lang="ja-JP" altLang="en-US" dirty="0" smtClean="0"/>
              <a:t>そのため、検出下限値が通常よりも大きくなった。</a:t>
            </a:r>
            <a:r>
              <a:rPr kumimoji="1" lang="en-US" altLang="ja-JP" dirty="0" smtClean="0"/>
              <a:t>Precision</a:t>
            </a:r>
            <a:r>
              <a:rPr kumimoji="1" lang="ja-JP" altLang="en-US" dirty="0" smtClean="0"/>
              <a:t>は落ちるが</a:t>
            </a:r>
            <a:r>
              <a:rPr kumimoji="1" lang="en-US" altLang="ja-JP" dirty="0" smtClean="0"/>
              <a:t>accuracy</a:t>
            </a:r>
            <a:r>
              <a:rPr kumimoji="1" lang="ja-JP" altLang="en-US" dirty="0" smtClean="0"/>
              <a:t>は確保。</a:t>
            </a:r>
            <a:endParaRPr kumimoji="1" lang="en-US" altLang="ja-JP" dirty="0" smtClean="0"/>
          </a:p>
          <a:p>
            <a:r>
              <a:rPr kumimoji="1" lang="ja-JP" altLang="en-US" dirty="0" smtClean="0"/>
              <a:t>そのため、スクリーニング的観点から、濃度限度の</a:t>
            </a:r>
            <a:r>
              <a:rPr kumimoji="1" lang="en-US" altLang="ja-JP" dirty="0" smtClean="0"/>
              <a:t>10</a:t>
            </a:r>
            <a:r>
              <a:rPr kumimoji="1" lang="ja-JP" altLang="en-US" dirty="0" smtClean="0"/>
              <a:t>分の</a:t>
            </a:r>
            <a:r>
              <a:rPr kumimoji="1" lang="en-US" altLang="ja-JP" dirty="0" smtClean="0"/>
              <a:t>1</a:t>
            </a:r>
            <a:r>
              <a:rPr kumimoji="1" lang="ja-JP" altLang="en-US" dirty="0" err="1" smtClean="0"/>
              <a:t>に検</a:t>
            </a:r>
            <a:r>
              <a:rPr kumimoji="1" lang="ja-JP" altLang="en-US" dirty="0" smtClean="0"/>
              <a:t>出下限値を設定した。</a:t>
            </a:r>
            <a:endParaRPr kumimoji="1" lang="en-US" altLang="ja-JP" dirty="0" smtClean="0"/>
          </a:p>
          <a:p>
            <a:r>
              <a:rPr kumimoji="1" lang="ja-JP" altLang="en-US" dirty="0" smtClean="0"/>
              <a:t>濃度限度は日本独自の数値で、線量係数から導き出される</a:t>
            </a:r>
            <a:endParaRPr kumimoji="1" lang="en-US" altLang="ja-JP" dirty="0" smtClean="0"/>
          </a:p>
          <a:p>
            <a:endParaRPr kumimoji="1" lang="en-US" altLang="ja-JP" dirty="0" smtClean="0"/>
          </a:p>
          <a:p>
            <a:r>
              <a:rPr kumimoji="1" lang="ja-JP" altLang="en-US" dirty="0" smtClean="0"/>
              <a:t>（</a:t>
            </a:r>
            <a:r>
              <a:rPr kumimoji="1" lang="en-US" altLang="ja-JP" dirty="0" smtClean="0"/>
              <a:t>MEXT</a:t>
            </a:r>
            <a:r>
              <a:rPr kumimoji="1" lang="ja-JP" altLang="en-US" dirty="0" smtClean="0"/>
              <a:t>赤坂さんよりコメント）</a:t>
            </a:r>
            <a:endParaRPr kumimoji="1" lang="en-US" altLang="ja-JP" dirty="0" smtClean="0"/>
          </a:p>
          <a:p>
            <a:r>
              <a:rPr lang="ja-JP" altLang="en-US" dirty="0" smtClean="0"/>
              <a:t>検出限界を高めに設定したのは、たくさんの試料を短時間で分析するためと思っていたのですが、実は測定器のコンタミが大きな問題だったんでしょうか？</a:t>
            </a:r>
            <a:endParaRPr lang="en-US" altLang="ja-JP" dirty="0" smtClean="0"/>
          </a:p>
          <a:p>
            <a:r>
              <a:rPr lang="ja-JP" altLang="en-US" dirty="0" smtClean="0"/>
              <a:t>→もちろん、たくさんの試料を短時間で分析するためでもありますので、追記。</a:t>
            </a:r>
          </a:p>
          <a:p>
            <a:r>
              <a:rPr lang="ja-JP" altLang="en-US" dirty="0" smtClean="0"/>
              <a:t>今後実施する検出限界を下げた分析は、中を除染した上で行うのでしょうか？それとも除染しなくても分析時間を長くするだけでクリアできるのでしょうか？</a:t>
            </a:r>
            <a:endParaRPr lang="en-US" altLang="ja-JP" dirty="0" smtClean="0"/>
          </a:p>
          <a:p>
            <a:r>
              <a:rPr lang="ja-JP" altLang="en-US" dirty="0" smtClean="0"/>
              <a:t>→除染にも限界があり、ある程度までしか</a:t>
            </a:r>
            <a:r>
              <a:rPr lang="en-US" altLang="ja-JP" dirty="0" smtClean="0"/>
              <a:t>Cs</a:t>
            </a:r>
            <a:r>
              <a:rPr lang="ja-JP" altLang="en-US" dirty="0" smtClean="0"/>
              <a:t>を下げられません。測定時間を長くすればそれだけ</a:t>
            </a:r>
            <a:r>
              <a:rPr lang="en-US" altLang="ja-JP" dirty="0" smtClean="0"/>
              <a:t>Cs</a:t>
            </a:r>
            <a:r>
              <a:rPr lang="ja-JP" altLang="en-US" dirty="0" smtClean="0"/>
              <a:t>ピークも大きくなるため東日本では長時間測定が必要。キャパシティの問題もあるので、</a:t>
            </a:r>
            <a:r>
              <a:rPr lang="zh-TW" altLang="en-US" dirty="0" smtClean="0"/>
              <a:t>財団法人九州環境管理協会</a:t>
            </a:r>
            <a:r>
              <a:rPr lang="ja-JP" altLang="en-US" dirty="0" smtClean="0"/>
              <a:t>や大阪の分析機関で実施することになるそうです。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EE1A079-0C42-4F45-B3D6-C860D3933D97}" type="slidenum">
              <a:rPr lang="ja-JP" altLang="en-US" smtClean="0"/>
              <a:pPr>
                <a:defRPr/>
              </a:pPr>
              <a:t>8</a:t>
            </a:fld>
            <a:endParaRPr lang="ja-JP" altLang="en-US"/>
          </a:p>
        </p:txBody>
      </p:sp>
    </p:spTree>
    <p:extLst>
      <p:ext uri="{BB962C8B-B14F-4D97-AF65-F5344CB8AC3E}">
        <p14:creationId xmlns:p14="http://schemas.microsoft.com/office/powerpoint/2010/main" xmlns="" val="3550418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JCAC</a:t>
            </a:r>
            <a:r>
              <a:rPr kumimoji="1" lang="ja-JP" altLang="en-US" dirty="0" smtClean="0"/>
              <a:t>提供。協力：池内理事、真田さん。</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EE1A079-0C42-4F45-B3D6-C860D3933D97}" type="slidenum">
              <a:rPr lang="ja-JP" altLang="en-US" smtClean="0"/>
              <a:pPr>
                <a:defRPr/>
              </a:pPr>
              <a:t>9</a:t>
            </a:fld>
            <a:endParaRPr lang="ja-JP" altLang="en-US"/>
          </a:p>
        </p:txBody>
      </p:sp>
    </p:spTree>
    <p:extLst>
      <p:ext uri="{BB962C8B-B14F-4D97-AF65-F5344CB8AC3E}">
        <p14:creationId xmlns:p14="http://schemas.microsoft.com/office/powerpoint/2010/main" xmlns="" val="2896288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http://www.kantei.go.jp/foreign/noda/topics/201109/201109_additional_report_all.pdf</a:t>
            </a:r>
          </a:p>
          <a:p>
            <a:r>
              <a:rPr kumimoji="1" lang="en-US" altLang="ja-JP" dirty="0" smtClean="0"/>
              <a:t>IAEA</a:t>
            </a:r>
            <a:r>
              <a:rPr kumimoji="1" lang="ja-JP" altLang="en-US" dirty="0" smtClean="0"/>
              <a:t>追加報告書（</a:t>
            </a:r>
            <a:r>
              <a:rPr kumimoji="1" lang="en-US" altLang="ja-JP" dirty="0" smtClean="0"/>
              <a:t>2011.9</a:t>
            </a:r>
            <a:r>
              <a:rPr kumimoji="1" lang="ja-JP" altLang="en-US" dirty="0" smtClean="0"/>
              <a:t>）　</a:t>
            </a:r>
            <a:r>
              <a:rPr kumimoji="1" lang="en-US" altLang="ja-JP" dirty="0" smtClean="0"/>
              <a:t>Ⅱ-393</a:t>
            </a:r>
            <a:r>
              <a:rPr kumimoji="1" lang="ja-JP" altLang="en-US" dirty="0" err="1" smtClean="0"/>
              <a:t>、</a:t>
            </a:r>
            <a:r>
              <a:rPr kumimoji="1" lang="en-US" altLang="ja-JP" dirty="0" smtClean="0"/>
              <a:t>-400</a:t>
            </a:r>
            <a:r>
              <a:rPr kumimoji="1" lang="ja-JP" altLang="en-US" dirty="0" err="1" smtClean="0"/>
              <a:t>、</a:t>
            </a:r>
            <a:r>
              <a:rPr kumimoji="1" lang="en-US" altLang="ja-JP" dirty="0" smtClean="0"/>
              <a:t>-401</a:t>
            </a:r>
            <a:r>
              <a:rPr kumimoji="1" lang="ja-JP" altLang="en-US" dirty="0" smtClean="0"/>
              <a:t>より</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EE1A079-0C42-4F45-B3D6-C860D3933D97}" type="slidenum">
              <a:rPr lang="ja-JP" altLang="en-US" smtClean="0"/>
              <a:pPr>
                <a:defRPr/>
              </a:pPr>
              <a:t>10</a:t>
            </a:fld>
            <a:endParaRPr lang="ja-JP" altLang="en-US"/>
          </a:p>
        </p:txBody>
      </p:sp>
    </p:spTree>
    <p:extLst>
      <p:ext uri="{BB962C8B-B14F-4D97-AF65-F5344CB8AC3E}">
        <p14:creationId xmlns:p14="http://schemas.microsoft.com/office/powerpoint/2010/main" xmlns="" val="3878762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http://www.kantei.go.jp/foreign/noda/topics/201109/201109_additional_report_all.pdf</a:t>
            </a:r>
          </a:p>
          <a:p>
            <a:r>
              <a:rPr kumimoji="1" lang="en-US" altLang="ja-JP" dirty="0" smtClean="0"/>
              <a:t>IAEA</a:t>
            </a:r>
            <a:r>
              <a:rPr kumimoji="1" lang="ja-JP" altLang="en-US" dirty="0" smtClean="0"/>
              <a:t>追加報告書（</a:t>
            </a:r>
            <a:r>
              <a:rPr kumimoji="1" lang="en-US" altLang="ja-JP" dirty="0" smtClean="0"/>
              <a:t>2011.9</a:t>
            </a:r>
            <a:r>
              <a:rPr kumimoji="1" lang="ja-JP" altLang="en-US" dirty="0" smtClean="0"/>
              <a:t>）　</a:t>
            </a:r>
            <a:r>
              <a:rPr kumimoji="1" lang="en-US" altLang="ja-JP" dirty="0" smtClean="0"/>
              <a:t>Ⅱ-408,409</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EE1A079-0C42-4F45-B3D6-C860D3933D97}" type="slidenum">
              <a:rPr lang="ja-JP" altLang="en-US" smtClean="0"/>
              <a:pPr>
                <a:defRPr/>
              </a:pPr>
              <a:t>11</a:t>
            </a:fld>
            <a:endParaRPr lang="ja-JP" altLang="en-US"/>
          </a:p>
        </p:txBody>
      </p:sp>
    </p:spTree>
    <p:extLst>
      <p:ext uri="{BB962C8B-B14F-4D97-AF65-F5344CB8AC3E}">
        <p14:creationId xmlns:p14="http://schemas.microsoft.com/office/powerpoint/2010/main" xmlns="" val="802428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A21FF413-F39F-47C4-8A89-8A99FDA86AE5}" type="datetime1">
              <a:rPr lang="ja-JP" altLang="en-US"/>
              <a:pPr>
                <a:defRPr/>
              </a:pPr>
              <a:t>2011/9/29</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505DA884-9DF8-4594-8A5B-1F394EB0C0D0}" type="slidenum">
              <a:rPr lang="ja-JP" altLang="en-US"/>
              <a:pPr>
                <a:defRPr/>
              </a:pPr>
              <a:t>&lt;#&gt;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1A763A3F-5E54-4500-9714-3A32D0DDF3D2}" type="datetime1">
              <a:rPr lang="ja-JP" altLang="en-US"/>
              <a:pPr>
                <a:defRPr/>
              </a:pPr>
              <a:t>2011/9/29</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7775DAD-E6DB-4509-A3B3-B68462CBC5B3}" type="slidenum">
              <a:rPr lang="ja-JP" altLang="en-US"/>
              <a:pPr>
                <a:defRPr/>
              </a:pPr>
              <a:t>&lt;#&gt;</a:t>
            </a:fld>
            <a:endParaRPr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9050FB82-3B40-47B8-99C7-3D59E9152D01}" type="datetime1">
              <a:rPr lang="ja-JP" altLang="en-US"/>
              <a:pPr>
                <a:defRPr/>
              </a:pPr>
              <a:t>2011/9/29</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6E0FCEA-36D9-4FE0-B2DF-C7BEA98C0902}" type="slidenum">
              <a:rPr lang="ja-JP" altLang="en-US"/>
              <a:pPr>
                <a:defRPr/>
              </a:pPr>
              <a:t>&lt;#&gt;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1E1AC2BD-6796-41A4-9220-E517EFB7D0C4}" type="datetime1">
              <a:rPr lang="ja-JP" altLang="en-US"/>
              <a:pPr>
                <a:defRPr/>
              </a:pPr>
              <a:t>2011/9/29</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a:xfrm>
            <a:off x="6980238" y="6461125"/>
            <a:ext cx="2133600" cy="365125"/>
          </a:xfrm>
        </p:spPr>
        <p:txBody>
          <a:bodyPr/>
          <a:lstStyle>
            <a:lvl1pPr>
              <a:defRPr/>
            </a:lvl1pPr>
          </a:lstStyle>
          <a:p>
            <a:pPr>
              <a:defRPr/>
            </a:pPr>
            <a:fld id="{41E90019-4556-46C6-981E-B37A61620D78}" type="slidenum">
              <a:rPr lang="ja-JP" altLang="en-US"/>
              <a:pPr>
                <a:defRPr/>
              </a:pPr>
              <a:t>&lt;#&gt;</a:t>
            </a:fld>
            <a:endParaRPr lang="ja-JP"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D55A6C22-4C8A-443D-8A05-E26617566977}" type="datetime1">
              <a:rPr lang="ja-JP" altLang="en-US"/>
              <a:pPr>
                <a:defRPr/>
              </a:pPr>
              <a:t>2011/9/29</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1F9D393-3CF5-4611-8E45-E9E702F746B3}" type="slidenum">
              <a:rPr lang="ja-JP" altLang="en-US"/>
              <a:pPr>
                <a:defRPr/>
              </a:pPr>
              <a:t>&lt;#&gt;</a:t>
            </a:fld>
            <a:endParaRPr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43B328A3-AFE5-4770-83BE-D2626E68C9A4}" type="datetime1">
              <a:rPr lang="ja-JP" altLang="en-US"/>
              <a:pPr>
                <a:defRPr/>
              </a:pPr>
              <a:t>2011/9/29</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5245DE50-2695-40EA-98A0-088043B92DDA}" type="slidenum">
              <a:rPr lang="ja-JP" altLang="en-US"/>
              <a:pPr>
                <a:defRPr/>
              </a:pPr>
              <a:t>&lt;#&gt;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84788B2D-49AA-4C0D-999C-B3FBC7E17182}" type="datetime1">
              <a:rPr lang="ja-JP" altLang="en-US"/>
              <a:pPr>
                <a:defRPr/>
              </a:pPr>
              <a:t>2011/9/29</a:t>
            </a:fld>
            <a:endParaRPr lang="ja-JP" altLang="en-US" dirty="0"/>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F6819FE7-B1E7-489B-B247-AC5B5BAFA47B}" type="slidenum">
              <a:rPr lang="ja-JP" altLang="en-US"/>
              <a:pPr>
                <a:defRPr/>
              </a:pPr>
              <a:t>&lt;#&gt;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95C8A11B-B6C4-4228-861D-A9182656AB35}" type="datetime1">
              <a:rPr lang="ja-JP" altLang="en-US"/>
              <a:pPr>
                <a:defRPr/>
              </a:pPr>
              <a:t>2011/9/29</a:t>
            </a:fld>
            <a:endParaRPr lang="ja-JP" altLang="en-US" dirty="0"/>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FFCBC45B-23FF-469C-A7B7-BE865612535F}" type="slidenum">
              <a:rPr lang="ja-JP" altLang="en-US"/>
              <a:pPr>
                <a:defRPr/>
              </a:pPr>
              <a:t>&lt;#&gt;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399C08AD-CD25-4C67-9C2E-EFC08EC6EEA2}" type="datetime1">
              <a:rPr lang="ja-JP" altLang="en-US"/>
              <a:pPr>
                <a:defRPr/>
              </a:pPr>
              <a:t>2011/9/29</a:t>
            </a:fld>
            <a:endParaRPr lang="ja-JP" altLang="en-US" dirty="0"/>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97FA0B6B-388C-4C6B-B873-434AEBBC9F18}" type="slidenum">
              <a:rPr lang="ja-JP" altLang="en-US"/>
              <a:pPr>
                <a:defRPr/>
              </a:pPr>
              <a:t>&lt;#&gt;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CA6FE84B-79D2-4709-BF1F-7EF8EAE88137}" type="datetime1">
              <a:rPr lang="ja-JP" altLang="en-US"/>
              <a:pPr>
                <a:defRPr/>
              </a:pPr>
              <a:t>2011/9/29</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1B80089B-D5D7-4559-99E2-9713724E22AC}" type="slidenum">
              <a:rPr lang="ja-JP" altLang="en-US"/>
              <a:pPr>
                <a:defRPr/>
              </a:pPr>
              <a:t>&lt;#&gt;</a:t>
            </a:fld>
            <a:endParaRPr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DEDD4622-737F-4D11-8CD6-6D0036AB8203}" type="datetime1">
              <a:rPr lang="ja-JP" altLang="en-US"/>
              <a:pPr>
                <a:defRPr/>
              </a:pPr>
              <a:t>2011/9/29</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BB0DA81A-4FA3-4479-BC34-DB5E44DEA27C}" type="slidenum">
              <a:rPr lang="ja-JP" altLang="en-US"/>
              <a:pPr>
                <a:defRPr/>
              </a:pPr>
              <a:t>&lt;#&gt;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8848D858-354E-48EF-835E-B27F397BC571}" type="datetime1">
              <a:rPr lang="ja-JP" altLang="en-US"/>
              <a:pPr>
                <a:defRPr/>
              </a:pPr>
              <a:t>2011/9/29</a:t>
            </a:fld>
            <a:endParaRPr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FA55B20D-1801-4980-8A8B-1D603C7AD5D9}" type="slidenum">
              <a:rPr lang="ja-JP" altLang="en-US"/>
              <a:pPr>
                <a:defRPr/>
              </a:pPr>
              <a:t>&lt;#&gt;</a:t>
            </a:fld>
            <a:endParaRPr lang="ja-JP" altLang="en-US" dirty="0"/>
          </a:p>
        </p:txBody>
      </p:sp>
    </p:spTree>
  </p:cSld>
  <p:clrMap bg1="dk1" tx1="lt1" bg2="dk2" tx2="lt2" accent1="accent1" accent2="accent2" accent3="accent3" accent4="accent4" accent5="accent5" accent6="accent6" hlink="hlink" folHlink="folHlink"/>
  <p:sldLayoutIdLst>
    <p:sldLayoutId id="2147483650"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95536" y="2421558"/>
            <a:ext cx="8424936" cy="9361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337" name="タイトル 1"/>
          <p:cNvSpPr>
            <a:spLocks noGrp="1"/>
          </p:cNvSpPr>
          <p:nvPr>
            <p:ph type="ctrTitle"/>
          </p:nvPr>
        </p:nvSpPr>
        <p:spPr>
          <a:xfrm>
            <a:off x="395536" y="764704"/>
            <a:ext cx="8496944" cy="2692400"/>
          </a:xfrm>
        </p:spPr>
        <p:txBody>
          <a:bodyPr/>
          <a:lstStyle/>
          <a:p>
            <a:pPr eaLnBrk="1" hangingPunct="1"/>
            <a:r>
              <a:rPr lang="en-US" altLang="ja-JP" dirty="0" smtClean="0"/>
              <a:t>1. Progress in Understanding </a:t>
            </a:r>
            <a:br>
              <a:rPr lang="en-US" altLang="ja-JP" dirty="0" smtClean="0"/>
            </a:br>
            <a:r>
              <a:rPr lang="en-US" altLang="ja-JP" sz="2800" dirty="0" smtClean="0"/>
              <a:t>a.  Monitoring of sea measurement methods and results</a:t>
            </a:r>
            <a:br>
              <a:rPr lang="en-US" altLang="ja-JP" sz="2800" dirty="0" smtClean="0"/>
            </a:br>
            <a:r>
              <a:rPr lang="en-US" altLang="ja-JP" sz="2800" dirty="0"/>
              <a:t/>
            </a:r>
            <a:br>
              <a:rPr lang="en-US" altLang="ja-JP" sz="2800" dirty="0"/>
            </a:br>
            <a:r>
              <a:rPr lang="en-US" altLang="ja-JP" sz="3600" b="1" dirty="0">
                <a:solidFill>
                  <a:schemeClr val="bg1"/>
                </a:solidFill>
              </a:rPr>
              <a:t>Readings of Sea Area </a:t>
            </a:r>
            <a:r>
              <a:rPr lang="en-US" altLang="ja-JP" sz="3600" b="1" dirty="0" smtClean="0">
                <a:solidFill>
                  <a:schemeClr val="bg1"/>
                </a:solidFill>
              </a:rPr>
              <a:t>Monitoring by Japan</a:t>
            </a:r>
            <a:endParaRPr lang="ja-JP" altLang="en-US" sz="3600" b="1" dirty="0" smtClean="0">
              <a:solidFill>
                <a:schemeClr val="bg1"/>
              </a:solidFill>
            </a:endParaRPr>
          </a:p>
        </p:txBody>
      </p:sp>
      <p:sp>
        <p:nvSpPr>
          <p:cNvPr id="14338" name="サブタイトル 2"/>
          <p:cNvSpPr>
            <a:spLocks noGrp="1"/>
          </p:cNvSpPr>
          <p:nvPr>
            <p:ph type="subTitle" idx="1"/>
          </p:nvPr>
        </p:nvSpPr>
        <p:spPr>
          <a:xfrm>
            <a:off x="1476375" y="4941888"/>
            <a:ext cx="6400800" cy="1752600"/>
          </a:xfrm>
        </p:spPr>
        <p:txBody>
          <a:bodyPr/>
          <a:lstStyle/>
          <a:p>
            <a:pPr eaLnBrk="1" hangingPunct="1"/>
            <a:r>
              <a:rPr lang="en-US" altLang="ja-JP" dirty="0" smtClean="0">
                <a:solidFill>
                  <a:schemeClr val="tx1"/>
                </a:solidFill>
              </a:rPr>
              <a:t>3, Oct., 2011</a:t>
            </a:r>
          </a:p>
          <a:p>
            <a:pPr eaLnBrk="1" hangingPunct="1"/>
            <a:r>
              <a:rPr lang="en-US" altLang="ja-JP" dirty="0" smtClean="0">
                <a:solidFill>
                  <a:schemeClr val="tx1"/>
                </a:solidFill>
              </a:rPr>
              <a:t>Masanao NAKANO</a:t>
            </a:r>
          </a:p>
          <a:p>
            <a:pPr eaLnBrk="1" hangingPunct="1"/>
            <a:r>
              <a:rPr lang="en-US" altLang="ja-JP" dirty="0" smtClean="0">
                <a:solidFill>
                  <a:schemeClr val="tx1"/>
                </a:solidFill>
              </a:rPr>
              <a:t>Japan Atomic Energy Agency</a:t>
            </a:r>
            <a:endParaRPr lang="ja-JP" altLang="en-US" dirty="0" smtClean="0">
              <a:solidFill>
                <a:schemeClr val="tx1"/>
              </a:solidFill>
            </a:endParaRPr>
          </a:p>
        </p:txBody>
      </p:sp>
      <p:sp>
        <p:nvSpPr>
          <p:cNvPr id="5" name="スライド番号プレースホルダー 4"/>
          <p:cNvSpPr>
            <a:spLocks noGrp="1"/>
          </p:cNvSpPr>
          <p:nvPr>
            <p:ph type="sldNum" sz="quarter" idx="12"/>
          </p:nvPr>
        </p:nvSpPr>
        <p:spPr>
          <a:xfrm>
            <a:off x="7008440" y="6492875"/>
            <a:ext cx="2133600" cy="365125"/>
          </a:xfrm>
        </p:spPr>
        <p:txBody>
          <a:bodyPr/>
          <a:lstStyle/>
          <a:p>
            <a:pPr>
              <a:defRPr/>
            </a:pPr>
            <a:fld id="{7B56D243-225F-45BA-B156-E75BC6DAA3B8}" type="slidenum">
              <a:rPr lang="ja-JP" altLang="en-US"/>
              <a:pPr>
                <a:defRPr/>
              </a:pPr>
              <a:t>1</a:t>
            </a:fld>
            <a:endParaRPr lang="ja-JP" altLang="en-US" dirty="0"/>
          </a:p>
        </p:txBody>
      </p:sp>
      <p:pic>
        <p:nvPicPr>
          <p:cNvPr id="14339" name="図 3" descr="jaea_logo.gif"/>
          <p:cNvPicPr>
            <a:picLocks noChangeAspect="1"/>
          </p:cNvPicPr>
          <p:nvPr/>
        </p:nvPicPr>
        <p:blipFill>
          <a:blip r:embed="rId2" cstate="print"/>
          <a:srcRect/>
          <a:stretch>
            <a:fillRect/>
          </a:stretch>
        </p:blipFill>
        <p:spPr bwMode="auto">
          <a:xfrm>
            <a:off x="7451725" y="188913"/>
            <a:ext cx="1222375" cy="598487"/>
          </a:xfrm>
          <a:prstGeom prst="rect">
            <a:avLst/>
          </a:prstGeom>
          <a:noFill/>
          <a:ln w="9525">
            <a:noFill/>
            <a:miter lim="800000"/>
            <a:headEnd/>
            <a:tailEnd/>
          </a:ln>
        </p:spPr>
      </p:pic>
      <p:pic>
        <p:nvPicPr>
          <p:cNvPr id="7" name="図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3457839"/>
            <a:ext cx="2465533" cy="1483329"/>
          </a:xfrm>
          <a:prstGeom prst="rect">
            <a:avLst/>
          </a:prstGeom>
          <a:noFill/>
          <a:ln w="9525">
            <a:noFill/>
            <a:miter lim="800000"/>
            <a:headEnd/>
            <a:tailEnd/>
          </a:ln>
        </p:spPr>
      </p:pic>
      <p:sp>
        <p:nvSpPr>
          <p:cNvPr id="8" name="Rectangle 1"/>
          <p:cNvSpPr>
            <a:spLocks noChangeArrowheads="1"/>
          </p:cNvSpPr>
          <p:nvPr/>
        </p:nvSpPr>
        <p:spPr bwMode="auto">
          <a:xfrm>
            <a:off x="273436" y="3435348"/>
            <a:ext cx="1044575" cy="246063"/>
          </a:xfrm>
          <a:prstGeom prst="rect">
            <a:avLst/>
          </a:prstGeom>
          <a:noFill/>
          <a:ln w="9525">
            <a:noFill/>
            <a:miter lim="800000"/>
            <a:headEnd/>
            <a:tailEnd/>
          </a:ln>
        </p:spPr>
        <p:txBody>
          <a:bodyPr anchor="ctr">
            <a:spAutoFit/>
          </a:bodyPr>
          <a:lstStyle/>
          <a:p>
            <a:r>
              <a:rPr lang="ja-JP" altLang="en-US" sz="1000" dirty="0">
                <a:solidFill>
                  <a:schemeClr val="bg1"/>
                </a:solidFill>
                <a:latin typeface="Arial Unicode MS" pitchFamily="50" charset="-128"/>
              </a:rPr>
              <a:t>（</a:t>
            </a:r>
            <a:r>
              <a:rPr lang="ja-JP" altLang="ja-JP" sz="1000" dirty="0">
                <a:solidFill>
                  <a:schemeClr val="bg1"/>
                </a:solidFill>
                <a:latin typeface="Arial Unicode MS" pitchFamily="50" charset="-128"/>
              </a:rPr>
              <a:t>C</a:t>
            </a:r>
            <a:r>
              <a:rPr lang="ja-JP" altLang="en-US" sz="1000" dirty="0">
                <a:solidFill>
                  <a:schemeClr val="bg1"/>
                </a:solidFill>
                <a:latin typeface="Arial Unicode MS" pitchFamily="50" charset="-128"/>
              </a:rPr>
              <a:t>）</a:t>
            </a:r>
            <a:r>
              <a:rPr lang="ja-JP" altLang="ja-JP" sz="1000" dirty="0">
                <a:solidFill>
                  <a:schemeClr val="bg1"/>
                </a:solidFill>
                <a:latin typeface="Arial Unicode MS" pitchFamily="50" charset="-128"/>
              </a:rPr>
              <a:t>JAMSTEC</a:t>
            </a:r>
            <a:r>
              <a:rPr lang="ja-JP" altLang="ja-JP" sz="900" dirty="0">
                <a:solidFill>
                  <a:schemeClr val="bg1"/>
                </a:solidFill>
              </a:rPr>
              <a:t> </a:t>
            </a:r>
            <a:endParaRPr lang="ja-JP" altLang="ja-JP" dirty="0">
              <a:solidFill>
                <a:schemeClr val="bg1"/>
              </a:solidFill>
            </a:endParaRPr>
          </a:p>
        </p:txBody>
      </p:sp>
      <p:pic>
        <p:nvPicPr>
          <p:cNvPr id="9" name="Picture 2" descr="C:\Users\m.nakano\Desktop\201110 EU\Monitoring Result\sampling写真\P6070127.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43808" y="3429000"/>
            <a:ext cx="2014293" cy="1512168"/>
          </a:xfrm>
          <a:prstGeom prst="rect">
            <a:avLst/>
          </a:prstGeom>
          <a:noFill/>
          <a:ln w="9525">
            <a:noFill/>
            <a:miter lim="800000"/>
            <a:headEnd/>
            <a:tailEnd/>
          </a:ln>
        </p:spPr>
      </p:pic>
      <p:pic>
        <p:nvPicPr>
          <p:cNvPr id="10" name="Picture 4" descr="C:\Users\fujita\Desktop\fujita\環境監視業務\平成22年度\地震緊急時モニタリング\説明資料\P1010403.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32040" y="3426223"/>
            <a:ext cx="2021235" cy="1514945"/>
          </a:xfrm>
          <a:prstGeom prst="rect">
            <a:avLst/>
          </a:prstGeom>
          <a:noFill/>
          <a:ln w="9525">
            <a:noFill/>
            <a:miter lim="800000"/>
            <a:headEnd/>
            <a:tailEnd/>
          </a:ln>
        </p:spPr>
      </p:pic>
      <p:pic>
        <p:nvPicPr>
          <p:cNvPr id="11" name="図 1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20272" y="3400931"/>
            <a:ext cx="1950067" cy="15588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en-US" altLang="ja-JP" dirty="0" smtClean="0"/>
              <a:t>4. Radioactivity concentration in seawater and seabed sediment</a:t>
            </a:r>
            <a:endParaRPr lang="ja-JP" altLang="en-US" dirty="0"/>
          </a:p>
        </p:txBody>
      </p:sp>
      <p:sp>
        <p:nvSpPr>
          <p:cNvPr id="3" name="スライド番号プレースホルダー 2"/>
          <p:cNvSpPr>
            <a:spLocks noGrp="1"/>
          </p:cNvSpPr>
          <p:nvPr>
            <p:ph type="sldNum" sz="quarter" idx="12"/>
          </p:nvPr>
        </p:nvSpPr>
        <p:spPr/>
        <p:txBody>
          <a:bodyPr/>
          <a:lstStyle/>
          <a:p>
            <a:pPr>
              <a:defRPr/>
            </a:pPr>
            <a:fld id="{176C3762-1B42-458F-9FEE-F13CF90E6EC6}" type="slidenum">
              <a:rPr lang="ja-JP" altLang="en-US"/>
              <a:pPr>
                <a:defRPr/>
              </a:pPr>
              <a:t>10</a:t>
            </a:fld>
            <a:endParaRPr lang="ja-JP" altLang="en-US" dirty="0"/>
          </a:p>
        </p:txBody>
      </p:sp>
      <p:sp>
        <p:nvSpPr>
          <p:cNvPr id="21506" name="正方形/長方形 3"/>
          <p:cNvSpPr>
            <a:spLocks noChangeArrowheads="1"/>
          </p:cNvSpPr>
          <p:nvPr/>
        </p:nvSpPr>
        <p:spPr bwMode="auto">
          <a:xfrm>
            <a:off x="395288" y="1412875"/>
            <a:ext cx="5513387" cy="584200"/>
          </a:xfrm>
          <a:prstGeom prst="rect">
            <a:avLst/>
          </a:prstGeom>
          <a:noFill/>
          <a:ln w="9525">
            <a:noFill/>
            <a:miter lim="800000"/>
            <a:headEnd/>
            <a:tailEnd/>
          </a:ln>
        </p:spPr>
        <p:txBody>
          <a:bodyPr wrap="none">
            <a:spAutoFit/>
          </a:bodyPr>
          <a:lstStyle/>
          <a:p>
            <a:r>
              <a:rPr lang="en-US" altLang="ja-JP" sz="3200">
                <a:latin typeface="Calibri" pitchFamily="34" charset="0"/>
              </a:rPr>
              <a:t>Recognized direct release to sea</a:t>
            </a:r>
            <a:endParaRPr lang="ja-JP" altLang="en-US" sz="3200">
              <a:latin typeface="Calibri" pitchFamily="34" charset="0"/>
            </a:endParaRPr>
          </a:p>
        </p:txBody>
      </p:sp>
      <p:sp>
        <p:nvSpPr>
          <p:cNvPr id="21507" name="正方形/長方形 5"/>
          <p:cNvSpPr>
            <a:spLocks noChangeArrowheads="1"/>
          </p:cNvSpPr>
          <p:nvPr/>
        </p:nvSpPr>
        <p:spPr bwMode="auto">
          <a:xfrm>
            <a:off x="420688" y="3357563"/>
            <a:ext cx="5318125" cy="584200"/>
          </a:xfrm>
          <a:prstGeom prst="rect">
            <a:avLst/>
          </a:prstGeom>
          <a:noFill/>
          <a:ln w="9525">
            <a:noFill/>
            <a:miter lim="800000"/>
            <a:headEnd/>
            <a:tailEnd/>
          </a:ln>
        </p:spPr>
        <p:txBody>
          <a:bodyPr wrap="none">
            <a:spAutoFit/>
          </a:bodyPr>
          <a:lstStyle/>
          <a:p>
            <a:r>
              <a:rPr lang="en-US" altLang="ja-JP" sz="3200">
                <a:latin typeface="Calibri" pitchFamily="34" charset="0"/>
              </a:rPr>
              <a:t>Estimated atmospheric release</a:t>
            </a:r>
            <a:endParaRPr lang="ja-JP" altLang="en-US" sz="3200">
              <a:latin typeface="Calibri" pitchFamily="34" charset="0"/>
            </a:endParaRPr>
          </a:p>
        </p:txBody>
      </p:sp>
      <p:graphicFrame>
        <p:nvGraphicFramePr>
          <p:cNvPr id="7" name="表 6"/>
          <p:cNvGraphicFramePr>
            <a:graphicFrameLocks noGrp="1"/>
          </p:cNvGraphicFramePr>
          <p:nvPr/>
        </p:nvGraphicFramePr>
        <p:xfrm>
          <a:off x="1308100" y="4010025"/>
          <a:ext cx="3048000" cy="1291344"/>
        </p:xfrm>
        <a:graphic>
          <a:graphicData uri="http://schemas.openxmlformats.org/drawingml/2006/table">
            <a:tbl>
              <a:tblPr firstRow="1" bandRow="1">
                <a:tableStyleId>{5C22544A-7EE6-4342-B048-85BDC9FD1C3A}</a:tableStyleId>
              </a:tblPr>
              <a:tblGrid>
                <a:gridCol w="1524000"/>
                <a:gridCol w="1524000"/>
              </a:tblGrid>
              <a:tr h="298552">
                <a:tc>
                  <a:txBody>
                    <a:bodyPr/>
                    <a:lstStyle/>
                    <a:p>
                      <a:pPr algn="ctr"/>
                      <a:r>
                        <a:rPr kumimoji="1" lang="en-US" altLang="ja-JP" dirty="0" smtClean="0"/>
                        <a:t>In Bq</a:t>
                      </a:r>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11-16 March</a:t>
                      </a:r>
                      <a:endParaRPr kumimoji="1" lang="ja-JP" altLang="en-US" dirty="0" smtClean="0"/>
                    </a:p>
                  </a:txBody>
                  <a:tcPr/>
                </a:tc>
              </a:tr>
              <a:tr h="9255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aseline="30000" dirty="0" smtClean="0"/>
                        <a:t>131</a:t>
                      </a:r>
                      <a:r>
                        <a:rPr kumimoji="1" lang="en-US" altLang="ja-JP" dirty="0" smtClean="0"/>
                        <a:t>I</a:t>
                      </a:r>
                      <a:endParaRPr kumimoji="1" lang="ja-JP" alt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aseline="30000" dirty="0" smtClean="0"/>
                        <a:t>134</a:t>
                      </a:r>
                      <a:r>
                        <a:rPr kumimoji="1" lang="en-US" altLang="ja-JP" dirty="0" smtClean="0"/>
                        <a:t>Cs</a:t>
                      </a:r>
                      <a:endParaRPr kumimoji="1" lang="ja-JP" alt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aseline="30000" dirty="0" smtClean="0"/>
                        <a:t>137</a:t>
                      </a:r>
                      <a:r>
                        <a:rPr kumimoji="1" lang="en-US" altLang="ja-JP" dirty="0" smtClean="0"/>
                        <a:t>Cs</a:t>
                      </a:r>
                      <a:endParaRPr kumimoji="1" lang="ja-JP" alt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1.6e17</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1.8e16</a:t>
                      </a:r>
                      <a:endParaRPr kumimoji="1" lang="ja-JP" alt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1.5e16</a:t>
                      </a:r>
                      <a:endParaRPr kumimoji="1" lang="ja-JP" altLang="en-US" dirty="0" smtClean="0"/>
                    </a:p>
                  </a:txBody>
                  <a:tcPr/>
                </a:tc>
              </a:tr>
            </a:tbl>
          </a:graphicData>
        </a:graphic>
      </p:graphicFrame>
      <p:pic>
        <p:nvPicPr>
          <p:cNvPr id="21519" name="Picture 3"/>
          <p:cNvPicPr>
            <a:picLocks noChangeAspect="1" noChangeArrowheads="1"/>
          </p:cNvPicPr>
          <p:nvPr/>
        </p:nvPicPr>
        <p:blipFill>
          <a:blip r:embed="rId3" cstate="print"/>
          <a:srcRect/>
          <a:stretch>
            <a:fillRect/>
          </a:stretch>
        </p:blipFill>
        <p:spPr bwMode="auto">
          <a:xfrm>
            <a:off x="4499991" y="3959440"/>
            <a:ext cx="4240535" cy="2768493"/>
          </a:xfrm>
          <a:prstGeom prst="rect">
            <a:avLst/>
          </a:prstGeom>
          <a:noFill/>
          <a:ln w="9525">
            <a:noFill/>
            <a:miter lim="800000"/>
            <a:headEnd/>
            <a:tailEnd/>
          </a:ln>
        </p:spPr>
      </p:pic>
      <p:graphicFrame>
        <p:nvGraphicFramePr>
          <p:cNvPr id="8" name="表 7"/>
          <p:cNvGraphicFramePr>
            <a:graphicFrameLocks noGrp="1"/>
          </p:cNvGraphicFramePr>
          <p:nvPr/>
        </p:nvGraphicFramePr>
        <p:xfrm>
          <a:off x="1276350" y="2014538"/>
          <a:ext cx="4088346" cy="1291344"/>
        </p:xfrm>
        <a:graphic>
          <a:graphicData uri="http://schemas.openxmlformats.org/drawingml/2006/table">
            <a:tbl>
              <a:tblPr firstRow="1" bandRow="1">
                <a:tableStyleId>{5C22544A-7EE6-4342-B048-85BDC9FD1C3A}</a:tableStyleId>
              </a:tblPr>
              <a:tblGrid>
                <a:gridCol w="1362782"/>
                <a:gridCol w="1362782"/>
                <a:gridCol w="1362782"/>
              </a:tblGrid>
              <a:tr h="298552">
                <a:tc>
                  <a:txBody>
                    <a:bodyPr/>
                    <a:lstStyle/>
                    <a:p>
                      <a:pPr algn="ctr"/>
                      <a:r>
                        <a:rPr kumimoji="1" lang="en-US" altLang="ja-JP" dirty="0" smtClean="0"/>
                        <a:t>In Bq</a:t>
                      </a:r>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1-6 April</a:t>
                      </a:r>
                      <a:endParaRPr kumimoji="1" lang="ja-JP" alt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10-11 May</a:t>
                      </a:r>
                      <a:endParaRPr kumimoji="1" lang="ja-JP" altLang="en-US" dirty="0" smtClean="0"/>
                    </a:p>
                  </a:txBody>
                  <a:tcPr/>
                </a:tc>
              </a:tr>
              <a:tr h="9255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aseline="30000" dirty="0" smtClean="0"/>
                        <a:t>131</a:t>
                      </a:r>
                      <a:r>
                        <a:rPr kumimoji="1" lang="en-US" altLang="ja-JP" dirty="0" smtClean="0"/>
                        <a:t>I</a:t>
                      </a:r>
                      <a:endParaRPr kumimoji="1" lang="ja-JP" alt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aseline="30000" dirty="0" smtClean="0"/>
                        <a:t>134</a:t>
                      </a:r>
                      <a:r>
                        <a:rPr kumimoji="1" lang="en-US" altLang="ja-JP" dirty="0" smtClean="0"/>
                        <a:t>Cs</a:t>
                      </a:r>
                      <a:endParaRPr kumimoji="1" lang="ja-JP" alt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aseline="30000" dirty="0" smtClean="0"/>
                        <a:t>137</a:t>
                      </a:r>
                      <a:r>
                        <a:rPr kumimoji="1" lang="en-US" altLang="ja-JP" dirty="0" smtClean="0"/>
                        <a:t>Cs</a:t>
                      </a:r>
                      <a:endParaRPr kumimoji="1" lang="ja-JP" alt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2.8e15</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9.4e14</a:t>
                      </a:r>
                      <a:endParaRPr kumimoji="1" lang="ja-JP" alt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9.4e14</a:t>
                      </a:r>
                      <a:endParaRPr kumimoji="1" lang="ja-JP" alt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8.5e11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9.3e12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9.8e12</a:t>
                      </a:r>
                      <a:endParaRPr kumimoji="1" lang="ja-JP" altLang="en-US" dirty="0" smtClean="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テキスト ボックス 3"/>
          <p:cNvSpPr txBox="1">
            <a:spLocks noChangeArrowheads="1"/>
          </p:cNvSpPr>
          <p:nvPr/>
        </p:nvSpPr>
        <p:spPr bwMode="auto">
          <a:xfrm>
            <a:off x="1555502" y="14709"/>
            <a:ext cx="2584450" cy="461963"/>
          </a:xfrm>
          <a:prstGeom prst="rect">
            <a:avLst/>
          </a:prstGeom>
          <a:solidFill>
            <a:srgbClr val="FFFF00"/>
          </a:solidFill>
          <a:ln w="9525">
            <a:noFill/>
            <a:miter lim="800000"/>
            <a:headEnd/>
            <a:tailEnd/>
          </a:ln>
        </p:spPr>
        <p:txBody>
          <a:bodyPr wrap="none">
            <a:spAutoFit/>
          </a:bodyPr>
          <a:lstStyle/>
          <a:p>
            <a:r>
              <a:rPr lang="en-US" altLang="ja-JP" sz="2400" dirty="0">
                <a:solidFill>
                  <a:schemeClr val="bg1"/>
                </a:solidFill>
                <a:latin typeface="Calibri" pitchFamily="34" charset="0"/>
              </a:rPr>
              <a:t>a) Front of NPP site</a:t>
            </a:r>
            <a:endParaRPr lang="ja-JP" altLang="en-US" sz="2400" dirty="0">
              <a:solidFill>
                <a:schemeClr val="bg1"/>
              </a:solidFill>
              <a:latin typeface="Calibri" pitchFamily="34" charset="0"/>
            </a:endParaRPr>
          </a:p>
        </p:txBody>
      </p:sp>
      <p:pic>
        <p:nvPicPr>
          <p:cNvPr id="22530" name="Picture 4"/>
          <p:cNvPicPr>
            <a:picLocks noChangeAspect="1" noChangeArrowheads="1"/>
          </p:cNvPicPr>
          <p:nvPr/>
        </p:nvPicPr>
        <p:blipFill>
          <a:blip r:embed="rId3" cstate="print"/>
          <a:srcRect/>
          <a:stretch>
            <a:fillRect/>
          </a:stretch>
        </p:blipFill>
        <p:spPr bwMode="auto">
          <a:xfrm>
            <a:off x="363538" y="395288"/>
            <a:ext cx="4178300" cy="6407150"/>
          </a:xfrm>
          <a:prstGeom prst="rect">
            <a:avLst/>
          </a:prstGeom>
          <a:noFill/>
          <a:ln w="9525">
            <a:noFill/>
            <a:miter lim="800000"/>
            <a:headEnd/>
            <a:tailEnd/>
          </a:ln>
        </p:spPr>
      </p:pic>
      <p:pic>
        <p:nvPicPr>
          <p:cNvPr id="22531" name="Picture 5"/>
          <p:cNvPicPr>
            <a:picLocks noChangeAspect="1" noChangeArrowheads="1"/>
          </p:cNvPicPr>
          <p:nvPr/>
        </p:nvPicPr>
        <p:blipFill>
          <a:blip r:embed="rId4" cstate="print"/>
          <a:srcRect/>
          <a:stretch>
            <a:fillRect/>
          </a:stretch>
        </p:blipFill>
        <p:spPr bwMode="auto">
          <a:xfrm>
            <a:off x="5005388" y="593725"/>
            <a:ext cx="4103687" cy="6199188"/>
          </a:xfrm>
          <a:prstGeom prst="rect">
            <a:avLst/>
          </a:prstGeom>
          <a:noFill/>
          <a:ln w="9525">
            <a:noFill/>
            <a:miter lim="800000"/>
            <a:headEnd/>
            <a:tailEnd/>
          </a:ln>
        </p:spPr>
      </p:pic>
      <p:sp>
        <p:nvSpPr>
          <p:cNvPr id="2" name="正方形/長方形 1"/>
          <p:cNvSpPr/>
          <p:nvPr/>
        </p:nvSpPr>
        <p:spPr>
          <a:xfrm>
            <a:off x="1804988" y="593725"/>
            <a:ext cx="2736850" cy="15398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 name="スライド番号プレースホルダー 2"/>
          <p:cNvSpPr>
            <a:spLocks noGrp="1"/>
          </p:cNvSpPr>
          <p:nvPr>
            <p:ph type="sldNum" sz="quarter" idx="12"/>
          </p:nvPr>
        </p:nvSpPr>
        <p:spPr/>
        <p:txBody>
          <a:bodyPr/>
          <a:lstStyle/>
          <a:p>
            <a:pPr>
              <a:defRPr/>
            </a:pPr>
            <a:fld id="{8A8F9A1B-E113-4A73-B573-ECBF230313E9}" type="slidenum">
              <a:rPr lang="ja-JP" altLang="en-US"/>
              <a:pPr>
                <a:defRPr/>
              </a:pPr>
              <a:t>11</a:t>
            </a:fld>
            <a:endParaRPr lang="ja-JP" altLang="en-US" dirty="0"/>
          </a:p>
        </p:txBody>
      </p:sp>
      <p:sp>
        <p:nvSpPr>
          <p:cNvPr id="7" name="テキスト ボックス 3"/>
          <p:cNvSpPr txBox="1">
            <a:spLocks noChangeArrowheads="1"/>
          </p:cNvSpPr>
          <p:nvPr/>
        </p:nvSpPr>
        <p:spPr bwMode="auto">
          <a:xfrm>
            <a:off x="107504" y="16387"/>
            <a:ext cx="1346266" cy="461665"/>
          </a:xfrm>
          <a:prstGeom prst="rect">
            <a:avLst/>
          </a:prstGeom>
          <a:solidFill>
            <a:schemeClr val="accent5">
              <a:lumMod val="20000"/>
              <a:lumOff val="80000"/>
            </a:schemeClr>
          </a:solidFill>
          <a:ln w="9525">
            <a:noFill/>
            <a:miter lim="800000"/>
            <a:headEnd/>
            <a:tailEnd/>
          </a:ln>
        </p:spPr>
        <p:txBody>
          <a:bodyPr wrap="none">
            <a:spAutoFit/>
          </a:bodyPr>
          <a:lstStyle/>
          <a:p>
            <a:r>
              <a:rPr lang="en-US" altLang="ja-JP" sz="2400" dirty="0" smtClean="0">
                <a:solidFill>
                  <a:schemeClr val="bg1"/>
                </a:solidFill>
                <a:latin typeface="Calibri" pitchFamily="34" charset="0"/>
              </a:rPr>
              <a:t>Seawater</a:t>
            </a:r>
            <a:endParaRPr lang="ja-JP" altLang="en-US" sz="24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テキスト ボックス 17"/>
          <p:cNvSpPr txBox="1">
            <a:spLocks noChangeArrowheads="1"/>
          </p:cNvSpPr>
          <p:nvPr/>
        </p:nvSpPr>
        <p:spPr bwMode="auto">
          <a:xfrm>
            <a:off x="1763688" y="233546"/>
            <a:ext cx="7013004" cy="461665"/>
          </a:xfrm>
          <a:prstGeom prst="rect">
            <a:avLst/>
          </a:prstGeom>
          <a:solidFill>
            <a:srgbClr val="FFFF00"/>
          </a:solidFill>
          <a:ln w="9525">
            <a:noFill/>
            <a:miter lim="800000"/>
            <a:headEnd/>
            <a:tailEnd/>
          </a:ln>
        </p:spPr>
        <p:txBody>
          <a:bodyPr wrap="square">
            <a:spAutoFit/>
          </a:bodyPr>
          <a:lstStyle/>
          <a:p>
            <a:pPr algn="ctr"/>
            <a:r>
              <a:rPr lang="en-US" altLang="ja-JP" sz="2400" dirty="0">
                <a:solidFill>
                  <a:schemeClr val="bg1"/>
                </a:solidFill>
                <a:latin typeface="Calibri" pitchFamily="34" charset="0"/>
              </a:rPr>
              <a:t>Northern Side of the Water Discharge Canal of 5 and 6</a:t>
            </a:r>
            <a:endParaRPr lang="ja-JP" altLang="en-US" sz="2400" dirty="0">
              <a:solidFill>
                <a:schemeClr val="bg1"/>
              </a:solidFill>
              <a:latin typeface="Calibri" pitchFamily="34" charset="0"/>
            </a:endParaRPr>
          </a:p>
        </p:txBody>
      </p:sp>
      <p:sp>
        <p:nvSpPr>
          <p:cNvPr id="23578" name="テキスト ボックス 1"/>
          <p:cNvSpPr txBox="1">
            <a:spLocks noChangeArrowheads="1"/>
          </p:cNvSpPr>
          <p:nvPr/>
        </p:nvSpPr>
        <p:spPr bwMode="auto">
          <a:xfrm>
            <a:off x="1055688" y="4581525"/>
            <a:ext cx="7210820" cy="461665"/>
          </a:xfrm>
          <a:prstGeom prst="rect">
            <a:avLst/>
          </a:prstGeom>
          <a:noFill/>
          <a:ln w="9525">
            <a:noFill/>
            <a:miter lim="800000"/>
            <a:headEnd/>
            <a:tailEnd/>
          </a:ln>
        </p:spPr>
        <p:txBody>
          <a:bodyPr wrap="none">
            <a:spAutoFit/>
          </a:bodyPr>
          <a:lstStyle/>
          <a:p>
            <a:r>
              <a:rPr lang="en-US" altLang="ja-JP" sz="2400" dirty="0">
                <a:latin typeface="Calibri" pitchFamily="34" charset="0"/>
              </a:rPr>
              <a:t>BG level for </a:t>
            </a:r>
            <a:r>
              <a:rPr lang="en-US" altLang="ja-JP" sz="2400" baseline="30000" dirty="0">
                <a:latin typeface="Calibri" pitchFamily="34" charset="0"/>
              </a:rPr>
              <a:t>137</a:t>
            </a:r>
            <a:r>
              <a:rPr lang="en-US" altLang="ja-JP" sz="2400" dirty="0">
                <a:latin typeface="Calibri" pitchFamily="34" charset="0"/>
              </a:rPr>
              <a:t>Cs </a:t>
            </a:r>
            <a:r>
              <a:rPr lang="en-US" altLang="ja-JP" sz="2400" dirty="0" smtClean="0">
                <a:latin typeface="Calibri" pitchFamily="34" charset="0"/>
              </a:rPr>
              <a:t> before the accident=0.001~0.002 </a:t>
            </a:r>
            <a:r>
              <a:rPr lang="en-US" altLang="ja-JP" sz="2400" dirty="0" err="1">
                <a:latin typeface="Calibri" pitchFamily="34" charset="0"/>
              </a:rPr>
              <a:t>Bq</a:t>
            </a:r>
            <a:r>
              <a:rPr lang="en-US" altLang="ja-JP" sz="2400" dirty="0">
                <a:latin typeface="Calibri" pitchFamily="34" charset="0"/>
              </a:rPr>
              <a:t>/L</a:t>
            </a:r>
            <a:endParaRPr lang="ja-JP" altLang="en-US" sz="2400" dirty="0">
              <a:latin typeface="Calibri" pitchFamily="34" charset="0"/>
            </a:endParaRPr>
          </a:p>
        </p:txBody>
      </p:sp>
      <p:sp>
        <p:nvSpPr>
          <p:cNvPr id="3" name="スライド番号プレースホルダー 2"/>
          <p:cNvSpPr>
            <a:spLocks noGrp="1"/>
          </p:cNvSpPr>
          <p:nvPr>
            <p:ph type="sldNum" sz="quarter" idx="12"/>
          </p:nvPr>
        </p:nvSpPr>
        <p:spPr/>
        <p:txBody>
          <a:bodyPr/>
          <a:lstStyle/>
          <a:p>
            <a:pPr>
              <a:defRPr/>
            </a:pPr>
            <a:fld id="{4EC0E728-B8B4-43A7-9A85-776D0D706186}" type="slidenum">
              <a:rPr lang="ja-JP" altLang="en-US"/>
              <a:pPr>
                <a:defRPr/>
              </a:pPr>
              <a:t>12</a:t>
            </a:fld>
            <a:endParaRPr lang="ja-JP" altLang="en-US" dirty="0"/>
          </a:p>
        </p:txBody>
      </p:sp>
      <p:sp>
        <p:nvSpPr>
          <p:cNvPr id="30" name="テキスト ボックス 3"/>
          <p:cNvSpPr txBox="1">
            <a:spLocks noChangeArrowheads="1"/>
          </p:cNvSpPr>
          <p:nvPr/>
        </p:nvSpPr>
        <p:spPr bwMode="auto">
          <a:xfrm>
            <a:off x="348623" y="247219"/>
            <a:ext cx="1346266" cy="461665"/>
          </a:xfrm>
          <a:prstGeom prst="rect">
            <a:avLst/>
          </a:prstGeom>
          <a:solidFill>
            <a:schemeClr val="accent5">
              <a:lumMod val="20000"/>
              <a:lumOff val="80000"/>
            </a:schemeClr>
          </a:solidFill>
          <a:ln w="9525">
            <a:noFill/>
            <a:miter lim="800000"/>
            <a:headEnd/>
            <a:tailEnd/>
          </a:ln>
        </p:spPr>
        <p:txBody>
          <a:bodyPr wrap="none">
            <a:spAutoFit/>
          </a:bodyPr>
          <a:lstStyle/>
          <a:p>
            <a:r>
              <a:rPr lang="en-US" altLang="ja-JP" sz="2400" dirty="0" smtClean="0">
                <a:solidFill>
                  <a:schemeClr val="bg1"/>
                </a:solidFill>
                <a:latin typeface="Calibri" pitchFamily="34" charset="0"/>
              </a:rPr>
              <a:t>Seawater</a:t>
            </a:r>
            <a:endParaRPr lang="ja-JP" altLang="en-US" sz="2400" dirty="0">
              <a:solidFill>
                <a:schemeClr val="bg1"/>
              </a:solidFill>
              <a:latin typeface="Calibri" pitchFamily="34" charset="0"/>
            </a:endParaRPr>
          </a:p>
        </p:txBody>
      </p:sp>
      <p:grpSp>
        <p:nvGrpSpPr>
          <p:cNvPr id="10" name="グループ化 9"/>
          <p:cNvGrpSpPr/>
          <p:nvPr/>
        </p:nvGrpSpPr>
        <p:grpSpPr>
          <a:xfrm>
            <a:off x="-73596" y="1064543"/>
            <a:ext cx="9110092" cy="3230886"/>
            <a:chOff x="35496" y="1064543"/>
            <a:chExt cx="9110092" cy="3230886"/>
          </a:xfrm>
        </p:grpSpPr>
        <p:pic>
          <p:nvPicPr>
            <p:cNvPr id="23553" name="Picture 5"/>
            <p:cNvPicPr>
              <a:picLocks noChangeAspect="1" noChangeArrowheads="1"/>
            </p:cNvPicPr>
            <p:nvPr/>
          </p:nvPicPr>
          <p:blipFill rotWithShape="1">
            <a:blip r:embed="rId3" cstate="print"/>
            <a:srcRect t="10973" b="2107"/>
            <a:stretch/>
          </p:blipFill>
          <p:spPr bwMode="auto">
            <a:xfrm>
              <a:off x="1908175" y="1415703"/>
              <a:ext cx="3384550" cy="2879726"/>
            </a:xfrm>
            <a:prstGeom prst="rect">
              <a:avLst/>
            </a:prstGeom>
            <a:noFill/>
            <a:ln w="9525">
              <a:noFill/>
              <a:miter lim="800000"/>
              <a:headEnd/>
              <a:tailEnd/>
            </a:ln>
          </p:spPr>
        </p:pic>
        <p:pic>
          <p:nvPicPr>
            <p:cNvPr id="23554" name="Picture 6"/>
            <p:cNvPicPr>
              <a:picLocks noChangeAspect="1" noChangeArrowheads="1"/>
            </p:cNvPicPr>
            <p:nvPr/>
          </p:nvPicPr>
          <p:blipFill rotWithShape="1">
            <a:blip r:embed="rId4" cstate="print"/>
            <a:srcRect l="8859" t="12471" b="4961"/>
            <a:stretch/>
          </p:blipFill>
          <p:spPr bwMode="auto">
            <a:xfrm>
              <a:off x="827088" y="1415702"/>
              <a:ext cx="1584325" cy="2879727"/>
            </a:xfrm>
            <a:prstGeom prst="rect">
              <a:avLst/>
            </a:prstGeom>
            <a:noFill/>
            <a:ln w="9525">
              <a:noFill/>
              <a:miter lim="800000"/>
              <a:headEnd/>
              <a:tailEnd/>
            </a:ln>
          </p:spPr>
        </p:pic>
        <p:pic>
          <p:nvPicPr>
            <p:cNvPr id="23556" name="Picture 9"/>
            <p:cNvPicPr>
              <a:picLocks noChangeAspect="1" noChangeArrowheads="1"/>
            </p:cNvPicPr>
            <p:nvPr/>
          </p:nvPicPr>
          <p:blipFill>
            <a:blip r:embed="rId5" cstate="print"/>
            <a:srcRect/>
            <a:stretch>
              <a:fillRect/>
            </a:stretch>
          </p:blipFill>
          <p:spPr bwMode="auto">
            <a:xfrm>
              <a:off x="5156200" y="1415703"/>
              <a:ext cx="3989388" cy="2879725"/>
            </a:xfrm>
            <a:prstGeom prst="rect">
              <a:avLst/>
            </a:prstGeom>
            <a:noFill/>
            <a:ln w="9525">
              <a:noFill/>
              <a:miter lim="800000"/>
              <a:headEnd/>
              <a:tailEnd/>
            </a:ln>
          </p:spPr>
        </p:pic>
        <p:cxnSp>
          <p:nvCxnSpPr>
            <p:cNvPr id="15" name="直線コネクタ 14"/>
            <p:cNvCxnSpPr/>
            <p:nvPr/>
          </p:nvCxnSpPr>
          <p:spPr>
            <a:xfrm>
              <a:off x="827088" y="3244503"/>
              <a:ext cx="7993062" cy="0"/>
            </a:xfrm>
            <a:prstGeom prst="line">
              <a:avLst/>
            </a:prstGeom>
            <a:ln>
              <a:solidFill>
                <a:srgbClr val="C00000"/>
              </a:solidFill>
              <a:prstDash val="sysDash"/>
            </a:ln>
          </p:spPr>
          <p:style>
            <a:lnRef idx="1">
              <a:schemeClr val="dk1"/>
            </a:lnRef>
            <a:fillRef idx="0">
              <a:schemeClr val="dk1"/>
            </a:fillRef>
            <a:effectRef idx="0">
              <a:schemeClr val="dk1"/>
            </a:effectRef>
            <a:fontRef idx="minor">
              <a:schemeClr val="tx1"/>
            </a:fontRef>
          </p:style>
        </p:cxnSp>
        <p:sp>
          <p:nvSpPr>
            <p:cNvPr id="23558" name="テキスト ボックス 18"/>
            <p:cNvSpPr txBox="1">
              <a:spLocks noChangeArrowheads="1"/>
            </p:cNvSpPr>
            <p:nvPr/>
          </p:nvSpPr>
          <p:spPr bwMode="auto">
            <a:xfrm>
              <a:off x="1331913" y="2996853"/>
              <a:ext cx="3805237" cy="276225"/>
            </a:xfrm>
            <a:prstGeom prst="rect">
              <a:avLst/>
            </a:prstGeom>
            <a:noFill/>
            <a:ln w="9525">
              <a:noFill/>
              <a:miter lim="800000"/>
              <a:headEnd/>
              <a:tailEnd/>
            </a:ln>
          </p:spPr>
          <p:txBody>
            <a:bodyPr>
              <a:spAutoFit/>
            </a:bodyPr>
            <a:lstStyle/>
            <a:p>
              <a:r>
                <a:rPr lang="en-US" altLang="ja-JP" sz="1200">
                  <a:solidFill>
                    <a:srgbClr val="C00000"/>
                  </a:solidFill>
                  <a:latin typeface="Calibri" pitchFamily="34" charset="0"/>
                </a:rPr>
                <a:t>Cs-137 concentration limit of notification =90Bq/L</a:t>
              </a:r>
              <a:endParaRPr lang="ja-JP" altLang="en-US" sz="1200">
                <a:solidFill>
                  <a:srgbClr val="C00000"/>
                </a:solidFill>
                <a:latin typeface="Calibri" pitchFamily="34" charset="0"/>
              </a:endParaRPr>
            </a:p>
          </p:txBody>
        </p:sp>
        <p:cxnSp>
          <p:nvCxnSpPr>
            <p:cNvPr id="21" name="直線コネクタ 20"/>
            <p:cNvCxnSpPr/>
            <p:nvPr/>
          </p:nvCxnSpPr>
          <p:spPr>
            <a:xfrm>
              <a:off x="827088" y="3315941"/>
              <a:ext cx="8316912" cy="0"/>
            </a:xfrm>
            <a:prstGeom prst="line">
              <a:avLst/>
            </a:prstGeom>
            <a:ln>
              <a:solidFill>
                <a:srgbClr val="00B0F0"/>
              </a:solidFill>
              <a:prstDash val="sysDash"/>
            </a:ln>
          </p:spPr>
          <p:style>
            <a:lnRef idx="1">
              <a:schemeClr val="dk1"/>
            </a:lnRef>
            <a:fillRef idx="0">
              <a:schemeClr val="dk1"/>
            </a:fillRef>
            <a:effectRef idx="0">
              <a:schemeClr val="dk1"/>
            </a:effectRef>
            <a:fontRef idx="minor">
              <a:schemeClr val="tx1"/>
            </a:fontRef>
          </p:style>
        </p:cxnSp>
        <p:sp>
          <p:nvSpPr>
            <p:cNvPr id="23560" name="テキスト ボックス 21"/>
            <p:cNvSpPr txBox="1">
              <a:spLocks noChangeArrowheads="1"/>
            </p:cNvSpPr>
            <p:nvPr/>
          </p:nvSpPr>
          <p:spPr bwMode="auto">
            <a:xfrm>
              <a:off x="1331913" y="3255616"/>
              <a:ext cx="3589337" cy="276225"/>
            </a:xfrm>
            <a:prstGeom prst="rect">
              <a:avLst/>
            </a:prstGeom>
            <a:noFill/>
            <a:ln w="9525">
              <a:noFill/>
              <a:miter lim="800000"/>
              <a:headEnd/>
              <a:tailEnd/>
            </a:ln>
          </p:spPr>
          <p:txBody>
            <a:bodyPr>
              <a:spAutoFit/>
            </a:bodyPr>
            <a:lstStyle/>
            <a:p>
              <a:r>
                <a:rPr lang="en-US" altLang="ja-JP" sz="1200">
                  <a:solidFill>
                    <a:srgbClr val="00B0F0"/>
                  </a:solidFill>
                  <a:latin typeface="Calibri" pitchFamily="34" charset="0"/>
                </a:rPr>
                <a:t>Cs-134 concentration limit of notification =60Bq/L</a:t>
              </a:r>
              <a:endParaRPr lang="ja-JP" altLang="en-US" sz="1200">
                <a:solidFill>
                  <a:srgbClr val="00B0F0"/>
                </a:solidFill>
                <a:latin typeface="Calibri" pitchFamily="34" charset="0"/>
              </a:endParaRPr>
            </a:p>
          </p:txBody>
        </p:sp>
        <p:cxnSp>
          <p:nvCxnSpPr>
            <p:cNvPr id="39" name="直線コネクタ 38"/>
            <p:cNvCxnSpPr/>
            <p:nvPr/>
          </p:nvCxnSpPr>
          <p:spPr>
            <a:xfrm flipH="1">
              <a:off x="827088" y="3222278"/>
              <a:ext cx="83169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H="1">
              <a:off x="827088" y="2788891"/>
              <a:ext cx="7993062" cy="39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H="1">
              <a:off x="827088" y="3676303"/>
              <a:ext cx="79930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566" name="テキスト ボックス 29"/>
            <p:cNvSpPr txBox="1">
              <a:spLocks noChangeArrowheads="1"/>
            </p:cNvSpPr>
            <p:nvPr/>
          </p:nvSpPr>
          <p:spPr bwMode="auto">
            <a:xfrm>
              <a:off x="323528" y="1064543"/>
              <a:ext cx="471487" cy="276225"/>
            </a:xfrm>
            <a:prstGeom prst="rect">
              <a:avLst/>
            </a:prstGeom>
            <a:noFill/>
            <a:ln w="9525">
              <a:noFill/>
              <a:miter lim="800000"/>
              <a:headEnd/>
              <a:tailEnd/>
            </a:ln>
          </p:spPr>
          <p:txBody>
            <a:bodyPr wrap="none">
              <a:spAutoFit/>
            </a:bodyPr>
            <a:lstStyle/>
            <a:p>
              <a:r>
                <a:rPr lang="en-US" altLang="ja-JP" sz="1200" dirty="0" err="1">
                  <a:latin typeface="Calibri" pitchFamily="34" charset="0"/>
                </a:rPr>
                <a:t>Bq</a:t>
              </a:r>
              <a:r>
                <a:rPr lang="en-US" altLang="ja-JP" sz="1200" dirty="0">
                  <a:latin typeface="Calibri" pitchFamily="34" charset="0"/>
                </a:rPr>
                <a:t>/L</a:t>
              </a:r>
              <a:endParaRPr lang="ja-JP" altLang="en-US" sz="1200" dirty="0">
                <a:latin typeface="Calibri" pitchFamily="34" charset="0"/>
              </a:endParaRPr>
            </a:p>
          </p:txBody>
        </p:sp>
        <p:cxnSp>
          <p:nvCxnSpPr>
            <p:cNvPr id="2060" name="直線コネクタ 2059"/>
            <p:cNvCxnSpPr/>
            <p:nvPr/>
          </p:nvCxnSpPr>
          <p:spPr>
            <a:xfrm flipV="1">
              <a:off x="2268538" y="1444278"/>
              <a:ext cx="0" cy="2663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5508625" y="1444278"/>
              <a:ext cx="0" cy="2663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6632575" y="1444278"/>
              <a:ext cx="0" cy="2663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7667625" y="1444278"/>
              <a:ext cx="0" cy="2663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V="1">
              <a:off x="8701088" y="1444278"/>
              <a:ext cx="0" cy="2663825"/>
            </a:xfrm>
            <a:prstGeom prst="line">
              <a:avLst/>
            </a:prstGeom>
          </p:spPr>
          <p:style>
            <a:lnRef idx="1">
              <a:schemeClr val="accent1"/>
            </a:lnRef>
            <a:fillRef idx="0">
              <a:schemeClr val="accent1"/>
            </a:fillRef>
            <a:effectRef idx="0">
              <a:schemeClr val="accent1"/>
            </a:effectRef>
            <a:fontRef idx="minor">
              <a:schemeClr val="tx1"/>
            </a:fontRef>
          </p:style>
        </p:cxnSp>
        <p:sp>
          <p:nvSpPr>
            <p:cNvPr id="23572" name="テキスト ボックス 2060"/>
            <p:cNvSpPr txBox="1">
              <a:spLocks noChangeArrowheads="1"/>
            </p:cNvSpPr>
            <p:nvPr/>
          </p:nvSpPr>
          <p:spPr bwMode="auto">
            <a:xfrm>
              <a:off x="1025525" y="1523653"/>
              <a:ext cx="720725" cy="338138"/>
            </a:xfrm>
            <a:prstGeom prst="rect">
              <a:avLst/>
            </a:prstGeom>
            <a:noFill/>
            <a:ln w="9525">
              <a:noFill/>
              <a:miter lim="800000"/>
              <a:headEnd/>
              <a:tailEnd/>
            </a:ln>
          </p:spPr>
          <p:txBody>
            <a:bodyPr wrap="none">
              <a:spAutoFit/>
            </a:bodyPr>
            <a:lstStyle/>
            <a:p>
              <a:r>
                <a:rPr lang="en-US" altLang="ja-JP" sz="1600">
                  <a:solidFill>
                    <a:schemeClr val="bg1"/>
                  </a:solidFill>
                  <a:latin typeface="Calibri" pitchFamily="34" charset="0"/>
                </a:rPr>
                <a:t>March</a:t>
              </a:r>
              <a:endParaRPr lang="ja-JP" altLang="en-US" sz="1600">
                <a:solidFill>
                  <a:schemeClr val="bg1"/>
                </a:solidFill>
                <a:latin typeface="Calibri" pitchFamily="34" charset="0"/>
              </a:endParaRPr>
            </a:p>
          </p:txBody>
        </p:sp>
        <p:sp>
          <p:nvSpPr>
            <p:cNvPr id="23573" name="テキスト ボックス 53"/>
            <p:cNvSpPr txBox="1">
              <a:spLocks noChangeArrowheads="1"/>
            </p:cNvSpPr>
            <p:nvPr/>
          </p:nvSpPr>
          <p:spPr bwMode="auto">
            <a:xfrm>
              <a:off x="3376613" y="1523653"/>
              <a:ext cx="576262" cy="338138"/>
            </a:xfrm>
            <a:prstGeom prst="rect">
              <a:avLst/>
            </a:prstGeom>
            <a:noFill/>
            <a:ln w="9525">
              <a:noFill/>
              <a:miter lim="800000"/>
              <a:headEnd/>
              <a:tailEnd/>
            </a:ln>
          </p:spPr>
          <p:txBody>
            <a:bodyPr wrap="none">
              <a:spAutoFit/>
            </a:bodyPr>
            <a:lstStyle/>
            <a:p>
              <a:r>
                <a:rPr lang="en-US" altLang="ja-JP" sz="1600">
                  <a:solidFill>
                    <a:schemeClr val="bg1"/>
                  </a:solidFill>
                  <a:latin typeface="Calibri" pitchFamily="34" charset="0"/>
                </a:rPr>
                <a:t>April</a:t>
              </a:r>
              <a:endParaRPr lang="ja-JP" altLang="en-US" sz="1600">
                <a:solidFill>
                  <a:schemeClr val="bg1"/>
                </a:solidFill>
                <a:latin typeface="Calibri" pitchFamily="34" charset="0"/>
              </a:endParaRPr>
            </a:p>
          </p:txBody>
        </p:sp>
        <p:sp>
          <p:nvSpPr>
            <p:cNvPr id="23574" name="テキスト ボックス 54"/>
            <p:cNvSpPr txBox="1">
              <a:spLocks noChangeArrowheads="1"/>
            </p:cNvSpPr>
            <p:nvPr/>
          </p:nvSpPr>
          <p:spPr bwMode="auto">
            <a:xfrm>
              <a:off x="5724525" y="1525241"/>
              <a:ext cx="546100" cy="339725"/>
            </a:xfrm>
            <a:prstGeom prst="rect">
              <a:avLst/>
            </a:prstGeom>
            <a:noFill/>
            <a:ln w="9525">
              <a:noFill/>
              <a:miter lim="800000"/>
              <a:headEnd/>
              <a:tailEnd/>
            </a:ln>
          </p:spPr>
          <p:txBody>
            <a:bodyPr wrap="none">
              <a:spAutoFit/>
            </a:bodyPr>
            <a:lstStyle/>
            <a:p>
              <a:r>
                <a:rPr lang="en-US" altLang="ja-JP" sz="1600">
                  <a:solidFill>
                    <a:schemeClr val="bg1"/>
                  </a:solidFill>
                  <a:latin typeface="Calibri" pitchFamily="34" charset="0"/>
                </a:rPr>
                <a:t>May</a:t>
              </a:r>
              <a:endParaRPr lang="ja-JP" altLang="en-US" sz="1600">
                <a:solidFill>
                  <a:schemeClr val="bg1"/>
                </a:solidFill>
                <a:latin typeface="Calibri" pitchFamily="34" charset="0"/>
              </a:endParaRPr>
            </a:p>
          </p:txBody>
        </p:sp>
        <p:sp>
          <p:nvSpPr>
            <p:cNvPr id="23575" name="テキスト ボックス 55"/>
            <p:cNvSpPr txBox="1">
              <a:spLocks noChangeArrowheads="1"/>
            </p:cNvSpPr>
            <p:nvPr/>
          </p:nvSpPr>
          <p:spPr bwMode="auto">
            <a:xfrm>
              <a:off x="6878638" y="1515716"/>
              <a:ext cx="568325" cy="338137"/>
            </a:xfrm>
            <a:prstGeom prst="rect">
              <a:avLst/>
            </a:prstGeom>
            <a:noFill/>
            <a:ln w="9525">
              <a:noFill/>
              <a:miter lim="800000"/>
              <a:headEnd/>
              <a:tailEnd/>
            </a:ln>
          </p:spPr>
          <p:txBody>
            <a:bodyPr wrap="none">
              <a:spAutoFit/>
            </a:bodyPr>
            <a:lstStyle/>
            <a:p>
              <a:r>
                <a:rPr lang="en-US" altLang="ja-JP" sz="1600">
                  <a:solidFill>
                    <a:schemeClr val="bg1"/>
                  </a:solidFill>
                  <a:latin typeface="Calibri" pitchFamily="34" charset="0"/>
                </a:rPr>
                <a:t>June</a:t>
              </a:r>
              <a:endParaRPr lang="ja-JP" altLang="en-US" sz="1600">
                <a:solidFill>
                  <a:schemeClr val="bg1"/>
                </a:solidFill>
                <a:latin typeface="Calibri" pitchFamily="34" charset="0"/>
              </a:endParaRPr>
            </a:p>
          </p:txBody>
        </p:sp>
        <p:sp>
          <p:nvSpPr>
            <p:cNvPr id="23576" name="テキスト ボックス 56"/>
            <p:cNvSpPr txBox="1">
              <a:spLocks noChangeArrowheads="1"/>
            </p:cNvSpPr>
            <p:nvPr/>
          </p:nvSpPr>
          <p:spPr bwMode="auto">
            <a:xfrm>
              <a:off x="7885113" y="1525241"/>
              <a:ext cx="496887" cy="339725"/>
            </a:xfrm>
            <a:prstGeom prst="rect">
              <a:avLst/>
            </a:prstGeom>
            <a:noFill/>
            <a:ln w="9525">
              <a:noFill/>
              <a:miter lim="800000"/>
              <a:headEnd/>
              <a:tailEnd/>
            </a:ln>
          </p:spPr>
          <p:txBody>
            <a:bodyPr wrap="none">
              <a:spAutoFit/>
            </a:bodyPr>
            <a:lstStyle/>
            <a:p>
              <a:r>
                <a:rPr lang="en-US" altLang="ja-JP" sz="1600">
                  <a:solidFill>
                    <a:schemeClr val="bg1"/>
                  </a:solidFill>
                  <a:latin typeface="Calibri" pitchFamily="34" charset="0"/>
                </a:rPr>
                <a:t>July</a:t>
              </a:r>
              <a:endParaRPr lang="ja-JP" altLang="en-US" sz="1600">
                <a:solidFill>
                  <a:schemeClr val="bg1"/>
                </a:solidFill>
                <a:latin typeface="Calibri" pitchFamily="34" charset="0"/>
              </a:endParaRPr>
            </a:p>
          </p:txBody>
        </p:sp>
        <p:sp>
          <p:nvSpPr>
            <p:cNvPr id="23577" name="テキスト ボックス 2061"/>
            <p:cNvSpPr txBox="1">
              <a:spLocks noChangeArrowheads="1"/>
            </p:cNvSpPr>
            <p:nvPr/>
          </p:nvSpPr>
          <p:spPr bwMode="auto">
            <a:xfrm>
              <a:off x="827088" y="2307878"/>
              <a:ext cx="457200" cy="307975"/>
            </a:xfrm>
            <a:prstGeom prst="rect">
              <a:avLst/>
            </a:prstGeom>
            <a:noFill/>
            <a:ln w="9525">
              <a:noFill/>
              <a:miter lim="800000"/>
              <a:headEnd/>
              <a:tailEnd/>
            </a:ln>
          </p:spPr>
          <p:txBody>
            <a:bodyPr wrap="none">
              <a:spAutoFit/>
            </a:bodyPr>
            <a:lstStyle/>
            <a:p>
              <a:r>
                <a:rPr lang="en-US" altLang="ja-JP" sz="1400">
                  <a:latin typeface="Calibri" pitchFamily="34" charset="0"/>
                </a:rPr>
                <a:t>21~</a:t>
              </a:r>
              <a:endParaRPr lang="ja-JP" altLang="en-US" sz="1400">
                <a:latin typeface="Calibri" pitchFamily="34" charset="0"/>
              </a:endParaRPr>
            </a:p>
          </p:txBody>
        </p:sp>
        <p:sp>
          <p:nvSpPr>
            <p:cNvPr id="23579" name="テキスト ボックス 8"/>
            <p:cNvSpPr txBox="1">
              <a:spLocks noChangeArrowheads="1"/>
            </p:cNvSpPr>
            <p:nvPr/>
          </p:nvSpPr>
          <p:spPr bwMode="auto">
            <a:xfrm>
              <a:off x="35496" y="1329978"/>
              <a:ext cx="854076" cy="2925763"/>
            </a:xfrm>
            <a:prstGeom prst="rect">
              <a:avLst/>
            </a:prstGeom>
            <a:noFill/>
            <a:ln w="9525">
              <a:noFill/>
              <a:miter lim="800000"/>
              <a:headEnd/>
              <a:tailEnd/>
            </a:ln>
          </p:spPr>
          <p:txBody>
            <a:bodyPr>
              <a:spAutoFit/>
            </a:bodyPr>
            <a:lstStyle/>
            <a:p>
              <a:pPr algn="r">
                <a:lnSpc>
                  <a:spcPts val="1700"/>
                </a:lnSpc>
              </a:pPr>
              <a:r>
                <a:rPr lang="en-US" altLang="ja-JP" sz="1200" dirty="0" smtClean="0">
                  <a:latin typeface="Calibri" pitchFamily="34" charset="0"/>
                </a:rPr>
                <a:t>1,000,000</a:t>
              </a:r>
              <a:endParaRPr lang="en-US" altLang="ja-JP" sz="1200" dirty="0">
                <a:latin typeface="Calibri" pitchFamily="34" charset="0"/>
              </a:endParaRPr>
            </a:p>
            <a:p>
              <a:pPr algn="r">
                <a:lnSpc>
                  <a:spcPts val="1700"/>
                </a:lnSpc>
              </a:pPr>
              <a:endParaRPr lang="en-US" altLang="ja-JP" sz="1200" dirty="0">
                <a:latin typeface="Calibri" pitchFamily="34" charset="0"/>
              </a:endParaRPr>
            </a:p>
            <a:p>
              <a:pPr algn="r">
                <a:lnSpc>
                  <a:spcPts val="1700"/>
                </a:lnSpc>
              </a:pPr>
              <a:r>
                <a:rPr lang="en-US" altLang="ja-JP" sz="1200" dirty="0" smtClean="0">
                  <a:latin typeface="Calibri" pitchFamily="34" charset="0"/>
                </a:rPr>
                <a:t>100,000</a:t>
              </a:r>
              <a:endParaRPr lang="en-US" altLang="ja-JP" sz="1200" dirty="0">
                <a:latin typeface="Calibri" pitchFamily="34" charset="0"/>
              </a:endParaRPr>
            </a:p>
            <a:p>
              <a:pPr algn="r">
                <a:lnSpc>
                  <a:spcPts val="1700"/>
                </a:lnSpc>
              </a:pPr>
              <a:endParaRPr lang="en-US" altLang="ja-JP" sz="1200" dirty="0">
                <a:latin typeface="Calibri" pitchFamily="34" charset="0"/>
              </a:endParaRPr>
            </a:p>
            <a:p>
              <a:pPr algn="r">
                <a:lnSpc>
                  <a:spcPts val="1700"/>
                </a:lnSpc>
              </a:pPr>
              <a:r>
                <a:rPr lang="en-US" altLang="ja-JP" sz="1200" dirty="0" smtClean="0">
                  <a:latin typeface="Calibri" pitchFamily="34" charset="0"/>
                </a:rPr>
                <a:t>10,000</a:t>
              </a:r>
              <a:endParaRPr lang="en-US" altLang="ja-JP" sz="1200" dirty="0">
                <a:latin typeface="Calibri" pitchFamily="34" charset="0"/>
              </a:endParaRPr>
            </a:p>
            <a:p>
              <a:pPr algn="r">
                <a:lnSpc>
                  <a:spcPts val="1700"/>
                </a:lnSpc>
              </a:pPr>
              <a:endParaRPr lang="en-US" altLang="ja-JP" sz="1200" dirty="0">
                <a:latin typeface="Calibri" pitchFamily="34" charset="0"/>
              </a:endParaRPr>
            </a:p>
            <a:p>
              <a:pPr algn="r">
                <a:lnSpc>
                  <a:spcPts val="1700"/>
                </a:lnSpc>
              </a:pPr>
              <a:r>
                <a:rPr lang="en-US" altLang="ja-JP" sz="1200" dirty="0" smtClean="0">
                  <a:latin typeface="Calibri" pitchFamily="34" charset="0"/>
                </a:rPr>
                <a:t>1,000</a:t>
              </a:r>
              <a:endParaRPr lang="en-US" altLang="ja-JP" sz="1200" dirty="0">
                <a:latin typeface="Calibri" pitchFamily="34" charset="0"/>
              </a:endParaRPr>
            </a:p>
            <a:p>
              <a:pPr algn="r">
                <a:lnSpc>
                  <a:spcPts val="1700"/>
                </a:lnSpc>
              </a:pPr>
              <a:endParaRPr lang="en-US" altLang="ja-JP" sz="1200" dirty="0">
                <a:latin typeface="Calibri" pitchFamily="34" charset="0"/>
              </a:endParaRPr>
            </a:p>
            <a:p>
              <a:pPr algn="r">
                <a:lnSpc>
                  <a:spcPts val="1700"/>
                </a:lnSpc>
              </a:pPr>
              <a:r>
                <a:rPr lang="en-US" altLang="ja-JP" sz="1200" dirty="0">
                  <a:latin typeface="Calibri" pitchFamily="34" charset="0"/>
                </a:rPr>
                <a:t>100</a:t>
              </a:r>
            </a:p>
            <a:p>
              <a:pPr algn="r">
                <a:lnSpc>
                  <a:spcPts val="1700"/>
                </a:lnSpc>
              </a:pPr>
              <a:endParaRPr lang="en-US" altLang="ja-JP" sz="1200" dirty="0">
                <a:latin typeface="Calibri" pitchFamily="34" charset="0"/>
              </a:endParaRPr>
            </a:p>
            <a:p>
              <a:pPr algn="r">
                <a:lnSpc>
                  <a:spcPts val="1700"/>
                </a:lnSpc>
              </a:pPr>
              <a:r>
                <a:rPr lang="en-US" altLang="ja-JP" sz="1200" dirty="0">
                  <a:latin typeface="Calibri" pitchFamily="34" charset="0"/>
                </a:rPr>
                <a:t>10</a:t>
              </a:r>
            </a:p>
            <a:p>
              <a:pPr algn="r">
                <a:lnSpc>
                  <a:spcPts val="1700"/>
                </a:lnSpc>
              </a:pPr>
              <a:endParaRPr lang="en-US" altLang="ja-JP" sz="1200" dirty="0">
                <a:latin typeface="Calibri" pitchFamily="34" charset="0"/>
              </a:endParaRPr>
            </a:p>
            <a:p>
              <a:pPr algn="r">
                <a:lnSpc>
                  <a:spcPts val="1700"/>
                </a:lnSpc>
              </a:pPr>
              <a:r>
                <a:rPr lang="en-US" altLang="ja-JP" sz="1200" dirty="0">
                  <a:latin typeface="Calibri" pitchFamily="34" charset="0"/>
                </a:rPr>
                <a:t>1</a:t>
              </a:r>
              <a:endParaRPr lang="ja-JP" altLang="en-US" sz="1200" dirty="0">
                <a:latin typeface="Calibri" pitchFamily="34" charset="0"/>
              </a:endParaRPr>
            </a:p>
          </p:txBody>
        </p:sp>
        <p:cxnSp>
          <p:nvCxnSpPr>
            <p:cNvPr id="38" name="直線コネクタ 37"/>
            <p:cNvCxnSpPr/>
            <p:nvPr/>
          </p:nvCxnSpPr>
          <p:spPr>
            <a:xfrm flipH="1">
              <a:off x="827088" y="2345978"/>
              <a:ext cx="82814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H="1">
              <a:off x="827088" y="1893541"/>
              <a:ext cx="79930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395288" y="3716338"/>
            <a:ext cx="8759825" cy="2490425"/>
            <a:chOff x="395288" y="3716338"/>
            <a:chExt cx="8759825" cy="2490425"/>
          </a:xfrm>
        </p:grpSpPr>
        <p:pic>
          <p:nvPicPr>
            <p:cNvPr id="24584" name="Picture 3"/>
            <p:cNvPicPr>
              <a:picLocks noChangeAspect="1" noChangeArrowheads="1"/>
            </p:cNvPicPr>
            <p:nvPr/>
          </p:nvPicPr>
          <p:blipFill>
            <a:blip r:embed="rId3" cstate="print"/>
            <a:srcRect/>
            <a:stretch>
              <a:fillRect/>
            </a:stretch>
          </p:blipFill>
          <p:spPr bwMode="auto">
            <a:xfrm rot="5400000">
              <a:off x="1739334" y="2659404"/>
              <a:ext cx="2160190" cy="4274852"/>
            </a:xfrm>
            <a:prstGeom prst="rect">
              <a:avLst/>
            </a:prstGeom>
            <a:noFill/>
            <a:ln w="9525">
              <a:noFill/>
              <a:miter lim="800000"/>
              <a:headEnd/>
              <a:tailEnd/>
            </a:ln>
          </p:spPr>
        </p:pic>
        <p:pic>
          <p:nvPicPr>
            <p:cNvPr id="24585" name="Picture 2"/>
            <p:cNvPicPr>
              <a:picLocks noChangeAspect="1" noChangeArrowheads="1"/>
            </p:cNvPicPr>
            <p:nvPr/>
          </p:nvPicPr>
          <p:blipFill>
            <a:blip r:embed="rId4" cstate="print"/>
            <a:srcRect/>
            <a:stretch>
              <a:fillRect/>
            </a:stretch>
          </p:blipFill>
          <p:spPr bwMode="auto">
            <a:xfrm rot="5400000">
              <a:off x="5873003" y="2582311"/>
              <a:ext cx="2147686" cy="4416535"/>
            </a:xfrm>
            <a:prstGeom prst="rect">
              <a:avLst/>
            </a:prstGeom>
            <a:noFill/>
            <a:ln w="9525">
              <a:noFill/>
              <a:miter lim="800000"/>
              <a:headEnd/>
              <a:tailEnd/>
            </a:ln>
          </p:spPr>
        </p:pic>
        <p:cxnSp>
          <p:nvCxnSpPr>
            <p:cNvPr id="12" name="直線コネクタ 11"/>
            <p:cNvCxnSpPr/>
            <p:nvPr/>
          </p:nvCxnSpPr>
          <p:spPr bwMode="auto">
            <a:xfrm>
              <a:off x="1028700" y="3860800"/>
              <a:ext cx="7478713" cy="0"/>
            </a:xfrm>
            <a:prstGeom prst="line">
              <a:avLst/>
            </a:prstGeom>
            <a:ln/>
          </p:spPr>
          <p:style>
            <a:lnRef idx="1">
              <a:schemeClr val="dk1"/>
            </a:lnRef>
            <a:fillRef idx="0">
              <a:schemeClr val="dk1"/>
            </a:fillRef>
            <a:effectRef idx="0">
              <a:schemeClr val="dk1"/>
            </a:effectRef>
            <a:fontRef idx="minor">
              <a:schemeClr val="tx1"/>
            </a:fontRef>
          </p:style>
        </p:cxnSp>
        <p:sp>
          <p:nvSpPr>
            <p:cNvPr id="24587" name="テキスト ボックス 17"/>
            <p:cNvSpPr txBox="1">
              <a:spLocks noChangeArrowheads="1"/>
            </p:cNvSpPr>
            <p:nvPr/>
          </p:nvSpPr>
          <p:spPr bwMode="auto">
            <a:xfrm>
              <a:off x="395288" y="3716338"/>
              <a:ext cx="611527" cy="2490425"/>
            </a:xfrm>
            <a:prstGeom prst="rect">
              <a:avLst/>
            </a:prstGeom>
            <a:solidFill>
              <a:srgbClr val="002060"/>
            </a:solidFill>
            <a:ln w="9525">
              <a:noFill/>
              <a:miter lim="800000"/>
              <a:headEnd/>
              <a:tailEnd/>
            </a:ln>
          </p:spPr>
          <p:txBody>
            <a:bodyPr>
              <a:spAutoFit/>
            </a:bodyPr>
            <a:lstStyle/>
            <a:p>
              <a:pPr algn="r">
                <a:lnSpc>
                  <a:spcPts val="1700"/>
                </a:lnSpc>
              </a:pPr>
              <a:r>
                <a:rPr lang="en-US" altLang="ja-JP" sz="1200" dirty="0">
                  <a:latin typeface="Calibri" pitchFamily="34" charset="0"/>
                </a:rPr>
                <a:t>10000</a:t>
              </a:r>
            </a:p>
            <a:p>
              <a:pPr algn="r">
                <a:lnSpc>
                  <a:spcPts val="1700"/>
                </a:lnSpc>
              </a:pPr>
              <a:endParaRPr lang="en-US" altLang="ja-JP" sz="1200" dirty="0">
                <a:latin typeface="Calibri" pitchFamily="34" charset="0"/>
              </a:endParaRPr>
            </a:p>
            <a:p>
              <a:pPr algn="r">
                <a:lnSpc>
                  <a:spcPts val="1700"/>
                </a:lnSpc>
              </a:pPr>
              <a:r>
                <a:rPr lang="en-US" altLang="ja-JP" sz="1200" dirty="0">
                  <a:latin typeface="Calibri" pitchFamily="34" charset="0"/>
                </a:rPr>
                <a:t>1000</a:t>
              </a:r>
            </a:p>
            <a:p>
              <a:pPr algn="r">
                <a:lnSpc>
                  <a:spcPts val="1700"/>
                </a:lnSpc>
              </a:pPr>
              <a:endParaRPr lang="en-US" altLang="ja-JP" sz="1200" dirty="0">
                <a:latin typeface="Calibri" pitchFamily="34" charset="0"/>
              </a:endParaRPr>
            </a:p>
            <a:p>
              <a:pPr algn="r">
                <a:lnSpc>
                  <a:spcPts val="1700"/>
                </a:lnSpc>
              </a:pPr>
              <a:r>
                <a:rPr lang="en-US" altLang="ja-JP" sz="1200" dirty="0">
                  <a:latin typeface="Calibri" pitchFamily="34" charset="0"/>
                </a:rPr>
                <a:t>100</a:t>
              </a:r>
            </a:p>
            <a:p>
              <a:pPr algn="r">
                <a:lnSpc>
                  <a:spcPts val="1700"/>
                </a:lnSpc>
              </a:pPr>
              <a:endParaRPr lang="en-US" altLang="ja-JP" sz="1200" dirty="0">
                <a:latin typeface="Calibri" pitchFamily="34" charset="0"/>
              </a:endParaRPr>
            </a:p>
            <a:p>
              <a:pPr algn="r">
                <a:lnSpc>
                  <a:spcPts val="1700"/>
                </a:lnSpc>
              </a:pPr>
              <a:r>
                <a:rPr lang="en-US" altLang="ja-JP" sz="1200" dirty="0">
                  <a:latin typeface="Calibri" pitchFamily="34" charset="0"/>
                </a:rPr>
                <a:t>10</a:t>
              </a:r>
            </a:p>
            <a:p>
              <a:pPr algn="r">
                <a:lnSpc>
                  <a:spcPts val="1700"/>
                </a:lnSpc>
              </a:pPr>
              <a:endParaRPr lang="en-US" altLang="ja-JP" sz="1200" dirty="0">
                <a:latin typeface="Calibri" pitchFamily="34" charset="0"/>
              </a:endParaRPr>
            </a:p>
            <a:p>
              <a:pPr algn="r">
                <a:lnSpc>
                  <a:spcPts val="1700"/>
                </a:lnSpc>
              </a:pPr>
              <a:r>
                <a:rPr lang="en-US" altLang="ja-JP" sz="1200" dirty="0" smtClean="0">
                  <a:latin typeface="Calibri" pitchFamily="34" charset="0"/>
                </a:rPr>
                <a:t>1</a:t>
              </a:r>
            </a:p>
            <a:p>
              <a:pPr algn="r">
                <a:lnSpc>
                  <a:spcPts val="1700"/>
                </a:lnSpc>
              </a:pPr>
              <a:endParaRPr lang="en-US" altLang="ja-JP" sz="1200" dirty="0">
                <a:latin typeface="Calibri" pitchFamily="34" charset="0"/>
              </a:endParaRPr>
            </a:p>
            <a:p>
              <a:pPr algn="r">
                <a:lnSpc>
                  <a:spcPts val="1700"/>
                </a:lnSpc>
              </a:pPr>
              <a:endParaRPr lang="ja-JP" altLang="en-US" sz="1200" dirty="0">
                <a:latin typeface="Calibri" pitchFamily="34" charset="0"/>
              </a:endParaRPr>
            </a:p>
          </p:txBody>
        </p:sp>
        <p:cxnSp>
          <p:nvCxnSpPr>
            <p:cNvPr id="24" name="直線コネクタ 23"/>
            <p:cNvCxnSpPr/>
            <p:nvPr/>
          </p:nvCxnSpPr>
          <p:spPr bwMode="auto">
            <a:xfrm flipH="1">
              <a:off x="1019175" y="4311650"/>
              <a:ext cx="74882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bwMode="auto">
            <a:xfrm flipH="1">
              <a:off x="1019175" y="4762500"/>
              <a:ext cx="74882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bwMode="auto">
            <a:xfrm flipH="1">
              <a:off x="1035050" y="5197475"/>
              <a:ext cx="74882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bwMode="auto">
            <a:xfrm flipV="1">
              <a:off x="3673475" y="3860800"/>
              <a:ext cx="0" cy="1822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bwMode="auto">
            <a:xfrm flipV="1">
              <a:off x="5843588" y="3825875"/>
              <a:ext cx="0" cy="1822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bwMode="auto">
            <a:xfrm flipV="1">
              <a:off x="7743825" y="3825875"/>
              <a:ext cx="0" cy="1822450"/>
            </a:xfrm>
            <a:prstGeom prst="line">
              <a:avLst/>
            </a:prstGeom>
          </p:spPr>
          <p:style>
            <a:lnRef idx="1">
              <a:schemeClr val="accent1"/>
            </a:lnRef>
            <a:fillRef idx="0">
              <a:schemeClr val="accent1"/>
            </a:fillRef>
            <a:effectRef idx="0">
              <a:schemeClr val="accent1"/>
            </a:effectRef>
            <a:fontRef idx="minor">
              <a:schemeClr val="tx1"/>
            </a:fontRef>
          </p:style>
        </p:cxnSp>
        <p:sp>
          <p:nvSpPr>
            <p:cNvPr id="24594" name="テキスト ボックス 40"/>
            <p:cNvSpPr txBox="1">
              <a:spLocks noChangeArrowheads="1"/>
            </p:cNvSpPr>
            <p:nvPr/>
          </p:nvSpPr>
          <p:spPr bwMode="auto">
            <a:xfrm>
              <a:off x="5776332" y="4519588"/>
              <a:ext cx="1794690" cy="277043"/>
            </a:xfrm>
            <a:prstGeom prst="rect">
              <a:avLst/>
            </a:prstGeom>
            <a:noFill/>
            <a:ln w="9525">
              <a:noFill/>
              <a:miter lim="800000"/>
              <a:headEnd/>
              <a:tailEnd/>
            </a:ln>
          </p:spPr>
          <p:txBody>
            <a:bodyPr>
              <a:spAutoFit/>
            </a:bodyPr>
            <a:lstStyle/>
            <a:p>
              <a:r>
                <a:rPr lang="en-US" altLang="ja-JP" sz="1200">
                  <a:solidFill>
                    <a:srgbClr val="C00000"/>
                  </a:solidFill>
                  <a:latin typeface="Calibri" pitchFamily="34" charset="0"/>
                </a:rPr>
                <a:t>Cs-137 limit =90Bq/L</a:t>
              </a:r>
              <a:endParaRPr lang="ja-JP" altLang="en-US" sz="1200">
                <a:solidFill>
                  <a:srgbClr val="C00000"/>
                </a:solidFill>
                <a:latin typeface="Calibri" pitchFamily="34" charset="0"/>
              </a:endParaRPr>
            </a:p>
          </p:txBody>
        </p:sp>
        <p:cxnSp>
          <p:nvCxnSpPr>
            <p:cNvPr id="42" name="直線コネクタ 41"/>
            <p:cNvCxnSpPr/>
            <p:nvPr/>
          </p:nvCxnSpPr>
          <p:spPr bwMode="auto">
            <a:xfrm>
              <a:off x="1055688" y="4868863"/>
              <a:ext cx="7451725" cy="0"/>
            </a:xfrm>
            <a:prstGeom prst="line">
              <a:avLst/>
            </a:prstGeom>
            <a:ln>
              <a:solidFill>
                <a:srgbClr val="00B0F0"/>
              </a:solidFill>
              <a:prstDash val="sysDash"/>
            </a:ln>
          </p:spPr>
          <p:style>
            <a:lnRef idx="1">
              <a:schemeClr val="dk1"/>
            </a:lnRef>
            <a:fillRef idx="0">
              <a:schemeClr val="dk1"/>
            </a:fillRef>
            <a:effectRef idx="0">
              <a:schemeClr val="dk1"/>
            </a:effectRef>
            <a:fontRef idx="minor">
              <a:schemeClr val="tx1"/>
            </a:fontRef>
          </p:style>
        </p:cxnSp>
        <p:sp>
          <p:nvSpPr>
            <p:cNvPr id="24596" name="テキスト ボックス 42"/>
            <p:cNvSpPr txBox="1">
              <a:spLocks noChangeArrowheads="1"/>
            </p:cNvSpPr>
            <p:nvPr/>
          </p:nvSpPr>
          <p:spPr bwMode="auto">
            <a:xfrm>
              <a:off x="5770916" y="4868651"/>
              <a:ext cx="1794690" cy="277043"/>
            </a:xfrm>
            <a:prstGeom prst="rect">
              <a:avLst/>
            </a:prstGeom>
            <a:noFill/>
            <a:ln w="9525">
              <a:noFill/>
              <a:miter lim="800000"/>
              <a:headEnd/>
              <a:tailEnd/>
            </a:ln>
          </p:spPr>
          <p:txBody>
            <a:bodyPr>
              <a:spAutoFit/>
            </a:bodyPr>
            <a:lstStyle/>
            <a:p>
              <a:r>
                <a:rPr lang="en-US" altLang="ja-JP" sz="1200">
                  <a:solidFill>
                    <a:srgbClr val="00B0F0"/>
                  </a:solidFill>
                  <a:latin typeface="Calibri" pitchFamily="34" charset="0"/>
                </a:rPr>
                <a:t>Cs-134 limit =60Bq/L</a:t>
              </a:r>
              <a:endParaRPr lang="ja-JP" altLang="en-US" sz="1200">
                <a:solidFill>
                  <a:srgbClr val="00B0F0"/>
                </a:solidFill>
                <a:latin typeface="Calibri" pitchFamily="34" charset="0"/>
              </a:endParaRPr>
            </a:p>
          </p:txBody>
        </p:sp>
        <p:cxnSp>
          <p:nvCxnSpPr>
            <p:cNvPr id="44" name="直線コネクタ 43"/>
            <p:cNvCxnSpPr/>
            <p:nvPr/>
          </p:nvCxnSpPr>
          <p:spPr bwMode="auto">
            <a:xfrm>
              <a:off x="1058863" y="4791075"/>
              <a:ext cx="7448550" cy="6350"/>
            </a:xfrm>
            <a:prstGeom prst="line">
              <a:avLst/>
            </a:prstGeom>
            <a:ln>
              <a:solidFill>
                <a:srgbClr val="C00000"/>
              </a:solidFill>
              <a:prstDash val="sysDash"/>
            </a:ln>
          </p:spPr>
          <p:style>
            <a:lnRef idx="1">
              <a:schemeClr val="dk1"/>
            </a:lnRef>
            <a:fillRef idx="0">
              <a:schemeClr val="dk1"/>
            </a:fillRef>
            <a:effectRef idx="0">
              <a:schemeClr val="dk1"/>
            </a:effectRef>
            <a:fontRef idx="minor">
              <a:schemeClr val="tx1"/>
            </a:fontRef>
          </p:style>
        </p:cxnSp>
        <p:sp>
          <p:nvSpPr>
            <p:cNvPr id="24598" name="テキスト ボックス 48"/>
            <p:cNvSpPr txBox="1">
              <a:spLocks noChangeArrowheads="1"/>
            </p:cNvSpPr>
            <p:nvPr/>
          </p:nvSpPr>
          <p:spPr bwMode="auto">
            <a:xfrm>
              <a:off x="2244717" y="3881867"/>
              <a:ext cx="546339" cy="338608"/>
            </a:xfrm>
            <a:prstGeom prst="rect">
              <a:avLst/>
            </a:prstGeom>
            <a:noFill/>
            <a:ln w="9525">
              <a:noFill/>
              <a:miter lim="800000"/>
              <a:headEnd/>
              <a:tailEnd/>
            </a:ln>
          </p:spPr>
          <p:txBody>
            <a:bodyPr wrap="none">
              <a:spAutoFit/>
            </a:bodyPr>
            <a:lstStyle/>
            <a:p>
              <a:r>
                <a:rPr lang="en-US" altLang="ja-JP" sz="1600">
                  <a:solidFill>
                    <a:schemeClr val="bg1"/>
                  </a:solidFill>
                  <a:latin typeface="Calibri" pitchFamily="34" charset="0"/>
                </a:rPr>
                <a:t>May</a:t>
              </a:r>
              <a:endParaRPr lang="ja-JP" altLang="en-US" sz="1600">
                <a:solidFill>
                  <a:schemeClr val="bg1"/>
                </a:solidFill>
                <a:latin typeface="Calibri" pitchFamily="34" charset="0"/>
              </a:endParaRPr>
            </a:p>
          </p:txBody>
        </p:sp>
        <p:sp>
          <p:nvSpPr>
            <p:cNvPr id="24599" name="テキスト ボックス 49"/>
            <p:cNvSpPr txBox="1">
              <a:spLocks noChangeArrowheads="1"/>
            </p:cNvSpPr>
            <p:nvPr/>
          </p:nvSpPr>
          <p:spPr bwMode="auto">
            <a:xfrm>
              <a:off x="4550985" y="3871705"/>
              <a:ext cx="1363939" cy="348770"/>
            </a:xfrm>
            <a:prstGeom prst="rect">
              <a:avLst/>
            </a:prstGeom>
            <a:noFill/>
            <a:ln w="9525">
              <a:noFill/>
              <a:miter lim="800000"/>
              <a:headEnd/>
              <a:tailEnd/>
            </a:ln>
          </p:spPr>
          <p:txBody>
            <a:bodyPr>
              <a:spAutoFit/>
            </a:bodyPr>
            <a:lstStyle/>
            <a:p>
              <a:r>
                <a:rPr lang="en-US" altLang="ja-JP" sz="1600">
                  <a:solidFill>
                    <a:schemeClr val="bg1"/>
                  </a:solidFill>
                  <a:latin typeface="Calibri" pitchFamily="34" charset="0"/>
                </a:rPr>
                <a:t>June</a:t>
              </a:r>
              <a:endParaRPr lang="ja-JP" altLang="en-US" sz="1600">
                <a:solidFill>
                  <a:schemeClr val="bg1"/>
                </a:solidFill>
                <a:latin typeface="Calibri" pitchFamily="34" charset="0"/>
              </a:endParaRPr>
            </a:p>
          </p:txBody>
        </p:sp>
        <p:sp>
          <p:nvSpPr>
            <p:cNvPr id="24600" name="テキスト ボックス 50"/>
            <p:cNvSpPr txBox="1">
              <a:spLocks noChangeArrowheads="1"/>
            </p:cNvSpPr>
            <p:nvPr/>
          </p:nvSpPr>
          <p:spPr bwMode="auto">
            <a:xfrm>
              <a:off x="6589741" y="3871705"/>
              <a:ext cx="497226" cy="338608"/>
            </a:xfrm>
            <a:prstGeom prst="rect">
              <a:avLst/>
            </a:prstGeom>
            <a:noFill/>
            <a:ln w="9525">
              <a:noFill/>
              <a:miter lim="800000"/>
              <a:headEnd/>
              <a:tailEnd/>
            </a:ln>
          </p:spPr>
          <p:txBody>
            <a:bodyPr wrap="none">
              <a:spAutoFit/>
            </a:bodyPr>
            <a:lstStyle/>
            <a:p>
              <a:r>
                <a:rPr lang="en-US" altLang="ja-JP" sz="1600">
                  <a:solidFill>
                    <a:schemeClr val="bg1"/>
                  </a:solidFill>
                  <a:latin typeface="Calibri" pitchFamily="34" charset="0"/>
                </a:rPr>
                <a:t>July</a:t>
              </a:r>
              <a:endParaRPr lang="ja-JP" altLang="en-US" sz="1600">
                <a:solidFill>
                  <a:schemeClr val="bg1"/>
                </a:solidFill>
                <a:latin typeface="Calibri" pitchFamily="34" charset="0"/>
              </a:endParaRPr>
            </a:p>
          </p:txBody>
        </p:sp>
      </p:grpSp>
      <p:sp>
        <p:nvSpPr>
          <p:cNvPr id="24580" name="テキスト ボックス 55"/>
          <p:cNvSpPr txBox="1">
            <a:spLocks noChangeArrowheads="1"/>
          </p:cNvSpPr>
          <p:nvPr/>
        </p:nvSpPr>
        <p:spPr bwMode="auto">
          <a:xfrm>
            <a:off x="1619672" y="215772"/>
            <a:ext cx="7364961" cy="461665"/>
          </a:xfrm>
          <a:prstGeom prst="rect">
            <a:avLst/>
          </a:prstGeom>
          <a:solidFill>
            <a:srgbClr val="FFFF00"/>
          </a:solidFill>
          <a:ln w="9525">
            <a:noFill/>
            <a:miter lim="800000"/>
            <a:headEnd/>
            <a:tailEnd/>
          </a:ln>
        </p:spPr>
        <p:txBody>
          <a:bodyPr wrap="square">
            <a:spAutoFit/>
          </a:bodyPr>
          <a:lstStyle/>
          <a:p>
            <a:r>
              <a:rPr lang="en-US" altLang="ja-JP" sz="2400" dirty="0">
                <a:solidFill>
                  <a:schemeClr val="bg1"/>
                </a:solidFill>
                <a:latin typeface="+mn-lt"/>
              </a:rPr>
              <a:t>b) </a:t>
            </a:r>
            <a:r>
              <a:rPr lang="en-US" altLang="ja-JP" sz="2400" dirty="0" smtClean="0">
                <a:solidFill>
                  <a:schemeClr val="bg1"/>
                </a:solidFill>
                <a:latin typeface="+mn-lt"/>
              </a:rPr>
              <a:t>Near</a:t>
            </a:r>
            <a:r>
              <a:rPr lang="en-US" altLang="ja-JP" sz="2400" dirty="0">
                <a:solidFill>
                  <a:schemeClr val="bg1"/>
                </a:solidFill>
                <a:latin typeface="+mn-lt"/>
              </a:rPr>
              <a:t>(~20km) </a:t>
            </a:r>
            <a:r>
              <a:rPr lang="en-US" altLang="ja-JP" sz="2400" dirty="0" smtClean="0">
                <a:solidFill>
                  <a:schemeClr val="bg1"/>
                </a:solidFill>
                <a:latin typeface="+mn-lt"/>
              </a:rPr>
              <a:t>site: </a:t>
            </a:r>
            <a:r>
              <a:rPr lang="en-US" altLang="ja-JP" sz="2400" dirty="0" err="1" smtClean="0">
                <a:solidFill>
                  <a:schemeClr val="bg1"/>
                </a:solidFill>
                <a:latin typeface="+mn-lt"/>
              </a:rPr>
              <a:t>Iwasawa</a:t>
            </a:r>
            <a:r>
              <a:rPr lang="en-US" altLang="ja-JP" sz="2400" dirty="0" smtClean="0">
                <a:solidFill>
                  <a:schemeClr val="bg1"/>
                </a:solidFill>
                <a:latin typeface="+mn-lt"/>
              </a:rPr>
              <a:t>  </a:t>
            </a:r>
            <a:r>
              <a:rPr lang="en-US" altLang="ja-JP" sz="2400" dirty="0">
                <a:solidFill>
                  <a:schemeClr val="bg1"/>
                </a:solidFill>
                <a:latin typeface="+mn-lt"/>
              </a:rPr>
              <a:t>Shore</a:t>
            </a:r>
            <a:r>
              <a:rPr lang="en-US" altLang="ja-JP" sz="2400" dirty="0" smtClean="0">
                <a:solidFill>
                  <a:schemeClr val="bg1"/>
                </a:solidFill>
                <a:latin typeface="+mn-lt"/>
              </a:rPr>
              <a:t> </a:t>
            </a:r>
            <a:r>
              <a:rPr lang="en-US" altLang="ja-JP" sz="2400" dirty="0">
                <a:solidFill>
                  <a:schemeClr val="bg1"/>
                </a:solidFill>
                <a:latin typeface="+mn-lt"/>
              </a:rPr>
              <a:t>(15km south of NPP)</a:t>
            </a:r>
            <a:endParaRPr lang="ja-JP" altLang="en-US" sz="2400" dirty="0">
              <a:solidFill>
                <a:schemeClr val="bg1"/>
              </a:solidFill>
              <a:latin typeface="+mn-lt"/>
            </a:endParaRPr>
          </a:p>
        </p:txBody>
      </p:sp>
      <p:grpSp>
        <p:nvGrpSpPr>
          <p:cNvPr id="7" name="グループ化 6"/>
          <p:cNvGrpSpPr/>
          <p:nvPr/>
        </p:nvGrpSpPr>
        <p:grpSpPr>
          <a:xfrm>
            <a:off x="395288" y="636588"/>
            <a:ext cx="6650037" cy="2922986"/>
            <a:chOff x="395288" y="636588"/>
            <a:chExt cx="6650037" cy="2922986"/>
          </a:xfrm>
        </p:grpSpPr>
        <p:pic>
          <p:nvPicPr>
            <p:cNvPr id="24601" name="Picture 6"/>
            <p:cNvPicPr>
              <a:picLocks noChangeAspect="1" noChangeArrowheads="1"/>
            </p:cNvPicPr>
            <p:nvPr/>
          </p:nvPicPr>
          <p:blipFill rotWithShape="1">
            <a:blip r:embed="rId5" cstate="print"/>
            <a:srcRect l="3696" r="2043" b="6228"/>
            <a:stretch/>
          </p:blipFill>
          <p:spPr bwMode="auto">
            <a:xfrm rot="5400000">
              <a:off x="1087261" y="938725"/>
              <a:ext cx="2540399" cy="2701299"/>
            </a:xfrm>
            <a:prstGeom prst="rect">
              <a:avLst/>
            </a:prstGeom>
            <a:noFill/>
            <a:ln w="9525">
              <a:noFill/>
              <a:miter lim="800000"/>
              <a:headEnd/>
              <a:tailEnd/>
            </a:ln>
          </p:spPr>
        </p:pic>
        <p:pic>
          <p:nvPicPr>
            <p:cNvPr id="24602" name="Picture 5"/>
            <p:cNvPicPr>
              <a:picLocks noChangeAspect="1" noChangeArrowheads="1"/>
            </p:cNvPicPr>
            <p:nvPr/>
          </p:nvPicPr>
          <p:blipFill rotWithShape="1">
            <a:blip r:embed="rId6" cstate="print"/>
            <a:srcRect l="3473" r="8007"/>
            <a:stretch/>
          </p:blipFill>
          <p:spPr bwMode="auto">
            <a:xfrm rot="5400000">
              <a:off x="2296026" y="1062924"/>
              <a:ext cx="2540396" cy="2452902"/>
            </a:xfrm>
            <a:prstGeom prst="rect">
              <a:avLst/>
            </a:prstGeom>
            <a:noFill/>
            <a:ln w="9525">
              <a:noFill/>
              <a:miter lim="800000"/>
              <a:headEnd/>
              <a:tailEnd/>
            </a:ln>
          </p:spPr>
        </p:pic>
        <p:pic>
          <p:nvPicPr>
            <p:cNvPr id="24603" name="Picture 4"/>
            <p:cNvPicPr>
              <a:picLocks noChangeAspect="1" noChangeArrowheads="1"/>
            </p:cNvPicPr>
            <p:nvPr/>
          </p:nvPicPr>
          <p:blipFill rotWithShape="1">
            <a:blip r:embed="rId7" cstate="print"/>
            <a:srcRect r="5662"/>
            <a:stretch/>
          </p:blipFill>
          <p:spPr bwMode="auto">
            <a:xfrm rot="5400000">
              <a:off x="4277083" y="791332"/>
              <a:ext cx="2540282" cy="2996201"/>
            </a:xfrm>
            <a:prstGeom prst="rect">
              <a:avLst/>
            </a:prstGeom>
            <a:noFill/>
            <a:ln w="9525">
              <a:noFill/>
              <a:miter lim="800000"/>
              <a:headEnd/>
              <a:tailEnd/>
            </a:ln>
          </p:spPr>
        </p:pic>
        <p:pic>
          <p:nvPicPr>
            <p:cNvPr id="24604" name="Picture 2"/>
            <p:cNvPicPr>
              <a:picLocks noChangeAspect="1" noChangeArrowheads="1"/>
            </p:cNvPicPr>
            <p:nvPr/>
          </p:nvPicPr>
          <p:blipFill>
            <a:blip r:embed="rId8" cstate="print"/>
            <a:srcRect/>
            <a:stretch>
              <a:fillRect/>
            </a:stretch>
          </p:blipFill>
          <p:spPr bwMode="auto">
            <a:xfrm rot="5400000">
              <a:off x="6196284" y="1056052"/>
              <a:ext cx="700447" cy="635534"/>
            </a:xfrm>
            <a:prstGeom prst="rect">
              <a:avLst/>
            </a:prstGeom>
            <a:noFill/>
            <a:ln w="9525">
              <a:noFill/>
              <a:miter lim="800000"/>
              <a:headEnd/>
              <a:tailEnd/>
            </a:ln>
          </p:spPr>
        </p:pic>
        <p:cxnSp>
          <p:nvCxnSpPr>
            <p:cNvPr id="5" name="直線コネクタ 4"/>
            <p:cNvCxnSpPr/>
            <p:nvPr/>
          </p:nvCxnSpPr>
          <p:spPr bwMode="auto">
            <a:xfrm>
              <a:off x="2339975" y="1019175"/>
              <a:ext cx="4705350" cy="0"/>
            </a:xfrm>
            <a:prstGeom prst="line">
              <a:avLst/>
            </a:prstGeom>
            <a:ln/>
          </p:spPr>
          <p:style>
            <a:lnRef idx="1">
              <a:schemeClr val="dk1"/>
            </a:lnRef>
            <a:fillRef idx="0">
              <a:schemeClr val="dk1"/>
            </a:fillRef>
            <a:effectRef idx="0">
              <a:schemeClr val="dk1"/>
            </a:effectRef>
            <a:fontRef idx="minor">
              <a:schemeClr val="tx1"/>
            </a:fontRef>
          </p:style>
        </p:cxnSp>
        <p:sp>
          <p:nvSpPr>
            <p:cNvPr id="24606" name="テキスト ボックス 16"/>
            <p:cNvSpPr txBox="1">
              <a:spLocks noChangeArrowheads="1"/>
            </p:cNvSpPr>
            <p:nvPr/>
          </p:nvSpPr>
          <p:spPr bwMode="auto">
            <a:xfrm>
              <a:off x="395288" y="812800"/>
              <a:ext cx="611643" cy="2746770"/>
            </a:xfrm>
            <a:prstGeom prst="rect">
              <a:avLst/>
            </a:prstGeom>
            <a:solidFill>
              <a:schemeClr val="bg2">
                <a:lumMod val="75000"/>
              </a:schemeClr>
            </a:solidFill>
            <a:ln w="9525">
              <a:noFill/>
              <a:miter lim="800000"/>
              <a:headEnd/>
              <a:tailEnd/>
            </a:ln>
          </p:spPr>
          <p:txBody>
            <a:bodyPr>
              <a:spAutoFit/>
            </a:bodyPr>
            <a:lstStyle/>
            <a:p>
              <a:pPr algn="r">
                <a:lnSpc>
                  <a:spcPts val="2300"/>
                </a:lnSpc>
              </a:pPr>
              <a:r>
                <a:rPr lang="en-US" altLang="ja-JP" sz="1200" dirty="0">
                  <a:latin typeface="Calibri" pitchFamily="34" charset="0"/>
                </a:rPr>
                <a:t>10000</a:t>
              </a:r>
            </a:p>
            <a:p>
              <a:pPr algn="r">
                <a:lnSpc>
                  <a:spcPts val="2300"/>
                </a:lnSpc>
              </a:pPr>
              <a:endParaRPr lang="en-US" altLang="ja-JP" sz="1200" dirty="0">
                <a:latin typeface="Calibri" pitchFamily="34" charset="0"/>
              </a:endParaRPr>
            </a:p>
            <a:p>
              <a:pPr algn="r">
                <a:lnSpc>
                  <a:spcPts val="2300"/>
                </a:lnSpc>
              </a:pPr>
              <a:r>
                <a:rPr lang="en-US" altLang="ja-JP" sz="1200" dirty="0">
                  <a:latin typeface="Calibri" pitchFamily="34" charset="0"/>
                </a:rPr>
                <a:t>1000</a:t>
              </a:r>
            </a:p>
            <a:p>
              <a:pPr algn="r">
                <a:lnSpc>
                  <a:spcPts val="2300"/>
                </a:lnSpc>
              </a:pPr>
              <a:endParaRPr lang="en-US" altLang="ja-JP" sz="1200" dirty="0">
                <a:latin typeface="Calibri" pitchFamily="34" charset="0"/>
              </a:endParaRPr>
            </a:p>
            <a:p>
              <a:pPr algn="r">
                <a:lnSpc>
                  <a:spcPts val="2300"/>
                </a:lnSpc>
              </a:pPr>
              <a:r>
                <a:rPr lang="en-US" altLang="ja-JP" sz="1200" dirty="0">
                  <a:latin typeface="Calibri" pitchFamily="34" charset="0"/>
                </a:rPr>
                <a:t>100</a:t>
              </a:r>
            </a:p>
            <a:p>
              <a:pPr algn="r">
                <a:lnSpc>
                  <a:spcPts val="2300"/>
                </a:lnSpc>
              </a:pPr>
              <a:endParaRPr lang="en-US" altLang="ja-JP" sz="1200" dirty="0">
                <a:latin typeface="Calibri" pitchFamily="34" charset="0"/>
              </a:endParaRPr>
            </a:p>
            <a:p>
              <a:pPr algn="r">
                <a:lnSpc>
                  <a:spcPts val="2300"/>
                </a:lnSpc>
              </a:pPr>
              <a:r>
                <a:rPr lang="en-US" altLang="ja-JP" sz="1200" dirty="0">
                  <a:latin typeface="Calibri" pitchFamily="34" charset="0"/>
                </a:rPr>
                <a:t>10</a:t>
              </a:r>
            </a:p>
            <a:p>
              <a:pPr algn="r">
                <a:lnSpc>
                  <a:spcPts val="2300"/>
                </a:lnSpc>
              </a:pPr>
              <a:endParaRPr lang="en-US" altLang="ja-JP" sz="1200" dirty="0">
                <a:latin typeface="Calibri" pitchFamily="34" charset="0"/>
              </a:endParaRPr>
            </a:p>
            <a:p>
              <a:pPr algn="r">
                <a:lnSpc>
                  <a:spcPts val="2300"/>
                </a:lnSpc>
              </a:pPr>
              <a:r>
                <a:rPr lang="en-US" altLang="ja-JP" sz="1200" dirty="0">
                  <a:latin typeface="Calibri" pitchFamily="34" charset="0"/>
                </a:rPr>
                <a:t>1</a:t>
              </a:r>
              <a:endParaRPr lang="ja-JP" altLang="en-US" sz="1200" dirty="0">
                <a:latin typeface="Calibri" pitchFamily="34" charset="0"/>
              </a:endParaRPr>
            </a:p>
          </p:txBody>
        </p:sp>
        <p:cxnSp>
          <p:nvCxnSpPr>
            <p:cNvPr id="19" name="直線コネクタ 18"/>
            <p:cNvCxnSpPr/>
            <p:nvPr/>
          </p:nvCxnSpPr>
          <p:spPr bwMode="auto">
            <a:xfrm flipH="1">
              <a:off x="1052513" y="1604963"/>
              <a:ext cx="59928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bwMode="auto">
            <a:xfrm flipH="1">
              <a:off x="1052513" y="2214563"/>
              <a:ext cx="59928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bwMode="auto">
            <a:xfrm flipH="1">
              <a:off x="1035050" y="2809875"/>
              <a:ext cx="59928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bwMode="auto">
            <a:xfrm flipV="1">
              <a:off x="2339975" y="1019175"/>
              <a:ext cx="0" cy="2386013"/>
            </a:xfrm>
            <a:prstGeom prst="line">
              <a:avLst/>
            </a:prstGeom>
          </p:spPr>
          <p:style>
            <a:lnRef idx="1">
              <a:schemeClr val="accent1"/>
            </a:lnRef>
            <a:fillRef idx="0">
              <a:schemeClr val="accent1"/>
            </a:fillRef>
            <a:effectRef idx="0">
              <a:schemeClr val="accent1"/>
            </a:effectRef>
            <a:fontRef idx="minor">
              <a:schemeClr val="tx1"/>
            </a:fontRef>
          </p:style>
        </p:cxnSp>
        <p:sp>
          <p:nvSpPr>
            <p:cNvPr id="24611" name="テキスト ボックス 33"/>
            <p:cNvSpPr txBox="1">
              <a:spLocks noChangeArrowheads="1"/>
            </p:cNvSpPr>
            <p:nvPr/>
          </p:nvSpPr>
          <p:spPr bwMode="auto">
            <a:xfrm>
              <a:off x="3221017" y="1975904"/>
              <a:ext cx="1795032" cy="276985"/>
            </a:xfrm>
            <a:prstGeom prst="rect">
              <a:avLst/>
            </a:prstGeom>
            <a:noFill/>
            <a:ln w="9525">
              <a:noFill/>
              <a:miter lim="800000"/>
              <a:headEnd/>
              <a:tailEnd/>
            </a:ln>
          </p:spPr>
          <p:txBody>
            <a:bodyPr>
              <a:spAutoFit/>
            </a:bodyPr>
            <a:lstStyle/>
            <a:p>
              <a:r>
                <a:rPr lang="en-US" altLang="ja-JP" sz="1200">
                  <a:solidFill>
                    <a:srgbClr val="C00000"/>
                  </a:solidFill>
                  <a:latin typeface="Calibri" pitchFamily="34" charset="0"/>
                </a:rPr>
                <a:t>Cs-137 limit =90Bq/L</a:t>
              </a:r>
              <a:endParaRPr lang="ja-JP" altLang="en-US" sz="1200">
                <a:solidFill>
                  <a:srgbClr val="C00000"/>
                </a:solidFill>
                <a:latin typeface="Calibri" pitchFamily="34" charset="0"/>
              </a:endParaRPr>
            </a:p>
          </p:txBody>
        </p:sp>
        <p:cxnSp>
          <p:nvCxnSpPr>
            <p:cNvPr id="35" name="直線コネクタ 34"/>
            <p:cNvCxnSpPr/>
            <p:nvPr/>
          </p:nvCxnSpPr>
          <p:spPr bwMode="auto">
            <a:xfrm>
              <a:off x="1031875" y="2346325"/>
              <a:ext cx="5995988" cy="0"/>
            </a:xfrm>
            <a:prstGeom prst="line">
              <a:avLst/>
            </a:prstGeom>
            <a:ln>
              <a:solidFill>
                <a:srgbClr val="00B0F0"/>
              </a:solidFill>
              <a:prstDash val="sysDash"/>
            </a:ln>
          </p:spPr>
          <p:style>
            <a:lnRef idx="1">
              <a:schemeClr val="dk1"/>
            </a:lnRef>
            <a:fillRef idx="0">
              <a:schemeClr val="dk1"/>
            </a:fillRef>
            <a:effectRef idx="0">
              <a:schemeClr val="dk1"/>
            </a:effectRef>
            <a:fontRef idx="minor">
              <a:schemeClr val="tx1"/>
            </a:fontRef>
          </p:style>
        </p:cxnSp>
        <p:sp>
          <p:nvSpPr>
            <p:cNvPr id="24613" name="テキスト ボックス 35"/>
            <p:cNvSpPr txBox="1">
              <a:spLocks noChangeArrowheads="1"/>
            </p:cNvSpPr>
            <p:nvPr/>
          </p:nvSpPr>
          <p:spPr bwMode="auto">
            <a:xfrm>
              <a:off x="3203988" y="2324893"/>
              <a:ext cx="1795032" cy="276985"/>
            </a:xfrm>
            <a:prstGeom prst="rect">
              <a:avLst/>
            </a:prstGeom>
            <a:noFill/>
            <a:ln w="9525">
              <a:noFill/>
              <a:miter lim="800000"/>
              <a:headEnd/>
              <a:tailEnd/>
            </a:ln>
          </p:spPr>
          <p:txBody>
            <a:bodyPr>
              <a:spAutoFit/>
            </a:bodyPr>
            <a:lstStyle/>
            <a:p>
              <a:r>
                <a:rPr lang="en-US" altLang="ja-JP" sz="1200">
                  <a:solidFill>
                    <a:srgbClr val="00B0F0"/>
                  </a:solidFill>
                  <a:latin typeface="Calibri" pitchFamily="34" charset="0"/>
                </a:rPr>
                <a:t>Cs-134 limit =60Bq/L</a:t>
              </a:r>
              <a:endParaRPr lang="ja-JP" altLang="en-US" sz="1200">
                <a:solidFill>
                  <a:srgbClr val="00B0F0"/>
                </a:solidFill>
                <a:latin typeface="Calibri" pitchFamily="34" charset="0"/>
              </a:endParaRPr>
            </a:p>
          </p:txBody>
        </p:sp>
        <p:cxnSp>
          <p:nvCxnSpPr>
            <p:cNvPr id="40" name="直線コネクタ 39"/>
            <p:cNvCxnSpPr/>
            <p:nvPr/>
          </p:nvCxnSpPr>
          <p:spPr bwMode="auto">
            <a:xfrm>
              <a:off x="1035050" y="2247900"/>
              <a:ext cx="5995988" cy="0"/>
            </a:xfrm>
            <a:prstGeom prst="line">
              <a:avLst/>
            </a:prstGeom>
            <a:ln>
              <a:solidFill>
                <a:srgbClr val="C00000"/>
              </a:solidFill>
              <a:prstDash val="sysDash"/>
            </a:ln>
          </p:spPr>
          <p:style>
            <a:lnRef idx="1">
              <a:schemeClr val="dk1"/>
            </a:lnRef>
            <a:fillRef idx="0">
              <a:schemeClr val="dk1"/>
            </a:fillRef>
            <a:effectRef idx="0">
              <a:schemeClr val="dk1"/>
            </a:effectRef>
            <a:fontRef idx="minor">
              <a:schemeClr val="tx1"/>
            </a:fontRef>
          </p:style>
        </p:cxnSp>
        <p:sp>
          <p:nvSpPr>
            <p:cNvPr id="24615" name="テキスト ボックス 46"/>
            <p:cNvSpPr txBox="1">
              <a:spLocks noChangeArrowheads="1"/>
            </p:cNvSpPr>
            <p:nvPr/>
          </p:nvSpPr>
          <p:spPr bwMode="auto">
            <a:xfrm>
              <a:off x="1331521" y="1019290"/>
              <a:ext cx="720361" cy="338537"/>
            </a:xfrm>
            <a:prstGeom prst="rect">
              <a:avLst/>
            </a:prstGeom>
            <a:noFill/>
            <a:ln w="9525">
              <a:noFill/>
              <a:miter lim="800000"/>
              <a:headEnd/>
              <a:tailEnd/>
            </a:ln>
          </p:spPr>
          <p:txBody>
            <a:bodyPr wrap="none">
              <a:spAutoFit/>
            </a:bodyPr>
            <a:lstStyle/>
            <a:p>
              <a:r>
                <a:rPr lang="en-US" altLang="ja-JP" sz="1600" dirty="0">
                  <a:solidFill>
                    <a:schemeClr val="bg1"/>
                  </a:solidFill>
                  <a:latin typeface="Calibri" pitchFamily="34" charset="0"/>
                </a:rPr>
                <a:t>March</a:t>
              </a:r>
              <a:endParaRPr lang="ja-JP" altLang="en-US" sz="1600" dirty="0">
                <a:solidFill>
                  <a:schemeClr val="bg1"/>
                </a:solidFill>
                <a:latin typeface="Calibri" pitchFamily="34" charset="0"/>
              </a:endParaRPr>
            </a:p>
          </p:txBody>
        </p:sp>
        <p:sp>
          <p:nvSpPr>
            <p:cNvPr id="24616" name="テキスト ボックス 47"/>
            <p:cNvSpPr txBox="1">
              <a:spLocks noChangeArrowheads="1"/>
            </p:cNvSpPr>
            <p:nvPr/>
          </p:nvSpPr>
          <p:spPr bwMode="auto">
            <a:xfrm>
              <a:off x="3683717" y="1019290"/>
              <a:ext cx="575878" cy="338537"/>
            </a:xfrm>
            <a:prstGeom prst="rect">
              <a:avLst/>
            </a:prstGeom>
            <a:noFill/>
            <a:ln w="9525">
              <a:noFill/>
              <a:miter lim="800000"/>
              <a:headEnd/>
              <a:tailEnd/>
            </a:ln>
          </p:spPr>
          <p:txBody>
            <a:bodyPr wrap="none">
              <a:spAutoFit/>
            </a:bodyPr>
            <a:lstStyle/>
            <a:p>
              <a:r>
                <a:rPr lang="en-US" altLang="ja-JP" sz="1600">
                  <a:solidFill>
                    <a:schemeClr val="bg1"/>
                  </a:solidFill>
                  <a:latin typeface="Calibri" pitchFamily="34" charset="0"/>
                </a:rPr>
                <a:t>April</a:t>
              </a:r>
              <a:endParaRPr lang="ja-JP" altLang="en-US" sz="1600">
                <a:solidFill>
                  <a:schemeClr val="bg1"/>
                </a:solidFill>
                <a:latin typeface="Calibri" pitchFamily="34" charset="0"/>
              </a:endParaRPr>
            </a:p>
          </p:txBody>
        </p:sp>
        <p:sp>
          <p:nvSpPr>
            <p:cNvPr id="24579" name="テキスト ボックス 51"/>
            <p:cNvSpPr txBox="1">
              <a:spLocks noChangeArrowheads="1"/>
            </p:cNvSpPr>
            <p:nvPr/>
          </p:nvSpPr>
          <p:spPr bwMode="auto">
            <a:xfrm>
              <a:off x="506413" y="636588"/>
              <a:ext cx="471487" cy="277812"/>
            </a:xfrm>
            <a:prstGeom prst="rect">
              <a:avLst/>
            </a:prstGeom>
            <a:noFill/>
            <a:ln w="9525">
              <a:noFill/>
              <a:miter lim="800000"/>
              <a:headEnd/>
              <a:tailEnd/>
            </a:ln>
          </p:spPr>
          <p:txBody>
            <a:bodyPr wrap="none">
              <a:spAutoFit/>
            </a:bodyPr>
            <a:lstStyle/>
            <a:p>
              <a:r>
                <a:rPr lang="en-US" altLang="ja-JP" sz="1200">
                  <a:latin typeface="Calibri" pitchFamily="34" charset="0"/>
                </a:rPr>
                <a:t>Bq/L</a:t>
              </a:r>
              <a:endParaRPr lang="ja-JP" altLang="en-US" sz="1200">
                <a:latin typeface="Calibri" pitchFamily="34" charset="0"/>
              </a:endParaRPr>
            </a:p>
          </p:txBody>
        </p:sp>
        <p:sp>
          <p:nvSpPr>
            <p:cNvPr id="24581" name="テキスト ボックス 56"/>
            <p:cNvSpPr txBox="1">
              <a:spLocks noChangeArrowheads="1"/>
            </p:cNvSpPr>
            <p:nvPr/>
          </p:nvSpPr>
          <p:spPr bwMode="auto">
            <a:xfrm>
              <a:off x="1047750" y="1343025"/>
              <a:ext cx="457200" cy="307975"/>
            </a:xfrm>
            <a:prstGeom prst="rect">
              <a:avLst/>
            </a:prstGeom>
            <a:noFill/>
            <a:ln w="9525">
              <a:noFill/>
              <a:miter lim="800000"/>
              <a:headEnd/>
              <a:tailEnd/>
            </a:ln>
          </p:spPr>
          <p:txBody>
            <a:bodyPr wrap="none">
              <a:spAutoFit/>
            </a:bodyPr>
            <a:lstStyle/>
            <a:p>
              <a:r>
                <a:rPr lang="en-US" altLang="ja-JP" sz="1400">
                  <a:solidFill>
                    <a:schemeClr val="bg1"/>
                  </a:solidFill>
                  <a:latin typeface="Calibri" pitchFamily="34" charset="0"/>
                </a:rPr>
                <a:t>21~</a:t>
              </a:r>
              <a:endParaRPr lang="ja-JP" altLang="en-US" sz="1400">
                <a:solidFill>
                  <a:schemeClr val="bg1"/>
                </a:solidFill>
                <a:latin typeface="Calibri" pitchFamily="34" charset="0"/>
              </a:endParaRPr>
            </a:p>
          </p:txBody>
        </p:sp>
      </p:grpSp>
      <p:sp>
        <p:nvSpPr>
          <p:cNvPr id="2" name="スライド番号プレースホルダー 1"/>
          <p:cNvSpPr>
            <a:spLocks noGrp="1"/>
          </p:cNvSpPr>
          <p:nvPr>
            <p:ph type="sldNum" sz="quarter" idx="12"/>
          </p:nvPr>
        </p:nvSpPr>
        <p:spPr/>
        <p:txBody>
          <a:bodyPr/>
          <a:lstStyle/>
          <a:p>
            <a:pPr>
              <a:defRPr/>
            </a:pPr>
            <a:fld id="{C5DACFFB-BB70-4872-BA54-00C404E85263}" type="slidenum">
              <a:rPr lang="ja-JP" altLang="en-US"/>
              <a:pPr>
                <a:defRPr/>
              </a:pPr>
              <a:t>13</a:t>
            </a:fld>
            <a:endParaRPr lang="ja-JP" altLang="en-US" dirty="0"/>
          </a:p>
        </p:txBody>
      </p:sp>
      <p:sp>
        <p:nvSpPr>
          <p:cNvPr id="43" name="テキスト ボックス 1"/>
          <p:cNvSpPr txBox="1">
            <a:spLocks noChangeArrowheads="1"/>
          </p:cNvSpPr>
          <p:nvPr/>
        </p:nvSpPr>
        <p:spPr bwMode="auto">
          <a:xfrm>
            <a:off x="1035050" y="6093296"/>
            <a:ext cx="7210820" cy="461665"/>
          </a:xfrm>
          <a:prstGeom prst="rect">
            <a:avLst/>
          </a:prstGeom>
          <a:noFill/>
          <a:ln w="9525">
            <a:noFill/>
            <a:miter lim="800000"/>
            <a:headEnd/>
            <a:tailEnd/>
          </a:ln>
        </p:spPr>
        <p:txBody>
          <a:bodyPr wrap="none">
            <a:spAutoFit/>
          </a:bodyPr>
          <a:lstStyle/>
          <a:p>
            <a:r>
              <a:rPr lang="en-US" altLang="ja-JP" sz="2400" dirty="0">
                <a:latin typeface="Calibri" pitchFamily="34" charset="0"/>
              </a:rPr>
              <a:t>BG level for </a:t>
            </a:r>
            <a:r>
              <a:rPr lang="en-US" altLang="ja-JP" sz="2400" baseline="30000" dirty="0">
                <a:latin typeface="Calibri" pitchFamily="34" charset="0"/>
              </a:rPr>
              <a:t>137</a:t>
            </a:r>
            <a:r>
              <a:rPr lang="en-US" altLang="ja-JP" sz="2400" dirty="0">
                <a:latin typeface="Calibri" pitchFamily="34" charset="0"/>
              </a:rPr>
              <a:t>Cs </a:t>
            </a:r>
            <a:r>
              <a:rPr lang="en-US" altLang="ja-JP" sz="2400" dirty="0" smtClean="0">
                <a:latin typeface="Calibri" pitchFamily="34" charset="0"/>
              </a:rPr>
              <a:t> before the accident=0.001~0.002 </a:t>
            </a:r>
            <a:r>
              <a:rPr lang="en-US" altLang="ja-JP" sz="2400" dirty="0" err="1">
                <a:latin typeface="Calibri" pitchFamily="34" charset="0"/>
              </a:rPr>
              <a:t>Bq</a:t>
            </a:r>
            <a:r>
              <a:rPr lang="en-US" altLang="ja-JP" sz="2400" dirty="0">
                <a:latin typeface="Calibri" pitchFamily="34" charset="0"/>
              </a:rPr>
              <a:t>/L</a:t>
            </a:r>
            <a:endParaRPr lang="ja-JP" altLang="en-US" sz="2400" dirty="0">
              <a:latin typeface="Calibri" pitchFamily="34" charset="0"/>
            </a:endParaRPr>
          </a:p>
        </p:txBody>
      </p:sp>
      <p:sp>
        <p:nvSpPr>
          <p:cNvPr id="45" name="テキスト ボックス 3"/>
          <p:cNvSpPr txBox="1">
            <a:spLocks noChangeArrowheads="1"/>
          </p:cNvSpPr>
          <p:nvPr/>
        </p:nvSpPr>
        <p:spPr bwMode="auto">
          <a:xfrm>
            <a:off x="158684" y="215772"/>
            <a:ext cx="1346266" cy="461665"/>
          </a:xfrm>
          <a:prstGeom prst="rect">
            <a:avLst/>
          </a:prstGeom>
          <a:solidFill>
            <a:schemeClr val="accent5">
              <a:lumMod val="20000"/>
              <a:lumOff val="80000"/>
            </a:schemeClr>
          </a:solidFill>
          <a:ln w="9525">
            <a:noFill/>
            <a:miter lim="800000"/>
            <a:headEnd/>
            <a:tailEnd/>
          </a:ln>
        </p:spPr>
        <p:txBody>
          <a:bodyPr wrap="none">
            <a:spAutoFit/>
          </a:bodyPr>
          <a:lstStyle/>
          <a:p>
            <a:r>
              <a:rPr lang="en-US" altLang="ja-JP" sz="2400" dirty="0" smtClean="0">
                <a:solidFill>
                  <a:schemeClr val="bg1"/>
                </a:solidFill>
                <a:latin typeface="Calibri" pitchFamily="34" charset="0"/>
              </a:rPr>
              <a:t>Seawater</a:t>
            </a:r>
            <a:endParaRPr lang="ja-JP" altLang="en-US" sz="24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3" cstate="print"/>
          <a:srcRect/>
          <a:stretch>
            <a:fillRect/>
          </a:stretch>
        </p:blipFill>
        <p:spPr bwMode="auto">
          <a:xfrm>
            <a:off x="633413" y="549275"/>
            <a:ext cx="7877175" cy="5486400"/>
          </a:xfrm>
          <a:prstGeom prst="rect">
            <a:avLst/>
          </a:prstGeom>
          <a:noFill/>
          <a:ln w="9525">
            <a:noFill/>
            <a:miter lim="800000"/>
            <a:headEnd/>
            <a:tailEnd/>
          </a:ln>
        </p:spPr>
      </p:pic>
      <p:sp>
        <p:nvSpPr>
          <p:cNvPr id="25602" name="正方形/長方形 3"/>
          <p:cNvSpPr>
            <a:spLocks noChangeArrowheads="1"/>
          </p:cNvSpPr>
          <p:nvPr/>
        </p:nvSpPr>
        <p:spPr bwMode="auto">
          <a:xfrm>
            <a:off x="684213" y="6095255"/>
            <a:ext cx="7920037" cy="646113"/>
          </a:xfrm>
          <a:prstGeom prst="rect">
            <a:avLst/>
          </a:prstGeom>
          <a:noFill/>
          <a:ln w="9525">
            <a:noFill/>
            <a:miter lim="800000"/>
            <a:headEnd/>
            <a:tailEnd/>
          </a:ln>
        </p:spPr>
        <p:txBody>
          <a:bodyPr>
            <a:spAutoFit/>
          </a:bodyPr>
          <a:lstStyle/>
          <a:p>
            <a:r>
              <a:rPr lang="en-US" altLang="ja-JP">
                <a:latin typeface="Calibri" pitchFamily="34" charset="0"/>
              </a:rPr>
              <a:t>In April, we collect samples on odd days, analyze and publish the results on</a:t>
            </a:r>
          </a:p>
          <a:p>
            <a:r>
              <a:rPr lang="en-US" altLang="ja-JP">
                <a:latin typeface="Calibri" pitchFamily="34" charset="0"/>
              </a:rPr>
              <a:t>even days. The following 2 sampling pattern would be conducted alternately.</a:t>
            </a:r>
            <a:endParaRPr lang="ja-JP" altLang="en-US">
              <a:latin typeface="Calibri" pitchFamily="34" charset="0"/>
            </a:endParaRPr>
          </a:p>
        </p:txBody>
      </p:sp>
      <p:sp>
        <p:nvSpPr>
          <p:cNvPr id="2" name="スライド番号プレースホルダー 1"/>
          <p:cNvSpPr>
            <a:spLocks noGrp="1"/>
          </p:cNvSpPr>
          <p:nvPr>
            <p:ph type="sldNum" sz="quarter" idx="12"/>
          </p:nvPr>
        </p:nvSpPr>
        <p:spPr/>
        <p:txBody>
          <a:bodyPr/>
          <a:lstStyle/>
          <a:p>
            <a:pPr>
              <a:defRPr/>
            </a:pPr>
            <a:fld id="{416AA214-C29E-4C17-AE41-F5DD54B6EADF}" type="slidenum">
              <a:rPr lang="ja-JP" altLang="en-US"/>
              <a:pPr>
                <a:defRPr/>
              </a:pPr>
              <a:t>14</a:t>
            </a:fld>
            <a:endParaRPr lang="ja-JP" altLang="en-US" dirty="0"/>
          </a:p>
        </p:txBody>
      </p:sp>
      <p:sp>
        <p:nvSpPr>
          <p:cNvPr id="6" name="テキスト ボックス 3"/>
          <p:cNvSpPr txBox="1">
            <a:spLocks noChangeArrowheads="1"/>
          </p:cNvSpPr>
          <p:nvPr/>
        </p:nvSpPr>
        <p:spPr bwMode="auto">
          <a:xfrm>
            <a:off x="467544" y="87610"/>
            <a:ext cx="1346266" cy="461665"/>
          </a:xfrm>
          <a:prstGeom prst="rect">
            <a:avLst/>
          </a:prstGeom>
          <a:solidFill>
            <a:schemeClr val="accent5">
              <a:lumMod val="20000"/>
              <a:lumOff val="80000"/>
            </a:schemeClr>
          </a:solidFill>
          <a:ln w="9525">
            <a:noFill/>
            <a:miter lim="800000"/>
            <a:headEnd/>
            <a:tailEnd/>
          </a:ln>
        </p:spPr>
        <p:txBody>
          <a:bodyPr wrap="none">
            <a:spAutoFit/>
          </a:bodyPr>
          <a:lstStyle/>
          <a:p>
            <a:r>
              <a:rPr lang="en-US" altLang="ja-JP" sz="2400" dirty="0" smtClean="0">
                <a:solidFill>
                  <a:schemeClr val="bg1"/>
                </a:solidFill>
                <a:latin typeface="Calibri" pitchFamily="34" charset="0"/>
              </a:rPr>
              <a:t>Seawater</a:t>
            </a:r>
            <a:endParaRPr lang="ja-JP" altLang="en-US" sz="2400" dirty="0">
              <a:solidFill>
                <a:schemeClr val="bg1"/>
              </a:solidFill>
              <a:latin typeface="Calibri" pitchFamily="34" charset="0"/>
            </a:endParaRPr>
          </a:p>
        </p:txBody>
      </p:sp>
      <p:sp>
        <p:nvSpPr>
          <p:cNvPr id="7" name="テキスト ボックス 5"/>
          <p:cNvSpPr txBox="1">
            <a:spLocks noChangeArrowheads="1"/>
          </p:cNvSpPr>
          <p:nvPr/>
        </p:nvSpPr>
        <p:spPr bwMode="auto">
          <a:xfrm>
            <a:off x="1907704" y="87015"/>
            <a:ext cx="3672408" cy="461665"/>
          </a:xfrm>
          <a:prstGeom prst="rect">
            <a:avLst/>
          </a:prstGeom>
          <a:solidFill>
            <a:srgbClr val="FFFF00"/>
          </a:solidFill>
          <a:ln w="9525">
            <a:noFill/>
            <a:miter lim="800000"/>
            <a:headEnd/>
            <a:tailEnd/>
          </a:ln>
        </p:spPr>
        <p:txBody>
          <a:bodyPr wrap="square">
            <a:spAutoFit/>
          </a:bodyPr>
          <a:lstStyle/>
          <a:p>
            <a:r>
              <a:rPr lang="en-US" altLang="ja-JP" sz="2400" dirty="0" smtClean="0">
                <a:solidFill>
                  <a:schemeClr val="bg1"/>
                </a:solidFill>
                <a:latin typeface="Calibri" pitchFamily="34" charset="0"/>
              </a:rPr>
              <a:t>c</a:t>
            </a:r>
            <a:r>
              <a:rPr lang="en-US" altLang="ja-JP" sz="2400" dirty="0">
                <a:solidFill>
                  <a:schemeClr val="bg1"/>
                </a:solidFill>
                <a:latin typeface="Calibri" pitchFamily="34" charset="0"/>
              </a:rPr>
              <a:t>) About 30km from </a:t>
            </a:r>
            <a:r>
              <a:rPr lang="en-US" altLang="ja-JP" sz="2400" dirty="0" smtClean="0">
                <a:solidFill>
                  <a:schemeClr val="bg1"/>
                </a:solidFill>
                <a:latin typeface="Calibri" pitchFamily="34" charset="0"/>
              </a:rPr>
              <a:t>site (2) </a:t>
            </a:r>
            <a:endParaRPr lang="ja-JP" altLang="en-US" sz="24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3" cstate="print"/>
          <a:srcRect/>
          <a:stretch>
            <a:fillRect/>
          </a:stretch>
        </p:blipFill>
        <p:spPr bwMode="auto">
          <a:xfrm>
            <a:off x="576263" y="690563"/>
            <a:ext cx="7991475" cy="5476875"/>
          </a:xfrm>
          <a:prstGeom prst="rect">
            <a:avLst/>
          </a:prstGeom>
          <a:noFill/>
          <a:ln w="9525">
            <a:noFill/>
            <a:miter lim="800000"/>
            <a:headEnd/>
            <a:tailEnd/>
          </a:ln>
        </p:spPr>
      </p:pic>
      <p:sp>
        <p:nvSpPr>
          <p:cNvPr id="26626" name="正方形/長方形 4"/>
          <p:cNvSpPr>
            <a:spLocks noChangeArrowheads="1"/>
          </p:cNvSpPr>
          <p:nvPr/>
        </p:nvSpPr>
        <p:spPr bwMode="auto">
          <a:xfrm>
            <a:off x="684213" y="6167438"/>
            <a:ext cx="7920037" cy="646112"/>
          </a:xfrm>
          <a:prstGeom prst="rect">
            <a:avLst/>
          </a:prstGeom>
          <a:noFill/>
          <a:ln w="9525">
            <a:noFill/>
            <a:miter lim="800000"/>
            <a:headEnd/>
            <a:tailEnd/>
          </a:ln>
        </p:spPr>
        <p:txBody>
          <a:bodyPr>
            <a:spAutoFit/>
          </a:bodyPr>
          <a:lstStyle/>
          <a:p>
            <a:r>
              <a:rPr lang="en-US" altLang="ja-JP">
                <a:latin typeface="Calibri" pitchFamily="34" charset="0"/>
              </a:rPr>
              <a:t>In April, we collect samples on odd days, analyze and publish the results on</a:t>
            </a:r>
          </a:p>
          <a:p>
            <a:r>
              <a:rPr lang="en-US" altLang="ja-JP">
                <a:latin typeface="Calibri" pitchFamily="34" charset="0"/>
              </a:rPr>
              <a:t>even days. The following 2 sampling pattern would be conducted alternately.</a:t>
            </a:r>
            <a:endParaRPr lang="ja-JP" altLang="en-US">
              <a:latin typeface="Calibri" pitchFamily="34" charset="0"/>
            </a:endParaRPr>
          </a:p>
        </p:txBody>
      </p:sp>
      <p:sp>
        <p:nvSpPr>
          <p:cNvPr id="26627" name="テキスト ボックス 5"/>
          <p:cNvSpPr txBox="1">
            <a:spLocks noChangeArrowheads="1"/>
          </p:cNvSpPr>
          <p:nvPr/>
        </p:nvSpPr>
        <p:spPr bwMode="auto">
          <a:xfrm>
            <a:off x="1835696" y="162499"/>
            <a:ext cx="3672408" cy="461665"/>
          </a:xfrm>
          <a:prstGeom prst="rect">
            <a:avLst/>
          </a:prstGeom>
          <a:solidFill>
            <a:srgbClr val="FFFF00"/>
          </a:solidFill>
          <a:ln w="9525">
            <a:noFill/>
            <a:miter lim="800000"/>
            <a:headEnd/>
            <a:tailEnd/>
          </a:ln>
        </p:spPr>
        <p:txBody>
          <a:bodyPr wrap="square">
            <a:spAutoFit/>
          </a:bodyPr>
          <a:lstStyle/>
          <a:p>
            <a:r>
              <a:rPr lang="en-US" altLang="ja-JP" sz="2400" dirty="0" smtClean="0">
                <a:solidFill>
                  <a:schemeClr val="bg1"/>
                </a:solidFill>
                <a:latin typeface="Calibri" pitchFamily="34" charset="0"/>
              </a:rPr>
              <a:t>c</a:t>
            </a:r>
            <a:r>
              <a:rPr lang="en-US" altLang="ja-JP" sz="2400" dirty="0">
                <a:solidFill>
                  <a:schemeClr val="bg1"/>
                </a:solidFill>
                <a:latin typeface="Calibri" pitchFamily="34" charset="0"/>
              </a:rPr>
              <a:t>) About 30km from </a:t>
            </a:r>
            <a:r>
              <a:rPr lang="en-US" altLang="ja-JP" sz="2400" dirty="0" smtClean="0">
                <a:solidFill>
                  <a:schemeClr val="bg1"/>
                </a:solidFill>
                <a:latin typeface="Calibri" pitchFamily="34" charset="0"/>
              </a:rPr>
              <a:t>site (2) </a:t>
            </a:r>
            <a:endParaRPr lang="ja-JP" altLang="en-US" sz="2400" dirty="0">
              <a:solidFill>
                <a:schemeClr val="bg1"/>
              </a:solidFill>
              <a:latin typeface="Calibri" pitchFamily="34" charset="0"/>
            </a:endParaRPr>
          </a:p>
        </p:txBody>
      </p:sp>
      <p:sp>
        <p:nvSpPr>
          <p:cNvPr id="2" name="スライド番号プレースホルダー 1"/>
          <p:cNvSpPr>
            <a:spLocks noGrp="1"/>
          </p:cNvSpPr>
          <p:nvPr>
            <p:ph type="sldNum" sz="quarter" idx="12"/>
          </p:nvPr>
        </p:nvSpPr>
        <p:spPr/>
        <p:txBody>
          <a:bodyPr/>
          <a:lstStyle/>
          <a:p>
            <a:pPr>
              <a:defRPr/>
            </a:pPr>
            <a:fld id="{5D617CF5-1FE2-433C-9EE6-99EB4442F8F4}" type="slidenum">
              <a:rPr lang="ja-JP" altLang="en-US"/>
              <a:pPr>
                <a:defRPr/>
              </a:pPr>
              <a:t>15</a:t>
            </a:fld>
            <a:endParaRPr lang="ja-JP" altLang="en-US" dirty="0"/>
          </a:p>
        </p:txBody>
      </p:sp>
      <p:sp>
        <p:nvSpPr>
          <p:cNvPr id="6" name="テキスト ボックス 3"/>
          <p:cNvSpPr txBox="1">
            <a:spLocks noChangeArrowheads="1"/>
          </p:cNvSpPr>
          <p:nvPr/>
        </p:nvSpPr>
        <p:spPr bwMode="auto">
          <a:xfrm>
            <a:off x="395536" y="162796"/>
            <a:ext cx="1346266" cy="461665"/>
          </a:xfrm>
          <a:prstGeom prst="rect">
            <a:avLst/>
          </a:prstGeom>
          <a:solidFill>
            <a:schemeClr val="accent5">
              <a:lumMod val="20000"/>
              <a:lumOff val="80000"/>
            </a:schemeClr>
          </a:solidFill>
          <a:ln w="9525">
            <a:noFill/>
            <a:miter lim="800000"/>
            <a:headEnd/>
            <a:tailEnd/>
          </a:ln>
        </p:spPr>
        <p:txBody>
          <a:bodyPr wrap="none">
            <a:spAutoFit/>
          </a:bodyPr>
          <a:lstStyle/>
          <a:p>
            <a:r>
              <a:rPr lang="en-US" altLang="ja-JP" sz="2400" dirty="0" smtClean="0">
                <a:solidFill>
                  <a:schemeClr val="bg1"/>
                </a:solidFill>
                <a:latin typeface="Calibri" pitchFamily="34" charset="0"/>
              </a:rPr>
              <a:t>Seawater</a:t>
            </a:r>
            <a:endParaRPr lang="ja-JP" altLang="en-US" sz="24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3" cstate="print"/>
          <a:srcRect/>
          <a:stretch>
            <a:fillRect/>
          </a:stretch>
        </p:blipFill>
        <p:spPr bwMode="auto">
          <a:xfrm>
            <a:off x="4477792" y="1209391"/>
            <a:ext cx="4427537" cy="5281612"/>
          </a:xfrm>
          <a:prstGeom prst="rect">
            <a:avLst/>
          </a:prstGeom>
          <a:noFill/>
          <a:ln w="9525">
            <a:noFill/>
            <a:miter lim="800000"/>
            <a:headEnd/>
            <a:tailEnd/>
          </a:ln>
        </p:spPr>
      </p:pic>
      <p:sp>
        <p:nvSpPr>
          <p:cNvPr id="27650" name="正方形/長方形 3"/>
          <p:cNvSpPr>
            <a:spLocks noChangeArrowheads="1"/>
          </p:cNvSpPr>
          <p:nvPr/>
        </p:nvSpPr>
        <p:spPr bwMode="auto">
          <a:xfrm>
            <a:off x="1676133" y="148166"/>
            <a:ext cx="3269613" cy="461665"/>
          </a:xfrm>
          <a:prstGeom prst="rect">
            <a:avLst/>
          </a:prstGeom>
          <a:solidFill>
            <a:srgbClr val="FFFF00"/>
          </a:solidFill>
          <a:ln w="9525">
            <a:noFill/>
            <a:miter lim="800000"/>
            <a:headEnd/>
            <a:tailEnd/>
          </a:ln>
        </p:spPr>
        <p:txBody>
          <a:bodyPr wrap="none">
            <a:spAutoFit/>
          </a:bodyPr>
          <a:lstStyle/>
          <a:p>
            <a:r>
              <a:rPr lang="en-US" altLang="ja-JP" sz="2400" dirty="0">
                <a:solidFill>
                  <a:schemeClr val="bg1"/>
                </a:solidFill>
                <a:latin typeface="Calibri" pitchFamily="34" charset="0"/>
              </a:rPr>
              <a:t>d) </a:t>
            </a:r>
            <a:r>
              <a:rPr lang="en-US" altLang="ja-JP" sz="2400" dirty="0" smtClean="0">
                <a:solidFill>
                  <a:schemeClr val="bg1"/>
                </a:solidFill>
                <a:latin typeface="Calibri" pitchFamily="34" charset="0"/>
              </a:rPr>
              <a:t>+ Neighbor </a:t>
            </a:r>
            <a:r>
              <a:rPr lang="en-US" altLang="ja-JP" sz="2400" dirty="0">
                <a:solidFill>
                  <a:schemeClr val="bg1"/>
                </a:solidFill>
                <a:latin typeface="Calibri" pitchFamily="34" charset="0"/>
              </a:rPr>
              <a:t>prefecture</a:t>
            </a:r>
            <a:endParaRPr lang="ja-JP" altLang="en-US" sz="2400" dirty="0">
              <a:solidFill>
                <a:schemeClr val="bg1"/>
              </a:solidFill>
              <a:latin typeface="Calibri" pitchFamily="34" charset="0"/>
            </a:endParaRPr>
          </a:p>
        </p:txBody>
      </p:sp>
      <p:sp>
        <p:nvSpPr>
          <p:cNvPr id="27651" name="テキスト ボックス 4"/>
          <p:cNvSpPr txBox="1">
            <a:spLocks noChangeArrowheads="1"/>
          </p:cNvSpPr>
          <p:nvPr/>
        </p:nvSpPr>
        <p:spPr bwMode="auto">
          <a:xfrm>
            <a:off x="7308304" y="848118"/>
            <a:ext cx="1708150" cy="368300"/>
          </a:xfrm>
          <a:prstGeom prst="rect">
            <a:avLst/>
          </a:prstGeom>
          <a:noFill/>
          <a:ln w="9525">
            <a:noFill/>
            <a:miter lim="800000"/>
            <a:headEnd/>
            <a:tailEnd/>
          </a:ln>
        </p:spPr>
        <p:txBody>
          <a:bodyPr wrap="none">
            <a:spAutoFit/>
          </a:bodyPr>
          <a:lstStyle/>
          <a:p>
            <a:r>
              <a:rPr lang="en-US" altLang="ja-JP" dirty="0">
                <a:latin typeface="Calibri" pitchFamily="34" charset="0"/>
              </a:rPr>
              <a:t>July 25-31, 2011</a:t>
            </a:r>
            <a:endParaRPr lang="ja-JP" altLang="en-US" dirty="0">
              <a:latin typeface="Calibri" pitchFamily="34" charset="0"/>
            </a:endParaRPr>
          </a:p>
        </p:txBody>
      </p:sp>
      <p:grpSp>
        <p:nvGrpSpPr>
          <p:cNvPr id="4" name="グループ化 3"/>
          <p:cNvGrpSpPr/>
          <p:nvPr/>
        </p:nvGrpSpPr>
        <p:grpSpPr>
          <a:xfrm>
            <a:off x="5819229" y="2063466"/>
            <a:ext cx="2016125" cy="2673350"/>
            <a:chOff x="5819229" y="2063466"/>
            <a:chExt cx="2016125" cy="2673350"/>
          </a:xfrm>
        </p:grpSpPr>
        <p:sp>
          <p:nvSpPr>
            <p:cNvPr id="11" name="円/楕円 10"/>
            <p:cNvSpPr/>
            <p:nvPr/>
          </p:nvSpPr>
          <p:spPr>
            <a:xfrm>
              <a:off x="6009729" y="3657316"/>
              <a:ext cx="71438" cy="714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 name="円/楕円 14"/>
            <p:cNvSpPr/>
            <p:nvPr/>
          </p:nvSpPr>
          <p:spPr>
            <a:xfrm>
              <a:off x="6300242" y="3668428"/>
              <a:ext cx="71437" cy="714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4" name="円/楕円 23"/>
            <p:cNvSpPr/>
            <p:nvPr/>
          </p:nvSpPr>
          <p:spPr>
            <a:xfrm>
              <a:off x="6108154" y="3954178"/>
              <a:ext cx="71438" cy="714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6" name="直線矢印コネクタ 5"/>
            <p:cNvCxnSpPr/>
            <p:nvPr/>
          </p:nvCxnSpPr>
          <p:spPr bwMode="auto">
            <a:xfrm flipV="1">
              <a:off x="6079280" y="2647890"/>
              <a:ext cx="255588" cy="1008063"/>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0" name="正方形/長方形 9"/>
            <p:cNvSpPr/>
            <p:nvPr/>
          </p:nvSpPr>
          <p:spPr bwMode="auto">
            <a:xfrm>
              <a:off x="5819229" y="2431766"/>
              <a:ext cx="576263" cy="21748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dirty="0">
                  <a:solidFill>
                    <a:schemeClr val="bg1"/>
                  </a:solidFill>
                </a:rPr>
                <a:t>0.39</a:t>
              </a:r>
              <a:endParaRPr lang="ja-JP" altLang="en-US" sz="1600" dirty="0">
                <a:solidFill>
                  <a:schemeClr val="bg1"/>
                </a:solidFill>
              </a:endParaRPr>
            </a:p>
          </p:txBody>
        </p:sp>
        <p:sp>
          <p:nvSpPr>
            <p:cNvPr id="12" name="正方形/長方形 11"/>
            <p:cNvSpPr/>
            <p:nvPr/>
          </p:nvSpPr>
          <p:spPr bwMode="auto">
            <a:xfrm>
              <a:off x="6403429" y="2431766"/>
              <a:ext cx="576263" cy="2174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dirty="0">
                  <a:solidFill>
                    <a:schemeClr val="bg1"/>
                  </a:solidFill>
                </a:rPr>
                <a:t>0.51</a:t>
              </a:r>
              <a:endParaRPr lang="ja-JP" altLang="en-US" sz="1600" dirty="0">
                <a:solidFill>
                  <a:schemeClr val="bg1"/>
                </a:solidFill>
              </a:endParaRPr>
            </a:p>
          </p:txBody>
        </p:sp>
        <p:cxnSp>
          <p:nvCxnSpPr>
            <p:cNvPr id="17" name="直線矢印コネクタ 16"/>
            <p:cNvCxnSpPr/>
            <p:nvPr/>
          </p:nvCxnSpPr>
          <p:spPr bwMode="auto">
            <a:xfrm flipV="1">
              <a:off x="6371679" y="2288891"/>
              <a:ext cx="936625" cy="1368425"/>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9" name="正方形/長方形 18"/>
            <p:cNvSpPr/>
            <p:nvPr/>
          </p:nvSpPr>
          <p:spPr bwMode="auto">
            <a:xfrm>
              <a:off x="6403429" y="2063466"/>
              <a:ext cx="720725" cy="2159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200" dirty="0">
                  <a:solidFill>
                    <a:schemeClr val="bg1"/>
                  </a:solidFill>
                </a:rPr>
                <a:t>0.0061</a:t>
              </a:r>
              <a:endParaRPr lang="ja-JP" altLang="en-US" sz="1200" dirty="0">
                <a:solidFill>
                  <a:schemeClr val="bg1"/>
                </a:solidFill>
              </a:endParaRPr>
            </a:p>
          </p:txBody>
        </p:sp>
        <p:sp>
          <p:nvSpPr>
            <p:cNvPr id="20" name="正方形/長方形 19"/>
            <p:cNvSpPr/>
            <p:nvPr/>
          </p:nvSpPr>
          <p:spPr bwMode="auto">
            <a:xfrm>
              <a:off x="7132092" y="2063466"/>
              <a:ext cx="703262" cy="2159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200" dirty="0">
                  <a:solidFill>
                    <a:schemeClr val="bg1"/>
                  </a:solidFill>
                </a:rPr>
                <a:t>0.0092</a:t>
              </a:r>
              <a:endParaRPr lang="ja-JP" altLang="en-US" sz="1200" dirty="0">
                <a:solidFill>
                  <a:schemeClr val="bg1"/>
                </a:solidFill>
              </a:endParaRPr>
            </a:p>
          </p:txBody>
        </p:sp>
        <p:sp>
          <p:nvSpPr>
            <p:cNvPr id="25" name="正方形/長方形 24"/>
            <p:cNvSpPr/>
            <p:nvPr/>
          </p:nvSpPr>
          <p:spPr bwMode="auto">
            <a:xfrm>
              <a:off x="6100217" y="4520916"/>
              <a:ext cx="576262" cy="2159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200" dirty="0">
                  <a:solidFill>
                    <a:schemeClr val="bg1"/>
                  </a:solidFill>
                </a:rPr>
                <a:t>0.036</a:t>
              </a:r>
              <a:endParaRPr lang="ja-JP" altLang="en-US" sz="1200" dirty="0">
                <a:solidFill>
                  <a:schemeClr val="bg1"/>
                </a:solidFill>
              </a:endParaRPr>
            </a:p>
          </p:txBody>
        </p:sp>
        <p:sp>
          <p:nvSpPr>
            <p:cNvPr id="26" name="正方形/長方形 25"/>
            <p:cNvSpPr/>
            <p:nvPr/>
          </p:nvSpPr>
          <p:spPr bwMode="auto">
            <a:xfrm>
              <a:off x="6684417" y="4520916"/>
              <a:ext cx="576262" cy="2159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200" dirty="0">
                  <a:solidFill>
                    <a:schemeClr val="bg1"/>
                  </a:solidFill>
                </a:rPr>
                <a:t>0.049</a:t>
              </a:r>
              <a:endParaRPr lang="ja-JP" altLang="en-US" sz="1200" dirty="0">
                <a:solidFill>
                  <a:schemeClr val="bg1"/>
                </a:solidFill>
              </a:endParaRPr>
            </a:p>
          </p:txBody>
        </p:sp>
        <p:cxnSp>
          <p:nvCxnSpPr>
            <p:cNvPr id="27" name="直線矢印コネクタ 26"/>
            <p:cNvCxnSpPr>
              <a:endCxn id="25" idx="0"/>
            </p:cNvCxnSpPr>
            <p:nvPr/>
          </p:nvCxnSpPr>
          <p:spPr bwMode="auto">
            <a:xfrm>
              <a:off x="6179592" y="4025616"/>
              <a:ext cx="209550" cy="49530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grpSp>
      <p:sp>
        <p:nvSpPr>
          <p:cNvPr id="2" name="スライド番号プレースホルダー 1"/>
          <p:cNvSpPr>
            <a:spLocks noGrp="1"/>
          </p:cNvSpPr>
          <p:nvPr>
            <p:ph type="sldNum" sz="quarter" idx="12"/>
          </p:nvPr>
        </p:nvSpPr>
        <p:spPr/>
        <p:txBody>
          <a:bodyPr/>
          <a:lstStyle/>
          <a:p>
            <a:pPr>
              <a:defRPr/>
            </a:pPr>
            <a:fld id="{751A5400-AC2E-41F6-A802-160EC70FFD16}" type="slidenum">
              <a:rPr lang="ja-JP" altLang="en-US"/>
              <a:pPr>
                <a:defRPr/>
              </a:pPr>
              <a:t>16</a:t>
            </a:fld>
            <a:endParaRPr lang="ja-JP" altLang="en-US" dirty="0"/>
          </a:p>
        </p:txBody>
      </p:sp>
      <p:sp>
        <p:nvSpPr>
          <p:cNvPr id="22" name="テキスト ボックス 3"/>
          <p:cNvSpPr txBox="1">
            <a:spLocks noChangeArrowheads="1"/>
          </p:cNvSpPr>
          <p:nvPr/>
        </p:nvSpPr>
        <p:spPr bwMode="auto">
          <a:xfrm>
            <a:off x="251520" y="148165"/>
            <a:ext cx="1346266" cy="461665"/>
          </a:xfrm>
          <a:prstGeom prst="rect">
            <a:avLst/>
          </a:prstGeom>
          <a:solidFill>
            <a:schemeClr val="accent5">
              <a:lumMod val="20000"/>
              <a:lumOff val="80000"/>
            </a:schemeClr>
          </a:solidFill>
          <a:ln w="9525">
            <a:noFill/>
            <a:miter lim="800000"/>
            <a:headEnd/>
            <a:tailEnd/>
          </a:ln>
        </p:spPr>
        <p:txBody>
          <a:bodyPr wrap="none">
            <a:spAutoFit/>
          </a:bodyPr>
          <a:lstStyle/>
          <a:p>
            <a:r>
              <a:rPr lang="en-US" altLang="ja-JP" sz="2400" dirty="0" smtClean="0">
                <a:solidFill>
                  <a:schemeClr val="bg1"/>
                </a:solidFill>
                <a:latin typeface="Calibri" pitchFamily="34" charset="0"/>
              </a:rPr>
              <a:t>Seawater</a:t>
            </a:r>
            <a:endParaRPr lang="ja-JP" altLang="en-US" sz="2400" dirty="0">
              <a:solidFill>
                <a:schemeClr val="bg1"/>
              </a:solidFill>
              <a:latin typeface="Calibri" pitchFamily="34" charset="0"/>
            </a:endParaRPr>
          </a:p>
        </p:txBody>
      </p:sp>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107504" y="1116186"/>
            <a:ext cx="4346200" cy="5417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テキスト ボックス 2"/>
          <p:cNvSpPr txBox="1"/>
          <p:nvPr/>
        </p:nvSpPr>
        <p:spPr>
          <a:xfrm>
            <a:off x="1835696" y="764187"/>
            <a:ext cx="2018501" cy="369332"/>
          </a:xfrm>
          <a:prstGeom prst="rect">
            <a:avLst/>
          </a:prstGeom>
          <a:noFill/>
        </p:spPr>
        <p:txBody>
          <a:bodyPr wrap="none" rtlCol="0">
            <a:spAutoFit/>
          </a:bodyPr>
          <a:lstStyle/>
          <a:p>
            <a:r>
              <a:rPr kumimoji="1" lang="en-US" altLang="ja-JP" dirty="0" smtClean="0"/>
              <a:t>6 times at present</a:t>
            </a:r>
            <a:endParaRPr kumimoji="1" lang="ja-JP" altLang="en-US" dirty="0"/>
          </a:p>
        </p:txBody>
      </p:sp>
      <p:sp>
        <p:nvSpPr>
          <p:cNvPr id="5" name="正方形/長方形 4"/>
          <p:cNvSpPr/>
          <p:nvPr/>
        </p:nvSpPr>
        <p:spPr>
          <a:xfrm>
            <a:off x="3987962" y="732152"/>
            <a:ext cx="3144130" cy="369332"/>
          </a:xfrm>
          <a:prstGeom prst="rect">
            <a:avLst/>
          </a:prstGeom>
        </p:spPr>
        <p:txBody>
          <a:bodyPr wrap="none">
            <a:spAutoFit/>
          </a:bodyPr>
          <a:lstStyle/>
          <a:p>
            <a:r>
              <a:rPr lang="en-US" altLang="ja-JP" dirty="0" smtClean="0">
                <a:solidFill>
                  <a:srgbClr val="FFFF00"/>
                </a:solidFill>
                <a:latin typeface="Calibri" pitchFamily="34" charset="0"/>
              </a:rPr>
              <a:t>DL:</a:t>
            </a:r>
            <a:r>
              <a:rPr lang="ja-JP" altLang="en-US" dirty="0" smtClean="0">
                <a:solidFill>
                  <a:srgbClr val="FFFF00"/>
                </a:solidFill>
                <a:latin typeface="Calibri" pitchFamily="34" charset="0"/>
              </a:rPr>
              <a:t>　</a:t>
            </a:r>
            <a:r>
              <a:rPr lang="en-US" altLang="ja-JP" baseline="30000" dirty="0" smtClean="0">
                <a:solidFill>
                  <a:srgbClr val="FFFF00"/>
                </a:solidFill>
                <a:latin typeface="Calibri" pitchFamily="34" charset="0"/>
              </a:rPr>
              <a:t>134</a:t>
            </a:r>
            <a:r>
              <a:rPr lang="en-US" altLang="ja-JP" dirty="0" smtClean="0">
                <a:solidFill>
                  <a:srgbClr val="FFFF00"/>
                </a:solidFill>
                <a:latin typeface="Calibri" pitchFamily="34" charset="0"/>
              </a:rPr>
              <a:t>Cs</a:t>
            </a:r>
            <a:r>
              <a:rPr lang="en-US" altLang="ja-JP" dirty="0">
                <a:solidFill>
                  <a:srgbClr val="FFFF00"/>
                </a:solidFill>
                <a:latin typeface="Calibri" pitchFamily="34" charset="0"/>
              </a:rPr>
              <a:t>: 6 </a:t>
            </a:r>
            <a:r>
              <a:rPr lang="en-US" altLang="ja-JP" dirty="0" err="1">
                <a:solidFill>
                  <a:srgbClr val="FFFF00"/>
                </a:solidFill>
                <a:latin typeface="Calibri" pitchFamily="34" charset="0"/>
              </a:rPr>
              <a:t>Bq</a:t>
            </a:r>
            <a:r>
              <a:rPr lang="en-US" altLang="ja-JP" dirty="0">
                <a:solidFill>
                  <a:srgbClr val="FFFF00"/>
                </a:solidFill>
                <a:latin typeface="Calibri" pitchFamily="34" charset="0"/>
              </a:rPr>
              <a:t>/L, </a:t>
            </a:r>
            <a:r>
              <a:rPr lang="en-US" altLang="ja-JP" baseline="30000" dirty="0">
                <a:solidFill>
                  <a:srgbClr val="FFFF00"/>
                </a:solidFill>
                <a:latin typeface="Calibri" pitchFamily="34" charset="0"/>
              </a:rPr>
              <a:t>137</a:t>
            </a:r>
            <a:r>
              <a:rPr lang="en-US" altLang="ja-JP" dirty="0">
                <a:solidFill>
                  <a:srgbClr val="FFFF00"/>
                </a:solidFill>
                <a:latin typeface="Calibri" pitchFamily="34" charset="0"/>
              </a:rPr>
              <a:t>Cs: 9 </a:t>
            </a:r>
            <a:r>
              <a:rPr lang="en-US" altLang="ja-JP" dirty="0" err="1">
                <a:solidFill>
                  <a:srgbClr val="FFFF00"/>
                </a:solidFill>
                <a:latin typeface="Calibri" pitchFamily="34" charset="0"/>
              </a:rPr>
              <a:t>Bq</a:t>
            </a:r>
            <a:r>
              <a:rPr lang="en-US" altLang="ja-JP" dirty="0">
                <a:solidFill>
                  <a:srgbClr val="FFFF00"/>
                </a:solidFill>
                <a:latin typeface="Calibri" pitchFamily="34" charset="0"/>
              </a:rPr>
              <a:t>/L </a:t>
            </a:r>
            <a:endParaRPr lang="ja-JP" alt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タイトル 3"/>
          <p:cNvSpPr>
            <a:spLocks noGrp="1"/>
          </p:cNvSpPr>
          <p:nvPr>
            <p:ph type="title"/>
          </p:nvPr>
        </p:nvSpPr>
        <p:spPr>
          <a:xfrm>
            <a:off x="1691680" y="168440"/>
            <a:ext cx="1718740" cy="461665"/>
          </a:xfrm>
          <a:solidFill>
            <a:srgbClr val="FFFF00"/>
          </a:solidFill>
        </p:spPr>
        <p:txBody>
          <a:bodyPr wrap="none">
            <a:spAutoFit/>
          </a:bodyPr>
          <a:lstStyle/>
          <a:p>
            <a:pPr eaLnBrk="1" hangingPunct="1"/>
            <a:r>
              <a:rPr lang="en-US" altLang="ja-JP" sz="2400" dirty="0" smtClean="0">
                <a:solidFill>
                  <a:schemeClr val="bg1"/>
                </a:solidFill>
              </a:rPr>
              <a:t>e) Deep sea </a:t>
            </a:r>
            <a:endParaRPr lang="ja-JP" altLang="en-US" sz="2400" dirty="0" smtClean="0">
              <a:solidFill>
                <a:schemeClr val="bg1"/>
              </a:solidFill>
            </a:endParaRPr>
          </a:p>
        </p:txBody>
      </p:sp>
      <p:sp>
        <p:nvSpPr>
          <p:cNvPr id="2" name="スライド番号プレースホルダー 1"/>
          <p:cNvSpPr>
            <a:spLocks noGrp="1"/>
          </p:cNvSpPr>
          <p:nvPr>
            <p:ph type="sldNum" sz="quarter" idx="12"/>
          </p:nvPr>
        </p:nvSpPr>
        <p:spPr/>
        <p:txBody>
          <a:bodyPr/>
          <a:lstStyle/>
          <a:p>
            <a:pPr>
              <a:defRPr/>
            </a:pPr>
            <a:fld id="{CA43CA2C-60FD-405F-A5F0-42A7E25B59D7}" type="slidenum">
              <a:rPr lang="ja-JP" altLang="en-US"/>
              <a:pPr>
                <a:defRPr/>
              </a:pPr>
              <a:t>17</a:t>
            </a:fld>
            <a:endParaRPr lang="ja-JP" altLang="en-US" dirty="0"/>
          </a:p>
        </p:txBody>
      </p:sp>
      <p:pic>
        <p:nvPicPr>
          <p:cNvPr id="28674" name="Picture 2"/>
          <p:cNvPicPr>
            <a:picLocks noChangeAspect="1" noChangeArrowheads="1"/>
          </p:cNvPicPr>
          <p:nvPr/>
        </p:nvPicPr>
        <p:blipFill>
          <a:blip r:embed="rId3" cstate="print"/>
          <a:srcRect/>
          <a:stretch>
            <a:fillRect/>
          </a:stretch>
        </p:blipFill>
        <p:spPr bwMode="auto">
          <a:xfrm>
            <a:off x="611188" y="765175"/>
            <a:ext cx="4059237" cy="5805488"/>
          </a:xfrm>
          <a:prstGeom prst="rect">
            <a:avLst/>
          </a:prstGeom>
          <a:noFill/>
          <a:ln w="9525">
            <a:noFill/>
            <a:miter lim="800000"/>
            <a:headEnd/>
            <a:tailEnd/>
          </a:ln>
        </p:spPr>
      </p:pic>
      <p:pic>
        <p:nvPicPr>
          <p:cNvPr id="28675" name="Picture 3"/>
          <p:cNvPicPr>
            <a:picLocks noChangeAspect="1" noChangeArrowheads="1"/>
          </p:cNvPicPr>
          <p:nvPr/>
        </p:nvPicPr>
        <p:blipFill>
          <a:blip r:embed="rId4" cstate="print"/>
          <a:srcRect/>
          <a:stretch>
            <a:fillRect/>
          </a:stretch>
        </p:blipFill>
        <p:spPr bwMode="auto">
          <a:xfrm>
            <a:off x="4716463" y="836613"/>
            <a:ext cx="4100512" cy="4827587"/>
          </a:xfrm>
          <a:prstGeom prst="rect">
            <a:avLst/>
          </a:prstGeom>
          <a:noFill/>
          <a:ln w="9525">
            <a:noFill/>
            <a:miter lim="800000"/>
            <a:headEnd/>
            <a:tailEnd/>
          </a:ln>
        </p:spPr>
      </p:pic>
      <p:sp>
        <p:nvSpPr>
          <p:cNvPr id="6" name="テキスト ボックス 3"/>
          <p:cNvSpPr txBox="1">
            <a:spLocks noChangeArrowheads="1"/>
          </p:cNvSpPr>
          <p:nvPr/>
        </p:nvSpPr>
        <p:spPr bwMode="auto">
          <a:xfrm>
            <a:off x="251520" y="168440"/>
            <a:ext cx="1346266" cy="461665"/>
          </a:xfrm>
          <a:prstGeom prst="rect">
            <a:avLst/>
          </a:prstGeom>
          <a:solidFill>
            <a:schemeClr val="accent5">
              <a:lumMod val="20000"/>
              <a:lumOff val="80000"/>
            </a:schemeClr>
          </a:solidFill>
          <a:ln w="9525">
            <a:noFill/>
            <a:miter lim="800000"/>
            <a:headEnd/>
            <a:tailEnd/>
          </a:ln>
        </p:spPr>
        <p:txBody>
          <a:bodyPr wrap="none">
            <a:spAutoFit/>
          </a:bodyPr>
          <a:lstStyle/>
          <a:p>
            <a:r>
              <a:rPr lang="en-US" altLang="ja-JP" sz="2400" dirty="0" smtClean="0">
                <a:solidFill>
                  <a:schemeClr val="bg1"/>
                </a:solidFill>
                <a:latin typeface="Calibri" pitchFamily="34" charset="0"/>
              </a:rPr>
              <a:t>Seawater</a:t>
            </a:r>
            <a:endParaRPr lang="ja-JP" altLang="en-US" sz="2400" dirty="0">
              <a:solidFill>
                <a:schemeClr val="bg1"/>
              </a:solidFill>
              <a:latin typeface="Calibri" pitchFamily="34" charset="0"/>
            </a:endParaRPr>
          </a:p>
        </p:txBody>
      </p:sp>
      <p:sp>
        <p:nvSpPr>
          <p:cNvPr id="7" name="正方形/長方形 6"/>
          <p:cNvSpPr/>
          <p:nvPr/>
        </p:nvSpPr>
        <p:spPr>
          <a:xfrm>
            <a:off x="4932040" y="5877272"/>
            <a:ext cx="3144130" cy="369332"/>
          </a:xfrm>
          <a:prstGeom prst="rect">
            <a:avLst/>
          </a:prstGeom>
        </p:spPr>
        <p:txBody>
          <a:bodyPr wrap="none">
            <a:spAutoFit/>
          </a:bodyPr>
          <a:lstStyle/>
          <a:p>
            <a:r>
              <a:rPr lang="en-US" altLang="ja-JP" dirty="0" smtClean="0">
                <a:solidFill>
                  <a:srgbClr val="FFFF00"/>
                </a:solidFill>
                <a:latin typeface="Calibri" pitchFamily="34" charset="0"/>
              </a:rPr>
              <a:t>DL:</a:t>
            </a:r>
            <a:r>
              <a:rPr lang="ja-JP" altLang="en-US" dirty="0" smtClean="0">
                <a:solidFill>
                  <a:srgbClr val="FFFF00"/>
                </a:solidFill>
                <a:latin typeface="Calibri" pitchFamily="34" charset="0"/>
              </a:rPr>
              <a:t>　</a:t>
            </a:r>
            <a:r>
              <a:rPr lang="en-US" altLang="ja-JP" baseline="30000" dirty="0" smtClean="0">
                <a:solidFill>
                  <a:srgbClr val="FFFF00"/>
                </a:solidFill>
                <a:latin typeface="Calibri" pitchFamily="34" charset="0"/>
              </a:rPr>
              <a:t>134</a:t>
            </a:r>
            <a:r>
              <a:rPr lang="en-US" altLang="ja-JP" dirty="0" smtClean="0">
                <a:solidFill>
                  <a:srgbClr val="FFFF00"/>
                </a:solidFill>
                <a:latin typeface="Calibri" pitchFamily="34" charset="0"/>
              </a:rPr>
              <a:t>Cs</a:t>
            </a:r>
            <a:r>
              <a:rPr lang="en-US" altLang="ja-JP" dirty="0">
                <a:solidFill>
                  <a:srgbClr val="FFFF00"/>
                </a:solidFill>
                <a:latin typeface="Calibri" pitchFamily="34" charset="0"/>
              </a:rPr>
              <a:t>: 6 </a:t>
            </a:r>
            <a:r>
              <a:rPr lang="en-US" altLang="ja-JP" dirty="0" err="1">
                <a:solidFill>
                  <a:srgbClr val="FFFF00"/>
                </a:solidFill>
                <a:latin typeface="Calibri" pitchFamily="34" charset="0"/>
              </a:rPr>
              <a:t>Bq</a:t>
            </a:r>
            <a:r>
              <a:rPr lang="en-US" altLang="ja-JP" dirty="0">
                <a:solidFill>
                  <a:srgbClr val="FFFF00"/>
                </a:solidFill>
                <a:latin typeface="Calibri" pitchFamily="34" charset="0"/>
              </a:rPr>
              <a:t>/L, </a:t>
            </a:r>
            <a:r>
              <a:rPr lang="en-US" altLang="ja-JP" baseline="30000" dirty="0">
                <a:solidFill>
                  <a:srgbClr val="FFFF00"/>
                </a:solidFill>
                <a:latin typeface="Calibri" pitchFamily="34" charset="0"/>
              </a:rPr>
              <a:t>137</a:t>
            </a:r>
            <a:r>
              <a:rPr lang="en-US" altLang="ja-JP" dirty="0">
                <a:solidFill>
                  <a:srgbClr val="FFFF00"/>
                </a:solidFill>
                <a:latin typeface="Calibri" pitchFamily="34" charset="0"/>
              </a:rPr>
              <a:t>Cs: 9 </a:t>
            </a:r>
            <a:r>
              <a:rPr lang="en-US" altLang="ja-JP" dirty="0" err="1">
                <a:solidFill>
                  <a:srgbClr val="FFFF00"/>
                </a:solidFill>
                <a:latin typeface="Calibri" pitchFamily="34" charset="0"/>
              </a:rPr>
              <a:t>Bq</a:t>
            </a:r>
            <a:r>
              <a:rPr lang="en-US" altLang="ja-JP" dirty="0">
                <a:solidFill>
                  <a:srgbClr val="FFFF00"/>
                </a:solidFill>
                <a:latin typeface="Calibri" pitchFamily="34" charset="0"/>
              </a:rPr>
              <a:t>/L </a:t>
            </a:r>
            <a:endParaRPr lang="ja-JP" altLang="en-US" dirty="0">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正方形/長方形 4"/>
          <p:cNvSpPr>
            <a:spLocks noChangeArrowheads="1"/>
          </p:cNvSpPr>
          <p:nvPr/>
        </p:nvSpPr>
        <p:spPr bwMode="auto">
          <a:xfrm>
            <a:off x="468313" y="528638"/>
            <a:ext cx="7953375" cy="954087"/>
          </a:xfrm>
          <a:prstGeom prst="rect">
            <a:avLst/>
          </a:prstGeom>
          <a:noFill/>
          <a:ln w="9525">
            <a:noFill/>
            <a:miter lim="800000"/>
            <a:headEnd/>
            <a:tailEnd/>
          </a:ln>
        </p:spPr>
        <p:txBody>
          <a:bodyPr wrap="none">
            <a:spAutoFit/>
          </a:bodyPr>
          <a:lstStyle/>
          <a:p>
            <a:pPr algn="ctr"/>
            <a:r>
              <a:rPr lang="en-US" altLang="ja-JP" sz="2800" dirty="0">
                <a:latin typeface="Calibri" pitchFamily="34" charset="0"/>
              </a:rPr>
              <a:t>Summery for the concentration of </a:t>
            </a:r>
            <a:r>
              <a:rPr lang="en-US" altLang="ja-JP" sz="2800" baseline="30000" dirty="0">
                <a:latin typeface="Calibri" pitchFamily="34" charset="0"/>
              </a:rPr>
              <a:t>131</a:t>
            </a:r>
            <a:r>
              <a:rPr lang="en-US" altLang="ja-JP" sz="2800" dirty="0">
                <a:latin typeface="Calibri" pitchFamily="34" charset="0"/>
              </a:rPr>
              <a:t>I, </a:t>
            </a:r>
            <a:r>
              <a:rPr lang="en-US" altLang="ja-JP" sz="2800" baseline="30000" dirty="0">
                <a:latin typeface="Calibri" pitchFamily="34" charset="0"/>
              </a:rPr>
              <a:t>134</a:t>
            </a:r>
            <a:r>
              <a:rPr lang="en-US" altLang="ja-JP" sz="2800" dirty="0">
                <a:latin typeface="Calibri" pitchFamily="34" charset="0"/>
              </a:rPr>
              <a:t>Cs and </a:t>
            </a:r>
            <a:r>
              <a:rPr lang="en-US" altLang="ja-JP" sz="2800" baseline="30000" dirty="0">
                <a:latin typeface="Calibri" pitchFamily="34" charset="0"/>
              </a:rPr>
              <a:t>137</a:t>
            </a:r>
            <a:r>
              <a:rPr lang="en-US" altLang="ja-JP" sz="2800" dirty="0">
                <a:latin typeface="Calibri" pitchFamily="34" charset="0"/>
              </a:rPr>
              <a:t>Cs</a:t>
            </a:r>
          </a:p>
          <a:p>
            <a:pPr algn="ctr"/>
            <a:r>
              <a:rPr lang="en-US" altLang="ja-JP" sz="2800" dirty="0">
                <a:latin typeface="Calibri" pitchFamily="34" charset="0"/>
              </a:rPr>
              <a:t> in seawater (in </a:t>
            </a:r>
            <a:r>
              <a:rPr lang="en-US" altLang="ja-JP" sz="2800" dirty="0" err="1">
                <a:latin typeface="Calibri" pitchFamily="34" charset="0"/>
              </a:rPr>
              <a:t>Bq</a:t>
            </a:r>
            <a:r>
              <a:rPr lang="en-US" altLang="ja-JP" sz="2800" dirty="0">
                <a:latin typeface="Calibri" pitchFamily="34" charset="0"/>
              </a:rPr>
              <a:t>/L) </a:t>
            </a:r>
            <a:endParaRPr lang="ja-JP" altLang="en-US" sz="2800" dirty="0">
              <a:latin typeface="Calibri" pitchFamily="34" charset="0"/>
            </a:endParaRPr>
          </a:p>
        </p:txBody>
      </p:sp>
      <p:graphicFrame>
        <p:nvGraphicFramePr>
          <p:cNvPr id="6" name="表 5"/>
          <p:cNvGraphicFramePr>
            <a:graphicFrameLocks noGrp="1"/>
          </p:cNvGraphicFramePr>
          <p:nvPr>
            <p:extLst>
              <p:ext uri="{D42A27DB-BD31-4B8C-83A1-F6EECF244321}">
                <p14:modId xmlns:p14="http://schemas.microsoft.com/office/powerpoint/2010/main" xmlns="" val="3097766423"/>
              </p:ext>
            </p:extLst>
          </p:nvPr>
        </p:nvGraphicFramePr>
        <p:xfrm>
          <a:off x="539552" y="1529288"/>
          <a:ext cx="7920880" cy="5212080"/>
        </p:xfrm>
        <a:graphic>
          <a:graphicData uri="http://schemas.openxmlformats.org/drawingml/2006/table">
            <a:tbl>
              <a:tblPr firstRow="1" bandRow="1">
                <a:tableStyleId>{5C22544A-7EE6-4342-B048-85BDC9FD1C3A}</a:tableStyleId>
              </a:tblPr>
              <a:tblGrid>
                <a:gridCol w="2448272"/>
                <a:gridCol w="1872208"/>
                <a:gridCol w="1620180"/>
                <a:gridCol w="1980220"/>
              </a:tblGrid>
              <a:tr h="340237">
                <a:tc>
                  <a:txBody>
                    <a:bodyPr/>
                    <a:lstStyle/>
                    <a:p>
                      <a:pPr algn="ctr"/>
                      <a:r>
                        <a:rPr kumimoji="1" lang="en-US" altLang="ja-JP" dirty="0" smtClean="0"/>
                        <a:t>place</a:t>
                      </a:r>
                      <a:endParaRPr kumimoji="1" lang="ja-JP" altLang="en-US" dirty="0"/>
                    </a:p>
                  </a:txBody>
                  <a:tcPr/>
                </a:tc>
                <a:tc>
                  <a:txBody>
                    <a:bodyPr/>
                    <a:lstStyle/>
                    <a:p>
                      <a:pPr algn="ctr"/>
                      <a:r>
                        <a:rPr kumimoji="1" lang="en-US" altLang="ja-JP" baseline="30000" dirty="0" smtClean="0"/>
                        <a:t>131</a:t>
                      </a:r>
                      <a:r>
                        <a:rPr kumimoji="1" lang="en-US" altLang="ja-JP" dirty="0" smtClean="0"/>
                        <a:t>I</a:t>
                      </a:r>
                      <a:endParaRPr kumimoji="1" lang="ja-JP" altLang="en-US" dirty="0"/>
                    </a:p>
                  </a:txBody>
                  <a:tcPr/>
                </a:tc>
                <a:tc>
                  <a:txBody>
                    <a:bodyPr/>
                    <a:lstStyle/>
                    <a:p>
                      <a:pPr algn="ctr"/>
                      <a:r>
                        <a:rPr kumimoji="1" lang="en-US" altLang="ja-JP" baseline="30000" dirty="0" smtClean="0"/>
                        <a:t>134</a:t>
                      </a:r>
                      <a:r>
                        <a:rPr kumimoji="1" lang="en-US" altLang="ja-JP" dirty="0" smtClean="0"/>
                        <a:t>Cs</a:t>
                      </a:r>
                      <a:endParaRPr kumimoji="1" lang="ja-JP" altLang="en-US" dirty="0"/>
                    </a:p>
                  </a:txBody>
                  <a:tcPr/>
                </a:tc>
                <a:tc>
                  <a:txBody>
                    <a:bodyPr/>
                    <a:lstStyle/>
                    <a:p>
                      <a:pPr algn="ctr"/>
                      <a:r>
                        <a:rPr kumimoji="1" lang="en-US" altLang="ja-JP" baseline="30000" dirty="0" smtClean="0"/>
                        <a:t>137</a:t>
                      </a:r>
                      <a:r>
                        <a:rPr kumimoji="1" lang="en-US" altLang="ja-JP" dirty="0" smtClean="0"/>
                        <a:t>Cs</a:t>
                      </a:r>
                      <a:endParaRPr kumimoji="1" lang="ja-JP" altLang="en-US" dirty="0"/>
                    </a:p>
                  </a:txBody>
                  <a:tcPr/>
                </a:tc>
              </a:tr>
              <a:tr h="573923">
                <a:tc>
                  <a:txBody>
                    <a:bodyPr/>
                    <a:lstStyle/>
                    <a:p>
                      <a:r>
                        <a:rPr kumimoji="1" lang="en-US" altLang="ja-JP" dirty="0" smtClean="0"/>
                        <a:t>a) Front of NPP site</a:t>
                      </a:r>
                    </a:p>
                  </a:txBody>
                  <a:tcPr/>
                </a:tc>
                <a:tc>
                  <a:txBody>
                    <a:bodyPr/>
                    <a:lstStyle/>
                    <a:p>
                      <a:pPr algn="ctr"/>
                      <a:r>
                        <a:rPr kumimoji="1" lang="en-US" altLang="ja-JP" dirty="0" smtClean="0"/>
                        <a:t>~180,000</a:t>
                      </a:r>
                    </a:p>
                    <a:p>
                      <a:pPr algn="ctr"/>
                      <a:r>
                        <a:rPr kumimoji="1" lang="en-US" altLang="ja-JP" dirty="0" smtClean="0"/>
                        <a:t>(30,</a:t>
                      </a:r>
                      <a:r>
                        <a:rPr kumimoji="1" lang="en-US" altLang="ja-JP" baseline="0" dirty="0" smtClean="0"/>
                        <a:t> March)</a:t>
                      </a:r>
                      <a:endParaRPr kumimoji="1" lang="ja-JP" altLang="en-US" dirty="0"/>
                    </a:p>
                  </a:txBody>
                  <a:tcPr/>
                </a:tc>
                <a:tc>
                  <a:txBody>
                    <a:bodyPr/>
                    <a:lstStyle/>
                    <a:p>
                      <a:pPr algn="ctr"/>
                      <a:r>
                        <a:rPr kumimoji="1" lang="en-US" altLang="ja-JP" dirty="0" smtClean="0"/>
                        <a:t>~67,000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(7,</a:t>
                      </a:r>
                      <a:r>
                        <a:rPr kumimoji="1" lang="en-US" altLang="ja-JP" baseline="0" dirty="0" smtClean="0"/>
                        <a:t> April)</a:t>
                      </a:r>
                      <a:endParaRPr kumimoji="1" lang="ja-JP" altLang="en-US" dirty="0" smtClean="0"/>
                    </a:p>
                  </a:txBody>
                  <a:tcPr/>
                </a:tc>
                <a:tc>
                  <a:txBody>
                    <a:bodyPr/>
                    <a:lstStyle/>
                    <a:p>
                      <a:pPr algn="ctr"/>
                      <a:r>
                        <a:rPr kumimoji="1" lang="en-US" altLang="ja-JP" dirty="0" smtClean="0"/>
                        <a:t>~68,000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(7,</a:t>
                      </a:r>
                      <a:r>
                        <a:rPr kumimoji="1" lang="en-US" altLang="ja-JP" baseline="0" dirty="0" smtClean="0"/>
                        <a:t> April)</a:t>
                      </a:r>
                      <a:endParaRPr kumimoji="1" lang="ja-JP" altLang="en-US" dirty="0" smtClean="0"/>
                    </a:p>
                  </a:txBody>
                  <a:tcPr/>
                </a:tc>
              </a:tr>
              <a:tr h="573923">
                <a:tc>
                  <a:txBody>
                    <a:bodyPr/>
                    <a:lstStyle/>
                    <a:p>
                      <a:r>
                        <a:rPr kumimoji="1" lang="en-US" altLang="ja-JP" dirty="0" smtClean="0"/>
                        <a:t>b) </a:t>
                      </a:r>
                      <a:r>
                        <a:rPr lang="en-US" altLang="ja-JP" sz="1800" dirty="0" smtClean="0">
                          <a:latin typeface="+mn-lt"/>
                        </a:rPr>
                        <a:t>Near(~20km) site ----</a:t>
                      </a:r>
                    </a:p>
                    <a:p>
                      <a:r>
                        <a:rPr kumimoji="1" lang="en-US" altLang="ja-JP" sz="1800" dirty="0" smtClean="0">
                          <a:latin typeface="+mn-lt"/>
                        </a:rPr>
                        <a:t>   </a:t>
                      </a:r>
                      <a:r>
                        <a:rPr kumimoji="1" lang="en-US" altLang="ja-JP" baseline="0" dirty="0" smtClean="0"/>
                        <a:t>coastal</a:t>
                      </a:r>
                      <a:endParaRPr kumimoji="1" lang="ja-JP" altLang="en-US" dirty="0"/>
                    </a:p>
                  </a:txBody>
                  <a:tcPr/>
                </a:tc>
                <a:tc>
                  <a:txBody>
                    <a:bodyPr/>
                    <a:lstStyle/>
                    <a:p>
                      <a:pPr algn="ctr"/>
                      <a:r>
                        <a:rPr kumimoji="1" lang="en-US" altLang="ja-JP" dirty="0" smtClean="0">
                          <a:solidFill>
                            <a:schemeClr val="bg1"/>
                          </a:solidFill>
                        </a:rPr>
                        <a:t>~3,800</a:t>
                      </a:r>
                    </a:p>
                    <a:p>
                      <a:pPr algn="ctr"/>
                      <a:r>
                        <a:rPr kumimoji="1" lang="en-US" altLang="ja-JP" dirty="0" smtClean="0">
                          <a:solidFill>
                            <a:schemeClr val="bg1"/>
                          </a:solidFill>
                        </a:rPr>
                        <a:t>(28,</a:t>
                      </a:r>
                      <a:r>
                        <a:rPr kumimoji="1" lang="en-US" altLang="ja-JP" baseline="0" dirty="0" smtClean="0">
                          <a:solidFill>
                            <a:schemeClr val="bg1"/>
                          </a:solidFill>
                        </a:rPr>
                        <a:t> March)</a:t>
                      </a:r>
                      <a:endParaRPr kumimoji="1" lang="ja-JP" altLang="en-US" dirty="0" smtClean="0">
                        <a:solidFill>
                          <a:schemeClr val="bg1"/>
                        </a:solidFill>
                      </a:endParaRPr>
                    </a:p>
                  </a:txBody>
                  <a:tcPr/>
                </a:tc>
                <a:tc>
                  <a:txBody>
                    <a:bodyPr/>
                    <a:lstStyle/>
                    <a:p>
                      <a:pPr algn="ctr"/>
                      <a:r>
                        <a:rPr kumimoji="1" lang="en-US" altLang="ja-JP" dirty="0" smtClean="0">
                          <a:solidFill>
                            <a:schemeClr val="bg1"/>
                          </a:solidFill>
                        </a:rPr>
                        <a:t>~1,400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chemeClr val="bg1"/>
                          </a:solidFill>
                        </a:rPr>
                        <a:t>(5,</a:t>
                      </a:r>
                      <a:r>
                        <a:rPr kumimoji="1" lang="en-US" altLang="ja-JP" baseline="0" dirty="0" smtClean="0">
                          <a:solidFill>
                            <a:schemeClr val="bg1"/>
                          </a:solidFill>
                        </a:rPr>
                        <a:t> April)</a:t>
                      </a:r>
                      <a:endParaRPr kumimoji="1" lang="ja-JP" altLang="en-US" dirty="0" smtClean="0">
                        <a:solidFill>
                          <a:schemeClr val="bg1"/>
                        </a:solidFill>
                      </a:endParaRPr>
                    </a:p>
                  </a:txBody>
                  <a:tcPr/>
                </a:tc>
                <a:tc>
                  <a:txBody>
                    <a:bodyPr/>
                    <a:lstStyle/>
                    <a:p>
                      <a:pPr algn="ctr"/>
                      <a:r>
                        <a:rPr kumimoji="1" lang="en-US" altLang="ja-JP" dirty="0" smtClean="0">
                          <a:solidFill>
                            <a:schemeClr val="bg1"/>
                          </a:solidFill>
                        </a:rPr>
                        <a:t>~1,400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chemeClr val="bg1"/>
                          </a:solidFill>
                        </a:rPr>
                        <a:t>(5,</a:t>
                      </a:r>
                      <a:r>
                        <a:rPr kumimoji="1" lang="en-US" altLang="ja-JP" baseline="0" dirty="0" smtClean="0">
                          <a:solidFill>
                            <a:schemeClr val="bg1"/>
                          </a:solidFill>
                        </a:rPr>
                        <a:t> April)</a:t>
                      </a:r>
                      <a:endParaRPr kumimoji="1" lang="ja-JP" altLang="en-US" dirty="0" smtClean="0">
                        <a:solidFill>
                          <a:schemeClr val="bg1"/>
                        </a:solidFill>
                      </a:endParaRPr>
                    </a:p>
                  </a:txBody>
                  <a:tcPr/>
                </a:tc>
              </a:tr>
              <a:tr h="573923">
                <a:tc>
                  <a:txBody>
                    <a:bodyPr/>
                    <a:lstStyle/>
                    <a:p>
                      <a:r>
                        <a:rPr kumimoji="1" lang="en-US" altLang="ja-JP" dirty="0" smtClean="0"/>
                        <a:t>b) </a:t>
                      </a:r>
                      <a:r>
                        <a:rPr lang="en-US" altLang="ja-JP" sz="1800" dirty="0" smtClean="0">
                          <a:latin typeface="+mn-lt"/>
                        </a:rPr>
                        <a:t>Near(~20km) site ----</a:t>
                      </a:r>
                    </a:p>
                    <a:p>
                      <a:r>
                        <a:rPr kumimoji="1" lang="en-US" altLang="ja-JP" sz="1800" dirty="0" smtClean="0">
                          <a:latin typeface="+mn-lt"/>
                        </a:rPr>
                        <a:t>   </a:t>
                      </a:r>
                      <a:r>
                        <a:rPr kumimoji="1" lang="en-US" altLang="ja-JP" dirty="0" smtClean="0"/>
                        <a:t>15km offshore</a:t>
                      </a:r>
                      <a:endParaRPr kumimoji="1" lang="ja-JP" altLang="en-US" dirty="0"/>
                    </a:p>
                  </a:txBody>
                  <a:tcPr/>
                </a:tc>
                <a:tc>
                  <a:txBody>
                    <a:bodyPr/>
                    <a:lstStyle/>
                    <a:p>
                      <a:pPr algn="ctr"/>
                      <a:r>
                        <a:rPr kumimoji="1" lang="en-US" altLang="ja-JP" dirty="0" smtClean="0">
                          <a:solidFill>
                            <a:schemeClr val="bg1"/>
                          </a:solidFill>
                        </a:rPr>
                        <a:t>~920</a:t>
                      </a:r>
                    </a:p>
                    <a:p>
                      <a:pPr algn="ctr"/>
                      <a:r>
                        <a:rPr kumimoji="1" lang="en-US" altLang="ja-JP" dirty="0" smtClean="0">
                          <a:solidFill>
                            <a:schemeClr val="bg1"/>
                          </a:solidFill>
                        </a:rPr>
                        <a:t>(11,</a:t>
                      </a:r>
                      <a:r>
                        <a:rPr kumimoji="1" lang="en-US" altLang="ja-JP" baseline="0" dirty="0" smtClean="0">
                          <a:solidFill>
                            <a:schemeClr val="bg1"/>
                          </a:solidFill>
                        </a:rPr>
                        <a:t> April)</a:t>
                      </a:r>
                      <a:endParaRPr kumimoji="1" lang="ja-JP" altLang="en-US" dirty="0" smtClean="0">
                        <a:solidFill>
                          <a:schemeClr val="bg1"/>
                        </a:solidFill>
                      </a:endParaRPr>
                    </a:p>
                  </a:txBody>
                  <a:tcPr/>
                </a:tc>
                <a:tc>
                  <a:txBody>
                    <a:bodyPr/>
                    <a:lstStyle/>
                    <a:p>
                      <a:pPr algn="ctr"/>
                      <a:r>
                        <a:rPr kumimoji="1" lang="en-US" altLang="ja-JP" dirty="0" smtClean="0">
                          <a:solidFill>
                            <a:schemeClr val="bg1"/>
                          </a:solidFill>
                        </a:rPr>
                        <a:t>~760</a:t>
                      </a:r>
                    </a:p>
                    <a:p>
                      <a:pPr algn="ctr"/>
                      <a:r>
                        <a:rPr kumimoji="1" lang="en-US" altLang="ja-JP" dirty="0" smtClean="0">
                          <a:solidFill>
                            <a:schemeClr val="bg1"/>
                          </a:solidFill>
                        </a:rPr>
                        <a:t>(11,</a:t>
                      </a:r>
                      <a:r>
                        <a:rPr kumimoji="1" lang="en-US" altLang="ja-JP" baseline="0" dirty="0" smtClean="0">
                          <a:solidFill>
                            <a:schemeClr val="bg1"/>
                          </a:solidFill>
                        </a:rPr>
                        <a:t> April)</a:t>
                      </a:r>
                      <a:endParaRPr kumimoji="1" lang="ja-JP" altLang="en-US" dirty="0" smtClean="0">
                        <a:solidFill>
                          <a:schemeClr val="bg1"/>
                        </a:solidFill>
                      </a:endParaRPr>
                    </a:p>
                  </a:txBody>
                  <a:tcPr/>
                </a:tc>
                <a:tc>
                  <a:txBody>
                    <a:bodyPr/>
                    <a:lstStyle/>
                    <a:p>
                      <a:pPr algn="ctr"/>
                      <a:r>
                        <a:rPr kumimoji="1" lang="en-US" altLang="ja-JP" dirty="0" smtClean="0">
                          <a:solidFill>
                            <a:schemeClr val="bg1"/>
                          </a:solidFill>
                        </a:rPr>
                        <a:t>~760</a:t>
                      </a:r>
                    </a:p>
                    <a:p>
                      <a:pPr algn="ctr"/>
                      <a:r>
                        <a:rPr kumimoji="1" lang="en-US" altLang="ja-JP" dirty="0" smtClean="0">
                          <a:solidFill>
                            <a:schemeClr val="bg1"/>
                          </a:solidFill>
                        </a:rPr>
                        <a:t>(11,</a:t>
                      </a:r>
                      <a:r>
                        <a:rPr kumimoji="1" lang="en-US" altLang="ja-JP" baseline="0" dirty="0" smtClean="0">
                          <a:solidFill>
                            <a:schemeClr val="bg1"/>
                          </a:solidFill>
                        </a:rPr>
                        <a:t> April)</a:t>
                      </a:r>
                      <a:endParaRPr kumimoji="1" lang="ja-JP" altLang="en-US" dirty="0" smtClean="0">
                        <a:solidFill>
                          <a:schemeClr val="bg1"/>
                        </a:solidFill>
                      </a:endParaRPr>
                    </a:p>
                  </a:txBody>
                  <a:tcPr/>
                </a:tc>
              </a:tr>
              <a:tr h="573923">
                <a:tc>
                  <a:txBody>
                    <a:bodyPr/>
                    <a:lstStyle/>
                    <a:p>
                      <a:r>
                        <a:rPr kumimoji="1" lang="en-US" altLang="ja-JP" dirty="0" smtClean="0"/>
                        <a:t>c) About 30km</a:t>
                      </a:r>
                      <a:r>
                        <a:rPr kumimoji="1" lang="en-US" altLang="ja-JP" baseline="0" dirty="0" smtClean="0"/>
                        <a:t> from site</a:t>
                      </a:r>
                      <a:endParaRPr kumimoji="1" lang="ja-JP" altLang="en-US" dirty="0"/>
                    </a:p>
                  </a:txBody>
                  <a:tcPr/>
                </a:tc>
                <a:tc>
                  <a:txBody>
                    <a:bodyPr/>
                    <a:lstStyle/>
                    <a:p>
                      <a:pPr algn="ctr"/>
                      <a:r>
                        <a:rPr kumimoji="1" lang="en-US" altLang="ja-JP" dirty="0" smtClean="0">
                          <a:solidFill>
                            <a:schemeClr val="bg1"/>
                          </a:solidFill>
                        </a:rPr>
                        <a:t>~161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chemeClr val="bg1"/>
                          </a:solidFill>
                        </a:rPr>
                        <a:t>(15,</a:t>
                      </a:r>
                      <a:r>
                        <a:rPr kumimoji="1" lang="en-US" altLang="ja-JP" baseline="0" dirty="0" smtClean="0">
                          <a:solidFill>
                            <a:schemeClr val="bg1"/>
                          </a:solidFill>
                        </a:rPr>
                        <a:t> April)</a:t>
                      </a:r>
                      <a:endParaRPr kumimoji="1" lang="ja-JP" altLang="en-US" dirty="0" smtClean="0">
                        <a:solidFill>
                          <a:schemeClr val="bg1"/>
                        </a:solidFill>
                      </a:endParaRPr>
                    </a:p>
                  </a:txBody>
                  <a:tcPr/>
                </a:tc>
                <a:tc>
                  <a:txBody>
                    <a:bodyPr/>
                    <a:lstStyle/>
                    <a:p>
                      <a:pPr algn="ctr"/>
                      <a:r>
                        <a:rPr kumimoji="1" lang="en-US" altLang="ja-JP" dirty="0" smtClean="0">
                          <a:solidFill>
                            <a:schemeClr val="bg1"/>
                          </a:solidFill>
                        </a:rPr>
                        <a:t>~166</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chemeClr val="bg1"/>
                          </a:solidFill>
                        </a:rPr>
                        <a:t>(15,</a:t>
                      </a:r>
                      <a:r>
                        <a:rPr kumimoji="1" lang="en-US" altLang="ja-JP" baseline="0" dirty="0" smtClean="0">
                          <a:solidFill>
                            <a:schemeClr val="bg1"/>
                          </a:solidFill>
                        </a:rPr>
                        <a:t> April)</a:t>
                      </a:r>
                      <a:endParaRPr kumimoji="1" lang="ja-JP" altLang="en-US" dirty="0" smtClean="0">
                        <a:solidFill>
                          <a:schemeClr val="bg1"/>
                        </a:solidFill>
                      </a:endParaRPr>
                    </a:p>
                  </a:txBody>
                  <a:tcPr/>
                </a:tc>
                <a:tc>
                  <a:txBody>
                    <a:bodyPr/>
                    <a:lstStyle/>
                    <a:p>
                      <a:pPr algn="ctr"/>
                      <a:r>
                        <a:rPr kumimoji="1" lang="en-US" altLang="ja-JP" dirty="0" smtClean="0">
                          <a:solidFill>
                            <a:schemeClr val="bg1"/>
                          </a:solidFill>
                        </a:rPr>
                        <a:t>~186</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chemeClr val="bg1"/>
                          </a:solidFill>
                        </a:rPr>
                        <a:t>(15,</a:t>
                      </a:r>
                      <a:r>
                        <a:rPr kumimoji="1" lang="en-US" altLang="ja-JP" baseline="0" dirty="0" smtClean="0">
                          <a:solidFill>
                            <a:schemeClr val="bg1"/>
                          </a:solidFill>
                        </a:rPr>
                        <a:t> April)</a:t>
                      </a:r>
                      <a:endParaRPr kumimoji="1" lang="ja-JP" altLang="en-US" dirty="0" smtClean="0">
                        <a:solidFill>
                          <a:schemeClr val="bg1"/>
                        </a:solidFill>
                      </a:endParaRPr>
                    </a:p>
                  </a:txBody>
                  <a:tcPr/>
                </a:tc>
              </a:tr>
              <a:tr h="327956">
                <a:tc>
                  <a:txBody>
                    <a:bodyPr/>
                    <a:lstStyle/>
                    <a:p>
                      <a:r>
                        <a:rPr lang="en-US" altLang="ja-JP" dirty="0" smtClean="0"/>
                        <a:t>d) +Neighbor prefecture </a:t>
                      </a:r>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ND(&lt;6)</a:t>
                      </a:r>
                      <a:endParaRPr kumimoji="1" lang="ja-JP" altLang="en-US" dirty="0" smtClean="0"/>
                    </a:p>
                  </a:txBody>
                  <a:tcPr/>
                </a:tc>
                <a:tc>
                  <a:txBody>
                    <a:bodyPr/>
                    <a:lstStyle/>
                    <a:p>
                      <a:pPr algn="ctr"/>
                      <a:r>
                        <a:rPr kumimoji="1" lang="en-US" altLang="ja-JP" dirty="0" smtClean="0"/>
                        <a:t>~9.3</a:t>
                      </a:r>
                    </a:p>
                    <a:p>
                      <a:pPr algn="ctr"/>
                      <a:r>
                        <a:rPr kumimoji="1" lang="en-US" altLang="ja-JP" dirty="0" smtClean="0"/>
                        <a:t>(11, May)</a:t>
                      </a:r>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(11, May)</a:t>
                      </a:r>
                      <a:endParaRPr kumimoji="1" lang="ja-JP" altLang="en-US" dirty="0" smtClean="0"/>
                    </a:p>
                  </a:txBody>
                  <a:tcPr/>
                </a:tc>
              </a:tr>
              <a:tr h="327956">
                <a:tc>
                  <a:txBody>
                    <a:bodyPr/>
                    <a:lstStyle/>
                    <a:p>
                      <a:r>
                        <a:rPr kumimoji="1" lang="en-US" altLang="ja-JP" dirty="0" smtClean="0"/>
                        <a:t>e) Deep</a:t>
                      </a:r>
                      <a:r>
                        <a:rPr kumimoji="1" lang="en-US" altLang="ja-JP" baseline="0" dirty="0" smtClean="0"/>
                        <a:t> sea</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(22, May)</a:t>
                      </a:r>
                      <a:endParaRPr kumimoji="1" lang="ja-JP" alt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~15</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(22, May)</a:t>
                      </a:r>
                      <a:endParaRPr kumimoji="1" lang="ja-JP" altLang="en-US" dirty="0" smtClean="0"/>
                    </a:p>
                  </a:txBody>
                  <a:tcPr/>
                </a:tc>
              </a:tr>
              <a:tr h="327956">
                <a:tc>
                  <a:txBody>
                    <a:bodyPr/>
                    <a:lstStyle/>
                    <a:p>
                      <a:r>
                        <a:rPr kumimoji="1" lang="en-US" altLang="ja-JP" dirty="0" smtClean="0"/>
                        <a:t>Conc. Limit</a:t>
                      </a:r>
                      <a:endParaRPr kumimoji="1" lang="ja-JP" altLang="en-US" dirty="0"/>
                    </a:p>
                  </a:txBody>
                  <a:tcPr/>
                </a:tc>
                <a:tc>
                  <a:txBody>
                    <a:bodyPr/>
                    <a:lstStyle/>
                    <a:p>
                      <a:pPr algn="ctr"/>
                      <a:r>
                        <a:rPr kumimoji="1" lang="en-US" altLang="ja-JP" dirty="0" smtClean="0"/>
                        <a:t>40</a:t>
                      </a:r>
                      <a:endParaRPr kumimoji="1" lang="ja-JP" altLang="en-US" dirty="0"/>
                    </a:p>
                  </a:txBody>
                  <a:tcPr/>
                </a:tc>
                <a:tc>
                  <a:txBody>
                    <a:bodyPr/>
                    <a:lstStyle/>
                    <a:p>
                      <a:pPr algn="ctr"/>
                      <a:r>
                        <a:rPr kumimoji="1" lang="en-US" altLang="ja-JP" dirty="0" smtClean="0"/>
                        <a:t>60</a:t>
                      </a:r>
                      <a:endParaRPr kumimoji="1" lang="ja-JP" altLang="en-US" dirty="0"/>
                    </a:p>
                  </a:txBody>
                  <a:tcPr/>
                </a:tc>
                <a:tc>
                  <a:txBody>
                    <a:bodyPr/>
                    <a:lstStyle/>
                    <a:p>
                      <a:pPr algn="ctr"/>
                      <a:r>
                        <a:rPr kumimoji="1" lang="en-US" altLang="ja-JP" dirty="0" smtClean="0"/>
                        <a:t>90</a:t>
                      </a:r>
                      <a:endParaRPr kumimoji="1" lang="ja-JP" altLang="en-US" dirty="0"/>
                    </a:p>
                  </a:txBody>
                  <a:tcPr/>
                </a:tc>
              </a:tr>
              <a:tr h="327956">
                <a:tc>
                  <a:txBody>
                    <a:bodyPr/>
                    <a:lstStyle/>
                    <a:p>
                      <a:r>
                        <a:rPr kumimoji="1" lang="en-US" altLang="ja-JP" dirty="0" smtClean="0"/>
                        <a:t>Conc. before the accident</a:t>
                      </a:r>
                      <a:endParaRPr kumimoji="1" lang="ja-JP" altLang="en-US" dirty="0"/>
                    </a:p>
                  </a:txBody>
                  <a:tcPr/>
                </a:tc>
                <a:tc>
                  <a:txBody>
                    <a:bodyPr/>
                    <a:lstStyle/>
                    <a:p>
                      <a:pPr algn="ctr"/>
                      <a:r>
                        <a:rPr kumimoji="1" lang="en-US" altLang="ja-JP" dirty="0" smtClean="0"/>
                        <a:t>ND</a:t>
                      </a:r>
                      <a:endParaRPr kumimoji="1" lang="ja-JP" altLang="en-US" dirty="0"/>
                    </a:p>
                  </a:txBody>
                  <a:tcPr/>
                </a:tc>
                <a:tc>
                  <a:txBody>
                    <a:bodyPr/>
                    <a:lstStyle/>
                    <a:p>
                      <a:pPr algn="ctr"/>
                      <a:r>
                        <a:rPr kumimoji="1" lang="en-US" altLang="ja-JP" dirty="0" smtClean="0"/>
                        <a:t>ND</a:t>
                      </a:r>
                      <a:endParaRPr kumimoji="1" lang="ja-JP" altLang="en-US" dirty="0"/>
                    </a:p>
                  </a:txBody>
                  <a:tcPr/>
                </a:tc>
                <a:tc>
                  <a:txBody>
                    <a:bodyPr/>
                    <a:lstStyle/>
                    <a:p>
                      <a:pPr algn="ctr"/>
                      <a:r>
                        <a:rPr kumimoji="1" lang="en-US" altLang="ja-JP" dirty="0" smtClean="0"/>
                        <a:t>~0.0018</a:t>
                      </a:r>
                    </a:p>
                    <a:p>
                      <a:pPr algn="ctr"/>
                      <a:r>
                        <a:rPr kumimoji="1" lang="en-US" altLang="ja-JP" dirty="0" smtClean="0"/>
                        <a:t>(2010)</a:t>
                      </a:r>
                      <a:endParaRPr kumimoji="1" lang="ja-JP" altLang="en-US" dirty="0"/>
                    </a:p>
                  </a:txBody>
                  <a:tcPr/>
                </a:tc>
              </a:tr>
            </a:tbl>
          </a:graphicData>
        </a:graphic>
      </p:graphicFrame>
      <p:sp>
        <p:nvSpPr>
          <p:cNvPr id="2" name="スライド番号プレースホルダー 1"/>
          <p:cNvSpPr>
            <a:spLocks noGrp="1"/>
          </p:cNvSpPr>
          <p:nvPr>
            <p:ph type="sldNum" sz="quarter" idx="12"/>
          </p:nvPr>
        </p:nvSpPr>
        <p:spPr/>
        <p:txBody>
          <a:bodyPr/>
          <a:lstStyle/>
          <a:p>
            <a:pPr>
              <a:defRPr/>
            </a:pPr>
            <a:fld id="{CF68E65D-87E7-4109-83CD-5BD41BC9999A}" type="slidenum">
              <a:rPr lang="ja-JP" altLang="en-US"/>
              <a:pPr>
                <a:defRPr/>
              </a:pPr>
              <a:t>18</a:t>
            </a:fld>
            <a:endParaRPr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タイトル 1"/>
          <p:cNvSpPr>
            <a:spLocks noGrp="1"/>
          </p:cNvSpPr>
          <p:nvPr>
            <p:ph type="title"/>
          </p:nvPr>
        </p:nvSpPr>
        <p:spPr/>
        <p:txBody>
          <a:bodyPr/>
          <a:lstStyle/>
          <a:p>
            <a:pPr eaLnBrk="1" hangingPunct="1"/>
            <a:r>
              <a:rPr lang="en-US" altLang="ja-JP" dirty="0" err="1" smtClean="0"/>
              <a:t>Sr</a:t>
            </a:r>
            <a:r>
              <a:rPr lang="en-US" altLang="ja-JP" dirty="0" smtClean="0"/>
              <a:t> and </a:t>
            </a:r>
            <a:r>
              <a:rPr lang="en-US" altLang="ja-JP" dirty="0" err="1" smtClean="0"/>
              <a:t>Pu</a:t>
            </a:r>
            <a:r>
              <a:rPr lang="en-US" altLang="ja-JP" dirty="0" smtClean="0"/>
              <a:t> concentration</a:t>
            </a:r>
            <a:endParaRPr lang="ja-JP" altLang="en-US" dirty="0" smtClean="0"/>
          </a:p>
        </p:txBody>
      </p:sp>
      <p:sp>
        <p:nvSpPr>
          <p:cNvPr id="3" name="スライド番号プレースホルダー 2"/>
          <p:cNvSpPr>
            <a:spLocks noGrp="1"/>
          </p:cNvSpPr>
          <p:nvPr>
            <p:ph type="sldNum" sz="quarter" idx="12"/>
          </p:nvPr>
        </p:nvSpPr>
        <p:spPr>
          <a:xfrm>
            <a:off x="7046912" y="6453336"/>
            <a:ext cx="2133600" cy="365125"/>
          </a:xfrm>
        </p:spPr>
        <p:txBody>
          <a:bodyPr/>
          <a:lstStyle/>
          <a:p>
            <a:pPr>
              <a:defRPr/>
            </a:pPr>
            <a:fld id="{DB7FA4D8-D8FD-4B9C-9FB7-87E5640A91A3}" type="slidenum">
              <a:rPr lang="ja-JP" altLang="en-US"/>
              <a:pPr>
                <a:defRPr/>
              </a:pPr>
              <a:t>19</a:t>
            </a:fld>
            <a:endParaRPr lang="ja-JP" altLang="en-US" dirty="0"/>
          </a:p>
        </p:txBody>
      </p:sp>
      <p:pic>
        <p:nvPicPr>
          <p:cNvPr id="30722" name="Picture 2"/>
          <p:cNvPicPr>
            <a:picLocks noChangeAspect="1" noChangeArrowheads="1"/>
          </p:cNvPicPr>
          <p:nvPr/>
        </p:nvPicPr>
        <p:blipFill>
          <a:blip r:embed="rId3" cstate="print"/>
          <a:srcRect/>
          <a:stretch>
            <a:fillRect/>
          </a:stretch>
        </p:blipFill>
        <p:spPr bwMode="auto">
          <a:xfrm>
            <a:off x="461962" y="1255985"/>
            <a:ext cx="4129087" cy="5284788"/>
          </a:xfrm>
          <a:prstGeom prst="rect">
            <a:avLst/>
          </a:prstGeom>
          <a:noFill/>
          <a:ln w="9525">
            <a:noFill/>
            <a:miter lim="800000"/>
            <a:headEnd/>
            <a:tailEnd/>
          </a:ln>
        </p:spPr>
      </p:pic>
      <p:sp>
        <p:nvSpPr>
          <p:cNvPr id="4" name="正方形/長方形 3"/>
          <p:cNvSpPr/>
          <p:nvPr/>
        </p:nvSpPr>
        <p:spPr>
          <a:xfrm>
            <a:off x="3735387" y="3305448"/>
            <a:ext cx="817562" cy="10080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 name="正方形/長方形 5"/>
          <p:cNvSpPr/>
          <p:nvPr/>
        </p:nvSpPr>
        <p:spPr>
          <a:xfrm>
            <a:off x="3887787" y="1759223"/>
            <a:ext cx="665162" cy="288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 name="円/楕円 4"/>
          <p:cNvSpPr/>
          <p:nvPr/>
        </p:nvSpPr>
        <p:spPr>
          <a:xfrm>
            <a:off x="1917699" y="3472135"/>
            <a:ext cx="144463" cy="1444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 name="円/楕円 7"/>
          <p:cNvSpPr/>
          <p:nvPr/>
        </p:nvSpPr>
        <p:spPr>
          <a:xfrm>
            <a:off x="2382837" y="3567385"/>
            <a:ext cx="144462" cy="1444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 name="円/楕円 9"/>
          <p:cNvSpPr/>
          <p:nvPr/>
        </p:nvSpPr>
        <p:spPr>
          <a:xfrm>
            <a:off x="2390774" y="3976960"/>
            <a:ext cx="144463" cy="1444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 name="円/楕円 10"/>
          <p:cNvSpPr/>
          <p:nvPr/>
        </p:nvSpPr>
        <p:spPr>
          <a:xfrm>
            <a:off x="1974849" y="3646760"/>
            <a:ext cx="142875" cy="1444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pic>
        <p:nvPicPr>
          <p:cNvPr id="30729" name="Picture 3"/>
          <p:cNvPicPr>
            <a:picLocks noChangeAspect="1" noChangeArrowheads="1"/>
          </p:cNvPicPr>
          <p:nvPr/>
        </p:nvPicPr>
        <p:blipFill>
          <a:blip r:embed="rId4" cstate="print"/>
          <a:srcRect/>
          <a:stretch>
            <a:fillRect/>
          </a:stretch>
        </p:blipFill>
        <p:spPr bwMode="auto">
          <a:xfrm>
            <a:off x="4935537" y="1308075"/>
            <a:ext cx="3735387" cy="5132387"/>
          </a:xfrm>
          <a:prstGeom prst="rect">
            <a:avLst/>
          </a:prstGeom>
          <a:noFill/>
          <a:ln w="9525">
            <a:noFill/>
            <a:miter lim="800000"/>
            <a:headEnd/>
            <a:tailEnd/>
          </a:ln>
        </p:spPr>
      </p:pic>
      <p:sp>
        <p:nvSpPr>
          <p:cNvPr id="12" name="テキスト ボックス 3"/>
          <p:cNvSpPr txBox="1">
            <a:spLocks noChangeArrowheads="1"/>
          </p:cNvSpPr>
          <p:nvPr/>
        </p:nvSpPr>
        <p:spPr bwMode="auto">
          <a:xfrm>
            <a:off x="323528" y="404664"/>
            <a:ext cx="1346266" cy="461665"/>
          </a:xfrm>
          <a:prstGeom prst="rect">
            <a:avLst/>
          </a:prstGeom>
          <a:solidFill>
            <a:schemeClr val="accent5">
              <a:lumMod val="20000"/>
              <a:lumOff val="80000"/>
            </a:schemeClr>
          </a:solidFill>
          <a:ln w="9525">
            <a:noFill/>
            <a:miter lim="800000"/>
            <a:headEnd/>
            <a:tailEnd/>
          </a:ln>
        </p:spPr>
        <p:txBody>
          <a:bodyPr wrap="none">
            <a:spAutoFit/>
          </a:bodyPr>
          <a:lstStyle/>
          <a:p>
            <a:r>
              <a:rPr lang="en-US" altLang="ja-JP" sz="2400" dirty="0" smtClean="0">
                <a:solidFill>
                  <a:schemeClr val="bg1"/>
                </a:solidFill>
                <a:latin typeface="Calibri" pitchFamily="34" charset="0"/>
              </a:rPr>
              <a:t>Seawater</a:t>
            </a:r>
            <a:endParaRPr lang="ja-JP" altLang="en-US" sz="2400" dirty="0">
              <a:solidFill>
                <a:schemeClr val="bg1"/>
              </a:solidFill>
              <a:latin typeface="Calibri" pitchFamily="34" charset="0"/>
            </a:endParaRPr>
          </a:p>
        </p:txBody>
      </p:sp>
      <p:sp>
        <p:nvSpPr>
          <p:cNvPr id="2" name="正方形/長方形 1"/>
          <p:cNvSpPr/>
          <p:nvPr/>
        </p:nvSpPr>
        <p:spPr>
          <a:xfrm>
            <a:off x="647837" y="1750650"/>
            <a:ext cx="415498" cy="369332"/>
          </a:xfrm>
          <a:prstGeom prst="rect">
            <a:avLst/>
          </a:prstGeom>
          <a:solidFill>
            <a:srgbClr val="FFFF00"/>
          </a:solidFill>
        </p:spPr>
        <p:txBody>
          <a:bodyPr wrap="none">
            <a:spAutoFit/>
          </a:bodyPr>
          <a:lstStyle/>
          <a:p>
            <a:r>
              <a:rPr lang="en-US" altLang="ja-JP" dirty="0" err="1">
                <a:solidFill>
                  <a:schemeClr val="bg1"/>
                </a:solidFill>
              </a:rPr>
              <a:t>Sr</a:t>
            </a:r>
            <a:endParaRPr lang="ja-JP" altLang="en-US" dirty="0">
              <a:solidFill>
                <a:schemeClr val="bg1"/>
              </a:solidFill>
            </a:endParaRPr>
          </a:p>
        </p:txBody>
      </p:sp>
      <p:sp>
        <p:nvSpPr>
          <p:cNvPr id="14" name="正方形/長方形 13"/>
          <p:cNvSpPr/>
          <p:nvPr/>
        </p:nvSpPr>
        <p:spPr>
          <a:xfrm>
            <a:off x="4935537" y="1678816"/>
            <a:ext cx="466794" cy="369332"/>
          </a:xfrm>
          <a:prstGeom prst="rect">
            <a:avLst/>
          </a:prstGeom>
          <a:solidFill>
            <a:srgbClr val="FFFF00"/>
          </a:solidFill>
          <a:ln>
            <a:solidFill>
              <a:schemeClr val="tx1"/>
            </a:solidFill>
          </a:ln>
        </p:spPr>
        <p:txBody>
          <a:bodyPr wrap="none">
            <a:spAutoFit/>
          </a:bodyPr>
          <a:lstStyle/>
          <a:p>
            <a:r>
              <a:rPr lang="en-US" altLang="ja-JP" dirty="0" err="1" smtClean="0">
                <a:solidFill>
                  <a:schemeClr val="bg1"/>
                </a:solidFill>
              </a:rPr>
              <a:t>Pu</a:t>
            </a:r>
            <a:endParaRPr lang="ja-JP" altLang="en-US"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タイトル 1"/>
          <p:cNvSpPr>
            <a:spLocks noGrp="1"/>
          </p:cNvSpPr>
          <p:nvPr>
            <p:ph type="title"/>
          </p:nvPr>
        </p:nvSpPr>
        <p:spPr/>
        <p:txBody>
          <a:bodyPr/>
          <a:lstStyle/>
          <a:p>
            <a:pPr eaLnBrk="1" hangingPunct="1"/>
            <a:r>
              <a:rPr lang="en-US" altLang="ja-JP" dirty="0" smtClean="0"/>
              <a:t>Contents</a:t>
            </a:r>
            <a:endParaRPr lang="ja-JP" altLang="en-US" dirty="0" smtClean="0"/>
          </a:p>
        </p:txBody>
      </p:sp>
      <p:sp>
        <p:nvSpPr>
          <p:cNvPr id="15362" name="コンテンツ プレースホルダー 2"/>
          <p:cNvSpPr>
            <a:spLocks noGrp="1"/>
          </p:cNvSpPr>
          <p:nvPr>
            <p:ph idx="1"/>
          </p:nvPr>
        </p:nvSpPr>
        <p:spPr/>
        <p:txBody>
          <a:bodyPr/>
          <a:lstStyle/>
          <a:p>
            <a:pPr marL="514350" indent="-514350" eaLnBrk="1" hangingPunct="1">
              <a:buFont typeface="Arial" charset="0"/>
              <a:buAutoNum type="arabicPeriod"/>
            </a:pPr>
            <a:r>
              <a:rPr lang="en-US" altLang="ja-JP" dirty="0" smtClean="0"/>
              <a:t>Organization</a:t>
            </a:r>
          </a:p>
          <a:p>
            <a:pPr marL="514350" indent="-514350" eaLnBrk="1" hangingPunct="1">
              <a:buFont typeface="Arial" charset="0"/>
              <a:buAutoNum type="arabicPeriod"/>
            </a:pPr>
            <a:r>
              <a:rPr lang="en-US" altLang="ja-JP" dirty="0" smtClean="0"/>
              <a:t>Monitoring plan by Japanese government</a:t>
            </a:r>
          </a:p>
          <a:p>
            <a:pPr marL="514350" indent="-514350" eaLnBrk="1" hangingPunct="1">
              <a:buFont typeface="Arial" charset="0"/>
              <a:buAutoNum type="arabicPeriod"/>
            </a:pPr>
            <a:r>
              <a:rPr lang="en-US" altLang="ja-JP" dirty="0" smtClean="0"/>
              <a:t>Sampling, analysis, measurement</a:t>
            </a:r>
          </a:p>
          <a:p>
            <a:pPr marL="514350" indent="-514350" eaLnBrk="1" hangingPunct="1">
              <a:buFont typeface="Arial" charset="0"/>
              <a:buAutoNum type="arabicPeriod"/>
            </a:pPr>
            <a:r>
              <a:rPr lang="en-US" altLang="ja-JP" dirty="0" smtClean="0"/>
              <a:t>Radioactivity concentration in seawater and seabed sediment</a:t>
            </a:r>
          </a:p>
          <a:p>
            <a:pPr marL="514350" indent="-514350" eaLnBrk="1" hangingPunct="1">
              <a:buFont typeface="Arial" charset="0"/>
              <a:buAutoNum type="arabicPeriod"/>
            </a:pPr>
            <a:r>
              <a:rPr lang="en-US" altLang="ja-JP" dirty="0" smtClean="0"/>
              <a:t>Plan for future marine monitoring</a:t>
            </a:r>
          </a:p>
          <a:p>
            <a:pPr marL="514350" indent="-514350" eaLnBrk="1" hangingPunct="1">
              <a:buFont typeface="Arial" charset="0"/>
              <a:buAutoNum type="arabicPeriod"/>
            </a:pPr>
            <a:endParaRPr lang="ja-JP" altLang="en-US" dirty="0" smtClean="0"/>
          </a:p>
        </p:txBody>
      </p:sp>
      <p:sp>
        <p:nvSpPr>
          <p:cNvPr id="4" name="スライド番号プレースホルダー 3"/>
          <p:cNvSpPr>
            <a:spLocks noGrp="1"/>
          </p:cNvSpPr>
          <p:nvPr>
            <p:ph type="sldNum" sz="quarter" idx="12"/>
          </p:nvPr>
        </p:nvSpPr>
        <p:spPr/>
        <p:txBody>
          <a:bodyPr/>
          <a:lstStyle/>
          <a:p>
            <a:pPr>
              <a:defRPr/>
            </a:pPr>
            <a:fld id="{86B4DC0E-DD13-45B0-9E63-370B09157D1A}" type="slidenum">
              <a:rPr lang="ja-JP" altLang="en-US"/>
              <a:pPr>
                <a:defRPr/>
              </a:pPr>
              <a:t>2</a:t>
            </a:fld>
            <a:endParaRPr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正方形/長方形 4"/>
          <p:cNvSpPr>
            <a:spLocks noChangeArrowheads="1"/>
          </p:cNvSpPr>
          <p:nvPr/>
        </p:nvSpPr>
        <p:spPr bwMode="auto">
          <a:xfrm>
            <a:off x="515938" y="260350"/>
            <a:ext cx="7656512" cy="954088"/>
          </a:xfrm>
          <a:prstGeom prst="rect">
            <a:avLst/>
          </a:prstGeom>
          <a:noFill/>
          <a:ln w="9525">
            <a:noFill/>
            <a:miter lim="800000"/>
            <a:headEnd/>
            <a:tailEnd/>
          </a:ln>
        </p:spPr>
        <p:txBody>
          <a:bodyPr wrap="none">
            <a:spAutoFit/>
          </a:bodyPr>
          <a:lstStyle/>
          <a:p>
            <a:r>
              <a:rPr lang="en-US" altLang="ja-JP" sz="2800" dirty="0">
                <a:latin typeface="Calibri" pitchFamily="34" charset="0"/>
              </a:rPr>
              <a:t>Summery for the concentration of </a:t>
            </a:r>
            <a:r>
              <a:rPr lang="en-US" altLang="ja-JP" sz="2800" baseline="30000" dirty="0">
                <a:latin typeface="Calibri" pitchFamily="34" charset="0"/>
              </a:rPr>
              <a:t>89</a:t>
            </a:r>
            <a:r>
              <a:rPr lang="en-US" altLang="ja-JP" sz="2800" dirty="0">
                <a:latin typeface="Calibri" pitchFamily="34" charset="0"/>
              </a:rPr>
              <a:t>Sr, </a:t>
            </a:r>
            <a:r>
              <a:rPr lang="en-US" altLang="ja-JP" sz="2800" baseline="30000" dirty="0">
                <a:latin typeface="Calibri" pitchFamily="34" charset="0"/>
              </a:rPr>
              <a:t>90</a:t>
            </a:r>
            <a:r>
              <a:rPr lang="en-US" altLang="ja-JP" sz="2800" dirty="0">
                <a:latin typeface="Calibri" pitchFamily="34" charset="0"/>
              </a:rPr>
              <a:t>Sr, and </a:t>
            </a:r>
            <a:r>
              <a:rPr lang="en-US" altLang="ja-JP" sz="2800" dirty="0" err="1">
                <a:latin typeface="Calibri" pitchFamily="34" charset="0"/>
              </a:rPr>
              <a:t>Pu</a:t>
            </a:r>
            <a:r>
              <a:rPr lang="ja-JP" altLang="en-US" sz="2800" dirty="0">
                <a:latin typeface="Calibri" pitchFamily="34" charset="0"/>
              </a:rPr>
              <a:t> </a:t>
            </a:r>
            <a:endParaRPr lang="en-US" altLang="ja-JP" sz="2800" dirty="0">
              <a:latin typeface="Calibri" pitchFamily="34" charset="0"/>
            </a:endParaRPr>
          </a:p>
          <a:p>
            <a:pPr algn="ctr"/>
            <a:r>
              <a:rPr lang="en-US" altLang="ja-JP" sz="2800" dirty="0">
                <a:latin typeface="Calibri" pitchFamily="34" charset="0"/>
              </a:rPr>
              <a:t>in seawater (in </a:t>
            </a:r>
            <a:r>
              <a:rPr lang="en-US" altLang="ja-JP" sz="2800" dirty="0" err="1">
                <a:latin typeface="Calibri" pitchFamily="34" charset="0"/>
              </a:rPr>
              <a:t>Bq</a:t>
            </a:r>
            <a:r>
              <a:rPr lang="en-US" altLang="ja-JP" sz="2800" dirty="0">
                <a:latin typeface="Calibri" pitchFamily="34" charset="0"/>
              </a:rPr>
              <a:t>/L)</a:t>
            </a:r>
            <a:endParaRPr lang="ja-JP" altLang="en-US" sz="2800" dirty="0">
              <a:latin typeface="Calibri" pitchFamily="34" charset="0"/>
            </a:endParaRPr>
          </a:p>
        </p:txBody>
      </p:sp>
      <p:graphicFrame>
        <p:nvGraphicFramePr>
          <p:cNvPr id="6" name="表 5"/>
          <p:cNvGraphicFramePr>
            <a:graphicFrameLocks noGrp="1"/>
          </p:cNvGraphicFramePr>
          <p:nvPr>
            <p:extLst>
              <p:ext uri="{D42A27DB-BD31-4B8C-83A1-F6EECF244321}">
                <p14:modId xmlns:p14="http://schemas.microsoft.com/office/powerpoint/2010/main" xmlns="" val="1225561975"/>
              </p:ext>
            </p:extLst>
          </p:nvPr>
        </p:nvGraphicFramePr>
        <p:xfrm>
          <a:off x="323850" y="1527175"/>
          <a:ext cx="8280919" cy="5090160"/>
        </p:xfrm>
        <a:graphic>
          <a:graphicData uri="http://schemas.openxmlformats.org/drawingml/2006/table">
            <a:tbl>
              <a:tblPr firstRow="1" bandRow="1">
                <a:tableStyleId>{5C22544A-7EE6-4342-B048-85BDC9FD1C3A}</a:tableStyleId>
              </a:tblPr>
              <a:tblGrid>
                <a:gridCol w="2520279"/>
                <a:gridCol w="1152128"/>
                <a:gridCol w="1070302"/>
                <a:gridCol w="1161946"/>
                <a:gridCol w="1171767"/>
                <a:gridCol w="1204497"/>
              </a:tblGrid>
              <a:tr h="340237">
                <a:tc>
                  <a:txBody>
                    <a:bodyPr/>
                    <a:lstStyle/>
                    <a:p>
                      <a:pPr algn="ctr"/>
                      <a:r>
                        <a:rPr kumimoji="1" lang="en-US" altLang="ja-JP" dirty="0" smtClean="0"/>
                        <a:t>place</a:t>
                      </a:r>
                      <a:endParaRPr kumimoji="1" lang="ja-JP" altLang="en-US" dirty="0"/>
                    </a:p>
                  </a:txBody>
                  <a:tcPr/>
                </a:tc>
                <a:tc>
                  <a:txBody>
                    <a:bodyPr/>
                    <a:lstStyle/>
                    <a:p>
                      <a:pPr algn="ctr"/>
                      <a:r>
                        <a:rPr kumimoji="1" lang="en-US" altLang="ja-JP" baseline="30000" dirty="0" smtClean="0"/>
                        <a:t>89</a:t>
                      </a:r>
                      <a:r>
                        <a:rPr kumimoji="1" lang="en-US" altLang="ja-JP" dirty="0" smtClean="0"/>
                        <a:t>Sr</a:t>
                      </a:r>
                      <a:endParaRPr kumimoji="1" lang="ja-JP" altLang="en-US" dirty="0"/>
                    </a:p>
                  </a:txBody>
                  <a:tcPr/>
                </a:tc>
                <a:tc>
                  <a:txBody>
                    <a:bodyPr/>
                    <a:lstStyle/>
                    <a:p>
                      <a:pPr algn="ctr"/>
                      <a:r>
                        <a:rPr kumimoji="1" lang="en-US" altLang="ja-JP" baseline="30000" dirty="0" smtClean="0"/>
                        <a:t>90</a:t>
                      </a:r>
                      <a:r>
                        <a:rPr kumimoji="1" lang="en-US" altLang="ja-JP" dirty="0" smtClean="0"/>
                        <a:t>Sr</a:t>
                      </a:r>
                      <a:endParaRPr kumimoji="1" lang="ja-JP" altLang="en-US" dirty="0"/>
                    </a:p>
                  </a:txBody>
                  <a:tcPr/>
                </a:tc>
                <a:tc>
                  <a:txBody>
                    <a:bodyPr/>
                    <a:lstStyle/>
                    <a:p>
                      <a:pPr algn="ctr"/>
                      <a:r>
                        <a:rPr kumimoji="1" lang="en-US" altLang="ja-JP" baseline="30000" dirty="0" smtClean="0"/>
                        <a:t>238</a:t>
                      </a:r>
                      <a:r>
                        <a:rPr kumimoji="1" lang="en-US" altLang="ja-JP" baseline="0" dirty="0" smtClean="0"/>
                        <a:t>Pu</a:t>
                      </a:r>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aseline="30000" dirty="0" smtClean="0"/>
                        <a:t>239,240</a:t>
                      </a:r>
                      <a:r>
                        <a:rPr kumimoji="1" lang="en-US" altLang="ja-JP" baseline="0" dirty="0" smtClean="0"/>
                        <a:t>Pu</a:t>
                      </a:r>
                      <a:endParaRPr kumimoji="1" lang="ja-JP" altLang="en-US" dirty="0" smtClean="0"/>
                    </a:p>
                  </a:txBody>
                  <a:tcPr/>
                </a:tc>
                <a:tc>
                  <a:txBody>
                    <a:bodyPr/>
                    <a:lstStyle/>
                    <a:p>
                      <a:pPr algn="ctr"/>
                      <a:r>
                        <a:rPr kumimoji="1" lang="en-US" altLang="ja-JP" dirty="0" smtClean="0"/>
                        <a:t>Cf. </a:t>
                      </a:r>
                      <a:r>
                        <a:rPr kumimoji="1" lang="en-US" altLang="ja-JP" baseline="30000" dirty="0" smtClean="0"/>
                        <a:t>137</a:t>
                      </a:r>
                      <a:r>
                        <a:rPr kumimoji="1" lang="en-US" altLang="ja-JP" dirty="0" smtClean="0"/>
                        <a:t>Cs</a:t>
                      </a:r>
                      <a:endParaRPr kumimoji="1" lang="ja-JP" altLang="en-US" dirty="0"/>
                    </a:p>
                  </a:txBody>
                  <a:tcPr/>
                </a:tc>
              </a:tr>
              <a:tr h="573923">
                <a:tc>
                  <a:txBody>
                    <a:bodyPr/>
                    <a:lstStyle/>
                    <a:p>
                      <a:r>
                        <a:rPr kumimoji="1" lang="en-US" altLang="ja-JP" dirty="0" smtClean="0">
                          <a:solidFill>
                            <a:schemeClr val="bg1"/>
                          </a:solidFill>
                        </a:rPr>
                        <a:t>a) Front of NPP site</a:t>
                      </a:r>
                    </a:p>
                  </a:txBody>
                  <a:tcPr/>
                </a:tc>
                <a:tc>
                  <a:txBody>
                    <a:bodyPr/>
                    <a:lstStyle/>
                    <a:p>
                      <a:pPr algn="ctr"/>
                      <a:r>
                        <a:rPr kumimoji="1" lang="en-US" altLang="ja-JP" dirty="0" smtClean="0">
                          <a:solidFill>
                            <a:schemeClr val="bg1"/>
                          </a:solidFill>
                        </a:rPr>
                        <a:t>~62</a:t>
                      </a:r>
                    </a:p>
                    <a:p>
                      <a:pPr algn="ctr"/>
                      <a:r>
                        <a:rPr kumimoji="1" lang="en-US" altLang="ja-JP" dirty="0" smtClean="0">
                          <a:solidFill>
                            <a:schemeClr val="bg1"/>
                          </a:solidFill>
                        </a:rPr>
                        <a:t>(18,</a:t>
                      </a:r>
                      <a:r>
                        <a:rPr kumimoji="1" lang="en-US" altLang="ja-JP" baseline="0" dirty="0" smtClean="0">
                          <a:solidFill>
                            <a:schemeClr val="bg1"/>
                          </a:solidFill>
                        </a:rPr>
                        <a:t> Apr)</a:t>
                      </a:r>
                      <a:endParaRPr kumimoji="1" lang="ja-JP" altLang="en-US" dirty="0">
                        <a:solidFill>
                          <a:schemeClr val="bg1"/>
                        </a:solidFill>
                      </a:endParaRPr>
                    </a:p>
                  </a:txBody>
                  <a:tcPr/>
                </a:tc>
                <a:tc>
                  <a:txBody>
                    <a:bodyPr/>
                    <a:lstStyle/>
                    <a:p>
                      <a:pPr algn="ctr"/>
                      <a:r>
                        <a:rPr kumimoji="1" lang="en-US" altLang="ja-JP" dirty="0" smtClean="0">
                          <a:solidFill>
                            <a:schemeClr val="bg1"/>
                          </a:solidFill>
                        </a:rPr>
                        <a:t>~7.7</a:t>
                      </a:r>
                    </a:p>
                    <a:p>
                      <a:pPr algn="ctr"/>
                      <a:r>
                        <a:rPr kumimoji="1" lang="en-US" altLang="ja-JP" dirty="0" smtClean="0">
                          <a:solidFill>
                            <a:schemeClr val="bg1"/>
                          </a:solidFill>
                        </a:rPr>
                        <a:t>(18,</a:t>
                      </a:r>
                      <a:r>
                        <a:rPr kumimoji="1" lang="en-US" altLang="ja-JP" baseline="0" dirty="0" smtClean="0">
                          <a:solidFill>
                            <a:schemeClr val="bg1"/>
                          </a:solidFill>
                        </a:rPr>
                        <a:t> Apr)</a:t>
                      </a:r>
                      <a:endParaRPr kumimoji="1" lang="ja-JP" altLang="en-US" dirty="0">
                        <a:solidFill>
                          <a:schemeClr val="bg1"/>
                        </a:solidFill>
                      </a:endParaRPr>
                    </a:p>
                  </a:txBody>
                  <a:tcPr/>
                </a:tc>
                <a:tc>
                  <a:txBody>
                    <a:bodyPr/>
                    <a:lstStyle/>
                    <a:p>
                      <a:pPr algn="ctr"/>
                      <a:r>
                        <a:rPr kumimoji="1" lang="en-US" altLang="ja-JP" dirty="0" smtClean="0">
                          <a:solidFill>
                            <a:schemeClr val="bg1"/>
                          </a:solidFill>
                        </a:rPr>
                        <a:t>ND</a:t>
                      </a:r>
                    </a:p>
                    <a:p>
                      <a:pPr algn="ctr"/>
                      <a:r>
                        <a:rPr kumimoji="1" lang="en-US" altLang="ja-JP" dirty="0" smtClean="0">
                          <a:solidFill>
                            <a:schemeClr val="bg1"/>
                          </a:solidFill>
                        </a:rPr>
                        <a:t>(&lt;0.0005)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ND</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(&lt;0.0005)</a:t>
                      </a:r>
                    </a:p>
                  </a:txBody>
                  <a:tcPr/>
                </a:tc>
                <a:tc>
                  <a:txBody>
                    <a:bodyPr/>
                    <a:lstStyle/>
                    <a:p>
                      <a:pPr algn="ctr"/>
                      <a:r>
                        <a:rPr kumimoji="1" lang="en-US" altLang="ja-JP" dirty="0" smtClean="0"/>
                        <a:t>~68,000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(7,</a:t>
                      </a:r>
                      <a:r>
                        <a:rPr kumimoji="1" lang="en-US" altLang="ja-JP" baseline="0" dirty="0" smtClean="0"/>
                        <a:t> April)</a:t>
                      </a:r>
                      <a:endParaRPr kumimoji="1" lang="ja-JP" altLang="en-US" dirty="0" smtClean="0"/>
                    </a:p>
                  </a:txBody>
                  <a:tcPr/>
                </a:tc>
              </a:tr>
              <a:tr h="573923">
                <a:tc>
                  <a:txBody>
                    <a:bodyPr/>
                    <a:lstStyle/>
                    <a:p>
                      <a:r>
                        <a:rPr kumimoji="1" lang="en-US" altLang="ja-JP" dirty="0" smtClean="0">
                          <a:solidFill>
                            <a:schemeClr val="bg1"/>
                          </a:solidFill>
                        </a:rPr>
                        <a:t>b) </a:t>
                      </a:r>
                      <a:r>
                        <a:rPr lang="en-US" altLang="ja-JP" sz="1800" dirty="0" smtClean="0">
                          <a:solidFill>
                            <a:schemeClr val="bg1"/>
                          </a:solidFill>
                          <a:latin typeface="+mn-lt"/>
                        </a:rPr>
                        <a:t>Near(~20km) site ----</a:t>
                      </a:r>
                    </a:p>
                    <a:p>
                      <a:r>
                        <a:rPr kumimoji="1" lang="en-US" altLang="ja-JP" sz="1800" dirty="0" smtClean="0">
                          <a:solidFill>
                            <a:schemeClr val="bg1"/>
                          </a:solidFill>
                          <a:latin typeface="+mn-lt"/>
                        </a:rPr>
                        <a:t>   </a:t>
                      </a:r>
                      <a:r>
                        <a:rPr kumimoji="1" lang="en-US" altLang="ja-JP" baseline="0" dirty="0" smtClean="0">
                          <a:solidFill>
                            <a:schemeClr val="bg1"/>
                          </a:solidFill>
                        </a:rPr>
                        <a:t>coastal</a:t>
                      </a:r>
                      <a:endParaRPr kumimoji="1" lang="ja-JP" altLang="en-US" dirty="0">
                        <a:solidFill>
                          <a:schemeClr val="bg1"/>
                        </a:solidFill>
                      </a:endParaRPr>
                    </a:p>
                  </a:txBody>
                  <a:tcPr/>
                </a:tc>
                <a:tc>
                  <a:txBody>
                    <a:bodyPr/>
                    <a:lstStyle/>
                    <a:p>
                      <a:pPr algn="ctr"/>
                      <a:r>
                        <a:rPr kumimoji="1" lang="en-US" altLang="ja-JP" dirty="0" smtClean="0">
                          <a:solidFill>
                            <a:schemeClr val="bg1"/>
                          </a:solidFill>
                        </a:rPr>
                        <a:t>-</a:t>
                      </a:r>
                      <a:endParaRPr kumimoji="1" lang="ja-JP" altLang="en-US" dirty="0">
                        <a:solidFill>
                          <a:schemeClr val="bg1"/>
                        </a:solidFill>
                      </a:endParaRPr>
                    </a:p>
                  </a:txBody>
                  <a:tcPr/>
                </a:tc>
                <a:tc>
                  <a:txBody>
                    <a:bodyPr/>
                    <a:lstStyle/>
                    <a:p>
                      <a:pPr algn="ctr"/>
                      <a:r>
                        <a:rPr kumimoji="1" lang="en-US" altLang="ja-JP" dirty="0" smtClean="0">
                          <a:solidFill>
                            <a:schemeClr val="bg1"/>
                          </a:solidFill>
                        </a:rPr>
                        <a:t>-</a:t>
                      </a:r>
                      <a:endParaRPr kumimoji="1" lang="ja-JP" altLang="en-US" dirty="0">
                        <a:solidFill>
                          <a:schemeClr val="bg1"/>
                        </a:solidFill>
                      </a:endParaRPr>
                    </a:p>
                  </a:txBody>
                  <a:tcPr/>
                </a:tc>
                <a:tc>
                  <a:txBody>
                    <a:bodyPr/>
                    <a:lstStyle/>
                    <a:p>
                      <a:pPr algn="ctr"/>
                      <a:r>
                        <a:rPr kumimoji="1" lang="en-US" altLang="ja-JP" smtClean="0">
                          <a:solidFill>
                            <a:schemeClr val="bg1"/>
                          </a:solidFill>
                        </a:rPr>
                        <a:t>-</a:t>
                      </a:r>
                      <a:endParaRPr kumimoji="1" lang="ja-JP" altLang="en-US" dirty="0">
                        <a:solidFill>
                          <a:schemeClr val="bg1"/>
                        </a:solidFill>
                      </a:endParaRPr>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~1,400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(5,</a:t>
                      </a:r>
                      <a:r>
                        <a:rPr kumimoji="1" lang="en-US" altLang="ja-JP" baseline="0" dirty="0" smtClean="0"/>
                        <a:t> April)</a:t>
                      </a:r>
                      <a:endParaRPr kumimoji="1" lang="ja-JP" altLang="en-US" dirty="0" smtClean="0"/>
                    </a:p>
                  </a:txBody>
                  <a:tcPr/>
                </a:tc>
              </a:tr>
              <a:tr h="573923">
                <a:tc>
                  <a:txBody>
                    <a:bodyPr/>
                    <a:lstStyle/>
                    <a:p>
                      <a:r>
                        <a:rPr kumimoji="1" lang="en-US" altLang="ja-JP" dirty="0" smtClean="0">
                          <a:solidFill>
                            <a:schemeClr val="bg1"/>
                          </a:solidFill>
                        </a:rPr>
                        <a:t>b) </a:t>
                      </a:r>
                      <a:r>
                        <a:rPr lang="en-US" altLang="ja-JP" sz="1800" dirty="0" smtClean="0">
                          <a:solidFill>
                            <a:schemeClr val="bg1"/>
                          </a:solidFill>
                          <a:latin typeface="+mn-lt"/>
                        </a:rPr>
                        <a:t>Near(~20km) site ----</a:t>
                      </a:r>
                    </a:p>
                    <a:p>
                      <a:r>
                        <a:rPr kumimoji="1" lang="en-US" altLang="ja-JP" sz="1800" dirty="0" smtClean="0">
                          <a:solidFill>
                            <a:schemeClr val="bg1"/>
                          </a:solidFill>
                          <a:latin typeface="+mn-lt"/>
                        </a:rPr>
                        <a:t>   </a:t>
                      </a:r>
                      <a:r>
                        <a:rPr kumimoji="1" lang="en-US" altLang="ja-JP" dirty="0" smtClean="0">
                          <a:solidFill>
                            <a:schemeClr val="bg1"/>
                          </a:solidFill>
                        </a:rPr>
                        <a:t>15km offshore</a:t>
                      </a:r>
                      <a:endParaRPr kumimoji="1" lang="ja-JP" altLang="en-US" dirty="0">
                        <a:solidFill>
                          <a:schemeClr val="bg1"/>
                        </a:solidFill>
                      </a:endParaRPr>
                    </a:p>
                  </a:txBody>
                  <a:tcPr/>
                </a:tc>
                <a:tc>
                  <a:txBody>
                    <a:bodyPr/>
                    <a:lstStyle/>
                    <a:p>
                      <a:pPr algn="ctr"/>
                      <a:r>
                        <a:rPr kumimoji="1" lang="en-US" altLang="ja-JP" dirty="0" smtClean="0">
                          <a:solidFill>
                            <a:schemeClr val="bg1"/>
                          </a:solidFill>
                        </a:rPr>
                        <a:t>~69</a:t>
                      </a:r>
                    </a:p>
                    <a:p>
                      <a:pPr algn="ctr"/>
                      <a:r>
                        <a:rPr kumimoji="1" lang="en-US" altLang="ja-JP" dirty="0" smtClean="0">
                          <a:solidFill>
                            <a:schemeClr val="bg1"/>
                          </a:solidFill>
                        </a:rPr>
                        <a:t>(18,</a:t>
                      </a:r>
                      <a:r>
                        <a:rPr kumimoji="1" lang="en-US" altLang="ja-JP" baseline="0" dirty="0" smtClean="0">
                          <a:solidFill>
                            <a:schemeClr val="bg1"/>
                          </a:solidFill>
                        </a:rPr>
                        <a:t> Apr)</a:t>
                      </a:r>
                      <a:endParaRPr kumimoji="1" lang="ja-JP" altLang="en-US" dirty="0">
                        <a:solidFill>
                          <a:schemeClr val="bg1"/>
                        </a:solidFill>
                      </a:endParaRPr>
                    </a:p>
                  </a:txBody>
                  <a:tcPr/>
                </a:tc>
                <a:tc>
                  <a:txBody>
                    <a:bodyPr/>
                    <a:lstStyle/>
                    <a:p>
                      <a:pPr algn="ctr"/>
                      <a:r>
                        <a:rPr kumimoji="1" lang="en-US" altLang="ja-JP" dirty="0" smtClean="0">
                          <a:solidFill>
                            <a:schemeClr val="bg1"/>
                          </a:solidFill>
                        </a:rPr>
                        <a:t>~9.3</a:t>
                      </a:r>
                    </a:p>
                    <a:p>
                      <a:pPr algn="ctr"/>
                      <a:r>
                        <a:rPr kumimoji="1" lang="en-US" altLang="ja-JP" dirty="0" smtClean="0">
                          <a:solidFill>
                            <a:schemeClr val="bg1"/>
                          </a:solidFill>
                        </a:rPr>
                        <a:t>(18,</a:t>
                      </a:r>
                      <a:r>
                        <a:rPr kumimoji="1" lang="en-US" altLang="ja-JP" baseline="0" dirty="0" smtClean="0">
                          <a:solidFill>
                            <a:schemeClr val="bg1"/>
                          </a:solidFill>
                        </a:rPr>
                        <a:t> Apr)</a:t>
                      </a:r>
                      <a:endParaRPr kumimoji="1" lang="ja-JP" altLang="en-US" dirty="0">
                        <a:solidFill>
                          <a:schemeClr val="bg1"/>
                        </a:solidFill>
                      </a:endParaRPr>
                    </a:p>
                  </a:txBody>
                  <a:tcPr/>
                </a:tc>
                <a:tc>
                  <a:txBody>
                    <a:bodyPr/>
                    <a:lstStyle/>
                    <a:p>
                      <a:pPr algn="ctr"/>
                      <a:r>
                        <a:rPr kumimoji="1" lang="en-US" altLang="ja-JP" dirty="0" smtClean="0">
                          <a:solidFill>
                            <a:schemeClr val="bg1"/>
                          </a:solidFill>
                        </a:rPr>
                        <a:t>ND</a:t>
                      </a:r>
                    </a:p>
                    <a:p>
                      <a:pPr algn="ctr"/>
                      <a:r>
                        <a:rPr kumimoji="1" lang="en-US" altLang="ja-JP" dirty="0" smtClean="0">
                          <a:solidFill>
                            <a:schemeClr val="bg1"/>
                          </a:solidFill>
                        </a:rPr>
                        <a:t>(&lt;0.0005)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ND</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(&lt;0.0005)</a:t>
                      </a:r>
                    </a:p>
                  </a:txBody>
                  <a:tcPr/>
                </a:tc>
                <a:tc>
                  <a:txBody>
                    <a:bodyPr/>
                    <a:lstStyle/>
                    <a:p>
                      <a:pPr algn="ctr"/>
                      <a:r>
                        <a:rPr kumimoji="1" lang="en-US" altLang="ja-JP" dirty="0" smtClean="0"/>
                        <a:t>~320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(5,</a:t>
                      </a:r>
                      <a:r>
                        <a:rPr kumimoji="1" lang="en-US" altLang="ja-JP" baseline="0" dirty="0" smtClean="0"/>
                        <a:t> April)</a:t>
                      </a:r>
                      <a:endParaRPr kumimoji="1" lang="ja-JP" altLang="en-US" dirty="0" smtClean="0"/>
                    </a:p>
                  </a:txBody>
                  <a:tcPr/>
                </a:tc>
              </a:tr>
              <a:tr h="5739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c) About 30km</a:t>
                      </a:r>
                      <a:r>
                        <a:rPr kumimoji="1" lang="en-US" altLang="ja-JP" baseline="0" dirty="0" smtClean="0"/>
                        <a:t> from site</a:t>
                      </a:r>
                      <a:endParaRPr kumimoji="1" lang="ja-JP" altLang="en-US" dirty="0" smtClean="0"/>
                    </a:p>
                    <a:p>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smtClean="0"/>
                        <a:t>-</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~186</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(15,</a:t>
                      </a:r>
                      <a:r>
                        <a:rPr kumimoji="1" lang="en-US" altLang="ja-JP" baseline="0" dirty="0" smtClean="0"/>
                        <a:t> April)</a:t>
                      </a:r>
                      <a:endParaRPr kumimoji="1" lang="ja-JP" altLang="en-US" dirty="0" smtClean="0"/>
                    </a:p>
                  </a:txBody>
                  <a:tcPr/>
                </a:tc>
              </a:tr>
              <a:tr h="327956">
                <a:tc>
                  <a:txBody>
                    <a:bodyPr/>
                    <a:lstStyle/>
                    <a:p>
                      <a:r>
                        <a:rPr lang="en-US" altLang="ja-JP" dirty="0" smtClean="0"/>
                        <a:t>d) + Neighbor prefecture </a:t>
                      </a:r>
                      <a:endParaRPr kumimoji="1" lang="ja-JP" altLang="en-US" dirty="0"/>
                    </a:p>
                  </a:txBody>
                  <a:tcPr/>
                </a:tc>
                <a:tc>
                  <a:txBody>
                    <a:bodyPr/>
                    <a:lstStyle/>
                    <a:p>
                      <a:pPr algn="ctr"/>
                      <a:r>
                        <a:rPr kumimoji="1" lang="en-US" altLang="ja-JP" smtClean="0"/>
                        <a:t>-</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smtClean="0"/>
                        <a:t>-</a:t>
                      </a:r>
                      <a:endParaRPr kumimoji="1" lang="ja-JP" altLang="en-US" dirty="0"/>
                    </a:p>
                  </a:txBody>
                  <a:tcPr/>
                </a:tc>
                <a:tc>
                  <a:txBody>
                    <a:bodyPr/>
                    <a:lstStyle/>
                    <a:p>
                      <a:pPr algn="ctr"/>
                      <a:r>
                        <a:rPr kumimoji="1" lang="en-US" altLang="ja-JP" smtClean="0"/>
                        <a:t>-</a:t>
                      </a:r>
                      <a:endParaRPr kumimoji="1" lang="ja-JP" altLang="en-US" dirty="0"/>
                    </a:p>
                  </a:txBody>
                  <a:tcPr/>
                </a:tc>
                <a:tc>
                  <a:txBody>
                    <a:bodyPr/>
                    <a:lstStyle/>
                    <a:p>
                      <a:pPr algn="ctr"/>
                      <a:r>
                        <a:rPr kumimoji="1" lang="en-US" altLang="ja-JP" dirty="0" smtClean="0"/>
                        <a:t>ND(&lt;9)</a:t>
                      </a:r>
                      <a:endParaRPr kumimoji="1" lang="ja-JP" altLang="en-US" dirty="0"/>
                    </a:p>
                  </a:txBody>
                  <a:tcPr/>
                </a:tc>
              </a:tr>
              <a:tr h="327956">
                <a:tc>
                  <a:txBody>
                    <a:bodyPr/>
                    <a:lstStyle/>
                    <a:p>
                      <a:r>
                        <a:rPr kumimoji="1" lang="en-US" altLang="ja-JP" dirty="0" smtClean="0"/>
                        <a:t>e) Deep</a:t>
                      </a:r>
                      <a:r>
                        <a:rPr kumimoji="1" lang="en-US" altLang="ja-JP" baseline="0" dirty="0" smtClean="0"/>
                        <a:t> sea</a:t>
                      </a:r>
                      <a:endParaRPr kumimoji="1" lang="ja-JP" altLang="en-US" dirty="0"/>
                    </a:p>
                  </a:txBody>
                  <a:tcPr/>
                </a:tc>
                <a:tc>
                  <a:txBody>
                    <a:bodyPr/>
                    <a:lstStyle/>
                    <a:p>
                      <a:pPr algn="ctr"/>
                      <a:r>
                        <a:rPr kumimoji="1" lang="en-US" altLang="ja-JP" smtClean="0"/>
                        <a:t>-</a:t>
                      </a:r>
                      <a:endParaRPr kumimoji="1" lang="ja-JP" altLang="en-US" dirty="0"/>
                    </a:p>
                  </a:txBody>
                  <a:tcPr/>
                </a:tc>
                <a:tc>
                  <a:txBody>
                    <a:bodyPr/>
                    <a:lstStyle/>
                    <a:p>
                      <a:pPr algn="ctr"/>
                      <a:r>
                        <a:rPr kumimoji="1" lang="en-US" altLang="ja-JP" smtClean="0"/>
                        <a:t>-</a:t>
                      </a:r>
                      <a:endParaRPr kumimoji="1" lang="ja-JP" altLang="en-US" dirty="0"/>
                    </a:p>
                  </a:txBody>
                  <a:tcPr/>
                </a:tc>
                <a:tc>
                  <a:txBody>
                    <a:bodyPr/>
                    <a:lstStyle/>
                    <a:p>
                      <a:pPr algn="ctr"/>
                      <a:r>
                        <a:rPr kumimoji="1" lang="en-US" altLang="ja-JP" smtClean="0"/>
                        <a:t>-</a:t>
                      </a:r>
                      <a:endParaRPr kumimoji="1" lang="ja-JP" altLang="en-US" dirty="0"/>
                    </a:p>
                  </a:txBody>
                  <a:tcPr/>
                </a:tc>
                <a:tc>
                  <a:txBody>
                    <a:bodyPr/>
                    <a:lstStyle/>
                    <a:p>
                      <a:pPr algn="ctr"/>
                      <a:r>
                        <a:rPr kumimoji="1" lang="en-US" altLang="ja-JP" smtClean="0"/>
                        <a:t>-</a:t>
                      </a:r>
                      <a:endParaRPr kumimoji="1" lang="ja-JP" altLang="en-US" dirty="0"/>
                    </a:p>
                  </a:txBody>
                  <a:tcPr/>
                </a:tc>
                <a:tc>
                  <a:txBody>
                    <a:bodyPr/>
                    <a:lstStyle/>
                    <a:p>
                      <a:pPr algn="ctr"/>
                      <a:r>
                        <a:rPr kumimoji="1" lang="en-US" altLang="ja-JP" dirty="0" smtClean="0"/>
                        <a:t>ND(&lt;9)</a:t>
                      </a:r>
                      <a:endParaRPr kumimoji="1" lang="ja-JP" altLang="en-US" dirty="0"/>
                    </a:p>
                  </a:txBody>
                  <a:tcPr/>
                </a:tc>
              </a:tr>
              <a:tr h="327956">
                <a:tc>
                  <a:txBody>
                    <a:bodyPr/>
                    <a:lstStyle/>
                    <a:p>
                      <a:r>
                        <a:rPr kumimoji="1" lang="en-US" altLang="ja-JP" dirty="0" smtClean="0"/>
                        <a:t>Conc. Limit</a:t>
                      </a:r>
                      <a:endParaRPr kumimoji="1" lang="ja-JP" altLang="en-US" dirty="0"/>
                    </a:p>
                  </a:txBody>
                  <a:tcPr/>
                </a:tc>
                <a:tc>
                  <a:txBody>
                    <a:bodyPr/>
                    <a:lstStyle/>
                    <a:p>
                      <a:pPr algn="ctr"/>
                      <a:r>
                        <a:rPr kumimoji="1" lang="en-US" altLang="ja-JP" dirty="0" smtClean="0"/>
                        <a:t>300</a:t>
                      </a:r>
                      <a:endParaRPr kumimoji="1" lang="ja-JP" altLang="en-US" dirty="0"/>
                    </a:p>
                  </a:txBody>
                  <a:tcPr/>
                </a:tc>
                <a:tc>
                  <a:txBody>
                    <a:bodyPr/>
                    <a:lstStyle/>
                    <a:p>
                      <a:pPr algn="ctr"/>
                      <a:r>
                        <a:rPr kumimoji="1" lang="en-US" altLang="ja-JP" dirty="0" smtClean="0"/>
                        <a:t>30</a:t>
                      </a:r>
                      <a:endParaRPr kumimoji="1" lang="ja-JP" altLang="en-US" dirty="0"/>
                    </a:p>
                  </a:txBody>
                  <a:tcPr/>
                </a:tc>
                <a:tc>
                  <a:txBody>
                    <a:bodyPr/>
                    <a:lstStyle/>
                    <a:p>
                      <a:pPr algn="ctr"/>
                      <a:r>
                        <a:rPr kumimoji="1" lang="en-US" altLang="ja-JP" dirty="0" smtClean="0"/>
                        <a:t>4</a:t>
                      </a:r>
                      <a:endParaRPr kumimoji="1" lang="ja-JP" altLang="en-US" dirty="0"/>
                    </a:p>
                  </a:txBody>
                  <a:tcPr/>
                </a:tc>
                <a:tc>
                  <a:txBody>
                    <a:bodyPr/>
                    <a:lstStyle/>
                    <a:p>
                      <a:pPr algn="ctr"/>
                      <a:r>
                        <a:rPr kumimoji="1" lang="en-US" altLang="ja-JP" dirty="0" smtClean="0"/>
                        <a:t>4</a:t>
                      </a:r>
                      <a:endParaRPr kumimoji="1" lang="ja-JP" altLang="en-US" dirty="0"/>
                    </a:p>
                  </a:txBody>
                  <a:tcPr/>
                </a:tc>
                <a:tc>
                  <a:txBody>
                    <a:bodyPr/>
                    <a:lstStyle/>
                    <a:p>
                      <a:pPr algn="ctr"/>
                      <a:r>
                        <a:rPr kumimoji="1" lang="en-US" altLang="ja-JP" dirty="0" smtClean="0"/>
                        <a:t>90</a:t>
                      </a:r>
                      <a:endParaRPr kumimoji="1" lang="ja-JP" altLang="en-US" dirty="0"/>
                    </a:p>
                  </a:txBody>
                  <a:tcPr/>
                </a:tc>
              </a:tr>
              <a:tr h="327956">
                <a:tc>
                  <a:txBody>
                    <a:bodyPr/>
                    <a:lstStyle/>
                    <a:p>
                      <a:r>
                        <a:rPr kumimoji="1" lang="en-US" altLang="ja-JP" dirty="0" smtClean="0"/>
                        <a:t>Conc. before the accident</a:t>
                      </a:r>
                      <a:endParaRPr kumimoji="1" lang="ja-JP" altLang="en-US" dirty="0"/>
                    </a:p>
                  </a:txBody>
                  <a:tcPr/>
                </a:tc>
                <a:tc>
                  <a:txBody>
                    <a:bodyPr/>
                    <a:lstStyle/>
                    <a:p>
                      <a:pPr algn="ctr"/>
                      <a:r>
                        <a:rPr kumimoji="1" lang="en-US" altLang="ja-JP" dirty="0" smtClean="0"/>
                        <a:t>ND</a:t>
                      </a:r>
                      <a:endParaRPr kumimoji="1" lang="ja-JP" altLang="en-US" dirty="0"/>
                    </a:p>
                  </a:txBody>
                  <a:tcPr/>
                </a:tc>
                <a:tc>
                  <a:txBody>
                    <a:bodyPr/>
                    <a:lstStyle/>
                    <a:p>
                      <a:pPr algn="ctr"/>
                      <a:r>
                        <a:rPr kumimoji="1" lang="en-US" altLang="ja-JP" dirty="0" smtClean="0"/>
                        <a:t>~0.0013</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(2010)</a:t>
                      </a:r>
                      <a:endParaRPr kumimoji="1" lang="ja-JP" alt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ND</a:t>
                      </a:r>
                      <a:endParaRPr kumimoji="1" lang="ja-JP" altLang="en-US" dirty="0" smtClean="0"/>
                    </a:p>
                  </a:txBody>
                  <a:tcPr/>
                </a:tc>
                <a:tc>
                  <a:txBody>
                    <a:bodyPr/>
                    <a:lstStyle/>
                    <a:p>
                      <a:pPr algn="ctr"/>
                      <a:r>
                        <a:rPr kumimoji="1" lang="en-US" altLang="ja-JP" sz="1600" dirty="0" smtClean="0"/>
                        <a:t>~0.0000070</a:t>
                      </a:r>
                      <a:br>
                        <a:rPr kumimoji="1" lang="en-US" altLang="ja-JP" sz="1600" dirty="0" smtClean="0"/>
                      </a:br>
                      <a:r>
                        <a:rPr kumimoji="1" lang="en-US" altLang="ja-JP" sz="1600" dirty="0" smtClean="0"/>
                        <a:t>(</a:t>
                      </a:r>
                      <a:r>
                        <a:rPr kumimoji="1" lang="en-US" altLang="ja-JP" sz="1600" dirty="0" err="1" smtClean="0"/>
                        <a:t>Rokkasho</a:t>
                      </a:r>
                      <a:r>
                        <a:rPr kumimoji="1" lang="en-US" altLang="ja-JP" sz="1600" dirty="0" smtClean="0"/>
                        <a:t>,</a:t>
                      </a:r>
                    </a:p>
                    <a:p>
                      <a:pPr algn="ctr"/>
                      <a:r>
                        <a:rPr kumimoji="1" lang="en-US" altLang="ja-JP" sz="1600" dirty="0" smtClean="0"/>
                        <a:t>surface,</a:t>
                      </a:r>
                    </a:p>
                    <a:p>
                      <a:pPr algn="ctr"/>
                      <a:r>
                        <a:rPr kumimoji="1" lang="en-US" altLang="ja-JP" sz="1600" dirty="0" smtClean="0"/>
                        <a:t>2010)</a:t>
                      </a:r>
                      <a:endParaRPr kumimoji="1" lang="ja-JP" altLang="en-US" sz="1600" dirty="0"/>
                    </a:p>
                  </a:txBody>
                  <a:tcPr/>
                </a:tc>
                <a:tc>
                  <a:txBody>
                    <a:bodyPr/>
                    <a:lstStyle/>
                    <a:p>
                      <a:pPr algn="ctr"/>
                      <a:r>
                        <a:rPr kumimoji="1" lang="en-US" altLang="ja-JP" dirty="0" smtClean="0"/>
                        <a:t>~0.0018</a:t>
                      </a:r>
                    </a:p>
                    <a:p>
                      <a:pPr algn="ctr"/>
                      <a:r>
                        <a:rPr kumimoji="1" lang="en-US" altLang="ja-JP" dirty="0" smtClean="0"/>
                        <a:t>(2010)</a:t>
                      </a:r>
                      <a:endParaRPr kumimoji="1" lang="ja-JP" altLang="en-US" dirty="0"/>
                    </a:p>
                  </a:txBody>
                  <a:tcPr/>
                </a:tc>
              </a:tr>
            </a:tbl>
          </a:graphicData>
        </a:graphic>
      </p:graphicFrame>
      <p:sp>
        <p:nvSpPr>
          <p:cNvPr id="2" name="スライド番号プレースホルダー 1"/>
          <p:cNvSpPr>
            <a:spLocks noGrp="1"/>
          </p:cNvSpPr>
          <p:nvPr>
            <p:ph type="sldNum" sz="quarter" idx="12"/>
          </p:nvPr>
        </p:nvSpPr>
        <p:spPr/>
        <p:txBody>
          <a:bodyPr/>
          <a:lstStyle/>
          <a:p>
            <a:pPr>
              <a:defRPr/>
            </a:pPr>
            <a:fld id="{2F1368EE-EB05-485C-A8BC-0FD2970839D1}" type="slidenum">
              <a:rPr lang="ja-JP" altLang="en-US"/>
              <a:pPr>
                <a:defRPr/>
              </a:pPr>
              <a:t>20</a:t>
            </a:fld>
            <a:endParaRPr lang="ja-JP"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5157192"/>
            <a:ext cx="6137151" cy="1665404"/>
          </a:xfrm>
          <a:prstGeom prst="rect">
            <a:avLst/>
          </a:prstGeom>
          <a:solidFill>
            <a:schemeClr val="tx1"/>
          </a:solidFill>
          <a:ln>
            <a:noFill/>
          </a:ln>
          <a:effectLst/>
          <a:extLst/>
        </p:spPr>
      </p:pic>
      <p:pic>
        <p:nvPicPr>
          <p:cNvPr id="1030" name="Picture 6"/>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4860033" y="698491"/>
            <a:ext cx="3619972" cy="48187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pPr>
              <a:defRPr/>
            </a:pPr>
            <a:fld id="{41E90019-4556-46C6-981E-B37A61620D78}" type="slidenum">
              <a:rPr lang="ja-JP" altLang="en-US" smtClean="0"/>
              <a:pPr>
                <a:defRPr/>
              </a:pPr>
              <a:t>21</a:t>
            </a:fld>
            <a:endParaRPr lang="ja-JP" altLang="en-US" dirty="0"/>
          </a:p>
        </p:txBody>
      </p:sp>
      <p:sp>
        <p:nvSpPr>
          <p:cNvPr id="7" name="正方形/長方形 8"/>
          <p:cNvSpPr>
            <a:spLocks noChangeArrowheads="1"/>
          </p:cNvSpPr>
          <p:nvPr/>
        </p:nvSpPr>
        <p:spPr bwMode="auto">
          <a:xfrm>
            <a:off x="222806" y="188640"/>
            <a:ext cx="1420902" cy="461665"/>
          </a:xfrm>
          <a:prstGeom prst="rect">
            <a:avLst/>
          </a:prstGeom>
          <a:solidFill>
            <a:srgbClr val="FFC000"/>
          </a:solidFill>
          <a:ln w="9525">
            <a:noFill/>
            <a:miter lim="800000"/>
            <a:headEnd/>
            <a:tailEnd/>
          </a:ln>
        </p:spPr>
        <p:txBody>
          <a:bodyPr wrap="none">
            <a:spAutoFit/>
          </a:bodyPr>
          <a:lstStyle/>
          <a:p>
            <a:r>
              <a:rPr lang="en-US" altLang="ja-JP" sz="2400" dirty="0">
                <a:solidFill>
                  <a:schemeClr val="bg1"/>
                </a:solidFill>
                <a:latin typeface="Calibri" pitchFamily="34" charset="0"/>
              </a:rPr>
              <a:t>sediment </a:t>
            </a:r>
            <a:endParaRPr lang="ja-JP" altLang="en-US" sz="2400" dirty="0">
              <a:solidFill>
                <a:schemeClr val="bg1"/>
              </a:solidFill>
              <a:latin typeface="Calibri" pitchFamily="34" charset="0"/>
            </a:endParaRPr>
          </a:p>
        </p:txBody>
      </p:sp>
      <p:sp>
        <p:nvSpPr>
          <p:cNvPr id="5" name="正方形/長方形 4"/>
          <p:cNvSpPr/>
          <p:nvPr/>
        </p:nvSpPr>
        <p:spPr>
          <a:xfrm>
            <a:off x="5580112" y="2790587"/>
            <a:ext cx="720080" cy="9984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flipH="1" flipV="1">
            <a:off x="4355976" y="698490"/>
            <a:ext cx="1224136" cy="209209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a:off x="4326384" y="3789040"/>
            <a:ext cx="1253728" cy="1310084"/>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1644251" y="285977"/>
            <a:ext cx="4176464" cy="369332"/>
          </a:xfrm>
          <a:prstGeom prst="rect">
            <a:avLst/>
          </a:prstGeom>
          <a:noFill/>
        </p:spPr>
        <p:txBody>
          <a:bodyPr wrap="square" rtlCol="0">
            <a:spAutoFit/>
          </a:bodyPr>
          <a:lstStyle/>
          <a:p>
            <a:r>
              <a:rPr kumimoji="1" lang="en-US" altLang="ja-JP" dirty="0" smtClean="0"/>
              <a:t>Plot of  </a:t>
            </a:r>
            <a:r>
              <a:rPr kumimoji="1" lang="en-US" altLang="ja-JP" baseline="30000" dirty="0" smtClean="0"/>
              <a:t>134,137</a:t>
            </a:r>
            <a:r>
              <a:rPr kumimoji="1" lang="en-US" altLang="ja-JP" dirty="0" smtClean="0"/>
              <a:t>Cs from 14.Jul to 10.Aug. </a:t>
            </a:r>
            <a:endParaRPr kumimoji="1" lang="ja-JP" altLang="en-US" dirty="0"/>
          </a:p>
        </p:txBody>
      </p:sp>
      <p:sp>
        <p:nvSpPr>
          <p:cNvPr id="25" name="テキスト ボックス 24"/>
          <p:cNvSpPr txBox="1"/>
          <p:nvPr/>
        </p:nvSpPr>
        <p:spPr>
          <a:xfrm>
            <a:off x="6319440" y="5989894"/>
            <a:ext cx="2655535" cy="646331"/>
          </a:xfrm>
          <a:prstGeom prst="rect">
            <a:avLst/>
          </a:prstGeom>
          <a:noFill/>
        </p:spPr>
        <p:txBody>
          <a:bodyPr wrap="none" rtlCol="0">
            <a:spAutoFit/>
          </a:bodyPr>
          <a:lstStyle/>
          <a:p>
            <a:r>
              <a:rPr lang="en-US" altLang="ja-JP" dirty="0" smtClean="0"/>
              <a:t>U, </a:t>
            </a:r>
            <a:r>
              <a:rPr kumimoji="1" lang="en-US" altLang="ja-JP" dirty="0" err="1" smtClean="0"/>
              <a:t>Pu</a:t>
            </a:r>
            <a:r>
              <a:rPr kumimoji="1" lang="en-US" altLang="ja-JP" dirty="0" smtClean="0"/>
              <a:t>, Am, Cm: </a:t>
            </a:r>
          </a:p>
          <a:p>
            <a:r>
              <a:rPr lang="en-US" altLang="ja-JP" dirty="0"/>
              <a:t> </a:t>
            </a:r>
            <a:r>
              <a:rPr kumimoji="1" lang="en-US" altLang="ja-JP" dirty="0" smtClean="0"/>
              <a:t>No influence from NPP </a:t>
            </a:r>
            <a:endParaRPr kumimoji="1" lang="ja-JP" altLang="en-US" dirty="0"/>
          </a:p>
        </p:txBody>
      </p:sp>
      <p:sp>
        <p:nvSpPr>
          <p:cNvPr id="2" name="テキスト ボックス 1"/>
          <p:cNvSpPr txBox="1"/>
          <p:nvPr/>
        </p:nvSpPr>
        <p:spPr>
          <a:xfrm>
            <a:off x="3510491" y="5281463"/>
            <a:ext cx="1061509" cy="307777"/>
          </a:xfrm>
          <a:prstGeom prst="rect">
            <a:avLst/>
          </a:prstGeom>
          <a:noFill/>
        </p:spPr>
        <p:txBody>
          <a:bodyPr wrap="none" rtlCol="0">
            <a:spAutoFit/>
          </a:bodyPr>
          <a:lstStyle/>
          <a:p>
            <a:r>
              <a:rPr kumimoji="1" lang="en-US" altLang="ja-JP" sz="1400" dirty="0" smtClean="0">
                <a:solidFill>
                  <a:schemeClr val="bg1"/>
                </a:solidFill>
              </a:rPr>
              <a:t>Unit: </a:t>
            </a:r>
            <a:r>
              <a:rPr kumimoji="1" lang="en-US" altLang="ja-JP" sz="1400" dirty="0" err="1" smtClean="0">
                <a:solidFill>
                  <a:schemeClr val="bg1"/>
                </a:solidFill>
              </a:rPr>
              <a:t>Bq</a:t>
            </a:r>
            <a:r>
              <a:rPr kumimoji="1" lang="en-US" altLang="ja-JP" sz="1400" dirty="0" smtClean="0">
                <a:solidFill>
                  <a:schemeClr val="bg1"/>
                </a:solidFill>
              </a:rPr>
              <a:t>/kg</a:t>
            </a:r>
            <a:endParaRPr kumimoji="1" lang="ja-JP" altLang="en-US" sz="1400" dirty="0">
              <a:solidFill>
                <a:schemeClr val="bg1"/>
              </a:solidFill>
            </a:endParaRPr>
          </a:p>
        </p:txBody>
      </p:sp>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6463" t="16675" r="11441" b="20632"/>
          <a:stretch/>
        </p:blipFill>
        <p:spPr bwMode="auto">
          <a:xfrm>
            <a:off x="777889" y="698490"/>
            <a:ext cx="3578087" cy="44006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正方形/長方形 9"/>
          <p:cNvSpPr/>
          <p:nvPr/>
        </p:nvSpPr>
        <p:spPr>
          <a:xfrm>
            <a:off x="6597401" y="274107"/>
            <a:ext cx="1762021" cy="369332"/>
          </a:xfrm>
          <a:prstGeom prst="rect">
            <a:avLst/>
          </a:prstGeom>
        </p:spPr>
        <p:txBody>
          <a:bodyPr wrap="none">
            <a:spAutoFit/>
          </a:bodyPr>
          <a:lstStyle/>
          <a:p>
            <a:r>
              <a:rPr lang="en-US" altLang="ja-JP" dirty="0"/>
              <a:t>from </a:t>
            </a:r>
            <a:r>
              <a:rPr lang="en-US" altLang="ja-JP" dirty="0" smtClean="0"/>
              <a:t>9-14</a:t>
            </a:r>
            <a:r>
              <a:rPr lang="ja-JP" altLang="en-US" dirty="0" smtClean="0"/>
              <a:t>　</a:t>
            </a:r>
            <a:r>
              <a:rPr lang="en-US" altLang="ja-JP" dirty="0" smtClean="0"/>
              <a:t>May</a:t>
            </a:r>
            <a:endParaRPr lang="ja-JP" altLang="en-US" dirty="0"/>
          </a:p>
        </p:txBody>
      </p:sp>
    </p:spTree>
    <p:extLst>
      <p:ext uri="{BB962C8B-B14F-4D97-AF65-F5344CB8AC3E}">
        <p14:creationId xmlns:p14="http://schemas.microsoft.com/office/powerpoint/2010/main" xmlns="" val="40839084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41E90019-4556-46C6-981E-B37A61620D78}" type="slidenum">
              <a:rPr lang="ja-JP" altLang="en-US" smtClean="0"/>
              <a:pPr>
                <a:defRPr/>
              </a:pPr>
              <a:t>22</a:t>
            </a:fld>
            <a:endParaRPr lang="ja-JP" altLang="en-US" dirty="0"/>
          </a:p>
        </p:txBody>
      </p:sp>
      <p:sp>
        <p:nvSpPr>
          <p:cNvPr id="5" name="正方形/長方形 4"/>
          <p:cNvSpPr>
            <a:spLocks noChangeArrowheads="1"/>
          </p:cNvSpPr>
          <p:nvPr/>
        </p:nvSpPr>
        <p:spPr bwMode="auto">
          <a:xfrm>
            <a:off x="620713" y="681038"/>
            <a:ext cx="7953375" cy="954087"/>
          </a:xfrm>
          <a:prstGeom prst="rect">
            <a:avLst/>
          </a:prstGeom>
          <a:noFill/>
          <a:ln w="9525">
            <a:noFill/>
            <a:miter lim="800000"/>
            <a:headEnd/>
            <a:tailEnd/>
          </a:ln>
        </p:spPr>
        <p:txBody>
          <a:bodyPr wrap="none">
            <a:spAutoFit/>
          </a:bodyPr>
          <a:lstStyle/>
          <a:p>
            <a:pPr algn="ctr"/>
            <a:r>
              <a:rPr lang="en-US" altLang="ja-JP" sz="2800" dirty="0">
                <a:latin typeface="Calibri" pitchFamily="34" charset="0"/>
              </a:rPr>
              <a:t>Summery for the concentration of </a:t>
            </a:r>
            <a:r>
              <a:rPr lang="en-US" altLang="ja-JP" sz="2800" baseline="30000" dirty="0">
                <a:latin typeface="Calibri" pitchFamily="34" charset="0"/>
              </a:rPr>
              <a:t>131</a:t>
            </a:r>
            <a:r>
              <a:rPr lang="en-US" altLang="ja-JP" sz="2800" dirty="0">
                <a:latin typeface="Calibri" pitchFamily="34" charset="0"/>
              </a:rPr>
              <a:t>I, </a:t>
            </a:r>
            <a:r>
              <a:rPr lang="en-US" altLang="ja-JP" sz="2800" baseline="30000" dirty="0">
                <a:latin typeface="Calibri" pitchFamily="34" charset="0"/>
              </a:rPr>
              <a:t>134</a:t>
            </a:r>
            <a:r>
              <a:rPr lang="en-US" altLang="ja-JP" sz="2800" dirty="0">
                <a:latin typeface="Calibri" pitchFamily="34" charset="0"/>
              </a:rPr>
              <a:t>Cs and </a:t>
            </a:r>
            <a:r>
              <a:rPr lang="en-US" altLang="ja-JP" sz="2800" baseline="30000" dirty="0">
                <a:latin typeface="Calibri" pitchFamily="34" charset="0"/>
              </a:rPr>
              <a:t>137</a:t>
            </a:r>
            <a:r>
              <a:rPr lang="en-US" altLang="ja-JP" sz="2800" dirty="0">
                <a:latin typeface="Calibri" pitchFamily="34" charset="0"/>
              </a:rPr>
              <a:t>Cs</a:t>
            </a:r>
          </a:p>
          <a:p>
            <a:pPr algn="ctr"/>
            <a:r>
              <a:rPr lang="en-US" altLang="ja-JP" sz="2800" dirty="0">
                <a:latin typeface="Calibri" pitchFamily="34" charset="0"/>
              </a:rPr>
              <a:t> in </a:t>
            </a:r>
            <a:r>
              <a:rPr lang="en-US" altLang="ja-JP" sz="2800" dirty="0" smtClean="0">
                <a:latin typeface="Calibri" pitchFamily="34" charset="0"/>
              </a:rPr>
              <a:t>sediment </a:t>
            </a:r>
            <a:r>
              <a:rPr lang="en-US" altLang="ja-JP" sz="2800" dirty="0">
                <a:latin typeface="Calibri" pitchFamily="34" charset="0"/>
              </a:rPr>
              <a:t>(in </a:t>
            </a:r>
            <a:r>
              <a:rPr lang="en-US" altLang="ja-JP" sz="2800" dirty="0" err="1" smtClean="0">
                <a:latin typeface="Calibri" pitchFamily="34" charset="0"/>
              </a:rPr>
              <a:t>Bq</a:t>
            </a:r>
            <a:r>
              <a:rPr lang="en-US" altLang="ja-JP" sz="2800" dirty="0" smtClean="0">
                <a:latin typeface="Calibri" pitchFamily="34" charset="0"/>
              </a:rPr>
              <a:t>/kg) </a:t>
            </a:r>
            <a:endParaRPr lang="ja-JP" altLang="en-US" sz="2800" dirty="0">
              <a:latin typeface="Calibri" pitchFamily="34" charset="0"/>
            </a:endParaRPr>
          </a:p>
        </p:txBody>
      </p:sp>
      <p:graphicFrame>
        <p:nvGraphicFramePr>
          <p:cNvPr id="6" name="表 5"/>
          <p:cNvGraphicFramePr>
            <a:graphicFrameLocks noGrp="1"/>
          </p:cNvGraphicFramePr>
          <p:nvPr>
            <p:extLst>
              <p:ext uri="{D42A27DB-BD31-4B8C-83A1-F6EECF244321}">
                <p14:modId xmlns:p14="http://schemas.microsoft.com/office/powerpoint/2010/main" xmlns="" val="959633725"/>
              </p:ext>
            </p:extLst>
          </p:nvPr>
        </p:nvGraphicFramePr>
        <p:xfrm>
          <a:off x="691952" y="1798280"/>
          <a:ext cx="7920880" cy="4572000"/>
        </p:xfrm>
        <a:graphic>
          <a:graphicData uri="http://schemas.openxmlformats.org/drawingml/2006/table">
            <a:tbl>
              <a:tblPr firstRow="1" bandRow="1">
                <a:tableStyleId>{5C22544A-7EE6-4342-B048-85BDC9FD1C3A}</a:tableStyleId>
              </a:tblPr>
              <a:tblGrid>
                <a:gridCol w="2448272"/>
                <a:gridCol w="1872208"/>
                <a:gridCol w="1620180"/>
                <a:gridCol w="1980220"/>
              </a:tblGrid>
              <a:tr h="340237">
                <a:tc>
                  <a:txBody>
                    <a:bodyPr/>
                    <a:lstStyle/>
                    <a:p>
                      <a:pPr algn="ctr"/>
                      <a:r>
                        <a:rPr kumimoji="1" lang="en-US" altLang="ja-JP" dirty="0" smtClean="0"/>
                        <a:t>place</a:t>
                      </a:r>
                      <a:endParaRPr kumimoji="1" lang="ja-JP" altLang="en-US" dirty="0"/>
                    </a:p>
                  </a:txBody>
                  <a:tcPr/>
                </a:tc>
                <a:tc>
                  <a:txBody>
                    <a:bodyPr/>
                    <a:lstStyle/>
                    <a:p>
                      <a:pPr algn="ctr"/>
                      <a:r>
                        <a:rPr kumimoji="1" lang="en-US" altLang="ja-JP" baseline="30000" dirty="0" smtClean="0"/>
                        <a:t>131</a:t>
                      </a:r>
                      <a:r>
                        <a:rPr kumimoji="1" lang="en-US" altLang="ja-JP" dirty="0" smtClean="0"/>
                        <a:t>I</a:t>
                      </a:r>
                      <a:endParaRPr kumimoji="1" lang="ja-JP" altLang="en-US" dirty="0"/>
                    </a:p>
                  </a:txBody>
                  <a:tcPr/>
                </a:tc>
                <a:tc>
                  <a:txBody>
                    <a:bodyPr/>
                    <a:lstStyle/>
                    <a:p>
                      <a:pPr algn="ctr"/>
                      <a:r>
                        <a:rPr kumimoji="1" lang="en-US" altLang="ja-JP" baseline="30000" dirty="0" smtClean="0"/>
                        <a:t>134</a:t>
                      </a:r>
                      <a:r>
                        <a:rPr kumimoji="1" lang="en-US" altLang="ja-JP" dirty="0" smtClean="0"/>
                        <a:t>Cs</a:t>
                      </a:r>
                      <a:endParaRPr kumimoji="1" lang="ja-JP" altLang="en-US" dirty="0"/>
                    </a:p>
                  </a:txBody>
                  <a:tcPr/>
                </a:tc>
                <a:tc>
                  <a:txBody>
                    <a:bodyPr/>
                    <a:lstStyle/>
                    <a:p>
                      <a:pPr algn="ctr"/>
                      <a:r>
                        <a:rPr kumimoji="1" lang="en-US" altLang="ja-JP" baseline="30000" dirty="0" smtClean="0"/>
                        <a:t>137</a:t>
                      </a:r>
                      <a:r>
                        <a:rPr kumimoji="1" lang="en-US" altLang="ja-JP" dirty="0" smtClean="0"/>
                        <a:t>Cs</a:t>
                      </a:r>
                      <a:endParaRPr kumimoji="1" lang="ja-JP" altLang="en-US" dirty="0"/>
                    </a:p>
                  </a:txBody>
                  <a:tcPr/>
                </a:tc>
              </a:tr>
              <a:tr h="573923">
                <a:tc>
                  <a:txBody>
                    <a:bodyPr/>
                    <a:lstStyle/>
                    <a:p>
                      <a:r>
                        <a:rPr kumimoji="1" lang="en-US" altLang="ja-JP" dirty="0" smtClean="0"/>
                        <a:t>a) Front of NPP site</a:t>
                      </a:r>
                    </a:p>
                    <a:p>
                      <a:endParaRPr kumimoji="1" lang="ja-JP" altLang="en-US" dirty="0"/>
                    </a:p>
                  </a:txBody>
                  <a:tcPr/>
                </a:tc>
                <a:tc>
                  <a:txBody>
                    <a:bodyPr/>
                    <a:lstStyle/>
                    <a:p>
                      <a:pPr algn="ctr"/>
                      <a:r>
                        <a:rPr kumimoji="1" lang="en-US" altLang="ja-JP" dirty="0" smtClean="0"/>
                        <a:t>ND(&lt;30)</a:t>
                      </a:r>
                      <a:endParaRPr kumimoji="1" lang="ja-JP" altLang="en-US" dirty="0"/>
                    </a:p>
                  </a:txBody>
                  <a:tcPr/>
                </a:tc>
                <a:tc>
                  <a:txBody>
                    <a:bodyPr/>
                    <a:lstStyle/>
                    <a:p>
                      <a:pPr algn="ctr"/>
                      <a:r>
                        <a:rPr kumimoji="1" lang="en-US" altLang="ja-JP" dirty="0" smtClean="0"/>
                        <a:t>~8,700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(14,</a:t>
                      </a:r>
                      <a:r>
                        <a:rPr kumimoji="1" lang="en-US" altLang="ja-JP" baseline="0" dirty="0" smtClean="0"/>
                        <a:t> July)</a:t>
                      </a:r>
                      <a:endParaRPr kumimoji="1" lang="ja-JP" altLang="en-US" dirty="0" smtClean="0"/>
                    </a:p>
                  </a:txBody>
                  <a:tcPr/>
                </a:tc>
                <a:tc>
                  <a:txBody>
                    <a:bodyPr/>
                    <a:lstStyle/>
                    <a:p>
                      <a:pPr algn="ctr"/>
                      <a:r>
                        <a:rPr kumimoji="1" lang="en-US" altLang="ja-JP" dirty="0" smtClean="0"/>
                        <a:t>~9,600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(14,</a:t>
                      </a:r>
                      <a:r>
                        <a:rPr kumimoji="1" lang="en-US" altLang="ja-JP" baseline="0" dirty="0" smtClean="0"/>
                        <a:t> July)</a:t>
                      </a:r>
                      <a:endParaRPr kumimoji="1" lang="ja-JP" altLang="en-US" dirty="0" smtClean="0"/>
                    </a:p>
                  </a:txBody>
                  <a:tcPr/>
                </a:tc>
              </a:tr>
              <a:tr h="573923">
                <a:tc>
                  <a:txBody>
                    <a:bodyPr/>
                    <a:lstStyle/>
                    <a:p>
                      <a:r>
                        <a:rPr kumimoji="1" lang="en-US" altLang="ja-JP" dirty="0" smtClean="0"/>
                        <a:t>b) </a:t>
                      </a:r>
                      <a:r>
                        <a:rPr lang="en-US" altLang="ja-JP" sz="1800" dirty="0" smtClean="0">
                          <a:latin typeface="+mn-lt"/>
                        </a:rPr>
                        <a:t>Near(~20km) site ----</a:t>
                      </a:r>
                    </a:p>
                    <a:p>
                      <a:r>
                        <a:rPr kumimoji="1" lang="en-US" altLang="ja-JP" sz="1800" dirty="0" smtClean="0">
                          <a:latin typeface="+mn-lt"/>
                        </a:rPr>
                        <a:t>   </a:t>
                      </a:r>
                      <a:r>
                        <a:rPr kumimoji="1" lang="en-US" altLang="ja-JP" baseline="0" dirty="0" smtClean="0"/>
                        <a:t>coastal</a:t>
                      </a:r>
                      <a:endParaRPr kumimoji="1" lang="ja-JP" altLang="en-US" dirty="0"/>
                    </a:p>
                  </a:txBody>
                  <a:tcPr/>
                </a:tc>
                <a:tc>
                  <a:txBody>
                    <a:bodyPr/>
                    <a:lstStyle/>
                    <a:p>
                      <a:pPr algn="ctr"/>
                      <a:r>
                        <a:rPr kumimoji="1" lang="en-US" altLang="ja-JP" dirty="0" smtClean="0"/>
                        <a:t>~190</a:t>
                      </a:r>
                    </a:p>
                    <a:p>
                      <a:pPr algn="ctr"/>
                      <a:r>
                        <a:rPr kumimoji="1" lang="en-US" altLang="ja-JP" dirty="0" smtClean="0"/>
                        <a:t>(29,</a:t>
                      </a:r>
                      <a:r>
                        <a:rPr kumimoji="1" lang="en-US" altLang="ja-JP" baseline="0" dirty="0" smtClean="0"/>
                        <a:t> April)</a:t>
                      </a:r>
                      <a:endParaRPr kumimoji="1" lang="ja-JP" altLang="en-US" dirty="0" smtClean="0"/>
                    </a:p>
                  </a:txBody>
                  <a:tcPr/>
                </a:tc>
                <a:tc>
                  <a:txBody>
                    <a:bodyPr/>
                    <a:lstStyle/>
                    <a:p>
                      <a:pPr algn="ctr"/>
                      <a:r>
                        <a:rPr kumimoji="1" lang="en-US" altLang="ja-JP" dirty="0" smtClean="0"/>
                        <a:t>~1,700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(28,</a:t>
                      </a:r>
                      <a:r>
                        <a:rPr kumimoji="1" lang="en-US" altLang="ja-JP" baseline="0" dirty="0" smtClean="0"/>
                        <a:t> June)</a:t>
                      </a:r>
                      <a:endParaRPr kumimoji="1" lang="ja-JP" altLang="en-US" dirty="0" smtClean="0"/>
                    </a:p>
                  </a:txBody>
                  <a:tcPr/>
                </a:tc>
                <a:tc>
                  <a:txBody>
                    <a:bodyPr/>
                    <a:lstStyle/>
                    <a:p>
                      <a:pPr algn="ctr"/>
                      <a:r>
                        <a:rPr kumimoji="1" lang="en-US" altLang="ja-JP" dirty="0" smtClean="0"/>
                        <a:t>~1,800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(28,</a:t>
                      </a:r>
                      <a:r>
                        <a:rPr kumimoji="1" lang="en-US" altLang="ja-JP" baseline="0" dirty="0" smtClean="0"/>
                        <a:t> June)</a:t>
                      </a:r>
                      <a:endParaRPr kumimoji="1" lang="ja-JP" altLang="en-US" dirty="0" smtClean="0"/>
                    </a:p>
                  </a:txBody>
                  <a:tcPr/>
                </a:tc>
              </a:tr>
              <a:tr h="573923">
                <a:tc>
                  <a:txBody>
                    <a:bodyPr/>
                    <a:lstStyle/>
                    <a:p>
                      <a:r>
                        <a:rPr kumimoji="1" lang="en-US" altLang="ja-JP" dirty="0" smtClean="0"/>
                        <a:t>b) </a:t>
                      </a:r>
                      <a:r>
                        <a:rPr lang="en-US" altLang="ja-JP" sz="1800" dirty="0" smtClean="0">
                          <a:latin typeface="+mn-lt"/>
                        </a:rPr>
                        <a:t>Near(~20km) site ----</a:t>
                      </a:r>
                    </a:p>
                    <a:p>
                      <a:r>
                        <a:rPr kumimoji="1" lang="en-US" altLang="ja-JP" sz="1800" dirty="0" smtClean="0">
                          <a:latin typeface="+mn-lt"/>
                        </a:rPr>
                        <a:t>   </a:t>
                      </a:r>
                      <a:r>
                        <a:rPr kumimoji="1" lang="en-US" altLang="ja-JP" dirty="0" smtClean="0"/>
                        <a:t>15km offshore</a:t>
                      </a:r>
                      <a:endParaRPr kumimoji="1" lang="ja-JP" altLang="en-US" dirty="0"/>
                    </a:p>
                  </a:txBody>
                  <a:tcPr/>
                </a:tc>
                <a:tc>
                  <a:txBody>
                    <a:bodyPr/>
                    <a:lstStyle/>
                    <a:p>
                      <a:pPr algn="ctr"/>
                      <a:r>
                        <a:rPr kumimoji="1" lang="en-US" altLang="ja-JP" dirty="0" smtClean="0"/>
                        <a:t>ND(&lt;13)</a:t>
                      </a:r>
                      <a:endParaRPr kumimoji="1" lang="ja-JP" altLang="en-US" dirty="0"/>
                    </a:p>
                  </a:txBody>
                  <a:tcPr/>
                </a:tc>
                <a:tc>
                  <a:txBody>
                    <a:bodyPr/>
                    <a:lstStyle/>
                    <a:p>
                      <a:pPr algn="ctr"/>
                      <a:r>
                        <a:rPr kumimoji="1" lang="en-US" altLang="ja-JP" dirty="0" smtClean="0"/>
                        <a:t>~800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(26,</a:t>
                      </a:r>
                      <a:r>
                        <a:rPr kumimoji="1" lang="en-US" altLang="ja-JP" baseline="0" dirty="0" smtClean="0"/>
                        <a:t> July)</a:t>
                      </a:r>
                      <a:endParaRPr kumimoji="1" lang="ja-JP" altLang="en-US" dirty="0" smtClean="0"/>
                    </a:p>
                  </a:txBody>
                  <a:tcPr/>
                </a:tc>
                <a:tc>
                  <a:txBody>
                    <a:bodyPr/>
                    <a:lstStyle/>
                    <a:p>
                      <a:pPr algn="ctr"/>
                      <a:r>
                        <a:rPr kumimoji="1" lang="en-US" altLang="ja-JP" dirty="0" smtClean="0"/>
                        <a:t>~870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(26,</a:t>
                      </a:r>
                      <a:r>
                        <a:rPr kumimoji="1" lang="en-US" altLang="ja-JP" baseline="0" dirty="0" smtClean="0"/>
                        <a:t> July)</a:t>
                      </a:r>
                      <a:endParaRPr kumimoji="1" lang="ja-JP" altLang="en-US" dirty="0" smtClean="0"/>
                    </a:p>
                  </a:txBody>
                  <a:tcPr/>
                </a:tc>
              </a:tr>
              <a:tr h="280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c) About 30km</a:t>
                      </a:r>
                      <a:r>
                        <a:rPr kumimoji="1" lang="en-US" altLang="ja-JP" baseline="0" dirty="0" smtClean="0"/>
                        <a:t> from site</a:t>
                      </a:r>
                      <a:endParaRPr kumimoji="1" lang="ja-JP" altLang="en-US" dirty="0" smtClean="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1,200</a:t>
                      </a:r>
                    </a:p>
                    <a:p>
                      <a:pPr algn="ctr"/>
                      <a:r>
                        <a:rPr kumimoji="1" lang="en-US" altLang="ja-JP" dirty="0" smtClean="0"/>
                        <a:t>(10, Aug.)</a:t>
                      </a:r>
                      <a:endParaRPr kumimoji="1" lang="ja-JP" altLang="en-US" dirty="0"/>
                    </a:p>
                  </a:txBody>
                  <a:tcPr/>
                </a:tc>
                <a:tc>
                  <a:txBody>
                    <a:bodyPr/>
                    <a:lstStyle/>
                    <a:p>
                      <a:pPr algn="ctr"/>
                      <a:r>
                        <a:rPr kumimoji="1" lang="en-US" altLang="ja-JP" dirty="0" smtClean="0"/>
                        <a:t>1,400</a:t>
                      </a:r>
                    </a:p>
                    <a:p>
                      <a:pPr algn="ctr"/>
                      <a:r>
                        <a:rPr kumimoji="1" lang="en-US" altLang="ja-JP" dirty="0" smtClean="0"/>
                        <a:t>(10, Aug.)</a:t>
                      </a:r>
                      <a:endParaRPr kumimoji="1" lang="ja-JP" altLang="en-US" dirty="0" smtClean="0"/>
                    </a:p>
                  </a:txBody>
                  <a:tcPr/>
                </a:tc>
              </a:tr>
              <a:tr h="327956">
                <a:tc>
                  <a:txBody>
                    <a:bodyPr/>
                    <a:lstStyle/>
                    <a:p>
                      <a:r>
                        <a:rPr lang="en-US" altLang="ja-JP" dirty="0" smtClean="0"/>
                        <a:t>d) +Neighbor prefecture </a:t>
                      </a:r>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~6.1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(9, May)</a:t>
                      </a:r>
                      <a:endParaRPr kumimoji="1" lang="ja-JP" altLang="en-US" dirty="0" smtClean="0"/>
                    </a:p>
                  </a:txBody>
                  <a:tcPr/>
                </a:tc>
                <a:tc>
                  <a:txBody>
                    <a:bodyPr/>
                    <a:lstStyle/>
                    <a:p>
                      <a:pPr algn="ctr"/>
                      <a:r>
                        <a:rPr kumimoji="1" lang="en-US" altLang="ja-JP" dirty="0" smtClean="0"/>
                        <a:t>~260</a:t>
                      </a:r>
                    </a:p>
                    <a:p>
                      <a:pPr algn="ctr"/>
                      <a:r>
                        <a:rPr kumimoji="1" lang="en-US" altLang="ja-JP" dirty="0" smtClean="0"/>
                        <a:t>(10, May)</a:t>
                      </a:r>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~320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(10, May)</a:t>
                      </a:r>
                      <a:endParaRPr kumimoji="1" lang="ja-JP" altLang="en-US" dirty="0" smtClean="0"/>
                    </a:p>
                  </a:txBody>
                  <a:tcPr/>
                </a:tc>
              </a:tr>
              <a:tr h="327956">
                <a:tc>
                  <a:txBody>
                    <a:bodyPr/>
                    <a:lstStyle/>
                    <a:p>
                      <a:r>
                        <a:rPr kumimoji="1" lang="en-US" altLang="ja-JP" dirty="0" smtClean="0"/>
                        <a:t>e) Deep</a:t>
                      </a:r>
                      <a:r>
                        <a:rPr kumimoji="1" lang="en-US" altLang="ja-JP" baseline="0" dirty="0" smtClean="0"/>
                        <a:t> sea</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a:t>
                      </a:r>
                      <a:endParaRPr kumimoji="1" lang="ja-JP" altLang="en-US" dirty="0"/>
                    </a:p>
                  </a:txBody>
                  <a:tcPr/>
                </a:tc>
              </a:tr>
              <a:tr h="327956">
                <a:tc>
                  <a:txBody>
                    <a:bodyPr/>
                    <a:lstStyle/>
                    <a:p>
                      <a:r>
                        <a:rPr kumimoji="1" lang="en-US" altLang="ja-JP" dirty="0" smtClean="0"/>
                        <a:t>Conc. before the accident</a:t>
                      </a:r>
                      <a:endParaRPr kumimoji="1" lang="ja-JP" altLang="en-US" dirty="0"/>
                    </a:p>
                  </a:txBody>
                  <a:tcPr/>
                </a:tc>
                <a:tc>
                  <a:txBody>
                    <a:bodyPr/>
                    <a:lstStyle/>
                    <a:p>
                      <a:pPr algn="ctr"/>
                      <a:r>
                        <a:rPr kumimoji="1" lang="en-US" altLang="ja-JP" dirty="0" smtClean="0"/>
                        <a:t>ND</a:t>
                      </a:r>
                      <a:endParaRPr kumimoji="1" lang="ja-JP" altLang="en-US" dirty="0"/>
                    </a:p>
                  </a:txBody>
                  <a:tcPr/>
                </a:tc>
                <a:tc>
                  <a:txBody>
                    <a:bodyPr/>
                    <a:lstStyle/>
                    <a:p>
                      <a:pPr algn="ctr"/>
                      <a:r>
                        <a:rPr kumimoji="1" lang="en-US" altLang="ja-JP" dirty="0" smtClean="0"/>
                        <a:t>ND</a:t>
                      </a:r>
                      <a:endParaRPr kumimoji="1" lang="ja-JP" altLang="en-US" dirty="0"/>
                    </a:p>
                  </a:txBody>
                  <a:tcPr/>
                </a:tc>
                <a:tc>
                  <a:txBody>
                    <a:bodyPr/>
                    <a:lstStyle/>
                    <a:p>
                      <a:pPr algn="ctr"/>
                      <a:r>
                        <a:rPr kumimoji="1" lang="en-US" altLang="ja-JP" dirty="0" smtClean="0"/>
                        <a:t>~1.4</a:t>
                      </a:r>
                    </a:p>
                    <a:p>
                      <a:pPr algn="ctr"/>
                      <a:r>
                        <a:rPr kumimoji="1" lang="en-US" altLang="ja-JP" dirty="0" smtClean="0"/>
                        <a:t>(2010)</a:t>
                      </a:r>
                      <a:endParaRPr kumimoji="1" lang="ja-JP" altLang="en-US" dirty="0"/>
                    </a:p>
                  </a:txBody>
                  <a:tcPr/>
                </a:tc>
              </a:tr>
            </a:tbl>
          </a:graphicData>
        </a:graphic>
      </p:graphicFrame>
      <p:sp>
        <p:nvSpPr>
          <p:cNvPr id="7" name="スライド番号プレースホルダー 1"/>
          <p:cNvSpPr txBox="1">
            <a:spLocks/>
          </p:cNvSpPr>
          <p:nvPr/>
        </p:nvSpPr>
        <p:spPr>
          <a:xfrm>
            <a:off x="7132638" y="6613525"/>
            <a:ext cx="21336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CF68E65D-87E7-4109-83CD-5BD41BC9999A}" type="slidenum">
              <a:rPr lang="ja-JP" altLang="en-US" smtClean="0"/>
              <a:pPr>
                <a:defRPr/>
              </a:pPr>
              <a:t>22</a:t>
            </a:fld>
            <a:endParaRPr lang="ja-JP" altLang="en-US" dirty="0"/>
          </a:p>
        </p:txBody>
      </p:sp>
    </p:spTree>
    <p:extLst>
      <p:ext uri="{BB962C8B-B14F-4D97-AF65-F5344CB8AC3E}">
        <p14:creationId xmlns:p14="http://schemas.microsoft.com/office/powerpoint/2010/main" xmlns="" val="2075396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en-US" altLang="ja-JP" dirty="0" smtClean="0"/>
              <a:t>5. Plan </a:t>
            </a:r>
            <a:r>
              <a:rPr lang="en-US" altLang="ja-JP" dirty="0"/>
              <a:t>for future marine </a:t>
            </a:r>
            <a:r>
              <a:rPr lang="en-US" altLang="ja-JP" dirty="0" smtClean="0"/>
              <a:t>monitoring</a:t>
            </a:r>
            <a:endParaRPr lang="ja-JP" altLang="en-US" sz="3100" dirty="0"/>
          </a:p>
        </p:txBody>
      </p:sp>
      <p:sp>
        <p:nvSpPr>
          <p:cNvPr id="3" name="コンテンツ プレースホルダー 2"/>
          <p:cNvSpPr>
            <a:spLocks noGrp="1"/>
          </p:cNvSpPr>
          <p:nvPr>
            <p:ph idx="1"/>
          </p:nvPr>
        </p:nvSpPr>
        <p:spPr>
          <a:xfrm>
            <a:off x="457200" y="1341438"/>
            <a:ext cx="8507413" cy="2375594"/>
          </a:xfrm>
        </p:spPr>
        <p:txBody>
          <a:bodyPr rtlCol="0">
            <a:normAutofit fontScale="92500" lnSpcReduction="20000"/>
          </a:bodyPr>
          <a:lstStyle/>
          <a:p>
            <a:pPr eaLnBrk="1" fontAlgn="auto" hangingPunct="1">
              <a:spcAft>
                <a:spcPts val="0"/>
              </a:spcAft>
              <a:buFont typeface="Arial" pitchFamily="34" charset="0"/>
              <a:buChar char="•"/>
              <a:defRPr/>
            </a:pPr>
            <a:r>
              <a:rPr lang="en-US" altLang="ja-JP" dirty="0" smtClean="0"/>
              <a:t>Wider sampling area and lower detection limit by high resolution device </a:t>
            </a:r>
          </a:p>
          <a:p>
            <a:pPr marL="400050" lvl="1" indent="0" eaLnBrk="1" hangingPunct="1">
              <a:lnSpc>
                <a:spcPct val="90000"/>
              </a:lnSpc>
              <a:buNone/>
            </a:pPr>
            <a:r>
              <a:rPr lang="en-US" altLang="ja-JP" dirty="0"/>
              <a:t>	Larger volume: 30~50L</a:t>
            </a:r>
          </a:p>
          <a:p>
            <a:pPr marL="400050" lvl="1" indent="0" eaLnBrk="1" hangingPunct="1">
              <a:lnSpc>
                <a:spcPct val="90000"/>
              </a:lnSpc>
              <a:buNone/>
            </a:pPr>
            <a:r>
              <a:rPr lang="en-US" altLang="ja-JP" dirty="0"/>
              <a:t>	Chemical  separation: AMP, </a:t>
            </a:r>
            <a:endParaRPr lang="en-US" altLang="ja-JP" dirty="0" smtClean="0"/>
          </a:p>
          <a:p>
            <a:pPr marL="400050" lvl="1" indent="0" eaLnBrk="1" hangingPunct="1">
              <a:lnSpc>
                <a:spcPct val="90000"/>
              </a:lnSpc>
              <a:buNone/>
            </a:pPr>
            <a:r>
              <a:rPr lang="en-US" altLang="ja-JP" dirty="0" smtClean="0"/>
              <a:t>                                              </a:t>
            </a:r>
            <a:r>
              <a:rPr lang="en-US" altLang="ja-JP" dirty="0" err="1" smtClean="0"/>
              <a:t>coprecipitation</a:t>
            </a:r>
            <a:r>
              <a:rPr lang="en-US" altLang="ja-JP" dirty="0" smtClean="0"/>
              <a:t> of </a:t>
            </a:r>
            <a:r>
              <a:rPr lang="en-US" altLang="ja-JP" dirty="0" err="1" smtClean="0"/>
              <a:t>FeNi</a:t>
            </a:r>
            <a:r>
              <a:rPr lang="en-US" altLang="ja-JP" dirty="0" smtClean="0"/>
              <a:t>[Fe(CN)</a:t>
            </a:r>
            <a:r>
              <a:rPr lang="en-US" altLang="ja-JP" baseline="-25000" dirty="0" smtClean="0"/>
              <a:t>6</a:t>
            </a:r>
            <a:r>
              <a:rPr lang="en-US" altLang="ja-JP" dirty="0" smtClean="0"/>
              <a:t>]</a:t>
            </a:r>
            <a:endParaRPr lang="ja-JP" altLang="en-US" dirty="0" smtClean="0"/>
          </a:p>
          <a:p>
            <a:pPr marL="400050" lvl="1" indent="0" eaLnBrk="1" hangingPunct="1">
              <a:lnSpc>
                <a:spcPct val="90000"/>
              </a:lnSpc>
              <a:buNone/>
            </a:pPr>
            <a:r>
              <a:rPr lang="en-US" altLang="ja-JP" dirty="0"/>
              <a:t>	Long counting time: </a:t>
            </a:r>
            <a:r>
              <a:rPr lang="en-US" altLang="ja-JP" dirty="0" smtClean="0"/>
              <a:t>80,000 sec</a:t>
            </a:r>
            <a:r>
              <a:rPr lang="ja-JP" altLang="en-US" dirty="0" smtClean="0"/>
              <a:t>～</a:t>
            </a:r>
            <a:endParaRPr lang="ja-JP" altLang="en-US" dirty="0"/>
          </a:p>
        </p:txBody>
      </p:sp>
      <p:sp>
        <p:nvSpPr>
          <p:cNvPr id="6" name="スライド番号プレースホルダー 5"/>
          <p:cNvSpPr>
            <a:spLocks noGrp="1"/>
          </p:cNvSpPr>
          <p:nvPr>
            <p:ph type="sldNum" sz="quarter" idx="12"/>
          </p:nvPr>
        </p:nvSpPr>
        <p:spPr/>
        <p:txBody>
          <a:bodyPr/>
          <a:lstStyle/>
          <a:p>
            <a:pPr>
              <a:defRPr/>
            </a:pPr>
            <a:fld id="{08EC497A-F352-4008-B87D-CDF73F686CF0}" type="slidenum">
              <a:rPr lang="ja-JP" altLang="en-US"/>
              <a:pPr>
                <a:defRPr/>
              </a:pPr>
              <a:t>23</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xmlns="" val="3854471820"/>
              </p:ext>
            </p:extLst>
          </p:nvPr>
        </p:nvGraphicFramePr>
        <p:xfrm>
          <a:off x="539750" y="3716338"/>
          <a:ext cx="8280920" cy="2686605"/>
        </p:xfrm>
        <a:graphic>
          <a:graphicData uri="http://schemas.openxmlformats.org/drawingml/2006/table">
            <a:tbl>
              <a:tblPr firstRow="1" bandRow="1">
                <a:tableStyleId>{5C22544A-7EE6-4342-B048-85BDC9FD1C3A}</a:tableStyleId>
              </a:tblPr>
              <a:tblGrid>
                <a:gridCol w="1467255"/>
                <a:gridCol w="2277161"/>
                <a:gridCol w="2466274"/>
                <a:gridCol w="2070230"/>
              </a:tblGrid>
              <a:tr h="693873">
                <a:tc gridSpan="2">
                  <a:txBody>
                    <a:bodyPr/>
                    <a:lstStyle/>
                    <a:p>
                      <a:pPr algn="ctr"/>
                      <a:r>
                        <a:rPr kumimoji="1" lang="en-US" altLang="ja-JP" dirty="0" smtClean="0"/>
                        <a:t>Sea area</a:t>
                      </a:r>
                      <a:endParaRPr kumimoji="1" lang="ja-JP" altLang="en-US" dirty="0"/>
                    </a:p>
                  </a:txBody>
                  <a:tcPr/>
                </a:tc>
                <a:tc hMerge="1">
                  <a:txBody>
                    <a:bodyPr/>
                    <a:lstStyle/>
                    <a:p>
                      <a:endParaRPr kumimoji="1" lang="ja-JP" altLang="en-US" dirty="0"/>
                    </a:p>
                  </a:txBody>
                  <a:tcPr/>
                </a:tc>
                <a:tc>
                  <a:txBody>
                    <a:bodyPr/>
                    <a:lstStyle/>
                    <a:p>
                      <a:pPr algn="ctr"/>
                      <a:r>
                        <a:rPr kumimoji="1" lang="en-US" altLang="ja-JP" dirty="0" smtClean="0"/>
                        <a:t>Detection</a:t>
                      </a:r>
                      <a:r>
                        <a:rPr kumimoji="1" lang="en-US" altLang="ja-JP" baseline="0" dirty="0" smtClean="0"/>
                        <a:t> limit </a:t>
                      </a:r>
                    </a:p>
                    <a:p>
                      <a:pPr algn="ctr"/>
                      <a:r>
                        <a:rPr kumimoji="1" lang="en-US" altLang="ja-JP" baseline="0" dirty="0" smtClean="0"/>
                        <a:t>for </a:t>
                      </a:r>
                      <a:r>
                        <a:rPr kumimoji="1" lang="en-US" altLang="ja-JP" baseline="30000" dirty="0" smtClean="0"/>
                        <a:t>134</a:t>
                      </a:r>
                      <a:r>
                        <a:rPr kumimoji="1" lang="en-US" altLang="ja-JP" baseline="0" dirty="0" smtClean="0"/>
                        <a:t>Cs and </a:t>
                      </a:r>
                      <a:r>
                        <a:rPr kumimoji="1" lang="en-US" altLang="ja-JP" baseline="30000" dirty="0" smtClean="0"/>
                        <a:t>137</a:t>
                      </a:r>
                      <a:r>
                        <a:rPr kumimoji="1" lang="en-US" altLang="ja-JP" baseline="0" dirty="0" smtClean="0"/>
                        <a:t>Cs</a:t>
                      </a:r>
                      <a:endParaRPr kumimoji="1" lang="ja-JP" altLang="en-US" dirty="0"/>
                    </a:p>
                  </a:txBody>
                  <a:tcPr/>
                </a:tc>
                <a:tc>
                  <a:txBody>
                    <a:bodyPr/>
                    <a:lstStyle/>
                    <a:p>
                      <a:pPr algn="ctr"/>
                      <a:r>
                        <a:rPr kumimoji="1" lang="en-US" altLang="ja-JP" dirty="0" smtClean="0"/>
                        <a:t>remarks</a:t>
                      </a:r>
                      <a:endParaRPr kumimoji="1" lang="ja-JP" altLang="en-US" dirty="0"/>
                    </a:p>
                  </a:txBody>
                  <a:tcPr/>
                </a:tc>
              </a:tr>
              <a:tr h="402006">
                <a:tc>
                  <a:txBody>
                    <a:bodyPr/>
                    <a:lstStyle/>
                    <a:p>
                      <a:r>
                        <a:rPr kumimoji="1" lang="en-US" altLang="ja-JP" dirty="0" smtClean="0"/>
                        <a:t>Front</a:t>
                      </a:r>
                      <a:r>
                        <a:rPr kumimoji="1" lang="en-US" altLang="ja-JP" baseline="0" dirty="0" smtClean="0"/>
                        <a:t> of </a:t>
                      </a:r>
                      <a:r>
                        <a:rPr kumimoji="1" lang="en-US" altLang="ja-JP" dirty="0" smtClean="0"/>
                        <a:t> NPP</a:t>
                      </a:r>
                      <a:endParaRPr kumimoji="1" lang="ja-JP" altLang="en-US" dirty="0"/>
                    </a:p>
                  </a:txBody>
                  <a:tcPr>
                    <a:solidFill>
                      <a:schemeClr val="accent5">
                        <a:lumMod val="20000"/>
                        <a:lumOff val="80000"/>
                      </a:schemeClr>
                    </a:solidFill>
                  </a:tcPr>
                </a:tc>
                <a:tc>
                  <a:txBody>
                    <a:bodyPr/>
                    <a:lstStyle/>
                    <a:p>
                      <a:r>
                        <a:rPr kumimoji="1" lang="en-US" altLang="ja-JP" dirty="0" smtClean="0"/>
                        <a:t>~ 30km radius</a:t>
                      </a:r>
                      <a:endParaRPr kumimoji="1" lang="ja-JP" altLang="en-US" dirty="0"/>
                    </a:p>
                  </a:txBody>
                  <a:tcPr>
                    <a:solidFill>
                      <a:schemeClr val="accent5">
                        <a:lumMod val="20000"/>
                        <a:lumOff val="80000"/>
                      </a:schemeClr>
                    </a:solidFill>
                  </a:tcPr>
                </a:tc>
                <a:tc rowSpan="2">
                  <a:txBody>
                    <a:bodyPr/>
                    <a:lstStyle/>
                    <a:p>
                      <a:pPr algn="ctr"/>
                      <a:r>
                        <a:rPr kumimoji="1" lang="en-US" altLang="ja-JP" dirty="0" smtClean="0"/>
                        <a:t>Near</a:t>
                      </a:r>
                      <a:r>
                        <a:rPr kumimoji="1" lang="en-US" altLang="ja-JP" baseline="0" dirty="0" smtClean="0"/>
                        <a:t> NPP and coast: </a:t>
                      </a:r>
                    </a:p>
                    <a:p>
                      <a:pPr algn="ctr"/>
                      <a:r>
                        <a:rPr kumimoji="1" lang="en-US" altLang="ja-JP" baseline="0" dirty="0" smtClean="0"/>
                        <a:t>1~2 </a:t>
                      </a:r>
                      <a:r>
                        <a:rPr kumimoji="1" lang="en-US" altLang="ja-JP" baseline="0" dirty="0" err="1" smtClean="0"/>
                        <a:t>Bq</a:t>
                      </a:r>
                      <a:r>
                        <a:rPr kumimoji="1" lang="en-US" altLang="ja-JP" baseline="0" dirty="0" smtClean="0"/>
                        <a:t>/L</a:t>
                      </a:r>
                    </a:p>
                    <a:p>
                      <a:pPr algn="ctr"/>
                      <a:r>
                        <a:rPr kumimoji="1" lang="en-US" altLang="ja-JP" baseline="0" dirty="0" smtClean="0"/>
                        <a:t>10~30km from coast: </a:t>
                      </a:r>
                    </a:p>
                    <a:p>
                      <a:pPr algn="ctr"/>
                      <a:r>
                        <a:rPr kumimoji="1" lang="en-US" altLang="ja-JP" baseline="0" dirty="0" smtClean="0"/>
                        <a:t>0.5Bq/L</a:t>
                      </a:r>
                      <a:endParaRPr kumimoji="1" lang="ja-JP" altLang="en-US" dirty="0"/>
                    </a:p>
                  </a:txBody>
                  <a:tcPr>
                    <a:solidFill>
                      <a:schemeClr val="accent5">
                        <a:lumMod val="20000"/>
                        <a:lumOff val="80000"/>
                      </a:schemeClr>
                    </a:solidFill>
                  </a:tcPr>
                </a:tc>
                <a:tc rowSpan="2">
                  <a:txBody>
                    <a:bodyPr/>
                    <a:lstStyle/>
                    <a:p>
                      <a:r>
                        <a:rPr kumimoji="1" lang="en-US" altLang="ja-JP" dirty="0" smtClean="0"/>
                        <a:t>For</a:t>
                      </a:r>
                      <a:r>
                        <a:rPr kumimoji="1" lang="en-US" altLang="ja-JP" baseline="0" dirty="0" smtClean="0"/>
                        <a:t> a few point, MEXT will analyze them with the limit of 0.025 </a:t>
                      </a:r>
                      <a:r>
                        <a:rPr kumimoji="1" lang="en-US" altLang="ja-JP" baseline="0" dirty="0" err="1" smtClean="0"/>
                        <a:t>Bq</a:t>
                      </a:r>
                      <a:r>
                        <a:rPr kumimoji="1" lang="en-US" altLang="ja-JP" baseline="0" dirty="0" smtClean="0"/>
                        <a:t>/L</a:t>
                      </a:r>
                      <a:endParaRPr kumimoji="1" lang="ja-JP" altLang="en-US" dirty="0"/>
                    </a:p>
                  </a:txBody>
                  <a:tcPr>
                    <a:solidFill>
                      <a:schemeClr val="accent5">
                        <a:lumMod val="20000"/>
                        <a:lumOff val="80000"/>
                      </a:schemeClr>
                    </a:solidFill>
                  </a:tcPr>
                </a:tc>
              </a:tr>
              <a:tr h="560307">
                <a:tc>
                  <a:txBody>
                    <a:bodyPr/>
                    <a:lstStyle/>
                    <a:p>
                      <a:r>
                        <a:rPr kumimoji="1" lang="en-US" altLang="ja-JP" dirty="0" smtClean="0"/>
                        <a:t>Coastal</a:t>
                      </a:r>
                      <a:endParaRPr kumimoji="1" lang="ja-JP" altLang="en-US" dirty="0"/>
                    </a:p>
                  </a:txBody>
                  <a:tcPr>
                    <a:solidFill>
                      <a:schemeClr val="accent5">
                        <a:lumMod val="20000"/>
                        <a:lumOff val="80000"/>
                      </a:schemeClr>
                    </a:solidFill>
                  </a:tcPr>
                </a:tc>
                <a:tc>
                  <a:txBody>
                    <a:bodyPr/>
                    <a:lstStyle/>
                    <a:p>
                      <a:r>
                        <a:rPr kumimoji="1" lang="en-US" altLang="ja-JP" dirty="0" smtClean="0"/>
                        <a:t>~</a:t>
                      </a:r>
                      <a:r>
                        <a:rPr kumimoji="1" lang="en-US" altLang="ja-JP" baseline="0" dirty="0" smtClean="0"/>
                        <a:t> 30km from coast</a:t>
                      </a:r>
                      <a:endParaRPr kumimoji="1" lang="ja-JP" altLang="en-US" dirty="0"/>
                    </a:p>
                  </a:txBody>
                  <a:tcPr>
                    <a:solidFill>
                      <a:schemeClr val="accent5">
                        <a:lumMod val="20000"/>
                        <a:lumOff val="80000"/>
                      </a:schemeClr>
                    </a:solidFill>
                  </a:tcPr>
                </a:tc>
                <a:tc vMerge="1">
                  <a:txBody>
                    <a:bodyPr/>
                    <a:lstStyle/>
                    <a:p>
                      <a:endParaRPr kumimoji="1" lang="ja-JP" altLang="en-US" dirty="0"/>
                    </a:p>
                  </a:txBody>
                  <a:tcPr/>
                </a:tc>
                <a:tc vMerge="1">
                  <a:txBody>
                    <a:bodyPr/>
                    <a:lstStyle/>
                    <a:p>
                      <a:endParaRPr kumimoji="1" lang="ja-JP" altLang="en-US" dirty="0"/>
                    </a:p>
                  </a:txBody>
                  <a:tcPr/>
                </a:tc>
              </a:tr>
              <a:tr h="402006">
                <a:tc>
                  <a:txBody>
                    <a:bodyPr/>
                    <a:lstStyle/>
                    <a:p>
                      <a:r>
                        <a:rPr kumimoji="1" lang="en-US" altLang="ja-JP" dirty="0" smtClean="0"/>
                        <a:t>Off shore</a:t>
                      </a:r>
                      <a:endParaRPr kumimoji="1" lang="ja-JP" altLang="en-US" dirty="0"/>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30~90 km from coast</a:t>
                      </a:r>
                      <a:endParaRPr kumimoji="1" lang="ja-JP" altLang="en-US" dirty="0" smtClean="0"/>
                    </a:p>
                  </a:txBody>
                  <a:tcPr>
                    <a:solidFill>
                      <a:schemeClr val="accent5">
                        <a:lumMod val="20000"/>
                        <a:lumOff val="80000"/>
                      </a:schemeClr>
                    </a:solidFill>
                  </a:tcPr>
                </a:tc>
                <a:tc>
                  <a:txBody>
                    <a:bodyPr/>
                    <a:lstStyle/>
                    <a:p>
                      <a:pPr algn="ctr"/>
                      <a:r>
                        <a:rPr kumimoji="1" lang="en-US" altLang="ja-JP" dirty="0" smtClean="0"/>
                        <a:t>0.001 </a:t>
                      </a:r>
                      <a:r>
                        <a:rPr kumimoji="1" lang="en-US" altLang="ja-JP" dirty="0" err="1" smtClean="0"/>
                        <a:t>Bq</a:t>
                      </a:r>
                      <a:r>
                        <a:rPr kumimoji="1" lang="en-US" altLang="ja-JP" dirty="0" smtClean="0"/>
                        <a:t>/L</a:t>
                      </a:r>
                      <a:endParaRPr kumimoji="1" lang="ja-JP" altLang="en-US" dirty="0"/>
                    </a:p>
                  </a:txBody>
                  <a:tcPr>
                    <a:solidFill>
                      <a:schemeClr val="accent5">
                        <a:lumMod val="20000"/>
                        <a:lumOff val="80000"/>
                      </a:schemeClr>
                    </a:solidFill>
                  </a:tcPr>
                </a:tc>
                <a:tc rowSpan="2">
                  <a:txBody>
                    <a:bodyPr/>
                    <a:lstStyle/>
                    <a:p>
                      <a:r>
                        <a:rPr kumimoji="1" lang="en-US" altLang="ja-JP" dirty="0" smtClean="0"/>
                        <a:t>BG level</a:t>
                      </a:r>
                      <a:endParaRPr kumimoji="1" lang="ja-JP" altLang="en-US" dirty="0"/>
                    </a:p>
                  </a:txBody>
                  <a:tcPr>
                    <a:solidFill>
                      <a:schemeClr val="accent5">
                        <a:lumMod val="20000"/>
                        <a:lumOff val="80000"/>
                      </a:schemeClr>
                    </a:solidFill>
                  </a:tcPr>
                </a:tc>
              </a:tr>
              <a:tr h="402006">
                <a:tc>
                  <a:txBody>
                    <a:bodyPr/>
                    <a:lstStyle/>
                    <a:p>
                      <a:r>
                        <a:rPr kumimoji="1" lang="en-US" altLang="ja-JP" dirty="0" smtClean="0"/>
                        <a:t>Deep sea</a:t>
                      </a:r>
                      <a:endParaRPr kumimoji="1" lang="ja-JP" altLang="en-US" dirty="0"/>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90~280 km from coast</a:t>
                      </a:r>
                      <a:endParaRPr kumimoji="1" lang="ja-JP" altLang="en-US" dirty="0" smtClean="0"/>
                    </a:p>
                  </a:txBody>
                  <a:tcP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0.001 </a:t>
                      </a:r>
                      <a:r>
                        <a:rPr kumimoji="1" lang="en-US" altLang="ja-JP" dirty="0" err="1" smtClean="0"/>
                        <a:t>Bq</a:t>
                      </a:r>
                      <a:r>
                        <a:rPr kumimoji="1" lang="en-US" altLang="ja-JP" dirty="0" smtClean="0"/>
                        <a:t>/L</a:t>
                      </a:r>
                      <a:endParaRPr kumimoji="1" lang="ja-JP" altLang="en-US" dirty="0" smtClean="0"/>
                    </a:p>
                  </a:txBody>
                  <a:tcPr>
                    <a:solidFill>
                      <a:schemeClr val="accent5">
                        <a:lumMod val="20000"/>
                        <a:lumOff val="80000"/>
                      </a:schemeClr>
                    </a:solidFill>
                  </a:tcPr>
                </a:tc>
                <a:tc vMerge="1">
                  <a:txBody>
                    <a:bodyPr/>
                    <a:lstStyle/>
                    <a:p>
                      <a:endParaRPr kumimoji="1" lang="ja-JP" altLang="en-US" dirty="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756525" y="6215087"/>
            <a:ext cx="2133600" cy="365125"/>
          </a:xfrm>
        </p:spPr>
        <p:txBody>
          <a:bodyPr/>
          <a:lstStyle/>
          <a:p>
            <a:pPr>
              <a:defRPr/>
            </a:pPr>
            <a:fld id="{0538212E-F4D2-4BF5-94CE-5EAA3157B8C9}" type="slidenum">
              <a:rPr lang="ja-JP" altLang="en-US"/>
              <a:pPr>
                <a:defRPr/>
              </a:pPr>
              <a:t>24</a:t>
            </a:fld>
            <a:endParaRPr lang="ja-JP" altLang="en-US" dirty="0"/>
          </a:p>
        </p:txBody>
      </p:sp>
      <p:sp>
        <p:nvSpPr>
          <p:cNvPr id="11" name="タイトル 1"/>
          <p:cNvSpPr txBox="1">
            <a:spLocks/>
          </p:cNvSpPr>
          <p:nvPr/>
        </p:nvSpPr>
        <p:spPr bwMode="auto">
          <a:xfrm>
            <a:off x="179512" y="181000"/>
            <a:ext cx="3457575" cy="1209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eaLnBrk="1" hangingPunct="1"/>
            <a:r>
              <a:rPr lang="en-US" altLang="ja-JP" sz="3600" smtClean="0"/>
              <a:t>Future monitoring map</a:t>
            </a:r>
            <a:endParaRPr lang="ja-JP" altLang="en-US" sz="3600" smtClean="0"/>
          </a:p>
        </p:txBody>
      </p:sp>
      <p:pic>
        <p:nvPicPr>
          <p:cNvPr id="12" name="Picture 2"/>
          <p:cNvPicPr>
            <a:picLocks noChangeAspect="1" noChangeArrowheads="1"/>
          </p:cNvPicPr>
          <p:nvPr/>
        </p:nvPicPr>
        <p:blipFill>
          <a:blip r:embed="rId3" cstate="print"/>
          <a:srcRect/>
          <a:stretch>
            <a:fillRect/>
          </a:stretch>
        </p:blipFill>
        <p:spPr bwMode="auto">
          <a:xfrm>
            <a:off x="3492625" y="44624"/>
            <a:ext cx="5435600" cy="6589712"/>
          </a:xfrm>
          <a:prstGeom prst="rect">
            <a:avLst/>
          </a:prstGeom>
          <a:noFill/>
          <a:ln w="9525">
            <a:noFill/>
            <a:miter lim="800000"/>
            <a:headEnd/>
            <a:tailEnd/>
          </a:ln>
        </p:spPr>
      </p:pic>
      <p:sp>
        <p:nvSpPr>
          <p:cNvPr id="13" name="テキスト ボックス 3"/>
          <p:cNvSpPr txBox="1">
            <a:spLocks noChangeArrowheads="1"/>
          </p:cNvSpPr>
          <p:nvPr/>
        </p:nvSpPr>
        <p:spPr bwMode="auto">
          <a:xfrm>
            <a:off x="323975" y="1487512"/>
            <a:ext cx="3097212" cy="4968875"/>
          </a:xfrm>
          <a:prstGeom prst="rect">
            <a:avLst/>
          </a:prstGeom>
          <a:noFill/>
          <a:ln w="9525">
            <a:noFill/>
            <a:miter lim="800000"/>
            <a:headEnd/>
            <a:tailEnd/>
          </a:ln>
        </p:spPr>
        <p:txBody>
          <a:bodyPr>
            <a:spAutoFit/>
          </a:bodyPr>
          <a:lstStyle/>
          <a:p>
            <a:r>
              <a:rPr lang="en-US" altLang="ja-JP" sz="2000" u="sng">
                <a:latin typeface="Calibri" pitchFamily="34" charset="0"/>
              </a:rPr>
              <a:t>a) Front of NPP</a:t>
            </a:r>
          </a:p>
          <a:p>
            <a:r>
              <a:rPr lang="en-US" altLang="ja-JP" sz="2000">
                <a:latin typeface="Calibri" pitchFamily="34" charset="0"/>
              </a:rPr>
              <a:t>Seawater: 14 points</a:t>
            </a:r>
          </a:p>
          <a:p>
            <a:r>
              <a:rPr lang="en-US" altLang="ja-JP" sz="2000">
                <a:latin typeface="Calibri" pitchFamily="34" charset="0"/>
              </a:rPr>
              <a:t>Sediment:  14points </a:t>
            </a:r>
            <a:r>
              <a:rPr lang="en-US" altLang="ja-JP">
                <a:solidFill>
                  <a:srgbClr val="FF3300"/>
                </a:solidFill>
              </a:rPr>
              <a:t>※</a:t>
            </a:r>
            <a:endParaRPr lang="en-US" altLang="ja-JP" sz="1600">
              <a:solidFill>
                <a:srgbClr val="FF3300"/>
              </a:solidFill>
              <a:latin typeface="Calibri" pitchFamily="34" charset="0"/>
            </a:endParaRPr>
          </a:p>
          <a:p>
            <a:r>
              <a:rPr lang="en-US" altLang="ja-JP">
                <a:solidFill>
                  <a:srgbClr val="FF3300"/>
                </a:solidFill>
              </a:rPr>
              <a:t>※</a:t>
            </a:r>
            <a:r>
              <a:rPr lang="en-US" altLang="ja-JP"/>
              <a:t> </a:t>
            </a:r>
            <a:r>
              <a:rPr lang="en-US" altLang="ja-JP" sz="2000">
                <a:latin typeface="Calibri" pitchFamily="34" charset="0"/>
              </a:rPr>
              <a:t>With crosscheck</a:t>
            </a:r>
          </a:p>
          <a:p>
            <a:endParaRPr lang="en-US" altLang="ja-JP" sz="2000">
              <a:latin typeface="Calibri" pitchFamily="34" charset="0"/>
            </a:endParaRPr>
          </a:p>
          <a:p>
            <a:r>
              <a:rPr lang="en-US" altLang="ja-JP" sz="2000" u="sng">
                <a:latin typeface="Calibri" pitchFamily="34" charset="0"/>
              </a:rPr>
              <a:t>b) Along the coast</a:t>
            </a:r>
          </a:p>
          <a:p>
            <a:r>
              <a:rPr lang="en-US" altLang="ja-JP" sz="2000">
                <a:latin typeface="Calibri" pitchFamily="34" charset="0"/>
              </a:rPr>
              <a:t>Seawater: 31 points</a:t>
            </a:r>
          </a:p>
          <a:p>
            <a:r>
              <a:rPr lang="en-US" altLang="ja-JP" sz="2000">
                <a:latin typeface="Calibri" pitchFamily="34" charset="0"/>
              </a:rPr>
              <a:t>Sediment: 20 points </a:t>
            </a:r>
            <a:r>
              <a:rPr lang="en-US" altLang="ja-JP">
                <a:solidFill>
                  <a:srgbClr val="FF3300"/>
                </a:solidFill>
              </a:rPr>
              <a:t>※</a:t>
            </a:r>
            <a:endParaRPr lang="en-US" altLang="ja-JP" sz="2000">
              <a:latin typeface="Calibri" pitchFamily="34" charset="0"/>
            </a:endParaRPr>
          </a:p>
          <a:p>
            <a:r>
              <a:rPr lang="en-US" altLang="ja-JP">
                <a:solidFill>
                  <a:srgbClr val="FF3300"/>
                </a:solidFill>
              </a:rPr>
              <a:t>※</a:t>
            </a:r>
            <a:r>
              <a:rPr lang="en-US" altLang="ja-JP"/>
              <a:t> </a:t>
            </a:r>
            <a:r>
              <a:rPr lang="en-US" altLang="ja-JP" sz="2000">
                <a:latin typeface="Calibri" pitchFamily="34" charset="0"/>
              </a:rPr>
              <a:t>With crosscheck</a:t>
            </a:r>
          </a:p>
          <a:p>
            <a:endParaRPr lang="en-US" altLang="ja-JP" sz="2000">
              <a:latin typeface="Calibri" pitchFamily="34" charset="0"/>
            </a:endParaRPr>
          </a:p>
          <a:p>
            <a:r>
              <a:rPr lang="en-US" altLang="ja-JP" sz="2000" u="sng">
                <a:latin typeface="Calibri" pitchFamily="34" charset="0"/>
              </a:rPr>
              <a:t>c) Offshore</a:t>
            </a:r>
          </a:p>
          <a:p>
            <a:r>
              <a:rPr lang="en-US" altLang="ja-JP" sz="2000">
                <a:latin typeface="Calibri" pitchFamily="34" charset="0"/>
              </a:rPr>
              <a:t>Seawater: 30 points</a:t>
            </a:r>
          </a:p>
          <a:p>
            <a:r>
              <a:rPr lang="en-US" altLang="ja-JP" sz="2000">
                <a:latin typeface="Calibri" pitchFamily="34" charset="0"/>
              </a:rPr>
              <a:t>Sediment: 30 points</a:t>
            </a:r>
          </a:p>
          <a:p>
            <a:endParaRPr lang="en-US" altLang="ja-JP" sz="2000">
              <a:latin typeface="Calibri" pitchFamily="34" charset="0"/>
            </a:endParaRPr>
          </a:p>
          <a:p>
            <a:r>
              <a:rPr lang="en-US" altLang="ja-JP" sz="2000" u="sng">
                <a:latin typeface="Calibri" pitchFamily="34" charset="0"/>
              </a:rPr>
              <a:t>d) Deep sea</a:t>
            </a:r>
          </a:p>
          <a:p>
            <a:r>
              <a:rPr lang="en-US" altLang="ja-JP" sz="2000">
                <a:latin typeface="Calibri" pitchFamily="34" charset="0"/>
              </a:rPr>
              <a:t>Seawater: 21 points</a:t>
            </a:r>
          </a:p>
        </p:txBody>
      </p:sp>
      <p:sp>
        <p:nvSpPr>
          <p:cNvPr id="14" name="テキスト ボックス 4"/>
          <p:cNvSpPr txBox="1">
            <a:spLocks noChangeArrowheads="1"/>
          </p:cNvSpPr>
          <p:nvPr/>
        </p:nvSpPr>
        <p:spPr bwMode="auto">
          <a:xfrm>
            <a:off x="4861050" y="2759100"/>
            <a:ext cx="365125" cy="369887"/>
          </a:xfrm>
          <a:prstGeom prst="rect">
            <a:avLst/>
          </a:prstGeom>
          <a:noFill/>
          <a:ln w="9525">
            <a:noFill/>
            <a:miter lim="800000"/>
            <a:headEnd/>
            <a:tailEnd/>
          </a:ln>
        </p:spPr>
        <p:txBody>
          <a:bodyPr wrap="none">
            <a:spAutoFit/>
          </a:bodyPr>
          <a:lstStyle/>
          <a:p>
            <a:r>
              <a:rPr lang="en-US" altLang="ja-JP">
                <a:solidFill>
                  <a:srgbClr val="FF0000"/>
                </a:solidFill>
                <a:latin typeface="Calibri" pitchFamily="34" charset="0"/>
              </a:rPr>
              <a:t>a)</a:t>
            </a:r>
            <a:endParaRPr lang="ja-JP" altLang="en-US">
              <a:solidFill>
                <a:srgbClr val="FF0000"/>
              </a:solidFill>
              <a:latin typeface="Calibri" pitchFamily="34" charset="0"/>
            </a:endParaRPr>
          </a:p>
        </p:txBody>
      </p:sp>
      <p:sp>
        <p:nvSpPr>
          <p:cNvPr id="15" name="テキスト ボックス 6"/>
          <p:cNvSpPr txBox="1">
            <a:spLocks noChangeArrowheads="1"/>
          </p:cNvSpPr>
          <p:nvPr/>
        </p:nvSpPr>
        <p:spPr bwMode="auto">
          <a:xfrm>
            <a:off x="5508750" y="1422425"/>
            <a:ext cx="377825" cy="369887"/>
          </a:xfrm>
          <a:prstGeom prst="rect">
            <a:avLst/>
          </a:prstGeom>
          <a:noFill/>
          <a:ln w="9525">
            <a:noFill/>
            <a:miter lim="800000"/>
            <a:headEnd/>
            <a:tailEnd/>
          </a:ln>
        </p:spPr>
        <p:txBody>
          <a:bodyPr wrap="none">
            <a:spAutoFit/>
          </a:bodyPr>
          <a:lstStyle/>
          <a:p>
            <a:r>
              <a:rPr lang="en-US" altLang="ja-JP">
                <a:solidFill>
                  <a:srgbClr val="FF0000"/>
                </a:solidFill>
                <a:latin typeface="Calibri" pitchFamily="34" charset="0"/>
              </a:rPr>
              <a:t>b)</a:t>
            </a:r>
            <a:endParaRPr lang="ja-JP" altLang="en-US">
              <a:solidFill>
                <a:srgbClr val="FF0000"/>
              </a:solidFill>
              <a:latin typeface="Calibri" pitchFamily="34" charset="0"/>
            </a:endParaRPr>
          </a:p>
        </p:txBody>
      </p:sp>
      <p:sp>
        <p:nvSpPr>
          <p:cNvPr id="16" name="テキスト ボックス 7"/>
          <p:cNvSpPr txBox="1">
            <a:spLocks noChangeArrowheads="1"/>
          </p:cNvSpPr>
          <p:nvPr/>
        </p:nvSpPr>
        <p:spPr bwMode="auto">
          <a:xfrm>
            <a:off x="6027862" y="1266850"/>
            <a:ext cx="352425" cy="368300"/>
          </a:xfrm>
          <a:prstGeom prst="rect">
            <a:avLst/>
          </a:prstGeom>
          <a:noFill/>
          <a:ln w="9525">
            <a:noFill/>
            <a:miter lim="800000"/>
            <a:headEnd/>
            <a:tailEnd/>
          </a:ln>
        </p:spPr>
        <p:txBody>
          <a:bodyPr wrap="none">
            <a:spAutoFit/>
          </a:bodyPr>
          <a:lstStyle/>
          <a:p>
            <a:r>
              <a:rPr lang="en-US" altLang="ja-JP">
                <a:solidFill>
                  <a:srgbClr val="FF0000"/>
                </a:solidFill>
                <a:latin typeface="Calibri" pitchFamily="34" charset="0"/>
              </a:rPr>
              <a:t>c)</a:t>
            </a:r>
            <a:endParaRPr lang="ja-JP" altLang="en-US">
              <a:solidFill>
                <a:srgbClr val="FF0000"/>
              </a:solidFill>
              <a:latin typeface="Calibri" pitchFamily="34" charset="0"/>
            </a:endParaRPr>
          </a:p>
        </p:txBody>
      </p:sp>
      <p:sp>
        <p:nvSpPr>
          <p:cNvPr id="17" name="テキスト ボックス 8"/>
          <p:cNvSpPr txBox="1">
            <a:spLocks noChangeArrowheads="1"/>
          </p:cNvSpPr>
          <p:nvPr/>
        </p:nvSpPr>
        <p:spPr bwMode="auto">
          <a:xfrm>
            <a:off x="6380287" y="2039962"/>
            <a:ext cx="377825" cy="368300"/>
          </a:xfrm>
          <a:prstGeom prst="rect">
            <a:avLst/>
          </a:prstGeom>
          <a:noFill/>
          <a:ln w="9525">
            <a:noFill/>
            <a:miter lim="800000"/>
            <a:headEnd/>
            <a:tailEnd/>
          </a:ln>
        </p:spPr>
        <p:txBody>
          <a:bodyPr wrap="none">
            <a:spAutoFit/>
          </a:bodyPr>
          <a:lstStyle/>
          <a:p>
            <a:r>
              <a:rPr lang="en-US" altLang="ja-JP">
                <a:solidFill>
                  <a:srgbClr val="FF0000"/>
                </a:solidFill>
                <a:latin typeface="Calibri" pitchFamily="34" charset="0"/>
              </a:rPr>
              <a:t>d)</a:t>
            </a:r>
            <a:endParaRPr lang="ja-JP" altLang="en-US">
              <a:solidFill>
                <a:srgbClr val="FF0000"/>
              </a:solidFill>
              <a:latin typeface="Calibri" pitchFamily="34" charset="0"/>
            </a:endParaRPr>
          </a:p>
        </p:txBody>
      </p:sp>
      <p:sp>
        <p:nvSpPr>
          <p:cNvPr id="18" name="スライド番号プレースホルダー 2"/>
          <p:cNvSpPr txBox="1">
            <a:spLocks/>
          </p:cNvSpPr>
          <p:nvPr/>
        </p:nvSpPr>
        <p:spPr>
          <a:xfrm>
            <a:off x="7020272" y="6525344"/>
            <a:ext cx="21336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CB96CBF7-029C-4CDD-AC71-F88936257730}" type="slidenum">
              <a:rPr lang="ja-JP" altLang="en-US" smtClean="0"/>
              <a:pPr>
                <a:defRPr/>
              </a:pPr>
              <a:t>24</a:t>
            </a:fld>
            <a:endParaRPr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782960"/>
          </a:xfrm>
        </p:spPr>
        <p:txBody>
          <a:bodyPr/>
          <a:lstStyle/>
          <a:p>
            <a:r>
              <a:rPr lang="en-US" altLang="ja-JP" dirty="0" smtClean="0"/>
              <a:t>1. Organization</a:t>
            </a:r>
            <a:endParaRPr kumimoji="1" lang="ja-JP" altLang="en-US" dirty="0"/>
          </a:p>
        </p:txBody>
      </p:sp>
      <p:sp>
        <p:nvSpPr>
          <p:cNvPr id="3" name="コンテンツ プレースホルダー 2"/>
          <p:cNvSpPr>
            <a:spLocks noGrp="1"/>
          </p:cNvSpPr>
          <p:nvPr>
            <p:ph idx="1"/>
          </p:nvPr>
        </p:nvSpPr>
        <p:spPr>
          <a:xfrm>
            <a:off x="3553544" y="1484784"/>
            <a:ext cx="1594520" cy="443480"/>
          </a:xfrm>
          <a:solidFill>
            <a:srgbClr val="FFFF00"/>
          </a:solidFill>
          <a:ln w="28575">
            <a:solidFill>
              <a:schemeClr val="tx1"/>
            </a:solidFill>
          </a:ln>
        </p:spPr>
        <p:txBody>
          <a:bodyPr/>
          <a:lstStyle/>
          <a:p>
            <a:pPr marL="0" indent="0" algn="ctr">
              <a:buNone/>
            </a:pPr>
            <a:r>
              <a:rPr kumimoji="1" lang="en-US" altLang="ja-JP" sz="2800" dirty="0" smtClean="0">
                <a:ln>
                  <a:solidFill>
                    <a:schemeClr val="tx1"/>
                  </a:solidFill>
                </a:ln>
                <a:solidFill>
                  <a:schemeClr val="bg1"/>
                </a:solidFill>
              </a:rPr>
              <a:t>MEXT</a:t>
            </a:r>
            <a:endParaRPr kumimoji="1" lang="ja-JP" altLang="en-US" sz="2800" dirty="0">
              <a:ln>
                <a:solidFill>
                  <a:schemeClr val="tx1"/>
                </a:solidFill>
              </a:ln>
              <a:solidFill>
                <a:schemeClr val="bg1"/>
              </a:solidFill>
            </a:endParaRPr>
          </a:p>
        </p:txBody>
      </p:sp>
      <p:sp>
        <p:nvSpPr>
          <p:cNvPr id="4" name="スライド番号プレースホルダー 3"/>
          <p:cNvSpPr>
            <a:spLocks noGrp="1"/>
          </p:cNvSpPr>
          <p:nvPr>
            <p:ph type="sldNum" sz="quarter" idx="12"/>
          </p:nvPr>
        </p:nvSpPr>
        <p:spPr>
          <a:xfrm>
            <a:off x="6980238" y="6453336"/>
            <a:ext cx="2133600" cy="365125"/>
          </a:xfrm>
        </p:spPr>
        <p:txBody>
          <a:bodyPr/>
          <a:lstStyle/>
          <a:p>
            <a:pPr>
              <a:defRPr/>
            </a:pPr>
            <a:fld id="{41E90019-4556-46C6-981E-B37A61620D78}" type="slidenum">
              <a:rPr lang="ja-JP" altLang="en-US" smtClean="0"/>
              <a:pPr>
                <a:defRPr/>
              </a:pPr>
              <a:t>3</a:t>
            </a:fld>
            <a:endParaRPr lang="ja-JP" altLang="en-US" dirty="0"/>
          </a:p>
        </p:txBody>
      </p:sp>
      <p:sp>
        <p:nvSpPr>
          <p:cNvPr id="5" name="コンテンツ プレースホルダー 2"/>
          <p:cNvSpPr txBox="1">
            <a:spLocks/>
          </p:cNvSpPr>
          <p:nvPr/>
        </p:nvSpPr>
        <p:spPr bwMode="auto">
          <a:xfrm>
            <a:off x="3985899" y="2204864"/>
            <a:ext cx="1234480" cy="460648"/>
          </a:xfrm>
          <a:prstGeom prst="rect">
            <a:avLst/>
          </a:prstGeom>
          <a:solidFill>
            <a:schemeClr val="accent3">
              <a:lumMod val="60000"/>
              <a:lumOff val="40000"/>
            </a:schemeClr>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charset="0"/>
              <a:buNone/>
            </a:pPr>
            <a:r>
              <a:rPr lang="en-US" altLang="ja-JP" sz="2800" dirty="0" smtClean="0">
                <a:solidFill>
                  <a:schemeClr val="bg1"/>
                </a:solidFill>
              </a:rPr>
              <a:t>MERI</a:t>
            </a:r>
            <a:endParaRPr lang="ja-JP" altLang="en-US" sz="2800" dirty="0">
              <a:solidFill>
                <a:schemeClr val="bg1"/>
              </a:solidFill>
            </a:endParaRPr>
          </a:p>
        </p:txBody>
      </p:sp>
      <p:sp>
        <p:nvSpPr>
          <p:cNvPr id="6" name="コンテンツ プレースホルダー 2"/>
          <p:cNvSpPr txBox="1">
            <a:spLocks/>
          </p:cNvSpPr>
          <p:nvPr/>
        </p:nvSpPr>
        <p:spPr bwMode="auto">
          <a:xfrm>
            <a:off x="5485432" y="2204864"/>
            <a:ext cx="1594520" cy="504056"/>
          </a:xfrm>
          <a:prstGeom prst="rect">
            <a:avLst/>
          </a:prstGeom>
          <a:solidFill>
            <a:schemeClr val="tx2">
              <a:lumMod val="20000"/>
              <a:lumOff val="80000"/>
            </a:schemeClr>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charset="0"/>
              <a:buNone/>
            </a:pPr>
            <a:r>
              <a:rPr lang="en-US" altLang="ja-JP" sz="2800" dirty="0" smtClean="0">
                <a:solidFill>
                  <a:schemeClr val="bg1"/>
                </a:solidFill>
              </a:rPr>
              <a:t>JAMSTEC</a:t>
            </a:r>
            <a:endParaRPr lang="ja-JP" altLang="en-US" sz="2800" dirty="0">
              <a:solidFill>
                <a:schemeClr val="bg1"/>
              </a:solidFill>
            </a:endParaRPr>
          </a:p>
        </p:txBody>
      </p:sp>
      <p:sp>
        <p:nvSpPr>
          <p:cNvPr id="7" name="コンテンツ プレースホルダー 2"/>
          <p:cNvSpPr txBox="1">
            <a:spLocks/>
          </p:cNvSpPr>
          <p:nvPr/>
        </p:nvSpPr>
        <p:spPr bwMode="auto">
          <a:xfrm>
            <a:off x="3553544" y="2923657"/>
            <a:ext cx="1594520" cy="504056"/>
          </a:xfrm>
          <a:prstGeom prst="rect">
            <a:avLst/>
          </a:prstGeom>
          <a:solidFill>
            <a:schemeClr val="tx2">
              <a:lumMod val="20000"/>
              <a:lumOff val="80000"/>
            </a:schemeClr>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charset="0"/>
              <a:buNone/>
            </a:pPr>
            <a:r>
              <a:rPr lang="en-US" altLang="ja-JP" dirty="0" smtClean="0">
                <a:solidFill>
                  <a:schemeClr val="bg1"/>
                </a:solidFill>
              </a:rPr>
              <a:t>JAEA</a:t>
            </a:r>
          </a:p>
        </p:txBody>
      </p:sp>
      <p:sp>
        <p:nvSpPr>
          <p:cNvPr id="8" name="コンテンツ プレースホルダー 2"/>
          <p:cNvSpPr txBox="1">
            <a:spLocks/>
          </p:cNvSpPr>
          <p:nvPr/>
        </p:nvSpPr>
        <p:spPr bwMode="auto">
          <a:xfrm>
            <a:off x="1619672" y="2924944"/>
            <a:ext cx="1594520" cy="504056"/>
          </a:xfrm>
          <a:prstGeom prst="rect">
            <a:avLst/>
          </a:prstGeom>
          <a:solidFill>
            <a:schemeClr val="accent3">
              <a:lumMod val="60000"/>
              <a:lumOff val="40000"/>
            </a:schemeClr>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charset="0"/>
              <a:buNone/>
            </a:pPr>
            <a:r>
              <a:rPr lang="en-US" altLang="ja-JP" sz="2800" dirty="0" smtClean="0">
                <a:solidFill>
                  <a:schemeClr val="bg1"/>
                </a:solidFill>
              </a:rPr>
              <a:t>JCAC</a:t>
            </a:r>
            <a:endParaRPr lang="ja-JP" altLang="en-US" sz="2800" dirty="0">
              <a:solidFill>
                <a:schemeClr val="bg1"/>
              </a:solidFill>
            </a:endParaRPr>
          </a:p>
        </p:txBody>
      </p:sp>
      <p:sp>
        <p:nvSpPr>
          <p:cNvPr id="9" name="コンテンツ プレースホルダー 2"/>
          <p:cNvSpPr txBox="1">
            <a:spLocks/>
          </p:cNvSpPr>
          <p:nvPr/>
        </p:nvSpPr>
        <p:spPr bwMode="auto">
          <a:xfrm>
            <a:off x="7236296" y="2608312"/>
            <a:ext cx="1594520" cy="460648"/>
          </a:xfrm>
          <a:prstGeom prst="rect">
            <a:avLst/>
          </a:prstGeom>
          <a:solidFill>
            <a:schemeClr val="accent6">
              <a:lumMod val="60000"/>
              <a:lumOff val="40000"/>
            </a:schemeClr>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charset="0"/>
              <a:buNone/>
            </a:pPr>
            <a:r>
              <a:rPr lang="en-US" altLang="ja-JP" sz="2800" dirty="0" smtClean="0">
                <a:solidFill>
                  <a:schemeClr val="bg1"/>
                </a:solidFill>
              </a:rPr>
              <a:t>TEPCO</a:t>
            </a:r>
            <a:endParaRPr lang="ja-JP" altLang="en-US" sz="2800" dirty="0">
              <a:solidFill>
                <a:schemeClr val="bg1"/>
              </a:solidFill>
            </a:endParaRPr>
          </a:p>
        </p:txBody>
      </p:sp>
      <p:sp>
        <p:nvSpPr>
          <p:cNvPr id="10" name="正方形/長方形 9"/>
          <p:cNvSpPr/>
          <p:nvPr/>
        </p:nvSpPr>
        <p:spPr>
          <a:xfrm>
            <a:off x="1043608" y="836712"/>
            <a:ext cx="6633474" cy="523220"/>
          </a:xfrm>
          <a:prstGeom prst="rect">
            <a:avLst/>
          </a:prstGeom>
          <a:solidFill>
            <a:srgbClr val="FFFF00"/>
          </a:solidFill>
          <a:ln>
            <a:solidFill>
              <a:schemeClr val="tx1"/>
            </a:solidFill>
          </a:ln>
        </p:spPr>
        <p:txBody>
          <a:bodyPr wrap="square">
            <a:spAutoFit/>
          </a:bodyPr>
          <a:lstStyle/>
          <a:p>
            <a:r>
              <a:rPr lang="en-US" altLang="ja-JP" sz="2800" dirty="0">
                <a:solidFill>
                  <a:schemeClr val="bg1"/>
                </a:solidFill>
                <a:latin typeface="+mn-lt"/>
              </a:rPr>
              <a:t>Nuclear Emergency Response Headquarters</a:t>
            </a:r>
            <a:endParaRPr lang="zh-TW" altLang="en-US" sz="2800" b="1" dirty="0">
              <a:solidFill>
                <a:schemeClr val="bg1"/>
              </a:solidFill>
              <a:latin typeface="+mn-lt"/>
            </a:endParaRPr>
          </a:p>
        </p:txBody>
      </p:sp>
      <p:sp>
        <p:nvSpPr>
          <p:cNvPr id="11" name="コンテンツ プレースホルダー 2"/>
          <p:cNvSpPr txBox="1">
            <a:spLocks/>
          </p:cNvSpPr>
          <p:nvPr/>
        </p:nvSpPr>
        <p:spPr bwMode="auto">
          <a:xfrm>
            <a:off x="5485432" y="1484784"/>
            <a:ext cx="1594520" cy="443480"/>
          </a:xfrm>
          <a:prstGeom prst="rect">
            <a:avLst/>
          </a:prstGeom>
          <a:solidFill>
            <a:srgbClr val="FFFF99"/>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charset="0"/>
              <a:buNone/>
            </a:pPr>
            <a:r>
              <a:rPr lang="en-US" altLang="ja-JP" sz="2800" dirty="0" smtClean="0">
                <a:solidFill>
                  <a:schemeClr val="bg1"/>
                </a:solidFill>
              </a:rPr>
              <a:t>NISA</a:t>
            </a:r>
            <a:endParaRPr lang="ja-JP" altLang="en-US" sz="2800" dirty="0">
              <a:solidFill>
                <a:schemeClr val="bg1"/>
              </a:solidFill>
            </a:endParaRPr>
          </a:p>
        </p:txBody>
      </p:sp>
      <p:sp>
        <p:nvSpPr>
          <p:cNvPr id="12" name="コンテンツ プレースホルダー 2"/>
          <p:cNvSpPr txBox="1">
            <a:spLocks/>
          </p:cNvSpPr>
          <p:nvPr/>
        </p:nvSpPr>
        <p:spPr bwMode="auto">
          <a:xfrm>
            <a:off x="1619672" y="1484784"/>
            <a:ext cx="1594520" cy="460648"/>
          </a:xfrm>
          <a:prstGeom prst="rect">
            <a:avLst/>
          </a:prstGeom>
          <a:solidFill>
            <a:srgbClr val="FFFF99"/>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charset="0"/>
              <a:buNone/>
            </a:pPr>
            <a:r>
              <a:rPr lang="en-US" altLang="ja-JP" sz="2800" dirty="0" smtClean="0">
                <a:solidFill>
                  <a:schemeClr val="bg1"/>
                </a:solidFill>
              </a:rPr>
              <a:t>FA</a:t>
            </a:r>
            <a:endParaRPr lang="ja-JP" altLang="en-US" sz="2800" dirty="0">
              <a:solidFill>
                <a:schemeClr val="bg1"/>
              </a:solidFill>
            </a:endParaRPr>
          </a:p>
        </p:txBody>
      </p:sp>
      <p:sp>
        <p:nvSpPr>
          <p:cNvPr id="14" name="正方形/長方形 13"/>
          <p:cNvSpPr/>
          <p:nvPr/>
        </p:nvSpPr>
        <p:spPr>
          <a:xfrm>
            <a:off x="323528" y="3501008"/>
            <a:ext cx="6756424" cy="3323987"/>
          </a:xfrm>
          <a:prstGeom prst="rect">
            <a:avLst/>
          </a:prstGeom>
          <a:ln>
            <a:solidFill>
              <a:schemeClr val="tx1"/>
            </a:solidFill>
          </a:ln>
        </p:spPr>
        <p:txBody>
          <a:bodyPr wrap="square">
            <a:spAutoFit/>
          </a:bodyPr>
          <a:lstStyle/>
          <a:p>
            <a:r>
              <a:rPr lang="en-US" altLang="ja-JP" sz="1400" dirty="0" smtClean="0"/>
              <a:t>[government]</a:t>
            </a:r>
          </a:p>
          <a:p>
            <a:pPr indent="177800"/>
            <a:r>
              <a:rPr lang="en-US" altLang="ja-JP" sz="1400" dirty="0" smtClean="0"/>
              <a:t>MEXT: Ministry </a:t>
            </a:r>
            <a:r>
              <a:rPr lang="en-US" altLang="ja-JP" sz="1400" dirty="0"/>
              <a:t>of Education, Culture, Sports, Science and Technology</a:t>
            </a:r>
          </a:p>
          <a:p>
            <a:pPr indent="177800"/>
            <a:r>
              <a:rPr lang="en-US" altLang="ja-JP" sz="1400" dirty="0" smtClean="0"/>
              <a:t>METI</a:t>
            </a:r>
            <a:r>
              <a:rPr lang="en-US" altLang="ja-JP" sz="1400" dirty="0"/>
              <a:t>: </a:t>
            </a:r>
            <a:r>
              <a:rPr lang="en-US" altLang="ja-JP" sz="1400" dirty="0" smtClean="0"/>
              <a:t>Ministry </a:t>
            </a:r>
            <a:r>
              <a:rPr lang="en-US" altLang="ja-JP" sz="1400" dirty="0"/>
              <a:t>of Economy, Trade and Industry</a:t>
            </a:r>
            <a:endParaRPr lang="en-US" altLang="ja-JP" sz="1400" dirty="0" smtClean="0"/>
          </a:p>
          <a:p>
            <a:pPr indent="177800"/>
            <a:r>
              <a:rPr lang="en-US" altLang="ja-JP" sz="1400" dirty="0" smtClean="0"/>
              <a:t>FA: Fisheries Agency </a:t>
            </a:r>
          </a:p>
          <a:p>
            <a:pPr indent="177800"/>
            <a:r>
              <a:rPr lang="en-US" altLang="ja-JP" sz="1400" dirty="0" smtClean="0"/>
              <a:t>JCG: Japan Coast </a:t>
            </a:r>
            <a:r>
              <a:rPr lang="en-US" altLang="ja-JP" sz="1400" dirty="0"/>
              <a:t>Guard(sampling)</a:t>
            </a:r>
          </a:p>
          <a:p>
            <a:r>
              <a:rPr lang="en-US" altLang="ja-JP" sz="1400" dirty="0" smtClean="0"/>
              <a:t>[</a:t>
            </a:r>
            <a:r>
              <a:rPr lang="en-US" altLang="ja-JP" sz="1400" dirty="0"/>
              <a:t>incorporated foundation]</a:t>
            </a:r>
            <a:endParaRPr lang="en-US" altLang="ja-JP" sz="1400" dirty="0" smtClean="0"/>
          </a:p>
          <a:p>
            <a:pPr indent="177800"/>
            <a:r>
              <a:rPr lang="en-US" altLang="ja-JP" sz="1400" dirty="0" smtClean="0"/>
              <a:t>MERI</a:t>
            </a:r>
            <a:r>
              <a:rPr lang="en-US" altLang="ja-JP" sz="1400" dirty="0"/>
              <a:t>: Marine Ecology Research Institute (</a:t>
            </a:r>
            <a:r>
              <a:rPr lang="en-US" altLang="ja-JP" sz="1400" dirty="0" smtClean="0"/>
              <a:t>sampling)</a:t>
            </a:r>
          </a:p>
          <a:p>
            <a:pPr indent="177800"/>
            <a:r>
              <a:rPr lang="en-US" altLang="ja-JP" sz="1400" dirty="0"/>
              <a:t>JCAC: Japan Chemical Analysis Center (analysis</a:t>
            </a:r>
            <a:r>
              <a:rPr lang="en-US" altLang="ja-JP" sz="1400" dirty="0" smtClean="0"/>
              <a:t>)</a:t>
            </a:r>
          </a:p>
          <a:p>
            <a:pPr indent="177800"/>
            <a:r>
              <a:rPr lang="en-US" altLang="ja-JP" sz="1400" dirty="0"/>
              <a:t>KEEA</a:t>
            </a:r>
            <a:r>
              <a:rPr lang="ja-JP" altLang="en-US" sz="1400" dirty="0"/>
              <a:t>：</a:t>
            </a:r>
            <a:r>
              <a:rPr lang="en-US" altLang="ja-JP" sz="1400" dirty="0"/>
              <a:t>Kyusyu Environmental Evaluation Association(analysis)</a:t>
            </a:r>
          </a:p>
          <a:p>
            <a:r>
              <a:rPr lang="en-US" altLang="ja-JP" sz="1400" dirty="0" smtClean="0"/>
              <a:t>[</a:t>
            </a:r>
            <a:r>
              <a:rPr lang="en-US" altLang="ja-JP" sz="1400" dirty="0"/>
              <a:t>incorporated administrative agency</a:t>
            </a:r>
            <a:r>
              <a:rPr lang="en-US" altLang="ja-JP" sz="1400" dirty="0" smtClean="0"/>
              <a:t>]</a:t>
            </a:r>
          </a:p>
          <a:p>
            <a:pPr indent="177800"/>
            <a:r>
              <a:rPr lang="en-US" altLang="ja-JP" sz="1400" dirty="0" smtClean="0"/>
              <a:t>FRA: </a:t>
            </a:r>
            <a:r>
              <a:rPr lang="en-US" altLang="ja-JP" sz="1400" dirty="0"/>
              <a:t>Fisheries Research Agency(sampling)</a:t>
            </a:r>
          </a:p>
          <a:p>
            <a:pPr indent="177800"/>
            <a:r>
              <a:rPr lang="en-US" altLang="ja-JP" sz="1400" dirty="0" smtClean="0"/>
              <a:t>JAMSTEC: </a:t>
            </a:r>
            <a:r>
              <a:rPr lang="en-US" altLang="ja-JP" sz="1400" dirty="0"/>
              <a:t>Japan Agency for Marine-Earth Science and </a:t>
            </a:r>
            <a:r>
              <a:rPr lang="en-US" altLang="ja-JP" sz="1400" dirty="0" smtClean="0"/>
              <a:t>Technology (</a:t>
            </a:r>
            <a:r>
              <a:rPr lang="en-US" altLang="ja-JP" sz="1400" dirty="0"/>
              <a:t>sampling</a:t>
            </a:r>
            <a:r>
              <a:rPr lang="en-US" altLang="ja-JP" sz="1400" dirty="0" smtClean="0"/>
              <a:t>)</a:t>
            </a:r>
          </a:p>
          <a:p>
            <a:pPr indent="177800"/>
            <a:r>
              <a:rPr lang="en-US" altLang="ja-JP" sz="1400" dirty="0" smtClean="0"/>
              <a:t>JAEA: Japan Atomic Energy Agency (analysis)</a:t>
            </a:r>
          </a:p>
          <a:p>
            <a:r>
              <a:rPr lang="en-US" altLang="ja-JP" sz="1400" dirty="0"/>
              <a:t>[incorporated </a:t>
            </a:r>
            <a:r>
              <a:rPr lang="en-US" altLang="ja-JP" sz="1400" dirty="0" smtClean="0"/>
              <a:t>company</a:t>
            </a:r>
            <a:r>
              <a:rPr lang="en-US" altLang="ja-JP" sz="1400" dirty="0"/>
              <a:t>]</a:t>
            </a:r>
            <a:endParaRPr lang="en-US" altLang="ja-JP" sz="1400" dirty="0" smtClean="0"/>
          </a:p>
          <a:p>
            <a:pPr indent="177800"/>
            <a:r>
              <a:rPr lang="en-US" altLang="ja-JP" sz="1400" dirty="0" smtClean="0"/>
              <a:t>TEPCO: </a:t>
            </a:r>
            <a:r>
              <a:rPr lang="en-US" altLang="ja-JP" sz="1400" dirty="0"/>
              <a:t>The Tokyo Electric Power Company, </a:t>
            </a:r>
            <a:r>
              <a:rPr lang="en-US" altLang="ja-JP" sz="1400" dirty="0" smtClean="0"/>
              <a:t>Incorporated (sampling, analysis)</a:t>
            </a:r>
          </a:p>
        </p:txBody>
      </p:sp>
      <p:sp>
        <p:nvSpPr>
          <p:cNvPr id="40" name="コンテンツ プレースホルダー 2"/>
          <p:cNvSpPr txBox="1">
            <a:spLocks/>
          </p:cNvSpPr>
          <p:nvPr/>
        </p:nvSpPr>
        <p:spPr bwMode="auto">
          <a:xfrm>
            <a:off x="2757701" y="2204864"/>
            <a:ext cx="797260" cy="460648"/>
          </a:xfrm>
          <a:prstGeom prst="rect">
            <a:avLst/>
          </a:prstGeom>
          <a:solidFill>
            <a:schemeClr val="tx2">
              <a:lumMod val="20000"/>
              <a:lumOff val="80000"/>
            </a:schemeClr>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charset="0"/>
              <a:buNone/>
            </a:pPr>
            <a:r>
              <a:rPr lang="en-US" altLang="ja-JP" sz="2800" dirty="0" smtClean="0">
                <a:solidFill>
                  <a:schemeClr val="bg1"/>
                </a:solidFill>
              </a:rPr>
              <a:t>FRA</a:t>
            </a:r>
            <a:endParaRPr lang="ja-JP" altLang="en-US" sz="2800" dirty="0">
              <a:solidFill>
                <a:schemeClr val="bg1"/>
              </a:solidFill>
            </a:endParaRPr>
          </a:p>
        </p:txBody>
      </p:sp>
      <p:cxnSp>
        <p:nvCxnSpPr>
          <p:cNvPr id="43" name="直線コネクタ 42"/>
          <p:cNvCxnSpPr/>
          <p:nvPr/>
        </p:nvCxnSpPr>
        <p:spPr>
          <a:xfrm>
            <a:off x="179512" y="2060848"/>
            <a:ext cx="8795320" cy="0"/>
          </a:xfrm>
          <a:prstGeom prst="line">
            <a:avLst/>
          </a:prstGeom>
          <a:ln w="28575">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179512" y="2852936"/>
            <a:ext cx="7200800" cy="0"/>
          </a:xfrm>
          <a:prstGeom prst="line">
            <a:avLst/>
          </a:prstGeom>
          <a:ln w="28575">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179512" y="2272226"/>
            <a:ext cx="1146468" cy="369332"/>
          </a:xfrm>
          <a:prstGeom prst="rect">
            <a:avLst/>
          </a:prstGeom>
          <a:noFill/>
        </p:spPr>
        <p:txBody>
          <a:bodyPr wrap="none" rtlCol="0">
            <a:spAutoFit/>
          </a:bodyPr>
          <a:lstStyle/>
          <a:p>
            <a:r>
              <a:rPr lang="en-US" altLang="ja-JP" dirty="0"/>
              <a:t>S</a:t>
            </a:r>
            <a:r>
              <a:rPr kumimoji="1" lang="en-US" altLang="ja-JP" dirty="0" smtClean="0"/>
              <a:t>ampling</a:t>
            </a:r>
            <a:endParaRPr kumimoji="1" lang="ja-JP" altLang="en-US" dirty="0"/>
          </a:p>
        </p:txBody>
      </p:sp>
      <p:sp>
        <p:nvSpPr>
          <p:cNvPr id="18" name="テキスト ボックス 17"/>
          <p:cNvSpPr txBox="1"/>
          <p:nvPr/>
        </p:nvSpPr>
        <p:spPr>
          <a:xfrm>
            <a:off x="179512" y="1547500"/>
            <a:ext cx="1492716" cy="369332"/>
          </a:xfrm>
          <a:prstGeom prst="rect">
            <a:avLst/>
          </a:prstGeom>
          <a:noFill/>
        </p:spPr>
        <p:txBody>
          <a:bodyPr wrap="none" rtlCol="0">
            <a:spAutoFit/>
          </a:bodyPr>
          <a:lstStyle/>
          <a:p>
            <a:r>
              <a:rPr kumimoji="1" lang="en-US" altLang="ja-JP" dirty="0" smtClean="0"/>
              <a:t>Coordination</a:t>
            </a:r>
            <a:endParaRPr kumimoji="1" lang="ja-JP" altLang="en-US" dirty="0"/>
          </a:p>
        </p:txBody>
      </p:sp>
      <p:sp>
        <p:nvSpPr>
          <p:cNvPr id="19" name="テキスト ボックス 18"/>
          <p:cNvSpPr txBox="1"/>
          <p:nvPr/>
        </p:nvSpPr>
        <p:spPr>
          <a:xfrm>
            <a:off x="251520" y="2924944"/>
            <a:ext cx="1043876" cy="369332"/>
          </a:xfrm>
          <a:prstGeom prst="rect">
            <a:avLst/>
          </a:prstGeom>
          <a:noFill/>
        </p:spPr>
        <p:txBody>
          <a:bodyPr wrap="none" rtlCol="0">
            <a:spAutoFit/>
          </a:bodyPr>
          <a:lstStyle/>
          <a:p>
            <a:r>
              <a:rPr kumimoji="1" lang="en-US" altLang="ja-JP" dirty="0" smtClean="0"/>
              <a:t>Analysis</a:t>
            </a:r>
            <a:endParaRPr kumimoji="1" lang="ja-JP" altLang="en-US" dirty="0"/>
          </a:p>
        </p:txBody>
      </p:sp>
      <p:sp>
        <p:nvSpPr>
          <p:cNvPr id="20" name="コンテンツ プレースホルダー 2"/>
          <p:cNvSpPr txBox="1">
            <a:spLocks/>
          </p:cNvSpPr>
          <p:nvPr/>
        </p:nvSpPr>
        <p:spPr bwMode="auto">
          <a:xfrm>
            <a:off x="7239699" y="3535884"/>
            <a:ext cx="1796797" cy="1765324"/>
          </a:xfrm>
          <a:prstGeom prst="rect">
            <a:avLst/>
          </a:prstGeom>
          <a:solidFill>
            <a:srgbClr val="FFFF99"/>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charset="0"/>
              <a:buNone/>
            </a:pPr>
            <a:r>
              <a:rPr lang="en-US" altLang="ja-JP" sz="2800" u="sng" dirty="0" smtClean="0">
                <a:solidFill>
                  <a:schemeClr val="bg1"/>
                </a:solidFill>
              </a:rPr>
              <a:t>Prefecture</a:t>
            </a:r>
          </a:p>
          <a:p>
            <a:pPr marL="0" indent="0" algn="ctr">
              <a:buNone/>
            </a:pPr>
            <a:r>
              <a:rPr lang="en-US" altLang="ja-JP" sz="2400" dirty="0" smtClean="0">
                <a:solidFill>
                  <a:schemeClr val="bg1"/>
                </a:solidFill>
              </a:rPr>
              <a:t>Fukushima, Ibaraki,</a:t>
            </a:r>
          </a:p>
          <a:p>
            <a:pPr marL="0" indent="0" algn="ctr">
              <a:buNone/>
            </a:pPr>
            <a:r>
              <a:rPr lang="en-US" altLang="ja-JP" sz="2400" dirty="0" smtClean="0">
                <a:solidFill>
                  <a:schemeClr val="bg1"/>
                </a:solidFill>
              </a:rPr>
              <a:t>etc.</a:t>
            </a:r>
          </a:p>
        </p:txBody>
      </p:sp>
      <p:sp>
        <p:nvSpPr>
          <p:cNvPr id="21" name="コンテンツ プレースホルダー 2"/>
          <p:cNvSpPr txBox="1">
            <a:spLocks/>
          </p:cNvSpPr>
          <p:nvPr/>
        </p:nvSpPr>
        <p:spPr bwMode="auto">
          <a:xfrm>
            <a:off x="5485432" y="2925639"/>
            <a:ext cx="1595438" cy="503237"/>
          </a:xfrm>
          <a:prstGeom prst="rect">
            <a:avLst/>
          </a:prstGeom>
          <a:solidFill>
            <a:srgbClr val="C6D9F1"/>
          </a:solidFill>
          <a:ln w="9525">
            <a:solidFill>
              <a:schemeClr val="tx1"/>
            </a:solidFill>
            <a:miter lim="800000"/>
            <a:headEnd/>
            <a:tailEnd/>
          </a:ln>
        </p:spPr>
        <p:txBody>
          <a:bodyPr/>
          <a:lstStyle/>
          <a:p>
            <a:pPr algn="ctr" eaLnBrk="0" hangingPunct="0">
              <a:spcBef>
                <a:spcPct val="20000"/>
              </a:spcBef>
              <a:buFont typeface="Arial" charset="0"/>
              <a:buNone/>
            </a:pPr>
            <a:r>
              <a:rPr lang="en-US" altLang="ja-JP" sz="2800">
                <a:solidFill>
                  <a:schemeClr val="bg1"/>
                </a:solidFill>
                <a:latin typeface="Calibri" pitchFamily="34" charset="0"/>
              </a:rPr>
              <a:t>KEEA</a:t>
            </a:r>
          </a:p>
        </p:txBody>
      </p:sp>
      <p:sp>
        <p:nvSpPr>
          <p:cNvPr id="22" name="コンテンツ プレースホルダー 2"/>
          <p:cNvSpPr txBox="1">
            <a:spLocks/>
          </p:cNvSpPr>
          <p:nvPr/>
        </p:nvSpPr>
        <p:spPr bwMode="auto">
          <a:xfrm>
            <a:off x="1619672" y="2204864"/>
            <a:ext cx="864096" cy="443480"/>
          </a:xfrm>
          <a:prstGeom prst="rect">
            <a:avLst/>
          </a:prstGeom>
          <a:solidFill>
            <a:srgbClr val="FFFF00"/>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charset="0"/>
              <a:buNone/>
            </a:pPr>
            <a:r>
              <a:rPr lang="en-US" altLang="ja-JP" sz="2800" dirty="0">
                <a:solidFill>
                  <a:schemeClr val="bg1"/>
                </a:solidFill>
              </a:rPr>
              <a:t>JCG</a:t>
            </a:r>
            <a:endParaRPr lang="ja-JP" altLang="en-US" sz="2800" dirty="0">
              <a:solidFill>
                <a:schemeClr val="bg1"/>
              </a:solidFill>
            </a:endParaRPr>
          </a:p>
        </p:txBody>
      </p:sp>
    </p:spTree>
    <p:extLst>
      <p:ext uri="{BB962C8B-B14F-4D97-AF65-F5344CB8AC3E}">
        <p14:creationId xmlns:p14="http://schemas.microsoft.com/office/powerpoint/2010/main" xmlns="" val="107202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タイトル 1"/>
          <p:cNvSpPr>
            <a:spLocks noGrp="1"/>
          </p:cNvSpPr>
          <p:nvPr>
            <p:ph type="title"/>
          </p:nvPr>
        </p:nvSpPr>
        <p:spPr/>
        <p:txBody>
          <a:bodyPr/>
          <a:lstStyle/>
          <a:p>
            <a:pPr algn="just" eaLnBrk="1" hangingPunct="1"/>
            <a:r>
              <a:rPr lang="en-US" altLang="ja-JP" sz="3200" dirty="0" smtClean="0"/>
              <a:t>2. Monitoring plan by Japanese government</a:t>
            </a:r>
            <a:endParaRPr lang="ja-JP" altLang="en-US" sz="3200" dirty="0" smtClean="0"/>
          </a:p>
        </p:txBody>
      </p:sp>
      <p:sp>
        <p:nvSpPr>
          <p:cNvPr id="3" name="スライド番号プレースホルダー 2"/>
          <p:cNvSpPr>
            <a:spLocks noGrp="1"/>
          </p:cNvSpPr>
          <p:nvPr>
            <p:ph type="sldNum" sz="quarter" idx="12"/>
          </p:nvPr>
        </p:nvSpPr>
        <p:spPr/>
        <p:txBody>
          <a:bodyPr/>
          <a:lstStyle/>
          <a:p>
            <a:pPr>
              <a:defRPr/>
            </a:pPr>
            <a:fld id="{465EB70A-DCF6-433D-9EDC-3FE74F869598}" type="slidenum">
              <a:rPr lang="ja-JP" altLang="en-US"/>
              <a:pPr>
                <a:defRPr/>
              </a:pPr>
              <a:t>4</a:t>
            </a:fld>
            <a:endParaRPr lang="ja-JP" altLang="en-US" dirty="0"/>
          </a:p>
        </p:txBody>
      </p:sp>
      <p:graphicFrame>
        <p:nvGraphicFramePr>
          <p:cNvPr id="5" name="表 4"/>
          <p:cNvGraphicFramePr>
            <a:graphicFrameLocks noGrp="1"/>
          </p:cNvGraphicFramePr>
          <p:nvPr/>
        </p:nvGraphicFramePr>
        <p:xfrm>
          <a:off x="468313" y="1484313"/>
          <a:ext cx="8064896" cy="2743200"/>
        </p:xfrm>
        <a:graphic>
          <a:graphicData uri="http://schemas.openxmlformats.org/drawingml/2006/table">
            <a:tbl>
              <a:tblPr firstRow="1" bandRow="1">
                <a:tableStyleId>{5C22544A-7EE6-4342-B048-85BDC9FD1C3A}</a:tableStyleId>
              </a:tblPr>
              <a:tblGrid>
                <a:gridCol w="2095836"/>
                <a:gridCol w="5969060"/>
              </a:tblGrid>
              <a:tr h="370840">
                <a:tc>
                  <a:txBody>
                    <a:bodyPr/>
                    <a:lstStyle/>
                    <a:p>
                      <a:r>
                        <a:rPr kumimoji="1" lang="en-US" altLang="ja-JP" sz="2400" dirty="0" smtClean="0"/>
                        <a:t>Date</a:t>
                      </a:r>
                      <a:endParaRPr kumimoji="1" lang="ja-JP" altLang="en-US" sz="2400" dirty="0"/>
                    </a:p>
                  </a:txBody>
                  <a:tcPr/>
                </a:tc>
                <a:tc>
                  <a:txBody>
                    <a:bodyPr/>
                    <a:lstStyle/>
                    <a:p>
                      <a:r>
                        <a:rPr kumimoji="1" lang="en-US" altLang="ja-JP" sz="2400" dirty="0" smtClean="0"/>
                        <a:t>Plan</a:t>
                      </a:r>
                      <a:endParaRPr kumimoji="1" lang="ja-JP" altLang="en-US" sz="2400" dirty="0"/>
                    </a:p>
                  </a:txBody>
                  <a:tcPr/>
                </a:tc>
              </a:tr>
              <a:tr h="370840">
                <a:tc>
                  <a:txBody>
                    <a:bodyPr/>
                    <a:lstStyle/>
                    <a:p>
                      <a:r>
                        <a:rPr lang="en-US" altLang="ja-JP" sz="2400" dirty="0" smtClean="0"/>
                        <a:t>March 22 </a:t>
                      </a:r>
                      <a:endParaRPr kumimoji="1" lang="ja-JP" alt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400" dirty="0" smtClean="0"/>
                        <a:t>Sea Area Monitoring Action Plan</a:t>
                      </a:r>
                    </a:p>
                  </a:txBody>
                  <a:tcPr/>
                </a:tc>
              </a:tr>
              <a:tr h="370840">
                <a:tc>
                  <a:txBody>
                    <a:bodyPr/>
                    <a:lstStyle/>
                    <a:p>
                      <a:r>
                        <a:rPr kumimoji="1" lang="en-US" altLang="ja-JP" sz="2400" dirty="0" smtClean="0"/>
                        <a:t>April 5</a:t>
                      </a:r>
                      <a:endParaRPr kumimoji="1" lang="ja-JP" alt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400" dirty="0" smtClean="0"/>
                        <a:t>Enhancement of Sea Area Monitoring</a:t>
                      </a:r>
                    </a:p>
                  </a:txBody>
                  <a:tcPr/>
                </a:tc>
              </a:tr>
              <a:tr h="370840">
                <a:tc>
                  <a:txBody>
                    <a:bodyPr/>
                    <a:lstStyle/>
                    <a:p>
                      <a:r>
                        <a:rPr kumimoji="1" lang="en-US" altLang="ja-JP" sz="2400" dirty="0" smtClean="0"/>
                        <a:t>April 25 </a:t>
                      </a:r>
                      <a:endParaRPr kumimoji="1" lang="ja-JP" alt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400" dirty="0" smtClean="0"/>
                        <a:t>Strengthening of Sea Area Monitoring</a:t>
                      </a:r>
                    </a:p>
                  </a:txBody>
                  <a:tcPr/>
                </a:tc>
              </a:tr>
              <a:tr h="370840">
                <a:tc>
                  <a:txBody>
                    <a:bodyPr/>
                    <a:lstStyle/>
                    <a:p>
                      <a:r>
                        <a:rPr kumimoji="1" lang="en-US" altLang="ja-JP" sz="2400" dirty="0" smtClean="0"/>
                        <a:t>May 6 </a:t>
                      </a:r>
                      <a:endParaRPr kumimoji="1" lang="ja-JP" alt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400" dirty="0" smtClean="0"/>
                        <a:t>Sea Area Monitoring in Wider Areas</a:t>
                      </a:r>
                    </a:p>
                  </a:txBody>
                  <a:tcPr/>
                </a:tc>
              </a:tr>
              <a:tr h="370840">
                <a:tc>
                  <a:txBody>
                    <a:bodyPr/>
                    <a:lstStyle/>
                    <a:p>
                      <a:r>
                        <a:rPr kumimoji="1" lang="en-US" altLang="ja-JP" sz="2400" dirty="0" smtClean="0"/>
                        <a:t>August 2</a:t>
                      </a:r>
                      <a:endParaRPr kumimoji="1" lang="ja-JP" alt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400" dirty="0" smtClean="0"/>
                        <a:t>Comprehensive Monitoring Plan</a:t>
                      </a:r>
                      <a:endParaRPr kumimoji="1" lang="ja-JP" altLang="en-US" sz="2400" dirty="0" smtClean="0"/>
                    </a:p>
                  </a:txBody>
                  <a:tcPr/>
                </a:tc>
              </a:tr>
            </a:tbl>
          </a:graphicData>
        </a:graphic>
      </p:graphicFrame>
      <p:sp>
        <p:nvSpPr>
          <p:cNvPr id="16409" name="テキスト ボックス 5"/>
          <p:cNvSpPr txBox="1">
            <a:spLocks noChangeArrowheads="1"/>
          </p:cNvSpPr>
          <p:nvPr/>
        </p:nvSpPr>
        <p:spPr bwMode="auto">
          <a:xfrm>
            <a:off x="4475163" y="4535488"/>
            <a:ext cx="4588820" cy="1569660"/>
          </a:xfrm>
          <a:prstGeom prst="rect">
            <a:avLst/>
          </a:prstGeom>
          <a:noFill/>
          <a:ln w="28575">
            <a:solidFill>
              <a:schemeClr val="tx1"/>
            </a:solidFill>
            <a:miter lim="800000"/>
            <a:headEnd/>
            <a:tailEnd/>
          </a:ln>
        </p:spPr>
        <p:txBody>
          <a:bodyPr wrap="none">
            <a:spAutoFit/>
          </a:bodyPr>
          <a:lstStyle/>
          <a:p>
            <a:r>
              <a:rPr lang="en-US" altLang="ja-JP" sz="2400" dirty="0">
                <a:latin typeface="Calibri" pitchFamily="34" charset="0"/>
              </a:rPr>
              <a:t>Near field </a:t>
            </a:r>
            <a:r>
              <a:rPr lang="en-US" altLang="ja-JP" sz="2400" dirty="0" smtClean="0">
                <a:latin typeface="Calibri" pitchFamily="34" charset="0"/>
              </a:rPr>
              <a:t>   + </a:t>
            </a:r>
            <a:r>
              <a:rPr lang="en-US" altLang="ja-JP" sz="2400" dirty="0">
                <a:latin typeface="Calibri" pitchFamily="34" charset="0"/>
              </a:rPr>
              <a:t>Far field</a:t>
            </a:r>
          </a:p>
          <a:p>
            <a:r>
              <a:rPr lang="en-US" altLang="ja-JP" sz="2400" dirty="0">
                <a:latin typeface="Calibri" pitchFamily="34" charset="0"/>
              </a:rPr>
              <a:t>Gamma emitter </a:t>
            </a:r>
            <a:r>
              <a:rPr lang="en-US" altLang="ja-JP" sz="2400" dirty="0" smtClean="0">
                <a:latin typeface="Calibri" pitchFamily="34" charset="0"/>
              </a:rPr>
              <a:t>   + </a:t>
            </a:r>
            <a:r>
              <a:rPr lang="en-US" altLang="ja-JP" sz="2400" dirty="0" err="1">
                <a:latin typeface="Calibri" pitchFamily="34" charset="0"/>
              </a:rPr>
              <a:t>Sr</a:t>
            </a:r>
            <a:r>
              <a:rPr lang="en-US" altLang="ja-JP" sz="2400" dirty="0">
                <a:latin typeface="Calibri" pitchFamily="34" charset="0"/>
              </a:rPr>
              <a:t>, </a:t>
            </a:r>
            <a:r>
              <a:rPr lang="en-US" altLang="ja-JP" sz="2400" dirty="0" err="1">
                <a:latin typeface="Calibri" pitchFamily="34" charset="0"/>
              </a:rPr>
              <a:t>Pu</a:t>
            </a:r>
            <a:endParaRPr lang="en-US" altLang="ja-JP" sz="2400" dirty="0">
              <a:latin typeface="Calibri" pitchFamily="34" charset="0"/>
            </a:endParaRPr>
          </a:p>
          <a:p>
            <a:r>
              <a:rPr lang="en-US" altLang="ja-JP" sz="2400" dirty="0">
                <a:latin typeface="Calibri" pitchFamily="34" charset="0"/>
              </a:rPr>
              <a:t>High frequency </a:t>
            </a:r>
            <a:r>
              <a:rPr lang="en-US" altLang="ja-JP" sz="2400" dirty="0" smtClean="0">
                <a:latin typeface="Calibri" pitchFamily="34" charset="0"/>
              </a:rPr>
              <a:t>   Low </a:t>
            </a:r>
            <a:r>
              <a:rPr lang="en-US" altLang="ja-JP" sz="2400" dirty="0">
                <a:latin typeface="Calibri" pitchFamily="34" charset="0"/>
              </a:rPr>
              <a:t>frequency</a:t>
            </a:r>
          </a:p>
          <a:p>
            <a:r>
              <a:rPr lang="en-US" altLang="ja-JP" sz="2400" dirty="0">
                <a:latin typeface="Calibri" pitchFamily="34" charset="0"/>
              </a:rPr>
              <a:t>Higher detection limit </a:t>
            </a:r>
            <a:r>
              <a:rPr lang="en-US" altLang="ja-JP" sz="2400" dirty="0" smtClean="0">
                <a:latin typeface="Calibri" pitchFamily="34" charset="0"/>
              </a:rPr>
              <a:t>    lower </a:t>
            </a:r>
            <a:r>
              <a:rPr lang="en-US" altLang="ja-JP" sz="2400" dirty="0">
                <a:latin typeface="Calibri" pitchFamily="34" charset="0"/>
              </a:rPr>
              <a:t>limit</a:t>
            </a:r>
            <a:endParaRPr lang="ja-JP" altLang="en-US" sz="2400" dirty="0">
              <a:latin typeface="Calibri" pitchFamily="34" charset="0"/>
            </a:endParaRPr>
          </a:p>
        </p:txBody>
      </p:sp>
      <p:sp>
        <p:nvSpPr>
          <p:cNvPr id="16410" name="正方形/長方形 6"/>
          <p:cNvSpPr>
            <a:spLocks noChangeArrowheads="1"/>
          </p:cNvSpPr>
          <p:nvPr/>
        </p:nvSpPr>
        <p:spPr bwMode="auto">
          <a:xfrm>
            <a:off x="539750" y="4535488"/>
            <a:ext cx="3960813" cy="1477962"/>
          </a:xfrm>
          <a:prstGeom prst="rect">
            <a:avLst/>
          </a:prstGeom>
          <a:noFill/>
          <a:ln w="9525">
            <a:noFill/>
            <a:miter lim="800000"/>
            <a:headEnd/>
            <a:tailEnd/>
          </a:ln>
        </p:spPr>
        <p:txBody>
          <a:bodyPr>
            <a:spAutoFit/>
          </a:bodyPr>
          <a:lstStyle/>
          <a:p>
            <a:pPr marL="177800" indent="-177800"/>
            <a:r>
              <a:rPr lang="en-US" altLang="ja-JP" dirty="0">
                <a:latin typeface="Calibri" pitchFamily="34" charset="0"/>
              </a:rPr>
              <a:t>(1) Radioactivity concentrations in the seawater</a:t>
            </a:r>
          </a:p>
          <a:p>
            <a:pPr marL="177800" indent="-177800"/>
            <a:r>
              <a:rPr lang="en-US" altLang="ja-JP" dirty="0">
                <a:latin typeface="Calibri" pitchFamily="34" charset="0"/>
              </a:rPr>
              <a:t>(2) Air dose rates over the sea</a:t>
            </a:r>
          </a:p>
          <a:p>
            <a:pPr marL="177800" indent="-177800"/>
            <a:r>
              <a:rPr lang="en-US" altLang="ja-JP" dirty="0">
                <a:latin typeface="Calibri" pitchFamily="34" charset="0"/>
              </a:rPr>
              <a:t>(3) Radioactivity concentrations in airborne dust over the sea</a:t>
            </a:r>
            <a:endParaRPr lang="ja-JP" altLang="en-US" dirty="0">
              <a:latin typeface="Calibri" pitchFamily="34" charset="0"/>
            </a:endParaRPr>
          </a:p>
        </p:txBody>
      </p:sp>
      <p:sp>
        <p:nvSpPr>
          <p:cNvPr id="2" name="右矢印 1"/>
          <p:cNvSpPr/>
          <p:nvPr/>
        </p:nvSpPr>
        <p:spPr>
          <a:xfrm>
            <a:off x="5868144" y="4653136"/>
            <a:ext cx="144016" cy="26166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6622109" y="5058654"/>
            <a:ext cx="144016" cy="26166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6516216" y="5399584"/>
            <a:ext cx="144016" cy="26166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7380312" y="5747854"/>
            <a:ext cx="144016" cy="26166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450"/>
            <a:ext cx="8229600" cy="1143000"/>
          </a:xfrm>
        </p:spPr>
        <p:txBody>
          <a:bodyPr rtlCol="0">
            <a:normAutofit fontScale="90000"/>
          </a:bodyPr>
          <a:lstStyle/>
          <a:p>
            <a:pPr eaLnBrk="1" fontAlgn="auto" hangingPunct="1">
              <a:spcAft>
                <a:spcPts val="0"/>
              </a:spcAft>
              <a:defRPr/>
            </a:pPr>
            <a:r>
              <a:rPr lang="en-US" altLang="ja-JP" dirty="0" smtClean="0"/>
              <a:t>3. Sampling</a:t>
            </a:r>
            <a:r>
              <a:rPr lang="en-US" altLang="ja-JP" dirty="0"/>
              <a:t>, analysis, </a:t>
            </a:r>
            <a:r>
              <a:rPr lang="en-US" altLang="ja-JP" dirty="0" smtClean="0"/>
              <a:t>measurement</a:t>
            </a:r>
            <a:endParaRPr lang="ja-JP" altLang="en-US" dirty="0"/>
          </a:p>
        </p:txBody>
      </p:sp>
      <p:sp>
        <p:nvSpPr>
          <p:cNvPr id="3" name="コンテンツ プレースホルダー 2"/>
          <p:cNvSpPr>
            <a:spLocks noGrp="1"/>
          </p:cNvSpPr>
          <p:nvPr>
            <p:ph idx="1"/>
          </p:nvPr>
        </p:nvSpPr>
        <p:spPr>
          <a:xfrm>
            <a:off x="107950" y="1139825"/>
            <a:ext cx="4608513" cy="2865438"/>
          </a:xfrm>
        </p:spPr>
        <p:txBody>
          <a:bodyPr rtlCol="0">
            <a:normAutofit fontScale="92500"/>
          </a:bodyPr>
          <a:lstStyle/>
          <a:p>
            <a:pPr marL="0" indent="0" eaLnBrk="1" fontAlgn="auto" hangingPunct="1">
              <a:spcAft>
                <a:spcPts val="0"/>
              </a:spcAft>
              <a:buFont typeface="Arial" pitchFamily="34" charset="0"/>
              <a:buNone/>
              <a:defRPr/>
            </a:pPr>
            <a:r>
              <a:rPr lang="en-US" altLang="ja-JP" sz="2400" u="sng" dirty="0" smtClean="0"/>
              <a:t>Main sampling location</a:t>
            </a:r>
          </a:p>
          <a:p>
            <a:pPr marL="0" indent="0" eaLnBrk="1" fontAlgn="auto" hangingPunct="1">
              <a:spcAft>
                <a:spcPts val="0"/>
              </a:spcAft>
              <a:buFont typeface="Arial" pitchFamily="34" charset="0"/>
              <a:buNone/>
              <a:defRPr/>
            </a:pPr>
            <a:r>
              <a:rPr lang="en-US" altLang="ja-JP" sz="2400" dirty="0" smtClean="0"/>
              <a:t>a) Front of NPP site (By TEPCO)</a:t>
            </a:r>
          </a:p>
          <a:p>
            <a:pPr marL="0" indent="0" eaLnBrk="1" fontAlgn="auto" hangingPunct="1">
              <a:spcAft>
                <a:spcPts val="0"/>
              </a:spcAft>
              <a:buFont typeface="Arial" pitchFamily="34" charset="0"/>
              <a:buNone/>
              <a:defRPr/>
            </a:pPr>
            <a:r>
              <a:rPr lang="en-US" altLang="ja-JP" sz="2400" dirty="0" smtClean="0"/>
              <a:t>b) Near(~20km) site (By TEPCO)</a:t>
            </a:r>
          </a:p>
          <a:p>
            <a:pPr marL="0" indent="0" eaLnBrk="1" fontAlgn="auto" hangingPunct="1">
              <a:spcAft>
                <a:spcPts val="0"/>
              </a:spcAft>
              <a:buFont typeface="Arial" pitchFamily="34" charset="0"/>
              <a:buNone/>
              <a:defRPr/>
            </a:pPr>
            <a:r>
              <a:rPr lang="en-US" altLang="ja-JP" sz="2400" dirty="0" smtClean="0"/>
              <a:t>c) About 30 </a:t>
            </a:r>
            <a:r>
              <a:rPr lang="en-US" altLang="ja-JP" sz="2400" dirty="0"/>
              <a:t>km </a:t>
            </a:r>
            <a:r>
              <a:rPr lang="en-US" altLang="ja-JP" sz="2400" dirty="0" smtClean="0"/>
              <a:t>from site (By JAMSTEC)</a:t>
            </a:r>
          </a:p>
          <a:p>
            <a:pPr marL="0" indent="0" eaLnBrk="1" fontAlgn="auto" hangingPunct="1">
              <a:spcAft>
                <a:spcPts val="0"/>
              </a:spcAft>
              <a:buFont typeface="Arial" pitchFamily="34" charset="0"/>
              <a:buNone/>
              <a:defRPr/>
            </a:pPr>
            <a:r>
              <a:rPr lang="en-US" altLang="ja-JP" sz="2400" dirty="0" smtClean="0"/>
              <a:t>d) + Neighbor prefecture (by </a:t>
            </a:r>
            <a:r>
              <a:rPr lang="en-US" altLang="ja-JP" sz="2400" dirty="0"/>
              <a:t>MERI)</a:t>
            </a:r>
            <a:endParaRPr lang="en-US" altLang="ja-JP" sz="2400" dirty="0" smtClean="0"/>
          </a:p>
          <a:p>
            <a:pPr marL="0" indent="0" eaLnBrk="1" fontAlgn="auto" hangingPunct="1">
              <a:spcAft>
                <a:spcPts val="0"/>
              </a:spcAft>
              <a:buFont typeface="Arial" pitchFamily="34" charset="0"/>
              <a:buNone/>
              <a:defRPr/>
            </a:pPr>
            <a:r>
              <a:rPr lang="en-US" altLang="ja-JP" sz="2400" dirty="0"/>
              <a:t> </a:t>
            </a:r>
            <a:r>
              <a:rPr lang="en-US" altLang="ja-JP" sz="2400" dirty="0" smtClean="0"/>
              <a:t> (~150km</a:t>
            </a:r>
            <a:r>
              <a:rPr lang="ja-JP" altLang="en-US" sz="2400" dirty="0"/>
              <a:t> </a:t>
            </a:r>
            <a:r>
              <a:rPr lang="en-US" altLang="ja-JP" sz="2400" dirty="0" smtClean="0"/>
              <a:t>north and south from NPP)</a:t>
            </a:r>
          </a:p>
          <a:p>
            <a:pPr marL="0" indent="0" eaLnBrk="1" fontAlgn="auto" hangingPunct="1">
              <a:spcAft>
                <a:spcPts val="0"/>
              </a:spcAft>
              <a:buFont typeface="Arial" pitchFamily="34" charset="0"/>
              <a:buNone/>
              <a:defRPr/>
            </a:pPr>
            <a:r>
              <a:rPr lang="en-US" altLang="ja-JP" sz="2400" dirty="0" smtClean="0"/>
              <a:t>e) Deep sea (by </a:t>
            </a:r>
            <a:r>
              <a:rPr lang="en-US" altLang="ja-JP" sz="2400" dirty="0"/>
              <a:t>JAMSTEC </a:t>
            </a:r>
            <a:r>
              <a:rPr lang="ja-JP" altLang="en-US" sz="2400" dirty="0"/>
              <a:t> </a:t>
            </a:r>
            <a:r>
              <a:rPr lang="en-US" altLang="ja-JP" sz="2400" dirty="0" smtClean="0"/>
              <a:t>&amp; FRA)</a:t>
            </a:r>
          </a:p>
        </p:txBody>
      </p:sp>
      <p:sp>
        <p:nvSpPr>
          <p:cNvPr id="8" name="スライド番号プレースホルダー 7"/>
          <p:cNvSpPr>
            <a:spLocks noGrp="1"/>
          </p:cNvSpPr>
          <p:nvPr>
            <p:ph type="sldNum" sz="quarter" idx="12"/>
          </p:nvPr>
        </p:nvSpPr>
        <p:spPr/>
        <p:txBody>
          <a:bodyPr/>
          <a:lstStyle/>
          <a:p>
            <a:pPr>
              <a:defRPr/>
            </a:pPr>
            <a:fld id="{BA2BA7AE-0F34-4493-8E6E-C0CE2262ED79}" type="slidenum">
              <a:rPr lang="ja-JP" altLang="en-US"/>
              <a:pPr>
                <a:defRPr/>
              </a:pPr>
              <a:t>5</a:t>
            </a:fld>
            <a:endParaRPr lang="ja-JP" altLang="en-US" dirty="0"/>
          </a:p>
        </p:txBody>
      </p:sp>
      <p:pic>
        <p:nvPicPr>
          <p:cNvPr id="17411" name="図 3"/>
          <p:cNvPicPr>
            <a:picLocks noChangeAspect="1"/>
          </p:cNvPicPr>
          <p:nvPr/>
        </p:nvPicPr>
        <p:blipFill>
          <a:blip r:embed="rId3" cstate="print"/>
          <a:srcRect/>
          <a:stretch>
            <a:fillRect/>
          </a:stretch>
        </p:blipFill>
        <p:spPr bwMode="auto">
          <a:xfrm>
            <a:off x="684213" y="4508412"/>
            <a:ext cx="3514725" cy="2114550"/>
          </a:xfrm>
          <a:prstGeom prst="rect">
            <a:avLst/>
          </a:prstGeom>
          <a:noFill/>
          <a:ln w="9525">
            <a:noFill/>
            <a:miter lim="800000"/>
            <a:headEnd/>
            <a:tailEnd/>
          </a:ln>
        </p:spPr>
      </p:pic>
      <p:pic>
        <p:nvPicPr>
          <p:cNvPr id="17412" name="Picture 4"/>
          <p:cNvPicPr>
            <a:picLocks noChangeAspect="1" noChangeArrowheads="1"/>
          </p:cNvPicPr>
          <p:nvPr/>
        </p:nvPicPr>
        <p:blipFill>
          <a:blip r:embed="rId4" cstate="print"/>
          <a:srcRect/>
          <a:stretch>
            <a:fillRect/>
          </a:stretch>
        </p:blipFill>
        <p:spPr bwMode="auto">
          <a:xfrm>
            <a:off x="4640263" y="1123950"/>
            <a:ext cx="4500562" cy="5454650"/>
          </a:xfrm>
          <a:prstGeom prst="rect">
            <a:avLst/>
          </a:prstGeom>
          <a:noFill/>
          <a:ln w="9525">
            <a:noFill/>
            <a:miter lim="800000"/>
            <a:headEnd/>
            <a:tailEnd/>
          </a:ln>
        </p:spPr>
      </p:pic>
      <p:pic>
        <p:nvPicPr>
          <p:cNvPr id="17413" name="Picture 3"/>
          <p:cNvPicPr>
            <a:picLocks noChangeAspect="1" noChangeArrowheads="1"/>
          </p:cNvPicPr>
          <p:nvPr/>
        </p:nvPicPr>
        <p:blipFill>
          <a:blip r:embed="rId5" cstate="print"/>
          <a:srcRect/>
          <a:stretch>
            <a:fillRect/>
          </a:stretch>
        </p:blipFill>
        <p:spPr bwMode="auto">
          <a:xfrm>
            <a:off x="7524750" y="1281113"/>
            <a:ext cx="1360488" cy="1798637"/>
          </a:xfrm>
          <a:prstGeom prst="rect">
            <a:avLst/>
          </a:prstGeom>
          <a:noFill/>
          <a:ln w="9525">
            <a:solidFill>
              <a:schemeClr val="bg1"/>
            </a:solidFill>
            <a:miter lim="800000"/>
            <a:headEnd/>
            <a:tailEnd/>
          </a:ln>
        </p:spPr>
      </p:pic>
      <p:cxnSp>
        <p:nvCxnSpPr>
          <p:cNvPr id="7" name="直線矢印コネクタ 6"/>
          <p:cNvCxnSpPr/>
          <p:nvPr/>
        </p:nvCxnSpPr>
        <p:spPr>
          <a:xfrm flipV="1">
            <a:off x="5940425" y="2179638"/>
            <a:ext cx="1584325" cy="146526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415" name="正方形/長方形 8"/>
          <p:cNvSpPr>
            <a:spLocks noChangeArrowheads="1"/>
          </p:cNvSpPr>
          <p:nvPr/>
        </p:nvSpPr>
        <p:spPr bwMode="auto">
          <a:xfrm>
            <a:off x="8388350" y="1258888"/>
            <a:ext cx="419100" cy="369887"/>
          </a:xfrm>
          <a:prstGeom prst="rect">
            <a:avLst/>
          </a:prstGeom>
          <a:noFill/>
          <a:ln w="9525">
            <a:noFill/>
            <a:miter lim="800000"/>
            <a:headEnd/>
            <a:tailEnd/>
          </a:ln>
        </p:spPr>
        <p:txBody>
          <a:bodyPr wrap="none">
            <a:spAutoFit/>
          </a:bodyPr>
          <a:lstStyle/>
          <a:p>
            <a:r>
              <a:rPr lang="en-US" altLang="ja-JP" dirty="0">
                <a:solidFill>
                  <a:srgbClr val="FF0000"/>
                </a:solidFill>
                <a:latin typeface="Calibri" pitchFamily="34" charset="0"/>
              </a:rPr>
              <a:t>a) </a:t>
            </a:r>
            <a:endParaRPr lang="ja-JP" altLang="en-US" dirty="0">
              <a:solidFill>
                <a:srgbClr val="FF0000"/>
              </a:solidFill>
              <a:latin typeface="Calibri" pitchFamily="34" charset="0"/>
            </a:endParaRPr>
          </a:p>
        </p:txBody>
      </p:sp>
      <p:sp>
        <p:nvSpPr>
          <p:cNvPr id="17416" name="正方形/長方形 12"/>
          <p:cNvSpPr>
            <a:spLocks noChangeArrowheads="1"/>
          </p:cNvSpPr>
          <p:nvPr/>
        </p:nvSpPr>
        <p:spPr bwMode="auto">
          <a:xfrm>
            <a:off x="5580063" y="3789363"/>
            <a:ext cx="430212" cy="368300"/>
          </a:xfrm>
          <a:prstGeom prst="rect">
            <a:avLst/>
          </a:prstGeom>
          <a:noFill/>
          <a:ln w="9525">
            <a:noFill/>
            <a:miter lim="800000"/>
            <a:headEnd/>
            <a:tailEnd/>
          </a:ln>
        </p:spPr>
        <p:txBody>
          <a:bodyPr wrap="none">
            <a:spAutoFit/>
          </a:bodyPr>
          <a:lstStyle/>
          <a:p>
            <a:r>
              <a:rPr lang="en-US" altLang="ja-JP" dirty="0">
                <a:solidFill>
                  <a:srgbClr val="FF0000"/>
                </a:solidFill>
                <a:latin typeface="Calibri" pitchFamily="34" charset="0"/>
              </a:rPr>
              <a:t>b) </a:t>
            </a:r>
            <a:endParaRPr lang="ja-JP" altLang="en-US" dirty="0">
              <a:solidFill>
                <a:srgbClr val="FF0000"/>
              </a:solidFill>
              <a:latin typeface="Calibri" pitchFamily="34" charset="0"/>
            </a:endParaRPr>
          </a:p>
        </p:txBody>
      </p:sp>
      <p:sp>
        <p:nvSpPr>
          <p:cNvPr id="17417" name="正方形/長方形 14"/>
          <p:cNvSpPr>
            <a:spLocks noChangeArrowheads="1"/>
          </p:cNvSpPr>
          <p:nvPr/>
        </p:nvSpPr>
        <p:spPr bwMode="auto">
          <a:xfrm>
            <a:off x="5926138" y="4365625"/>
            <a:ext cx="430212" cy="368300"/>
          </a:xfrm>
          <a:prstGeom prst="rect">
            <a:avLst/>
          </a:prstGeom>
          <a:noFill/>
          <a:ln w="9525">
            <a:noFill/>
            <a:miter lim="800000"/>
            <a:headEnd/>
            <a:tailEnd/>
          </a:ln>
        </p:spPr>
        <p:txBody>
          <a:bodyPr wrap="none">
            <a:spAutoFit/>
          </a:bodyPr>
          <a:lstStyle/>
          <a:p>
            <a:r>
              <a:rPr lang="en-US" altLang="ja-JP" dirty="0">
                <a:solidFill>
                  <a:srgbClr val="FF0000"/>
                </a:solidFill>
                <a:latin typeface="Calibri" pitchFamily="34" charset="0"/>
              </a:rPr>
              <a:t>d) </a:t>
            </a:r>
            <a:endParaRPr lang="ja-JP" altLang="en-US" dirty="0">
              <a:solidFill>
                <a:srgbClr val="FF0000"/>
              </a:solidFill>
              <a:latin typeface="Calibri" pitchFamily="34" charset="0"/>
            </a:endParaRPr>
          </a:p>
        </p:txBody>
      </p:sp>
      <p:cxnSp>
        <p:nvCxnSpPr>
          <p:cNvPr id="18" name="直線コネクタ 17"/>
          <p:cNvCxnSpPr/>
          <p:nvPr/>
        </p:nvCxnSpPr>
        <p:spPr>
          <a:xfrm flipV="1">
            <a:off x="6156325" y="3429000"/>
            <a:ext cx="0" cy="6477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5867400" y="3289300"/>
            <a:ext cx="298450" cy="1476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a:off x="5867400" y="4076700"/>
            <a:ext cx="2984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7426" name="Picture 5"/>
          <p:cNvPicPr>
            <a:picLocks noChangeAspect="1" noChangeArrowheads="1"/>
          </p:cNvPicPr>
          <p:nvPr/>
        </p:nvPicPr>
        <p:blipFill>
          <a:blip r:embed="rId6" cstate="print"/>
          <a:srcRect/>
          <a:stretch>
            <a:fillRect/>
          </a:stretch>
        </p:blipFill>
        <p:spPr bwMode="auto">
          <a:xfrm>
            <a:off x="4706938" y="1141413"/>
            <a:ext cx="1809750" cy="1717675"/>
          </a:xfrm>
          <a:prstGeom prst="rect">
            <a:avLst/>
          </a:prstGeom>
          <a:noFill/>
          <a:ln w="9525">
            <a:solidFill>
              <a:schemeClr val="bg1"/>
            </a:solidFill>
            <a:miter lim="800000"/>
            <a:headEnd/>
            <a:tailEnd/>
          </a:ln>
        </p:spPr>
      </p:pic>
      <p:sp>
        <p:nvSpPr>
          <p:cNvPr id="17427" name="正方形/長方形 13"/>
          <p:cNvSpPr>
            <a:spLocks noChangeArrowheads="1"/>
          </p:cNvSpPr>
          <p:nvPr/>
        </p:nvSpPr>
        <p:spPr bwMode="auto">
          <a:xfrm>
            <a:off x="5205735" y="2420983"/>
            <a:ext cx="406078" cy="369382"/>
          </a:xfrm>
          <a:prstGeom prst="rect">
            <a:avLst/>
          </a:prstGeom>
          <a:noFill/>
          <a:ln w="9525">
            <a:noFill/>
            <a:miter lim="800000"/>
            <a:headEnd/>
            <a:tailEnd/>
          </a:ln>
        </p:spPr>
        <p:txBody>
          <a:bodyPr wrap="none">
            <a:spAutoFit/>
          </a:bodyPr>
          <a:lstStyle/>
          <a:p>
            <a:r>
              <a:rPr lang="en-US" altLang="ja-JP" dirty="0">
                <a:solidFill>
                  <a:srgbClr val="FF0000"/>
                </a:solidFill>
                <a:latin typeface="Calibri" pitchFamily="34" charset="0"/>
              </a:rPr>
              <a:t>c) </a:t>
            </a:r>
            <a:endParaRPr lang="ja-JP" altLang="en-US" dirty="0">
              <a:solidFill>
                <a:srgbClr val="FF0000"/>
              </a:solidFill>
              <a:latin typeface="Calibri" pitchFamily="34" charset="0"/>
            </a:endParaRPr>
          </a:p>
        </p:txBody>
      </p:sp>
      <p:cxnSp>
        <p:nvCxnSpPr>
          <p:cNvPr id="31" name="直線コネクタ 30"/>
          <p:cNvCxnSpPr/>
          <p:nvPr/>
        </p:nvCxnSpPr>
        <p:spPr bwMode="auto">
          <a:xfrm flipH="1" flipV="1">
            <a:off x="5735638" y="1441450"/>
            <a:ext cx="9525" cy="8350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bwMode="auto">
          <a:xfrm>
            <a:off x="5446713" y="1301750"/>
            <a:ext cx="298450" cy="1492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bwMode="auto">
          <a:xfrm flipH="1">
            <a:off x="5424488" y="2276475"/>
            <a:ext cx="2984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H="1" flipV="1">
            <a:off x="5459413" y="2859088"/>
            <a:ext cx="474662" cy="47942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423" name="正方形/長方形 19"/>
          <p:cNvSpPr>
            <a:spLocks noChangeArrowheads="1"/>
          </p:cNvSpPr>
          <p:nvPr/>
        </p:nvSpPr>
        <p:spPr bwMode="auto">
          <a:xfrm>
            <a:off x="7453313" y="3479800"/>
            <a:ext cx="430212" cy="368300"/>
          </a:xfrm>
          <a:prstGeom prst="rect">
            <a:avLst/>
          </a:prstGeom>
          <a:noFill/>
          <a:ln w="9525">
            <a:noFill/>
            <a:miter lim="800000"/>
            <a:headEnd/>
            <a:tailEnd/>
          </a:ln>
        </p:spPr>
        <p:txBody>
          <a:bodyPr wrap="none">
            <a:spAutoFit/>
          </a:bodyPr>
          <a:lstStyle/>
          <a:p>
            <a:r>
              <a:rPr lang="en-US" altLang="ja-JP" dirty="0">
                <a:solidFill>
                  <a:srgbClr val="FF0000"/>
                </a:solidFill>
                <a:latin typeface="Calibri" pitchFamily="34" charset="0"/>
              </a:rPr>
              <a:t>e) </a:t>
            </a:r>
            <a:endParaRPr lang="ja-JP" altLang="en-US" dirty="0">
              <a:solidFill>
                <a:srgbClr val="FF0000"/>
              </a:solidFill>
              <a:latin typeface="Calibri" pitchFamily="34" charset="0"/>
            </a:endParaRPr>
          </a:p>
        </p:txBody>
      </p:sp>
      <p:sp>
        <p:nvSpPr>
          <p:cNvPr id="17424" name="Rectangle 1"/>
          <p:cNvSpPr>
            <a:spLocks noChangeArrowheads="1"/>
          </p:cNvSpPr>
          <p:nvPr/>
        </p:nvSpPr>
        <p:spPr bwMode="auto">
          <a:xfrm>
            <a:off x="3109913" y="4549775"/>
            <a:ext cx="1044575" cy="246063"/>
          </a:xfrm>
          <a:prstGeom prst="rect">
            <a:avLst/>
          </a:prstGeom>
          <a:noFill/>
          <a:ln w="9525">
            <a:noFill/>
            <a:miter lim="800000"/>
            <a:headEnd/>
            <a:tailEnd/>
          </a:ln>
        </p:spPr>
        <p:txBody>
          <a:bodyPr anchor="ctr">
            <a:spAutoFit/>
          </a:bodyPr>
          <a:lstStyle/>
          <a:p>
            <a:r>
              <a:rPr lang="ja-JP" altLang="en-US" sz="1000" dirty="0">
                <a:solidFill>
                  <a:schemeClr val="bg1"/>
                </a:solidFill>
                <a:latin typeface="Arial Unicode MS" pitchFamily="50" charset="-128"/>
              </a:rPr>
              <a:t>（</a:t>
            </a:r>
            <a:r>
              <a:rPr lang="ja-JP" altLang="ja-JP" sz="1000" dirty="0">
                <a:solidFill>
                  <a:schemeClr val="bg1"/>
                </a:solidFill>
                <a:latin typeface="Arial Unicode MS" pitchFamily="50" charset="-128"/>
              </a:rPr>
              <a:t>C</a:t>
            </a:r>
            <a:r>
              <a:rPr lang="ja-JP" altLang="en-US" sz="1000" dirty="0">
                <a:solidFill>
                  <a:schemeClr val="bg1"/>
                </a:solidFill>
                <a:latin typeface="Arial Unicode MS" pitchFamily="50" charset="-128"/>
              </a:rPr>
              <a:t>）</a:t>
            </a:r>
            <a:r>
              <a:rPr lang="ja-JP" altLang="ja-JP" sz="1000" dirty="0">
                <a:solidFill>
                  <a:schemeClr val="bg1"/>
                </a:solidFill>
                <a:latin typeface="Arial Unicode MS" pitchFamily="50" charset="-128"/>
              </a:rPr>
              <a:t>JAMSTEC</a:t>
            </a:r>
            <a:r>
              <a:rPr lang="ja-JP" altLang="ja-JP" sz="900" dirty="0">
                <a:solidFill>
                  <a:schemeClr val="bg1"/>
                </a:solidFill>
              </a:rPr>
              <a:t> </a:t>
            </a:r>
            <a:endParaRPr lang="ja-JP" altLang="ja-JP"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C:\Users\m.nakano\Desktop\201110 EU\Monitoring Result\sampling写真\P6070127.JPG"/>
          <p:cNvPicPr>
            <a:picLocks noChangeAspect="1" noChangeArrowheads="1"/>
          </p:cNvPicPr>
          <p:nvPr/>
        </p:nvPicPr>
        <p:blipFill>
          <a:blip r:embed="rId3" cstate="print"/>
          <a:srcRect/>
          <a:stretch>
            <a:fillRect/>
          </a:stretch>
        </p:blipFill>
        <p:spPr bwMode="auto">
          <a:xfrm>
            <a:off x="684213" y="476250"/>
            <a:ext cx="3865562" cy="2901950"/>
          </a:xfrm>
          <a:prstGeom prst="rect">
            <a:avLst/>
          </a:prstGeom>
          <a:noFill/>
          <a:ln w="9525">
            <a:noFill/>
            <a:miter lim="800000"/>
            <a:headEnd/>
            <a:tailEnd/>
          </a:ln>
        </p:spPr>
      </p:pic>
      <p:pic>
        <p:nvPicPr>
          <p:cNvPr id="18434" name="Picture 3" descr="C:\Users\m.nakano\Desktop\201110 EU\Monitoring Result\sampling写真\IMGP1166.JPG"/>
          <p:cNvPicPr>
            <a:picLocks noChangeAspect="1" noChangeArrowheads="1"/>
          </p:cNvPicPr>
          <p:nvPr/>
        </p:nvPicPr>
        <p:blipFill>
          <a:blip r:embed="rId4" cstate="print"/>
          <a:srcRect/>
          <a:stretch>
            <a:fillRect/>
          </a:stretch>
        </p:blipFill>
        <p:spPr bwMode="auto">
          <a:xfrm>
            <a:off x="4859338" y="476250"/>
            <a:ext cx="3816350" cy="2862263"/>
          </a:xfrm>
          <a:prstGeom prst="rect">
            <a:avLst/>
          </a:prstGeom>
          <a:noFill/>
          <a:ln w="9525">
            <a:noFill/>
            <a:miter lim="800000"/>
            <a:headEnd/>
            <a:tailEnd/>
          </a:ln>
        </p:spPr>
      </p:pic>
      <p:pic>
        <p:nvPicPr>
          <p:cNvPr id="18435" name="Picture 4" descr="C:\Users\m.nakano\Desktop\201110 EU\Monitoring Result\sampling写真\P6100137.JPG"/>
          <p:cNvPicPr>
            <a:picLocks noChangeAspect="1" noChangeArrowheads="1"/>
          </p:cNvPicPr>
          <p:nvPr/>
        </p:nvPicPr>
        <p:blipFill>
          <a:blip r:embed="rId5" cstate="print"/>
          <a:srcRect/>
          <a:stretch>
            <a:fillRect/>
          </a:stretch>
        </p:blipFill>
        <p:spPr bwMode="auto">
          <a:xfrm>
            <a:off x="684213" y="3716338"/>
            <a:ext cx="3551237" cy="2665412"/>
          </a:xfrm>
          <a:prstGeom prst="rect">
            <a:avLst/>
          </a:prstGeom>
          <a:noFill/>
          <a:ln w="9525">
            <a:noFill/>
            <a:miter lim="800000"/>
            <a:headEnd/>
            <a:tailEnd/>
          </a:ln>
        </p:spPr>
      </p:pic>
      <p:pic>
        <p:nvPicPr>
          <p:cNvPr id="18436" name="Picture 5" descr="C:\Users\m.nakano\Desktop\201110 EU\Monitoring Result\sampling写真\P6100140.JPG"/>
          <p:cNvPicPr>
            <a:picLocks noChangeAspect="1" noChangeArrowheads="1"/>
          </p:cNvPicPr>
          <p:nvPr/>
        </p:nvPicPr>
        <p:blipFill>
          <a:blip r:embed="rId6" cstate="print"/>
          <a:srcRect/>
          <a:stretch>
            <a:fillRect/>
          </a:stretch>
        </p:blipFill>
        <p:spPr bwMode="auto">
          <a:xfrm>
            <a:off x="4932363" y="3716338"/>
            <a:ext cx="2020887" cy="2693987"/>
          </a:xfrm>
          <a:prstGeom prst="rect">
            <a:avLst/>
          </a:prstGeom>
          <a:noFill/>
          <a:ln w="9525">
            <a:noFill/>
            <a:miter lim="800000"/>
            <a:headEnd/>
            <a:tailEnd/>
          </a:ln>
        </p:spPr>
      </p:pic>
      <p:sp>
        <p:nvSpPr>
          <p:cNvPr id="18437" name="テキスト ボックス 3"/>
          <p:cNvSpPr txBox="1">
            <a:spLocks noChangeArrowheads="1"/>
          </p:cNvSpPr>
          <p:nvPr/>
        </p:nvSpPr>
        <p:spPr bwMode="auto">
          <a:xfrm>
            <a:off x="827088" y="508000"/>
            <a:ext cx="1952625" cy="369888"/>
          </a:xfrm>
          <a:prstGeom prst="rect">
            <a:avLst/>
          </a:prstGeom>
          <a:noFill/>
          <a:ln w="9525">
            <a:noFill/>
            <a:miter lim="800000"/>
            <a:headEnd/>
            <a:tailEnd/>
          </a:ln>
        </p:spPr>
        <p:txBody>
          <a:bodyPr wrap="none">
            <a:spAutoFit/>
          </a:bodyPr>
          <a:lstStyle/>
          <a:p>
            <a:r>
              <a:rPr lang="en-US" altLang="ja-JP" dirty="0">
                <a:latin typeface="Calibri" pitchFamily="34" charset="0"/>
              </a:rPr>
              <a:t>Seawater sampling</a:t>
            </a:r>
            <a:endParaRPr lang="ja-JP" altLang="en-US" dirty="0">
              <a:latin typeface="Calibri" pitchFamily="34" charset="0"/>
            </a:endParaRPr>
          </a:p>
        </p:txBody>
      </p:sp>
      <p:sp>
        <p:nvSpPr>
          <p:cNvPr id="18438" name="テキスト ボックス 8"/>
          <p:cNvSpPr txBox="1">
            <a:spLocks noChangeArrowheads="1"/>
          </p:cNvSpPr>
          <p:nvPr/>
        </p:nvSpPr>
        <p:spPr bwMode="auto">
          <a:xfrm>
            <a:off x="6372225" y="2960688"/>
            <a:ext cx="1973263" cy="368300"/>
          </a:xfrm>
          <a:prstGeom prst="rect">
            <a:avLst/>
          </a:prstGeom>
          <a:noFill/>
          <a:ln w="9525">
            <a:noFill/>
            <a:miter lim="800000"/>
            <a:headEnd/>
            <a:tailEnd/>
          </a:ln>
        </p:spPr>
        <p:txBody>
          <a:bodyPr wrap="none">
            <a:spAutoFit/>
          </a:bodyPr>
          <a:lstStyle/>
          <a:p>
            <a:r>
              <a:rPr lang="en-US" altLang="ja-JP" dirty="0">
                <a:latin typeface="Calibri" pitchFamily="34" charset="0"/>
              </a:rPr>
              <a:t>Sediment sampling</a:t>
            </a:r>
            <a:endParaRPr lang="ja-JP" altLang="en-US" dirty="0">
              <a:latin typeface="Calibri" pitchFamily="34" charset="0"/>
            </a:endParaRPr>
          </a:p>
        </p:txBody>
      </p:sp>
      <p:sp>
        <p:nvSpPr>
          <p:cNvPr id="18439" name="テキスト ボックス 9"/>
          <p:cNvSpPr txBox="1">
            <a:spLocks noChangeArrowheads="1"/>
          </p:cNvSpPr>
          <p:nvPr/>
        </p:nvSpPr>
        <p:spPr bwMode="auto">
          <a:xfrm>
            <a:off x="760413" y="3789363"/>
            <a:ext cx="1906587" cy="368300"/>
          </a:xfrm>
          <a:prstGeom prst="rect">
            <a:avLst/>
          </a:prstGeom>
          <a:noFill/>
          <a:ln w="9525">
            <a:noFill/>
            <a:miter lim="800000"/>
            <a:headEnd/>
            <a:tailEnd/>
          </a:ln>
        </p:spPr>
        <p:txBody>
          <a:bodyPr wrap="none">
            <a:spAutoFit/>
          </a:bodyPr>
          <a:lstStyle/>
          <a:p>
            <a:r>
              <a:rPr lang="en-US" altLang="ja-JP" dirty="0">
                <a:latin typeface="Calibri" pitchFamily="34" charset="0"/>
              </a:rPr>
              <a:t>Airborne sampling</a:t>
            </a:r>
            <a:endParaRPr lang="ja-JP" altLang="en-US" dirty="0">
              <a:latin typeface="Calibri" pitchFamily="34" charset="0"/>
            </a:endParaRPr>
          </a:p>
        </p:txBody>
      </p:sp>
      <p:sp>
        <p:nvSpPr>
          <p:cNvPr id="18440" name="テキスト ボックス 10"/>
          <p:cNvSpPr txBox="1">
            <a:spLocks noChangeArrowheads="1"/>
          </p:cNvSpPr>
          <p:nvPr/>
        </p:nvSpPr>
        <p:spPr bwMode="auto">
          <a:xfrm>
            <a:off x="5000625" y="6011863"/>
            <a:ext cx="2017713" cy="369887"/>
          </a:xfrm>
          <a:prstGeom prst="rect">
            <a:avLst/>
          </a:prstGeom>
          <a:noFill/>
          <a:ln w="9525">
            <a:noFill/>
            <a:miter lim="800000"/>
            <a:headEnd/>
            <a:tailEnd/>
          </a:ln>
        </p:spPr>
        <p:txBody>
          <a:bodyPr wrap="none">
            <a:spAutoFit/>
          </a:bodyPr>
          <a:lstStyle/>
          <a:p>
            <a:r>
              <a:rPr lang="en-US" altLang="ja-JP" dirty="0">
                <a:latin typeface="Calibri" pitchFamily="34" charset="0"/>
              </a:rPr>
              <a:t>Dose measurement</a:t>
            </a:r>
            <a:endParaRPr lang="ja-JP" altLang="en-US" dirty="0">
              <a:latin typeface="Calibri" pitchFamily="34" charset="0"/>
            </a:endParaRPr>
          </a:p>
        </p:txBody>
      </p:sp>
      <p:sp>
        <p:nvSpPr>
          <p:cNvPr id="2" name="スライド番号プレースホルダー 1"/>
          <p:cNvSpPr>
            <a:spLocks noGrp="1"/>
          </p:cNvSpPr>
          <p:nvPr>
            <p:ph type="sldNum" sz="quarter" idx="12"/>
          </p:nvPr>
        </p:nvSpPr>
        <p:spPr/>
        <p:txBody>
          <a:bodyPr/>
          <a:lstStyle/>
          <a:p>
            <a:pPr>
              <a:defRPr/>
            </a:pPr>
            <a:fld id="{9B4ABEA8-8630-4068-A784-D9F8903FA22A}" type="slidenum">
              <a:rPr lang="ja-JP" altLang="en-US"/>
              <a:pPr>
                <a:defRPr/>
              </a:pPr>
              <a:t>6</a:t>
            </a:fld>
            <a:endParaRPr lang="ja-JP" altLang="en-US" dirty="0"/>
          </a:p>
        </p:txBody>
      </p:sp>
      <p:sp>
        <p:nvSpPr>
          <p:cNvPr id="3" name="テキスト ボックス 2"/>
          <p:cNvSpPr txBox="1"/>
          <p:nvPr/>
        </p:nvSpPr>
        <p:spPr>
          <a:xfrm>
            <a:off x="5942806" y="6446520"/>
            <a:ext cx="2595582" cy="369332"/>
          </a:xfrm>
          <a:prstGeom prst="rect">
            <a:avLst/>
          </a:prstGeom>
          <a:noFill/>
        </p:spPr>
        <p:txBody>
          <a:bodyPr wrap="none" rtlCol="0">
            <a:spAutoFit/>
          </a:bodyPr>
          <a:lstStyle/>
          <a:p>
            <a:r>
              <a:rPr kumimoji="1" lang="en-US" altLang="ja-JP" dirty="0" smtClean="0"/>
              <a:t>Pictures taken by MERI</a:t>
            </a:r>
            <a:endParaRPr kumimoji="1"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テキスト ボックス 5"/>
          <p:cNvSpPr txBox="1">
            <a:spLocks noChangeArrowheads="1"/>
          </p:cNvSpPr>
          <p:nvPr/>
        </p:nvSpPr>
        <p:spPr bwMode="auto">
          <a:xfrm>
            <a:off x="107504" y="44624"/>
            <a:ext cx="8928991" cy="892552"/>
          </a:xfrm>
          <a:prstGeom prst="rect">
            <a:avLst/>
          </a:prstGeom>
          <a:noFill/>
          <a:ln w="9525">
            <a:noFill/>
            <a:miter lim="800000"/>
            <a:headEnd/>
            <a:tailEnd/>
          </a:ln>
        </p:spPr>
        <p:txBody>
          <a:bodyPr wrap="square">
            <a:spAutoFit/>
          </a:bodyPr>
          <a:lstStyle/>
          <a:p>
            <a:pPr algn="ctr"/>
            <a:r>
              <a:rPr lang="en-US" altLang="ja-JP" sz="2800" dirty="0">
                <a:latin typeface="Calibri" pitchFamily="34" charset="0"/>
              </a:rPr>
              <a:t>Instrumental analysis for gamma nuclide in seawater </a:t>
            </a:r>
            <a:r>
              <a:rPr lang="en-US" altLang="ja-JP" sz="2800" dirty="0" smtClean="0">
                <a:latin typeface="Calibri" pitchFamily="34" charset="0"/>
              </a:rPr>
              <a:t>sample</a:t>
            </a:r>
          </a:p>
          <a:p>
            <a:pPr algn="ctr"/>
            <a:r>
              <a:rPr lang="en-US" altLang="ja-JP" sz="2400" dirty="0" smtClean="0">
                <a:latin typeface="Calibri" pitchFamily="34" charset="0"/>
              </a:rPr>
              <a:t>By Japan Atomic Energy Agency</a:t>
            </a:r>
            <a:endParaRPr lang="ja-JP" altLang="en-US" sz="2400" dirty="0">
              <a:latin typeface="Calibri" pitchFamily="34" charset="0"/>
            </a:endParaRPr>
          </a:p>
        </p:txBody>
      </p:sp>
      <p:sp>
        <p:nvSpPr>
          <p:cNvPr id="19458" name="テキスト ボックス 6"/>
          <p:cNvSpPr txBox="1">
            <a:spLocks noChangeArrowheads="1"/>
          </p:cNvSpPr>
          <p:nvPr/>
        </p:nvSpPr>
        <p:spPr bwMode="auto">
          <a:xfrm>
            <a:off x="1162050" y="1012478"/>
            <a:ext cx="1465263" cy="923925"/>
          </a:xfrm>
          <a:prstGeom prst="rect">
            <a:avLst/>
          </a:prstGeom>
          <a:noFill/>
          <a:ln w="9525">
            <a:noFill/>
            <a:miter lim="800000"/>
            <a:headEnd/>
            <a:tailEnd/>
          </a:ln>
        </p:spPr>
        <p:txBody>
          <a:bodyPr>
            <a:spAutoFit/>
          </a:bodyPr>
          <a:lstStyle/>
          <a:p>
            <a:r>
              <a:rPr lang="en-US" altLang="ja-JP" dirty="0">
                <a:latin typeface="Calibri" pitchFamily="34" charset="0"/>
              </a:rPr>
              <a:t>Taking aliquot of sample</a:t>
            </a:r>
            <a:endParaRPr lang="ja-JP" altLang="en-US" dirty="0">
              <a:latin typeface="Calibri" pitchFamily="34" charset="0"/>
            </a:endParaRPr>
          </a:p>
        </p:txBody>
      </p:sp>
      <p:cxnSp>
        <p:nvCxnSpPr>
          <p:cNvPr id="8" name="直線矢印コネクタ 7"/>
          <p:cNvCxnSpPr/>
          <p:nvPr/>
        </p:nvCxnSpPr>
        <p:spPr>
          <a:xfrm>
            <a:off x="4498975" y="2609503"/>
            <a:ext cx="0" cy="431800"/>
          </a:xfrm>
          <a:prstGeom prst="straightConnector1">
            <a:avLst/>
          </a:prstGeom>
          <a:ln w="76200">
            <a:tailEnd type="arrow"/>
          </a:ln>
        </p:spPr>
        <p:style>
          <a:lnRef idx="1">
            <a:schemeClr val="dk1"/>
          </a:lnRef>
          <a:fillRef idx="0">
            <a:schemeClr val="dk1"/>
          </a:fillRef>
          <a:effectRef idx="0">
            <a:schemeClr val="dk1"/>
          </a:effectRef>
          <a:fontRef idx="minor">
            <a:schemeClr val="tx1"/>
          </a:fontRef>
        </p:style>
      </p:cxnSp>
      <p:cxnSp>
        <p:nvCxnSpPr>
          <p:cNvPr id="9" name="直線矢印コネクタ 8"/>
          <p:cNvCxnSpPr/>
          <p:nvPr/>
        </p:nvCxnSpPr>
        <p:spPr>
          <a:xfrm>
            <a:off x="4514850" y="4393853"/>
            <a:ext cx="0" cy="431800"/>
          </a:xfrm>
          <a:prstGeom prst="straightConnector1">
            <a:avLst/>
          </a:prstGeom>
          <a:ln w="76200">
            <a:tailEnd type="arrow"/>
          </a:ln>
        </p:spPr>
        <p:style>
          <a:lnRef idx="1">
            <a:schemeClr val="dk1"/>
          </a:lnRef>
          <a:fillRef idx="0">
            <a:schemeClr val="dk1"/>
          </a:fillRef>
          <a:effectRef idx="0">
            <a:schemeClr val="dk1"/>
          </a:effectRef>
          <a:fontRef idx="minor">
            <a:schemeClr val="tx1"/>
          </a:fontRef>
        </p:style>
      </p:cxnSp>
      <p:pic>
        <p:nvPicPr>
          <p:cNvPr id="19461" name="Picture 2" descr="C:\Users\fujita\Desktop\fujita\環境監視業務\平成22年度\地震緊急時モニタリング\説明資料\P1010397.JPG"/>
          <p:cNvPicPr>
            <a:picLocks noChangeAspect="1" noChangeArrowheads="1"/>
          </p:cNvPicPr>
          <p:nvPr/>
        </p:nvPicPr>
        <p:blipFill>
          <a:blip r:embed="rId3" cstate="print"/>
          <a:srcRect/>
          <a:stretch>
            <a:fillRect/>
          </a:stretch>
        </p:blipFill>
        <p:spPr bwMode="auto">
          <a:xfrm>
            <a:off x="6227763" y="2734915"/>
            <a:ext cx="2471737" cy="1852613"/>
          </a:xfrm>
          <a:prstGeom prst="rect">
            <a:avLst/>
          </a:prstGeom>
          <a:noFill/>
          <a:ln w="9525">
            <a:noFill/>
            <a:miter lim="800000"/>
            <a:headEnd/>
            <a:tailEnd/>
          </a:ln>
        </p:spPr>
      </p:pic>
      <p:sp>
        <p:nvSpPr>
          <p:cNvPr id="19462" name="テキスト ボックス 10"/>
          <p:cNvSpPr txBox="1">
            <a:spLocks noChangeArrowheads="1"/>
          </p:cNvSpPr>
          <p:nvPr/>
        </p:nvSpPr>
        <p:spPr bwMode="auto">
          <a:xfrm>
            <a:off x="3027363" y="3100040"/>
            <a:ext cx="3078162" cy="923330"/>
          </a:xfrm>
          <a:prstGeom prst="rect">
            <a:avLst/>
          </a:prstGeom>
          <a:noFill/>
          <a:ln w="9525">
            <a:noFill/>
            <a:miter lim="800000"/>
            <a:headEnd/>
            <a:tailEnd/>
          </a:ln>
        </p:spPr>
        <p:txBody>
          <a:bodyPr>
            <a:spAutoFit/>
          </a:bodyPr>
          <a:lstStyle/>
          <a:p>
            <a:r>
              <a:rPr lang="en-US" altLang="ja-JP" dirty="0">
                <a:latin typeface="Calibri" pitchFamily="34" charset="0"/>
              </a:rPr>
              <a:t>Measurement for 3600 second by  gamma ray </a:t>
            </a:r>
            <a:r>
              <a:rPr lang="en-US" altLang="ja-JP" dirty="0" smtClean="0">
                <a:latin typeface="Calibri" pitchFamily="34" charset="0"/>
              </a:rPr>
              <a:t>spectrometer</a:t>
            </a:r>
          </a:p>
          <a:p>
            <a:r>
              <a:rPr lang="en-US" altLang="ja-JP" dirty="0" smtClean="0">
                <a:latin typeface="Calibri" pitchFamily="34" charset="0"/>
              </a:rPr>
              <a:t>(for 1000 sec by TEPCO)</a:t>
            </a:r>
            <a:endParaRPr lang="ja-JP" altLang="en-US" dirty="0">
              <a:latin typeface="Calibri" pitchFamily="34" charset="0"/>
            </a:endParaRPr>
          </a:p>
        </p:txBody>
      </p:sp>
      <p:pic>
        <p:nvPicPr>
          <p:cNvPr id="19463" name="図 11"/>
          <p:cNvPicPr>
            <a:picLocks noChangeAspect="1" noChangeArrowheads="1"/>
          </p:cNvPicPr>
          <p:nvPr/>
        </p:nvPicPr>
        <p:blipFill>
          <a:blip r:embed="rId4" cstate="print"/>
          <a:srcRect/>
          <a:stretch>
            <a:fillRect/>
          </a:stretch>
        </p:blipFill>
        <p:spPr bwMode="auto">
          <a:xfrm>
            <a:off x="1837050" y="4832038"/>
            <a:ext cx="2519363" cy="2014537"/>
          </a:xfrm>
          <a:prstGeom prst="rect">
            <a:avLst/>
          </a:prstGeom>
          <a:noFill/>
          <a:ln w="9525">
            <a:noFill/>
            <a:miter lim="800000"/>
            <a:headEnd/>
            <a:tailEnd/>
          </a:ln>
        </p:spPr>
      </p:pic>
      <p:sp>
        <p:nvSpPr>
          <p:cNvPr id="19464" name="テキスト ボックス 12"/>
          <p:cNvSpPr txBox="1">
            <a:spLocks noChangeArrowheads="1"/>
          </p:cNvSpPr>
          <p:nvPr/>
        </p:nvSpPr>
        <p:spPr bwMode="auto">
          <a:xfrm>
            <a:off x="3130550" y="4385915"/>
            <a:ext cx="938213" cy="369888"/>
          </a:xfrm>
          <a:prstGeom prst="rect">
            <a:avLst/>
          </a:prstGeom>
          <a:noFill/>
          <a:ln w="9525">
            <a:noFill/>
            <a:miter lim="800000"/>
            <a:headEnd/>
            <a:tailEnd/>
          </a:ln>
        </p:spPr>
        <p:txBody>
          <a:bodyPr wrap="none">
            <a:spAutoFit/>
          </a:bodyPr>
          <a:lstStyle/>
          <a:p>
            <a:r>
              <a:rPr lang="en-US" altLang="ja-JP" dirty="0">
                <a:latin typeface="Calibri" pitchFamily="34" charset="0"/>
              </a:rPr>
              <a:t>Analysis</a:t>
            </a:r>
            <a:endParaRPr lang="ja-JP" altLang="en-US" dirty="0">
              <a:latin typeface="Calibri" pitchFamily="34" charset="0"/>
            </a:endParaRPr>
          </a:p>
        </p:txBody>
      </p:sp>
      <p:pic>
        <p:nvPicPr>
          <p:cNvPr id="19465" name="図 13"/>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4604063" y="4832038"/>
            <a:ext cx="2555875" cy="2043112"/>
          </a:xfrm>
          <a:prstGeom prst="rect">
            <a:avLst/>
          </a:prstGeom>
          <a:noFill/>
          <a:ln w="9525">
            <a:noFill/>
            <a:miter lim="800000"/>
            <a:headEnd/>
            <a:tailEnd/>
          </a:ln>
        </p:spPr>
      </p:pic>
      <p:pic>
        <p:nvPicPr>
          <p:cNvPr id="19466" name="Picture 3" descr="C:\Users\fujita\Desktop\fujita\環境監視業務\平成22年度\地震緊急時モニタリング\説明資料\P1010405.JPG"/>
          <p:cNvPicPr>
            <a:picLocks noChangeAspect="1" noChangeArrowheads="1"/>
          </p:cNvPicPr>
          <p:nvPr/>
        </p:nvPicPr>
        <p:blipFill>
          <a:blip r:embed="rId6" cstate="print"/>
          <a:srcRect/>
          <a:stretch>
            <a:fillRect/>
          </a:stretch>
        </p:blipFill>
        <p:spPr bwMode="auto">
          <a:xfrm>
            <a:off x="2287588" y="1009303"/>
            <a:ext cx="1979612" cy="1485900"/>
          </a:xfrm>
          <a:prstGeom prst="rect">
            <a:avLst/>
          </a:prstGeom>
          <a:noFill/>
          <a:ln w="9525">
            <a:noFill/>
            <a:miter lim="800000"/>
            <a:headEnd/>
            <a:tailEnd/>
          </a:ln>
        </p:spPr>
      </p:pic>
      <p:pic>
        <p:nvPicPr>
          <p:cNvPr id="19467" name="Picture 4" descr="C:\Users\fujita\Desktop\fujita\環境監視業務\平成22年度\地震緊急時モニタリング\説明資料\P1010403.JPG"/>
          <p:cNvPicPr>
            <a:picLocks noChangeAspect="1" noChangeArrowheads="1"/>
          </p:cNvPicPr>
          <p:nvPr/>
        </p:nvPicPr>
        <p:blipFill>
          <a:blip r:embed="rId7" cstate="print"/>
          <a:srcRect/>
          <a:stretch>
            <a:fillRect/>
          </a:stretch>
        </p:blipFill>
        <p:spPr bwMode="auto">
          <a:xfrm>
            <a:off x="574675" y="2742853"/>
            <a:ext cx="2452688" cy="1838325"/>
          </a:xfrm>
          <a:prstGeom prst="rect">
            <a:avLst/>
          </a:prstGeom>
          <a:noFill/>
          <a:ln w="9525">
            <a:noFill/>
            <a:miter lim="800000"/>
            <a:headEnd/>
            <a:tailEnd/>
          </a:ln>
        </p:spPr>
      </p:pic>
      <p:pic>
        <p:nvPicPr>
          <p:cNvPr id="19468" name="Picture 2" descr="C:\Users\fujita\Desktop\fujita\環境監視業務\平成22年度\地震緊急時モニタリング\説明資料\P1010408.JPG"/>
          <p:cNvPicPr>
            <a:picLocks noChangeAspect="1" noChangeArrowheads="1"/>
          </p:cNvPicPr>
          <p:nvPr/>
        </p:nvPicPr>
        <p:blipFill>
          <a:blip r:embed="rId8" cstate="print"/>
          <a:srcRect/>
          <a:stretch>
            <a:fillRect/>
          </a:stretch>
        </p:blipFill>
        <p:spPr bwMode="auto">
          <a:xfrm>
            <a:off x="4725988" y="980728"/>
            <a:ext cx="2055812" cy="1541462"/>
          </a:xfrm>
          <a:prstGeom prst="rect">
            <a:avLst/>
          </a:prstGeom>
          <a:noFill/>
          <a:ln w="9525">
            <a:noFill/>
            <a:miter lim="800000"/>
            <a:headEnd/>
            <a:tailEnd/>
          </a:ln>
        </p:spPr>
      </p:pic>
      <p:sp>
        <p:nvSpPr>
          <p:cNvPr id="19469" name="テキスト ボックス 18"/>
          <p:cNvSpPr txBox="1">
            <a:spLocks noChangeArrowheads="1"/>
          </p:cNvSpPr>
          <p:nvPr/>
        </p:nvSpPr>
        <p:spPr bwMode="auto">
          <a:xfrm>
            <a:off x="6877050" y="1009303"/>
            <a:ext cx="2266950" cy="923925"/>
          </a:xfrm>
          <a:prstGeom prst="rect">
            <a:avLst/>
          </a:prstGeom>
          <a:noFill/>
          <a:ln w="9525">
            <a:noFill/>
            <a:miter lim="800000"/>
            <a:headEnd/>
            <a:tailEnd/>
          </a:ln>
        </p:spPr>
        <p:txBody>
          <a:bodyPr>
            <a:spAutoFit/>
          </a:bodyPr>
          <a:lstStyle/>
          <a:p>
            <a:r>
              <a:rPr lang="en-US" altLang="ja-JP" dirty="0">
                <a:latin typeface="Calibri" pitchFamily="34" charset="0"/>
              </a:rPr>
              <a:t>Special beaker for measurement</a:t>
            </a:r>
          </a:p>
          <a:p>
            <a:r>
              <a:rPr lang="en-US" altLang="ja-JP" dirty="0">
                <a:latin typeface="Calibri" pitchFamily="34" charset="0"/>
              </a:rPr>
              <a:t>(</a:t>
            </a:r>
            <a:r>
              <a:rPr lang="en-US" altLang="ja-JP" dirty="0" err="1">
                <a:latin typeface="Calibri" pitchFamily="34" charset="0"/>
              </a:rPr>
              <a:t>Marinelli</a:t>
            </a:r>
            <a:r>
              <a:rPr lang="en-US" altLang="ja-JP" dirty="0">
                <a:latin typeface="Calibri" pitchFamily="34" charset="0"/>
              </a:rPr>
              <a:t> beaker)</a:t>
            </a:r>
            <a:endParaRPr lang="ja-JP" altLang="en-US" dirty="0">
              <a:latin typeface="Calibri" pitchFamily="34" charset="0"/>
            </a:endParaRPr>
          </a:p>
        </p:txBody>
      </p:sp>
      <p:sp>
        <p:nvSpPr>
          <p:cNvPr id="2" name="スライド番号プレースホルダー 1"/>
          <p:cNvSpPr>
            <a:spLocks noGrp="1"/>
          </p:cNvSpPr>
          <p:nvPr>
            <p:ph type="sldNum" sz="quarter" idx="12"/>
          </p:nvPr>
        </p:nvSpPr>
        <p:spPr>
          <a:xfrm>
            <a:off x="6980238" y="6520259"/>
            <a:ext cx="2133600" cy="365125"/>
          </a:xfrm>
        </p:spPr>
        <p:txBody>
          <a:bodyPr/>
          <a:lstStyle/>
          <a:p>
            <a:pPr>
              <a:defRPr/>
            </a:pPr>
            <a:fld id="{CD4C7E9C-9912-4A0F-9D88-3526FC020B7D}" type="slidenum">
              <a:rPr lang="ja-JP" altLang="en-US"/>
              <a:pPr>
                <a:defRPr/>
              </a:pPr>
              <a:t>7</a:t>
            </a:fld>
            <a:endParaRPr lang="ja-JP"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2204864"/>
            <a:ext cx="4104456" cy="9603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4" name="スライド番号プレースホルダー 3"/>
          <p:cNvSpPr>
            <a:spLocks noGrp="1"/>
          </p:cNvSpPr>
          <p:nvPr>
            <p:ph type="sldNum" sz="quarter" idx="12"/>
          </p:nvPr>
        </p:nvSpPr>
        <p:spPr/>
        <p:txBody>
          <a:bodyPr/>
          <a:lstStyle/>
          <a:p>
            <a:pPr>
              <a:defRPr/>
            </a:pPr>
            <a:fld id="{41E90019-4556-46C6-981E-B37A61620D78}" type="slidenum">
              <a:rPr lang="ja-JP" altLang="en-US" smtClean="0"/>
              <a:pPr>
                <a:defRPr/>
              </a:pPr>
              <a:t>8</a:t>
            </a:fld>
            <a:endParaRPr lang="ja-JP" altLang="en-US" dirty="0"/>
          </a:p>
        </p:txBody>
      </p:sp>
      <p:sp>
        <p:nvSpPr>
          <p:cNvPr id="28" name="正方形/長方形 27"/>
          <p:cNvSpPr/>
          <p:nvPr/>
        </p:nvSpPr>
        <p:spPr>
          <a:xfrm>
            <a:off x="135599" y="5036983"/>
            <a:ext cx="4796441" cy="1200329"/>
          </a:xfrm>
          <a:prstGeom prst="rect">
            <a:avLst/>
          </a:prstGeom>
        </p:spPr>
        <p:txBody>
          <a:bodyPr wrap="none">
            <a:spAutoFit/>
          </a:bodyPr>
          <a:lstStyle/>
          <a:p>
            <a:r>
              <a:rPr lang="en-US" altLang="ja-JP" dirty="0" smtClean="0">
                <a:latin typeface="+mn-lt"/>
              </a:rPr>
              <a:t>CL	:concentration limit</a:t>
            </a:r>
            <a:r>
              <a:rPr lang="ja-JP" altLang="en-US" dirty="0">
                <a:latin typeface="+mn-lt"/>
              </a:rPr>
              <a:t>（</a:t>
            </a:r>
            <a:r>
              <a:rPr lang="en-US" altLang="ja-JP" dirty="0" err="1">
                <a:latin typeface="+mn-lt"/>
              </a:rPr>
              <a:t>Bq</a:t>
            </a:r>
            <a:r>
              <a:rPr lang="en-US" altLang="ja-JP" dirty="0">
                <a:latin typeface="+mn-lt"/>
              </a:rPr>
              <a:t>/cm</a:t>
            </a:r>
            <a:r>
              <a:rPr lang="en-US" altLang="ja-JP" baseline="30000" dirty="0">
                <a:latin typeface="+mn-lt"/>
              </a:rPr>
              <a:t>3</a:t>
            </a:r>
            <a:r>
              <a:rPr lang="ja-JP" altLang="en-US" dirty="0" smtClean="0">
                <a:latin typeface="+mn-lt"/>
              </a:rPr>
              <a:t>）</a:t>
            </a:r>
            <a:endParaRPr lang="en-US" altLang="ja-JP" dirty="0" smtClean="0">
              <a:latin typeface="+mn-lt"/>
            </a:endParaRPr>
          </a:p>
          <a:p>
            <a:r>
              <a:rPr lang="en-US" altLang="ja-JP" dirty="0">
                <a:latin typeface="+mn-lt"/>
              </a:rPr>
              <a:t>i</a:t>
            </a:r>
            <a:r>
              <a:rPr lang="en-US" altLang="ja-JP" dirty="0" smtClean="0">
                <a:latin typeface="+mn-lt"/>
              </a:rPr>
              <a:t>	:age</a:t>
            </a:r>
          </a:p>
          <a:p>
            <a:r>
              <a:rPr lang="en-US" altLang="ja-JP" dirty="0" smtClean="0">
                <a:latin typeface="+mn-lt"/>
              </a:rPr>
              <a:t>DC(i)	:dose coefficient for the age i</a:t>
            </a:r>
            <a:r>
              <a:rPr lang="ja-JP" altLang="en-US" dirty="0" smtClean="0">
                <a:latin typeface="+mn-lt"/>
              </a:rPr>
              <a:t>（</a:t>
            </a:r>
            <a:r>
              <a:rPr lang="en-US" altLang="ja-JP" dirty="0" err="1">
                <a:latin typeface="+mn-lt"/>
              </a:rPr>
              <a:t>mSv</a:t>
            </a:r>
            <a:r>
              <a:rPr lang="en-US" altLang="ja-JP" dirty="0">
                <a:latin typeface="+mn-lt"/>
              </a:rPr>
              <a:t>/</a:t>
            </a:r>
            <a:r>
              <a:rPr lang="en-US" altLang="ja-JP" dirty="0" err="1">
                <a:latin typeface="+mn-lt"/>
              </a:rPr>
              <a:t>Bq</a:t>
            </a:r>
            <a:r>
              <a:rPr lang="ja-JP" altLang="en-US" dirty="0" smtClean="0">
                <a:latin typeface="+mn-lt"/>
              </a:rPr>
              <a:t>）</a:t>
            </a:r>
            <a:endParaRPr lang="en-US" altLang="ja-JP" dirty="0" smtClean="0">
              <a:latin typeface="+mn-lt"/>
            </a:endParaRPr>
          </a:p>
          <a:p>
            <a:r>
              <a:rPr lang="en-US" altLang="ja-JP" dirty="0" smtClean="0">
                <a:latin typeface="+mn-lt"/>
              </a:rPr>
              <a:t>WI(i)	:water ingestion for the age i</a:t>
            </a:r>
            <a:r>
              <a:rPr lang="ja-JP" altLang="en-US" dirty="0" smtClean="0">
                <a:latin typeface="+mn-lt"/>
              </a:rPr>
              <a:t>（</a:t>
            </a:r>
            <a:r>
              <a:rPr lang="en-US" altLang="ja-JP" dirty="0" smtClean="0">
                <a:latin typeface="+mn-lt"/>
              </a:rPr>
              <a:t>cm</a:t>
            </a:r>
            <a:r>
              <a:rPr lang="en-US" altLang="ja-JP" baseline="30000" dirty="0" smtClean="0">
                <a:latin typeface="+mn-lt"/>
              </a:rPr>
              <a:t>3</a:t>
            </a:r>
            <a:r>
              <a:rPr lang="en-US" altLang="ja-JP" dirty="0" smtClean="0">
                <a:latin typeface="+mn-lt"/>
              </a:rPr>
              <a:t>/y</a:t>
            </a:r>
            <a:r>
              <a:rPr lang="ja-JP" altLang="en-US" dirty="0" smtClean="0">
                <a:latin typeface="+mn-lt"/>
              </a:rPr>
              <a:t>）</a:t>
            </a:r>
            <a:endParaRPr lang="ja-JP" altLang="en-US" dirty="0">
              <a:latin typeface="+mn-lt"/>
            </a:endParaRPr>
          </a:p>
        </p:txBody>
      </p:sp>
      <mc:AlternateContent xmlns:mc="http://schemas.openxmlformats.org/markup-compatibility/2006">
        <mc:Choice xmlns:a14="http://schemas.microsoft.com/office/drawing/2010/main" xmlns="" Requires="a14">
          <p:sp>
            <p:nvSpPr>
              <p:cNvPr id="31" name="テキスト ボックス 30"/>
              <p:cNvSpPr txBox="1"/>
              <p:nvPr/>
            </p:nvSpPr>
            <p:spPr>
              <a:xfrm>
                <a:off x="395536" y="3191220"/>
                <a:ext cx="3700115" cy="1658274"/>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kumimoji="1" lang="en-US" altLang="ja-JP" b="0" i="1" smtClean="0">
                          <a:latin typeface="Cambria Math"/>
                        </a:rPr>
                        <m:t>𝐶𝐿</m:t>
                      </m:r>
                      <m:d>
                        <m:dPr>
                          <m:begChr m:val="["/>
                          <m:endChr m:val="]"/>
                          <m:ctrlPr>
                            <a:rPr kumimoji="1" lang="en-US" altLang="ja-JP" b="0" i="1" smtClean="0">
                              <a:latin typeface="Cambria Math"/>
                            </a:rPr>
                          </m:ctrlPr>
                        </m:dPr>
                        <m:e>
                          <m:f>
                            <m:fPr>
                              <m:ctrlPr>
                                <a:rPr kumimoji="1" lang="en-US" altLang="ja-JP" b="0" i="1" smtClean="0">
                                  <a:latin typeface="Cambria Math"/>
                                </a:rPr>
                              </m:ctrlPr>
                            </m:fPr>
                            <m:num>
                              <m:r>
                                <a:rPr kumimoji="1" lang="en-US" altLang="ja-JP" b="0" i="1" smtClean="0">
                                  <a:latin typeface="Cambria Math"/>
                                </a:rPr>
                                <m:t>𝐵𝑞</m:t>
                              </m:r>
                            </m:num>
                            <m:den>
                              <m:sSup>
                                <m:sSupPr>
                                  <m:ctrlPr>
                                    <a:rPr kumimoji="1" lang="en-US" altLang="ja-JP" b="0" i="1" smtClean="0">
                                      <a:latin typeface="Cambria Math"/>
                                    </a:rPr>
                                  </m:ctrlPr>
                                </m:sSupPr>
                                <m:e>
                                  <m:r>
                                    <a:rPr lang="en-US" altLang="ja-JP" i="1">
                                      <a:latin typeface="Cambria Math"/>
                                    </a:rPr>
                                    <m:t>𝑐𝑚</m:t>
                                  </m:r>
                                </m:e>
                                <m:sup>
                                  <m:r>
                                    <a:rPr lang="en-US" altLang="ja-JP" i="1">
                                      <a:latin typeface="Cambria Math"/>
                                    </a:rPr>
                                    <m:t>3</m:t>
                                  </m:r>
                                </m:sup>
                              </m:sSup>
                            </m:den>
                          </m:f>
                        </m:e>
                      </m:d>
                    </m:oMath>
                  </m:oMathPara>
                </a14:m>
                <a:endParaRPr kumimoji="1" lang="en-US" altLang="ja-JP" b="0" i="1" dirty="0" smtClean="0">
                  <a:latin typeface="Cambria Math"/>
                </a:endParaRPr>
              </a:p>
              <a:p>
                <a:pPr/>
                <a14:m>
                  <m:oMathPara xmlns:m="http://schemas.openxmlformats.org/officeDocument/2006/math">
                    <m:oMathParaPr>
                      <m:jc m:val="left"/>
                    </m:oMathParaPr>
                    <m:oMath xmlns:m="http://schemas.openxmlformats.org/officeDocument/2006/math">
                      <m:r>
                        <a:rPr kumimoji="1" lang="en-US" altLang="ja-JP" b="0" i="1" smtClean="0">
                          <a:latin typeface="Cambria Math"/>
                        </a:rPr>
                        <m:t>=</m:t>
                      </m:r>
                      <m:f>
                        <m:fPr>
                          <m:ctrlPr>
                            <a:rPr kumimoji="1" lang="en-US" altLang="ja-JP" b="0" i="1" smtClean="0">
                              <a:latin typeface="Cambria Math"/>
                            </a:rPr>
                          </m:ctrlPr>
                        </m:fPr>
                        <m:num>
                          <m:r>
                            <a:rPr kumimoji="1" lang="en-US" altLang="ja-JP" b="0" i="1" smtClean="0">
                              <a:latin typeface="Cambria Math"/>
                            </a:rPr>
                            <m:t>1[</m:t>
                          </m:r>
                          <m:f>
                            <m:fPr>
                              <m:ctrlPr>
                                <a:rPr kumimoji="1" lang="en-US" altLang="ja-JP" b="0" i="1" smtClean="0">
                                  <a:latin typeface="Cambria Math"/>
                                </a:rPr>
                              </m:ctrlPr>
                            </m:fPr>
                            <m:num>
                              <m:r>
                                <a:rPr kumimoji="1" lang="en-US" altLang="ja-JP" b="0" i="1" smtClean="0">
                                  <a:latin typeface="Cambria Math"/>
                                </a:rPr>
                                <m:t>𝑚𝑆𝑣</m:t>
                              </m:r>
                            </m:num>
                            <m:den>
                              <m:r>
                                <a:rPr kumimoji="1" lang="en-US" altLang="ja-JP" b="0" i="1" smtClean="0">
                                  <a:latin typeface="Cambria Math"/>
                                </a:rPr>
                                <m:t>𝑦</m:t>
                              </m:r>
                            </m:den>
                          </m:f>
                          <m:r>
                            <a:rPr kumimoji="1" lang="en-US" altLang="ja-JP" b="0" i="1" smtClean="0">
                              <a:latin typeface="Cambria Math"/>
                            </a:rPr>
                            <m:t>]</m:t>
                          </m:r>
                          <m:r>
                            <a:rPr kumimoji="1" lang="en-US" altLang="ja-JP" b="0" i="1" smtClean="0">
                              <a:latin typeface="Cambria Math"/>
                              <a:ea typeface="Cambria Math"/>
                            </a:rPr>
                            <m:t>×70[</m:t>
                          </m:r>
                          <m:r>
                            <a:rPr kumimoji="1" lang="en-US" altLang="ja-JP" b="0" i="1" smtClean="0">
                              <a:latin typeface="Cambria Math"/>
                              <a:ea typeface="Cambria Math"/>
                            </a:rPr>
                            <m:t>𝑦</m:t>
                          </m:r>
                          <m:r>
                            <a:rPr kumimoji="1" lang="en-US" altLang="ja-JP" b="0" i="1" smtClean="0">
                              <a:latin typeface="Cambria Math"/>
                              <a:ea typeface="Cambria Math"/>
                            </a:rPr>
                            <m:t>]</m:t>
                          </m:r>
                        </m:num>
                        <m:den>
                          <m:nary>
                            <m:naryPr>
                              <m:chr m:val="∑"/>
                              <m:ctrlPr>
                                <a:rPr kumimoji="1" lang="en-US" altLang="ja-JP" b="0" i="1" smtClean="0">
                                  <a:latin typeface="Cambria Math"/>
                                </a:rPr>
                              </m:ctrlPr>
                            </m:naryPr>
                            <m:sub>
                              <m:r>
                                <m:rPr>
                                  <m:brk m:alnAt="23"/>
                                </m:rPr>
                                <a:rPr kumimoji="1" lang="en-US" altLang="ja-JP" b="0" i="1" smtClean="0">
                                  <a:latin typeface="Cambria Math"/>
                                </a:rPr>
                                <m:t>𝑖</m:t>
                              </m:r>
                              <m:r>
                                <a:rPr kumimoji="1" lang="en-US" altLang="ja-JP" b="0" i="1" smtClean="0">
                                  <a:latin typeface="Cambria Math"/>
                                </a:rPr>
                                <m:t>=0</m:t>
                              </m:r>
                            </m:sub>
                            <m:sup>
                              <m:r>
                                <a:rPr kumimoji="1" lang="en-US" altLang="ja-JP" b="0" i="1" smtClean="0">
                                  <a:latin typeface="Cambria Math"/>
                                </a:rPr>
                                <m:t>69</m:t>
                              </m:r>
                            </m:sup>
                            <m:e>
                              <m:r>
                                <a:rPr kumimoji="1" lang="en-US" altLang="ja-JP" b="0" i="1" smtClean="0">
                                  <a:latin typeface="Cambria Math"/>
                                </a:rPr>
                                <m:t>(</m:t>
                              </m:r>
                              <m:r>
                                <a:rPr kumimoji="1" lang="en-US" altLang="ja-JP" b="0" i="1" smtClean="0">
                                  <a:latin typeface="Cambria Math"/>
                                </a:rPr>
                                <m:t>𝐷𝐶</m:t>
                              </m:r>
                              <m:r>
                                <a:rPr kumimoji="1" lang="en-US" altLang="ja-JP" b="0" i="1" smtClean="0">
                                  <a:latin typeface="Cambria Math"/>
                                </a:rPr>
                                <m:t>(</m:t>
                              </m:r>
                              <m:r>
                                <a:rPr kumimoji="1" lang="en-US" altLang="ja-JP" b="0" i="1" smtClean="0">
                                  <a:latin typeface="Cambria Math"/>
                                </a:rPr>
                                <m:t>𝑖</m:t>
                              </m:r>
                              <m:r>
                                <a:rPr kumimoji="1" lang="en-US" altLang="ja-JP" b="0" i="1" smtClean="0">
                                  <a:latin typeface="Cambria Math"/>
                                </a:rPr>
                                <m:t>)</m:t>
                              </m:r>
                              <m:d>
                                <m:dPr>
                                  <m:begChr m:val="["/>
                                  <m:endChr m:val="]"/>
                                  <m:ctrlPr>
                                    <a:rPr kumimoji="1" lang="en-US" altLang="ja-JP" b="0" i="1" smtClean="0">
                                      <a:latin typeface="Cambria Math"/>
                                    </a:rPr>
                                  </m:ctrlPr>
                                </m:dPr>
                                <m:e>
                                  <m:f>
                                    <m:fPr>
                                      <m:ctrlPr>
                                        <a:rPr kumimoji="1" lang="en-US" altLang="ja-JP" b="0" i="1" smtClean="0">
                                          <a:latin typeface="Cambria Math"/>
                                        </a:rPr>
                                      </m:ctrlPr>
                                    </m:fPr>
                                    <m:num>
                                      <m:r>
                                        <a:rPr kumimoji="1" lang="en-US" altLang="ja-JP" b="0" i="1" smtClean="0">
                                          <a:latin typeface="Cambria Math"/>
                                        </a:rPr>
                                        <m:t>𝑚𝑆𝑣</m:t>
                                      </m:r>
                                    </m:num>
                                    <m:den>
                                      <m:r>
                                        <a:rPr kumimoji="1" lang="en-US" altLang="ja-JP" b="0" i="1" smtClean="0">
                                          <a:latin typeface="Cambria Math"/>
                                        </a:rPr>
                                        <m:t>𝐵𝑞</m:t>
                                      </m:r>
                                    </m:den>
                                  </m:f>
                                </m:e>
                              </m:d>
                              <m:r>
                                <a:rPr kumimoji="1" lang="en-US" altLang="ja-JP" b="0" i="1" smtClean="0">
                                  <a:latin typeface="Cambria Math"/>
                                </a:rPr>
                                <m:t>∗</m:t>
                              </m:r>
                              <m:r>
                                <a:rPr kumimoji="1" lang="en-US" altLang="ja-JP" b="0" i="1" smtClean="0">
                                  <a:latin typeface="Cambria Math"/>
                                </a:rPr>
                                <m:t>𝑊𝐼</m:t>
                              </m:r>
                              <m:d>
                                <m:dPr>
                                  <m:ctrlPr>
                                    <a:rPr kumimoji="1" lang="en-US" altLang="ja-JP" b="0" i="1" smtClean="0">
                                      <a:latin typeface="Cambria Math"/>
                                    </a:rPr>
                                  </m:ctrlPr>
                                </m:dPr>
                                <m:e>
                                  <m:r>
                                    <a:rPr kumimoji="1" lang="en-US" altLang="ja-JP" b="0" i="1" smtClean="0">
                                      <a:latin typeface="Cambria Math"/>
                                    </a:rPr>
                                    <m:t>𝑖</m:t>
                                  </m:r>
                                </m:e>
                              </m:d>
                              <m:d>
                                <m:dPr>
                                  <m:begChr m:val="["/>
                                  <m:endChr m:val="]"/>
                                  <m:ctrlPr>
                                    <a:rPr kumimoji="1" lang="en-US" altLang="ja-JP" b="0" i="1" smtClean="0">
                                      <a:latin typeface="Cambria Math"/>
                                    </a:rPr>
                                  </m:ctrlPr>
                                </m:dPr>
                                <m:e>
                                  <m:f>
                                    <m:fPr>
                                      <m:ctrlPr>
                                        <a:rPr kumimoji="1" lang="en-US" altLang="ja-JP" b="0" i="1" smtClean="0">
                                          <a:latin typeface="Cambria Math"/>
                                        </a:rPr>
                                      </m:ctrlPr>
                                    </m:fPr>
                                    <m:num>
                                      <m:sSup>
                                        <m:sSupPr>
                                          <m:ctrlPr>
                                            <a:rPr lang="en-US" altLang="ja-JP" i="1">
                                              <a:latin typeface="Cambria Math"/>
                                            </a:rPr>
                                          </m:ctrlPr>
                                        </m:sSupPr>
                                        <m:e>
                                          <m:r>
                                            <a:rPr lang="en-US" altLang="ja-JP" i="1">
                                              <a:latin typeface="Cambria Math"/>
                                            </a:rPr>
                                            <m:t>𝑐𝑚</m:t>
                                          </m:r>
                                        </m:e>
                                        <m:sup>
                                          <m:r>
                                            <a:rPr lang="en-US" altLang="ja-JP" i="1">
                                              <a:latin typeface="Cambria Math"/>
                                            </a:rPr>
                                            <m:t>3</m:t>
                                          </m:r>
                                        </m:sup>
                                      </m:sSup>
                                    </m:num>
                                    <m:den>
                                      <m:r>
                                        <a:rPr kumimoji="1" lang="en-US" altLang="ja-JP" b="0" i="1" smtClean="0">
                                          <a:latin typeface="Cambria Math"/>
                                        </a:rPr>
                                        <m:t>𝑦</m:t>
                                      </m:r>
                                    </m:den>
                                  </m:f>
                                </m:e>
                              </m:d>
                            </m:e>
                          </m:nary>
                        </m:den>
                      </m:f>
                    </m:oMath>
                  </m:oMathPara>
                </a14:m>
                <a:endParaRPr kumimoji="1" lang="ja-JP" altLang="en-US" dirty="0"/>
              </a:p>
            </p:txBody>
          </p:sp>
        </mc:Choice>
        <mc:Fallback>
          <p:sp>
            <p:nvSpPr>
              <p:cNvPr id="31" name="テキスト ボックス 30"/>
              <p:cNvSpPr txBox="1">
                <a:spLocks noRot="1" noChangeAspect="1" noMove="1" noResize="1" noEditPoints="1" noAdjustHandles="1" noChangeArrowheads="1" noChangeShapeType="1" noTextEdit="1"/>
              </p:cNvSpPr>
              <p:nvPr/>
            </p:nvSpPr>
            <p:spPr>
              <a:xfrm>
                <a:off x="395536" y="3191220"/>
                <a:ext cx="3700115" cy="1658274"/>
              </a:xfrm>
              <a:prstGeom prst="rect">
                <a:avLst/>
              </a:prstGeom>
              <a:blipFill rotWithShape="1">
                <a:blip r:embed="rId3" cstate="print"/>
                <a:stretch>
                  <a:fillRect/>
                </a:stretch>
              </a:blipFill>
            </p:spPr>
            <p:txBody>
              <a:bodyPr/>
              <a:lstStyle/>
              <a:p>
                <a:r>
                  <a:rPr lang="ja-JP" altLang="en-US">
                    <a:noFill/>
                  </a:rPr>
                  <a:t> </a:t>
                </a:r>
              </a:p>
            </p:txBody>
          </p:sp>
        </mc:Fallback>
      </mc:AlternateContent>
      <p:grpSp>
        <p:nvGrpSpPr>
          <p:cNvPr id="36" name="グループ化 35"/>
          <p:cNvGrpSpPr/>
          <p:nvPr/>
        </p:nvGrpSpPr>
        <p:grpSpPr>
          <a:xfrm>
            <a:off x="4860781" y="203920"/>
            <a:ext cx="4139952" cy="6489340"/>
            <a:chOff x="290306" y="260648"/>
            <a:chExt cx="4139952" cy="6489340"/>
          </a:xfrm>
        </p:grpSpPr>
        <p:pic>
          <p:nvPicPr>
            <p:cNvPr id="1026" name="Picture 2" descr="C:\Users\nakano\Desktop\201110 EU\Ge-3 BG変化\H23.2.28 BG 20万秒.bmp"/>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0306" y="260648"/>
              <a:ext cx="4139952" cy="3104964"/>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nakano\Desktop\201110 EU\Ge-3 BG変化\H23.4.28 BG 20万秒.bmp"/>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90306" y="3645024"/>
              <a:ext cx="4139952" cy="31049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テキスト ボックス 5"/>
            <p:cNvSpPr txBox="1"/>
            <p:nvPr/>
          </p:nvSpPr>
          <p:spPr>
            <a:xfrm>
              <a:off x="1470099" y="978976"/>
              <a:ext cx="1445717" cy="307777"/>
            </a:xfrm>
            <a:prstGeom prst="rect">
              <a:avLst/>
            </a:prstGeom>
            <a:noFill/>
          </p:spPr>
          <p:txBody>
            <a:bodyPr wrap="none" rtlCol="0">
              <a:spAutoFit/>
            </a:bodyPr>
            <a:lstStyle/>
            <a:p>
              <a:r>
                <a:rPr kumimoji="1" lang="en-US" altLang="ja-JP" sz="1400" dirty="0" smtClean="0">
                  <a:solidFill>
                    <a:schemeClr val="bg1"/>
                  </a:solidFill>
                </a:rPr>
                <a:t>Annihilation 511</a:t>
              </a:r>
              <a:endParaRPr kumimoji="1" lang="ja-JP" altLang="en-US" sz="1400" dirty="0">
                <a:solidFill>
                  <a:schemeClr val="bg1"/>
                </a:solidFill>
              </a:endParaRPr>
            </a:p>
          </p:txBody>
        </p:sp>
        <p:sp>
          <p:nvSpPr>
            <p:cNvPr id="9" name="テキスト ボックス 8"/>
            <p:cNvSpPr txBox="1"/>
            <p:nvPr/>
          </p:nvSpPr>
          <p:spPr>
            <a:xfrm>
              <a:off x="2915816" y="1681063"/>
              <a:ext cx="562975" cy="307777"/>
            </a:xfrm>
            <a:prstGeom prst="rect">
              <a:avLst/>
            </a:prstGeom>
            <a:noFill/>
          </p:spPr>
          <p:txBody>
            <a:bodyPr wrap="none" rtlCol="0">
              <a:spAutoFit/>
            </a:bodyPr>
            <a:lstStyle/>
            <a:p>
              <a:r>
                <a:rPr kumimoji="1" lang="en-US" altLang="ja-JP" sz="1400" dirty="0" smtClean="0">
                  <a:solidFill>
                    <a:schemeClr val="bg1"/>
                  </a:solidFill>
                </a:rPr>
                <a:t>K-40</a:t>
              </a:r>
              <a:endParaRPr kumimoji="1" lang="ja-JP" altLang="en-US" sz="1400" dirty="0">
                <a:solidFill>
                  <a:schemeClr val="bg1"/>
                </a:solidFill>
              </a:endParaRPr>
            </a:p>
          </p:txBody>
        </p:sp>
        <p:sp>
          <p:nvSpPr>
            <p:cNvPr id="10" name="テキスト ボックス 9"/>
            <p:cNvSpPr txBox="1"/>
            <p:nvPr/>
          </p:nvSpPr>
          <p:spPr>
            <a:xfrm>
              <a:off x="1637316" y="1503913"/>
              <a:ext cx="702436" cy="307777"/>
            </a:xfrm>
            <a:prstGeom prst="rect">
              <a:avLst/>
            </a:prstGeom>
            <a:noFill/>
          </p:spPr>
          <p:txBody>
            <a:bodyPr wrap="none" rtlCol="0">
              <a:spAutoFit/>
            </a:bodyPr>
            <a:lstStyle/>
            <a:p>
              <a:r>
                <a:rPr kumimoji="1" lang="en-US" altLang="ja-JP" sz="1400" dirty="0" smtClean="0">
                  <a:solidFill>
                    <a:schemeClr val="bg1"/>
                  </a:solidFill>
                </a:rPr>
                <a:t>Bi-214</a:t>
              </a:r>
              <a:endParaRPr kumimoji="1" lang="ja-JP" altLang="en-US" sz="1400" dirty="0">
                <a:solidFill>
                  <a:schemeClr val="bg1"/>
                </a:solidFill>
              </a:endParaRPr>
            </a:p>
          </p:txBody>
        </p:sp>
        <p:cxnSp>
          <p:nvCxnSpPr>
            <p:cNvPr id="8" name="直線コネクタ 7"/>
            <p:cNvCxnSpPr/>
            <p:nvPr/>
          </p:nvCxnSpPr>
          <p:spPr>
            <a:xfrm flipH="1">
              <a:off x="1463749" y="1248549"/>
              <a:ext cx="84708" cy="4346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1615356" y="1712918"/>
              <a:ext cx="64368" cy="203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745902" y="1410454"/>
              <a:ext cx="761747" cy="307777"/>
            </a:xfrm>
            <a:prstGeom prst="rect">
              <a:avLst/>
            </a:prstGeom>
            <a:noFill/>
          </p:spPr>
          <p:txBody>
            <a:bodyPr wrap="none" rtlCol="0">
              <a:spAutoFit/>
            </a:bodyPr>
            <a:lstStyle/>
            <a:p>
              <a:r>
                <a:rPr kumimoji="1" lang="en-US" altLang="ja-JP" sz="1400" dirty="0" smtClean="0">
                  <a:solidFill>
                    <a:schemeClr val="bg1"/>
                  </a:solidFill>
                </a:rPr>
                <a:t>Pb-214</a:t>
              </a:r>
              <a:endParaRPr kumimoji="1" lang="ja-JP" altLang="en-US" sz="1400" dirty="0">
                <a:solidFill>
                  <a:schemeClr val="bg1"/>
                </a:solidFill>
              </a:endParaRPr>
            </a:p>
          </p:txBody>
        </p:sp>
        <p:cxnSp>
          <p:nvCxnSpPr>
            <p:cNvPr id="19" name="直線コネクタ 18"/>
            <p:cNvCxnSpPr/>
            <p:nvPr/>
          </p:nvCxnSpPr>
          <p:spPr>
            <a:xfrm flipH="1">
              <a:off x="1219374" y="1666272"/>
              <a:ext cx="64368" cy="203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2929013" y="1920629"/>
              <a:ext cx="64368" cy="203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1921264" y="4678535"/>
              <a:ext cx="761747" cy="307777"/>
            </a:xfrm>
            <a:prstGeom prst="rect">
              <a:avLst/>
            </a:prstGeom>
            <a:noFill/>
          </p:spPr>
          <p:txBody>
            <a:bodyPr wrap="none" rtlCol="0">
              <a:spAutoFit/>
            </a:bodyPr>
            <a:lstStyle/>
            <a:p>
              <a:r>
                <a:rPr kumimoji="1" lang="en-US" altLang="ja-JP" sz="1400" dirty="0" smtClean="0">
                  <a:solidFill>
                    <a:schemeClr val="bg1"/>
                  </a:solidFill>
                </a:rPr>
                <a:t>Cs-134</a:t>
              </a:r>
              <a:endParaRPr kumimoji="1" lang="ja-JP" altLang="en-US" sz="1400" dirty="0">
                <a:solidFill>
                  <a:schemeClr val="bg1"/>
                </a:solidFill>
              </a:endParaRPr>
            </a:p>
          </p:txBody>
        </p:sp>
        <p:cxnSp>
          <p:nvCxnSpPr>
            <p:cNvPr id="22" name="直線コネクタ 21"/>
            <p:cNvCxnSpPr/>
            <p:nvPr/>
          </p:nvCxnSpPr>
          <p:spPr>
            <a:xfrm flipH="1">
              <a:off x="1704694" y="4622191"/>
              <a:ext cx="84708" cy="4346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a:off x="1899304" y="4887540"/>
              <a:ext cx="64368" cy="203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1678608" y="4345432"/>
              <a:ext cx="761747" cy="307777"/>
            </a:xfrm>
            <a:prstGeom prst="rect">
              <a:avLst/>
            </a:prstGeom>
            <a:noFill/>
          </p:spPr>
          <p:txBody>
            <a:bodyPr wrap="none" rtlCol="0">
              <a:spAutoFit/>
            </a:bodyPr>
            <a:lstStyle/>
            <a:p>
              <a:r>
                <a:rPr kumimoji="1" lang="en-US" altLang="ja-JP" sz="1400" dirty="0" smtClean="0">
                  <a:solidFill>
                    <a:schemeClr val="bg1"/>
                  </a:solidFill>
                </a:rPr>
                <a:t>Cs-137</a:t>
              </a:r>
              <a:endParaRPr kumimoji="1" lang="ja-JP" altLang="en-US" sz="1400" dirty="0">
                <a:solidFill>
                  <a:schemeClr val="bg1"/>
                </a:solidFill>
              </a:endParaRPr>
            </a:p>
          </p:txBody>
        </p:sp>
        <p:sp>
          <p:nvSpPr>
            <p:cNvPr id="26" name="テキスト ボックス 25"/>
            <p:cNvSpPr txBox="1"/>
            <p:nvPr/>
          </p:nvSpPr>
          <p:spPr>
            <a:xfrm>
              <a:off x="1615356" y="4086474"/>
              <a:ext cx="761747" cy="307777"/>
            </a:xfrm>
            <a:prstGeom prst="rect">
              <a:avLst/>
            </a:prstGeom>
            <a:noFill/>
          </p:spPr>
          <p:txBody>
            <a:bodyPr wrap="none" rtlCol="0">
              <a:spAutoFit/>
            </a:bodyPr>
            <a:lstStyle/>
            <a:p>
              <a:r>
                <a:rPr kumimoji="1" lang="en-US" altLang="ja-JP" sz="1400" dirty="0" smtClean="0">
                  <a:solidFill>
                    <a:schemeClr val="bg1"/>
                  </a:solidFill>
                </a:rPr>
                <a:t>Cs-134</a:t>
              </a:r>
              <a:endParaRPr kumimoji="1" lang="ja-JP" altLang="en-US" sz="1400" dirty="0">
                <a:solidFill>
                  <a:schemeClr val="bg1"/>
                </a:solidFill>
              </a:endParaRPr>
            </a:p>
          </p:txBody>
        </p:sp>
        <p:cxnSp>
          <p:nvCxnSpPr>
            <p:cNvPr id="27" name="直線コネクタ 26"/>
            <p:cNvCxnSpPr/>
            <p:nvPr/>
          </p:nvCxnSpPr>
          <p:spPr>
            <a:xfrm flipH="1">
              <a:off x="1615356" y="4295479"/>
              <a:ext cx="42408" cy="7613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761802" y="4499393"/>
              <a:ext cx="591829" cy="307777"/>
            </a:xfrm>
            <a:prstGeom prst="rect">
              <a:avLst/>
            </a:prstGeom>
            <a:noFill/>
          </p:spPr>
          <p:txBody>
            <a:bodyPr wrap="none" rtlCol="0">
              <a:spAutoFit/>
            </a:bodyPr>
            <a:lstStyle/>
            <a:p>
              <a:r>
                <a:rPr kumimoji="1" lang="en-US" altLang="ja-JP" sz="1400" dirty="0" smtClean="0">
                  <a:solidFill>
                    <a:schemeClr val="bg1"/>
                  </a:solidFill>
                </a:rPr>
                <a:t>I-131</a:t>
              </a:r>
              <a:endParaRPr kumimoji="1" lang="ja-JP" altLang="en-US" sz="1400" dirty="0">
                <a:solidFill>
                  <a:schemeClr val="bg1"/>
                </a:solidFill>
              </a:endParaRPr>
            </a:p>
          </p:txBody>
        </p:sp>
        <p:cxnSp>
          <p:nvCxnSpPr>
            <p:cNvPr id="30" name="直線コネクタ 29"/>
            <p:cNvCxnSpPr/>
            <p:nvPr/>
          </p:nvCxnSpPr>
          <p:spPr>
            <a:xfrm>
              <a:off x="1054318" y="4785656"/>
              <a:ext cx="165056" cy="4118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748866" y="2545159"/>
              <a:ext cx="2621230" cy="307777"/>
            </a:xfrm>
            <a:prstGeom prst="rect">
              <a:avLst/>
            </a:prstGeom>
            <a:noFill/>
          </p:spPr>
          <p:txBody>
            <a:bodyPr wrap="none" rtlCol="0">
              <a:spAutoFit/>
            </a:bodyPr>
            <a:lstStyle/>
            <a:p>
              <a:r>
                <a:rPr kumimoji="1" lang="en-US" altLang="ja-JP" sz="1400" dirty="0" smtClean="0">
                  <a:solidFill>
                    <a:schemeClr val="bg1"/>
                  </a:solidFill>
                </a:rPr>
                <a:t>BG spectrum (before accident)</a:t>
              </a:r>
              <a:endParaRPr kumimoji="1" lang="ja-JP" altLang="en-US" sz="1400" dirty="0">
                <a:solidFill>
                  <a:schemeClr val="bg1"/>
                </a:solidFill>
              </a:endParaRPr>
            </a:p>
          </p:txBody>
        </p:sp>
        <p:sp>
          <p:nvSpPr>
            <p:cNvPr id="35" name="テキスト ボックス 34"/>
            <p:cNvSpPr txBox="1"/>
            <p:nvPr/>
          </p:nvSpPr>
          <p:spPr>
            <a:xfrm>
              <a:off x="778967" y="5929535"/>
              <a:ext cx="2492990" cy="307777"/>
            </a:xfrm>
            <a:prstGeom prst="rect">
              <a:avLst/>
            </a:prstGeom>
            <a:noFill/>
          </p:spPr>
          <p:txBody>
            <a:bodyPr wrap="none" rtlCol="0">
              <a:spAutoFit/>
            </a:bodyPr>
            <a:lstStyle/>
            <a:p>
              <a:r>
                <a:rPr kumimoji="1" lang="en-US" altLang="ja-JP" sz="1400" dirty="0" smtClean="0">
                  <a:solidFill>
                    <a:schemeClr val="bg1"/>
                  </a:solidFill>
                </a:rPr>
                <a:t>BG spectrum (After accident)</a:t>
              </a:r>
              <a:endParaRPr kumimoji="1" lang="ja-JP" altLang="en-US" sz="1400" dirty="0">
                <a:solidFill>
                  <a:schemeClr val="bg1"/>
                </a:solidFill>
              </a:endParaRPr>
            </a:p>
          </p:txBody>
        </p:sp>
        <p:sp>
          <p:nvSpPr>
            <p:cNvPr id="32" name="下矢印 31"/>
            <p:cNvSpPr/>
            <p:nvPr/>
          </p:nvSpPr>
          <p:spPr>
            <a:xfrm>
              <a:off x="1988534" y="2996952"/>
              <a:ext cx="56724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正方形/長方形 36"/>
          <p:cNvSpPr/>
          <p:nvPr/>
        </p:nvSpPr>
        <p:spPr>
          <a:xfrm>
            <a:off x="251521" y="183994"/>
            <a:ext cx="4680520" cy="2985433"/>
          </a:xfrm>
          <a:prstGeom prst="rect">
            <a:avLst/>
          </a:prstGeom>
        </p:spPr>
        <p:txBody>
          <a:bodyPr wrap="square">
            <a:spAutoFit/>
          </a:bodyPr>
          <a:lstStyle/>
          <a:p>
            <a:r>
              <a:rPr lang="en-US" altLang="ja-JP" sz="2400" u="sng" dirty="0">
                <a:latin typeface="Calibri" pitchFamily="34" charset="0"/>
              </a:rPr>
              <a:t>Detection </a:t>
            </a:r>
            <a:r>
              <a:rPr lang="en-US" altLang="ja-JP" sz="2400" u="sng" dirty="0" smtClean="0">
                <a:latin typeface="Calibri" pitchFamily="34" charset="0"/>
              </a:rPr>
              <a:t>Limit for gamma nuclides </a:t>
            </a:r>
          </a:p>
          <a:p>
            <a:r>
              <a:rPr lang="en-US" altLang="ja-JP" dirty="0" smtClean="0">
                <a:latin typeface="Calibri" pitchFamily="34" charset="0"/>
              </a:rPr>
              <a:t>Many samples to be measured </a:t>
            </a:r>
          </a:p>
          <a:p>
            <a:r>
              <a:rPr lang="en-US" altLang="ja-JP" dirty="0" smtClean="0">
                <a:latin typeface="Calibri" pitchFamily="34" charset="0"/>
              </a:rPr>
              <a:t>Contamination by radioactive plume</a:t>
            </a:r>
          </a:p>
          <a:p>
            <a:endParaRPr lang="en-US" altLang="ja-JP" dirty="0">
              <a:latin typeface="Calibri" pitchFamily="34" charset="0"/>
            </a:endParaRPr>
          </a:p>
          <a:p>
            <a:r>
              <a:rPr lang="en-US" altLang="ja-JP" dirty="0" smtClean="0">
                <a:latin typeface="Calibri" pitchFamily="34" charset="0"/>
              </a:rPr>
              <a:t>Difficult to measure I and Cs in sample precisely</a:t>
            </a:r>
          </a:p>
          <a:p>
            <a:endParaRPr lang="en-US" altLang="ja-JP" dirty="0">
              <a:latin typeface="Calibri" pitchFamily="34" charset="0"/>
            </a:endParaRPr>
          </a:p>
          <a:p>
            <a:r>
              <a:rPr lang="en-US" altLang="ja-JP" dirty="0" smtClean="0">
                <a:latin typeface="Calibri" pitchFamily="34" charset="0"/>
              </a:rPr>
              <a:t> </a:t>
            </a:r>
          </a:p>
          <a:p>
            <a:r>
              <a:rPr lang="en-US" altLang="ja-JP" dirty="0" smtClean="0">
                <a:solidFill>
                  <a:schemeClr val="bg1"/>
                </a:solidFill>
                <a:latin typeface="Calibri" pitchFamily="34" charset="0"/>
              </a:rPr>
              <a:t>Determine detection limit </a:t>
            </a:r>
          </a:p>
          <a:p>
            <a:r>
              <a:rPr lang="en-US" altLang="ja-JP" dirty="0">
                <a:solidFill>
                  <a:schemeClr val="bg1"/>
                </a:solidFill>
                <a:latin typeface="Calibri" pitchFamily="34" charset="0"/>
              </a:rPr>
              <a:t> </a:t>
            </a:r>
            <a:r>
              <a:rPr lang="en-US" altLang="ja-JP" dirty="0" smtClean="0">
                <a:solidFill>
                  <a:schemeClr val="bg1"/>
                </a:solidFill>
                <a:latin typeface="Calibri" pitchFamily="34" charset="0"/>
              </a:rPr>
              <a:t>   as </a:t>
            </a:r>
            <a:r>
              <a:rPr lang="en-US" altLang="ja-JP" dirty="0">
                <a:solidFill>
                  <a:schemeClr val="bg1"/>
                </a:solidFill>
                <a:latin typeface="Calibri" pitchFamily="34" charset="0"/>
              </a:rPr>
              <a:t>1/10 of concentration </a:t>
            </a:r>
            <a:r>
              <a:rPr lang="en-US" altLang="ja-JP" dirty="0" smtClean="0">
                <a:solidFill>
                  <a:schemeClr val="bg1"/>
                </a:solidFill>
                <a:latin typeface="Calibri" pitchFamily="34" charset="0"/>
              </a:rPr>
              <a:t>limit(CL)	</a:t>
            </a:r>
            <a:r>
              <a:rPr lang="en-US" altLang="ja-JP" dirty="0" smtClean="0">
                <a:latin typeface="Calibri" pitchFamily="34" charset="0"/>
              </a:rPr>
              <a:t>              </a:t>
            </a:r>
            <a:r>
              <a:rPr lang="en-US" altLang="ja-JP" sz="2000" baseline="30000" dirty="0" smtClean="0">
                <a:solidFill>
                  <a:srgbClr val="FF0000"/>
                </a:solidFill>
                <a:latin typeface="Calibri" pitchFamily="34" charset="0"/>
              </a:rPr>
              <a:t>131</a:t>
            </a:r>
            <a:r>
              <a:rPr lang="en-US" altLang="ja-JP" sz="2000" dirty="0" smtClean="0">
                <a:solidFill>
                  <a:srgbClr val="FF0000"/>
                </a:solidFill>
                <a:latin typeface="Calibri" pitchFamily="34" charset="0"/>
              </a:rPr>
              <a:t>I</a:t>
            </a:r>
            <a:r>
              <a:rPr lang="en-US" altLang="ja-JP" sz="2000" dirty="0">
                <a:solidFill>
                  <a:srgbClr val="FF0000"/>
                </a:solidFill>
                <a:latin typeface="Calibri" pitchFamily="34" charset="0"/>
              </a:rPr>
              <a:t>: 4 </a:t>
            </a:r>
            <a:r>
              <a:rPr lang="en-US" altLang="ja-JP" sz="2000" dirty="0" err="1" smtClean="0">
                <a:solidFill>
                  <a:srgbClr val="FF0000"/>
                </a:solidFill>
                <a:latin typeface="Calibri" pitchFamily="34" charset="0"/>
              </a:rPr>
              <a:t>Bq</a:t>
            </a:r>
            <a:r>
              <a:rPr lang="en-US" altLang="ja-JP" sz="2000" dirty="0" smtClean="0">
                <a:solidFill>
                  <a:srgbClr val="FF0000"/>
                </a:solidFill>
                <a:latin typeface="Calibri" pitchFamily="34" charset="0"/>
              </a:rPr>
              <a:t>/L, </a:t>
            </a:r>
            <a:r>
              <a:rPr lang="en-US" altLang="ja-JP" sz="2000" baseline="30000" dirty="0" smtClean="0">
                <a:solidFill>
                  <a:srgbClr val="FF0000"/>
                </a:solidFill>
                <a:latin typeface="Calibri" pitchFamily="34" charset="0"/>
              </a:rPr>
              <a:t>134</a:t>
            </a:r>
            <a:r>
              <a:rPr lang="en-US" altLang="ja-JP" sz="2000" dirty="0" smtClean="0">
                <a:solidFill>
                  <a:srgbClr val="FF0000"/>
                </a:solidFill>
                <a:latin typeface="Calibri" pitchFamily="34" charset="0"/>
              </a:rPr>
              <a:t>Cs</a:t>
            </a:r>
            <a:r>
              <a:rPr lang="en-US" altLang="ja-JP" sz="2000" dirty="0">
                <a:solidFill>
                  <a:srgbClr val="FF0000"/>
                </a:solidFill>
                <a:latin typeface="Calibri" pitchFamily="34" charset="0"/>
              </a:rPr>
              <a:t>: 6 </a:t>
            </a:r>
            <a:r>
              <a:rPr lang="en-US" altLang="ja-JP" sz="2000" dirty="0" err="1" smtClean="0">
                <a:solidFill>
                  <a:srgbClr val="FF0000"/>
                </a:solidFill>
                <a:latin typeface="Calibri" pitchFamily="34" charset="0"/>
              </a:rPr>
              <a:t>Bq</a:t>
            </a:r>
            <a:r>
              <a:rPr lang="en-US" altLang="ja-JP" sz="2000" dirty="0" smtClean="0">
                <a:solidFill>
                  <a:srgbClr val="FF0000"/>
                </a:solidFill>
                <a:latin typeface="Calibri" pitchFamily="34" charset="0"/>
              </a:rPr>
              <a:t>/L, </a:t>
            </a:r>
            <a:r>
              <a:rPr lang="en-US" altLang="ja-JP" sz="2000" baseline="30000" dirty="0" smtClean="0">
                <a:solidFill>
                  <a:srgbClr val="FF0000"/>
                </a:solidFill>
                <a:latin typeface="Calibri" pitchFamily="34" charset="0"/>
              </a:rPr>
              <a:t>137</a:t>
            </a:r>
            <a:r>
              <a:rPr lang="en-US" altLang="ja-JP" sz="2000" dirty="0" smtClean="0">
                <a:solidFill>
                  <a:srgbClr val="FF0000"/>
                </a:solidFill>
                <a:latin typeface="Calibri" pitchFamily="34" charset="0"/>
              </a:rPr>
              <a:t>Cs</a:t>
            </a:r>
            <a:r>
              <a:rPr lang="en-US" altLang="ja-JP" sz="2000" dirty="0">
                <a:solidFill>
                  <a:srgbClr val="FF0000"/>
                </a:solidFill>
                <a:latin typeface="Calibri" pitchFamily="34" charset="0"/>
              </a:rPr>
              <a:t>: 9 </a:t>
            </a:r>
            <a:r>
              <a:rPr lang="en-US" altLang="ja-JP" sz="2000" dirty="0" err="1">
                <a:solidFill>
                  <a:srgbClr val="FF0000"/>
                </a:solidFill>
                <a:latin typeface="Calibri" pitchFamily="34" charset="0"/>
              </a:rPr>
              <a:t>Bq</a:t>
            </a:r>
            <a:r>
              <a:rPr lang="en-US" altLang="ja-JP" sz="2000" dirty="0">
                <a:solidFill>
                  <a:srgbClr val="FF0000"/>
                </a:solidFill>
                <a:latin typeface="Calibri" pitchFamily="34" charset="0"/>
              </a:rPr>
              <a:t>/L </a:t>
            </a:r>
            <a:endParaRPr lang="ja-JP" altLang="en-US" sz="2000" dirty="0">
              <a:solidFill>
                <a:srgbClr val="FF0000"/>
              </a:solidFill>
              <a:latin typeface="Calibri" pitchFamily="34" charset="0"/>
            </a:endParaRPr>
          </a:p>
        </p:txBody>
      </p:sp>
      <p:sp>
        <p:nvSpPr>
          <p:cNvPr id="38" name="下矢印 37"/>
          <p:cNvSpPr/>
          <p:nvPr/>
        </p:nvSpPr>
        <p:spPr>
          <a:xfrm>
            <a:off x="1835696" y="1124744"/>
            <a:ext cx="216024" cy="26957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下矢印 40"/>
          <p:cNvSpPr/>
          <p:nvPr/>
        </p:nvSpPr>
        <p:spPr>
          <a:xfrm>
            <a:off x="1835696" y="1793155"/>
            <a:ext cx="216024" cy="26957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929622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タイトル 1"/>
          <p:cNvSpPr>
            <a:spLocks noGrp="1"/>
          </p:cNvSpPr>
          <p:nvPr>
            <p:ph type="title"/>
          </p:nvPr>
        </p:nvSpPr>
        <p:spPr>
          <a:xfrm>
            <a:off x="457200" y="116632"/>
            <a:ext cx="8229600" cy="1143000"/>
          </a:xfrm>
        </p:spPr>
        <p:txBody>
          <a:bodyPr/>
          <a:lstStyle/>
          <a:p>
            <a:pPr eaLnBrk="1" hangingPunct="1"/>
            <a:r>
              <a:rPr lang="en-US" altLang="ja-JP" sz="3200" dirty="0" smtClean="0"/>
              <a:t>Radiochemical analytical method for </a:t>
            </a:r>
            <a:r>
              <a:rPr lang="en-US" altLang="ja-JP" sz="3200" dirty="0" err="1" smtClean="0"/>
              <a:t>Sr</a:t>
            </a:r>
            <a:r>
              <a:rPr lang="ja-JP" altLang="en-US" sz="3200" dirty="0" smtClean="0"/>
              <a:t> </a:t>
            </a:r>
            <a:r>
              <a:rPr lang="en-US" altLang="ja-JP" sz="3200" dirty="0" smtClean="0"/>
              <a:t>and </a:t>
            </a:r>
            <a:r>
              <a:rPr lang="en-US" altLang="ja-JP" sz="3200" dirty="0" err="1" smtClean="0"/>
              <a:t>Pu</a:t>
            </a:r>
            <a:r>
              <a:rPr lang="en-US" altLang="ja-JP" sz="3200" dirty="0" smtClean="0"/>
              <a:t/>
            </a:r>
            <a:br>
              <a:rPr lang="en-US" altLang="ja-JP" sz="3200" dirty="0" smtClean="0"/>
            </a:br>
            <a:r>
              <a:rPr lang="en-US" altLang="ja-JP" sz="2400" dirty="0" smtClean="0"/>
              <a:t>by Japan Chemical Analysis Center</a:t>
            </a:r>
            <a:endParaRPr lang="ja-JP" altLang="en-US" sz="2400" dirty="0" smtClean="0"/>
          </a:p>
        </p:txBody>
      </p:sp>
      <p:sp>
        <p:nvSpPr>
          <p:cNvPr id="3" name="スライド番号プレースホルダー 2"/>
          <p:cNvSpPr>
            <a:spLocks noGrp="1"/>
          </p:cNvSpPr>
          <p:nvPr>
            <p:ph type="sldNum" sz="quarter" idx="12"/>
          </p:nvPr>
        </p:nvSpPr>
        <p:spPr/>
        <p:txBody>
          <a:bodyPr/>
          <a:lstStyle/>
          <a:p>
            <a:pPr>
              <a:defRPr/>
            </a:pPr>
            <a:fld id="{656D8816-F36A-4A24-8B83-3839B6701B18}" type="slidenum">
              <a:rPr lang="ja-JP" altLang="en-US"/>
              <a:pPr>
                <a:defRPr/>
              </a:pPr>
              <a:t>9</a:t>
            </a:fld>
            <a:endParaRPr lang="ja-JP" altLang="en-US" dirty="0"/>
          </a:p>
        </p:txBody>
      </p:sp>
      <p:sp>
        <p:nvSpPr>
          <p:cNvPr id="20482" name="テキスト ボックス 3"/>
          <p:cNvSpPr txBox="1">
            <a:spLocks noChangeArrowheads="1"/>
          </p:cNvSpPr>
          <p:nvPr/>
        </p:nvSpPr>
        <p:spPr bwMode="auto">
          <a:xfrm>
            <a:off x="512763" y="1773238"/>
            <a:ext cx="7083425" cy="4760912"/>
          </a:xfrm>
          <a:prstGeom prst="rect">
            <a:avLst/>
          </a:prstGeom>
          <a:noFill/>
          <a:ln w="9525">
            <a:noFill/>
            <a:miter lim="800000"/>
            <a:headEnd/>
            <a:tailEnd/>
          </a:ln>
        </p:spPr>
        <p:txBody>
          <a:bodyPr>
            <a:spAutoFit/>
          </a:bodyPr>
          <a:lstStyle/>
          <a:p>
            <a:r>
              <a:rPr lang="en-US" altLang="ja-JP" dirty="0">
                <a:latin typeface="Calibri" pitchFamily="34" charset="0"/>
              </a:rPr>
              <a:t>Seawater 3L</a:t>
            </a:r>
          </a:p>
          <a:p>
            <a:r>
              <a:rPr lang="en-US" altLang="ja-JP" dirty="0">
                <a:latin typeface="Calibri" pitchFamily="34" charset="0"/>
              </a:rPr>
              <a:t> </a:t>
            </a:r>
          </a:p>
          <a:p>
            <a:r>
              <a:rPr lang="en-US" altLang="ja-JP" dirty="0">
                <a:latin typeface="Calibri" pitchFamily="34" charset="0"/>
              </a:rPr>
              <a:t>Carbonate separation</a:t>
            </a:r>
          </a:p>
          <a:p>
            <a:endParaRPr lang="en-US" altLang="ja-JP" dirty="0">
              <a:latin typeface="Calibri" pitchFamily="34" charset="0"/>
            </a:endParaRPr>
          </a:p>
          <a:p>
            <a:r>
              <a:rPr lang="en-US" altLang="ja-JP" dirty="0">
                <a:latin typeface="Calibri" pitchFamily="34" charset="0"/>
              </a:rPr>
              <a:t>O</a:t>
            </a:r>
            <a:r>
              <a:rPr lang="ja-JP" altLang="ja-JP" dirty="0">
                <a:latin typeface="Calibri" pitchFamily="34" charset="0"/>
              </a:rPr>
              <a:t>xalate</a:t>
            </a:r>
            <a:r>
              <a:rPr lang="en-US" altLang="ja-JP" dirty="0">
                <a:latin typeface="Calibri" pitchFamily="34" charset="0"/>
              </a:rPr>
              <a:t> separation</a:t>
            </a:r>
          </a:p>
          <a:p>
            <a:endParaRPr lang="en-US" altLang="ja-JP" dirty="0">
              <a:latin typeface="Calibri" pitchFamily="34" charset="0"/>
            </a:endParaRPr>
          </a:p>
          <a:p>
            <a:r>
              <a:rPr lang="en-US" altLang="ja-JP" dirty="0" err="1">
                <a:latin typeface="Calibri" pitchFamily="34" charset="0"/>
              </a:rPr>
              <a:t>Ashing</a:t>
            </a:r>
            <a:r>
              <a:rPr lang="en-US" altLang="ja-JP" dirty="0">
                <a:latin typeface="Calibri" pitchFamily="34" charset="0"/>
              </a:rPr>
              <a:t>, dissolution</a:t>
            </a:r>
          </a:p>
          <a:p>
            <a:endParaRPr lang="en-US" altLang="ja-JP" dirty="0">
              <a:latin typeface="Calibri" pitchFamily="34" charset="0"/>
            </a:endParaRPr>
          </a:p>
          <a:p>
            <a:r>
              <a:rPr lang="en-US" altLang="ja-JP" dirty="0" err="1">
                <a:latin typeface="Calibri" pitchFamily="34" charset="0"/>
              </a:rPr>
              <a:t>Cation</a:t>
            </a:r>
            <a:r>
              <a:rPr lang="en-US" altLang="ja-JP" dirty="0">
                <a:latin typeface="Calibri" pitchFamily="34" charset="0"/>
              </a:rPr>
              <a:t> exchange</a:t>
            </a:r>
          </a:p>
          <a:p>
            <a:endParaRPr lang="en-US" altLang="ja-JP" dirty="0">
              <a:latin typeface="Calibri" pitchFamily="34" charset="0"/>
            </a:endParaRPr>
          </a:p>
          <a:p>
            <a:r>
              <a:rPr lang="en-US" altLang="ja-JP" dirty="0">
                <a:latin typeface="Calibri" pitchFamily="34" charset="0"/>
              </a:rPr>
              <a:t>Scavenging (removal of </a:t>
            </a:r>
            <a:r>
              <a:rPr lang="en-US" altLang="ja-JP" baseline="30000" dirty="0">
                <a:latin typeface="Calibri" pitchFamily="34" charset="0"/>
              </a:rPr>
              <a:t>90</a:t>
            </a:r>
            <a:r>
              <a:rPr lang="en-US" altLang="ja-JP" dirty="0">
                <a:latin typeface="Calibri" pitchFamily="34" charset="0"/>
              </a:rPr>
              <a:t>Y)</a:t>
            </a:r>
          </a:p>
          <a:p>
            <a:endParaRPr lang="en-US" altLang="ja-JP" dirty="0">
              <a:latin typeface="Calibri" pitchFamily="34" charset="0"/>
            </a:endParaRPr>
          </a:p>
          <a:p>
            <a:r>
              <a:rPr lang="en-US" altLang="ja-JP" dirty="0">
                <a:latin typeface="Calibri" pitchFamily="34" charset="0"/>
              </a:rPr>
              <a:t>Leave over 5 days</a:t>
            </a:r>
          </a:p>
          <a:p>
            <a:endParaRPr lang="en-US" altLang="ja-JP" dirty="0">
              <a:latin typeface="Calibri" pitchFamily="34" charset="0"/>
            </a:endParaRPr>
          </a:p>
          <a:p>
            <a:r>
              <a:rPr lang="en-US" altLang="ja-JP" dirty="0">
                <a:latin typeface="Calibri" pitchFamily="34" charset="0"/>
              </a:rPr>
              <a:t>Milking with </a:t>
            </a:r>
            <a:r>
              <a:rPr lang="ja-JP" altLang="ja-JP" dirty="0">
                <a:latin typeface="Calibri" pitchFamily="34" charset="0"/>
              </a:rPr>
              <a:t>Iron hydroxides</a:t>
            </a:r>
            <a:r>
              <a:rPr lang="en-US" altLang="ja-JP" dirty="0">
                <a:latin typeface="Calibri" pitchFamily="34" charset="0"/>
              </a:rPr>
              <a:t> -&gt; </a:t>
            </a:r>
            <a:r>
              <a:rPr lang="en-US" altLang="ja-JP" baseline="30000" dirty="0">
                <a:latin typeface="Calibri" pitchFamily="34" charset="0"/>
              </a:rPr>
              <a:t>90</a:t>
            </a:r>
            <a:r>
              <a:rPr lang="en-US" altLang="ja-JP" dirty="0">
                <a:latin typeface="Calibri" pitchFamily="34" charset="0"/>
              </a:rPr>
              <a:t>Y(</a:t>
            </a:r>
            <a:r>
              <a:rPr lang="en-US" altLang="ja-JP" baseline="30000" dirty="0">
                <a:latin typeface="Calibri" pitchFamily="34" charset="0"/>
              </a:rPr>
              <a:t>90</a:t>
            </a:r>
            <a:r>
              <a:rPr lang="en-US" altLang="ja-JP" dirty="0">
                <a:latin typeface="Calibri" pitchFamily="34" charset="0"/>
              </a:rPr>
              <a:t>Sr) measurement</a:t>
            </a:r>
            <a:r>
              <a:rPr lang="ja-JP" altLang="en-US" dirty="0">
                <a:latin typeface="Calibri" pitchFamily="34" charset="0"/>
              </a:rPr>
              <a:t> </a:t>
            </a:r>
            <a:r>
              <a:rPr lang="en-US" altLang="ja-JP" dirty="0">
                <a:latin typeface="Calibri" pitchFamily="34" charset="0"/>
              </a:rPr>
              <a:t>(60 min.)</a:t>
            </a:r>
          </a:p>
          <a:p>
            <a:endParaRPr lang="en-US" altLang="ja-JP" dirty="0">
              <a:latin typeface="Calibri" pitchFamily="34" charset="0"/>
            </a:endParaRPr>
          </a:p>
          <a:p>
            <a:r>
              <a:rPr lang="en-US" altLang="ja-JP" dirty="0">
                <a:latin typeface="Calibri" pitchFamily="34" charset="0"/>
              </a:rPr>
              <a:t>Milking with Carbonate -&gt; </a:t>
            </a:r>
            <a:r>
              <a:rPr lang="en-US" altLang="ja-JP" baseline="30000" dirty="0">
                <a:latin typeface="Calibri" pitchFamily="34" charset="0"/>
              </a:rPr>
              <a:t>89+90</a:t>
            </a:r>
            <a:r>
              <a:rPr lang="en-US" altLang="ja-JP" dirty="0">
                <a:latin typeface="Calibri" pitchFamily="34" charset="0"/>
              </a:rPr>
              <a:t>Sr measurement (60 min.)</a:t>
            </a:r>
          </a:p>
        </p:txBody>
      </p:sp>
      <p:sp>
        <p:nvSpPr>
          <p:cNvPr id="5" name="下矢印 4"/>
          <p:cNvSpPr/>
          <p:nvPr/>
        </p:nvSpPr>
        <p:spPr>
          <a:xfrm>
            <a:off x="841375" y="2125663"/>
            <a:ext cx="142875" cy="2159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 name="下矢印 5"/>
          <p:cNvSpPr/>
          <p:nvPr/>
        </p:nvSpPr>
        <p:spPr>
          <a:xfrm>
            <a:off x="841375" y="2701925"/>
            <a:ext cx="142875" cy="2159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 name="下矢印 6"/>
          <p:cNvSpPr/>
          <p:nvPr/>
        </p:nvSpPr>
        <p:spPr>
          <a:xfrm>
            <a:off x="841375" y="3206750"/>
            <a:ext cx="142875" cy="2159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 name="下矢印 7"/>
          <p:cNvSpPr/>
          <p:nvPr/>
        </p:nvSpPr>
        <p:spPr>
          <a:xfrm>
            <a:off x="841375" y="3783013"/>
            <a:ext cx="142875" cy="2159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 name="下矢印 8"/>
          <p:cNvSpPr/>
          <p:nvPr/>
        </p:nvSpPr>
        <p:spPr>
          <a:xfrm>
            <a:off x="841375" y="4357688"/>
            <a:ext cx="142875" cy="2159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 name="下矢印 9"/>
          <p:cNvSpPr/>
          <p:nvPr/>
        </p:nvSpPr>
        <p:spPr>
          <a:xfrm>
            <a:off x="841375" y="4862513"/>
            <a:ext cx="142875" cy="2159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 name="下矢印 10"/>
          <p:cNvSpPr/>
          <p:nvPr/>
        </p:nvSpPr>
        <p:spPr>
          <a:xfrm>
            <a:off x="841375" y="5438775"/>
            <a:ext cx="142875" cy="2159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 name="下矢印 11"/>
          <p:cNvSpPr/>
          <p:nvPr/>
        </p:nvSpPr>
        <p:spPr>
          <a:xfrm>
            <a:off x="841375" y="6015038"/>
            <a:ext cx="142875" cy="2159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491" name="正方形/長方形 13"/>
          <p:cNvSpPr>
            <a:spLocks noChangeArrowheads="1"/>
          </p:cNvSpPr>
          <p:nvPr/>
        </p:nvSpPr>
        <p:spPr bwMode="auto">
          <a:xfrm>
            <a:off x="4859338" y="1403350"/>
            <a:ext cx="2341562" cy="369888"/>
          </a:xfrm>
          <a:prstGeom prst="rect">
            <a:avLst/>
          </a:prstGeom>
          <a:noFill/>
          <a:ln w="9525">
            <a:solidFill>
              <a:schemeClr val="tx1"/>
            </a:solidFill>
            <a:miter lim="800000"/>
            <a:headEnd/>
            <a:tailEnd/>
          </a:ln>
        </p:spPr>
        <p:txBody>
          <a:bodyPr>
            <a:spAutoFit/>
          </a:bodyPr>
          <a:lstStyle/>
          <a:p>
            <a:r>
              <a:rPr lang="en-US" altLang="ja-JP">
                <a:latin typeface="Calibri" pitchFamily="34" charset="0"/>
              </a:rPr>
              <a:t>Pu analysis procedure</a:t>
            </a:r>
            <a:endParaRPr lang="ja-JP" altLang="en-US">
              <a:latin typeface="Calibri" pitchFamily="34" charset="0"/>
            </a:endParaRPr>
          </a:p>
        </p:txBody>
      </p:sp>
      <p:sp>
        <p:nvSpPr>
          <p:cNvPr id="20492" name="正方形/長方形 14"/>
          <p:cNvSpPr>
            <a:spLocks noChangeArrowheads="1"/>
          </p:cNvSpPr>
          <p:nvPr/>
        </p:nvSpPr>
        <p:spPr bwMode="auto">
          <a:xfrm>
            <a:off x="512763" y="1403350"/>
            <a:ext cx="2339975" cy="369888"/>
          </a:xfrm>
          <a:prstGeom prst="rect">
            <a:avLst/>
          </a:prstGeom>
          <a:noFill/>
          <a:ln w="9525">
            <a:solidFill>
              <a:schemeClr val="tx1"/>
            </a:solidFill>
            <a:miter lim="800000"/>
            <a:headEnd/>
            <a:tailEnd/>
          </a:ln>
        </p:spPr>
        <p:txBody>
          <a:bodyPr>
            <a:spAutoFit/>
          </a:bodyPr>
          <a:lstStyle/>
          <a:p>
            <a:r>
              <a:rPr lang="en-US" altLang="ja-JP">
                <a:latin typeface="Calibri" pitchFamily="34" charset="0"/>
              </a:rPr>
              <a:t>Sr analysis procedure</a:t>
            </a:r>
            <a:endParaRPr lang="ja-JP" altLang="en-US">
              <a:latin typeface="Calibri" pitchFamily="34" charset="0"/>
            </a:endParaRPr>
          </a:p>
        </p:txBody>
      </p:sp>
      <p:sp>
        <p:nvSpPr>
          <p:cNvPr id="20493" name="テキスト ボックス 15"/>
          <p:cNvSpPr txBox="1">
            <a:spLocks noChangeArrowheads="1"/>
          </p:cNvSpPr>
          <p:nvPr/>
        </p:nvSpPr>
        <p:spPr bwMode="auto">
          <a:xfrm>
            <a:off x="4881563" y="1773238"/>
            <a:ext cx="4141787" cy="2563812"/>
          </a:xfrm>
          <a:prstGeom prst="rect">
            <a:avLst/>
          </a:prstGeom>
          <a:noFill/>
          <a:ln w="9525">
            <a:noFill/>
            <a:miter lim="800000"/>
            <a:headEnd/>
            <a:tailEnd/>
          </a:ln>
        </p:spPr>
        <p:txBody>
          <a:bodyPr wrap="none">
            <a:spAutoFit/>
          </a:bodyPr>
          <a:lstStyle/>
          <a:p>
            <a:r>
              <a:rPr lang="en-US" altLang="ja-JP" dirty="0">
                <a:latin typeface="Calibri" pitchFamily="34" charset="0"/>
              </a:rPr>
              <a:t>Seawater 1L</a:t>
            </a:r>
            <a:endParaRPr lang="ja-JP" altLang="en-US" dirty="0">
              <a:solidFill>
                <a:srgbClr val="FF0000"/>
              </a:solidFill>
              <a:latin typeface="Calibri" pitchFamily="34" charset="0"/>
            </a:endParaRPr>
          </a:p>
          <a:p>
            <a:r>
              <a:rPr lang="en-US" altLang="ja-JP" dirty="0">
                <a:latin typeface="Calibri" pitchFamily="34" charset="0"/>
              </a:rPr>
              <a:t> </a:t>
            </a:r>
          </a:p>
          <a:p>
            <a:r>
              <a:rPr lang="ja-JP" altLang="ja-JP" dirty="0">
                <a:latin typeface="Calibri" pitchFamily="34" charset="0"/>
              </a:rPr>
              <a:t>Iron hydroxides</a:t>
            </a:r>
            <a:r>
              <a:rPr lang="en-US" altLang="ja-JP" dirty="0">
                <a:latin typeface="Calibri" pitchFamily="34" charset="0"/>
              </a:rPr>
              <a:t> separation</a:t>
            </a:r>
          </a:p>
          <a:p>
            <a:endParaRPr lang="en-US" altLang="ja-JP" dirty="0">
              <a:latin typeface="Calibri" pitchFamily="34" charset="0"/>
            </a:endParaRPr>
          </a:p>
          <a:p>
            <a:r>
              <a:rPr lang="en-US" altLang="ja-JP" dirty="0">
                <a:latin typeface="Calibri" pitchFamily="34" charset="0"/>
              </a:rPr>
              <a:t>Anion exchange</a:t>
            </a:r>
          </a:p>
          <a:p>
            <a:endParaRPr lang="en-US" altLang="ja-JP" dirty="0">
              <a:latin typeface="Calibri" pitchFamily="34" charset="0"/>
            </a:endParaRPr>
          </a:p>
          <a:p>
            <a:r>
              <a:rPr lang="en-US" altLang="ja-JP" dirty="0" err="1">
                <a:latin typeface="Calibri" pitchFamily="34" charset="0"/>
              </a:rPr>
              <a:t>Electrodeposition</a:t>
            </a:r>
            <a:endParaRPr lang="en-US" altLang="ja-JP" dirty="0">
              <a:latin typeface="Calibri" pitchFamily="34" charset="0"/>
            </a:endParaRPr>
          </a:p>
          <a:p>
            <a:endParaRPr lang="en-US" altLang="ja-JP" dirty="0">
              <a:latin typeface="Calibri" pitchFamily="34" charset="0"/>
            </a:endParaRPr>
          </a:p>
          <a:p>
            <a:r>
              <a:rPr lang="en-US" altLang="ja-JP" baseline="30000" dirty="0">
                <a:latin typeface="Calibri" pitchFamily="34" charset="0"/>
              </a:rPr>
              <a:t>238</a:t>
            </a:r>
            <a:r>
              <a:rPr lang="en-US" altLang="ja-JP" dirty="0">
                <a:latin typeface="Calibri" pitchFamily="34" charset="0"/>
              </a:rPr>
              <a:t>Pu, </a:t>
            </a:r>
            <a:r>
              <a:rPr lang="en-US" altLang="ja-JP" baseline="30000" dirty="0">
                <a:latin typeface="Calibri" pitchFamily="34" charset="0"/>
              </a:rPr>
              <a:t>239,240</a:t>
            </a:r>
            <a:r>
              <a:rPr lang="en-US" altLang="ja-JP" dirty="0">
                <a:latin typeface="Calibri" pitchFamily="34" charset="0"/>
              </a:rPr>
              <a:t>Pu measurement (1,300min.)</a:t>
            </a:r>
            <a:r>
              <a:rPr lang="ja-JP" altLang="en-US" dirty="0">
                <a:latin typeface="Calibri" pitchFamily="34" charset="0"/>
              </a:rPr>
              <a:t>　</a:t>
            </a:r>
            <a:endParaRPr lang="en-US" altLang="ja-JP" dirty="0">
              <a:latin typeface="Calibri" pitchFamily="34" charset="0"/>
            </a:endParaRPr>
          </a:p>
        </p:txBody>
      </p:sp>
      <p:sp>
        <p:nvSpPr>
          <p:cNvPr id="17" name="下矢印 16"/>
          <p:cNvSpPr/>
          <p:nvPr/>
        </p:nvSpPr>
        <p:spPr>
          <a:xfrm>
            <a:off x="5219700" y="2133600"/>
            <a:ext cx="144463" cy="2159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下矢印 17"/>
          <p:cNvSpPr/>
          <p:nvPr/>
        </p:nvSpPr>
        <p:spPr>
          <a:xfrm>
            <a:off x="5219700" y="2708275"/>
            <a:ext cx="144463" cy="2159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 name="下矢印 18"/>
          <p:cNvSpPr/>
          <p:nvPr/>
        </p:nvSpPr>
        <p:spPr>
          <a:xfrm>
            <a:off x="5219700" y="3213100"/>
            <a:ext cx="144463" cy="2159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 name="下矢印 19"/>
          <p:cNvSpPr/>
          <p:nvPr/>
        </p:nvSpPr>
        <p:spPr>
          <a:xfrm>
            <a:off x="5219700" y="3789363"/>
            <a:ext cx="144463" cy="2159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 name="正方形/長方形 1"/>
          <p:cNvSpPr/>
          <p:nvPr/>
        </p:nvSpPr>
        <p:spPr>
          <a:xfrm>
            <a:off x="5364163" y="4515971"/>
            <a:ext cx="3279229" cy="1015663"/>
          </a:xfrm>
          <a:prstGeom prst="rect">
            <a:avLst/>
          </a:prstGeom>
          <a:solidFill>
            <a:srgbClr val="FFFF00"/>
          </a:solidFill>
          <a:ln>
            <a:solidFill>
              <a:schemeClr val="tx1"/>
            </a:solidFill>
          </a:ln>
        </p:spPr>
        <p:txBody>
          <a:bodyPr wrap="square">
            <a:spAutoFit/>
          </a:bodyPr>
          <a:lstStyle/>
          <a:p>
            <a:r>
              <a:rPr lang="en-US" altLang="ja-JP" sz="2000" dirty="0" smtClean="0">
                <a:solidFill>
                  <a:srgbClr val="FF0000"/>
                </a:solidFill>
                <a:latin typeface="Calibri" pitchFamily="34" charset="0"/>
              </a:rPr>
              <a:t>detection </a:t>
            </a:r>
            <a:r>
              <a:rPr lang="en-US" altLang="ja-JP" sz="2000" dirty="0">
                <a:solidFill>
                  <a:srgbClr val="FF0000"/>
                </a:solidFill>
                <a:latin typeface="Calibri" pitchFamily="34" charset="0"/>
              </a:rPr>
              <a:t>limit </a:t>
            </a:r>
          </a:p>
          <a:p>
            <a:r>
              <a:rPr lang="en-US" altLang="ja-JP" sz="2000" baseline="30000" dirty="0" smtClean="0">
                <a:solidFill>
                  <a:srgbClr val="FF0000"/>
                </a:solidFill>
                <a:latin typeface="Calibri" pitchFamily="34" charset="0"/>
              </a:rPr>
              <a:t>89</a:t>
            </a:r>
            <a:r>
              <a:rPr lang="en-US" altLang="ja-JP" sz="2000" dirty="0" smtClean="0">
                <a:solidFill>
                  <a:srgbClr val="FF0000"/>
                </a:solidFill>
                <a:latin typeface="Calibri" pitchFamily="34" charset="0"/>
              </a:rPr>
              <a:t>Sr, </a:t>
            </a:r>
            <a:r>
              <a:rPr lang="en-US" altLang="ja-JP" sz="2000" baseline="30000" dirty="0" smtClean="0">
                <a:solidFill>
                  <a:srgbClr val="FF0000"/>
                </a:solidFill>
                <a:latin typeface="Calibri" pitchFamily="34" charset="0"/>
              </a:rPr>
              <a:t>90</a:t>
            </a:r>
            <a:r>
              <a:rPr lang="en-US" altLang="ja-JP" sz="2000" dirty="0" smtClean="0">
                <a:solidFill>
                  <a:srgbClr val="FF0000"/>
                </a:solidFill>
                <a:latin typeface="Calibri" pitchFamily="34" charset="0"/>
              </a:rPr>
              <a:t>Sr : 0.02 </a:t>
            </a:r>
            <a:r>
              <a:rPr lang="en-US" altLang="ja-JP" sz="2000" dirty="0" err="1">
                <a:solidFill>
                  <a:srgbClr val="FF0000"/>
                </a:solidFill>
                <a:latin typeface="Calibri" pitchFamily="34" charset="0"/>
              </a:rPr>
              <a:t>Bq</a:t>
            </a:r>
            <a:r>
              <a:rPr lang="en-US" altLang="ja-JP" sz="2000" dirty="0">
                <a:solidFill>
                  <a:srgbClr val="FF0000"/>
                </a:solidFill>
                <a:latin typeface="Calibri" pitchFamily="34" charset="0"/>
              </a:rPr>
              <a:t>/L, </a:t>
            </a:r>
            <a:endParaRPr lang="en-US" altLang="ja-JP" sz="2000" baseline="30000" dirty="0" smtClean="0">
              <a:solidFill>
                <a:srgbClr val="FF0000"/>
              </a:solidFill>
              <a:latin typeface="Calibri" pitchFamily="34" charset="0"/>
            </a:endParaRPr>
          </a:p>
          <a:p>
            <a:r>
              <a:rPr lang="en-US" altLang="ja-JP" sz="2000" baseline="30000" dirty="0" smtClean="0">
                <a:solidFill>
                  <a:srgbClr val="FF0000"/>
                </a:solidFill>
                <a:latin typeface="Calibri" pitchFamily="34" charset="0"/>
              </a:rPr>
              <a:t>238</a:t>
            </a:r>
            <a:r>
              <a:rPr lang="en-US" altLang="ja-JP" sz="2000" dirty="0" smtClean="0">
                <a:solidFill>
                  <a:srgbClr val="FF0000"/>
                </a:solidFill>
                <a:latin typeface="Calibri" pitchFamily="34" charset="0"/>
              </a:rPr>
              <a:t>Pu</a:t>
            </a:r>
            <a:r>
              <a:rPr lang="en-US" altLang="ja-JP" sz="2000" dirty="0">
                <a:solidFill>
                  <a:srgbClr val="FF0000"/>
                </a:solidFill>
                <a:latin typeface="Calibri" pitchFamily="34" charset="0"/>
              </a:rPr>
              <a:t>, </a:t>
            </a:r>
            <a:r>
              <a:rPr lang="en-US" altLang="ja-JP" sz="2000" baseline="30000" dirty="0">
                <a:solidFill>
                  <a:srgbClr val="FF0000"/>
                </a:solidFill>
                <a:latin typeface="Calibri" pitchFamily="34" charset="0"/>
              </a:rPr>
              <a:t>239,240</a:t>
            </a:r>
            <a:r>
              <a:rPr lang="en-US" altLang="ja-JP" sz="2000" dirty="0">
                <a:solidFill>
                  <a:srgbClr val="FF0000"/>
                </a:solidFill>
                <a:latin typeface="Calibri" pitchFamily="34" charset="0"/>
              </a:rPr>
              <a:t>Pu </a:t>
            </a:r>
            <a:r>
              <a:rPr lang="en-US" altLang="ja-JP" sz="2000" dirty="0" smtClean="0">
                <a:solidFill>
                  <a:srgbClr val="FF0000"/>
                </a:solidFill>
                <a:latin typeface="Calibri" pitchFamily="34" charset="0"/>
              </a:rPr>
              <a:t>: 0.0005 </a:t>
            </a:r>
            <a:r>
              <a:rPr lang="en-US" altLang="ja-JP" sz="2000" dirty="0" err="1" smtClean="0">
                <a:solidFill>
                  <a:srgbClr val="FF0000"/>
                </a:solidFill>
                <a:latin typeface="Calibri" pitchFamily="34" charset="0"/>
              </a:rPr>
              <a:t>Bq</a:t>
            </a:r>
            <a:r>
              <a:rPr lang="en-US" altLang="ja-JP" sz="2000" dirty="0" smtClean="0">
                <a:solidFill>
                  <a:srgbClr val="FF0000"/>
                </a:solidFill>
                <a:latin typeface="Calibri" pitchFamily="34" charset="0"/>
              </a:rPr>
              <a:t>/L</a:t>
            </a:r>
            <a:endParaRPr lang="ja-JP" altLang="en-US" sz="2000"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2341</TotalTime>
  <Words>2280</Words>
  <Application>Microsoft Office PowerPoint</Application>
  <PresentationFormat>画面に合わせる (4:3)</PresentationFormat>
  <Paragraphs>633</Paragraphs>
  <Slides>24</Slides>
  <Notes>22</Notes>
  <HiddenSlides>0</HiddenSlides>
  <MMClips>0</MMClips>
  <ScaleCrop>false</ScaleCrop>
  <HeadingPairs>
    <vt:vector size="4" baseType="variant">
      <vt:variant>
        <vt:lpstr>テーマ</vt:lpstr>
      </vt:variant>
      <vt:variant>
        <vt:i4>1</vt:i4>
      </vt:variant>
      <vt:variant>
        <vt:lpstr>スライド タイトル</vt:lpstr>
      </vt:variant>
      <vt:variant>
        <vt:i4>24</vt:i4>
      </vt:variant>
    </vt:vector>
  </HeadingPairs>
  <TitlesOfParts>
    <vt:vector size="25" baseType="lpstr">
      <vt:lpstr>Office ​​テーマ</vt:lpstr>
      <vt:lpstr>1. Progress in Understanding  a.  Monitoring of sea measurement methods and results  Readings of Sea Area Monitoring by Japan</vt:lpstr>
      <vt:lpstr>Contents</vt:lpstr>
      <vt:lpstr>1. Organization</vt:lpstr>
      <vt:lpstr>2. Monitoring plan by Japanese government</vt:lpstr>
      <vt:lpstr>3. Sampling, analysis, measurement</vt:lpstr>
      <vt:lpstr>スライド 6</vt:lpstr>
      <vt:lpstr>スライド 7</vt:lpstr>
      <vt:lpstr>スライド 8</vt:lpstr>
      <vt:lpstr>Radiochemical analytical method for Sr and Pu by Japan Chemical Analysis Center</vt:lpstr>
      <vt:lpstr>4. Radioactivity concentration in seawater and seabed sediment</vt:lpstr>
      <vt:lpstr>スライド 11</vt:lpstr>
      <vt:lpstr>スライド 12</vt:lpstr>
      <vt:lpstr>スライド 13</vt:lpstr>
      <vt:lpstr>スライド 14</vt:lpstr>
      <vt:lpstr>スライド 15</vt:lpstr>
      <vt:lpstr>スライド 16</vt:lpstr>
      <vt:lpstr>e) Deep sea </vt:lpstr>
      <vt:lpstr>スライド 18</vt:lpstr>
      <vt:lpstr>Sr and Pu concentration</vt:lpstr>
      <vt:lpstr>スライド 20</vt:lpstr>
      <vt:lpstr>スライド 21</vt:lpstr>
      <vt:lpstr>スライド 22</vt:lpstr>
      <vt:lpstr>5. Plan for future marine monitoring</vt:lpstr>
      <vt:lpstr>スライド 24</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Progress in Understanding  a.      Monitoring of sea - measurement methods and results</dc:title>
  <dc:creator>nakano</dc:creator>
  <cp:lastModifiedBy>外務省</cp:lastModifiedBy>
  <cp:revision>141</cp:revision>
  <cp:lastPrinted>2011-09-27T00:10:38Z</cp:lastPrinted>
  <dcterms:created xsi:type="dcterms:W3CDTF">2011-09-17T02:35:50Z</dcterms:created>
  <dcterms:modified xsi:type="dcterms:W3CDTF">2011-09-29T10:33:49Z</dcterms:modified>
</cp:coreProperties>
</file>