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9"/>
  </p:notesMasterIdLst>
  <p:handoutMasterIdLst>
    <p:handoutMasterId r:id="rId30"/>
  </p:handoutMasterIdLst>
  <p:sldIdLst>
    <p:sldId id="256" r:id="rId2"/>
    <p:sldId id="340" r:id="rId3"/>
    <p:sldId id="341" r:id="rId4"/>
    <p:sldId id="350" r:id="rId5"/>
    <p:sldId id="347" r:id="rId6"/>
    <p:sldId id="365" r:id="rId7"/>
    <p:sldId id="343" r:id="rId8"/>
    <p:sldId id="342" r:id="rId9"/>
    <p:sldId id="357" r:id="rId10"/>
    <p:sldId id="358" r:id="rId11"/>
    <p:sldId id="359" r:id="rId12"/>
    <p:sldId id="348" r:id="rId13"/>
    <p:sldId id="364" r:id="rId14"/>
    <p:sldId id="349" r:id="rId15"/>
    <p:sldId id="361" r:id="rId16"/>
    <p:sldId id="360" r:id="rId17"/>
    <p:sldId id="353" r:id="rId18"/>
    <p:sldId id="351" r:id="rId19"/>
    <p:sldId id="362" r:id="rId20"/>
    <p:sldId id="363" r:id="rId21"/>
    <p:sldId id="352" r:id="rId22"/>
    <p:sldId id="354" r:id="rId23"/>
    <p:sldId id="355" r:id="rId24"/>
    <p:sldId id="344" r:id="rId25"/>
    <p:sldId id="345" r:id="rId26"/>
    <p:sldId id="346" r:id="rId27"/>
    <p:sldId id="270" r:id="rId28"/>
  </p:sldIdLst>
  <p:sldSz cx="9144000" cy="6858000" type="screen4x3"/>
  <p:notesSz cx="6805613" cy="9944100"/>
  <p:custDataLst>
    <p:tags r:id="rId31"/>
  </p:custDataLst>
  <p:defaultTextStyle>
    <a:defPPr>
      <a:defRPr lang="nl-NL"/>
    </a:defPPr>
    <a:lvl1pPr algn="ctr" rtl="0" fontAlgn="base">
      <a:spcBef>
        <a:spcPct val="50000"/>
      </a:spcBef>
      <a:spcAft>
        <a:spcPct val="0"/>
      </a:spcAft>
      <a:defRPr sz="3000" b="1" kern="1200">
        <a:solidFill>
          <a:schemeClr val="tx1"/>
        </a:solidFill>
        <a:latin typeface="Arial" charset="0"/>
        <a:ea typeface="+mn-ea"/>
        <a:cs typeface="+mn-cs"/>
      </a:defRPr>
    </a:lvl1pPr>
    <a:lvl2pPr marL="457200" algn="ctr" rtl="0" fontAlgn="base">
      <a:spcBef>
        <a:spcPct val="50000"/>
      </a:spcBef>
      <a:spcAft>
        <a:spcPct val="0"/>
      </a:spcAft>
      <a:defRPr sz="3000" b="1" kern="1200">
        <a:solidFill>
          <a:schemeClr val="tx1"/>
        </a:solidFill>
        <a:latin typeface="Arial" charset="0"/>
        <a:ea typeface="+mn-ea"/>
        <a:cs typeface="+mn-cs"/>
      </a:defRPr>
    </a:lvl2pPr>
    <a:lvl3pPr marL="914400" algn="ctr" rtl="0" fontAlgn="base">
      <a:spcBef>
        <a:spcPct val="50000"/>
      </a:spcBef>
      <a:spcAft>
        <a:spcPct val="0"/>
      </a:spcAft>
      <a:defRPr sz="3000" b="1" kern="1200">
        <a:solidFill>
          <a:schemeClr val="tx1"/>
        </a:solidFill>
        <a:latin typeface="Arial" charset="0"/>
        <a:ea typeface="+mn-ea"/>
        <a:cs typeface="+mn-cs"/>
      </a:defRPr>
    </a:lvl3pPr>
    <a:lvl4pPr marL="1371600" algn="ctr" rtl="0" fontAlgn="base">
      <a:spcBef>
        <a:spcPct val="50000"/>
      </a:spcBef>
      <a:spcAft>
        <a:spcPct val="0"/>
      </a:spcAft>
      <a:defRPr sz="3000" b="1" kern="1200">
        <a:solidFill>
          <a:schemeClr val="tx1"/>
        </a:solidFill>
        <a:latin typeface="Arial" charset="0"/>
        <a:ea typeface="+mn-ea"/>
        <a:cs typeface="+mn-cs"/>
      </a:defRPr>
    </a:lvl4pPr>
    <a:lvl5pPr marL="1828800" algn="ctr" rtl="0" fontAlgn="base">
      <a:spcBef>
        <a:spcPct val="50000"/>
      </a:spcBef>
      <a:spcAft>
        <a:spcPct val="0"/>
      </a:spcAft>
      <a:defRPr sz="3000" b="1" kern="1200">
        <a:solidFill>
          <a:schemeClr val="tx1"/>
        </a:solidFill>
        <a:latin typeface="Arial" charset="0"/>
        <a:ea typeface="+mn-ea"/>
        <a:cs typeface="+mn-cs"/>
      </a:defRPr>
    </a:lvl5pPr>
    <a:lvl6pPr marL="2286000" algn="l" defTabSz="914400" rtl="0" eaLnBrk="1" latinLnBrk="0" hangingPunct="1">
      <a:defRPr sz="3000" b="1" kern="1200">
        <a:solidFill>
          <a:schemeClr val="tx1"/>
        </a:solidFill>
        <a:latin typeface="Arial" charset="0"/>
        <a:ea typeface="+mn-ea"/>
        <a:cs typeface="+mn-cs"/>
      </a:defRPr>
    </a:lvl6pPr>
    <a:lvl7pPr marL="2743200" algn="l" defTabSz="914400" rtl="0" eaLnBrk="1" latinLnBrk="0" hangingPunct="1">
      <a:defRPr sz="3000" b="1" kern="1200">
        <a:solidFill>
          <a:schemeClr val="tx1"/>
        </a:solidFill>
        <a:latin typeface="Arial" charset="0"/>
        <a:ea typeface="+mn-ea"/>
        <a:cs typeface="+mn-cs"/>
      </a:defRPr>
    </a:lvl7pPr>
    <a:lvl8pPr marL="3200400" algn="l" defTabSz="914400" rtl="0" eaLnBrk="1" latinLnBrk="0" hangingPunct="1">
      <a:defRPr sz="3000" b="1" kern="1200">
        <a:solidFill>
          <a:schemeClr val="tx1"/>
        </a:solidFill>
        <a:latin typeface="Arial" charset="0"/>
        <a:ea typeface="+mn-ea"/>
        <a:cs typeface="+mn-cs"/>
      </a:defRPr>
    </a:lvl8pPr>
    <a:lvl9pPr marL="3657600" algn="l" defTabSz="914400" rtl="0" eaLnBrk="1" latinLnBrk="0" hangingPunct="1">
      <a:defRPr sz="30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006DB6"/>
    <a:srgbClr val="FACD9C"/>
    <a:srgbClr val="CD003A"/>
    <a:srgbClr val="EC740F"/>
    <a:srgbClr val="D21242"/>
    <a:srgbClr val="EC74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32" autoAdjust="0"/>
    <p:restoredTop sz="84369" autoAdjust="0"/>
  </p:normalViewPr>
  <p:slideViewPr>
    <p:cSldViewPr snapToGrid="0">
      <p:cViewPr>
        <p:scale>
          <a:sx n="80" d="100"/>
          <a:sy n="80" d="100"/>
        </p:scale>
        <p:origin x="-1110" y="792"/>
      </p:cViewPr>
      <p:guideLst>
        <p:guide orient="horz" pos="2160"/>
        <p:guide orient="horz" pos="4055"/>
        <p:guide pos="2880"/>
        <p:guide pos="2132"/>
        <p:guide pos="564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1" y="2"/>
            <a:ext cx="2948846" cy="496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26" tIns="47864" rIns="95726" bIns="47864" numCol="1" anchor="t" anchorCtr="0" compatLnSpc="1">
            <a:prstTxWarp prst="textNoShape">
              <a:avLst/>
            </a:prstTxWarp>
          </a:bodyPr>
          <a:lstStyle>
            <a:lvl1pPr algn="l" defTabSz="957118">
              <a:spcBef>
                <a:spcPct val="0"/>
              </a:spcBef>
              <a:defRPr sz="1300" b="0">
                <a:solidFill>
                  <a:srgbClr val="CD003A"/>
                </a:solidFill>
              </a:defRPr>
            </a:lvl1pPr>
          </a:lstStyle>
          <a:p>
            <a:endParaRPr lang="nl-NL"/>
          </a:p>
        </p:txBody>
      </p:sp>
      <p:sp>
        <p:nvSpPr>
          <p:cNvPr id="59395" name="Rectangle 3"/>
          <p:cNvSpPr>
            <a:spLocks noGrp="1" noChangeArrowheads="1"/>
          </p:cNvSpPr>
          <p:nvPr>
            <p:ph type="dt" sz="quarter" idx="1"/>
          </p:nvPr>
        </p:nvSpPr>
        <p:spPr bwMode="auto">
          <a:xfrm>
            <a:off x="3856768" y="2"/>
            <a:ext cx="2948846" cy="496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26" tIns="47864" rIns="95726" bIns="47864" numCol="1" anchor="t" anchorCtr="0" compatLnSpc="1">
            <a:prstTxWarp prst="textNoShape">
              <a:avLst/>
            </a:prstTxWarp>
          </a:bodyPr>
          <a:lstStyle>
            <a:lvl1pPr algn="r" defTabSz="957118">
              <a:spcBef>
                <a:spcPct val="0"/>
              </a:spcBef>
              <a:defRPr sz="1300" b="0">
                <a:solidFill>
                  <a:srgbClr val="CD003A"/>
                </a:solidFill>
              </a:defRPr>
            </a:lvl1pPr>
          </a:lstStyle>
          <a:p>
            <a:endParaRPr lang="nl-NL"/>
          </a:p>
        </p:txBody>
      </p:sp>
      <p:sp>
        <p:nvSpPr>
          <p:cNvPr id="59396" name="Rectangle 4"/>
          <p:cNvSpPr>
            <a:spLocks noGrp="1" noChangeArrowheads="1"/>
          </p:cNvSpPr>
          <p:nvPr>
            <p:ph type="ftr" sz="quarter" idx="2"/>
          </p:nvPr>
        </p:nvSpPr>
        <p:spPr bwMode="auto">
          <a:xfrm>
            <a:off x="1" y="9447436"/>
            <a:ext cx="2948846" cy="496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26" tIns="47864" rIns="95726" bIns="47864" numCol="1" anchor="b" anchorCtr="0" compatLnSpc="1">
            <a:prstTxWarp prst="textNoShape">
              <a:avLst/>
            </a:prstTxWarp>
          </a:bodyPr>
          <a:lstStyle>
            <a:lvl1pPr algn="l" defTabSz="957118">
              <a:spcBef>
                <a:spcPct val="0"/>
              </a:spcBef>
              <a:defRPr sz="1300" b="0">
                <a:solidFill>
                  <a:srgbClr val="CD003A"/>
                </a:solidFill>
              </a:defRPr>
            </a:lvl1pPr>
          </a:lstStyle>
          <a:p>
            <a:endParaRPr lang="nl-NL"/>
          </a:p>
        </p:txBody>
      </p:sp>
      <p:sp>
        <p:nvSpPr>
          <p:cNvPr id="59397" name="Rectangle 5"/>
          <p:cNvSpPr>
            <a:spLocks noGrp="1" noChangeArrowheads="1"/>
          </p:cNvSpPr>
          <p:nvPr>
            <p:ph type="sldNum" sz="quarter" idx="3"/>
          </p:nvPr>
        </p:nvSpPr>
        <p:spPr bwMode="auto">
          <a:xfrm>
            <a:off x="3856768" y="9447436"/>
            <a:ext cx="2948846" cy="496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26" tIns="47864" rIns="95726" bIns="47864" numCol="1" anchor="b" anchorCtr="0" compatLnSpc="1">
            <a:prstTxWarp prst="textNoShape">
              <a:avLst/>
            </a:prstTxWarp>
          </a:bodyPr>
          <a:lstStyle>
            <a:lvl1pPr algn="r" defTabSz="957118">
              <a:spcBef>
                <a:spcPct val="0"/>
              </a:spcBef>
              <a:defRPr sz="1300" b="0">
                <a:solidFill>
                  <a:srgbClr val="CD003A"/>
                </a:solidFill>
              </a:defRPr>
            </a:lvl1pPr>
          </a:lstStyle>
          <a:p>
            <a:fld id="{078F14D9-18B8-4D78-9F08-CF151805F945}" type="slidenum">
              <a:rPr lang="nl-NL"/>
              <a:pPr/>
              <a:t>‹#›</a:t>
            </a:fld>
            <a:endParaRPr lang="nl-NL"/>
          </a:p>
        </p:txBody>
      </p:sp>
    </p:spTree>
    <p:extLst>
      <p:ext uri="{BB962C8B-B14F-4D97-AF65-F5344CB8AC3E}">
        <p14:creationId xmlns:p14="http://schemas.microsoft.com/office/powerpoint/2010/main" val="2162559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2"/>
            <a:ext cx="2948846" cy="496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26" tIns="47864" rIns="95726" bIns="47864" numCol="1" anchor="t" anchorCtr="0" compatLnSpc="1">
            <a:prstTxWarp prst="textNoShape">
              <a:avLst/>
            </a:prstTxWarp>
          </a:bodyPr>
          <a:lstStyle>
            <a:lvl1pPr algn="l" defTabSz="957118">
              <a:spcBef>
                <a:spcPct val="0"/>
              </a:spcBef>
              <a:defRPr sz="1100" b="0"/>
            </a:lvl1pPr>
          </a:lstStyle>
          <a:p>
            <a:endParaRPr lang="nl-NL"/>
          </a:p>
        </p:txBody>
      </p:sp>
      <p:sp>
        <p:nvSpPr>
          <p:cNvPr id="5123" name="Rectangle 3"/>
          <p:cNvSpPr>
            <a:spLocks noGrp="1" noChangeArrowheads="1"/>
          </p:cNvSpPr>
          <p:nvPr>
            <p:ph type="dt" idx="1"/>
          </p:nvPr>
        </p:nvSpPr>
        <p:spPr bwMode="auto">
          <a:xfrm>
            <a:off x="3856768" y="2"/>
            <a:ext cx="2948846" cy="496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26" tIns="47864" rIns="95726" bIns="47864" numCol="1" anchor="t" anchorCtr="0" compatLnSpc="1">
            <a:prstTxWarp prst="textNoShape">
              <a:avLst/>
            </a:prstTxWarp>
          </a:bodyPr>
          <a:lstStyle>
            <a:lvl1pPr algn="r" defTabSz="957118">
              <a:spcBef>
                <a:spcPct val="0"/>
              </a:spcBef>
              <a:defRPr sz="1100" b="0"/>
            </a:lvl1pPr>
          </a:lstStyle>
          <a:p>
            <a:endParaRPr lang="nl-NL"/>
          </a:p>
        </p:txBody>
      </p:sp>
      <p:sp>
        <p:nvSpPr>
          <p:cNvPr id="5124" name="Rectangle 4"/>
          <p:cNvSpPr>
            <a:spLocks noGrp="1" noRot="1" noChangeAspect="1" noChangeArrowheads="1" noTextEdit="1"/>
          </p:cNvSpPr>
          <p:nvPr>
            <p:ph type="sldImg" idx="2"/>
          </p:nvPr>
        </p:nvSpPr>
        <p:spPr bwMode="auto">
          <a:xfrm>
            <a:off x="917575" y="746125"/>
            <a:ext cx="4970463" cy="37290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07923" y="4722946"/>
            <a:ext cx="4989768" cy="4474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26" tIns="47864" rIns="95726" bIns="47864" numCol="1" anchor="t" anchorCtr="0" compatLnSpc="1">
            <a:prstTxWarp prst="textNoShape">
              <a:avLst/>
            </a:prstTxWarp>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p>
        </p:txBody>
      </p:sp>
      <p:sp>
        <p:nvSpPr>
          <p:cNvPr id="5126" name="Rectangle 6"/>
          <p:cNvSpPr>
            <a:spLocks noGrp="1" noChangeArrowheads="1"/>
          </p:cNvSpPr>
          <p:nvPr>
            <p:ph type="ftr" sz="quarter" idx="4"/>
          </p:nvPr>
        </p:nvSpPr>
        <p:spPr bwMode="auto">
          <a:xfrm>
            <a:off x="1" y="9447436"/>
            <a:ext cx="2948846" cy="496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26" tIns="47864" rIns="95726" bIns="47864" numCol="1" anchor="b" anchorCtr="0" compatLnSpc="1">
            <a:prstTxWarp prst="textNoShape">
              <a:avLst/>
            </a:prstTxWarp>
          </a:bodyPr>
          <a:lstStyle>
            <a:lvl1pPr algn="l" defTabSz="957118">
              <a:spcBef>
                <a:spcPct val="0"/>
              </a:spcBef>
              <a:defRPr sz="1100" b="0"/>
            </a:lvl1pPr>
          </a:lstStyle>
          <a:p>
            <a:endParaRPr lang="nl-NL"/>
          </a:p>
        </p:txBody>
      </p:sp>
      <p:sp>
        <p:nvSpPr>
          <p:cNvPr id="5127" name="Rectangle 7"/>
          <p:cNvSpPr>
            <a:spLocks noGrp="1" noChangeArrowheads="1"/>
          </p:cNvSpPr>
          <p:nvPr>
            <p:ph type="sldNum" sz="quarter" idx="5"/>
          </p:nvPr>
        </p:nvSpPr>
        <p:spPr bwMode="auto">
          <a:xfrm>
            <a:off x="3856768" y="9447436"/>
            <a:ext cx="2948846" cy="496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26" tIns="47864" rIns="95726" bIns="47864" numCol="1" anchor="b" anchorCtr="0" compatLnSpc="1">
            <a:prstTxWarp prst="textNoShape">
              <a:avLst/>
            </a:prstTxWarp>
          </a:bodyPr>
          <a:lstStyle>
            <a:lvl1pPr algn="r" defTabSz="957118">
              <a:spcBef>
                <a:spcPct val="0"/>
              </a:spcBef>
              <a:defRPr sz="1100" b="0"/>
            </a:lvl1pPr>
          </a:lstStyle>
          <a:p>
            <a:fld id="{6BB56D71-DE2F-40F2-A19C-D5F1D8CCEEEB}" type="slidenum">
              <a:rPr lang="nl-NL"/>
              <a:pPr/>
              <a:t>‹#›</a:t>
            </a:fld>
            <a:endParaRPr lang="nl-NL"/>
          </a:p>
        </p:txBody>
      </p:sp>
    </p:spTree>
    <p:extLst>
      <p:ext uri="{BB962C8B-B14F-4D97-AF65-F5344CB8AC3E}">
        <p14:creationId xmlns:p14="http://schemas.microsoft.com/office/powerpoint/2010/main" val="35560714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000" kern="1200">
        <a:solidFill>
          <a:schemeClr val="tx1"/>
        </a:solidFill>
        <a:latin typeface="Arial" charset="0"/>
        <a:ea typeface="+mn-ea"/>
        <a:cs typeface="+mn-cs"/>
      </a:defRPr>
    </a:lvl1pPr>
    <a:lvl2pPr marL="457200" algn="l" rtl="0" fontAlgn="base">
      <a:spcBef>
        <a:spcPct val="30000"/>
      </a:spcBef>
      <a:spcAft>
        <a:spcPct val="0"/>
      </a:spcAft>
      <a:defRPr sz="1000" kern="1200">
        <a:solidFill>
          <a:schemeClr val="tx1"/>
        </a:solidFill>
        <a:latin typeface="Arial" charset="0"/>
        <a:ea typeface="+mn-ea"/>
        <a:cs typeface="+mn-cs"/>
      </a:defRPr>
    </a:lvl2pPr>
    <a:lvl3pPr marL="914400" algn="l" rtl="0" fontAlgn="base">
      <a:spcBef>
        <a:spcPct val="30000"/>
      </a:spcBef>
      <a:spcAft>
        <a:spcPct val="0"/>
      </a:spcAft>
      <a:defRPr sz="1000" kern="1200">
        <a:solidFill>
          <a:schemeClr val="tx1"/>
        </a:solidFill>
        <a:latin typeface="Arial" charset="0"/>
        <a:ea typeface="+mn-ea"/>
        <a:cs typeface="+mn-cs"/>
      </a:defRPr>
    </a:lvl3pPr>
    <a:lvl4pPr marL="1371600" algn="l" rtl="0" fontAlgn="base">
      <a:spcBef>
        <a:spcPct val="30000"/>
      </a:spcBef>
      <a:spcAft>
        <a:spcPct val="0"/>
      </a:spcAft>
      <a:defRPr sz="1000" kern="1200">
        <a:solidFill>
          <a:schemeClr val="tx1"/>
        </a:solidFill>
        <a:latin typeface="Arial" charset="0"/>
        <a:ea typeface="+mn-ea"/>
        <a:cs typeface="+mn-cs"/>
      </a:defRPr>
    </a:lvl4pPr>
    <a:lvl5pPr marL="1828800" algn="l" rtl="0" fontAlgn="base">
      <a:spcBef>
        <a:spcPct val="3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A778E6-0132-4E98-B350-8428E784F4DA}" type="slidenum">
              <a:rPr lang="nl-NL"/>
              <a:pPr/>
              <a:t>1</a:t>
            </a:fld>
            <a:endParaRPr lang="nl-NL"/>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r>
              <a:rPr lang="nl-NL" dirty="0" smtClean="0"/>
              <a:t>Zie </a:t>
            </a:r>
            <a:r>
              <a:rPr lang="nl-NL" dirty="0" err="1" smtClean="0"/>
              <a:t>notes</a:t>
            </a:r>
            <a:r>
              <a:rPr lang="nl-NL" dirty="0" smtClean="0"/>
              <a:t> onder</a:t>
            </a:r>
            <a:r>
              <a:rPr lang="nl-NL" baseline="0" dirty="0" smtClean="0"/>
              <a:t> </a:t>
            </a:r>
            <a:r>
              <a:rPr lang="nl-NL" baseline="0" smtClean="0"/>
              <a:t>elke slide!</a:t>
            </a:r>
            <a:endParaRPr lang="nl-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6BB56D71-DE2F-40F2-A19C-D5F1D8CCEEEB}" type="slidenum">
              <a:rPr lang="nl-NL" smtClean="0"/>
              <a:pPr/>
              <a:t>3</a:t>
            </a:fld>
            <a:endParaRPr lang="nl-NL"/>
          </a:p>
        </p:txBody>
      </p:sp>
    </p:spTree>
    <p:extLst>
      <p:ext uri="{BB962C8B-B14F-4D97-AF65-F5344CB8AC3E}">
        <p14:creationId xmlns:p14="http://schemas.microsoft.com/office/powerpoint/2010/main" val="2164276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defTabSz="956920" eaLnBrk="0" hangingPunct="0">
              <a:defRPr sz="2900" b="1">
                <a:solidFill>
                  <a:schemeClr val="tx1"/>
                </a:solidFill>
                <a:latin typeface="Arial" pitchFamily="34" charset="0"/>
              </a:defRPr>
            </a:lvl1pPr>
            <a:lvl2pPr marL="717690" indent="-276035" defTabSz="956920" eaLnBrk="0" hangingPunct="0">
              <a:defRPr sz="2900" b="1">
                <a:solidFill>
                  <a:schemeClr val="tx1"/>
                </a:solidFill>
                <a:latin typeface="Arial" pitchFamily="34" charset="0"/>
              </a:defRPr>
            </a:lvl2pPr>
            <a:lvl3pPr marL="1104138" indent="-220828" defTabSz="956920" eaLnBrk="0" hangingPunct="0">
              <a:defRPr sz="2900" b="1">
                <a:solidFill>
                  <a:schemeClr val="tx1"/>
                </a:solidFill>
                <a:latin typeface="Arial" pitchFamily="34" charset="0"/>
              </a:defRPr>
            </a:lvl3pPr>
            <a:lvl4pPr marL="1545793" indent="-220828" defTabSz="956920" eaLnBrk="0" hangingPunct="0">
              <a:defRPr sz="2900" b="1">
                <a:solidFill>
                  <a:schemeClr val="tx1"/>
                </a:solidFill>
                <a:latin typeface="Arial" pitchFamily="34" charset="0"/>
              </a:defRPr>
            </a:lvl4pPr>
            <a:lvl5pPr marL="1987448" indent="-220828" defTabSz="956920" eaLnBrk="0" hangingPunct="0">
              <a:defRPr sz="2900" b="1">
                <a:solidFill>
                  <a:schemeClr val="tx1"/>
                </a:solidFill>
                <a:latin typeface="Arial" pitchFamily="34" charset="0"/>
              </a:defRPr>
            </a:lvl5pPr>
            <a:lvl6pPr marL="2429104" indent="-220828" algn="ctr" defTabSz="956920" eaLnBrk="0" fontAlgn="base" hangingPunct="0">
              <a:spcBef>
                <a:spcPct val="50000"/>
              </a:spcBef>
              <a:spcAft>
                <a:spcPct val="0"/>
              </a:spcAft>
              <a:defRPr sz="2900" b="1">
                <a:solidFill>
                  <a:schemeClr val="tx1"/>
                </a:solidFill>
                <a:latin typeface="Arial" pitchFamily="34" charset="0"/>
              </a:defRPr>
            </a:lvl6pPr>
            <a:lvl7pPr marL="2870759" indent="-220828" algn="ctr" defTabSz="956920" eaLnBrk="0" fontAlgn="base" hangingPunct="0">
              <a:spcBef>
                <a:spcPct val="50000"/>
              </a:spcBef>
              <a:spcAft>
                <a:spcPct val="0"/>
              </a:spcAft>
              <a:defRPr sz="2900" b="1">
                <a:solidFill>
                  <a:schemeClr val="tx1"/>
                </a:solidFill>
                <a:latin typeface="Arial" pitchFamily="34" charset="0"/>
              </a:defRPr>
            </a:lvl7pPr>
            <a:lvl8pPr marL="3312414" indent="-220828" algn="ctr" defTabSz="956920" eaLnBrk="0" fontAlgn="base" hangingPunct="0">
              <a:spcBef>
                <a:spcPct val="50000"/>
              </a:spcBef>
              <a:spcAft>
                <a:spcPct val="0"/>
              </a:spcAft>
              <a:defRPr sz="2900" b="1">
                <a:solidFill>
                  <a:schemeClr val="tx1"/>
                </a:solidFill>
                <a:latin typeface="Arial" pitchFamily="34" charset="0"/>
              </a:defRPr>
            </a:lvl8pPr>
            <a:lvl9pPr marL="3754069" indent="-220828" algn="ctr" defTabSz="956920" eaLnBrk="0" fontAlgn="base" hangingPunct="0">
              <a:spcBef>
                <a:spcPct val="50000"/>
              </a:spcBef>
              <a:spcAft>
                <a:spcPct val="0"/>
              </a:spcAft>
              <a:defRPr sz="2900" b="1">
                <a:solidFill>
                  <a:schemeClr val="tx1"/>
                </a:solidFill>
                <a:latin typeface="Arial" pitchFamily="34" charset="0"/>
              </a:defRPr>
            </a:lvl9pPr>
          </a:lstStyle>
          <a:p>
            <a:pPr eaLnBrk="1" hangingPunct="1"/>
            <a:fld id="{6102B004-C726-4944-88E8-0C77EA021E2D}" type="slidenum">
              <a:rPr lang="nl-NL" sz="1100" b="0"/>
              <a:pPr eaLnBrk="1" hangingPunct="1"/>
              <a:t>27</a:t>
            </a:fld>
            <a:endParaRPr lang="nl-NL" sz="1100" b="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GB"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3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4.png"/><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4.png"/><Relationship Id="rId5" Type="http://schemas.openxmlformats.org/officeDocument/2006/relationships/slideMaster" Target="../slideMasters/slideMaster1.xml"/><Relationship Id="rId4" Type="http://schemas.openxmlformats.org/officeDocument/2006/relationships/tags" Target="../tags/tag2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2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241" name="Picture 1121" descr="cover-db"/>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extLst>
            <a:ext uri="{909E8E84-426E-40DD-AFC4-6F175D3DCCD1}">
              <a14:hiddenFill xmlns:a14="http://schemas.microsoft.com/office/drawing/2010/main">
                <a:solidFill>
                  <a:srgbClr val="FFFFFF"/>
                </a:solidFill>
              </a14:hiddenFill>
            </a:ext>
          </a:extLst>
        </p:spPr>
      </p:pic>
      <p:sp>
        <p:nvSpPr>
          <p:cNvPr id="6191" name="center-title"/>
          <p:cNvSpPr>
            <a:spLocks noGrp="1" noChangeArrowheads="1"/>
          </p:cNvSpPr>
          <p:nvPr>
            <p:ph type="ctrTitle" sz="quarter" hasCustomPrompt="1"/>
            <p:custDataLst>
              <p:tags r:id="rId1"/>
            </p:custDataLst>
          </p:nvPr>
        </p:nvSpPr>
        <p:spPr>
          <a:xfrm>
            <a:off x="715963" y="441325"/>
            <a:ext cx="7531100" cy="485775"/>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defTabSz="914400">
              <a:lnSpc>
                <a:spcPct val="100000"/>
              </a:lnSpc>
              <a:defRPr sz="3200">
                <a:solidFill>
                  <a:schemeClr val="bg1"/>
                </a:solidFill>
              </a:defRPr>
            </a:lvl1pPr>
          </a:lstStyle>
          <a:p>
            <a:pPr lvl="0"/>
            <a:r>
              <a:rPr lang="nl-NL" noProof="0" smtClean="0"/>
              <a:t>Internal EU training</a:t>
            </a:r>
            <a:endParaRPr lang="nl-NL" noProof="0" dirty="0" smtClean="0"/>
          </a:p>
        </p:txBody>
      </p:sp>
      <p:sp>
        <p:nvSpPr>
          <p:cNvPr id="6192" name="subtitle"/>
          <p:cNvSpPr>
            <a:spLocks noGrp="1" noChangeArrowheads="1"/>
          </p:cNvSpPr>
          <p:nvPr>
            <p:ph type="subTitle" sz="quarter" idx="1" hasCustomPrompt="1"/>
            <p:custDataLst>
              <p:tags r:id="rId2"/>
            </p:custDataLst>
          </p:nvPr>
        </p:nvSpPr>
        <p:spPr>
          <a:xfrm>
            <a:off x="719138" y="1079500"/>
            <a:ext cx="7558087" cy="623888"/>
          </a:xfrm>
        </p:spPr>
        <p:txBody>
          <a:bodyPr/>
          <a:lstStyle>
            <a:lvl1pPr marL="0" indent="0">
              <a:buFontTx/>
              <a:buNone/>
              <a:defRPr i="1">
                <a:solidFill>
                  <a:schemeClr val="folHlink"/>
                </a:solidFill>
              </a:defRPr>
            </a:lvl1pPr>
          </a:lstStyle>
          <a:p>
            <a:pPr lvl="0"/>
            <a:r>
              <a:rPr lang="nl-NL" noProof="0" smtClean="0"/>
              <a:t>EU integration, institutions, and (informal) decision-making procedures</a:t>
            </a:r>
            <a:endParaRPr lang="nl-NL" noProof="0" dirty="0" smtClean="0"/>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with placeholder - White">
    <p:spTree>
      <p:nvGrpSpPr>
        <p:cNvPr id="1" name=""/>
        <p:cNvGrpSpPr/>
        <p:nvPr/>
      </p:nvGrpSpPr>
      <p:grpSpPr>
        <a:xfrm>
          <a:off x="0" y="0"/>
          <a:ext cx="0" cy="0"/>
          <a:chOff x="0" y="0"/>
          <a:chExt cx="0" cy="0"/>
        </a:xfrm>
      </p:grpSpPr>
      <p:pic>
        <p:nvPicPr>
          <p:cNvPr id="3074" name="Picture 2" descr="dia-w"/>
          <p:cNvPicPr>
            <a:picLocks noChangeAspect="1" noChangeArrowheads="1"/>
          </p:cNvPicPr>
          <p:nvPr userDrawn="1">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custDataLst>
              <p:tags r:id="rId2"/>
            </p:custDataLst>
          </p:nvPr>
        </p:nvSpPr>
        <p:spPr>
          <a:xfrm>
            <a:off x="715962" y="457200"/>
            <a:ext cx="7558088" cy="431800"/>
          </a:xfrm>
        </p:spPr>
        <p:txBody>
          <a:bodyPr lIns="0" tIns="0" rIns="0" bIns="0">
            <a:noAutofit/>
          </a:bodyPr>
          <a:lstStyle/>
          <a:p>
            <a:endParaRPr lang="en-GB" sz="1200" b="0" dirty="0">
              <a:solidFill>
                <a:srgbClr val="FFFFFF"/>
              </a:solidFill>
              <a:latin typeface="Arial"/>
            </a:endParaRPr>
          </a:p>
        </p:txBody>
      </p:sp>
      <p:sp>
        <p:nvSpPr>
          <p:cNvPr id="6" name="TextBox 5"/>
          <p:cNvSpPr txBox="1"/>
          <p:nvPr userDrawn="1">
            <p:custDataLst>
              <p:tags r:id="rId3"/>
            </p:custDataLst>
          </p:nvPr>
        </p:nvSpPr>
        <p:spPr>
          <a:xfrm>
            <a:off x="715963" y="5778500"/>
            <a:ext cx="7558088" cy="431800"/>
          </a:xfrm>
          <a:prstGeom prst="rect">
            <a:avLst/>
          </a:prstGeom>
          <a:noFill/>
        </p:spPr>
        <p:txBody>
          <a:bodyPr vert="horz" lIns="0" tIns="0" rIns="0" bIns="0" rtlCol="0">
            <a:noAutofit/>
          </a:bodyPr>
          <a:lstStyle/>
          <a:p>
            <a:pPr algn="l"/>
            <a:r>
              <a:rPr lang="en-GB" sz="1200" b="0" i="1" dirty="0" smtClean="0">
                <a:solidFill>
                  <a:srgbClr val="000000"/>
                </a:solidFill>
                <a:latin typeface="Arial"/>
              </a:rPr>
              <a:t>Source: </a:t>
            </a:r>
            <a:endParaRPr lang="en-GB" sz="1200" b="0" i="1" dirty="0">
              <a:solidFill>
                <a:srgbClr val="000000"/>
              </a:solidFill>
              <a:latin typeface="Arial"/>
            </a:endParaRPr>
          </a:p>
        </p:txBody>
      </p:sp>
      <p:sp>
        <p:nvSpPr>
          <p:cNvPr id="7" name="Content Placeholder 7"/>
          <p:cNvSpPr>
            <a:spLocks noGrp="1"/>
          </p:cNvSpPr>
          <p:nvPr>
            <p:ph sz="half" idx="1"/>
            <p:custDataLst>
              <p:tags r:id="rId4"/>
            </p:custDataLst>
          </p:nvPr>
        </p:nvSpPr>
        <p:spPr>
          <a:xfrm>
            <a:off x="715963" y="1214438"/>
            <a:ext cx="7558088" cy="4498975"/>
          </a:xfrm>
        </p:spPr>
        <p:txBody>
          <a:bodyPr>
            <a:noAutofit/>
          </a:bodyPr>
          <a:lstStyle/>
          <a:p>
            <a:endParaRPr lang="en-GB"/>
          </a:p>
        </p:txBody>
      </p:sp>
    </p:spTree>
    <p:extLst>
      <p:ext uri="{BB962C8B-B14F-4D97-AF65-F5344CB8AC3E}">
        <p14:creationId xmlns:p14="http://schemas.microsoft.com/office/powerpoint/2010/main" val="1668638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9194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extLst>
      <p:ext uri="{BB962C8B-B14F-4D97-AF65-F5344CB8AC3E}">
        <p14:creationId xmlns:p14="http://schemas.microsoft.com/office/powerpoint/2010/main" val="1992902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verview slide - Dark blue">
    <p:spTree>
      <p:nvGrpSpPr>
        <p:cNvPr id="1" name=""/>
        <p:cNvGrpSpPr/>
        <p:nvPr/>
      </p:nvGrpSpPr>
      <p:grpSpPr>
        <a:xfrm>
          <a:off x="0" y="0"/>
          <a:ext cx="0" cy="0"/>
          <a:chOff x="0" y="0"/>
          <a:chExt cx="0" cy="0"/>
        </a:xfrm>
      </p:grpSpPr>
      <p:pic>
        <p:nvPicPr>
          <p:cNvPr id="7" name="Picture 1121" descr="cover-db"/>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4"/>
          <p:cNvSpPr>
            <a:spLocks noGrp="1"/>
          </p:cNvSpPr>
          <p:nvPr>
            <p:ph type="title"/>
            <p:custDataLst>
              <p:tags r:id="rId1"/>
            </p:custDataLst>
          </p:nvPr>
        </p:nvSpPr>
        <p:spPr>
          <a:xfrm>
            <a:off x="715962" y="457200"/>
            <a:ext cx="7558088" cy="431800"/>
          </a:xfrm>
        </p:spPr>
        <p:txBody>
          <a:bodyPr lIns="0" tIns="0" rIns="0" bIns="0">
            <a:noAutofit/>
          </a:bodyPr>
          <a:lstStyle/>
          <a:p>
            <a:endParaRPr lang="en-GB" sz="2800" dirty="0">
              <a:solidFill>
                <a:srgbClr val="FFFFFF"/>
              </a:solidFill>
              <a:latin typeface="Arial"/>
            </a:endParaRPr>
          </a:p>
        </p:txBody>
      </p:sp>
      <p:sp>
        <p:nvSpPr>
          <p:cNvPr id="6" name="Content Placeholder 7"/>
          <p:cNvSpPr>
            <a:spLocks noGrp="1"/>
          </p:cNvSpPr>
          <p:nvPr>
            <p:ph sz="half" idx="2"/>
            <p:custDataLst>
              <p:tags r:id="rId2"/>
            </p:custDataLst>
          </p:nvPr>
        </p:nvSpPr>
        <p:spPr>
          <a:xfrm>
            <a:off x="4888522" y="2936634"/>
            <a:ext cx="3385528" cy="3533267"/>
          </a:xfrm>
        </p:spPr>
        <p:txBody>
          <a:bodyPr>
            <a:noAutofit/>
          </a:bodyPr>
          <a:lstStyle>
            <a:lvl1pPr marL="0" indent="0">
              <a:buNone/>
              <a:defRPr/>
            </a:lvl1pPr>
          </a:lstStyle>
          <a:p>
            <a:endParaRPr lang="en-GB" dirty="0"/>
          </a:p>
        </p:txBody>
      </p:sp>
      <p:sp>
        <p:nvSpPr>
          <p:cNvPr id="9" name="Text Placeholder 12"/>
          <p:cNvSpPr>
            <a:spLocks noGrp="1"/>
          </p:cNvSpPr>
          <p:nvPr>
            <p:ph type="body" idx="1"/>
          </p:nvPr>
        </p:nvSpPr>
        <p:spPr>
          <a:xfrm>
            <a:off x="719137" y="1223596"/>
            <a:ext cx="7558088" cy="4498975"/>
          </a:xfrm>
        </p:spPr>
        <p:txBody>
          <a:bodyPr/>
          <a:lstStyle>
            <a:lvl1pPr>
              <a:buClr>
                <a:schemeClr val="bg1">
                  <a:lumMod val="75000"/>
                </a:schemeClr>
              </a:buClr>
              <a:defRPr sz="1700">
                <a:solidFill>
                  <a:schemeClr val="bg1">
                    <a:lumMod val="75000"/>
                  </a:schemeClr>
                </a:solidFill>
              </a:defRPr>
            </a:lvl1pPr>
            <a:lvl2pPr marL="182562" indent="0">
              <a:buClr>
                <a:schemeClr val="bg1">
                  <a:lumMod val="75000"/>
                </a:schemeClr>
              </a:buClr>
              <a:buNone/>
              <a:defRPr sz="1700">
                <a:solidFill>
                  <a:schemeClr val="bg1">
                    <a:lumMod val="75000"/>
                  </a:schemeClr>
                </a:solidFill>
              </a:defRPr>
            </a:lvl2pPr>
            <a:lvl3pPr marL="360363" indent="0">
              <a:buClr>
                <a:schemeClr val="bg1">
                  <a:lumMod val="75000"/>
                </a:schemeClr>
              </a:buClr>
              <a:buNone/>
              <a:defRPr sz="1700">
                <a:solidFill>
                  <a:schemeClr val="bg1">
                    <a:lumMod val="75000"/>
                  </a:schemeClr>
                </a:solidFill>
              </a:defRPr>
            </a:lvl3pPr>
            <a:lvl4pPr marL="539750" indent="0">
              <a:buClr>
                <a:schemeClr val="bg1">
                  <a:lumMod val="75000"/>
                </a:schemeClr>
              </a:buClr>
              <a:buNone/>
              <a:defRPr sz="1700">
                <a:solidFill>
                  <a:schemeClr val="bg1">
                    <a:lumMod val="75000"/>
                  </a:schemeClr>
                </a:solidFill>
              </a:defRPr>
            </a:lvl4pPr>
            <a:lvl5pPr marL="711200" indent="0">
              <a:buClr>
                <a:schemeClr val="bg1">
                  <a:lumMod val="75000"/>
                </a:schemeClr>
              </a:buClr>
              <a:buNone/>
              <a:defRPr sz="1700">
                <a:solidFill>
                  <a:schemeClr val="bg1">
                    <a:lumMod val="75000"/>
                  </a:schemeClr>
                </a:solidFill>
              </a:defRPr>
            </a:lvl5pPr>
            <a:lvl6pPr marL="1168400" indent="0">
              <a:buClr>
                <a:schemeClr val="bg1">
                  <a:lumMod val="75000"/>
                </a:schemeClr>
              </a:buClr>
              <a:buNone/>
              <a:defRPr sz="2000">
                <a:solidFill>
                  <a:schemeClr val="bg1">
                    <a:lumMod val="75000"/>
                  </a:schemeClr>
                </a:solidFill>
              </a:defRPr>
            </a:lvl6pPr>
            <a:lvl7pPr marL="1625600" indent="0">
              <a:buClr>
                <a:schemeClr val="bg1">
                  <a:lumMod val="75000"/>
                </a:schemeClr>
              </a:buClr>
              <a:buNone/>
              <a:defRPr sz="1700">
                <a:solidFill>
                  <a:schemeClr val="bg1">
                    <a:lumMod val="75000"/>
                  </a:schemeClr>
                </a:solidFill>
              </a:defRPr>
            </a:lvl7pPr>
            <a:lvl8pPr marL="2082800" indent="0">
              <a:buClr>
                <a:schemeClr val="bg1">
                  <a:lumMod val="75000"/>
                </a:schemeClr>
              </a:buClr>
              <a:buNone/>
              <a:defRPr sz="1700">
                <a:solidFill>
                  <a:schemeClr val="bg1">
                    <a:lumMod val="75000"/>
                  </a:schemeClr>
                </a:solidFill>
              </a:defRPr>
            </a:lvl8pPr>
            <a:lvl9pPr marL="2540000" indent="0">
              <a:buClr>
                <a:schemeClr val="bg1">
                  <a:lumMod val="75000"/>
                </a:schemeClr>
              </a:buClr>
              <a:buNone/>
              <a:defRPr>
                <a:solidFill>
                  <a:schemeClr val="bg1">
                    <a:lumMod val="75000"/>
                  </a:schemeClr>
                </a:solidFill>
              </a:defRPr>
            </a:lvl9pPr>
          </a:lstStyle>
          <a:p>
            <a:endParaRPr lang="en-GB" sz="1700" dirty="0" smtClean="0"/>
          </a:p>
        </p:txBody>
      </p:sp>
    </p:spTree>
    <p:extLst>
      <p:ext uri="{BB962C8B-B14F-4D97-AF65-F5344CB8AC3E}">
        <p14:creationId xmlns:p14="http://schemas.microsoft.com/office/powerpoint/2010/main" val="1194820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 slide - Grey">
    <p:spTree>
      <p:nvGrpSpPr>
        <p:cNvPr id="1" name=""/>
        <p:cNvGrpSpPr/>
        <p:nvPr/>
      </p:nvGrpSpPr>
      <p:grpSpPr>
        <a:xfrm>
          <a:off x="0" y="0"/>
          <a:ext cx="0" cy="0"/>
          <a:chOff x="0" y="0"/>
          <a:chExt cx="0" cy="0"/>
        </a:xfrm>
      </p:grpSpPr>
      <p:pic>
        <p:nvPicPr>
          <p:cNvPr id="7" name="Picture 6"/>
          <p:cNvPicPr>
            <a:picLocks noChangeAspect="1"/>
          </p:cNvPicPr>
          <p:nvPr userDrawn="1">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1" y="0"/>
            <a:ext cx="9141850" cy="6858000"/>
          </a:xfrm>
          <a:prstGeom prst="rect">
            <a:avLst/>
          </a:prstGeom>
        </p:spPr>
      </p:pic>
      <p:sp>
        <p:nvSpPr>
          <p:cNvPr id="6" name="Content Placeholder 7"/>
          <p:cNvSpPr>
            <a:spLocks noGrp="1"/>
          </p:cNvSpPr>
          <p:nvPr>
            <p:ph sz="half" idx="2"/>
            <p:custDataLst>
              <p:tags r:id="rId2"/>
            </p:custDataLst>
          </p:nvPr>
        </p:nvSpPr>
        <p:spPr>
          <a:xfrm>
            <a:off x="4888522" y="2936634"/>
            <a:ext cx="3385528" cy="3533267"/>
          </a:xfrm>
        </p:spPr>
        <p:txBody>
          <a:bodyPr>
            <a:noAutofit/>
          </a:bodyPr>
          <a:lstStyle>
            <a:lvl1pPr marL="0" indent="0">
              <a:buNone/>
              <a:defRPr/>
            </a:lvl1pPr>
          </a:lstStyle>
          <a:p>
            <a:endParaRPr lang="en-GB" dirty="0"/>
          </a:p>
        </p:txBody>
      </p:sp>
      <p:sp>
        <p:nvSpPr>
          <p:cNvPr id="9" name="Title 3"/>
          <p:cNvSpPr>
            <a:spLocks noGrp="1"/>
          </p:cNvSpPr>
          <p:nvPr>
            <p:ph type="title"/>
            <p:custDataLst>
              <p:tags r:id="rId3"/>
            </p:custDataLst>
          </p:nvPr>
        </p:nvSpPr>
        <p:spPr>
          <a:xfrm>
            <a:off x="715962" y="457200"/>
            <a:ext cx="7558088" cy="431800"/>
          </a:xfrm>
        </p:spPr>
        <p:txBody>
          <a:bodyPr lIns="0" tIns="0" rIns="0" bIns="0">
            <a:noAutofit/>
          </a:bodyPr>
          <a:lstStyle>
            <a:lvl1pPr>
              <a:defRPr sz="2800"/>
            </a:lvl1pPr>
          </a:lstStyle>
          <a:p>
            <a:endParaRPr lang="en-GB" dirty="0">
              <a:solidFill>
                <a:srgbClr val="006DB6"/>
              </a:solidFill>
              <a:latin typeface="Arial"/>
            </a:endParaRPr>
          </a:p>
        </p:txBody>
      </p:sp>
      <p:sp>
        <p:nvSpPr>
          <p:cNvPr id="10" name="Text Placeholder 12"/>
          <p:cNvSpPr>
            <a:spLocks noGrp="1"/>
          </p:cNvSpPr>
          <p:nvPr>
            <p:ph type="body" idx="1"/>
          </p:nvPr>
        </p:nvSpPr>
        <p:spPr>
          <a:xfrm>
            <a:off x="719137" y="1223596"/>
            <a:ext cx="7558088" cy="4498975"/>
          </a:xfrm>
        </p:spPr>
        <p:txBody>
          <a:bodyPr/>
          <a:lstStyle>
            <a:lvl1pPr>
              <a:defRPr/>
            </a:lvl1pPr>
          </a:lstStyle>
          <a:p>
            <a:endParaRPr lang="en-GB" sz="1700" dirty="0"/>
          </a:p>
        </p:txBody>
      </p:sp>
    </p:spTree>
    <p:extLst>
      <p:ext uri="{BB962C8B-B14F-4D97-AF65-F5344CB8AC3E}">
        <p14:creationId xmlns:p14="http://schemas.microsoft.com/office/powerpoint/2010/main" val="3302985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 slide - White">
    <p:spTree>
      <p:nvGrpSpPr>
        <p:cNvPr id="1" name=""/>
        <p:cNvGrpSpPr/>
        <p:nvPr/>
      </p:nvGrpSpPr>
      <p:grpSpPr>
        <a:xfrm>
          <a:off x="0" y="0"/>
          <a:ext cx="0" cy="0"/>
          <a:chOff x="0" y="0"/>
          <a:chExt cx="0" cy="0"/>
        </a:xfrm>
      </p:grpSpPr>
      <p:pic>
        <p:nvPicPr>
          <p:cNvPr id="1027" name="Picture 3" descr="dia-w"/>
          <p:cNvPicPr>
            <a:picLocks noChangeAspect="1" noChangeArrowheads="1"/>
          </p:cNvPicPr>
          <p:nvPr userDrawn="1">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7"/>
          <p:cNvSpPr>
            <a:spLocks noGrp="1"/>
          </p:cNvSpPr>
          <p:nvPr>
            <p:ph sz="half" idx="2"/>
            <p:custDataLst>
              <p:tags r:id="rId2"/>
            </p:custDataLst>
          </p:nvPr>
        </p:nvSpPr>
        <p:spPr>
          <a:xfrm>
            <a:off x="4888522" y="2936634"/>
            <a:ext cx="3385528" cy="3533267"/>
          </a:xfrm>
        </p:spPr>
        <p:txBody>
          <a:bodyPr>
            <a:noAutofit/>
          </a:bodyPr>
          <a:lstStyle>
            <a:lvl1pPr marL="0" indent="0">
              <a:buNone/>
              <a:defRPr/>
            </a:lvl1pPr>
          </a:lstStyle>
          <a:p>
            <a:endParaRPr lang="en-GB" dirty="0"/>
          </a:p>
        </p:txBody>
      </p:sp>
      <p:sp>
        <p:nvSpPr>
          <p:cNvPr id="8" name="Title 3"/>
          <p:cNvSpPr>
            <a:spLocks noGrp="1"/>
          </p:cNvSpPr>
          <p:nvPr>
            <p:ph type="title"/>
            <p:custDataLst>
              <p:tags r:id="rId3"/>
            </p:custDataLst>
          </p:nvPr>
        </p:nvSpPr>
        <p:spPr>
          <a:xfrm>
            <a:off x="715962" y="457200"/>
            <a:ext cx="7558088" cy="431800"/>
          </a:xfrm>
        </p:spPr>
        <p:txBody>
          <a:bodyPr lIns="0" tIns="0" rIns="0" bIns="0">
            <a:noAutofit/>
          </a:bodyPr>
          <a:lstStyle>
            <a:lvl1pPr>
              <a:defRPr sz="2800"/>
            </a:lvl1pPr>
          </a:lstStyle>
          <a:p>
            <a:endParaRPr lang="en-GB" dirty="0">
              <a:solidFill>
                <a:srgbClr val="006DB6"/>
              </a:solidFill>
              <a:latin typeface="Arial"/>
            </a:endParaRPr>
          </a:p>
        </p:txBody>
      </p:sp>
      <p:sp>
        <p:nvSpPr>
          <p:cNvPr id="7" name="Text Placeholder 12"/>
          <p:cNvSpPr>
            <a:spLocks noGrp="1"/>
          </p:cNvSpPr>
          <p:nvPr>
            <p:ph type="body" idx="1"/>
          </p:nvPr>
        </p:nvSpPr>
        <p:spPr>
          <a:xfrm>
            <a:off x="719137" y="1223596"/>
            <a:ext cx="7558088" cy="4498975"/>
          </a:xfrm>
        </p:spPr>
        <p:txBody>
          <a:bodyPr/>
          <a:lstStyle/>
          <a:p>
            <a:endParaRPr lang="en-GB" sz="1700"/>
          </a:p>
        </p:txBody>
      </p:sp>
    </p:spTree>
    <p:extLst>
      <p:ext uri="{BB962C8B-B14F-4D97-AF65-F5344CB8AC3E}">
        <p14:creationId xmlns:p14="http://schemas.microsoft.com/office/powerpoint/2010/main" val="3821204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with list - Dark blue">
    <p:spTree>
      <p:nvGrpSpPr>
        <p:cNvPr id="1" name=""/>
        <p:cNvGrpSpPr/>
        <p:nvPr/>
      </p:nvGrpSpPr>
      <p:grpSpPr>
        <a:xfrm>
          <a:off x="0" y="0"/>
          <a:ext cx="0" cy="0"/>
          <a:chOff x="0" y="0"/>
          <a:chExt cx="0" cy="0"/>
        </a:xfrm>
      </p:grpSpPr>
      <p:pic>
        <p:nvPicPr>
          <p:cNvPr id="7" name="Picture 6"/>
          <p:cNvPicPr>
            <a:picLocks noChangeAspect="1"/>
          </p:cNvPicPr>
          <p:nvPr userDrawn="1">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1" y="0"/>
            <a:ext cx="9141850" cy="6858000"/>
          </a:xfrm>
          <a:prstGeom prst="rect">
            <a:avLst/>
          </a:prstGeom>
        </p:spPr>
      </p:pic>
      <p:sp>
        <p:nvSpPr>
          <p:cNvPr id="8" name="Title 3"/>
          <p:cNvSpPr>
            <a:spLocks noGrp="1"/>
          </p:cNvSpPr>
          <p:nvPr>
            <p:ph type="title"/>
            <p:custDataLst>
              <p:tags r:id="rId2"/>
            </p:custDataLst>
          </p:nvPr>
        </p:nvSpPr>
        <p:spPr>
          <a:xfrm>
            <a:off x="715962" y="457200"/>
            <a:ext cx="7558088" cy="431800"/>
          </a:xfrm>
        </p:spPr>
        <p:txBody>
          <a:bodyPr lIns="0" tIns="0" rIns="0" bIns="0">
            <a:noAutofit/>
          </a:bodyPr>
          <a:lstStyle>
            <a:lvl1pPr>
              <a:defRPr sz="2800"/>
            </a:lvl1pPr>
          </a:lstStyle>
          <a:p>
            <a:endParaRPr lang="en-GB" dirty="0">
              <a:solidFill>
                <a:srgbClr val="FFFFFF"/>
              </a:solidFill>
              <a:latin typeface="Arial"/>
            </a:endParaRPr>
          </a:p>
        </p:txBody>
      </p:sp>
      <p:sp>
        <p:nvSpPr>
          <p:cNvPr id="10" name="Text Placeholder 5"/>
          <p:cNvSpPr>
            <a:spLocks noGrp="1"/>
          </p:cNvSpPr>
          <p:nvPr>
            <p:ph type="body" idx="1"/>
            <p:custDataLst>
              <p:tags r:id="rId3"/>
            </p:custDataLst>
          </p:nvPr>
        </p:nvSpPr>
        <p:spPr>
          <a:xfrm>
            <a:off x="719137" y="1619250"/>
            <a:ext cx="7558088" cy="4498975"/>
          </a:xfrm>
        </p:spPr>
        <p:txBody>
          <a:bodyPr lIns="0" tIns="0" rIns="0" bIns="0" anchor="t">
            <a:noAutofit/>
          </a:bodyPr>
          <a:lstStyle/>
          <a:p>
            <a:endParaRPr lang="en-GB" dirty="0">
              <a:solidFill>
                <a:srgbClr val="A0A5A5"/>
              </a:solidFill>
              <a:latin typeface="Arial"/>
            </a:endParaRPr>
          </a:p>
        </p:txBody>
      </p:sp>
      <p:sp>
        <p:nvSpPr>
          <p:cNvPr id="12" name="Subtitle 5"/>
          <p:cNvSpPr>
            <a:spLocks noGrp="1"/>
          </p:cNvSpPr>
          <p:nvPr>
            <p:ph type="subTitle" sz="quarter" idx="10"/>
          </p:nvPr>
        </p:nvSpPr>
        <p:spPr>
          <a:xfrm>
            <a:off x="719138" y="1079500"/>
            <a:ext cx="7558087" cy="538285"/>
          </a:xfrm>
        </p:spPr>
        <p:txBody>
          <a:bodyPr/>
          <a:lstStyle>
            <a:lvl1pPr marL="0" indent="0">
              <a:buNone/>
              <a:defRPr b="1">
                <a:solidFill>
                  <a:schemeClr val="bg1">
                    <a:lumMod val="75000"/>
                  </a:schemeClr>
                </a:solidFill>
              </a:defRPr>
            </a:lvl1pPr>
          </a:lstStyle>
          <a:p>
            <a:endParaRPr lang="en-GB" dirty="0"/>
          </a:p>
        </p:txBody>
      </p:sp>
    </p:spTree>
    <p:extLst>
      <p:ext uri="{BB962C8B-B14F-4D97-AF65-F5344CB8AC3E}">
        <p14:creationId xmlns:p14="http://schemas.microsoft.com/office/powerpoint/2010/main" val="119645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with list - Grey">
    <p:spTree>
      <p:nvGrpSpPr>
        <p:cNvPr id="1" name=""/>
        <p:cNvGrpSpPr/>
        <p:nvPr/>
      </p:nvGrpSpPr>
      <p:grpSpPr>
        <a:xfrm>
          <a:off x="0" y="0"/>
          <a:ext cx="0" cy="0"/>
          <a:chOff x="0" y="0"/>
          <a:chExt cx="0" cy="0"/>
        </a:xfrm>
      </p:grpSpPr>
      <p:pic>
        <p:nvPicPr>
          <p:cNvPr id="3" name="Picture 2"/>
          <p:cNvPicPr>
            <a:picLocks noChangeAspect="1"/>
          </p:cNvPicPr>
          <p:nvPr userDrawn="1">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1" y="0"/>
            <a:ext cx="9141850" cy="6858000"/>
          </a:xfrm>
          <a:prstGeom prst="rect">
            <a:avLst/>
          </a:prstGeom>
        </p:spPr>
      </p:pic>
      <p:sp>
        <p:nvSpPr>
          <p:cNvPr id="4" name="Title 3"/>
          <p:cNvSpPr>
            <a:spLocks noGrp="1"/>
          </p:cNvSpPr>
          <p:nvPr>
            <p:ph type="title"/>
            <p:custDataLst>
              <p:tags r:id="rId2"/>
            </p:custDataLst>
          </p:nvPr>
        </p:nvSpPr>
        <p:spPr>
          <a:xfrm>
            <a:off x="715962" y="457200"/>
            <a:ext cx="7558088" cy="431800"/>
          </a:xfrm>
        </p:spPr>
        <p:txBody>
          <a:bodyPr lIns="0" tIns="0" rIns="0" bIns="0">
            <a:noAutofit/>
          </a:bodyPr>
          <a:lstStyle>
            <a:lvl1pPr>
              <a:defRPr sz="2800"/>
            </a:lvl1pPr>
          </a:lstStyle>
          <a:p>
            <a:endParaRPr lang="en-GB" dirty="0">
              <a:solidFill>
                <a:srgbClr val="006DB6"/>
              </a:solidFill>
              <a:latin typeface="Arial"/>
            </a:endParaRPr>
          </a:p>
        </p:txBody>
      </p:sp>
      <p:sp>
        <p:nvSpPr>
          <p:cNvPr id="6" name="Text Placeholder 5"/>
          <p:cNvSpPr>
            <a:spLocks noGrp="1"/>
          </p:cNvSpPr>
          <p:nvPr>
            <p:ph type="body" idx="1"/>
            <p:custDataLst>
              <p:tags r:id="rId3"/>
            </p:custDataLst>
          </p:nvPr>
        </p:nvSpPr>
        <p:spPr>
          <a:xfrm>
            <a:off x="719137" y="1619250"/>
            <a:ext cx="7558088" cy="4498975"/>
          </a:xfrm>
        </p:spPr>
        <p:txBody>
          <a:bodyPr lIns="0" tIns="0" rIns="0" bIns="0" anchor="t">
            <a:noAutofit/>
          </a:bodyPr>
          <a:lstStyle/>
          <a:p>
            <a:endParaRPr lang="en-GB" dirty="0">
              <a:latin typeface="Arial"/>
            </a:endParaRPr>
          </a:p>
        </p:txBody>
      </p:sp>
      <p:sp>
        <p:nvSpPr>
          <p:cNvPr id="12" name="Subtitle 5"/>
          <p:cNvSpPr>
            <a:spLocks noGrp="1"/>
          </p:cNvSpPr>
          <p:nvPr>
            <p:ph type="subTitle" sz="quarter" idx="10"/>
          </p:nvPr>
        </p:nvSpPr>
        <p:spPr>
          <a:xfrm>
            <a:off x="719138" y="1079500"/>
            <a:ext cx="7558087" cy="529492"/>
          </a:xfrm>
        </p:spPr>
        <p:txBody>
          <a:bodyPr/>
          <a:lstStyle>
            <a:lvl1pPr marL="0" indent="0">
              <a:buNone/>
              <a:defRPr b="1"/>
            </a:lvl1pPr>
          </a:lstStyle>
          <a:p>
            <a:endParaRPr lang="en-GB" dirty="0"/>
          </a:p>
        </p:txBody>
      </p:sp>
    </p:spTree>
    <p:extLst>
      <p:ext uri="{BB962C8B-B14F-4D97-AF65-F5344CB8AC3E}">
        <p14:creationId xmlns:p14="http://schemas.microsoft.com/office/powerpoint/2010/main" val="1622707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with list - White">
    <p:spTree>
      <p:nvGrpSpPr>
        <p:cNvPr id="1" name=""/>
        <p:cNvGrpSpPr/>
        <p:nvPr/>
      </p:nvGrpSpPr>
      <p:grpSpPr>
        <a:xfrm>
          <a:off x="0" y="0"/>
          <a:ext cx="0" cy="0"/>
          <a:chOff x="0" y="0"/>
          <a:chExt cx="0" cy="0"/>
        </a:xfrm>
      </p:grpSpPr>
      <p:pic>
        <p:nvPicPr>
          <p:cNvPr id="2050" name="Picture 2" descr="dia-w"/>
          <p:cNvPicPr>
            <a:picLocks noChangeAspect="1" noChangeArrowheads="1"/>
          </p:cNvPicPr>
          <p:nvPr userDrawn="1">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3"/>
          <p:cNvSpPr>
            <a:spLocks noGrp="1"/>
          </p:cNvSpPr>
          <p:nvPr>
            <p:ph type="title"/>
            <p:custDataLst>
              <p:tags r:id="rId2"/>
            </p:custDataLst>
          </p:nvPr>
        </p:nvSpPr>
        <p:spPr>
          <a:xfrm>
            <a:off x="715962" y="457200"/>
            <a:ext cx="7558088" cy="431800"/>
          </a:xfrm>
        </p:spPr>
        <p:txBody>
          <a:bodyPr lIns="0" tIns="0" rIns="0" bIns="0">
            <a:noAutofit/>
          </a:bodyPr>
          <a:lstStyle>
            <a:lvl1pPr>
              <a:defRPr sz="2800"/>
            </a:lvl1pPr>
          </a:lstStyle>
          <a:p>
            <a:endParaRPr lang="en-GB" dirty="0">
              <a:solidFill>
                <a:srgbClr val="006DB6"/>
              </a:solidFill>
              <a:latin typeface="Arial"/>
            </a:endParaRPr>
          </a:p>
        </p:txBody>
      </p:sp>
      <p:sp>
        <p:nvSpPr>
          <p:cNvPr id="5" name="Text Placeholder 5"/>
          <p:cNvSpPr>
            <a:spLocks noGrp="1"/>
          </p:cNvSpPr>
          <p:nvPr>
            <p:ph type="body" idx="1"/>
            <p:custDataLst>
              <p:tags r:id="rId3"/>
            </p:custDataLst>
          </p:nvPr>
        </p:nvSpPr>
        <p:spPr>
          <a:xfrm>
            <a:off x="719137" y="1619250"/>
            <a:ext cx="7558088" cy="4498975"/>
          </a:xfrm>
        </p:spPr>
        <p:txBody>
          <a:bodyPr lIns="0" tIns="0" rIns="0" bIns="0" anchor="t">
            <a:noAutofit/>
          </a:bodyPr>
          <a:lstStyle/>
          <a:p>
            <a:endParaRPr lang="en-GB" dirty="0">
              <a:latin typeface="Arial"/>
            </a:endParaRPr>
          </a:p>
        </p:txBody>
      </p:sp>
      <p:sp>
        <p:nvSpPr>
          <p:cNvPr id="15" name="Subtitle 5"/>
          <p:cNvSpPr>
            <a:spLocks noGrp="1"/>
          </p:cNvSpPr>
          <p:nvPr>
            <p:ph type="subTitle" sz="quarter" idx="10"/>
          </p:nvPr>
        </p:nvSpPr>
        <p:spPr>
          <a:xfrm>
            <a:off x="719138" y="1079500"/>
            <a:ext cx="7558087" cy="538285"/>
          </a:xfrm>
        </p:spPr>
        <p:txBody>
          <a:bodyPr/>
          <a:lstStyle>
            <a:lvl1pPr marL="0" indent="0">
              <a:buNone/>
              <a:defRPr b="1"/>
            </a:lvl1pPr>
          </a:lstStyle>
          <a:p>
            <a:endParaRPr lang="en-GB" dirty="0"/>
          </a:p>
        </p:txBody>
      </p:sp>
    </p:spTree>
    <p:extLst>
      <p:ext uri="{BB962C8B-B14F-4D97-AF65-F5344CB8AC3E}">
        <p14:creationId xmlns:p14="http://schemas.microsoft.com/office/powerpoint/2010/main" val="3635999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with placeholder - Dark blue">
    <p:spTree>
      <p:nvGrpSpPr>
        <p:cNvPr id="1" name=""/>
        <p:cNvGrpSpPr/>
        <p:nvPr/>
      </p:nvGrpSpPr>
      <p:grpSpPr>
        <a:xfrm>
          <a:off x="0" y="0"/>
          <a:ext cx="0" cy="0"/>
          <a:chOff x="0" y="0"/>
          <a:chExt cx="0" cy="0"/>
        </a:xfrm>
      </p:grpSpPr>
      <p:pic>
        <p:nvPicPr>
          <p:cNvPr id="5" name="Picture 4"/>
          <p:cNvPicPr>
            <a:picLocks noChangeAspect="1"/>
          </p:cNvPicPr>
          <p:nvPr userDrawn="1">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1" y="0"/>
            <a:ext cx="9141850" cy="6858000"/>
          </a:xfrm>
          <a:prstGeom prst="rect">
            <a:avLst/>
          </a:prstGeom>
        </p:spPr>
      </p:pic>
      <p:sp>
        <p:nvSpPr>
          <p:cNvPr id="6" name="Title 4"/>
          <p:cNvSpPr>
            <a:spLocks noGrp="1"/>
          </p:cNvSpPr>
          <p:nvPr>
            <p:ph type="title"/>
            <p:custDataLst>
              <p:tags r:id="rId2"/>
            </p:custDataLst>
          </p:nvPr>
        </p:nvSpPr>
        <p:spPr>
          <a:xfrm>
            <a:off x="715962" y="457200"/>
            <a:ext cx="7558088" cy="431800"/>
          </a:xfrm>
        </p:spPr>
        <p:txBody>
          <a:bodyPr lIns="0" tIns="0" rIns="0" bIns="0">
            <a:noAutofit/>
          </a:bodyPr>
          <a:lstStyle/>
          <a:p>
            <a:endParaRPr lang="en-GB" sz="1200" b="0" dirty="0">
              <a:solidFill>
                <a:srgbClr val="FFFFFF"/>
              </a:solidFill>
              <a:latin typeface="Arial"/>
            </a:endParaRPr>
          </a:p>
        </p:txBody>
      </p:sp>
      <p:sp>
        <p:nvSpPr>
          <p:cNvPr id="7" name="TextBox 6"/>
          <p:cNvSpPr txBox="1"/>
          <p:nvPr userDrawn="1">
            <p:custDataLst>
              <p:tags r:id="rId3"/>
            </p:custDataLst>
          </p:nvPr>
        </p:nvSpPr>
        <p:spPr>
          <a:xfrm>
            <a:off x="715963" y="5778500"/>
            <a:ext cx="7558088" cy="431800"/>
          </a:xfrm>
          <a:prstGeom prst="rect">
            <a:avLst/>
          </a:prstGeom>
          <a:noFill/>
        </p:spPr>
        <p:txBody>
          <a:bodyPr vert="horz" lIns="0" tIns="0" rIns="0" bIns="0" rtlCol="0">
            <a:noAutofit/>
          </a:bodyPr>
          <a:lstStyle/>
          <a:p>
            <a:pPr algn="l"/>
            <a:r>
              <a:rPr lang="en-GB" sz="1200" b="0" i="1" smtClean="0">
                <a:solidFill>
                  <a:srgbClr val="FFFFFF"/>
                </a:solidFill>
                <a:latin typeface="Arial"/>
              </a:rPr>
              <a:t>Source: </a:t>
            </a:r>
            <a:endParaRPr lang="en-GB" sz="1200" b="0" i="1">
              <a:solidFill>
                <a:srgbClr val="FFFFFF"/>
              </a:solidFill>
              <a:latin typeface="Arial"/>
            </a:endParaRPr>
          </a:p>
        </p:txBody>
      </p:sp>
      <p:sp>
        <p:nvSpPr>
          <p:cNvPr id="8" name="Content Placeholder 7"/>
          <p:cNvSpPr>
            <a:spLocks noGrp="1"/>
          </p:cNvSpPr>
          <p:nvPr>
            <p:ph sz="half" idx="1"/>
            <p:custDataLst>
              <p:tags r:id="rId4"/>
            </p:custDataLst>
          </p:nvPr>
        </p:nvSpPr>
        <p:spPr>
          <a:xfrm>
            <a:off x="715963" y="1214438"/>
            <a:ext cx="7558088" cy="4498975"/>
          </a:xfrm>
        </p:spPr>
        <p:txBody>
          <a:bodyPr>
            <a:noAutofit/>
          </a:bodyPr>
          <a:lstStyle/>
          <a:p>
            <a:endParaRPr lang="en-GB"/>
          </a:p>
        </p:txBody>
      </p:sp>
    </p:spTree>
    <p:extLst>
      <p:ext uri="{BB962C8B-B14F-4D97-AF65-F5344CB8AC3E}">
        <p14:creationId xmlns:p14="http://schemas.microsoft.com/office/powerpoint/2010/main" val="682900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with placeholder - Grey">
    <p:spTree>
      <p:nvGrpSpPr>
        <p:cNvPr id="1" name=""/>
        <p:cNvGrpSpPr/>
        <p:nvPr/>
      </p:nvGrpSpPr>
      <p:grpSpPr>
        <a:xfrm>
          <a:off x="0" y="0"/>
          <a:ext cx="0" cy="0"/>
          <a:chOff x="0" y="0"/>
          <a:chExt cx="0" cy="0"/>
        </a:xfrm>
      </p:grpSpPr>
      <p:pic>
        <p:nvPicPr>
          <p:cNvPr id="9" name="Picture 8"/>
          <p:cNvPicPr>
            <a:picLocks noChangeAspect="1"/>
          </p:cNvPicPr>
          <p:nvPr userDrawn="1">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1" y="0"/>
            <a:ext cx="9141850" cy="6858000"/>
          </a:xfrm>
          <a:prstGeom prst="rect">
            <a:avLst/>
          </a:prstGeom>
        </p:spPr>
      </p:pic>
      <p:sp>
        <p:nvSpPr>
          <p:cNvPr id="6" name="Title 4"/>
          <p:cNvSpPr>
            <a:spLocks noGrp="1"/>
          </p:cNvSpPr>
          <p:nvPr>
            <p:ph type="title"/>
            <p:custDataLst>
              <p:tags r:id="rId2"/>
            </p:custDataLst>
          </p:nvPr>
        </p:nvSpPr>
        <p:spPr>
          <a:xfrm>
            <a:off x="715962" y="457200"/>
            <a:ext cx="7558088" cy="431800"/>
          </a:xfrm>
        </p:spPr>
        <p:txBody>
          <a:bodyPr lIns="0" tIns="0" rIns="0" bIns="0">
            <a:noAutofit/>
          </a:bodyPr>
          <a:lstStyle/>
          <a:p>
            <a:endParaRPr lang="en-GB" sz="1200" b="0" dirty="0">
              <a:solidFill>
                <a:srgbClr val="FFFFFF"/>
              </a:solidFill>
              <a:latin typeface="Arial"/>
            </a:endParaRPr>
          </a:p>
        </p:txBody>
      </p:sp>
      <p:sp>
        <p:nvSpPr>
          <p:cNvPr id="7" name="TextBox 6"/>
          <p:cNvSpPr txBox="1"/>
          <p:nvPr userDrawn="1">
            <p:custDataLst>
              <p:tags r:id="rId3"/>
            </p:custDataLst>
          </p:nvPr>
        </p:nvSpPr>
        <p:spPr>
          <a:xfrm>
            <a:off x="715963" y="5778500"/>
            <a:ext cx="7558088" cy="431800"/>
          </a:xfrm>
          <a:prstGeom prst="rect">
            <a:avLst/>
          </a:prstGeom>
          <a:noFill/>
        </p:spPr>
        <p:txBody>
          <a:bodyPr vert="horz" lIns="0" tIns="0" rIns="0" bIns="0" rtlCol="0">
            <a:noAutofit/>
          </a:bodyPr>
          <a:lstStyle/>
          <a:p>
            <a:pPr algn="l"/>
            <a:r>
              <a:rPr lang="en-GB" sz="1200" b="0" i="1" dirty="0" smtClean="0">
                <a:solidFill>
                  <a:srgbClr val="000000"/>
                </a:solidFill>
                <a:latin typeface="Arial"/>
              </a:rPr>
              <a:t>Source: </a:t>
            </a:r>
            <a:endParaRPr lang="en-GB" sz="1200" b="0" i="1" dirty="0">
              <a:solidFill>
                <a:srgbClr val="000000"/>
              </a:solidFill>
              <a:latin typeface="Arial"/>
            </a:endParaRPr>
          </a:p>
        </p:txBody>
      </p:sp>
      <p:sp>
        <p:nvSpPr>
          <p:cNvPr id="8" name="Content Placeholder 7"/>
          <p:cNvSpPr>
            <a:spLocks noGrp="1"/>
          </p:cNvSpPr>
          <p:nvPr>
            <p:ph sz="half" idx="1"/>
            <p:custDataLst>
              <p:tags r:id="rId4"/>
            </p:custDataLst>
          </p:nvPr>
        </p:nvSpPr>
        <p:spPr>
          <a:xfrm>
            <a:off x="715963" y="1214438"/>
            <a:ext cx="7558088" cy="4498975"/>
          </a:xfrm>
        </p:spPr>
        <p:txBody>
          <a:bodyPr>
            <a:noAutofit/>
          </a:bodyPr>
          <a:lstStyle/>
          <a:p>
            <a:endParaRPr lang="en-GB"/>
          </a:p>
        </p:txBody>
      </p:sp>
    </p:spTree>
    <p:extLst>
      <p:ext uri="{BB962C8B-B14F-4D97-AF65-F5344CB8AC3E}">
        <p14:creationId xmlns:p14="http://schemas.microsoft.com/office/powerpoint/2010/main" val="1024038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5963" y="457200"/>
            <a:ext cx="75580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nl-NL" dirty="0" smtClean="0"/>
              <a:t>Titel van de dia</a:t>
            </a:r>
          </a:p>
        </p:txBody>
      </p:sp>
      <p:sp>
        <p:nvSpPr>
          <p:cNvPr id="1027" name="Rectangle 3"/>
          <p:cNvSpPr>
            <a:spLocks noGrp="1" noChangeArrowheads="1"/>
          </p:cNvSpPr>
          <p:nvPr>
            <p:ph type="body" idx="1"/>
          </p:nvPr>
        </p:nvSpPr>
        <p:spPr bwMode="auto">
          <a:xfrm>
            <a:off x="715963" y="1619250"/>
            <a:ext cx="7558087"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nl-NL" dirty="0" smtClean="0"/>
              <a:t>Click </a:t>
            </a:r>
            <a:r>
              <a:rPr lang="nl-NL" dirty="0" err="1" smtClean="0"/>
              <a:t>to</a:t>
            </a:r>
            <a:r>
              <a:rPr lang="nl-NL" dirty="0" smtClean="0"/>
              <a:t> </a:t>
            </a:r>
            <a:r>
              <a:rPr lang="nl-NL" dirty="0" err="1" smtClean="0"/>
              <a:t>edit</a:t>
            </a:r>
            <a:r>
              <a:rPr lang="nl-NL" dirty="0" smtClean="0"/>
              <a:t> Master </a:t>
            </a:r>
            <a:r>
              <a:rPr lang="nl-NL" dirty="0" err="1" smtClean="0"/>
              <a:t>text</a:t>
            </a:r>
            <a:r>
              <a:rPr lang="nl-NL" dirty="0" smtClean="0"/>
              <a:t> </a:t>
            </a:r>
            <a:r>
              <a:rPr lang="nl-NL" dirty="0" err="1" smtClean="0"/>
              <a:t>styles</a:t>
            </a:r>
            <a:endParaRPr lang="nl-NL" dirty="0" smtClean="0"/>
          </a:p>
          <a:p>
            <a:pPr lvl="1"/>
            <a:r>
              <a:rPr lang="nl-NL" dirty="0" smtClean="0"/>
              <a:t>Second level</a:t>
            </a:r>
          </a:p>
          <a:p>
            <a:pPr lvl="2"/>
            <a:r>
              <a:rPr lang="nl-NL" dirty="0" err="1" smtClean="0"/>
              <a:t>Third</a:t>
            </a:r>
            <a:r>
              <a:rPr lang="nl-NL" dirty="0" smtClean="0"/>
              <a:t> level</a:t>
            </a:r>
          </a:p>
          <a:p>
            <a:pPr lvl="3"/>
            <a:r>
              <a:rPr lang="nl-NL" dirty="0" err="1" smtClean="0"/>
              <a:t>Fourth</a:t>
            </a:r>
            <a:r>
              <a:rPr lang="nl-NL" dirty="0" smtClean="0"/>
              <a:t> level</a:t>
            </a:r>
          </a:p>
          <a:p>
            <a:pPr lvl="4"/>
            <a:r>
              <a:rPr lang="nl-NL" dirty="0" err="1" smtClean="0"/>
              <a:t>Fifth</a:t>
            </a:r>
            <a:r>
              <a:rPr lang="nl-NL" dirty="0" smtClean="0"/>
              <a:t> level</a:t>
            </a: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1" r:id="rId12"/>
  </p:sldLayoutIdLst>
  <p:hf sldNum="0" hdr="0" ftr="0" dt="0"/>
  <p:txStyles>
    <p:titleStyle>
      <a:lvl1pPr algn="l" defTabSz="642938" rtl="0" fontAlgn="base">
        <a:lnSpc>
          <a:spcPts val="3000"/>
        </a:lnSpc>
        <a:spcBef>
          <a:spcPct val="0"/>
        </a:spcBef>
        <a:spcAft>
          <a:spcPct val="0"/>
        </a:spcAft>
        <a:defRPr sz="2400" b="1">
          <a:solidFill>
            <a:schemeClr val="tx2"/>
          </a:solidFill>
          <a:latin typeface="+mj-lt"/>
          <a:ea typeface="+mj-ea"/>
          <a:cs typeface="+mj-cs"/>
        </a:defRPr>
      </a:lvl1pPr>
      <a:lvl2pPr algn="l" defTabSz="642938" rtl="0" fontAlgn="base">
        <a:lnSpc>
          <a:spcPts val="3000"/>
        </a:lnSpc>
        <a:spcBef>
          <a:spcPct val="0"/>
        </a:spcBef>
        <a:spcAft>
          <a:spcPct val="0"/>
        </a:spcAft>
        <a:defRPr sz="2400" b="1">
          <a:solidFill>
            <a:schemeClr val="tx2"/>
          </a:solidFill>
          <a:latin typeface="Arial" charset="0"/>
        </a:defRPr>
      </a:lvl2pPr>
      <a:lvl3pPr algn="l" defTabSz="642938" rtl="0" fontAlgn="base">
        <a:lnSpc>
          <a:spcPts val="3000"/>
        </a:lnSpc>
        <a:spcBef>
          <a:spcPct val="0"/>
        </a:spcBef>
        <a:spcAft>
          <a:spcPct val="0"/>
        </a:spcAft>
        <a:defRPr sz="2400" b="1">
          <a:solidFill>
            <a:schemeClr val="tx2"/>
          </a:solidFill>
          <a:latin typeface="Arial" charset="0"/>
        </a:defRPr>
      </a:lvl3pPr>
      <a:lvl4pPr algn="l" defTabSz="642938" rtl="0" fontAlgn="base">
        <a:lnSpc>
          <a:spcPts val="3000"/>
        </a:lnSpc>
        <a:spcBef>
          <a:spcPct val="0"/>
        </a:spcBef>
        <a:spcAft>
          <a:spcPct val="0"/>
        </a:spcAft>
        <a:defRPr sz="2400" b="1">
          <a:solidFill>
            <a:schemeClr val="tx2"/>
          </a:solidFill>
          <a:latin typeface="Arial" charset="0"/>
        </a:defRPr>
      </a:lvl4pPr>
      <a:lvl5pPr algn="l" defTabSz="642938" rtl="0" fontAlgn="base">
        <a:lnSpc>
          <a:spcPts val="3000"/>
        </a:lnSpc>
        <a:spcBef>
          <a:spcPct val="0"/>
        </a:spcBef>
        <a:spcAft>
          <a:spcPct val="0"/>
        </a:spcAft>
        <a:defRPr sz="2400" b="1">
          <a:solidFill>
            <a:schemeClr val="tx2"/>
          </a:solidFill>
          <a:latin typeface="Arial" charset="0"/>
        </a:defRPr>
      </a:lvl5pPr>
      <a:lvl6pPr marL="457200" algn="l" defTabSz="642938" rtl="0" fontAlgn="base">
        <a:lnSpc>
          <a:spcPts val="3000"/>
        </a:lnSpc>
        <a:spcBef>
          <a:spcPct val="0"/>
        </a:spcBef>
        <a:spcAft>
          <a:spcPct val="0"/>
        </a:spcAft>
        <a:defRPr sz="2400" b="1">
          <a:solidFill>
            <a:schemeClr val="tx2"/>
          </a:solidFill>
          <a:latin typeface="Arial" charset="0"/>
        </a:defRPr>
      </a:lvl6pPr>
      <a:lvl7pPr marL="914400" algn="l" defTabSz="642938" rtl="0" fontAlgn="base">
        <a:lnSpc>
          <a:spcPts val="3000"/>
        </a:lnSpc>
        <a:spcBef>
          <a:spcPct val="0"/>
        </a:spcBef>
        <a:spcAft>
          <a:spcPct val="0"/>
        </a:spcAft>
        <a:defRPr sz="2400" b="1">
          <a:solidFill>
            <a:schemeClr val="tx2"/>
          </a:solidFill>
          <a:latin typeface="Arial" charset="0"/>
        </a:defRPr>
      </a:lvl7pPr>
      <a:lvl8pPr marL="1371600" algn="l" defTabSz="642938" rtl="0" fontAlgn="base">
        <a:lnSpc>
          <a:spcPts val="3000"/>
        </a:lnSpc>
        <a:spcBef>
          <a:spcPct val="0"/>
        </a:spcBef>
        <a:spcAft>
          <a:spcPct val="0"/>
        </a:spcAft>
        <a:defRPr sz="2400" b="1">
          <a:solidFill>
            <a:schemeClr val="tx2"/>
          </a:solidFill>
          <a:latin typeface="Arial" charset="0"/>
        </a:defRPr>
      </a:lvl8pPr>
      <a:lvl9pPr marL="1828800" algn="l" defTabSz="642938" rtl="0" fontAlgn="base">
        <a:lnSpc>
          <a:spcPts val="3000"/>
        </a:lnSpc>
        <a:spcBef>
          <a:spcPct val="0"/>
        </a:spcBef>
        <a:spcAft>
          <a:spcPct val="0"/>
        </a:spcAft>
        <a:defRPr sz="2400" b="1">
          <a:solidFill>
            <a:schemeClr val="tx2"/>
          </a:solidFill>
          <a:latin typeface="Arial" charset="0"/>
        </a:defRPr>
      </a:lvl9pPr>
    </p:titleStyle>
    <p:bodyStyle>
      <a:lvl1pPr marL="180975" indent="-180975" algn="l" defTabSz="642938" rtl="0" fontAlgn="base">
        <a:spcBef>
          <a:spcPct val="0"/>
        </a:spcBef>
        <a:spcAft>
          <a:spcPct val="0"/>
        </a:spcAft>
        <a:buClr>
          <a:schemeClr val="tx1"/>
        </a:buClr>
        <a:buChar char="•"/>
        <a:defRPr sz="2000">
          <a:solidFill>
            <a:schemeClr val="tx1"/>
          </a:solidFill>
          <a:latin typeface="+mn-lt"/>
          <a:ea typeface="+mn-ea"/>
          <a:cs typeface="+mn-cs"/>
        </a:defRPr>
      </a:lvl1pPr>
      <a:lvl2pPr marL="358775" indent="-176213" algn="l" defTabSz="642938" rtl="0" fontAlgn="base">
        <a:spcBef>
          <a:spcPct val="0"/>
        </a:spcBef>
        <a:spcAft>
          <a:spcPct val="0"/>
        </a:spcAft>
        <a:buClr>
          <a:schemeClr val="tx1"/>
        </a:buClr>
        <a:buChar char="–"/>
        <a:defRPr sz="2000">
          <a:solidFill>
            <a:schemeClr val="tx1"/>
          </a:solidFill>
          <a:latin typeface="+mn-lt"/>
        </a:defRPr>
      </a:lvl2pPr>
      <a:lvl3pPr marL="538163" indent="-177800" algn="l" defTabSz="642938" rtl="0" fontAlgn="base">
        <a:spcBef>
          <a:spcPct val="0"/>
        </a:spcBef>
        <a:spcAft>
          <a:spcPct val="0"/>
        </a:spcAft>
        <a:buClr>
          <a:schemeClr val="tx1"/>
        </a:buClr>
        <a:buFont typeface="Arial" charset="0"/>
        <a:buChar char="◦"/>
        <a:defRPr sz="2000">
          <a:solidFill>
            <a:schemeClr val="tx1"/>
          </a:solidFill>
          <a:latin typeface="+mn-lt"/>
        </a:defRPr>
      </a:lvl3pPr>
      <a:lvl4pPr marL="709613" indent="-169863" algn="l" defTabSz="642938" rtl="0" fontAlgn="base">
        <a:spcBef>
          <a:spcPct val="0"/>
        </a:spcBef>
        <a:spcAft>
          <a:spcPct val="0"/>
        </a:spcAft>
        <a:buClr>
          <a:schemeClr val="tx1"/>
        </a:buClr>
        <a:buChar char="–"/>
        <a:defRPr sz="2000">
          <a:solidFill>
            <a:schemeClr val="tx1"/>
          </a:solidFill>
          <a:latin typeface="+mn-lt"/>
        </a:defRPr>
      </a:lvl4pPr>
      <a:lvl5pPr marL="896938" indent="-185738" algn="l" defTabSz="642938" rtl="0" fontAlgn="base">
        <a:spcBef>
          <a:spcPct val="0"/>
        </a:spcBef>
        <a:spcAft>
          <a:spcPct val="0"/>
        </a:spcAft>
        <a:buClr>
          <a:schemeClr val="tx1"/>
        </a:buClr>
        <a:buFont typeface="Arial" charset="0"/>
        <a:buChar char="»"/>
        <a:defRPr sz="2000">
          <a:solidFill>
            <a:schemeClr val="tx1"/>
          </a:solidFill>
          <a:latin typeface="+mn-lt"/>
        </a:defRPr>
      </a:lvl5pPr>
      <a:lvl6pPr marL="1354138" indent="-185738" algn="l" defTabSz="642938" rtl="0" fontAlgn="base">
        <a:spcBef>
          <a:spcPct val="0"/>
        </a:spcBef>
        <a:spcAft>
          <a:spcPct val="0"/>
        </a:spcAft>
        <a:buClr>
          <a:schemeClr val="tx1"/>
        </a:buClr>
        <a:buFont typeface="Arial" charset="0"/>
        <a:buChar char="»"/>
        <a:defRPr sz="2000">
          <a:solidFill>
            <a:schemeClr val="tx1"/>
          </a:solidFill>
          <a:latin typeface="+mn-lt"/>
        </a:defRPr>
      </a:lvl6pPr>
      <a:lvl7pPr marL="1811338" indent="-185738" algn="l" defTabSz="642938" rtl="0" fontAlgn="base">
        <a:spcBef>
          <a:spcPct val="0"/>
        </a:spcBef>
        <a:spcAft>
          <a:spcPct val="0"/>
        </a:spcAft>
        <a:buClr>
          <a:schemeClr val="tx1"/>
        </a:buClr>
        <a:buFont typeface="Arial" charset="0"/>
        <a:buChar char="»"/>
        <a:defRPr sz="2000">
          <a:solidFill>
            <a:schemeClr val="tx1"/>
          </a:solidFill>
          <a:latin typeface="+mn-lt"/>
        </a:defRPr>
      </a:lvl7pPr>
      <a:lvl8pPr marL="2268538" indent="-185738" algn="l" defTabSz="642938" rtl="0" fontAlgn="base">
        <a:spcBef>
          <a:spcPct val="0"/>
        </a:spcBef>
        <a:spcAft>
          <a:spcPct val="0"/>
        </a:spcAft>
        <a:buClr>
          <a:schemeClr val="tx1"/>
        </a:buClr>
        <a:buFont typeface="Arial" charset="0"/>
        <a:buChar char="»"/>
        <a:defRPr sz="2000">
          <a:solidFill>
            <a:schemeClr val="tx1"/>
          </a:solidFill>
          <a:latin typeface="+mn-lt"/>
        </a:defRPr>
      </a:lvl8pPr>
      <a:lvl9pPr marL="2725738" indent="-185738" algn="l" defTabSz="642938" rtl="0" fontAlgn="base">
        <a:spcBef>
          <a:spcPct val="0"/>
        </a:spcBef>
        <a:spcAft>
          <a:spcPct val="0"/>
        </a:spcAft>
        <a:buClr>
          <a:schemeClr val="tx1"/>
        </a:buClr>
        <a:buFont typeface="Arial" charset="0"/>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image" Target="../media/image5.tmp"/><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36.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image" Target="../media/image10.jpeg"/><Relationship Id="rId4" Type="http://schemas.openxmlformats.org/officeDocument/2006/relationships/notesSlide" Target="../notesSlides/notesSlide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name="titeldia">
    <p:spTree>
      <p:nvGrpSpPr>
        <p:cNvPr id="1" name=""/>
        <p:cNvGrpSpPr/>
        <p:nvPr/>
      </p:nvGrpSpPr>
      <p:grpSpPr>
        <a:xfrm>
          <a:off x="0" y="0"/>
          <a:ext cx="0" cy="0"/>
          <a:chOff x="0" y="0"/>
          <a:chExt cx="0" cy="0"/>
        </a:xfrm>
      </p:grpSpPr>
      <p:sp>
        <p:nvSpPr>
          <p:cNvPr id="5" name="Title 4"/>
          <p:cNvSpPr>
            <a:spLocks noGrp="1"/>
          </p:cNvSpPr>
          <p:nvPr>
            <p:ph type="ctrTitle" sz="quarter"/>
            <p:custDataLst>
              <p:tags r:id="rId2"/>
            </p:custDataLst>
          </p:nvPr>
        </p:nvSpPr>
        <p:spPr/>
        <p:txBody>
          <a:bodyPr/>
          <a:lstStyle/>
          <a:p>
            <a:r>
              <a:rPr lang="en-GB" sz="2800" cap="small" dirty="0"/>
              <a:t>Study </a:t>
            </a:r>
            <a:r>
              <a:rPr lang="en-GB" sz="2800" cap="small" dirty="0" smtClean="0"/>
              <a:t>to investigate the state of knowledge of Deep Sea Mining</a:t>
            </a:r>
            <a:endParaRPr lang="en-GB" sz="2800" dirty="0"/>
          </a:p>
        </p:txBody>
      </p:sp>
      <p:sp>
        <p:nvSpPr>
          <p:cNvPr id="6" name="Subtitle 5"/>
          <p:cNvSpPr>
            <a:spLocks noGrp="1"/>
          </p:cNvSpPr>
          <p:nvPr>
            <p:ph type="subTitle" sz="quarter" idx="1"/>
            <p:custDataLst>
              <p:tags r:id="rId3"/>
            </p:custDataLst>
          </p:nvPr>
        </p:nvSpPr>
        <p:spPr>
          <a:xfrm>
            <a:off x="681038" y="1323976"/>
            <a:ext cx="4579731" cy="2571749"/>
          </a:xfrm>
        </p:spPr>
        <p:txBody>
          <a:bodyPr/>
          <a:lstStyle/>
          <a:p>
            <a:r>
              <a:rPr lang="en-GB" dirty="0" smtClean="0"/>
              <a:t>Steering Committee meeting on the draft final report</a:t>
            </a:r>
          </a:p>
          <a:p>
            <a:endParaRPr lang="en-GB" dirty="0"/>
          </a:p>
          <a:p>
            <a:endParaRPr lang="en-GB" dirty="0" smtClean="0"/>
          </a:p>
        </p:txBody>
      </p:sp>
      <p:sp>
        <p:nvSpPr>
          <p:cNvPr id="2085" name="spreker"/>
          <p:cNvSpPr txBox="1">
            <a:spLocks noChangeArrowheads="1"/>
          </p:cNvSpPr>
          <p:nvPr>
            <p:custDataLst>
              <p:tags r:id="rId4"/>
            </p:custDataLst>
          </p:nvPr>
        </p:nvSpPr>
        <p:spPr bwMode="auto">
          <a:xfrm>
            <a:off x="671513" y="3744119"/>
            <a:ext cx="3167062" cy="137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l">
              <a:lnSpc>
                <a:spcPts val="1800"/>
              </a:lnSpc>
              <a:spcBef>
                <a:spcPct val="0"/>
              </a:spcBef>
            </a:pPr>
            <a:endParaRPr lang="en-GB" sz="1400" b="0" i="1" dirty="0" smtClean="0">
              <a:solidFill>
                <a:schemeClr val="bg1"/>
              </a:solidFill>
            </a:endParaRPr>
          </a:p>
          <a:p>
            <a:pPr algn="l">
              <a:lnSpc>
                <a:spcPts val="1800"/>
              </a:lnSpc>
              <a:spcBef>
                <a:spcPct val="0"/>
              </a:spcBef>
            </a:pPr>
            <a:endParaRPr lang="en-US" sz="1400" b="0" i="1" dirty="0" smtClean="0">
              <a:solidFill>
                <a:schemeClr val="bg1"/>
              </a:solidFill>
            </a:endParaRPr>
          </a:p>
          <a:p>
            <a:pPr algn="l">
              <a:lnSpc>
                <a:spcPts val="1800"/>
              </a:lnSpc>
              <a:spcBef>
                <a:spcPct val="0"/>
              </a:spcBef>
            </a:pPr>
            <a:r>
              <a:rPr lang="en-GB" sz="1400" b="0" i="1" dirty="0" smtClean="0">
                <a:solidFill>
                  <a:schemeClr val="bg1"/>
                </a:solidFill>
              </a:rPr>
              <a:t>Brussels, 1 July 2014</a:t>
            </a:r>
            <a:endParaRPr lang="en-GB" sz="1400" b="0" i="1" dirty="0">
              <a:solidFill>
                <a:schemeClr val="bg1"/>
              </a:solidFill>
            </a:endParaRPr>
          </a:p>
        </p:txBody>
      </p:sp>
      <p:pic>
        <p:nvPicPr>
          <p:cNvPr id="7" name="Afbeelding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24950" y="1323976"/>
            <a:ext cx="5400000" cy="5529255"/>
          </a:xfrm>
          <a:prstGeom prst="rect">
            <a:avLst/>
          </a:prstGeom>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963" y="457199"/>
            <a:ext cx="7558087" cy="1495425"/>
          </a:xfrm>
        </p:spPr>
        <p:txBody>
          <a:bodyPr/>
          <a:lstStyle/>
          <a:p>
            <a:r>
              <a:rPr lang="en-GB" dirty="0" smtClean="0"/>
              <a:t>Task 4: Location </a:t>
            </a:r>
            <a:r>
              <a:rPr lang="en-GB" dirty="0"/>
              <a:t>of possible future area of interest with respect to manganese nodules. Grey shaded areas indicate likely limits of ship-based exploitation work due to weather </a:t>
            </a:r>
            <a:r>
              <a:rPr lang="en-GB" dirty="0" smtClean="0"/>
              <a:t>conditions</a:t>
            </a:r>
            <a:r>
              <a:rPr lang="en-GB" dirty="0"/>
              <a:t/>
            </a:r>
            <a:br>
              <a:rPr lang="en-GB" dirty="0"/>
            </a:br>
            <a:endParaRPr lang="en-GB" dirty="0"/>
          </a:p>
        </p:txBody>
      </p:sp>
      <p:pic>
        <p:nvPicPr>
          <p:cNvPr id="4" name="Bild 29" descr="RawData:_Temp_MMR:DG_Mare_Ecoyrs_project:_Images_worldmap_Sven:EEZ_Future_Nodules.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63588" y="2288336"/>
            <a:ext cx="7558087" cy="3903752"/>
          </a:xfrm>
          <a:prstGeom prst="rect">
            <a:avLst/>
          </a:prstGeom>
          <a:noFill/>
          <a:ln>
            <a:noFill/>
          </a:ln>
        </p:spPr>
      </p:pic>
    </p:spTree>
    <p:extLst>
      <p:ext uri="{BB962C8B-B14F-4D97-AF65-F5344CB8AC3E}">
        <p14:creationId xmlns:p14="http://schemas.microsoft.com/office/powerpoint/2010/main" val="9936769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963" y="457200"/>
            <a:ext cx="7558087" cy="1581150"/>
          </a:xfrm>
        </p:spPr>
        <p:txBody>
          <a:bodyPr/>
          <a:lstStyle/>
          <a:p>
            <a:r>
              <a:rPr lang="en-US" dirty="0"/>
              <a:t>Task 4: </a:t>
            </a:r>
            <a:r>
              <a:rPr lang="en-GB" dirty="0" smtClean="0"/>
              <a:t>Location </a:t>
            </a:r>
            <a:r>
              <a:rPr lang="en-GB" dirty="0"/>
              <a:t>of possible future area of interest with respect to ferromanganese crusts. Grey shaded areas indicate likely limits of ship-based exploitation work due to weather conditions.</a:t>
            </a:r>
            <a:br>
              <a:rPr lang="en-GB" dirty="0"/>
            </a:br>
            <a:endParaRPr lang="en-GB" dirty="0"/>
          </a:p>
        </p:txBody>
      </p:sp>
      <p:pic>
        <p:nvPicPr>
          <p:cNvPr id="4" name="Bild 6" descr="Macintosh HD:Users:svenpetersen:Projekte:_EU_DG Mare project:_task 4_geology:_task_4_products:_Images_worldmap_Sven:EEZ_Future_Crusts.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73113" y="2240711"/>
            <a:ext cx="7558087" cy="3903752"/>
          </a:xfrm>
          <a:prstGeom prst="rect">
            <a:avLst/>
          </a:prstGeom>
          <a:noFill/>
          <a:ln>
            <a:noFill/>
          </a:ln>
        </p:spPr>
      </p:pic>
    </p:spTree>
    <p:extLst>
      <p:ext uri="{BB962C8B-B14F-4D97-AF65-F5344CB8AC3E}">
        <p14:creationId xmlns:p14="http://schemas.microsoft.com/office/powerpoint/2010/main" val="19603581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NL" dirty="0" err="1" smtClean="0"/>
              <a:t>Economic</a:t>
            </a:r>
            <a:r>
              <a:rPr lang="nl-NL" dirty="0" smtClean="0"/>
              <a:t> analysis</a:t>
            </a:r>
            <a:endParaRPr lang="nl-NL" dirty="0"/>
          </a:p>
        </p:txBody>
      </p:sp>
      <p:graphicFrame>
        <p:nvGraphicFramePr>
          <p:cNvPr id="6" name="Table 5"/>
          <p:cNvGraphicFramePr>
            <a:graphicFrameLocks noGrp="1"/>
          </p:cNvGraphicFramePr>
          <p:nvPr>
            <p:extLst>
              <p:ext uri="{D42A27DB-BD31-4B8C-83A1-F6EECF244321}">
                <p14:modId xmlns:p14="http://schemas.microsoft.com/office/powerpoint/2010/main" val="1206558913"/>
              </p:ext>
            </p:extLst>
          </p:nvPr>
        </p:nvGraphicFramePr>
        <p:xfrm>
          <a:off x="736270" y="863126"/>
          <a:ext cx="7671460" cy="5511800"/>
        </p:xfrm>
        <a:graphic>
          <a:graphicData uri="http://schemas.openxmlformats.org/drawingml/2006/table">
            <a:tbl>
              <a:tblPr firstRow="1" firstCol="1" bandRow="1">
                <a:tableStyleId>{5C22544A-7EE6-4342-B048-85BDC9FD1C3A}</a:tableStyleId>
              </a:tblPr>
              <a:tblGrid>
                <a:gridCol w="1534102"/>
                <a:gridCol w="1534102"/>
                <a:gridCol w="1534102"/>
                <a:gridCol w="1534102"/>
                <a:gridCol w="1535052"/>
              </a:tblGrid>
              <a:tr h="346075">
                <a:tc>
                  <a:txBody>
                    <a:bodyPr/>
                    <a:lstStyle/>
                    <a:p>
                      <a:pPr>
                        <a:lnSpc>
                          <a:spcPts val="1400"/>
                        </a:lnSpc>
                        <a:spcAft>
                          <a:spcPts val="0"/>
                        </a:spcAft>
                      </a:pPr>
                      <a:r>
                        <a:rPr lang="en-GB" sz="1400" dirty="0">
                          <a:effectLst/>
                        </a:rPr>
                        <a:t>Deposit</a:t>
                      </a:r>
                      <a:endParaRPr lang="en-US" sz="1400" dirty="0">
                        <a:solidFill>
                          <a:srgbClr val="000000"/>
                        </a:solidFill>
                        <a:effectLst/>
                        <a:latin typeface="Arial"/>
                        <a:ea typeface="Times New Roman"/>
                        <a:cs typeface="Times New Roman"/>
                      </a:endParaRPr>
                    </a:p>
                  </a:txBody>
                  <a:tcPr marL="66743" marR="66743" marT="0" marB="0"/>
                </a:tc>
                <a:tc>
                  <a:txBody>
                    <a:bodyPr/>
                    <a:lstStyle/>
                    <a:p>
                      <a:pPr>
                        <a:lnSpc>
                          <a:spcPts val="1400"/>
                        </a:lnSpc>
                        <a:spcAft>
                          <a:spcPts val="0"/>
                        </a:spcAft>
                      </a:pPr>
                      <a:r>
                        <a:rPr lang="en-GB" sz="1400" dirty="0">
                          <a:effectLst/>
                        </a:rPr>
                        <a:t>Most relevant metals</a:t>
                      </a:r>
                      <a:endParaRPr lang="en-US" sz="1400" dirty="0">
                        <a:solidFill>
                          <a:srgbClr val="000000"/>
                        </a:solidFill>
                        <a:effectLst/>
                        <a:latin typeface="Arial"/>
                        <a:ea typeface="Times New Roman"/>
                        <a:cs typeface="Times New Roman"/>
                      </a:endParaRPr>
                    </a:p>
                  </a:txBody>
                  <a:tcPr marL="66743" marR="66743" marT="0" marB="0"/>
                </a:tc>
                <a:tc>
                  <a:txBody>
                    <a:bodyPr/>
                    <a:lstStyle/>
                    <a:p>
                      <a:pPr>
                        <a:lnSpc>
                          <a:spcPts val="1400"/>
                        </a:lnSpc>
                        <a:spcAft>
                          <a:spcPts val="0"/>
                        </a:spcAft>
                      </a:pPr>
                      <a:r>
                        <a:rPr lang="en-GB" sz="1400" dirty="0">
                          <a:effectLst/>
                        </a:rPr>
                        <a:t>Commercial interest</a:t>
                      </a:r>
                      <a:endParaRPr lang="en-US" sz="1400" dirty="0">
                        <a:solidFill>
                          <a:srgbClr val="000000"/>
                        </a:solidFill>
                        <a:effectLst/>
                        <a:latin typeface="Arial"/>
                        <a:ea typeface="Times New Roman"/>
                        <a:cs typeface="Times New Roman"/>
                      </a:endParaRPr>
                    </a:p>
                  </a:txBody>
                  <a:tcPr marL="66743" marR="66743" marT="0" marB="0"/>
                </a:tc>
                <a:tc>
                  <a:txBody>
                    <a:bodyPr/>
                    <a:lstStyle/>
                    <a:p>
                      <a:pPr>
                        <a:lnSpc>
                          <a:spcPts val="1400"/>
                        </a:lnSpc>
                        <a:spcAft>
                          <a:spcPts val="0"/>
                        </a:spcAft>
                      </a:pPr>
                      <a:r>
                        <a:rPr lang="en-GB" sz="1400">
                          <a:effectLst/>
                        </a:rPr>
                        <a:t>Security of supply (criticality)</a:t>
                      </a:r>
                      <a:endParaRPr lang="en-US" sz="1400">
                        <a:solidFill>
                          <a:srgbClr val="000000"/>
                        </a:solidFill>
                        <a:effectLst/>
                        <a:latin typeface="Arial"/>
                        <a:ea typeface="Times New Roman"/>
                        <a:cs typeface="Times New Roman"/>
                      </a:endParaRPr>
                    </a:p>
                  </a:txBody>
                  <a:tcPr marL="66743" marR="66743" marT="0" marB="0"/>
                </a:tc>
                <a:tc>
                  <a:txBody>
                    <a:bodyPr/>
                    <a:lstStyle/>
                    <a:p>
                      <a:pPr>
                        <a:lnSpc>
                          <a:spcPts val="1400"/>
                        </a:lnSpc>
                        <a:spcAft>
                          <a:spcPts val="0"/>
                        </a:spcAft>
                      </a:pPr>
                      <a:r>
                        <a:rPr lang="en-GB" sz="1400">
                          <a:effectLst/>
                        </a:rPr>
                        <a:t>Price/ton 2013</a:t>
                      </a:r>
                      <a:endParaRPr lang="en-US" sz="1400">
                        <a:solidFill>
                          <a:srgbClr val="000000"/>
                        </a:solidFill>
                        <a:effectLst/>
                        <a:latin typeface="Arial"/>
                        <a:ea typeface="Times New Roman"/>
                        <a:cs typeface="Times New Roman"/>
                      </a:endParaRPr>
                    </a:p>
                  </a:txBody>
                  <a:tcPr marL="66743" marR="66743" marT="0" marB="0"/>
                </a:tc>
              </a:tr>
              <a:tr h="173037">
                <a:tc>
                  <a:txBody>
                    <a:bodyPr/>
                    <a:lstStyle/>
                    <a:p>
                      <a:pPr>
                        <a:lnSpc>
                          <a:spcPts val="1400"/>
                        </a:lnSpc>
                        <a:spcAft>
                          <a:spcPts val="0"/>
                        </a:spcAft>
                      </a:pPr>
                      <a:r>
                        <a:rPr lang="en-GB" sz="1400">
                          <a:effectLst/>
                        </a:rPr>
                        <a:t>SMS</a:t>
                      </a:r>
                      <a:endParaRPr lang="en-US" sz="1400">
                        <a:solidFill>
                          <a:srgbClr val="000000"/>
                        </a:solidFill>
                        <a:effectLst/>
                        <a:latin typeface="Arial"/>
                        <a:ea typeface="Times New Roman"/>
                        <a:cs typeface="Times New Roman"/>
                      </a:endParaRPr>
                    </a:p>
                  </a:txBody>
                  <a:tcPr marL="66743" marR="66743" marT="0" marB="0"/>
                </a:tc>
                <a:tc>
                  <a:txBody>
                    <a:bodyPr/>
                    <a:lstStyle/>
                    <a:p>
                      <a:pPr>
                        <a:lnSpc>
                          <a:spcPts val="1400"/>
                        </a:lnSpc>
                        <a:spcAft>
                          <a:spcPts val="0"/>
                        </a:spcAft>
                      </a:pPr>
                      <a:r>
                        <a:rPr lang="en-GB" sz="1400">
                          <a:effectLst/>
                        </a:rPr>
                        <a:t>Copper</a:t>
                      </a:r>
                      <a:endParaRPr lang="en-US" sz="1400">
                        <a:solidFill>
                          <a:srgbClr val="000000"/>
                        </a:solidFill>
                        <a:effectLst/>
                        <a:latin typeface="Arial"/>
                        <a:ea typeface="Times New Roman"/>
                        <a:cs typeface="Times New Roman"/>
                      </a:endParaRPr>
                    </a:p>
                  </a:txBody>
                  <a:tcPr marL="66743" marR="66743" marT="0" marB="0"/>
                </a:tc>
                <a:tc>
                  <a:txBody>
                    <a:bodyPr/>
                    <a:lstStyle/>
                    <a:p>
                      <a:pPr>
                        <a:lnSpc>
                          <a:spcPts val="1400"/>
                        </a:lnSpc>
                        <a:spcAft>
                          <a:spcPts val="0"/>
                        </a:spcAft>
                      </a:pPr>
                      <a:r>
                        <a:rPr lang="en-GB" sz="1400">
                          <a:effectLst/>
                        </a:rPr>
                        <a:t>Medium/high</a:t>
                      </a:r>
                      <a:endParaRPr lang="en-US" sz="1400">
                        <a:solidFill>
                          <a:srgbClr val="000000"/>
                        </a:solidFill>
                        <a:effectLst/>
                        <a:latin typeface="Arial"/>
                        <a:ea typeface="Times New Roman"/>
                        <a:cs typeface="Times New Roman"/>
                      </a:endParaRPr>
                    </a:p>
                  </a:txBody>
                  <a:tcPr marL="66743" marR="66743" marT="0" marB="0"/>
                </a:tc>
                <a:tc>
                  <a:txBody>
                    <a:bodyPr/>
                    <a:lstStyle/>
                    <a:p>
                      <a:pPr>
                        <a:lnSpc>
                          <a:spcPts val="1400"/>
                        </a:lnSpc>
                        <a:spcAft>
                          <a:spcPts val="0"/>
                        </a:spcAft>
                      </a:pPr>
                      <a:r>
                        <a:rPr lang="en-GB" sz="1400">
                          <a:effectLst/>
                        </a:rPr>
                        <a:t>Low</a:t>
                      </a:r>
                      <a:endParaRPr lang="en-US" sz="1400">
                        <a:solidFill>
                          <a:srgbClr val="000000"/>
                        </a:solidFill>
                        <a:effectLst/>
                        <a:latin typeface="Arial"/>
                        <a:ea typeface="Times New Roman"/>
                        <a:cs typeface="Times New Roman"/>
                      </a:endParaRPr>
                    </a:p>
                  </a:txBody>
                  <a:tcPr marL="66743" marR="66743" marT="0" marB="0"/>
                </a:tc>
                <a:tc>
                  <a:txBody>
                    <a:bodyPr/>
                    <a:lstStyle/>
                    <a:p>
                      <a:pPr>
                        <a:lnSpc>
                          <a:spcPts val="1400"/>
                        </a:lnSpc>
                        <a:spcAft>
                          <a:spcPts val="0"/>
                        </a:spcAft>
                      </a:pPr>
                      <a:r>
                        <a:rPr lang="en-GB" sz="1400">
                          <a:effectLst/>
                        </a:rPr>
                        <a:t>4,686</a:t>
                      </a:r>
                      <a:endParaRPr lang="en-US" sz="1400">
                        <a:solidFill>
                          <a:srgbClr val="000000"/>
                        </a:solidFill>
                        <a:effectLst/>
                        <a:latin typeface="Arial"/>
                        <a:ea typeface="Times New Roman"/>
                        <a:cs typeface="Times New Roman"/>
                      </a:endParaRPr>
                    </a:p>
                  </a:txBody>
                  <a:tcPr marL="66743" marR="66743" marT="0" marB="0"/>
                </a:tc>
              </a:tr>
              <a:tr h="173037">
                <a:tc>
                  <a:txBody>
                    <a:bodyPr/>
                    <a:lstStyle/>
                    <a:p>
                      <a:pPr>
                        <a:lnSpc>
                          <a:spcPts val="1400"/>
                        </a:lnSpc>
                        <a:spcAft>
                          <a:spcPts val="0"/>
                        </a:spcAft>
                      </a:pPr>
                      <a:r>
                        <a:rPr lang="en-GB" sz="1400">
                          <a:effectLst/>
                        </a:rPr>
                        <a:t> </a:t>
                      </a:r>
                      <a:endParaRPr lang="en-US" sz="1400">
                        <a:solidFill>
                          <a:srgbClr val="000000"/>
                        </a:solidFill>
                        <a:effectLst/>
                        <a:latin typeface="Arial"/>
                        <a:ea typeface="Times New Roman"/>
                        <a:cs typeface="Times New Roman"/>
                      </a:endParaRPr>
                    </a:p>
                  </a:txBody>
                  <a:tcPr marL="66743" marR="66743" marT="0" marB="0"/>
                </a:tc>
                <a:tc>
                  <a:txBody>
                    <a:bodyPr/>
                    <a:lstStyle/>
                    <a:p>
                      <a:pPr>
                        <a:lnSpc>
                          <a:spcPts val="1400"/>
                        </a:lnSpc>
                        <a:spcAft>
                          <a:spcPts val="0"/>
                        </a:spcAft>
                      </a:pPr>
                      <a:r>
                        <a:rPr lang="en-GB" sz="1400">
                          <a:effectLst/>
                        </a:rPr>
                        <a:t>Zinc</a:t>
                      </a:r>
                      <a:endParaRPr lang="en-US" sz="1400">
                        <a:solidFill>
                          <a:srgbClr val="000000"/>
                        </a:solidFill>
                        <a:effectLst/>
                        <a:latin typeface="Arial"/>
                        <a:ea typeface="Times New Roman"/>
                        <a:cs typeface="Times New Roman"/>
                      </a:endParaRPr>
                    </a:p>
                  </a:txBody>
                  <a:tcPr marL="66743" marR="66743" marT="0" marB="0"/>
                </a:tc>
                <a:tc>
                  <a:txBody>
                    <a:bodyPr/>
                    <a:lstStyle/>
                    <a:p>
                      <a:pPr>
                        <a:lnSpc>
                          <a:spcPts val="1400"/>
                        </a:lnSpc>
                        <a:spcAft>
                          <a:spcPts val="0"/>
                        </a:spcAft>
                      </a:pPr>
                      <a:r>
                        <a:rPr lang="en-GB" sz="1400">
                          <a:effectLst/>
                        </a:rPr>
                        <a:t>High</a:t>
                      </a:r>
                      <a:endParaRPr lang="en-US" sz="1400">
                        <a:solidFill>
                          <a:srgbClr val="000000"/>
                        </a:solidFill>
                        <a:effectLst/>
                        <a:latin typeface="Arial"/>
                        <a:ea typeface="Times New Roman"/>
                        <a:cs typeface="Times New Roman"/>
                      </a:endParaRPr>
                    </a:p>
                  </a:txBody>
                  <a:tcPr marL="66743" marR="66743" marT="0" marB="0"/>
                </a:tc>
                <a:tc>
                  <a:txBody>
                    <a:bodyPr/>
                    <a:lstStyle/>
                    <a:p>
                      <a:pPr>
                        <a:lnSpc>
                          <a:spcPts val="1400"/>
                        </a:lnSpc>
                        <a:spcAft>
                          <a:spcPts val="0"/>
                        </a:spcAft>
                      </a:pPr>
                      <a:r>
                        <a:rPr lang="en-GB" sz="1400">
                          <a:effectLst/>
                        </a:rPr>
                        <a:t>Low</a:t>
                      </a:r>
                      <a:endParaRPr lang="en-US" sz="1400">
                        <a:solidFill>
                          <a:srgbClr val="000000"/>
                        </a:solidFill>
                        <a:effectLst/>
                        <a:latin typeface="Arial"/>
                        <a:ea typeface="Times New Roman"/>
                        <a:cs typeface="Times New Roman"/>
                      </a:endParaRPr>
                    </a:p>
                  </a:txBody>
                  <a:tcPr marL="66743" marR="66743" marT="0" marB="0"/>
                </a:tc>
                <a:tc>
                  <a:txBody>
                    <a:bodyPr/>
                    <a:lstStyle/>
                    <a:p>
                      <a:pPr>
                        <a:lnSpc>
                          <a:spcPts val="1400"/>
                        </a:lnSpc>
                        <a:spcAft>
                          <a:spcPts val="0"/>
                        </a:spcAft>
                      </a:pPr>
                      <a:r>
                        <a:rPr lang="en-GB" sz="1400">
                          <a:effectLst/>
                        </a:rPr>
                        <a:t>1,138</a:t>
                      </a:r>
                      <a:endParaRPr lang="en-US" sz="1400">
                        <a:solidFill>
                          <a:srgbClr val="000000"/>
                        </a:solidFill>
                        <a:effectLst/>
                        <a:latin typeface="Arial"/>
                        <a:ea typeface="Times New Roman"/>
                        <a:cs typeface="Times New Roman"/>
                      </a:endParaRPr>
                    </a:p>
                  </a:txBody>
                  <a:tcPr marL="66743" marR="66743" marT="0" marB="0"/>
                </a:tc>
              </a:tr>
              <a:tr h="346075">
                <a:tc>
                  <a:txBody>
                    <a:bodyPr/>
                    <a:lstStyle/>
                    <a:p>
                      <a:pPr>
                        <a:lnSpc>
                          <a:spcPts val="1400"/>
                        </a:lnSpc>
                        <a:spcAft>
                          <a:spcPts val="0"/>
                        </a:spcAft>
                      </a:pPr>
                      <a:r>
                        <a:rPr lang="en-GB" sz="1400">
                          <a:effectLst/>
                        </a:rPr>
                        <a:t> </a:t>
                      </a:r>
                      <a:endParaRPr lang="en-US" sz="1400">
                        <a:solidFill>
                          <a:srgbClr val="000000"/>
                        </a:solidFill>
                        <a:effectLst/>
                        <a:latin typeface="Arial"/>
                        <a:ea typeface="Times New Roman"/>
                        <a:cs typeface="Times New Roman"/>
                      </a:endParaRPr>
                    </a:p>
                  </a:txBody>
                  <a:tcPr marL="66743" marR="66743" marT="0" marB="0"/>
                </a:tc>
                <a:tc>
                  <a:txBody>
                    <a:bodyPr/>
                    <a:lstStyle/>
                    <a:p>
                      <a:pPr>
                        <a:lnSpc>
                          <a:spcPts val="1400"/>
                        </a:lnSpc>
                        <a:spcAft>
                          <a:spcPts val="0"/>
                        </a:spcAft>
                      </a:pPr>
                      <a:r>
                        <a:rPr lang="en-GB" sz="1400">
                          <a:effectLst/>
                        </a:rPr>
                        <a:t>Gold</a:t>
                      </a:r>
                      <a:endParaRPr lang="en-US" sz="1400">
                        <a:solidFill>
                          <a:srgbClr val="000000"/>
                        </a:solidFill>
                        <a:effectLst/>
                        <a:latin typeface="Arial"/>
                        <a:ea typeface="Times New Roman"/>
                        <a:cs typeface="Times New Roman"/>
                      </a:endParaRPr>
                    </a:p>
                  </a:txBody>
                  <a:tcPr marL="66743" marR="66743" marT="0" marB="0"/>
                </a:tc>
                <a:tc>
                  <a:txBody>
                    <a:bodyPr/>
                    <a:lstStyle/>
                    <a:p>
                      <a:pPr>
                        <a:lnSpc>
                          <a:spcPts val="1400"/>
                        </a:lnSpc>
                        <a:spcAft>
                          <a:spcPts val="0"/>
                        </a:spcAft>
                      </a:pPr>
                      <a:r>
                        <a:rPr lang="en-GB" sz="1400">
                          <a:effectLst/>
                        </a:rPr>
                        <a:t>High (depending on grade)</a:t>
                      </a:r>
                      <a:endParaRPr lang="en-US" sz="1400">
                        <a:solidFill>
                          <a:srgbClr val="000000"/>
                        </a:solidFill>
                        <a:effectLst/>
                        <a:latin typeface="Arial"/>
                        <a:ea typeface="Times New Roman"/>
                        <a:cs typeface="Times New Roman"/>
                      </a:endParaRPr>
                    </a:p>
                  </a:txBody>
                  <a:tcPr marL="66743" marR="66743" marT="0" marB="0"/>
                </a:tc>
                <a:tc>
                  <a:txBody>
                    <a:bodyPr/>
                    <a:lstStyle/>
                    <a:p>
                      <a:pPr>
                        <a:lnSpc>
                          <a:spcPts val="1400"/>
                        </a:lnSpc>
                        <a:spcAft>
                          <a:spcPts val="0"/>
                        </a:spcAft>
                      </a:pPr>
                      <a:r>
                        <a:rPr lang="en-GB" sz="1400">
                          <a:effectLst/>
                        </a:rPr>
                        <a:t>Low</a:t>
                      </a:r>
                      <a:endParaRPr lang="en-US" sz="1400">
                        <a:solidFill>
                          <a:srgbClr val="000000"/>
                        </a:solidFill>
                        <a:effectLst/>
                        <a:latin typeface="Arial"/>
                        <a:ea typeface="Times New Roman"/>
                        <a:cs typeface="Times New Roman"/>
                      </a:endParaRPr>
                    </a:p>
                  </a:txBody>
                  <a:tcPr marL="66743" marR="66743" marT="0" marB="0"/>
                </a:tc>
                <a:tc>
                  <a:txBody>
                    <a:bodyPr/>
                    <a:lstStyle/>
                    <a:p>
                      <a:pPr>
                        <a:lnSpc>
                          <a:spcPts val="1400"/>
                        </a:lnSpc>
                        <a:spcAft>
                          <a:spcPts val="0"/>
                        </a:spcAft>
                      </a:pPr>
                      <a:r>
                        <a:rPr lang="en-GB" sz="1400">
                          <a:effectLst/>
                        </a:rPr>
                        <a:t>26,776,178</a:t>
                      </a:r>
                      <a:endParaRPr lang="en-US" sz="1400">
                        <a:solidFill>
                          <a:srgbClr val="000000"/>
                        </a:solidFill>
                        <a:effectLst/>
                        <a:latin typeface="Arial"/>
                        <a:ea typeface="Times New Roman"/>
                        <a:cs typeface="Times New Roman"/>
                      </a:endParaRPr>
                    </a:p>
                  </a:txBody>
                  <a:tcPr marL="66743" marR="66743" marT="0" marB="0"/>
                </a:tc>
              </a:tr>
              <a:tr h="173037">
                <a:tc>
                  <a:txBody>
                    <a:bodyPr/>
                    <a:lstStyle/>
                    <a:p>
                      <a:pPr>
                        <a:lnSpc>
                          <a:spcPts val="1400"/>
                        </a:lnSpc>
                        <a:spcAft>
                          <a:spcPts val="0"/>
                        </a:spcAft>
                      </a:pPr>
                      <a:r>
                        <a:rPr lang="en-GB" sz="1400">
                          <a:effectLst/>
                        </a:rPr>
                        <a:t> </a:t>
                      </a:r>
                      <a:endParaRPr lang="en-US" sz="1400">
                        <a:solidFill>
                          <a:srgbClr val="000000"/>
                        </a:solidFill>
                        <a:effectLst/>
                        <a:latin typeface="Arial"/>
                        <a:ea typeface="Times New Roman"/>
                        <a:cs typeface="Times New Roman"/>
                      </a:endParaRPr>
                    </a:p>
                  </a:txBody>
                  <a:tcPr marL="66743" marR="66743" marT="0" marB="0"/>
                </a:tc>
                <a:tc>
                  <a:txBody>
                    <a:bodyPr/>
                    <a:lstStyle/>
                    <a:p>
                      <a:pPr>
                        <a:lnSpc>
                          <a:spcPts val="1400"/>
                        </a:lnSpc>
                        <a:spcAft>
                          <a:spcPts val="0"/>
                        </a:spcAft>
                      </a:pPr>
                      <a:r>
                        <a:rPr lang="en-GB" sz="1400">
                          <a:effectLst/>
                        </a:rPr>
                        <a:t>Silver</a:t>
                      </a:r>
                      <a:endParaRPr lang="en-US" sz="1400">
                        <a:solidFill>
                          <a:srgbClr val="000000"/>
                        </a:solidFill>
                        <a:effectLst/>
                        <a:latin typeface="Arial"/>
                        <a:ea typeface="Times New Roman"/>
                        <a:cs typeface="Times New Roman"/>
                      </a:endParaRPr>
                    </a:p>
                  </a:txBody>
                  <a:tcPr marL="66743" marR="66743" marT="0" marB="0"/>
                </a:tc>
                <a:tc>
                  <a:txBody>
                    <a:bodyPr/>
                    <a:lstStyle/>
                    <a:p>
                      <a:pPr>
                        <a:lnSpc>
                          <a:spcPts val="1400"/>
                        </a:lnSpc>
                        <a:spcAft>
                          <a:spcPts val="0"/>
                        </a:spcAft>
                      </a:pPr>
                      <a:r>
                        <a:rPr lang="en-GB" sz="1400">
                          <a:effectLst/>
                        </a:rPr>
                        <a:t>Medium</a:t>
                      </a:r>
                      <a:endParaRPr lang="en-US" sz="1400">
                        <a:solidFill>
                          <a:srgbClr val="000000"/>
                        </a:solidFill>
                        <a:effectLst/>
                        <a:latin typeface="Arial"/>
                        <a:ea typeface="Times New Roman"/>
                        <a:cs typeface="Times New Roman"/>
                      </a:endParaRPr>
                    </a:p>
                  </a:txBody>
                  <a:tcPr marL="66743" marR="66743" marT="0" marB="0"/>
                </a:tc>
                <a:tc>
                  <a:txBody>
                    <a:bodyPr/>
                    <a:lstStyle/>
                    <a:p>
                      <a:pPr>
                        <a:lnSpc>
                          <a:spcPts val="1400"/>
                        </a:lnSpc>
                        <a:spcAft>
                          <a:spcPts val="0"/>
                        </a:spcAft>
                      </a:pPr>
                      <a:r>
                        <a:rPr lang="en-GB" sz="1400">
                          <a:effectLst/>
                        </a:rPr>
                        <a:t>Low</a:t>
                      </a:r>
                      <a:endParaRPr lang="en-US" sz="1400">
                        <a:solidFill>
                          <a:srgbClr val="000000"/>
                        </a:solidFill>
                        <a:effectLst/>
                        <a:latin typeface="Arial"/>
                        <a:ea typeface="Times New Roman"/>
                        <a:cs typeface="Times New Roman"/>
                      </a:endParaRPr>
                    </a:p>
                  </a:txBody>
                  <a:tcPr marL="66743" marR="66743" marT="0" marB="0"/>
                </a:tc>
                <a:tc>
                  <a:txBody>
                    <a:bodyPr/>
                    <a:lstStyle/>
                    <a:p>
                      <a:pPr>
                        <a:lnSpc>
                          <a:spcPts val="1400"/>
                        </a:lnSpc>
                        <a:spcAft>
                          <a:spcPts val="0"/>
                        </a:spcAft>
                      </a:pPr>
                      <a:r>
                        <a:rPr lang="en-GB" sz="1400">
                          <a:effectLst/>
                        </a:rPr>
                        <a:t>401,643</a:t>
                      </a:r>
                      <a:endParaRPr lang="en-US" sz="1400">
                        <a:solidFill>
                          <a:srgbClr val="000000"/>
                        </a:solidFill>
                        <a:effectLst/>
                        <a:latin typeface="Arial"/>
                        <a:ea typeface="Times New Roman"/>
                        <a:cs typeface="Times New Roman"/>
                      </a:endParaRPr>
                    </a:p>
                  </a:txBody>
                  <a:tcPr marL="66743" marR="66743" marT="0" marB="0"/>
                </a:tc>
              </a:tr>
              <a:tr h="519112">
                <a:tc>
                  <a:txBody>
                    <a:bodyPr/>
                    <a:lstStyle/>
                    <a:p>
                      <a:pPr>
                        <a:lnSpc>
                          <a:spcPts val="1400"/>
                        </a:lnSpc>
                        <a:spcAft>
                          <a:spcPts val="0"/>
                        </a:spcAft>
                      </a:pPr>
                      <a:r>
                        <a:rPr lang="en-GB" sz="1400" dirty="0" err="1">
                          <a:effectLst/>
                        </a:rPr>
                        <a:t>Polymetallic</a:t>
                      </a:r>
                      <a:r>
                        <a:rPr lang="en-GB" sz="1400" dirty="0">
                          <a:effectLst/>
                        </a:rPr>
                        <a:t> nodules</a:t>
                      </a:r>
                      <a:endParaRPr lang="en-US" sz="1400" dirty="0">
                        <a:solidFill>
                          <a:srgbClr val="000000"/>
                        </a:solidFill>
                        <a:effectLst/>
                        <a:latin typeface="Arial"/>
                        <a:ea typeface="Times New Roman"/>
                        <a:cs typeface="Times New Roman"/>
                      </a:endParaRPr>
                    </a:p>
                  </a:txBody>
                  <a:tcPr marL="66743" marR="66743" marT="0" marB="0"/>
                </a:tc>
                <a:tc>
                  <a:txBody>
                    <a:bodyPr/>
                    <a:lstStyle/>
                    <a:p>
                      <a:pPr>
                        <a:lnSpc>
                          <a:spcPts val="1400"/>
                        </a:lnSpc>
                        <a:spcAft>
                          <a:spcPts val="0"/>
                        </a:spcAft>
                      </a:pPr>
                      <a:r>
                        <a:rPr lang="en-GB" sz="1400">
                          <a:effectLst/>
                        </a:rPr>
                        <a:t>Manganese</a:t>
                      </a:r>
                      <a:endParaRPr lang="en-US" sz="1400">
                        <a:solidFill>
                          <a:srgbClr val="000000"/>
                        </a:solidFill>
                        <a:effectLst/>
                        <a:latin typeface="Arial"/>
                        <a:ea typeface="Times New Roman"/>
                        <a:cs typeface="Times New Roman"/>
                      </a:endParaRPr>
                    </a:p>
                  </a:txBody>
                  <a:tcPr marL="66743" marR="66743" marT="0" marB="0"/>
                </a:tc>
                <a:tc>
                  <a:txBody>
                    <a:bodyPr/>
                    <a:lstStyle/>
                    <a:p>
                      <a:pPr>
                        <a:lnSpc>
                          <a:spcPts val="1400"/>
                        </a:lnSpc>
                        <a:spcAft>
                          <a:spcPts val="0"/>
                        </a:spcAft>
                      </a:pPr>
                      <a:r>
                        <a:rPr lang="en-GB" sz="1400">
                          <a:effectLst/>
                        </a:rPr>
                        <a:t>Medium (abundant alternative supply; market uncertainty)</a:t>
                      </a:r>
                      <a:endParaRPr lang="en-US" sz="1400">
                        <a:solidFill>
                          <a:srgbClr val="000000"/>
                        </a:solidFill>
                        <a:effectLst/>
                        <a:latin typeface="Arial"/>
                        <a:ea typeface="Times New Roman"/>
                        <a:cs typeface="Times New Roman"/>
                      </a:endParaRPr>
                    </a:p>
                  </a:txBody>
                  <a:tcPr marL="66743" marR="66743" marT="0" marB="0"/>
                </a:tc>
                <a:tc>
                  <a:txBody>
                    <a:bodyPr/>
                    <a:lstStyle/>
                    <a:p>
                      <a:pPr>
                        <a:lnSpc>
                          <a:spcPts val="1400"/>
                        </a:lnSpc>
                        <a:spcAft>
                          <a:spcPts val="0"/>
                        </a:spcAft>
                      </a:pPr>
                      <a:r>
                        <a:rPr lang="en-GB" sz="1400">
                          <a:effectLst/>
                        </a:rPr>
                        <a:t>Low</a:t>
                      </a:r>
                      <a:endParaRPr lang="en-US" sz="1400">
                        <a:solidFill>
                          <a:srgbClr val="000000"/>
                        </a:solidFill>
                        <a:effectLst/>
                        <a:latin typeface="Arial"/>
                        <a:ea typeface="Times New Roman"/>
                        <a:cs typeface="Times New Roman"/>
                      </a:endParaRPr>
                    </a:p>
                  </a:txBody>
                  <a:tcPr marL="66743" marR="66743" marT="0" marB="0"/>
                </a:tc>
                <a:tc>
                  <a:txBody>
                    <a:bodyPr/>
                    <a:lstStyle/>
                    <a:p>
                      <a:pPr>
                        <a:lnSpc>
                          <a:spcPts val="1400"/>
                        </a:lnSpc>
                        <a:spcAft>
                          <a:spcPts val="0"/>
                        </a:spcAft>
                      </a:pPr>
                      <a:r>
                        <a:rPr lang="en-GB" sz="1400">
                          <a:effectLst/>
                        </a:rPr>
                        <a:t>1,540</a:t>
                      </a:r>
                      <a:endParaRPr lang="en-US" sz="1400">
                        <a:solidFill>
                          <a:srgbClr val="000000"/>
                        </a:solidFill>
                        <a:effectLst/>
                        <a:latin typeface="Arial"/>
                        <a:ea typeface="Times New Roman"/>
                        <a:cs typeface="Times New Roman"/>
                      </a:endParaRPr>
                    </a:p>
                  </a:txBody>
                  <a:tcPr marL="66743" marR="66743" marT="0" marB="0"/>
                </a:tc>
              </a:tr>
              <a:tr h="173037">
                <a:tc>
                  <a:txBody>
                    <a:bodyPr/>
                    <a:lstStyle/>
                    <a:p>
                      <a:pPr>
                        <a:lnSpc>
                          <a:spcPts val="1400"/>
                        </a:lnSpc>
                        <a:spcAft>
                          <a:spcPts val="0"/>
                        </a:spcAft>
                      </a:pPr>
                      <a:r>
                        <a:rPr lang="en-GB" sz="1400">
                          <a:effectLst/>
                        </a:rPr>
                        <a:t> </a:t>
                      </a:r>
                      <a:endParaRPr lang="en-US" sz="1400">
                        <a:solidFill>
                          <a:srgbClr val="000000"/>
                        </a:solidFill>
                        <a:effectLst/>
                        <a:latin typeface="Arial"/>
                        <a:ea typeface="Times New Roman"/>
                        <a:cs typeface="Times New Roman"/>
                      </a:endParaRPr>
                    </a:p>
                  </a:txBody>
                  <a:tcPr marL="66743" marR="66743" marT="0" marB="0"/>
                </a:tc>
                <a:tc>
                  <a:txBody>
                    <a:bodyPr/>
                    <a:lstStyle/>
                    <a:p>
                      <a:pPr>
                        <a:lnSpc>
                          <a:spcPts val="1400"/>
                        </a:lnSpc>
                        <a:spcAft>
                          <a:spcPts val="0"/>
                        </a:spcAft>
                      </a:pPr>
                      <a:r>
                        <a:rPr lang="en-GB" sz="1400">
                          <a:effectLst/>
                        </a:rPr>
                        <a:t>Cobalt</a:t>
                      </a:r>
                      <a:endParaRPr lang="en-US" sz="1400">
                        <a:solidFill>
                          <a:srgbClr val="000000"/>
                        </a:solidFill>
                        <a:effectLst/>
                        <a:latin typeface="Arial"/>
                        <a:ea typeface="Times New Roman"/>
                        <a:cs typeface="Times New Roman"/>
                      </a:endParaRPr>
                    </a:p>
                  </a:txBody>
                  <a:tcPr marL="66743" marR="66743" marT="0" marB="0"/>
                </a:tc>
                <a:tc>
                  <a:txBody>
                    <a:bodyPr/>
                    <a:lstStyle/>
                    <a:p>
                      <a:pPr>
                        <a:lnSpc>
                          <a:spcPts val="1400"/>
                        </a:lnSpc>
                        <a:spcAft>
                          <a:spcPts val="0"/>
                        </a:spcAft>
                      </a:pPr>
                      <a:r>
                        <a:rPr lang="en-GB" sz="1400">
                          <a:effectLst/>
                        </a:rPr>
                        <a:t>High</a:t>
                      </a:r>
                      <a:endParaRPr lang="en-US" sz="1400">
                        <a:solidFill>
                          <a:srgbClr val="000000"/>
                        </a:solidFill>
                        <a:effectLst/>
                        <a:latin typeface="Arial"/>
                        <a:ea typeface="Times New Roman"/>
                        <a:cs typeface="Times New Roman"/>
                      </a:endParaRPr>
                    </a:p>
                  </a:txBody>
                  <a:tcPr marL="66743" marR="66743" marT="0" marB="0"/>
                </a:tc>
                <a:tc>
                  <a:txBody>
                    <a:bodyPr/>
                    <a:lstStyle/>
                    <a:p>
                      <a:pPr>
                        <a:lnSpc>
                          <a:spcPts val="1400"/>
                        </a:lnSpc>
                        <a:spcAft>
                          <a:spcPts val="0"/>
                        </a:spcAft>
                      </a:pPr>
                      <a:r>
                        <a:rPr lang="en-GB" sz="1400">
                          <a:effectLst/>
                        </a:rPr>
                        <a:t>High</a:t>
                      </a:r>
                      <a:endParaRPr lang="en-US" sz="1400">
                        <a:solidFill>
                          <a:srgbClr val="000000"/>
                        </a:solidFill>
                        <a:effectLst/>
                        <a:latin typeface="Arial"/>
                        <a:ea typeface="Times New Roman"/>
                        <a:cs typeface="Times New Roman"/>
                      </a:endParaRPr>
                    </a:p>
                  </a:txBody>
                  <a:tcPr marL="66743" marR="66743" marT="0" marB="0"/>
                </a:tc>
                <a:tc>
                  <a:txBody>
                    <a:bodyPr/>
                    <a:lstStyle/>
                    <a:p>
                      <a:pPr>
                        <a:lnSpc>
                          <a:spcPts val="1400"/>
                        </a:lnSpc>
                        <a:spcAft>
                          <a:spcPts val="0"/>
                        </a:spcAft>
                      </a:pPr>
                      <a:r>
                        <a:rPr lang="en-GB" sz="1400">
                          <a:effectLst/>
                        </a:rPr>
                        <a:t>16,735</a:t>
                      </a:r>
                      <a:endParaRPr lang="en-US" sz="1400">
                        <a:solidFill>
                          <a:srgbClr val="000000"/>
                        </a:solidFill>
                        <a:effectLst/>
                        <a:latin typeface="Arial"/>
                        <a:ea typeface="Times New Roman"/>
                        <a:cs typeface="Times New Roman"/>
                      </a:endParaRPr>
                    </a:p>
                  </a:txBody>
                  <a:tcPr marL="66743" marR="66743" marT="0" marB="0"/>
                </a:tc>
              </a:tr>
              <a:tr h="173037">
                <a:tc>
                  <a:txBody>
                    <a:bodyPr/>
                    <a:lstStyle/>
                    <a:p>
                      <a:pPr>
                        <a:lnSpc>
                          <a:spcPts val="1400"/>
                        </a:lnSpc>
                        <a:spcAft>
                          <a:spcPts val="0"/>
                        </a:spcAft>
                      </a:pPr>
                      <a:r>
                        <a:rPr lang="en-GB" sz="1400">
                          <a:effectLst/>
                        </a:rPr>
                        <a:t> </a:t>
                      </a:r>
                      <a:endParaRPr lang="en-US" sz="1400">
                        <a:solidFill>
                          <a:srgbClr val="000000"/>
                        </a:solidFill>
                        <a:effectLst/>
                        <a:latin typeface="Arial"/>
                        <a:ea typeface="Times New Roman"/>
                        <a:cs typeface="Times New Roman"/>
                      </a:endParaRPr>
                    </a:p>
                  </a:txBody>
                  <a:tcPr marL="66743" marR="66743" marT="0" marB="0"/>
                </a:tc>
                <a:tc>
                  <a:txBody>
                    <a:bodyPr/>
                    <a:lstStyle/>
                    <a:p>
                      <a:pPr>
                        <a:lnSpc>
                          <a:spcPts val="1400"/>
                        </a:lnSpc>
                        <a:spcAft>
                          <a:spcPts val="0"/>
                        </a:spcAft>
                      </a:pPr>
                      <a:r>
                        <a:rPr lang="en-GB" sz="1400">
                          <a:effectLst/>
                        </a:rPr>
                        <a:t>Copper</a:t>
                      </a:r>
                      <a:endParaRPr lang="en-US" sz="1400">
                        <a:solidFill>
                          <a:srgbClr val="000000"/>
                        </a:solidFill>
                        <a:effectLst/>
                        <a:latin typeface="Arial"/>
                        <a:ea typeface="Times New Roman"/>
                        <a:cs typeface="Times New Roman"/>
                      </a:endParaRPr>
                    </a:p>
                  </a:txBody>
                  <a:tcPr marL="66743" marR="66743" marT="0" marB="0"/>
                </a:tc>
                <a:tc>
                  <a:txBody>
                    <a:bodyPr/>
                    <a:lstStyle/>
                    <a:p>
                      <a:pPr>
                        <a:lnSpc>
                          <a:spcPts val="1400"/>
                        </a:lnSpc>
                        <a:spcAft>
                          <a:spcPts val="0"/>
                        </a:spcAft>
                      </a:pPr>
                      <a:r>
                        <a:rPr lang="en-GB" sz="1400">
                          <a:effectLst/>
                        </a:rPr>
                        <a:t>Medium/high</a:t>
                      </a:r>
                      <a:endParaRPr lang="en-US" sz="1400">
                        <a:solidFill>
                          <a:srgbClr val="000000"/>
                        </a:solidFill>
                        <a:effectLst/>
                        <a:latin typeface="Arial"/>
                        <a:ea typeface="Times New Roman"/>
                        <a:cs typeface="Times New Roman"/>
                      </a:endParaRPr>
                    </a:p>
                  </a:txBody>
                  <a:tcPr marL="66743" marR="66743" marT="0" marB="0"/>
                </a:tc>
                <a:tc>
                  <a:txBody>
                    <a:bodyPr/>
                    <a:lstStyle/>
                    <a:p>
                      <a:pPr>
                        <a:lnSpc>
                          <a:spcPts val="1400"/>
                        </a:lnSpc>
                        <a:spcAft>
                          <a:spcPts val="0"/>
                        </a:spcAft>
                      </a:pPr>
                      <a:r>
                        <a:rPr lang="en-GB" sz="1400">
                          <a:effectLst/>
                        </a:rPr>
                        <a:t>Low</a:t>
                      </a:r>
                      <a:endParaRPr lang="en-US" sz="1400">
                        <a:solidFill>
                          <a:srgbClr val="000000"/>
                        </a:solidFill>
                        <a:effectLst/>
                        <a:latin typeface="Arial"/>
                        <a:ea typeface="Times New Roman"/>
                        <a:cs typeface="Times New Roman"/>
                      </a:endParaRPr>
                    </a:p>
                  </a:txBody>
                  <a:tcPr marL="66743" marR="66743" marT="0" marB="0"/>
                </a:tc>
                <a:tc>
                  <a:txBody>
                    <a:bodyPr/>
                    <a:lstStyle/>
                    <a:p>
                      <a:pPr>
                        <a:lnSpc>
                          <a:spcPts val="1400"/>
                        </a:lnSpc>
                        <a:spcAft>
                          <a:spcPts val="0"/>
                        </a:spcAft>
                      </a:pPr>
                      <a:r>
                        <a:rPr lang="en-GB" sz="1400">
                          <a:effectLst/>
                        </a:rPr>
                        <a:t>4,686</a:t>
                      </a:r>
                      <a:endParaRPr lang="en-US" sz="1400">
                        <a:solidFill>
                          <a:srgbClr val="000000"/>
                        </a:solidFill>
                        <a:effectLst/>
                        <a:latin typeface="Arial"/>
                        <a:ea typeface="Times New Roman"/>
                        <a:cs typeface="Times New Roman"/>
                      </a:endParaRPr>
                    </a:p>
                  </a:txBody>
                  <a:tcPr marL="66743" marR="66743" marT="0" marB="0"/>
                </a:tc>
              </a:tr>
              <a:tr h="173037">
                <a:tc>
                  <a:txBody>
                    <a:bodyPr/>
                    <a:lstStyle/>
                    <a:p>
                      <a:pPr>
                        <a:lnSpc>
                          <a:spcPts val="1400"/>
                        </a:lnSpc>
                        <a:spcAft>
                          <a:spcPts val="0"/>
                        </a:spcAft>
                      </a:pPr>
                      <a:r>
                        <a:rPr lang="en-GB" sz="1400">
                          <a:effectLst/>
                        </a:rPr>
                        <a:t> </a:t>
                      </a:r>
                      <a:endParaRPr lang="en-US" sz="1400">
                        <a:solidFill>
                          <a:srgbClr val="000000"/>
                        </a:solidFill>
                        <a:effectLst/>
                        <a:latin typeface="Arial"/>
                        <a:ea typeface="Times New Roman"/>
                        <a:cs typeface="Times New Roman"/>
                      </a:endParaRPr>
                    </a:p>
                  </a:txBody>
                  <a:tcPr marL="66743" marR="66743" marT="0" marB="0"/>
                </a:tc>
                <a:tc>
                  <a:txBody>
                    <a:bodyPr/>
                    <a:lstStyle/>
                    <a:p>
                      <a:pPr>
                        <a:lnSpc>
                          <a:spcPts val="1400"/>
                        </a:lnSpc>
                        <a:spcAft>
                          <a:spcPts val="0"/>
                        </a:spcAft>
                      </a:pPr>
                      <a:r>
                        <a:rPr lang="en-GB" sz="1400" dirty="0">
                          <a:effectLst/>
                        </a:rPr>
                        <a:t>Nickel</a:t>
                      </a:r>
                      <a:endParaRPr lang="en-US" sz="1400" dirty="0">
                        <a:solidFill>
                          <a:srgbClr val="000000"/>
                        </a:solidFill>
                        <a:effectLst/>
                        <a:latin typeface="Arial"/>
                        <a:ea typeface="Times New Roman"/>
                        <a:cs typeface="Times New Roman"/>
                      </a:endParaRPr>
                    </a:p>
                  </a:txBody>
                  <a:tcPr marL="66743" marR="66743" marT="0" marB="0"/>
                </a:tc>
                <a:tc>
                  <a:txBody>
                    <a:bodyPr/>
                    <a:lstStyle/>
                    <a:p>
                      <a:pPr>
                        <a:lnSpc>
                          <a:spcPts val="1400"/>
                        </a:lnSpc>
                        <a:spcAft>
                          <a:spcPts val="0"/>
                        </a:spcAft>
                      </a:pPr>
                      <a:r>
                        <a:rPr lang="en-GB" sz="1400">
                          <a:effectLst/>
                        </a:rPr>
                        <a:t>High</a:t>
                      </a:r>
                      <a:endParaRPr lang="en-US" sz="1400">
                        <a:solidFill>
                          <a:srgbClr val="000000"/>
                        </a:solidFill>
                        <a:effectLst/>
                        <a:latin typeface="Arial"/>
                        <a:ea typeface="Times New Roman"/>
                        <a:cs typeface="Times New Roman"/>
                      </a:endParaRPr>
                    </a:p>
                  </a:txBody>
                  <a:tcPr marL="66743" marR="66743" marT="0" marB="0"/>
                </a:tc>
                <a:tc>
                  <a:txBody>
                    <a:bodyPr/>
                    <a:lstStyle/>
                    <a:p>
                      <a:pPr>
                        <a:lnSpc>
                          <a:spcPts val="1400"/>
                        </a:lnSpc>
                        <a:spcAft>
                          <a:spcPts val="0"/>
                        </a:spcAft>
                      </a:pPr>
                      <a:r>
                        <a:rPr lang="en-GB" sz="1400">
                          <a:effectLst/>
                        </a:rPr>
                        <a:t>Low</a:t>
                      </a:r>
                      <a:endParaRPr lang="en-US" sz="1400">
                        <a:solidFill>
                          <a:srgbClr val="000000"/>
                        </a:solidFill>
                        <a:effectLst/>
                        <a:latin typeface="Arial"/>
                        <a:ea typeface="Times New Roman"/>
                        <a:cs typeface="Times New Roman"/>
                      </a:endParaRPr>
                    </a:p>
                  </a:txBody>
                  <a:tcPr marL="66743" marR="66743" marT="0" marB="0"/>
                </a:tc>
                <a:tc>
                  <a:txBody>
                    <a:bodyPr/>
                    <a:lstStyle/>
                    <a:p>
                      <a:pPr>
                        <a:lnSpc>
                          <a:spcPts val="1400"/>
                        </a:lnSpc>
                        <a:spcAft>
                          <a:spcPts val="0"/>
                        </a:spcAft>
                      </a:pPr>
                      <a:r>
                        <a:rPr lang="en-GB" sz="1400">
                          <a:effectLst/>
                        </a:rPr>
                        <a:t>10,041</a:t>
                      </a:r>
                      <a:endParaRPr lang="en-US" sz="1400">
                        <a:solidFill>
                          <a:srgbClr val="000000"/>
                        </a:solidFill>
                        <a:effectLst/>
                        <a:latin typeface="Arial"/>
                        <a:ea typeface="Times New Roman"/>
                        <a:cs typeface="Times New Roman"/>
                      </a:endParaRPr>
                    </a:p>
                  </a:txBody>
                  <a:tcPr marL="66743" marR="66743" marT="0" marB="0"/>
                </a:tc>
              </a:tr>
              <a:tr h="692150">
                <a:tc>
                  <a:txBody>
                    <a:bodyPr/>
                    <a:lstStyle/>
                    <a:p>
                      <a:pPr>
                        <a:lnSpc>
                          <a:spcPts val="1400"/>
                        </a:lnSpc>
                        <a:spcAft>
                          <a:spcPts val="0"/>
                        </a:spcAft>
                      </a:pPr>
                      <a:r>
                        <a:rPr lang="en-GB" sz="1400">
                          <a:effectLst/>
                        </a:rPr>
                        <a:t> </a:t>
                      </a:r>
                      <a:endParaRPr lang="en-US" sz="1400">
                        <a:solidFill>
                          <a:srgbClr val="000000"/>
                        </a:solidFill>
                        <a:effectLst/>
                        <a:latin typeface="Arial"/>
                        <a:ea typeface="Times New Roman"/>
                        <a:cs typeface="Times New Roman"/>
                      </a:endParaRPr>
                    </a:p>
                  </a:txBody>
                  <a:tcPr marL="66743" marR="66743" marT="0" marB="0"/>
                </a:tc>
                <a:tc>
                  <a:txBody>
                    <a:bodyPr/>
                    <a:lstStyle/>
                    <a:p>
                      <a:pPr>
                        <a:lnSpc>
                          <a:spcPts val="1400"/>
                        </a:lnSpc>
                        <a:spcAft>
                          <a:spcPts val="0"/>
                        </a:spcAft>
                      </a:pPr>
                      <a:r>
                        <a:rPr lang="en-GB" sz="1400">
                          <a:effectLst/>
                        </a:rPr>
                        <a:t>Trace metals (REE, Molybdenum, Lithium)</a:t>
                      </a:r>
                      <a:endParaRPr lang="en-US" sz="1400">
                        <a:solidFill>
                          <a:srgbClr val="000000"/>
                        </a:solidFill>
                        <a:effectLst/>
                        <a:latin typeface="Arial"/>
                        <a:ea typeface="Times New Roman"/>
                        <a:cs typeface="Times New Roman"/>
                      </a:endParaRPr>
                    </a:p>
                  </a:txBody>
                  <a:tcPr marL="66743" marR="66743" marT="0" marB="0"/>
                </a:tc>
                <a:tc>
                  <a:txBody>
                    <a:bodyPr/>
                    <a:lstStyle/>
                    <a:p>
                      <a:pPr>
                        <a:lnSpc>
                          <a:spcPts val="1400"/>
                        </a:lnSpc>
                        <a:spcAft>
                          <a:spcPts val="0"/>
                        </a:spcAft>
                      </a:pPr>
                      <a:r>
                        <a:rPr lang="en-GB" sz="1400">
                          <a:effectLst/>
                        </a:rPr>
                        <a:t>Medium (traces)</a:t>
                      </a:r>
                      <a:endParaRPr lang="en-US" sz="1400">
                        <a:solidFill>
                          <a:srgbClr val="000000"/>
                        </a:solidFill>
                        <a:effectLst/>
                        <a:latin typeface="Arial"/>
                        <a:ea typeface="Times New Roman"/>
                        <a:cs typeface="Times New Roman"/>
                      </a:endParaRPr>
                    </a:p>
                  </a:txBody>
                  <a:tcPr marL="66743" marR="66743" marT="0" marB="0"/>
                </a:tc>
                <a:tc>
                  <a:txBody>
                    <a:bodyPr/>
                    <a:lstStyle/>
                    <a:p>
                      <a:pPr>
                        <a:lnSpc>
                          <a:spcPts val="1400"/>
                        </a:lnSpc>
                        <a:spcAft>
                          <a:spcPts val="0"/>
                        </a:spcAft>
                      </a:pPr>
                      <a:r>
                        <a:rPr lang="en-GB" sz="1400">
                          <a:effectLst/>
                        </a:rPr>
                        <a:t>High</a:t>
                      </a:r>
                      <a:endParaRPr lang="en-US" sz="1400">
                        <a:solidFill>
                          <a:srgbClr val="000000"/>
                        </a:solidFill>
                        <a:effectLst/>
                        <a:latin typeface="Arial"/>
                        <a:ea typeface="Times New Roman"/>
                        <a:cs typeface="Times New Roman"/>
                      </a:endParaRPr>
                    </a:p>
                  </a:txBody>
                  <a:tcPr marL="66743" marR="66743" marT="0" marB="0"/>
                </a:tc>
                <a:tc>
                  <a:txBody>
                    <a:bodyPr/>
                    <a:lstStyle/>
                    <a:p>
                      <a:pPr>
                        <a:lnSpc>
                          <a:spcPts val="1400"/>
                        </a:lnSpc>
                        <a:spcAft>
                          <a:spcPts val="0"/>
                        </a:spcAft>
                      </a:pPr>
                      <a:r>
                        <a:rPr lang="en-GB" sz="1400">
                          <a:effectLst/>
                        </a:rPr>
                        <a:t>8,702</a:t>
                      </a:r>
                      <a:endParaRPr lang="en-US" sz="1400">
                        <a:solidFill>
                          <a:srgbClr val="000000"/>
                        </a:solidFill>
                        <a:effectLst/>
                        <a:latin typeface="Arial"/>
                        <a:ea typeface="Times New Roman"/>
                        <a:cs typeface="Times New Roman"/>
                      </a:endParaRPr>
                    </a:p>
                  </a:txBody>
                  <a:tcPr marL="66743" marR="66743" marT="0" marB="0"/>
                </a:tc>
              </a:tr>
              <a:tr h="519112">
                <a:tc>
                  <a:txBody>
                    <a:bodyPr/>
                    <a:lstStyle/>
                    <a:p>
                      <a:pPr>
                        <a:lnSpc>
                          <a:spcPts val="1400"/>
                        </a:lnSpc>
                        <a:spcAft>
                          <a:spcPts val="0"/>
                        </a:spcAft>
                      </a:pPr>
                      <a:r>
                        <a:rPr lang="en-GB" sz="1400">
                          <a:effectLst/>
                        </a:rPr>
                        <a:t>Cobalt rich crusts</a:t>
                      </a:r>
                      <a:endParaRPr lang="en-US" sz="1400">
                        <a:solidFill>
                          <a:srgbClr val="000000"/>
                        </a:solidFill>
                        <a:effectLst/>
                        <a:latin typeface="Arial"/>
                        <a:ea typeface="Times New Roman"/>
                        <a:cs typeface="Times New Roman"/>
                      </a:endParaRPr>
                    </a:p>
                  </a:txBody>
                  <a:tcPr marL="66743" marR="66743" marT="0" marB="0"/>
                </a:tc>
                <a:tc>
                  <a:txBody>
                    <a:bodyPr/>
                    <a:lstStyle/>
                    <a:p>
                      <a:pPr>
                        <a:lnSpc>
                          <a:spcPts val="1400"/>
                        </a:lnSpc>
                        <a:spcAft>
                          <a:spcPts val="0"/>
                        </a:spcAft>
                      </a:pPr>
                      <a:r>
                        <a:rPr lang="en-GB" sz="1400">
                          <a:effectLst/>
                        </a:rPr>
                        <a:t>Manganese</a:t>
                      </a:r>
                      <a:endParaRPr lang="en-US" sz="1400">
                        <a:solidFill>
                          <a:srgbClr val="000000"/>
                        </a:solidFill>
                        <a:effectLst/>
                        <a:latin typeface="Arial"/>
                        <a:ea typeface="Times New Roman"/>
                        <a:cs typeface="Times New Roman"/>
                      </a:endParaRPr>
                    </a:p>
                  </a:txBody>
                  <a:tcPr marL="66743" marR="66743" marT="0" marB="0"/>
                </a:tc>
                <a:tc>
                  <a:txBody>
                    <a:bodyPr/>
                    <a:lstStyle/>
                    <a:p>
                      <a:pPr>
                        <a:lnSpc>
                          <a:spcPts val="1400"/>
                        </a:lnSpc>
                        <a:spcAft>
                          <a:spcPts val="0"/>
                        </a:spcAft>
                      </a:pPr>
                      <a:r>
                        <a:rPr lang="en-GB" sz="1400">
                          <a:effectLst/>
                        </a:rPr>
                        <a:t>Medium (abundant alternative supply; market uncertainty)</a:t>
                      </a:r>
                      <a:endParaRPr lang="en-US" sz="1400">
                        <a:solidFill>
                          <a:srgbClr val="000000"/>
                        </a:solidFill>
                        <a:effectLst/>
                        <a:latin typeface="Arial"/>
                        <a:ea typeface="Times New Roman"/>
                        <a:cs typeface="Times New Roman"/>
                      </a:endParaRPr>
                    </a:p>
                  </a:txBody>
                  <a:tcPr marL="66743" marR="66743" marT="0" marB="0"/>
                </a:tc>
                <a:tc>
                  <a:txBody>
                    <a:bodyPr/>
                    <a:lstStyle/>
                    <a:p>
                      <a:pPr>
                        <a:lnSpc>
                          <a:spcPts val="1400"/>
                        </a:lnSpc>
                        <a:spcAft>
                          <a:spcPts val="0"/>
                        </a:spcAft>
                      </a:pPr>
                      <a:r>
                        <a:rPr lang="en-GB" sz="1400">
                          <a:effectLst/>
                        </a:rPr>
                        <a:t>Low</a:t>
                      </a:r>
                      <a:endParaRPr lang="en-US" sz="1400">
                        <a:solidFill>
                          <a:srgbClr val="000000"/>
                        </a:solidFill>
                        <a:effectLst/>
                        <a:latin typeface="Arial"/>
                        <a:ea typeface="Times New Roman"/>
                        <a:cs typeface="Times New Roman"/>
                      </a:endParaRPr>
                    </a:p>
                  </a:txBody>
                  <a:tcPr marL="66743" marR="66743" marT="0" marB="0"/>
                </a:tc>
                <a:tc>
                  <a:txBody>
                    <a:bodyPr/>
                    <a:lstStyle/>
                    <a:p>
                      <a:pPr>
                        <a:lnSpc>
                          <a:spcPts val="1400"/>
                        </a:lnSpc>
                        <a:spcAft>
                          <a:spcPts val="0"/>
                        </a:spcAft>
                      </a:pPr>
                      <a:r>
                        <a:rPr lang="en-GB" sz="1400">
                          <a:effectLst/>
                        </a:rPr>
                        <a:t>1,540</a:t>
                      </a:r>
                      <a:endParaRPr lang="en-US" sz="1400">
                        <a:solidFill>
                          <a:srgbClr val="000000"/>
                        </a:solidFill>
                        <a:effectLst/>
                        <a:latin typeface="Arial"/>
                        <a:ea typeface="Times New Roman"/>
                        <a:cs typeface="Times New Roman"/>
                      </a:endParaRPr>
                    </a:p>
                  </a:txBody>
                  <a:tcPr marL="66743" marR="66743" marT="0" marB="0"/>
                </a:tc>
              </a:tr>
              <a:tr h="173037">
                <a:tc>
                  <a:txBody>
                    <a:bodyPr/>
                    <a:lstStyle/>
                    <a:p>
                      <a:pPr>
                        <a:lnSpc>
                          <a:spcPts val="1400"/>
                        </a:lnSpc>
                        <a:spcAft>
                          <a:spcPts val="0"/>
                        </a:spcAft>
                      </a:pPr>
                      <a:r>
                        <a:rPr lang="en-GB" sz="1400">
                          <a:effectLst/>
                        </a:rPr>
                        <a:t> </a:t>
                      </a:r>
                      <a:endParaRPr lang="en-US" sz="1400">
                        <a:solidFill>
                          <a:srgbClr val="000000"/>
                        </a:solidFill>
                        <a:effectLst/>
                        <a:latin typeface="Arial"/>
                        <a:ea typeface="Times New Roman"/>
                        <a:cs typeface="Times New Roman"/>
                      </a:endParaRPr>
                    </a:p>
                  </a:txBody>
                  <a:tcPr marL="66743" marR="66743" marT="0" marB="0"/>
                </a:tc>
                <a:tc>
                  <a:txBody>
                    <a:bodyPr/>
                    <a:lstStyle/>
                    <a:p>
                      <a:pPr>
                        <a:lnSpc>
                          <a:spcPts val="1400"/>
                        </a:lnSpc>
                        <a:spcAft>
                          <a:spcPts val="0"/>
                        </a:spcAft>
                      </a:pPr>
                      <a:r>
                        <a:rPr lang="en-GB" sz="1400">
                          <a:effectLst/>
                        </a:rPr>
                        <a:t>Cobalt</a:t>
                      </a:r>
                      <a:endParaRPr lang="en-US" sz="1400">
                        <a:solidFill>
                          <a:srgbClr val="000000"/>
                        </a:solidFill>
                        <a:effectLst/>
                        <a:latin typeface="Arial"/>
                        <a:ea typeface="Times New Roman"/>
                        <a:cs typeface="Times New Roman"/>
                      </a:endParaRPr>
                    </a:p>
                  </a:txBody>
                  <a:tcPr marL="66743" marR="66743" marT="0" marB="0"/>
                </a:tc>
                <a:tc>
                  <a:txBody>
                    <a:bodyPr/>
                    <a:lstStyle/>
                    <a:p>
                      <a:pPr>
                        <a:lnSpc>
                          <a:spcPts val="1400"/>
                        </a:lnSpc>
                        <a:spcAft>
                          <a:spcPts val="0"/>
                        </a:spcAft>
                      </a:pPr>
                      <a:r>
                        <a:rPr lang="en-GB" sz="1400">
                          <a:effectLst/>
                        </a:rPr>
                        <a:t>High</a:t>
                      </a:r>
                      <a:endParaRPr lang="en-US" sz="1400">
                        <a:solidFill>
                          <a:srgbClr val="000000"/>
                        </a:solidFill>
                        <a:effectLst/>
                        <a:latin typeface="Arial"/>
                        <a:ea typeface="Times New Roman"/>
                        <a:cs typeface="Times New Roman"/>
                      </a:endParaRPr>
                    </a:p>
                  </a:txBody>
                  <a:tcPr marL="66743" marR="66743" marT="0" marB="0"/>
                </a:tc>
                <a:tc>
                  <a:txBody>
                    <a:bodyPr/>
                    <a:lstStyle/>
                    <a:p>
                      <a:pPr>
                        <a:lnSpc>
                          <a:spcPts val="1400"/>
                        </a:lnSpc>
                        <a:spcAft>
                          <a:spcPts val="0"/>
                        </a:spcAft>
                      </a:pPr>
                      <a:r>
                        <a:rPr lang="en-GB" sz="1400">
                          <a:effectLst/>
                        </a:rPr>
                        <a:t>High</a:t>
                      </a:r>
                      <a:endParaRPr lang="en-US" sz="1400">
                        <a:solidFill>
                          <a:srgbClr val="000000"/>
                        </a:solidFill>
                        <a:effectLst/>
                        <a:latin typeface="Arial"/>
                        <a:ea typeface="Times New Roman"/>
                        <a:cs typeface="Times New Roman"/>
                      </a:endParaRPr>
                    </a:p>
                  </a:txBody>
                  <a:tcPr marL="66743" marR="66743" marT="0" marB="0"/>
                </a:tc>
                <a:tc>
                  <a:txBody>
                    <a:bodyPr/>
                    <a:lstStyle/>
                    <a:p>
                      <a:pPr>
                        <a:lnSpc>
                          <a:spcPts val="1400"/>
                        </a:lnSpc>
                        <a:spcAft>
                          <a:spcPts val="0"/>
                        </a:spcAft>
                      </a:pPr>
                      <a:r>
                        <a:rPr lang="en-GB" sz="1400">
                          <a:effectLst/>
                        </a:rPr>
                        <a:t>16,735</a:t>
                      </a:r>
                      <a:endParaRPr lang="en-US" sz="1400">
                        <a:solidFill>
                          <a:srgbClr val="000000"/>
                        </a:solidFill>
                        <a:effectLst/>
                        <a:latin typeface="Arial"/>
                        <a:ea typeface="Times New Roman"/>
                        <a:cs typeface="Times New Roman"/>
                      </a:endParaRPr>
                    </a:p>
                  </a:txBody>
                  <a:tcPr marL="66743" marR="66743" marT="0" marB="0"/>
                </a:tc>
              </a:tr>
              <a:tr h="173037">
                <a:tc>
                  <a:txBody>
                    <a:bodyPr/>
                    <a:lstStyle/>
                    <a:p>
                      <a:pPr>
                        <a:lnSpc>
                          <a:spcPts val="1400"/>
                        </a:lnSpc>
                        <a:spcAft>
                          <a:spcPts val="0"/>
                        </a:spcAft>
                      </a:pPr>
                      <a:r>
                        <a:rPr lang="en-GB" sz="1400">
                          <a:effectLst/>
                        </a:rPr>
                        <a:t> </a:t>
                      </a:r>
                      <a:endParaRPr lang="en-US" sz="1400">
                        <a:solidFill>
                          <a:srgbClr val="000000"/>
                        </a:solidFill>
                        <a:effectLst/>
                        <a:latin typeface="Arial"/>
                        <a:ea typeface="Times New Roman"/>
                        <a:cs typeface="Times New Roman"/>
                      </a:endParaRPr>
                    </a:p>
                  </a:txBody>
                  <a:tcPr marL="66743" marR="66743" marT="0" marB="0"/>
                </a:tc>
                <a:tc>
                  <a:txBody>
                    <a:bodyPr/>
                    <a:lstStyle/>
                    <a:p>
                      <a:pPr>
                        <a:lnSpc>
                          <a:spcPts val="1400"/>
                        </a:lnSpc>
                        <a:spcAft>
                          <a:spcPts val="0"/>
                        </a:spcAft>
                      </a:pPr>
                      <a:r>
                        <a:rPr lang="en-GB" sz="1400">
                          <a:effectLst/>
                        </a:rPr>
                        <a:t>Nickel</a:t>
                      </a:r>
                      <a:endParaRPr lang="en-US" sz="1400">
                        <a:solidFill>
                          <a:srgbClr val="000000"/>
                        </a:solidFill>
                        <a:effectLst/>
                        <a:latin typeface="Arial"/>
                        <a:ea typeface="Times New Roman"/>
                        <a:cs typeface="Times New Roman"/>
                      </a:endParaRPr>
                    </a:p>
                  </a:txBody>
                  <a:tcPr marL="66743" marR="66743" marT="0" marB="0"/>
                </a:tc>
                <a:tc>
                  <a:txBody>
                    <a:bodyPr/>
                    <a:lstStyle/>
                    <a:p>
                      <a:pPr>
                        <a:lnSpc>
                          <a:spcPts val="1400"/>
                        </a:lnSpc>
                        <a:spcAft>
                          <a:spcPts val="0"/>
                        </a:spcAft>
                      </a:pPr>
                      <a:r>
                        <a:rPr lang="en-GB" sz="1400">
                          <a:effectLst/>
                        </a:rPr>
                        <a:t>High</a:t>
                      </a:r>
                      <a:endParaRPr lang="en-US" sz="1400">
                        <a:solidFill>
                          <a:srgbClr val="000000"/>
                        </a:solidFill>
                        <a:effectLst/>
                        <a:latin typeface="Arial"/>
                        <a:ea typeface="Times New Roman"/>
                        <a:cs typeface="Times New Roman"/>
                      </a:endParaRPr>
                    </a:p>
                  </a:txBody>
                  <a:tcPr marL="66743" marR="66743" marT="0" marB="0"/>
                </a:tc>
                <a:tc>
                  <a:txBody>
                    <a:bodyPr/>
                    <a:lstStyle/>
                    <a:p>
                      <a:pPr>
                        <a:lnSpc>
                          <a:spcPts val="1400"/>
                        </a:lnSpc>
                        <a:spcAft>
                          <a:spcPts val="0"/>
                        </a:spcAft>
                      </a:pPr>
                      <a:r>
                        <a:rPr lang="en-GB" sz="1400">
                          <a:effectLst/>
                        </a:rPr>
                        <a:t>Low</a:t>
                      </a:r>
                      <a:endParaRPr lang="en-US" sz="1400">
                        <a:solidFill>
                          <a:srgbClr val="000000"/>
                        </a:solidFill>
                        <a:effectLst/>
                        <a:latin typeface="Arial"/>
                        <a:ea typeface="Times New Roman"/>
                        <a:cs typeface="Times New Roman"/>
                      </a:endParaRPr>
                    </a:p>
                  </a:txBody>
                  <a:tcPr marL="66743" marR="66743" marT="0" marB="0"/>
                </a:tc>
                <a:tc>
                  <a:txBody>
                    <a:bodyPr/>
                    <a:lstStyle/>
                    <a:p>
                      <a:pPr>
                        <a:lnSpc>
                          <a:spcPts val="1400"/>
                        </a:lnSpc>
                        <a:spcAft>
                          <a:spcPts val="0"/>
                        </a:spcAft>
                      </a:pPr>
                      <a:r>
                        <a:rPr lang="en-GB" sz="1400">
                          <a:effectLst/>
                        </a:rPr>
                        <a:t>10,041</a:t>
                      </a:r>
                      <a:endParaRPr lang="en-US" sz="1400">
                        <a:solidFill>
                          <a:srgbClr val="000000"/>
                        </a:solidFill>
                        <a:effectLst/>
                        <a:latin typeface="Arial"/>
                        <a:ea typeface="Times New Roman"/>
                        <a:cs typeface="Times New Roman"/>
                      </a:endParaRPr>
                    </a:p>
                  </a:txBody>
                  <a:tcPr marL="66743" marR="66743" marT="0" marB="0"/>
                </a:tc>
              </a:tr>
              <a:tr h="173037">
                <a:tc>
                  <a:txBody>
                    <a:bodyPr/>
                    <a:lstStyle/>
                    <a:p>
                      <a:pPr>
                        <a:lnSpc>
                          <a:spcPts val="1400"/>
                        </a:lnSpc>
                        <a:spcAft>
                          <a:spcPts val="0"/>
                        </a:spcAft>
                      </a:pPr>
                      <a:r>
                        <a:rPr lang="en-GB" sz="1400">
                          <a:effectLst/>
                        </a:rPr>
                        <a:t> </a:t>
                      </a:r>
                      <a:endParaRPr lang="en-US" sz="1400">
                        <a:solidFill>
                          <a:srgbClr val="000000"/>
                        </a:solidFill>
                        <a:effectLst/>
                        <a:latin typeface="Arial"/>
                        <a:ea typeface="Times New Roman"/>
                        <a:cs typeface="Times New Roman"/>
                      </a:endParaRPr>
                    </a:p>
                  </a:txBody>
                  <a:tcPr marL="66743" marR="66743" marT="0" marB="0"/>
                </a:tc>
                <a:tc>
                  <a:txBody>
                    <a:bodyPr/>
                    <a:lstStyle/>
                    <a:p>
                      <a:pPr>
                        <a:lnSpc>
                          <a:spcPts val="1400"/>
                        </a:lnSpc>
                        <a:spcAft>
                          <a:spcPts val="0"/>
                        </a:spcAft>
                      </a:pPr>
                      <a:r>
                        <a:rPr lang="en-GB" sz="1400">
                          <a:effectLst/>
                        </a:rPr>
                        <a:t>Platinum</a:t>
                      </a:r>
                      <a:endParaRPr lang="en-US" sz="1400">
                        <a:solidFill>
                          <a:srgbClr val="000000"/>
                        </a:solidFill>
                        <a:effectLst/>
                        <a:latin typeface="Arial"/>
                        <a:ea typeface="Times New Roman"/>
                        <a:cs typeface="Times New Roman"/>
                      </a:endParaRPr>
                    </a:p>
                  </a:txBody>
                  <a:tcPr marL="66743" marR="66743" marT="0" marB="0"/>
                </a:tc>
                <a:tc>
                  <a:txBody>
                    <a:bodyPr/>
                    <a:lstStyle/>
                    <a:p>
                      <a:pPr>
                        <a:lnSpc>
                          <a:spcPts val="1400"/>
                        </a:lnSpc>
                        <a:spcAft>
                          <a:spcPts val="0"/>
                        </a:spcAft>
                      </a:pPr>
                      <a:r>
                        <a:rPr lang="en-GB" sz="1400">
                          <a:effectLst/>
                        </a:rPr>
                        <a:t>Medium</a:t>
                      </a:r>
                      <a:endParaRPr lang="en-US" sz="1400">
                        <a:solidFill>
                          <a:srgbClr val="000000"/>
                        </a:solidFill>
                        <a:effectLst/>
                        <a:latin typeface="Arial"/>
                        <a:ea typeface="Times New Roman"/>
                        <a:cs typeface="Times New Roman"/>
                      </a:endParaRPr>
                    </a:p>
                  </a:txBody>
                  <a:tcPr marL="66743" marR="66743" marT="0" marB="0"/>
                </a:tc>
                <a:tc>
                  <a:txBody>
                    <a:bodyPr/>
                    <a:lstStyle/>
                    <a:p>
                      <a:pPr>
                        <a:lnSpc>
                          <a:spcPts val="1400"/>
                        </a:lnSpc>
                        <a:spcAft>
                          <a:spcPts val="0"/>
                        </a:spcAft>
                      </a:pPr>
                      <a:r>
                        <a:rPr lang="en-GB" sz="1400">
                          <a:effectLst/>
                        </a:rPr>
                        <a:t>Medium</a:t>
                      </a:r>
                      <a:endParaRPr lang="en-US" sz="1400">
                        <a:solidFill>
                          <a:srgbClr val="000000"/>
                        </a:solidFill>
                        <a:effectLst/>
                        <a:latin typeface="Arial"/>
                        <a:ea typeface="Times New Roman"/>
                        <a:cs typeface="Times New Roman"/>
                      </a:endParaRPr>
                    </a:p>
                  </a:txBody>
                  <a:tcPr marL="66743" marR="66743" marT="0" marB="0"/>
                </a:tc>
                <a:tc>
                  <a:txBody>
                    <a:bodyPr/>
                    <a:lstStyle/>
                    <a:p>
                      <a:pPr>
                        <a:lnSpc>
                          <a:spcPts val="1400"/>
                        </a:lnSpc>
                        <a:spcAft>
                          <a:spcPts val="0"/>
                        </a:spcAft>
                      </a:pPr>
                      <a:r>
                        <a:rPr lang="en-GB" sz="1400">
                          <a:effectLst/>
                        </a:rPr>
                        <a:t>30,123,200</a:t>
                      </a:r>
                      <a:endParaRPr lang="en-US" sz="1400">
                        <a:solidFill>
                          <a:srgbClr val="000000"/>
                        </a:solidFill>
                        <a:effectLst/>
                        <a:latin typeface="Arial"/>
                        <a:ea typeface="Times New Roman"/>
                        <a:cs typeface="Times New Roman"/>
                      </a:endParaRPr>
                    </a:p>
                  </a:txBody>
                  <a:tcPr marL="66743" marR="66743" marT="0" marB="0"/>
                </a:tc>
              </a:tr>
              <a:tr h="346075">
                <a:tc>
                  <a:txBody>
                    <a:bodyPr/>
                    <a:lstStyle/>
                    <a:p>
                      <a:pPr>
                        <a:lnSpc>
                          <a:spcPts val="1400"/>
                        </a:lnSpc>
                        <a:spcAft>
                          <a:spcPts val="0"/>
                        </a:spcAft>
                      </a:pPr>
                      <a:r>
                        <a:rPr lang="en-GB" sz="1400">
                          <a:effectLst/>
                        </a:rPr>
                        <a:t> </a:t>
                      </a:r>
                      <a:endParaRPr lang="en-US" sz="1400">
                        <a:solidFill>
                          <a:srgbClr val="000000"/>
                        </a:solidFill>
                        <a:effectLst/>
                        <a:latin typeface="Arial"/>
                        <a:ea typeface="Times New Roman"/>
                        <a:cs typeface="Times New Roman"/>
                      </a:endParaRPr>
                    </a:p>
                  </a:txBody>
                  <a:tcPr marL="66743" marR="66743" marT="0" marB="0"/>
                </a:tc>
                <a:tc>
                  <a:txBody>
                    <a:bodyPr/>
                    <a:lstStyle/>
                    <a:p>
                      <a:pPr>
                        <a:lnSpc>
                          <a:spcPts val="1400"/>
                        </a:lnSpc>
                        <a:spcAft>
                          <a:spcPts val="0"/>
                        </a:spcAft>
                      </a:pPr>
                      <a:r>
                        <a:rPr lang="en-GB" sz="1400" dirty="0">
                          <a:effectLst/>
                        </a:rPr>
                        <a:t>Other trace metals (REE, Tellurium)</a:t>
                      </a:r>
                      <a:endParaRPr lang="en-US" sz="1400" dirty="0">
                        <a:solidFill>
                          <a:srgbClr val="000000"/>
                        </a:solidFill>
                        <a:effectLst/>
                        <a:latin typeface="Arial"/>
                        <a:ea typeface="Times New Roman"/>
                        <a:cs typeface="Times New Roman"/>
                      </a:endParaRPr>
                    </a:p>
                  </a:txBody>
                  <a:tcPr marL="66743" marR="66743" marT="0" marB="0"/>
                </a:tc>
                <a:tc>
                  <a:txBody>
                    <a:bodyPr/>
                    <a:lstStyle/>
                    <a:p>
                      <a:pPr>
                        <a:lnSpc>
                          <a:spcPts val="1400"/>
                        </a:lnSpc>
                        <a:spcAft>
                          <a:spcPts val="0"/>
                        </a:spcAft>
                      </a:pPr>
                      <a:r>
                        <a:rPr lang="en-GB" sz="1400" dirty="0">
                          <a:effectLst/>
                        </a:rPr>
                        <a:t>Medium</a:t>
                      </a:r>
                      <a:endParaRPr lang="en-US" sz="1400" dirty="0">
                        <a:solidFill>
                          <a:srgbClr val="000000"/>
                        </a:solidFill>
                        <a:effectLst/>
                        <a:latin typeface="Arial"/>
                        <a:ea typeface="Times New Roman"/>
                        <a:cs typeface="Times New Roman"/>
                      </a:endParaRPr>
                    </a:p>
                  </a:txBody>
                  <a:tcPr marL="66743" marR="66743" marT="0" marB="0"/>
                </a:tc>
                <a:tc>
                  <a:txBody>
                    <a:bodyPr/>
                    <a:lstStyle/>
                    <a:p>
                      <a:pPr>
                        <a:lnSpc>
                          <a:spcPts val="1400"/>
                        </a:lnSpc>
                        <a:spcAft>
                          <a:spcPts val="0"/>
                        </a:spcAft>
                      </a:pPr>
                      <a:r>
                        <a:rPr lang="en-GB" sz="1400">
                          <a:effectLst/>
                        </a:rPr>
                        <a:t>High</a:t>
                      </a:r>
                      <a:endParaRPr lang="en-US" sz="1400">
                        <a:solidFill>
                          <a:srgbClr val="000000"/>
                        </a:solidFill>
                        <a:effectLst/>
                        <a:latin typeface="Arial"/>
                        <a:ea typeface="Times New Roman"/>
                        <a:cs typeface="Times New Roman"/>
                      </a:endParaRPr>
                    </a:p>
                  </a:txBody>
                  <a:tcPr marL="66743" marR="66743" marT="0" marB="0"/>
                </a:tc>
                <a:tc>
                  <a:txBody>
                    <a:bodyPr/>
                    <a:lstStyle/>
                    <a:p>
                      <a:pPr>
                        <a:lnSpc>
                          <a:spcPts val="1400"/>
                        </a:lnSpc>
                        <a:spcAft>
                          <a:spcPts val="0"/>
                        </a:spcAft>
                      </a:pPr>
                      <a:r>
                        <a:rPr lang="en-GB" sz="1400" dirty="0">
                          <a:effectLst/>
                        </a:rPr>
                        <a:t>8,702</a:t>
                      </a:r>
                      <a:endParaRPr lang="en-US" sz="1400" dirty="0">
                        <a:solidFill>
                          <a:srgbClr val="000000"/>
                        </a:solidFill>
                        <a:effectLst/>
                        <a:latin typeface="Arial"/>
                        <a:ea typeface="Times New Roman"/>
                        <a:cs typeface="Times New Roman"/>
                      </a:endParaRPr>
                    </a:p>
                  </a:txBody>
                  <a:tcPr marL="66743" marR="66743" marT="0" marB="0"/>
                </a:tc>
              </a:tr>
            </a:tbl>
          </a:graphicData>
        </a:graphic>
      </p:graphicFrame>
    </p:spTree>
    <p:extLst>
      <p:ext uri="{BB962C8B-B14F-4D97-AF65-F5344CB8AC3E}">
        <p14:creationId xmlns:p14="http://schemas.microsoft.com/office/powerpoint/2010/main" val="32553198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endParaRPr lang="nl-NL"/>
          </a:p>
        </p:txBody>
      </p:sp>
      <p:sp>
        <p:nvSpPr>
          <p:cNvPr id="3" name="Title 2"/>
          <p:cNvSpPr>
            <a:spLocks noGrp="1"/>
          </p:cNvSpPr>
          <p:nvPr>
            <p:ph type="title"/>
          </p:nvPr>
        </p:nvSpPr>
        <p:spPr/>
        <p:txBody>
          <a:bodyPr/>
          <a:lstStyle/>
          <a:p>
            <a:r>
              <a:rPr lang="nl-NL" dirty="0" err="1" smtClean="0"/>
              <a:t>Economic</a:t>
            </a:r>
            <a:r>
              <a:rPr lang="nl-NL" dirty="0" smtClean="0"/>
              <a:t> analysis</a:t>
            </a:r>
            <a:endParaRPr lang="nl-NL" dirty="0"/>
          </a:p>
        </p:txBody>
      </p:sp>
      <p:sp>
        <p:nvSpPr>
          <p:cNvPr id="4" name="Text Placeholder 3"/>
          <p:cNvSpPr>
            <a:spLocks noGrp="1"/>
          </p:cNvSpPr>
          <p:nvPr>
            <p:ph type="body" idx="1"/>
          </p:nvPr>
        </p:nvSpPr>
        <p:spPr>
          <a:xfrm>
            <a:off x="719137" y="1140471"/>
            <a:ext cx="7558088" cy="4498975"/>
          </a:xfrm>
        </p:spPr>
        <p:txBody>
          <a:bodyPr/>
          <a:lstStyle/>
          <a:p>
            <a:r>
              <a:rPr lang="nl-NL" dirty="0" err="1" smtClean="0"/>
              <a:t>Economic</a:t>
            </a:r>
            <a:r>
              <a:rPr lang="nl-NL" dirty="0" smtClean="0"/>
              <a:t> </a:t>
            </a:r>
            <a:r>
              <a:rPr lang="nl-NL" dirty="0" err="1" smtClean="0"/>
              <a:t>growth</a:t>
            </a:r>
            <a:r>
              <a:rPr lang="nl-NL" dirty="0" smtClean="0"/>
              <a:t> is </a:t>
            </a:r>
            <a:r>
              <a:rPr lang="nl-NL" dirty="0" err="1" smtClean="0"/>
              <a:t>main</a:t>
            </a:r>
            <a:r>
              <a:rPr lang="nl-NL" dirty="0" smtClean="0"/>
              <a:t> driver </a:t>
            </a:r>
            <a:r>
              <a:rPr lang="nl-NL" dirty="0" err="1" smtClean="0"/>
              <a:t>for</a:t>
            </a:r>
            <a:r>
              <a:rPr lang="nl-NL" dirty="0" smtClean="0"/>
              <a:t> </a:t>
            </a:r>
            <a:r>
              <a:rPr lang="nl-NL" dirty="0" err="1" smtClean="0"/>
              <a:t>demand</a:t>
            </a:r>
            <a:endParaRPr lang="nl-NL" dirty="0" smtClean="0"/>
          </a:p>
          <a:p>
            <a:r>
              <a:rPr lang="nl-NL" dirty="0" err="1" smtClean="0"/>
              <a:t>Mining</a:t>
            </a:r>
            <a:r>
              <a:rPr lang="nl-NL" dirty="0" smtClean="0"/>
              <a:t> </a:t>
            </a:r>
            <a:r>
              <a:rPr lang="nl-NL" dirty="0" err="1" smtClean="0"/>
              <a:t>industry</a:t>
            </a:r>
            <a:r>
              <a:rPr lang="nl-NL" dirty="0" smtClean="0"/>
              <a:t> </a:t>
            </a:r>
            <a:r>
              <a:rPr lang="nl-NL" dirty="0" err="1" smtClean="0"/>
              <a:t>structure</a:t>
            </a:r>
            <a:r>
              <a:rPr lang="nl-NL" dirty="0" smtClean="0"/>
              <a:t> (</a:t>
            </a:r>
            <a:r>
              <a:rPr lang="nl-NL" dirty="0" err="1" smtClean="0"/>
              <a:t>juniors</a:t>
            </a:r>
            <a:r>
              <a:rPr lang="nl-NL" dirty="0" smtClean="0"/>
              <a:t> </a:t>
            </a:r>
            <a:r>
              <a:rPr lang="nl-NL" dirty="0" smtClean="0">
                <a:sym typeface="Wingdings" panose="05000000000000000000" pitchFamily="2" charset="2"/>
              </a:rPr>
              <a:t> </a:t>
            </a:r>
            <a:r>
              <a:rPr lang="nl-NL" dirty="0" err="1" smtClean="0">
                <a:sym typeface="Wingdings" panose="05000000000000000000" pitchFamily="2" charset="2"/>
              </a:rPr>
              <a:t>seniors</a:t>
            </a:r>
            <a:r>
              <a:rPr lang="nl-NL" dirty="0" smtClean="0">
                <a:sym typeface="Wingdings" panose="05000000000000000000" pitchFamily="2" charset="2"/>
              </a:rPr>
              <a:t>)</a:t>
            </a:r>
          </a:p>
          <a:p>
            <a:r>
              <a:rPr lang="nl-NL" dirty="0" err="1" smtClean="0">
                <a:sym typeface="Wingdings" panose="05000000000000000000" pitchFamily="2" charset="2"/>
              </a:rPr>
              <a:t>Huge</a:t>
            </a:r>
            <a:r>
              <a:rPr lang="nl-NL" dirty="0" smtClean="0">
                <a:sym typeface="Wingdings" panose="05000000000000000000" pitchFamily="2" charset="2"/>
              </a:rPr>
              <a:t> </a:t>
            </a:r>
            <a:r>
              <a:rPr lang="nl-NL" dirty="0" err="1" smtClean="0">
                <a:sym typeface="Wingdings" panose="05000000000000000000" pitchFamily="2" charset="2"/>
              </a:rPr>
              <a:t>variety</a:t>
            </a:r>
            <a:r>
              <a:rPr lang="nl-NL" dirty="0" smtClean="0">
                <a:sym typeface="Wingdings" panose="05000000000000000000" pitchFamily="2" charset="2"/>
              </a:rPr>
              <a:t> in </a:t>
            </a:r>
            <a:r>
              <a:rPr lang="nl-NL" dirty="0" err="1" smtClean="0">
                <a:sym typeface="Wingdings" panose="05000000000000000000" pitchFamily="2" charset="2"/>
              </a:rPr>
              <a:t>cost</a:t>
            </a:r>
            <a:r>
              <a:rPr lang="nl-NL" dirty="0" smtClean="0">
                <a:sym typeface="Wingdings" panose="05000000000000000000" pitchFamily="2" charset="2"/>
              </a:rPr>
              <a:t> </a:t>
            </a:r>
            <a:r>
              <a:rPr lang="nl-NL" dirty="0" err="1" smtClean="0">
                <a:sym typeface="Wingdings" panose="05000000000000000000" pitchFamily="2" charset="2"/>
              </a:rPr>
              <a:t>estimates</a:t>
            </a:r>
            <a:r>
              <a:rPr lang="nl-NL" dirty="0" smtClean="0">
                <a:sym typeface="Wingdings" panose="05000000000000000000" pitchFamily="2" charset="2"/>
              </a:rPr>
              <a:t> (order of 0.5-1.5 </a:t>
            </a:r>
            <a:r>
              <a:rPr lang="nl-NL" dirty="0" err="1" smtClean="0">
                <a:sym typeface="Wingdings" panose="05000000000000000000" pitchFamily="2" charset="2"/>
              </a:rPr>
              <a:t>bn</a:t>
            </a:r>
            <a:r>
              <a:rPr lang="nl-NL" dirty="0" smtClean="0">
                <a:sym typeface="Wingdings" panose="05000000000000000000" pitchFamily="2" charset="2"/>
              </a:rPr>
              <a:t> EUR investment)</a:t>
            </a:r>
          </a:p>
          <a:p>
            <a:r>
              <a:rPr lang="nl-NL" dirty="0" smtClean="0">
                <a:sym typeface="Wingdings" panose="05000000000000000000" pitchFamily="2" charset="2"/>
              </a:rPr>
              <a:t>As well as in </a:t>
            </a:r>
            <a:r>
              <a:rPr lang="nl-NL" dirty="0" err="1" smtClean="0">
                <a:sym typeface="Wingdings" panose="05000000000000000000" pitchFamily="2" charset="2"/>
              </a:rPr>
              <a:t>revenues</a:t>
            </a:r>
            <a:r>
              <a:rPr lang="nl-NL" dirty="0" smtClean="0">
                <a:sym typeface="Wingdings" panose="05000000000000000000" pitchFamily="2" charset="2"/>
              </a:rPr>
              <a:t> (</a:t>
            </a:r>
            <a:r>
              <a:rPr lang="nl-NL" dirty="0" err="1" smtClean="0">
                <a:sym typeface="Wingdings" panose="05000000000000000000" pitchFamily="2" charset="2"/>
              </a:rPr>
              <a:t>composition</a:t>
            </a:r>
            <a:r>
              <a:rPr lang="nl-NL" dirty="0" smtClean="0">
                <a:sym typeface="Wingdings" panose="05000000000000000000" pitchFamily="2" charset="2"/>
              </a:rPr>
              <a:t>, </a:t>
            </a:r>
            <a:r>
              <a:rPr lang="nl-NL" dirty="0" err="1" smtClean="0">
                <a:sym typeface="Wingdings" panose="05000000000000000000" pitchFamily="2" charset="2"/>
              </a:rPr>
              <a:t>which</a:t>
            </a:r>
            <a:r>
              <a:rPr lang="nl-NL" dirty="0" smtClean="0">
                <a:sym typeface="Wingdings" panose="05000000000000000000" pitchFamily="2" charset="2"/>
              </a:rPr>
              <a:t> </a:t>
            </a:r>
            <a:r>
              <a:rPr lang="nl-NL" dirty="0" err="1" smtClean="0">
                <a:sym typeface="Wingdings" panose="05000000000000000000" pitchFamily="2" charset="2"/>
              </a:rPr>
              <a:t>metals</a:t>
            </a:r>
            <a:r>
              <a:rPr lang="nl-NL" dirty="0" smtClean="0">
                <a:sym typeface="Wingdings" panose="05000000000000000000" pitchFamily="2" charset="2"/>
              </a:rPr>
              <a:t> </a:t>
            </a:r>
            <a:r>
              <a:rPr lang="nl-NL" dirty="0" err="1" smtClean="0">
                <a:sym typeface="Wingdings" panose="05000000000000000000" pitchFamily="2" charset="2"/>
              </a:rPr>
              <a:t>to</a:t>
            </a:r>
            <a:r>
              <a:rPr lang="nl-NL" dirty="0" smtClean="0">
                <a:sym typeface="Wingdings" panose="05000000000000000000" pitchFamily="2" charset="2"/>
              </a:rPr>
              <a:t> </a:t>
            </a:r>
            <a:r>
              <a:rPr lang="nl-NL" dirty="0" err="1" smtClean="0">
                <a:sym typeface="Wingdings" panose="05000000000000000000" pitchFamily="2" charset="2"/>
              </a:rPr>
              <a:t>be</a:t>
            </a:r>
            <a:r>
              <a:rPr lang="nl-NL" dirty="0" smtClean="0">
                <a:sym typeface="Wingdings" panose="05000000000000000000" pitchFamily="2" charset="2"/>
              </a:rPr>
              <a:t> </a:t>
            </a:r>
            <a:r>
              <a:rPr lang="nl-NL" dirty="0" err="1" smtClean="0">
                <a:sym typeface="Wingdings" panose="05000000000000000000" pitchFamily="2" charset="2"/>
              </a:rPr>
              <a:t>extracted</a:t>
            </a:r>
            <a:r>
              <a:rPr lang="nl-NL" dirty="0" smtClean="0">
                <a:sym typeface="Wingdings" panose="05000000000000000000" pitchFamily="2" charset="2"/>
              </a:rPr>
              <a:t>, volumes)</a:t>
            </a:r>
          </a:p>
          <a:p>
            <a:r>
              <a:rPr lang="nl-NL" dirty="0" smtClean="0">
                <a:sym typeface="Wingdings" panose="05000000000000000000" pitchFamily="2" charset="2"/>
              </a:rPr>
              <a:t>SMS </a:t>
            </a:r>
            <a:r>
              <a:rPr lang="nl-NL" dirty="0" err="1" smtClean="0">
                <a:sym typeface="Wingdings" panose="05000000000000000000" pitchFamily="2" charset="2"/>
              </a:rPr>
              <a:t>appear</a:t>
            </a:r>
            <a:r>
              <a:rPr lang="nl-NL" dirty="0" smtClean="0">
                <a:sym typeface="Wingdings" panose="05000000000000000000" pitchFamily="2" charset="2"/>
              </a:rPr>
              <a:t> </a:t>
            </a:r>
            <a:r>
              <a:rPr lang="nl-NL" dirty="0" err="1" smtClean="0">
                <a:sym typeface="Wingdings" panose="05000000000000000000" pitchFamily="2" charset="2"/>
              </a:rPr>
              <a:t>commercially</a:t>
            </a:r>
            <a:r>
              <a:rPr lang="nl-NL" dirty="0" smtClean="0">
                <a:sym typeface="Wingdings" panose="05000000000000000000" pitchFamily="2" charset="2"/>
              </a:rPr>
              <a:t> most </a:t>
            </a:r>
            <a:r>
              <a:rPr lang="nl-NL" dirty="0" err="1" smtClean="0">
                <a:sym typeface="Wingdings" panose="05000000000000000000" pitchFamily="2" charset="2"/>
              </a:rPr>
              <a:t>attractive</a:t>
            </a:r>
            <a:r>
              <a:rPr lang="nl-NL" dirty="0" smtClean="0">
                <a:sym typeface="Wingdings" panose="05000000000000000000" pitchFamily="2" charset="2"/>
              </a:rPr>
              <a:t>, </a:t>
            </a:r>
            <a:r>
              <a:rPr lang="nl-NL" dirty="0" err="1" smtClean="0">
                <a:sym typeface="Wingdings" panose="05000000000000000000" pitchFamily="2" charset="2"/>
              </a:rPr>
              <a:t>then</a:t>
            </a:r>
            <a:r>
              <a:rPr lang="nl-NL" dirty="0" smtClean="0">
                <a:sym typeface="Wingdings" panose="05000000000000000000" pitchFamily="2" charset="2"/>
              </a:rPr>
              <a:t> </a:t>
            </a:r>
            <a:r>
              <a:rPr lang="nl-NL" dirty="0" err="1" smtClean="0">
                <a:sym typeface="Wingdings" panose="05000000000000000000" pitchFamily="2" charset="2"/>
              </a:rPr>
              <a:t>nodules</a:t>
            </a:r>
            <a:r>
              <a:rPr lang="nl-NL" dirty="0" smtClean="0">
                <a:sym typeface="Wingdings" panose="05000000000000000000" pitchFamily="2" charset="2"/>
              </a:rPr>
              <a:t>. </a:t>
            </a:r>
            <a:r>
              <a:rPr lang="nl-NL" dirty="0" err="1" smtClean="0">
                <a:sym typeface="Wingdings" panose="05000000000000000000" pitchFamily="2" charset="2"/>
              </a:rPr>
              <a:t>However</a:t>
            </a:r>
            <a:r>
              <a:rPr lang="nl-NL" dirty="0" smtClean="0">
                <a:sym typeface="Wingdings" panose="05000000000000000000" pitchFamily="2" charset="2"/>
              </a:rPr>
              <a:t> </a:t>
            </a:r>
            <a:r>
              <a:rPr lang="nl-NL" dirty="0" err="1" smtClean="0">
                <a:sym typeface="Wingdings" panose="05000000000000000000" pitchFamily="2" charset="2"/>
              </a:rPr>
              <a:t>balance</a:t>
            </a:r>
            <a:r>
              <a:rPr lang="nl-NL" dirty="0" smtClean="0">
                <a:sym typeface="Wingdings" panose="05000000000000000000" pitchFamily="2" charset="2"/>
              </a:rPr>
              <a:t> tips </a:t>
            </a:r>
            <a:r>
              <a:rPr lang="nl-NL" dirty="0" err="1" smtClean="0">
                <a:sym typeface="Wingdings" panose="05000000000000000000" pitchFamily="2" charset="2"/>
              </a:rPr>
              <a:t>depending</a:t>
            </a:r>
            <a:r>
              <a:rPr lang="nl-NL" dirty="0" smtClean="0">
                <a:sym typeface="Wingdings" panose="05000000000000000000" pitchFamily="2" charset="2"/>
              </a:rPr>
              <a:t> on </a:t>
            </a:r>
            <a:r>
              <a:rPr lang="nl-NL" dirty="0" err="1" smtClean="0">
                <a:sym typeface="Wingdings" panose="05000000000000000000" pitchFamily="2" charset="2"/>
              </a:rPr>
              <a:t>assumptions</a:t>
            </a:r>
            <a:endParaRPr lang="nl-NL" dirty="0" smtClean="0">
              <a:sym typeface="Wingdings" panose="05000000000000000000" pitchFamily="2" charset="2"/>
            </a:endParaRPr>
          </a:p>
          <a:p>
            <a:endParaRPr lang="nl-NL" dirty="0">
              <a:sym typeface="Wingdings" panose="05000000000000000000" pitchFamily="2" charset="2"/>
            </a:endParaRPr>
          </a:p>
          <a:p>
            <a:r>
              <a:rPr lang="nl-NL" dirty="0" err="1" smtClean="0">
                <a:sym typeface="Wingdings" panose="05000000000000000000" pitchFamily="2" charset="2"/>
              </a:rPr>
              <a:t>Need</a:t>
            </a:r>
            <a:r>
              <a:rPr lang="nl-NL" dirty="0" smtClean="0">
                <a:sym typeface="Wingdings" panose="05000000000000000000" pitchFamily="2" charset="2"/>
              </a:rPr>
              <a:t> </a:t>
            </a:r>
            <a:r>
              <a:rPr lang="nl-NL" dirty="0" err="1" smtClean="0">
                <a:sym typeface="Wingdings" panose="05000000000000000000" pitchFamily="2" charset="2"/>
              </a:rPr>
              <a:t>for</a:t>
            </a:r>
            <a:r>
              <a:rPr lang="nl-NL" dirty="0" smtClean="0">
                <a:sym typeface="Wingdings" panose="05000000000000000000" pitchFamily="2" charset="2"/>
              </a:rPr>
              <a:t> </a:t>
            </a:r>
            <a:r>
              <a:rPr lang="nl-NL" dirty="0" err="1" smtClean="0">
                <a:sym typeface="Wingdings" panose="05000000000000000000" pitchFamily="2" charset="2"/>
              </a:rPr>
              <a:t>sufficient</a:t>
            </a:r>
            <a:r>
              <a:rPr lang="nl-NL" dirty="0" smtClean="0">
                <a:sym typeface="Wingdings" panose="05000000000000000000" pitchFamily="2" charset="2"/>
              </a:rPr>
              <a:t> </a:t>
            </a:r>
            <a:r>
              <a:rPr lang="nl-NL" dirty="0" err="1" smtClean="0">
                <a:sym typeface="Wingdings" panose="05000000000000000000" pitchFamily="2" charset="2"/>
              </a:rPr>
              <a:t>production</a:t>
            </a:r>
            <a:r>
              <a:rPr lang="nl-NL" dirty="0" smtClean="0">
                <a:sym typeface="Wingdings" panose="05000000000000000000" pitchFamily="2" charset="2"/>
              </a:rPr>
              <a:t> volume</a:t>
            </a:r>
          </a:p>
          <a:p>
            <a:r>
              <a:rPr lang="nl-NL" dirty="0" smtClean="0">
                <a:sym typeface="Wingdings" panose="05000000000000000000" pitchFamily="2" charset="2"/>
              </a:rPr>
              <a:t>Reserve </a:t>
            </a:r>
            <a:r>
              <a:rPr lang="nl-NL" dirty="0" err="1" smtClean="0">
                <a:sym typeface="Wingdings" panose="05000000000000000000" pitchFamily="2" charset="2"/>
              </a:rPr>
              <a:t>size</a:t>
            </a:r>
            <a:r>
              <a:rPr lang="nl-NL" dirty="0" smtClean="0">
                <a:sym typeface="Wingdings" panose="05000000000000000000" pitchFamily="2" charset="2"/>
              </a:rPr>
              <a:t> </a:t>
            </a:r>
            <a:r>
              <a:rPr lang="nl-NL" dirty="0" err="1" smtClean="0">
                <a:sym typeface="Wingdings" panose="05000000000000000000" pitchFamily="2" charset="2"/>
              </a:rPr>
              <a:t>should</a:t>
            </a:r>
            <a:r>
              <a:rPr lang="nl-NL" dirty="0" smtClean="0">
                <a:sym typeface="Wingdings" panose="05000000000000000000" pitchFamily="2" charset="2"/>
              </a:rPr>
              <a:t> </a:t>
            </a:r>
            <a:r>
              <a:rPr lang="nl-NL" dirty="0" err="1" smtClean="0">
                <a:sym typeface="Wingdings" panose="05000000000000000000" pitchFamily="2" charset="2"/>
              </a:rPr>
              <a:t>be</a:t>
            </a:r>
            <a:r>
              <a:rPr lang="nl-NL" dirty="0" smtClean="0">
                <a:sym typeface="Wingdings" panose="05000000000000000000" pitchFamily="2" charset="2"/>
              </a:rPr>
              <a:t> </a:t>
            </a:r>
            <a:r>
              <a:rPr lang="nl-NL" dirty="0" err="1" smtClean="0">
                <a:sym typeface="Wingdings" panose="05000000000000000000" pitchFamily="2" charset="2"/>
              </a:rPr>
              <a:t>sufficient</a:t>
            </a:r>
            <a:r>
              <a:rPr lang="nl-NL" dirty="0" smtClean="0">
                <a:sym typeface="Wingdings" panose="05000000000000000000" pitchFamily="2" charset="2"/>
              </a:rPr>
              <a:t> </a:t>
            </a:r>
            <a:r>
              <a:rPr lang="nl-NL" dirty="0" err="1" smtClean="0">
                <a:sym typeface="Wingdings" panose="05000000000000000000" pitchFamily="2" charset="2"/>
              </a:rPr>
              <a:t>to</a:t>
            </a:r>
            <a:r>
              <a:rPr lang="nl-NL" dirty="0" smtClean="0">
                <a:sym typeface="Wingdings" panose="05000000000000000000" pitchFamily="2" charset="2"/>
              </a:rPr>
              <a:t> </a:t>
            </a:r>
            <a:r>
              <a:rPr lang="nl-NL" dirty="0" err="1" smtClean="0">
                <a:sym typeface="Wingdings" panose="05000000000000000000" pitchFamily="2" charset="2"/>
              </a:rPr>
              <a:t>operate</a:t>
            </a:r>
            <a:r>
              <a:rPr lang="nl-NL" dirty="0" smtClean="0">
                <a:sym typeface="Wingdings" panose="05000000000000000000" pitchFamily="2" charset="2"/>
              </a:rPr>
              <a:t> </a:t>
            </a:r>
            <a:r>
              <a:rPr lang="nl-NL" dirty="0" err="1" smtClean="0">
                <a:sym typeface="Wingdings" panose="05000000000000000000" pitchFamily="2" charset="2"/>
              </a:rPr>
              <a:t>for</a:t>
            </a:r>
            <a:r>
              <a:rPr lang="nl-NL" dirty="0" smtClean="0">
                <a:sym typeface="Wingdings" panose="05000000000000000000" pitchFamily="2" charset="2"/>
              </a:rPr>
              <a:t> 15-20 </a:t>
            </a:r>
            <a:r>
              <a:rPr lang="nl-NL" dirty="0" err="1" smtClean="0">
                <a:sym typeface="Wingdings" panose="05000000000000000000" pitchFamily="2" charset="2"/>
              </a:rPr>
              <a:t>years</a:t>
            </a:r>
            <a:endParaRPr lang="nl-NL" dirty="0" smtClean="0">
              <a:sym typeface="Wingdings" panose="05000000000000000000" pitchFamily="2" charset="2"/>
            </a:endParaRPr>
          </a:p>
          <a:p>
            <a:r>
              <a:rPr lang="nl-NL" dirty="0" smtClean="0">
                <a:sym typeface="Wingdings" panose="05000000000000000000" pitchFamily="2" charset="2"/>
              </a:rPr>
              <a:t>Exploration </a:t>
            </a:r>
            <a:r>
              <a:rPr lang="nl-NL" dirty="0" err="1" smtClean="0">
                <a:sym typeface="Wingdings" panose="05000000000000000000" pitchFamily="2" charset="2"/>
              </a:rPr>
              <a:t>costs</a:t>
            </a:r>
            <a:r>
              <a:rPr lang="nl-NL" dirty="0" smtClean="0">
                <a:sym typeface="Wingdings" panose="05000000000000000000" pitchFamily="2" charset="2"/>
              </a:rPr>
              <a:t> </a:t>
            </a:r>
            <a:r>
              <a:rPr lang="nl-NL" dirty="0" err="1" smtClean="0">
                <a:sym typeface="Wingdings" panose="05000000000000000000" pitchFamily="2" charset="2"/>
              </a:rPr>
              <a:t>not</a:t>
            </a:r>
            <a:r>
              <a:rPr lang="nl-NL" dirty="0" smtClean="0">
                <a:sym typeface="Wingdings" panose="05000000000000000000" pitchFamily="2" charset="2"/>
              </a:rPr>
              <a:t> </a:t>
            </a:r>
            <a:r>
              <a:rPr lang="nl-NL" dirty="0" err="1" smtClean="0">
                <a:sym typeface="Wingdings" panose="05000000000000000000" pitchFamily="2" charset="2"/>
              </a:rPr>
              <a:t>included</a:t>
            </a:r>
            <a:r>
              <a:rPr lang="nl-NL" dirty="0" smtClean="0">
                <a:sym typeface="Wingdings" panose="05000000000000000000" pitchFamily="2" charset="2"/>
              </a:rPr>
              <a:t> in </a:t>
            </a:r>
            <a:r>
              <a:rPr lang="nl-NL" dirty="0" err="1" smtClean="0">
                <a:sym typeface="Wingdings" panose="05000000000000000000" pitchFamily="2" charset="2"/>
              </a:rPr>
              <a:t>cost</a:t>
            </a:r>
            <a:r>
              <a:rPr lang="nl-NL" dirty="0" smtClean="0">
                <a:sym typeface="Wingdings" panose="05000000000000000000" pitchFamily="2" charset="2"/>
              </a:rPr>
              <a:t> </a:t>
            </a:r>
            <a:r>
              <a:rPr lang="nl-NL" dirty="0" err="1" smtClean="0">
                <a:sym typeface="Wingdings" panose="05000000000000000000" pitchFamily="2" charset="2"/>
              </a:rPr>
              <a:t>estimate</a:t>
            </a:r>
            <a:r>
              <a:rPr lang="nl-NL" dirty="0" smtClean="0">
                <a:sym typeface="Wingdings" panose="05000000000000000000" pitchFamily="2" charset="2"/>
              </a:rPr>
              <a:t> (</a:t>
            </a:r>
            <a:r>
              <a:rPr lang="nl-NL" dirty="0" err="1" smtClean="0">
                <a:sym typeface="Wingdings" panose="05000000000000000000" pitchFamily="2" charset="2"/>
              </a:rPr>
              <a:t>sunk</a:t>
            </a:r>
            <a:r>
              <a:rPr lang="nl-NL" dirty="0" smtClean="0">
                <a:sym typeface="Wingdings" panose="05000000000000000000" pitchFamily="2" charset="2"/>
              </a:rPr>
              <a:t> </a:t>
            </a:r>
            <a:r>
              <a:rPr lang="nl-NL" dirty="0" err="1" smtClean="0">
                <a:sym typeface="Wingdings" panose="05000000000000000000" pitchFamily="2" charset="2"/>
              </a:rPr>
              <a:t>costs</a:t>
            </a:r>
            <a:r>
              <a:rPr lang="nl-NL" dirty="0" smtClean="0">
                <a:sym typeface="Wingdings" panose="05000000000000000000" pitchFamily="2" charset="2"/>
              </a:rPr>
              <a:t>)</a:t>
            </a:r>
          </a:p>
          <a:p>
            <a:endParaRPr lang="nl-NL" dirty="0">
              <a:sym typeface="Wingdings" panose="05000000000000000000" pitchFamily="2" charset="2"/>
            </a:endParaRPr>
          </a:p>
          <a:p>
            <a:r>
              <a:rPr lang="nl-NL" dirty="0" smtClean="0">
                <a:sym typeface="Wingdings" panose="05000000000000000000" pitchFamily="2" charset="2"/>
              </a:rPr>
              <a:t>Recycling is </a:t>
            </a:r>
            <a:r>
              <a:rPr lang="nl-NL" dirty="0" err="1" smtClean="0">
                <a:sym typeface="Wingdings" panose="05000000000000000000" pitchFamily="2" charset="2"/>
              </a:rPr>
              <a:t>an</a:t>
            </a:r>
            <a:r>
              <a:rPr lang="nl-NL" dirty="0" smtClean="0">
                <a:sym typeface="Wingdings" panose="05000000000000000000" pitchFamily="2" charset="2"/>
              </a:rPr>
              <a:t> </a:t>
            </a:r>
            <a:r>
              <a:rPr lang="nl-NL" dirty="0" err="1" smtClean="0">
                <a:sym typeface="Wingdings" panose="05000000000000000000" pitchFamily="2" charset="2"/>
              </a:rPr>
              <a:t>interesting</a:t>
            </a:r>
            <a:r>
              <a:rPr lang="nl-NL" dirty="0" smtClean="0">
                <a:sym typeface="Wingdings" panose="05000000000000000000" pitchFamily="2" charset="2"/>
              </a:rPr>
              <a:t> </a:t>
            </a:r>
            <a:r>
              <a:rPr lang="nl-NL" dirty="0" err="1" smtClean="0">
                <a:sym typeface="Wingdings" panose="05000000000000000000" pitchFamily="2" charset="2"/>
              </a:rPr>
              <a:t>alternative</a:t>
            </a:r>
            <a:r>
              <a:rPr lang="nl-NL" dirty="0" smtClean="0">
                <a:sym typeface="Wingdings" panose="05000000000000000000" pitchFamily="2" charset="2"/>
              </a:rPr>
              <a:t> source </a:t>
            </a:r>
            <a:r>
              <a:rPr lang="nl-NL" dirty="0" err="1" smtClean="0">
                <a:sym typeface="Wingdings" panose="05000000000000000000" pitchFamily="2" charset="2"/>
              </a:rPr>
              <a:t>where</a:t>
            </a:r>
            <a:r>
              <a:rPr lang="nl-NL" dirty="0" smtClean="0">
                <a:sym typeface="Wingdings" panose="05000000000000000000" pitchFamily="2" charset="2"/>
              </a:rPr>
              <a:t> </a:t>
            </a:r>
            <a:r>
              <a:rPr lang="nl-NL" dirty="0" err="1" smtClean="0">
                <a:sym typeface="Wingdings" panose="05000000000000000000" pitchFamily="2" charset="2"/>
              </a:rPr>
              <a:t>further</a:t>
            </a:r>
            <a:r>
              <a:rPr lang="nl-NL" dirty="0" smtClean="0">
                <a:sym typeface="Wingdings" panose="05000000000000000000" pitchFamily="2" charset="2"/>
              </a:rPr>
              <a:t> </a:t>
            </a:r>
            <a:r>
              <a:rPr lang="nl-NL" dirty="0" err="1" smtClean="0">
                <a:sym typeface="Wingdings" panose="05000000000000000000" pitchFamily="2" charset="2"/>
              </a:rPr>
              <a:t>improvements</a:t>
            </a:r>
            <a:r>
              <a:rPr lang="nl-NL" dirty="0" smtClean="0">
                <a:sym typeface="Wingdings" panose="05000000000000000000" pitchFamily="2" charset="2"/>
              </a:rPr>
              <a:t> </a:t>
            </a:r>
            <a:r>
              <a:rPr lang="nl-NL" dirty="0" err="1" smtClean="0">
                <a:sym typeface="Wingdings" panose="05000000000000000000" pitchFamily="2" charset="2"/>
              </a:rPr>
              <a:t>can</a:t>
            </a:r>
            <a:r>
              <a:rPr lang="nl-NL" dirty="0" smtClean="0">
                <a:sym typeface="Wingdings" panose="05000000000000000000" pitchFamily="2" charset="2"/>
              </a:rPr>
              <a:t> </a:t>
            </a:r>
            <a:r>
              <a:rPr lang="nl-NL" dirty="0" err="1" smtClean="0">
                <a:sym typeface="Wingdings" panose="05000000000000000000" pitchFamily="2" charset="2"/>
              </a:rPr>
              <a:t>be</a:t>
            </a:r>
            <a:r>
              <a:rPr lang="nl-NL" dirty="0" smtClean="0">
                <a:sym typeface="Wingdings" panose="05000000000000000000" pitchFamily="2" charset="2"/>
              </a:rPr>
              <a:t> </a:t>
            </a:r>
            <a:r>
              <a:rPr lang="nl-NL" dirty="0" err="1" smtClean="0">
                <a:sym typeface="Wingdings" panose="05000000000000000000" pitchFamily="2" charset="2"/>
              </a:rPr>
              <a:t>gained</a:t>
            </a:r>
            <a:r>
              <a:rPr lang="nl-NL" dirty="0" smtClean="0">
                <a:sym typeface="Wingdings" panose="05000000000000000000" pitchFamily="2" charset="2"/>
              </a:rPr>
              <a:t>, but </a:t>
            </a:r>
            <a:r>
              <a:rPr lang="nl-NL" dirty="0" err="1" smtClean="0">
                <a:sym typeface="Wingdings" panose="05000000000000000000" pitchFamily="2" charset="2"/>
              </a:rPr>
              <a:t>quite</a:t>
            </a:r>
            <a:r>
              <a:rPr lang="nl-NL" dirty="0" smtClean="0">
                <a:sym typeface="Wingdings" panose="05000000000000000000" pitchFamily="2" charset="2"/>
              </a:rPr>
              <a:t> a long way </a:t>
            </a:r>
            <a:r>
              <a:rPr lang="nl-NL" dirty="0" err="1" smtClean="0">
                <a:sym typeface="Wingdings" panose="05000000000000000000" pitchFamily="2" charset="2"/>
              </a:rPr>
              <a:t>to</a:t>
            </a:r>
            <a:r>
              <a:rPr lang="nl-NL" dirty="0" smtClean="0">
                <a:sym typeface="Wingdings" panose="05000000000000000000" pitchFamily="2" charset="2"/>
              </a:rPr>
              <a:t> go </a:t>
            </a:r>
            <a:r>
              <a:rPr lang="nl-NL" dirty="0" err="1" smtClean="0">
                <a:sym typeface="Wingdings" panose="05000000000000000000" pitchFamily="2" charset="2"/>
              </a:rPr>
              <a:t>before</a:t>
            </a:r>
            <a:r>
              <a:rPr lang="nl-NL" dirty="0" smtClean="0">
                <a:sym typeface="Wingdings" panose="05000000000000000000" pitchFamily="2" charset="2"/>
              </a:rPr>
              <a:t> </a:t>
            </a:r>
            <a:r>
              <a:rPr lang="nl-NL" dirty="0" err="1" smtClean="0">
                <a:sym typeface="Wingdings" panose="05000000000000000000" pitchFamily="2" charset="2"/>
              </a:rPr>
              <a:t>it</a:t>
            </a:r>
            <a:r>
              <a:rPr lang="nl-NL" dirty="0" smtClean="0">
                <a:sym typeface="Wingdings" panose="05000000000000000000" pitchFamily="2" charset="2"/>
              </a:rPr>
              <a:t> </a:t>
            </a:r>
            <a:r>
              <a:rPr lang="nl-NL" dirty="0" err="1" smtClean="0">
                <a:sym typeface="Wingdings" panose="05000000000000000000" pitchFamily="2" charset="2"/>
              </a:rPr>
              <a:t>can</a:t>
            </a:r>
            <a:r>
              <a:rPr lang="nl-NL" dirty="0" smtClean="0">
                <a:sym typeface="Wingdings" panose="05000000000000000000" pitchFamily="2" charset="2"/>
              </a:rPr>
              <a:t> </a:t>
            </a:r>
            <a:r>
              <a:rPr lang="nl-NL" dirty="0" err="1" smtClean="0">
                <a:sym typeface="Wingdings" panose="05000000000000000000" pitchFamily="2" charset="2"/>
              </a:rPr>
              <a:t>fully</a:t>
            </a:r>
            <a:r>
              <a:rPr lang="nl-NL" dirty="0" smtClean="0">
                <a:sym typeface="Wingdings" panose="05000000000000000000" pitchFamily="2" charset="2"/>
              </a:rPr>
              <a:t> </a:t>
            </a:r>
            <a:r>
              <a:rPr lang="nl-NL" dirty="0" err="1" smtClean="0">
                <a:sym typeface="Wingdings" panose="05000000000000000000" pitchFamily="2" charset="2"/>
              </a:rPr>
              <a:t>replace</a:t>
            </a:r>
            <a:r>
              <a:rPr lang="nl-NL" dirty="0" smtClean="0">
                <a:sym typeface="Wingdings" panose="05000000000000000000" pitchFamily="2" charset="2"/>
              </a:rPr>
              <a:t> </a:t>
            </a:r>
            <a:r>
              <a:rPr lang="nl-NL" dirty="0" err="1" smtClean="0">
                <a:sym typeface="Wingdings" panose="05000000000000000000" pitchFamily="2" charset="2"/>
              </a:rPr>
              <a:t>mining</a:t>
            </a:r>
            <a:r>
              <a:rPr lang="nl-NL" dirty="0" smtClean="0">
                <a:sym typeface="Wingdings" panose="05000000000000000000" pitchFamily="2" charset="2"/>
              </a:rPr>
              <a:t>. In </a:t>
            </a:r>
            <a:r>
              <a:rPr lang="nl-NL" dirty="0" err="1" smtClean="0">
                <a:sym typeface="Wingdings" panose="05000000000000000000" pitchFamily="2" charset="2"/>
              </a:rPr>
              <a:t>growing</a:t>
            </a:r>
            <a:r>
              <a:rPr lang="nl-NL" dirty="0" smtClean="0">
                <a:sym typeface="Wingdings" panose="05000000000000000000" pitchFamily="2" charset="2"/>
              </a:rPr>
              <a:t> market </a:t>
            </a:r>
            <a:r>
              <a:rPr lang="nl-NL" dirty="0" err="1" smtClean="0">
                <a:sym typeface="Wingdings" panose="05000000000000000000" pitchFamily="2" charset="2"/>
              </a:rPr>
              <a:t>by</a:t>
            </a:r>
            <a:r>
              <a:rPr lang="nl-NL" dirty="0" smtClean="0">
                <a:sym typeface="Wingdings" panose="05000000000000000000" pitchFamily="2" charset="2"/>
              </a:rPr>
              <a:t> </a:t>
            </a:r>
            <a:r>
              <a:rPr lang="nl-NL" dirty="0" err="1" smtClean="0">
                <a:sym typeface="Wingdings" panose="05000000000000000000" pitchFamily="2" charset="2"/>
              </a:rPr>
              <a:t>definition</a:t>
            </a:r>
            <a:r>
              <a:rPr lang="nl-NL" dirty="0" smtClean="0">
                <a:sym typeface="Wingdings" panose="05000000000000000000" pitchFamily="2" charset="2"/>
              </a:rPr>
              <a:t> </a:t>
            </a:r>
            <a:r>
              <a:rPr lang="nl-NL" dirty="0" err="1" smtClean="0">
                <a:sym typeface="Wingdings" panose="05000000000000000000" pitchFamily="2" charset="2"/>
              </a:rPr>
              <a:t>insufficient</a:t>
            </a:r>
            <a:r>
              <a:rPr lang="nl-NL" dirty="0" smtClean="0">
                <a:sym typeface="Wingdings" panose="05000000000000000000" pitchFamily="2" charset="2"/>
              </a:rPr>
              <a:t> </a:t>
            </a:r>
            <a:r>
              <a:rPr lang="nl-NL" dirty="0" err="1" smtClean="0">
                <a:sym typeface="Wingdings" panose="05000000000000000000" pitchFamily="2" charset="2"/>
              </a:rPr>
              <a:t>to</a:t>
            </a:r>
            <a:r>
              <a:rPr lang="nl-NL" dirty="0" smtClean="0">
                <a:sym typeface="Wingdings" panose="05000000000000000000" pitchFamily="2" charset="2"/>
              </a:rPr>
              <a:t> meet </a:t>
            </a:r>
            <a:r>
              <a:rPr lang="nl-NL" dirty="0" err="1" smtClean="0">
                <a:sym typeface="Wingdings" panose="05000000000000000000" pitchFamily="2" charset="2"/>
              </a:rPr>
              <a:t>demand</a:t>
            </a:r>
            <a:r>
              <a:rPr lang="nl-NL" dirty="0" smtClean="0">
                <a:sym typeface="Wingdings" panose="05000000000000000000" pitchFamily="2" charset="2"/>
              </a:rPr>
              <a:t>.</a:t>
            </a:r>
            <a:endParaRPr lang="nl-NL" dirty="0" smtClean="0">
              <a:sym typeface="Wingdings" panose="05000000000000000000" pitchFamily="2" charset="2"/>
            </a:endParaRPr>
          </a:p>
          <a:p>
            <a:endParaRPr lang="nl-NL" dirty="0"/>
          </a:p>
        </p:txBody>
      </p:sp>
    </p:spTree>
    <p:extLst>
      <p:ext uri="{BB962C8B-B14F-4D97-AF65-F5344CB8AC3E}">
        <p14:creationId xmlns:p14="http://schemas.microsoft.com/office/powerpoint/2010/main" val="8217378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endParaRPr lang="nl-NL"/>
          </a:p>
        </p:txBody>
      </p:sp>
      <p:sp>
        <p:nvSpPr>
          <p:cNvPr id="3" name="Title 2"/>
          <p:cNvSpPr>
            <a:spLocks noGrp="1"/>
          </p:cNvSpPr>
          <p:nvPr>
            <p:ph type="title"/>
          </p:nvPr>
        </p:nvSpPr>
        <p:spPr/>
        <p:txBody>
          <a:bodyPr/>
          <a:lstStyle/>
          <a:p>
            <a:r>
              <a:rPr lang="nl-NL" dirty="0" err="1" smtClean="0"/>
              <a:t>Projects</a:t>
            </a:r>
            <a:r>
              <a:rPr lang="nl-NL" dirty="0" smtClean="0"/>
              <a:t> analysis</a:t>
            </a:r>
            <a:endParaRPr lang="nl-NL" dirty="0"/>
          </a:p>
        </p:txBody>
      </p:sp>
      <p:sp>
        <p:nvSpPr>
          <p:cNvPr id="4" name="Text Placeholder 3"/>
          <p:cNvSpPr>
            <a:spLocks noGrp="1"/>
          </p:cNvSpPr>
          <p:nvPr>
            <p:ph type="body" idx="1"/>
          </p:nvPr>
        </p:nvSpPr>
        <p:spPr/>
        <p:txBody>
          <a:bodyPr/>
          <a:lstStyle/>
          <a:p>
            <a:r>
              <a:rPr lang="nl-NL" dirty="0" smtClean="0"/>
              <a:t>Map of </a:t>
            </a:r>
            <a:r>
              <a:rPr lang="nl-NL" dirty="0" err="1" smtClean="0"/>
              <a:t>current</a:t>
            </a:r>
            <a:r>
              <a:rPr lang="nl-NL" dirty="0" smtClean="0"/>
              <a:t> </a:t>
            </a:r>
            <a:r>
              <a:rPr lang="nl-NL" dirty="0" err="1" smtClean="0"/>
              <a:t>licenses</a:t>
            </a:r>
            <a:r>
              <a:rPr lang="nl-NL" dirty="0" smtClean="0"/>
              <a:t> </a:t>
            </a:r>
            <a:r>
              <a:rPr lang="nl-NL" dirty="0" err="1" smtClean="0"/>
              <a:t>and</a:t>
            </a:r>
            <a:r>
              <a:rPr lang="nl-NL" dirty="0" smtClean="0"/>
              <a:t> </a:t>
            </a:r>
            <a:r>
              <a:rPr lang="nl-NL" dirty="0" err="1" smtClean="0"/>
              <a:t>applications</a:t>
            </a:r>
            <a:endParaRPr lang="nl-N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87" y="929169"/>
            <a:ext cx="8417915" cy="5816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63015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endParaRPr lang="nl-NL"/>
          </a:p>
        </p:txBody>
      </p:sp>
      <p:sp>
        <p:nvSpPr>
          <p:cNvPr id="3" name="Title 2"/>
          <p:cNvSpPr>
            <a:spLocks noGrp="1"/>
          </p:cNvSpPr>
          <p:nvPr>
            <p:ph type="title"/>
          </p:nvPr>
        </p:nvSpPr>
        <p:spPr/>
        <p:txBody>
          <a:bodyPr/>
          <a:lstStyle/>
          <a:p>
            <a:r>
              <a:rPr lang="nl-NL" dirty="0" err="1" smtClean="0"/>
              <a:t>Projects</a:t>
            </a:r>
            <a:r>
              <a:rPr lang="nl-NL" dirty="0" smtClean="0"/>
              <a:t> analysis</a:t>
            </a:r>
            <a:endParaRPr lang="nl-NL" dirty="0"/>
          </a:p>
        </p:txBody>
      </p:sp>
      <p:sp>
        <p:nvSpPr>
          <p:cNvPr id="4" name="Text Placeholder 3"/>
          <p:cNvSpPr>
            <a:spLocks noGrp="1"/>
          </p:cNvSpPr>
          <p:nvPr>
            <p:ph type="body" idx="1"/>
          </p:nvPr>
        </p:nvSpPr>
        <p:spPr/>
        <p:txBody>
          <a:bodyPr/>
          <a:lstStyle/>
          <a:p>
            <a:r>
              <a:rPr lang="nl-NL" dirty="0" err="1" smtClean="0"/>
              <a:t>Licenses</a:t>
            </a:r>
            <a:r>
              <a:rPr lang="nl-NL" dirty="0" smtClean="0"/>
              <a:t> ISA 2001-2011 </a:t>
            </a:r>
            <a:r>
              <a:rPr lang="nl-NL" dirty="0" err="1" smtClean="0"/>
              <a:t>only</a:t>
            </a:r>
            <a:r>
              <a:rPr lang="nl-NL" dirty="0" smtClean="0"/>
              <a:t> </a:t>
            </a:r>
            <a:r>
              <a:rPr lang="nl-NL" dirty="0" err="1" smtClean="0"/>
              <a:t>for</a:t>
            </a:r>
            <a:r>
              <a:rPr lang="nl-NL" dirty="0" smtClean="0"/>
              <a:t> </a:t>
            </a:r>
            <a:r>
              <a:rPr lang="nl-NL" dirty="0" err="1" smtClean="0"/>
              <a:t>nodules</a:t>
            </a:r>
            <a:r>
              <a:rPr lang="nl-NL" dirty="0" smtClean="0"/>
              <a:t>; </a:t>
            </a:r>
            <a:r>
              <a:rPr lang="nl-NL" dirty="0" err="1" smtClean="0"/>
              <a:t>applications</a:t>
            </a:r>
            <a:r>
              <a:rPr lang="nl-NL" dirty="0" smtClean="0"/>
              <a:t> </a:t>
            </a:r>
            <a:r>
              <a:rPr lang="nl-NL" dirty="0" err="1" smtClean="0"/>
              <a:t>for</a:t>
            </a:r>
            <a:r>
              <a:rPr lang="nl-NL" dirty="0" smtClean="0"/>
              <a:t> SMS </a:t>
            </a:r>
            <a:r>
              <a:rPr lang="nl-NL" dirty="0" err="1" smtClean="0"/>
              <a:t>and</a:t>
            </a:r>
            <a:r>
              <a:rPr lang="nl-NL" dirty="0" smtClean="0"/>
              <a:t> </a:t>
            </a:r>
            <a:r>
              <a:rPr lang="nl-NL" dirty="0" err="1" smtClean="0"/>
              <a:t>crusts</a:t>
            </a:r>
            <a:r>
              <a:rPr lang="nl-NL" dirty="0" smtClean="0"/>
              <a:t> more recent</a:t>
            </a:r>
          </a:p>
          <a:p>
            <a:r>
              <a:rPr lang="nl-NL" dirty="0" smtClean="0"/>
              <a:t>No </a:t>
            </a:r>
            <a:r>
              <a:rPr lang="nl-NL" dirty="0" err="1" smtClean="0"/>
              <a:t>exploitation</a:t>
            </a:r>
            <a:r>
              <a:rPr lang="nl-NL" dirty="0" smtClean="0"/>
              <a:t> </a:t>
            </a:r>
            <a:r>
              <a:rPr lang="nl-NL" dirty="0" err="1" smtClean="0"/>
              <a:t>licenses</a:t>
            </a:r>
            <a:r>
              <a:rPr lang="nl-NL" dirty="0" smtClean="0"/>
              <a:t> </a:t>
            </a:r>
            <a:r>
              <a:rPr lang="nl-NL" dirty="0" err="1" smtClean="0"/>
              <a:t>yet</a:t>
            </a:r>
            <a:r>
              <a:rPr lang="nl-NL" dirty="0" smtClean="0"/>
              <a:t> (regime </a:t>
            </a:r>
            <a:r>
              <a:rPr lang="nl-NL" dirty="0" err="1" smtClean="0"/>
              <a:t>being</a:t>
            </a:r>
            <a:r>
              <a:rPr lang="nl-NL" dirty="0" smtClean="0"/>
              <a:t> </a:t>
            </a:r>
            <a:r>
              <a:rPr lang="nl-NL" dirty="0" err="1" smtClean="0"/>
              <a:t>developed</a:t>
            </a:r>
            <a:r>
              <a:rPr lang="nl-NL" dirty="0" smtClean="0"/>
              <a:t>, </a:t>
            </a:r>
            <a:r>
              <a:rPr lang="nl-NL" dirty="0" err="1" smtClean="0"/>
              <a:t>see</a:t>
            </a:r>
            <a:r>
              <a:rPr lang="nl-NL" dirty="0" smtClean="0"/>
              <a:t> </a:t>
            </a:r>
            <a:r>
              <a:rPr lang="nl-NL" dirty="0" err="1" smtClean="0"/>
              <a:t>legal</a:t>
            </a:r>
            <a:r>
              <a:rPr lang="nl-NL" dirty="0" smtClean="0"/>
              <a:t> analysis)</a:t>
            </a:r>
          </a:p>
          <a:p>
            <a:r>
              <a:rPr lang="nl-NL" dirty="0" smtClean="0"/>
              <a:t>EEZ country </a:t>
            </a:r>
            <a:r>
              <a:rPr lang="nl-NL" dirty="0" err="1" smtClean="0"/>
              <a:t>licenses</a:t>
            </a:r>
            <a:r>
              <a:rPr lang="nl-NL" dirty="0" smtClean="0"/>
              <a:t> </a:t>
            </a:r>
            <a:r>
              <a:rPr lang="nl-NL" dirty="0" err="1" smtClean="0"/>
              <a:t>however</a:t>
            </a:r>
            <a:r>
              <a:rPr lang="nl-NL" dirty="0" smtClean="0"/>
              <a:t> </a:t>
            </a:r>
            <a:r>
              <a:rPr lang="nl-NL" dirty="0" err="1" smtClean="0"/>
              <a:t>entirely</a:t>
            </a:r>
            <a:r>
              <a:rPr lang="nl-NL" dirty="0" smtClean="0"/>
              <a:t> on SMS, incl. 2 </a:t>
            </a:r>
            <a:r>
              <a:rPr lang="nl-NL" dirty="0" err="1" smtClean="0"/>
              <a:t>for</a:t>
            </a:r>
            <a:r>
              <a:rPr lang="nl-NL" dirty="0" smtClean="0"/>
              <a:t> </a:t>
            </a:r>
            <a:r>
              <a:rPr lang="nl-NL" dirty="0" err="1" smtClean="0"/>
              <a:t>exploitation</a:t>
            </a:r>
            <a:r>
              <a:rPr lang="nl-NL" dirty="0" smtClean="0"/>
              <a:t>. No commercial interest </a:t>
            </a:r>
            <a:r>
              <a:rPr lang="nl-NL" dirty="0" err="1" smtClean="0"/>
              <a:t>for</a:t>
            </a:r>
            <a:r>
              <a:rPr lang="nl-NL" dirty="0" smtClean="0"/>
              <a:t> </a:t>
            </a:r>
            <a:r>
              <a:rPr lang="nl-NL" dirty="0" err="1" smtClean="0"/>
              <a:t>nodules</a:t>
            </a:r>
            <a:r>
              <a:rPr lang="nl-NL" dirty="0" smtClean="0"/>
              <a:t> </a:t>
            </a:r>
            <a:r>
              <a:rPr lang="nl-NL" dirty="0" err="1" smtClean="0"/>
              <a:t>and</a:t>
            </a:r>
            <a:r>
              <a:rPr lang="nl-NL" dirty="0" smtClean="0"/>
              <a:t> </a:t>
            </a:r>
            <a:r>
              <a:rPr lang="nl-NL" dirty="0" err="1" smtClean="0"/>
              <a:t>crusts</a:t>
            </a:r>
            <a:r>
              <a:rPr lang="nl-NL" dirty="0" smtClean="0"/>
              <a:t> </a:t>
            </a:r>
            <a:r>
              <a:rPr lang="nl-NL" dirty="0" err="1" smtClean="0"/>
              <a:t>yet</a:t>
            </a:r>
            <a:endParaRPr lang="nl-NL" dirty="0" smtClean="0"/>
          </a:p>
          <a:p>
            <a:r>
              <a:rPr lang="nl-NL" dirty="0" smtClean="0"/>
              <a:t>ISA </a:t>
            </a:r>
            <a:r>
              <a:rPr lang="nl-NL" dirty="0" err="1" smtClean="0"/>
              <a:t>concludes</a:t>
            </a:r>
            <a:r>
              <a:rPr lang="nl-NL" dirty="0" smtClean="0"/>
              <a:t> </a:t>
            </a:r>
            <a:r>
              <a:rPr lang="nl-NL" dirty="0" err="1" smtClean="0"/>
              <a:t>that</a:t>
            </a:r>
            <a:r>
              <a:rPr lang="nl-NL" dirty="0" smtClean="0"/>
              <a:t>:</a:t>
            </a:r>
          </a:p>
          <a:p>
            <a:pPr lvl="1"/>
            <a:r>
              <a:rPr lang="nl-NL" dirty="0" err="1" smtClean="0"/>
              <a:t>There</a:t>
            </a:r>
            <a:r>
              <a:rPr lang="nl-NL" dirty="0" smtClean="0"/>
              <a:t> is </a:t>
            </a:r>
            <a:r>
              <a:rPr lang="nl-NL" dirty="0" err="1" smtClean="0"/>
              <a:t>little</a:t>
            </a:r>
            <a:r>
              <a:rPr lang="nl-NL" dirty="0" smtClean="0"/>
              <a:t> </a:t>
            </a:r>
            <a:r>
              <a:rPr lang="nl-NL" dirty="0" err="1" smtClean="0"/>
              <a:t>evidence</a:t>
            </a:r>
            <a:r>
              <a:rPr lang="nl-NL" dirty="0" smtClean="0"/>
              <a:t> of </a:t>
            </a:r>
            <a:r>
              <a:rPr lang="nl-NL" dirty="0" err="1" smtClean="0"/>
              <a:t>any</a:t>
            </a:r>
            <a:r>
              <a:rPr lang="nl-NL" dirty="0" smtClean="0"/>
              <a:t> sense of </a:t>
            </a:r>
            <a:r>
              <a:rPr lang="nl-NL" dirty="0" err="1" smtClean="0"/>
              <a:t>urgency</a:t>
            </a:r>
            <a:r>
              <a:rPr lang="nl-NL" dirty="0" smtClean="0"/>
              <a:t> </a:t>
            </a:r>
            <a:r>
              <a:rPr lang="nl-NL" dirty="0" err="1" smtClean="0"/>
              <a:t>for</a:t>
            </a:r>
            <a:r>
              <a:rPr lang="nl-NL" dirty="0" smtClean="0"/>
              <a:t> commercial </a:t>
            </a:r>
            <a:r>
              <a:rPr lang="nl-NL" dirty="0" err="1" smtClean="0"/>
              <a:t>development</a:t>
            </a:r>
            <a:r>
              <a:rPr lang="nl-NL" dirty="0" smtClean="0"/>
              <a:t>, </a:t>
            </a:r>
            <a:r>
              <a:rPr lang="nl-NL" dirty="0" err="1" smtClean="0"/>
              <a:t>and</a:t>
            </a:r>
            <a:r>
              <a:rPr lang="nl-NL" dirty="0" smtClean="0"/>
              <a:t> </a:t>
            </a:r>
            <a:r>
              <a:rPr lang="nl-NL" dirty="0" err="1" smtClean="0"/>
              <a:t>that</a:t>
            </a:r>
            <a:endParaRPr lang="nl-NL" dirty="0" smtClean="0"/>
          </a:p>
          <a:p>
            <a:pPr lvl="1"/>
            <a:r>
              <a:rPr lang="nl-NL" dirty="0" smtClean="0"/>
              <a:t>Most </a:t>
            </a:r>
            <a:r>
              <a:rPr lang="nl-NL" dirty="0" err="1" smtClean="0"/>
              <a:t>programmes</a:t>
            </a:r>
            <a:r>
              <a:rPr lang="nl-NL" dirty="0" smtClean="0"/>
              <a:t> continue </a:t>
            </a:r>
            <a:r>
              <a:rPr lang="nl-NL" dirty="0" err="1" smtClean="0"/>
              <a:t>to</a:t>
            </a:r>
            <a:r>
              <a:rPr lang="nl-NL" dirty="0" smtClean="0"/>
              <a:t>  </a:t>
            </a:r>
            <a:r>
              <a:rPr lang="nl-NL" dirty="0" err="1" smtClean="0"/>
              <a:t>be</a:t>
            </a:r>
            <a:r>
              <a:rPr lang="nl-NL" dirty="0" smtClean="0"/>
              <a:t> </a:t>
            </a:r>
            <a:r>
              <a:rPr lang="nl-NL" dirty="0" err="1" smtClean="0"/>
              <a:t>prolongued</a:t>
            </a:r>
            <a:r>
              <a:rPr lang="nl-NL" dirty="0" smtClean="0"/>
              <a:t> </a:t>
            </a:r>
            <a:r>
              <a:rPr lang="nl-NL" dirty="0" err="1" smtClean="0"/>
              <a:t>scientific</a:t>
            </a:r>
            <a:r>
              <a:rPr lang="nl-NL" dirty="0" smtClean="0"/>
              <a:t> research </a:t>
            </a:r>
            <a:r>
              <a:rPr lang="nl-NL" dirty="0" err="1" smtClean="0"/>
              <a:t>campaigns</a:t>
            </a:r>
            <a:r>
              <a:rPr lang="nl-NL" dirty="0" smtClean="0"/>
              <a:t>, without </a:t>
            </a:r>
            <a:r>
              <a:rPr lang="nl-NL" dirty="0" err="1" smtClean="0"/>
              <a:t>any</a:t>
            </a:r>
            <a:r>
              <a:rPr lang="nl-NL" dirty="0" smtClean="0"/>
              <a:t> commercial </a:t>
            </a:r>
            <a:r>
              <a:rPr lang="nl-NL" dirty="0" err="1" smtClean="0"/>
              <a:t>viability</a:t>
            </a:r>
            <a:r>
              <a:rPr lang="nl-NL" dirty="0" smtClean="0"/>
              <a:t>.</a:t>
            </a:r>
          </a:p>
          <a:p>
            <a:r>
              <a:rPr lang="nl-NL" dirty="0" smtClean="0"/>
              <a:t>Pacific </a:t>
            </a:r>
            <a:r>
              <a:rPr lang="nl-NL" dirty="0" err="1" smtClean="0"/>
              <a:t>island</a:t>
            </a:r>
            <a:r>
              <a:rPr lang="nl-NL" dirty="0" smtClean="0"/>
              <a:t> </a:t>
            </a:r>
            <a:r>
              <a:rPr lang="nl-NL" dirty="0" err="1" smtClean="0"/>
              <a:t>states</a:t>
            </a:r>
            <a:r>
              <a:rPr lang="nl-NL" dirty="0" smtClean="0"/>
              <a:t> </a:t>
            </a:r>
            <a:r>
              <a:rPr lang="nl-NL" dirty="0" err="1" smtClean="0"/>
              <a:t>see</a:t>
            </a:r>
            <a:r>
              <a:rPr lang="nl-NL" dirty="0" smtClean="0"/>
              <a:t> DSM as </a:t>
            </a:r>
            <a:r>
              <a:rPr lang="nl-NL" dirty="0" err="1" smtClean="0"/>
              <a:t>an</a:t>
            </a:r>
            <a:r>
              <a:rPr lang="nl-NL" dirty="0" smtClean="0"/>
              <a:t> opportunity </a:t>
            </a:r>
            <a:r>
              <a:rPr lang="nl-NL" dirty="0" err="1" smtClean="0"/>
              <a:t>for</a:t>
            </a:r>
            <a:r>
              <a:rPr lang="nl-NL" dirty="0" smtClean="0"/>
              <a:t> </a:t>
            </a:r>
            <a:r>
              <a:rPr lang="nl-NL" dirty="0" err="1" smtClean="0"/>
              <a:t>revenue</a:t>
            </a:r>
            <a:r>
              <a:rPr lang="nl-NL" dirty="0" smtClean="0"/>
              <a:t> </a:t>
            </a:r>
            <a:r>
              <a:rPr lang="nl-NL" dirty="0" err="1" smtClean="0"/>
              <a:t>generation</a:t>
            </a:r>
            <a:endParaRPr lang="nl-NL" dirty="0" smtClean="0"/>
          </a:p>
          <a:p>
            <a:r>
              <a:rPr lang="nl-NL" dirty="0" smtClean="0"/>
              <a:t>In most </a:t>
            </a:r>
            <a:r>
              <a:rPr lang="nl-NL" dirty="0" err="1" smtClean="0"/>
              <a:t>exploration</a:t>
            </a:r>
            <a:r>
              <a:rPr lang="nl-NL" dirty="0" smtClean="0"/>
              <a:t> </a:t>
            </a:r>
            <a:r>
              <a:rPr lang="nl-NL" dirty="0" err="1" smtClean="0"/>
              <a:t>governmental</a:t>
            </a:r>
            <a:r>
              <a:rPr lang="nl-NL" dirty="0" smtClean="0"/>
              <a:t> or </a:t>
            </a:r>
            <a:r>
              <a:rPr lang="nl-NL" dirty="0" err="1" smtClean="0"/>
              <a:t>national</a:t>
            </a:r>
            <a:r>
              <a:rPr lang="nl-NL" dirty="0" smtClean="0"/>
              <a:t> </a:t>
            </a:r>
            <a:r>
              <a:rPr lang="nl-NL" dirty="0" err="1" smtClean="0"/>
              <a:t>agencies</a:t>
            </a:r>
            <a:r>
              <a:rPr lang="nl-NL" dirty="0" smtClean="0"/>
              <a:t> </a:t>
            </a:r>
            <a:r>
              <a:rPr lang="nl-NL" dirty="0" err="1" smtClean="0"/>
              <a:t>involved</a:t>
            </a:r>
            <a:r>
              <a:rPr lang="nl-NL" dirty="0" smtClean="0"/>
              <a:t> (e.g. KIOST, JOGMEC, BGR)</a:t>
            </a:r>
            <a:endParaRPr lang="nl-NL" dirty="0"/>
          </a:p>
        </p:txBody>
      </p:sp>
    </p:spTree>
    <p:extLst>
      <p:ext uri="{BB962C8B-B14F-4D97-AF65-F5344CB8AC3E}">
        <p14:creationId xmlns:p14="http://schemas.microsoft.com/office/powerpoint/2010/main" val="12057001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2"/>
            <p:extLst>
              <p:ext uri="{D42A27DB-BD31-4B8C-83A1-F6EECF244321}">
                <p14:modId xmlns:p14="http://schemas.microsoft.com/office/powerpoint/2010/main" val="1350865056"/>
              </p:ext>
            </p:extLst>
          </p:nvPr>
        </p:nvGraphicFramePr>
        <p:xfrm>
          <a:off x="486889" y="1828798"/>
          <a:ext cx="8480900" cy="3966048"/>
        </p:xfrm>
        <a:graphic>
          <a:graphicData uri="http://schemas.openxmlformats.org/drawingml/2006/table">
            <a:tbl>
              <a:tblPr firstRow="1" firstCol="1" bandRow="1">
                <a:tableStyleId>{5C22544A-7EE6-4342-B048-85BDC9FD1C3A}</a:tableStyleId>
              </a:tblPr>
              <a:tblGrid>
                <a:gridCol w="1369316"/>
                <a:gridCol w="862223"/>
                <a:gridCol w="843997"/>
                <a:gridCol w="906122"/>
                <a:gridCol w="843997"/>
                <a:gridCol w="3655245"/>
              </a:tblGrid>
              <a:tr h="250993">
                <a:tc>
                  <a:txBody>
                    <a:bodyPr/>
                    <a:lstStyle/>
                    <a:p>
                      <a:pPr>
                        <a:lnSpc>
                          <a:spcPts val="1400"/>
                        </a:lnSpc>
                      </a:pPr>
                      <a:endParaRPr lang="en-US" sz="1400" dirty="0">
                        <a:solidFill>
                          <a:srgbClr val="000000"/>
                        </a:solidFill>
                        <a:effectLst/>
                        <a:latin typeface="Arial"/>
                        <a:ea typeface="Times New Roman"/>
                        <a:cs typeface="Times New Roman"/>
                      </a:endParaRPr>
                    </a:p>
                  </a:txBody>
                  <a:tcPr marL="30725" marR="30725" marT="0" marB="0"/>
                </a:tc>
                <a:tc>
                  <a:txBody>
                    <a:bodyPr/>
                    <a:lstStyle/>
                    <a:p>
                      <a:pPr>
                        <a:lnSpc>
                          <a:spcPts val="1400"/>
                        </a:lnSpc>
                      </a:pPr>
                      <a:endParaRPr lang="en-US" sz="1400">
                        <a:solidFill>
                          <a:srgbClr val="000000"/>
                        </a:solidFill>
                        <a:effectLst/>
                        <a:latin typeface="Arial"/>
                        <a:ea typeface="Times New Roman"/>
                        <a:cs typeface="Times New Roman"/>
                      </a:endParaRPr>
                    </a:p>
                  </a:txBody>
                  <a:tcPr marL="30725" marR="30725" marT="0" marB="0"/>
                </a:tc>
                <a:tc>
                  <a:txBody>
                    <a:bodyPr/>
                    <a:lstStyle/>
                    <a:p>
                      <a:pPr>
                        <a:lnSpc>
                          <a:spcPts val="1400"/>
                        </a:lnSpc>
                        <a:spcAft>
                          <a:spcPts val="0"/>
                        </a:spcAft>
                      </a:pPr>
                      <a:r>
                        <a:rPr lang="en-US" sz="1400">
                          <a:effectLst/>
                        </a:rPr>
                        <a:t>SMS</a:t>
                      </a:r>
                      <a:endParaRPr lang="en-US" sz="1400">
                        <a:solidFill>
                          <a:srgbClr val="000000"/>
                        </a:solidFill>
                        <a:effectLst/>
                        <a:latin typeface="Arial"/>
                        <a:ea typeface="Times New Roman"/>
                        <a:cs typeface="Times New Roman"/>
                      </a:endParaRPr>
                    </a:p>
                  </a:txBody>
                  <a:tcPr marL="30725" marR="30725" marT="0" marB="0"/>
                </a:tc>
                <a:tc>
                  <a:txBody>
                    <a:bodyPr/>
                    <a:lstStyle/>
                    <a:p>
                      <a:pPr>
                        <a:lnSpc>
                          <a:spcPts val="1400"/>
                        </a:lnSpc>
                        <a:spcAft>
                          <a:spcPts val="0"/>
                        </a:spcAft>
                      </a:pPr>
                      <a:r>
                        <a:rPr lang="en-US" sz="1400">
                          <a:effectLst/>
                        </a:rPr>
                        <a:t>Nodules</a:t>
                      </a:r>
                      <a:endParaRPr lang="en-US" sz="1400">
                        <a:solidFill>
                          <a:srgbClr val="000000"/>
                        </a:solidFill>
                        <a:effectLst/>
                        <a:latin typeface="Arial"/>
                        <a:ea typeface="Times New Roman"/>
                        <a:cs typeface="Times New Roman"/>
                      </a:endParaRPr>
                    </a:p>
                  </a:txBody>
                  <a:tcPr marL="30725" marR="30725" marT="0" marB="0"/>
                </a:tc>
                <a:tc>
                  <a:txBody>
                    <a:bodyPr/>
                    <a:lstStyle/>
                    <a:p>
                      <a:pPr>
                        <a:lnSpc>
                          <a:spcPts val="1400"/>
                        </a:lnSpc>
                        <a:spcAft>
                          <a:spcPts val="0"/>
                        </a:spcAft>
                      </a:pPr>
                      <a:r>
                        <a:rPr lang="en-US" sz="1400">
                          <a:effectLst/>
                        </a:rPr>
                        <a:t>Crusts</a:t>
                      </a:r>
                      <a:endParaRPr lang="en-US" sz="1400">
                        <a:solidFill>
                          <a:srgbClr val="000000"/>
                        </a:solidFill>
                        <a:effectLst/>
                        <a:latin typeface="Arial"/>
                        <a:ea typeface="Times New Roman"/>
                        <a:cs typeface="Times New Roman"/>
                      </a:endParaRPr>
                    </a:p>
                  </a:txBody>
                  <a:tcPr marL="30725" marR="30725" marT="0" marB="0"/>
                </a:tc>
                <a:tc>
                  <a:txBody>
                    <a:bodyPr/>
                    <a:lstStyle/>
                    <a:p>
                      <a:pPr>
                        <a:lnSpc>
                          <a:spcPts val="1400"/>
                        </a:lnSpc>
                        <a:spcAft>
                          <a:spcPts val="0"/>
                        </a:spcAft>
                      </a:pPr>
                      <a:r>
                        <a:rPr lang="en-US" sz="1400">
                          <a:effectLst/>
                        </a:rPr>
                        <a:t>Notes</a:t>
                      </a:r>
                      <a:endParaRPr lang="en-US" sz="1400">
                        <a:solidFill>
                          <a:srgbClr val="000000"/>
                        </a:solidFill>
                        <a:effectLst/>
                        <a:latin typeface="Arial"/>
                        <a:ea typeface="Times New Roman"/>
                        <a:cs typeface="Times New Roman"/>
                      </a:endParaRPr>
                    </a:p>
                  </a:txBody>
                  <a:tcPr marL="30725" marR="30725" marT="0" marB="0"/>
                </a:tc>
              </a:tr>
              <a:tr h="558825">
                <a:tc>
                  <a:txBody>
                    <a:bodyPr/>
                    <a:lstStyle/>
                    <a:p>
                      <a:pPr>
                        <a:lnSpc>
                          <a:spcPts val="1400"/>
                        </a:lnSpc>
                        <a:spcAft>
                          <a:spcPts val="0"/>
                        </a:spcAft>
                      </a:pPr>
                      <a:r>
                        <a:rPr lang="en-US" sz="1400">
                          <a:effectLst/>
                        </a:rPr>
                        <a:t>Exploration</a:t>
                      </a:r>
                      <a:endParaRPr lang="en-US" sz="1400">
                        <a:solidFill>
                          <a:srgbClr val="000000"/>
                        </a:solidFill>
                        <a:effectLst/>
                        <a:latin typeface="Arial"/>
                        <a:ea typeface="Times New Roman"/>
                        <a:cs typeface="Times New Roman"/>
                      </a:endParaRPr>
                    </a:p>
                  </a:txBody>
                  <a:tcPr marL="30725" marR="30725" marT="0" marB="0"/>
                </a:tc>
                <a:tc>
                  <a:txBody>
                    <a:bodyPr/>
                    <a:lstStyle/>
                    <a:p>
                      <a:pPr>
                        <a:lnSpc>
                          <a:spcPts val="1400"/>
                        </a:lnSpc>
                      </a:pPr>
                      <a:endParaRPr lang="en-US" sz="1400">
                        <a:solidFill>
                          <a:srgbClr val="000000"/>
                        </a:solidFill>
                        <a:effectLst/>
                        <a:latin typeface="Arial"/>
                        <a:ea typeface="Times New Roman"/>
                        <a:cs typeface="Times New Roman"/>
                      </a:endParaRPr>
                    </a:p>
                  </a:txBody>
                  <a:tcPr marL="30725" marR="30725" marT="0" marB="0"/>
                </a:tc>
                <a:tc>
                  <a:txBody>
                    <a:bodyPr/>
                    <a:lstStyle/>
                    <a:p>
                      <a:pPr>
                        <a:lnSpc>
                          <a:spcPts val="1400"/>
                        </a:lnSpc>
                        <a:spcAft>
                          <a:spcPts val="0"/>
                        </a:spcAft>
                      </a:pPr>
                      <a:r>
                        <a:rPr lang="en-US" sz="1400">
                          <a:effectLst/>
                        </a:rPr>
                        <a:t>moderate</a:t>
                      </a:r>
                      <a:endParaRPr lang="en-US" sz="1400">
                        <a:solidFill>
                          <a:srgbClr val="000000"/>
                        </a:solidFill>
                        <a:effectLst/>
                        <a:latin typeface="Arial"/>
                        <a:ea typeface="Times New Roman"/>
                        <a:cs typeface="Times New Roman"/>
                      </a:endParaRPr>
                    </a:p>
                  </a:txBody>
                  <a:tcPr marL="30725" marR="30725" marT="0" marB="0"/>
                </a:tc>
                <a:tc>
                  <a:txBody>
                    <a:bodyPr/>
                    <a:lstStyle/>
                    <a:p>
                      <a:pPr>
                        <a:lnSpc>
                          <a:spcPts val="1400"/>
                        </a:lnSpc>
                        <a:spcAft>
                          <a:spcPts val="0"/>
                        </a:spcAft>
                      </a:pPr>
                      <a:r>
                        <a:rPr lang="en-US" sz="1400">
                          <a:effectLst/>
                        </a:rPr>
                        <a:t>high</a:t>
                      </a:r>
                      <a:endParaRPr lang="en-US" sz="1400">
                        <a:solidFill>
                          <a:srgbClr val="000000"/>
                        </a:solidFill>
                        <a:effectLst/>
                        <a:latin typeface="Arial"/>
                        <a:ea typeface="Times New Roman"/>
                        <a:cs typeface="Times New Roman"/>
                      </a:endParaRPr>
                    </a:p>
                  </a:txBody>
                  <a:tcPr marL="30725" marR="30725" marT="0" marB="0"/>
                </a:tc>
                <a:tc>
                  <a:txBody>
                    <a:bodyPr/>
                    <a:lstStyle/>
                    <a:p>
                      <a:pPr>
                        <a:lnSpc>
                          <a:spcPts val="1400"/>
                        </a:lnSpc>
                        <a:spcAft>
                          <a:spcPts val="0"/>
                        </a:spcAft>
                      </a:pPr>
                      <a:r>
                        <a:rPr lang="en-US" sz="1400">
                          <a:effectLst/>
                        </a:rPr>
                        <a:t>moderate</a:t>
                      </a:r>
                      <a:endParaRPr lang="en-US" sz="1400">
                        <a:solidFill>
                          <a:srgbClr val="000000"/>
                        </a:solidFill>
                        <a:effectLst/>
                        <a:latin typeface="Arial"/>
                        <a:ea typeface="Times New Roman"/>
                        <a:cs typeface="Times New Roman"/>
                      </a:endParaRPr>
                    </a:p>
                  </a:txBody>
                  <a:tcPr marL="30725" marR="30725" marT="0" marB="0"/>
                </a:tc>
                <a:tc>
                  <a:txBody>
                    <a:bodyPr/>
                    <a:lstStyle/>
                    <a:p>
                      <a:pPr>
                        <a:lnSpc>
                          <a:spcPts val="1400"/>
                        </a:lnSpc>
                        <a:spcAft>
                          <a:spcPts val="0"/>
                        </a:spcAft>
                      </a:pPr>
                      <a:r>
                        <a:rPr lang="en-US" sz="1400">
                          <a:effectLst/>
                        </a:rPr>
                        <a:t>Challenge esp. Related to drilling (high costs/high intensity vis-a-vis current findings)</a:t>
                      </a:r>
                      <a:endParaRPr lang="en-US" sz="1400">
                        <a:solidFill>
                          <a:srgbClr val="000000"/>
                        </a:solidFill>
                        <a:effectLst/>
                        <a:latin typeface="Arial"/>
                        <a:ea typeface="Times New Roman"/>
                        <a:cs typeface="Times New Roman"/>
                      </a:endParaRPr>
                    </a:p>
                  </a:txBody>
                  <a:tcPr marL="30725" marR="30725" marT="0" marB="0"/>
                </a:tc>
              </a:tr>
              <a:tr h="362105">
                <a:tc gridSpan="2">
                  <a:txBody>
                    <a:bodyPr/>
                    <a:lstStyle/>
                    <a:p>
                      <a:pPr>
                        <a:lnSpc>
                          <a:spcPts val="1400"/>
                        </a:lnSpc>
                        <a:spcAft>
                          <a:spcPts val="0"/>
                        </a:spcAft>
                      </a:pPr>
                      <a:r>
                        <a:rPr lang="en-US" sz="1400">
                          <a:effectLst/>
                        </a:rPr>
                        <a:t>Resource estimation</a:t>
                      </a:r>
                      <a:endParaRPr lang="en-US" sz="1400">
                        <a:solidFill>
                          <a:srgbClr val="000000"/>
                        </a:solidFill>
                        <a:effectLst/>
                        <a:latin typeface="Arial"/>
                        <a:ea typeface="Times New Roman"/>
                        <a:cs typeface="Times New Roman"/>
                      </a:endParaRPr>
                    </a:p>
                  </a:txBody>
                  <a:tcPr marL="30725" marR="30725" marT="0" marB="0"/>
                </a:tc>
                <a:tc hMerge="1">
                  <a:txBody>
                    <a:bodyPr/>
                    <a:lstStyle/>
                    <a:p>
                      <a:endParaRPr lang="nl-NL"/>
                    </a:p>
                  </a:txBody>
                  <a:tcPr/>
                </a:tc>
                <a:tc>
                  <a:txBody>
                    <a:bodyPr/>
                    <a:lstStyle/>
                    <a:p>
                      <a:pPr>
                        <a:lnSpc>
                          <a:spcPts val="1400"/>
                        </a:lnSpc>
                        <a:spcAft>
                          <a:spcPts val="0"/>
                        </a:spcAft>
                      </a:pPr>
                      <a:r>
                        <a:rPr lang="en-US" sz="1400">
                          <a:effectLst/>
                        </a:rPr>
                        <a:t>moderate</a:t>
                      </a:r>
                      <a:endParaRPr lang="en-US" sz="1400">
                        <a:solidFill>
                          <a:srgbClr val="000000"/>
                        </a:solidFill>
                        <a:effectLst/>
                        <a:latin typeface="Arial"/>
                        <a:ea typeface="Times New Roman"/>
                        <a:cs typeface="Times New Roman"/>
                      </a:endParaRPr>
                    </a:p>
                  </a:txBody>
                  <a:tcPr marL="30725" marR="30725" marT="0" marB="0"/>
                </a:tc>
                <a:tc>
                  <a:txBody>
                    <a:bodyPr/>
                    <a:lstStyle/>
                    <a:p>
                      <a:pPr>
                        <a:lnSpc>
                          <a:spcPts val="1400"/>
                        </a:lnSpc>
                        <a:spcAft>
                          <a:spcPts val="0"/>
                        </a:spcAft>
                      </a:pPr>
                      <a:r>
                        <a:rPr lang="en-US" sz="1400">
                          <a:effectLst/>
                        </a:rPr>
                        <a:t>moderate</a:t>
                      </a:r>
                      <a:endParaRPr lang="en-US" sz="1400">
                        <a:solidFill>
                          <a:srgbClr val="000000"/>
                        </a:solidFill>
                        <a:effectLst/>
                        <a:latin typeface="Arial"/>
                        <a:ea typeface="Times New Roman"/>
                        <a:cs typeface="Times New Roman"/>
                      </a:endParaRPr>
                    </a:p>
                  </a:txBody>
                  <a:tcPr marL="30725" marR="30725" marT="0" marB="0"/>
                </a:tc>
                <a:tc>
                  <a:txBody>
                    <a:bodyPr/>
                    <a:lstStyle/>
                    <a:p>
                      <a:pPr>
                        <a:lnSpc>
                          <a:spcPts val="1400"/>
                        </a:lnSpc>
                        <a:spcAft>
                          <a:spcPts val="0"/>
                        </a:spcAft>
                      </a:pPr>
                      <a:r>
                        <a:rPr lang="en-US" sz="1400">
                          <a:effectLst/>
                        </a:rPr>
                        <a:t>low</a:t>
                      </a:r>
                      <a:endParaRPr lang="en-US" sz="1400">
                        <a:solidFill>
                          <a:srgbClr val="000000"/>
                        </a:solidFill>
                        <a:effectLst/>
                        <a:latin typeface="Arial"/>
                        <a:ea typeface="Times New Roman"/>
                        <a:cs typeface="Times New Roman"/>
                      </a:endParaRPr>
                    </a:p>
                  </a:txBody>
                  <a:tcPr marL="30725" marR="30725" marT="0" marB="0"/>
                </a:tc>
                <a:tc>
                  <a:txBody>
                    <a:bodyPr/>
                    <a:lstStyle/>
                    <a:p>
                      <a:pPr>
                        <a:lnSpc>
                          <a:spcPts val="1400"/>
                        </a:lnSpc>
                        <a:spcAft>
                          <a:spcPts val="0"/>
                        </a:spcAft>
                      </a:pPr>
                      <a:r>
                        <a:rPr lang="en-US" sz="1400">
                          <a:effectLst/>
                        </a:rPr>
                        <a:t>2D modelling fairly developed, 3D modelling poses requirements</a:t>
                      </a:r>
                      <a:endParaRPr lang="en-US" sz="1400">
                        <a:solidFill>
                          <a:srgbClr val="000000"/>
                        </a:solidFill>
                        <a:effectLst/>
                        <a:latin typeface="Arial"/>
                        <a:ea typeface="Times New Roman"/>
                        <a:cs typeface="Times New Roman"/>
                      </a:endParaRPr>
                    </a:p>
                  </a:txBody>
                  <a:tcPr marL="30725" marR="30725" marT="0" marB="0"/>
                </a:tc>
              </a:tr>
              <a:tr h="558825">
                <a:tc>
                  <a:txBody>
                    <a:bodyPr/>
                    <a:lstStyle/>
                    <a:p>
                      <a:pPr>
                        <a:lnSpc>
                          <a:spcPts val="1400"/>
                        </a:lnSpc>
                        <a:spcAft>
                          <a:spcPts val="0"/>
                        </a:spcAft>
                      </a:pPr>
                      <a:r>
                        <a:rPr lang="en-US" sz="1400">
                          <a:effectLst/>
                        </a:rPr>
                        <a:t>Extraction and Materials Handling</a:t>
                      </a:r>
                      <a:endParaRPr lang="en-US" sz="1400">
                        <a:solidFill>
                          <a:srgbClr val="000000"/>
                        </a:solidFill>
                        <a:effectLst/>
                        <a:latin typeface="Arial"/>
                        <a:ea typeface="Times New Roman"/>
                        <a:cs typeface="Times New Roman"/>
                      </a:endParaRPr>
                    </a:p>
                  </a:txBody>
                  <a:tcPr marL="30725" marR="30725" marT="0" marB="0"/>
                </a:tc>
                <a:tc>
                  <a:txBody>
                    <a:bodyPr/>
                    <a:lstStyle/>
                    <a:p>
                      <a:pPr>
                        <a:lnSpc>
                          <a:spcPts val="1400"/>
                        </a:lnSpc>
                        <a:spcAft>
                          <a:spcPts val="0"/>
                        </a:spcAft>
                      </a:pPr>
                      <a:r>
                        <a:rPr lang="en-US" sz="1400">
                          <a:effectLst/>
                        </a:rPr>
                        <a:t>excavation</a:t>
                      </a:r>
                      <a:endParaRPr lang="en-US" sz="1400">
                        <a:solidFill>
                          <a:srgbClr val="000000"/>
                        </a:solidFill>
                        <a:effectLst/>
                        <a:latin typeface="Arial"/>
                        <a:ea typeface="Times New Roman"/>
                        <a:cs typeface="Times New Roman"/>
                      </a:endParaRPr>
                    </a:p>
                  </a:txBody>
                  <a:tcPr marL="30725" marR="30725" marT="0" marB="0"/>
                </a:tc>
                <a:tc>
                  <a:txBody>
                    <a:bodyPr/>
                    <a:lstStyle/>
                    <a:p>
                      <a:pPr>
                        <a:lnSpc>
                          <a:spcPts val="1400"/>
                        </a:lnSpc>
                        <a:spcAft>
                          <a:spcPts val="0"/>
                        </a:spcAft>
                      </a:pPr>
                      <a:r>
                        <a:rPr lang="en-US" sz="1400">
                          <a:effectLst/>
                        </a:rPr>
                        <a:t>low</a:t>
                      </a:r>
                      <a:endParaRPr lang="en-US" sz="1400">
                        <a:solidFill>
                          <a:srgbClr val="000000"/>
                        </a:solidFill>
                        <a:effectLst/>
                        <a:latin typeface="Arial"/>
                        <a:ea typeface="Times New Roman"/>
                        <a:cs typeface="Times New Roman"/>
                      </a:endParaRPr>
                    </a:p>
                  </a:txBody>
                  <a:tcPr marL="30725" marR="30725" marT="0" marB="0"/>
                </a:tc>
                <a:tc>
                  <a:txBody>
                    <a:bodyPr/>
                    <a:lstStyle/>
                    <a:p>
                      <a:pPr>
                        <a:lnSpc>
                          <a:spcPts val="1400"/>
                        </a:lnSpc>
                        <a:spcAft>
                          <a:spcPts val="0"/>
                        </a:spcAft>
                      </a:pPr>
                      <a:r>
                        <a:rPr lang="en-US" sz="1400">
                          <a:effectLst/>
                        </a:rPr>
                        <a:t>low to moderate</a:t>
                      </a:r>
                      <a:endParaRPr lang="en-US" sz="1400">
                        <a:solidFill>
                          <a:srgbClr val="000000"/>
                        </a:solidFill>
                        <a:effectLst/>
                        <a:latin typeface="Arial"/>
                        <a:ea typeface="Times New Roman"/>
                        <a:cs typeface="Times New Roman"/>
                      </a:endParaRPr>
                    </a:p>
                  </a:txBody>
                  <a:tcPr marL="30725" marR="30725" marT="0" marB="0"/>
                </a:tc>
                <a:tc>
                  <a:txBody>
                    <a:bodyPr/>
                    <a:lstStyle/>
                    <a:p>
                      <a:pPr>
                        <a:lnSpc>
                          <a:spcPts val="1400"/>
                        </a:lnSpc>
                        <a:spcAft>
                          <a:spcPts val="0"/>
                        </a:spcAft>
                      </a:pPr>
                      <a:r>
                        <a:rPr lang="en-US" sz="1400">
                          <a:effectLst/>
                        </a:rPr>
                        <a:t>very low</a:t>
                      </a:r>
                      <a:endParaRPr lang="en-US" sz="1400">
                        <a:solidFill>
                          <a:srgbClr val="000000"/>
                        </a:solidFill>
                        <a:effectLst/>
                        <a:latin typeface="Arial"/>
                        <a:ea typeface="Times New Roman"/>
                        <a:cs typeface="Times New Roman"/>
                      </a:endParaRPr>
                    </a:p>
                  </a:txBody>
                  <a:tcPr marL="30725" marR="30725" marT="0" marB="0"/>
                </a:tc>
                <a:tc>
                  <a:txBody>
                    <a:bodyPr/>
                    <a:lstStyle/>
                    <a:p>
                      <a:pPr>
                        <a:lnSpc>
                          <a:spcPts val="1400"/>
                        </a:lnSpc>
                        <a:spcAft>
                          <a:spcPts val="0"/>
                        </a:spcAft>
                      </a:pPr>
                      <a:r>
                        <a:rPr lang="en-US" sz="1400">
                          <a:effectLst/>
                        </a:rPr>
                        <a:t>hardly any experience for crusts, only exploratory level for the others</a:t>
                      </a:r>
                      <a:endParaRPr lang="en-US" sz="1400">
                        <a:solidFill>
                          <a:srgbClr val="000000"/>
                        </a:solidFill>
                        <a:effectLst/>
                        <a:latin typeface="Arial"/>
                        <a:ea typeface="Times New Roman"/>
                        <a:cs typeface="Times New Roman"/>
                      </a:endParaRPr>
                    </a:p>
                  </a:txBody>
                  <a:tcPr marL="30725" marR="30725" marT="0" marB="0"/>
                </a:tc>
              </a:tr>
              <a:tr h="558825">
                <a:tc>
                  <a:txBody>
                    <a:bodyPr/>
                    <a:lstStyle/>
                    <a:p>
                      <a:pPr>
                        <a:lnSpc>
                          <a:spcPts val="1400"/>
                        </a:lnSpc>
                      </a:pPr>
                      <a:endParaRPr lang="en-US" sz="1400">
                        <a:solidFill>
                          <a:srgbClr val="000000"/>
                        </a:solidFill>
                        <a:effectLst/>
                        <a:latin typeface="Arial"/>
                        <a:ea typeface="Times New Roman"/>
                        <a:cs typeface="Times New Roman"/>
                      </a:endParaRPr>
                    </a:p>
                  </a:txBody>
                  <a:tcPr marL="30725" marR="30725" marT="0" marB="0"/>
                </a:tc>
                <a:tc>
                  <a:txBody>
                    <a:bodyPr/>
                    <a:lstStyle/>
                    <a:p>
                      <a:pPr>
                        <a:lnSpc>
                          <a:spcPts val="1400"/>
                        </a:lnSpc>
                        <a:spcAft>
                          <a:spcPts val="0"/>
                        </a:spcAft>
                      </a:pPr>
                      <a:r>
                        <a:rPr lang="en-US" sz="1400">
                          <a:effectLst/>
                        </a:rPr>
                        <a:t>vertical transport</a:t>
                      </a:r>
                      <a:endParaRPr lang="en-US" sz="1400">
                        <a:solidFill>
                          <a:srgbClr val="000000"/>
                        </a:solidFill>
                        <a:effectLst/>
                        <a:latin typeface="Arial"/>
                        <a:ea typeface="Times New Roman"/>
                        <a:cs typeface="Times New Roman"/>
                      </a:endParaRPr>
                    </a:p>
                  </a:txBody>
                  <a:tcPr marL="30725" marR="30725" marT="0" marB="0"/>
                </a:tc>
                <a:tc>
                  <a:txBody>
                    <a:bodyPr/>
                    <a:lstStyle/>
                    <a:p>
                      <a:pPr>
                        <a:lnSpc>
                          <a:spcPts val="1400"/>
                        </a:lnSpc>
                        <a:spcAft>
                          <a:spcPts val="0"/>
                        </a:spcAft>
                      </a:pPr>
                      <a:r>
                        <a:rPr lang="en-US" sz="1400">
                          <a:effectLst/>
                        </a:rPr>
                        <a:t>low</a:t>
                      </a:r>
                      <a:endParaRPr lang="en-US" sz="1400">
                        <a:solidFill>
                          <a:srgbClr val="000000"/>
                        </a:solidFill>
                        <a:effectLst/>
                        <a:latin typeface="Arial"/>
                        <a:ea typeface="Times New Roman"/>
                        <a:cs typeface="Times New Roman"/>
                      </a:endParaRPr>
                    </a:p>
                  </a:txBody>
                  <a:tcPr marL="30725" marR="30725" marT="0" marB="0"/>
                </a:tc>
                <a:tc>
                  <a:txBody>
                    <a:bodyPr/>
                    <a:lstStyle/>
                    <a:p>
                      <a:pPr>
                        <a:lnSpc>
                          <a:spcPts val="1400"/>
                        </a:lnSpc>
                        <a:spcAft>
                          <a:spcPts val="0"/>
                        </a:spcAft>
                      </a:pPr>
                      <a:r>
                        <a:rPr lang="en-US" sz="1400">
                          <a:effectLst/>
                        </a:rPr>
                        <a:t>low</a:t>
                      </a:r>
                      <a:endParaRPr lang="en-US" sz="1400">
                        <a:solidFill>
                          <a:srgbClr val="000000"/>
                        </a:solidFill>
                        <a:effectLst/>
                        <a:latin typeface="Arial"/>
                        <a:ea typeface="Times New Roman"/>
                        <a:cs typeface="Times New Roman"/>
                      </a:endParaRPr>
                    </a:p>
                  </a:txBody>
                  <a:tcPr marL="30725" marR="30725" marT="0" marB="0"/>
                </a:tc>
                <a:tc>
                  <a:txBody>
                    <a:bodyPr/>
                    <a:lstStyle/>
                    <a:p>
                      <a:pPr>
                        <a:lnSpc>
                          <a:spcPts val="1400"/>
                        </a:lnSpc>
                        <a:spcAft>
                          <a:spcPts val="0"/>
                        </a:spcAft>
                      </a:pPr>
                      <a:r>
                        <a:rPr lang="en-US" sz="1400">
                          <a:effectLst/>
                        </a:rPr>
                        <a:t>very low</a:t>
                      </a:r>
                      <a:endParaRPr lang="en-US" sz="1400">
                        <a:solidFill>
                          <a:srgbClr val="000000"/>
                        </a:solidFill>
                        <a:effectLst/>
                        <a:latin typeface="Arial"/>
                        <a:ea typeface="Times New Roman"/>
                        <a:cs typeface="Times New Roman"/>
                      </a:endParaRPr>
                    </a:p>
                  </a:txBody>
                  <a:tcPr marL="30725" marR="30725" marT="0" marB="0"/>
                </a:tc>
                <a:tc>
                  <a:txBody>
                    <a:bodyPr/>
                    <a:lstStyle/>
                    <a:p>
                      <a:pPr>
                        <a:lnSpc>
                          <a:spcPts val="1400"/>
                        </a:lnSpc>
                        <a:spcAft>
                          <a:spcPts val="0"/>
                        </a:spcAft>
                      </a:pPr>
                      <a:r>
                        <a:rPr lang="en-US" sz="1400">
                          <a:effectLst/>
                        </a:rPr>
                        <a:t>no longer term higher capacity testing</a:t>
                      </a:r>
                      <a:endParaRPr lang="en-US" sz="1400">
                        <a:solidFill>
                          <a:srgbClr val="000000"/>
                        </a:solidFill>
                        <a:effectLst/>
                        <a:latin typeface="Arial"/>
                        <a:ea typeface="Times New Roman"/>
                        <a:cs typeface="Times New Roman"/>
                      </a:endParaRPr>
                    </a:p>
                  </a:txBody>
                  <a:tcPr marL="30725" marR="30725" marT="0" marB="0"/>
                </a:tc>
              </a:tr>
              <a:tr h="558825">
                <a:tc>
                  <a:txBody>
                    <a:bodyPr/>
                    <a:lstStyle/>
                    <a:p>
                      <a:pPr>
                        <a:lnSpc>
                          <a:spcPts val="1400"/>
                        </a:lnSpc>
                      </a:pPr>
                      <a:endParaRPr lang="en-US" sz="1400">
                        <a:solidFill>
                          <a:srgbClr val="000000"/>
                        </a:solidFill>
                        <a:effectLst/>
                        <a:latin typeface="Arial"/>
                        <a:ea typeface="Times New Roman"/>
                        <a:cs typeface="Times New Roman"/>
                      </a:endParaRPr>
                    </a:p>
                  </a:txBody>
                  <a:tcPr marL="30725" marR="30725" marT="0" marB="0"/>
                </a:tc>
                <a:tc>
                  <a:txBody>
                    <a:bodyPr/>
                    <a:lstStyle/>
                    <a:p>
                      <a:pPr>
                        <a:lnSpc>
                          <a:spcPts val="1400"/>
                        </a:lnSpc>
                        <a:spcAft>
                          <a:spcPts val="0"/>
                        </a:spcAft>
                      </a:pPr>
                      <a:r>
                        <a:rPr lang="en-US" sz="1400">
                          <a:effectLst/>
                        </a:rPr>
                        <a:t>surface operations</a:t>
                      </a:r>
                      <a:endParaRPr lang="en-US" sz="1400">
                        <a:solidFill>
                          <a:srgbClr val="000000"/>
                        </a:solidFill>
                        <a:effectLst/>
                        <a:latin typeface="Arial"/>
                        <a:ea typeface="Times New Roman"/>
                        <a:cs typeface="Times New Roman"/>
                      </a:endParaRPr>
                    </a:p>
                  </a:txBody>
                  <a:tcPr marL="30725" marR="30725" marT="0" marB="0"/>
                </a:tc>
                <a:tc>
                  <a:txBody>
                    <a:bodyPr/>
                    <a:lstStyle/>
                    <a:p>
                      <a:pPr>
                        <a:lnSpc>
                          <a:spcPts val="1400"/>
                        </a:lnSpc>
                        <a:spcAft>
                          <a:spcPts val="0"/>
                        </a:spcAft>
                      </a:pPr>
                      <a:r>
                        <a:rPr lang="en-US" sz="1400">
                          <a:effectLst/>
                        </a:rPr>
                        <a:t>moderate</a:t>
                      </a:r>
                      <a:endParaRPr lang="en-US" sz="1400">
                        <a:solidFill>
                          <a:srgbClr val="000000"/>
                        </a:solidFill>
                        <a:effectLst/>
                        <a:latin typeface="Arial"/>
                        <a:ea typeface="Times New Roman"/>
                        <a:cs typeface="Times New Roman"/>
                      </a:endParaRPr>
                    </a:p>
                  </a:txBody>
                  <a:tcPr marL="30725" marR="30725" marT="0" marB="0"/>
                </a:tc>
                <a:tc>
                  <a:txBody>
                    <a:bodyPr/>
                    <a:lstStyle/>
                    <a:p>
                      <a:pPr>
                        <a:lnSpc>
                          <a:spcPts val="1400"/>
                        </a:lnSpc>
                        <a:spcAft>
                          <a:spcPts val="0"/>
                        </a:spcAft>
                      </a:pPr>
                      <a:r>
                        <a:rPr lang="en-US" sz="1400">
                          <a:effectLst/>
                        </a:rPr>
                        <a:t>moderate</a:t>
                      </a:r>
                      <a:endParaRPr lang="en-US" sz="1400">
                        <a:solidFill>
                          <a:srgbClr val="000000"/>
                        </a:solidFill>
                        <a:effectLst/>
                        <a:latin typeface="Arial"/>
                        <a:ea typeface="Times New Roman"/>
                        <a:cs typeface="Times New Roman"/>
                      </a:endParaRPr>
                    </a:p>
                  </a:txBody>
                  <a:tcPr marL="30725" marR="30725" marT="0" marB="0"/>
                </a:tc>
                <a:tc>
                  <a:txBody>
                    <a:bodyPr/>
                    <a:lstStyle/>
                    <a:p>
                      <a:pPr>
                        <a:lnSpc>
                          <a:spcPts val="1400"/>
                        </a:lnSpc>
                        <a:spcAft>
                          <a:spcPts val="0"/>
                        </a:spcAft>
                      </a:pPr>
                      <a:r>
                        <a:rPr lang="en-US" sz="1400">
                          <a:effectLst/>
                        </a:rPr>
                        <a:t>moderate</a:t>
                      </a:r>
                      <a:endParaRPr lang="en-US" sz="1400">
                        <a:solidFill>
                          <a:srgbClr val="000000"/>
                        </a:solidFill>
                        <a:effectLst/>
                        <a:latin typeface="Arial"/>
                        <a:ea typeface="Times New Roman"/>
                        <a:cs typeface="Times New Roman"/>
                      </a:endParaRPr>
                    </a:p>
                  </a:txBody>
                  <a:tcPr marL="30725" marR="30725" marT="0" marB="0"/>
                </a:tc>
                <a:tc>
                  <a:txBody>
                    <a:bodyPr/>
                    <a:lstStyle/>
                    <a:p>
                      <a:pPr>
                        <a:lnSpc>
                          <a:spcPts val="1400"/>
                        </a:lnSpc>
                        <a:spcAft>
                          <a:spcPts val="0"/>
                        </a:spcAft>
                      </a:pPr>
                      <a:r>
                        <a:rPr lang="en-US" sz="1400">
                          <a:effectLst/>
                        </a:rPr>
                        <a:t>similar development stage/requirements for each deposit type</a:t>
                      </a:r>
                      <a:endParaRPr lang="en-US" sz="1400">
                        <a:solidFill>
                          <a:srgbClr val="000000"/>
                        </a:solidFill>
                        <a:effectLst/>
                        <a:latin typeface="Arial"/>
                        <a:ea typeface="Times New Roman"/>
                        <a:cs typeface="Times New Roman"/>
                      </a:endParaRPr>
                    </a:p>
                  </a:txBody>
                  <a:tcPr marL="30725" marR="30725" marT="0" marB="0"/>
                </a:tc>
              </a:tr>
              <a:tr h="558825">
                <a:tc>
                  <a:txBody>
                    <a:bodyPr/>
                    <a:lstStyle/>
                    <a:p>
                      <a:pPr>
                        <a:lnSpc>
                          <a:spcPts val="1400"/>
                        </a:lnSpc>
                        <a:spcAft>
                          <a:spcPts val="0"/>
                        </a:spcAft>
                      </a:pPr>
                      <a:r>
                        <a:rPr lang="en-US" sz="1400">
                          <a:effectLst/>
                        </a:rPr>
                        <a:t>Logistics</a:t>
                      </a:r>
                      <a:endParaRPr lang="en-US" sz="1400">
                        <a:solidFill>
                          <a:srgbClr val="000000"/>
                        </a:solidFill>
                        <a:effectLst/>
                        <a:latin typeface="Arial"/>
                        <a:ea typeface="Times New Roman"/>
                        <a:cs typeface="Times New Roman"/>
                      </a:endParaRPr>
                    </a:p>
                  </a:txBody>
                  <a:tcPr marL="30725" marR="30725" marT="0" marB="0"/>
                </a:tc>
                <a:tc>
                  <a:txBody>
                    <a:bodyPr/>
                    <a:lstStyle/>
                    <a:p>
                      <a:pPr>
                        <a:lnSpc>
                          <a:spcPts val="1400"/>
                        </a:lnSpc>
                      </a:pPr>
                      <a:endParaRPr lang="en-US" sz="1400">
                        <a:solidFill>
                          <a:srgbClr val="000000"/>
                        </a:solidFill>
                        <a:effectLst/>
                        <a:latin typeface="Arial"/>
                        <a:ea typeface="Times New Roman"/>
                        <a:cs typeface="Times New Roman"/>
                      </a:endParaRPr>
                    </a:p>
                  </a:txBody>
                  <a:tcPr marL="30725" marR="30725" marT="0" marB="0"/>
                </a:tc>
                <a:tc>
                  <a:txBody>
                    <a:bodyPr/>
                    <a:lstStyle/>
                    <a:p>
                      <a:pPr>
                        <a:lnSpc>
                          <a:spcPts val="1400"/>
                        </a:lnSpc>
                        <a:spcAft>
                          <a:spcPts val="0"/>
                        </a:spcAft>
                      </a:pPr>
                      <a:r>
                        <a:rPr lang="en-US" sz="1400">
                          <a:effectLst/>
                        </a:rPr>
                        <a:t>high</a:t>
                      </a:r>
                      <a:endParaRPr lang="en-US" sz="1400">
                        <a:solidFill>
                          <a:srgbClr val="000000"/>
                        </a:solidFill>
                        <a:effectLst/>
                        <a:latin typeface="Arial"/>
                        <a:ea typeface="Times New Roman"/>
                        <a:cs typeface="Times New Roman"/>
                      </a:endParaRPr>
                    </a:p>
                  </a:txBody>
                  <a:tcPr marL="30725" marR="30725" marT="0" marB="0"/>
                </a:tc>
                <a:tc>
                  <a:txBody>
                    <a:bodyPr/>
                    <a:lstStyle/>
                    <a:p>
                      <a:pPr>
                        <a:lnSpc>
                          <a:spcPts val="1400"/>
                        </a:lnSpc>
                        <a:spcAft>
                          <a:spcPts val="0"/>
                        </a:spcAft>
                      </a:pPr>
                      <a:r>
                        <a:rPr lang="en-US" sz="1400">
                          <a:effectLst/>
                        </a:rPr>
                        <a:t>high</a:t>
                      </a:r>
                      <a:endParaRPr lang="en-US" sz="1400">
                        <a:solidFill>
                          <a:srgbClr val="000000"/>
                        </a:solidFill>
                        <a:effectLst/>
                        <a:latin typeface="Arial"/>
                        <a:ea typeface="Times New Roman"/>
                        <a:cs typeface="Times New Roman"/>
                      </a:endParaRPr>
                    </a:p>
                  </a:txBody>
                  <a:tcPr marL="30725" marR="30725" marT="0" marB="0"/>
                </a:tc>
                <a:tc>
                  <a:txBody>
                    <a:bodyPr/>
                    <a:lstStyle/>
                    <a:p>
                      <a:pPr>
                        <a:lnSpc>
                          <a:spcPts val="1400"/>
                        </a:lnSpc>
                        <a:spcAft>
                          <a:spcPts val="0"/>
                        </a:spcAft>
                      </a:pPr>
                      <a:r>
                        <a:rPr lang="en-US" sz="1400">
                          <a:effectLst/>
                        </a:rPr>
                        <a:t>high</a:t>
                      </a:r>
                      <a:endParaRPr lang="en-US" sz="1400">
                        <a:solidFill>
                          <a:srgbClr val="000000"/>
                        </a:solidFill>
                        <a:effectLst/>
                        <a:latin typeface="Arial"/>
                        <a:ea typeface="Times New Roman"/>
                        <a:cs typeface="Times New Roman"/>
                      </a:endParaRPr>
                    </a:p>
                  </a:txBody>
                  <a:tcPr marL="30725" marR="30725" marT="0" marB="0"/>
                </a:tc>
                <a:tc>
                  <a:txBody>
                    <a:bodyPr/>
                    <a:lstStyle/>
                    <a:p>
                      <a:pPr>
                        <a:lnSpc>
                          <a:spcPts val="1400"/>
                        </a:lnSpc>
                        <a:spcAft>
                          <a:spcPts val="0"/>
                        </a:spcAft>
                      </a:pPr>
                      <a:r>
                        <a:rPr lang="en-US" sz="1400">
                          <a:effectLst/>
                        </a:rPr>
                        <a:t>Technologies mature; ship-to-ship transhipment may pose challenges still</a:t>
                      </a:r>
                      <a:endParaRPr lang="en-US" sz="1400">
                        <a:solidFill>
                          <a:srgbClr val="000000"/>
                        </a:solidFill>
                        <a:effectLst/>
                        <a:latin typeface="Arial"/>
                        <a:ea typeface="Times New Roman"/>
                        <a:cs typeface="Times New Roman"/>
                      </a:endParaRPr>
                    </a:p>
                  </a:txBody>
                  <a:tcPr marL="30725" marR="30725" marT="0" marB="0"/>
                </a:tc>
              </a:tr>
              <a:tr h="558825">
                <a:tc>
                  <a:txBody>
                    <a:bodyPr/>
                    <a:lstStyle/>
                    <a:p>
                      <a:pPr>
                        <a:lnSpc>
                          <a:spcPts val="1400"/>
                        </a:lnSpc>
                        <a:spcAft>
                          <a:spcPts val="0"/>
                        </a:spcAft>
                      </a:pPr>
                      <a:r>
                        <a:rPr lang="en-US" sz="1400">
                          <a:effectLst/>
                        </a:rPr>
                        <a:t>Processing</a:t>
                      </a:r>
                      <a:endParaRPr lang="en-US" sz="1400">
                        <a:solidFill>
                          <a:srgbClr val="000000"/>
                        </a:solidFill>
                        <a:effectLst/>
                        <a:latin typeface="Arial"/>
                        <a:ea typeface="Times New Roman"/>
                        <a:cs typeface="Times New Roman"/>
                      </a:endParaRPr>
                    </a:p>
                  </a:txBody>
                  <a:tcPr marL="30725" marR="30725" marT="0" marB="0"/>
                </a:tc>
                <a:tc>
                  <a:txBody>
                    <a:bodyPr/>
                    <a:lstStyle/>
                    <a:p>
                      <a:pPr>
                        <a:lnSpc>
                          <a:spcPts val="1400"/>
                        </a:lnSpc>
                      </a:pPr>
                      <a:endParaRPr lang="en-US" sz="1400">
                        <a:solidFill>
                          <a:srgbClr val="000000"/>
                        </a:solidFill>
                        <a:effectLst/>
                        <a:latin typeface="Arial"/>
                        <a:ea typeface="Times New Roman"/>
                        <a:cs typeface="Times New Roman"/>
                      </a:endParaRPr>
                    </a:p>
                  </a:txBody>
                  <a:tcPr marL="30725" marR="30725" marT="0" marB="0"/>
                </a:tc>
                <a:tc>
                  <a:txBody>
                    <a:bodyPr/>
                    <a:lstStyle/>
                    <a:p>
                      <a:pPr>
                        <a:lnSpc>
                          <a:spcPts val="1400"/>
                        </a:lnSpc>
                        <a:spcAft>
                          <a:spcPts val="0"/>
                        </a:spcAft>
                      </a:pPr>
                      <a:r>
                        <a:rPr lang="en-US" sz="1400">
                          <a:effectLst/>
                        </a:rPr>
                        <a:t>moderate</a:t>
                      </a:r>
                      <a:endParaRPr lang="en-US" sz="1400">
                        <a:solidFill>
                          <a:srgbClr val="000000"/>
                        </a:solidFill>
                        <a:effectLst/>
                        <a:latin typeface="Arial"/>
                        <a:ea typeface="Times New Roman"/>
                        <a:cs typeface="Times New Roman"/>
                      </a:endParaRPr>
                    </a:p>
                  </a:txBody>
                  <a:tcPr marL="30725" marR="30725" marT="0" marB="0"/>
                </a:tc>
                <a:tc>
                  <a:txBody>
                    <a:bodyPr/>
                    <a:lstStyle/>
                    <a:p>
                      <a:pPr>
                        <a:lnSpc>
                          <a:spcPts val="1400"/>
                        </a:lnSpc>
                        <a:spcAft>
                          <a:spcPts val="0"/>
                        </a:spcAft>
                      </a:pPr>
                      <a:r>
                        <a:rPr lang="en-US" sz="1400">
                          <a:effectLst/>
                        </a:rPr>
                        <a:t>low</a:t>
                      </a:r>
                      <a:endParaRPr lang="en-US" sz="1400">
                        <a:solidFill>
                          <a:srgbClr val="000000"/>
                        </a:solidFill>
                        <a:effectLst/>
                        <a:latin typeface="Arial"/>
                        <a:ea typeface="Times New Roman"/>
                        <a:cs typeface="Times New Roman"/>
                      </a:endParaRPr>
                    </a:p>
                  </a:txBody>
                  <a:tcPr marL="30725" marR="30725" marT="0" marB="0"/>
                </a:tc>
                <a:tc>
                  <a:txBody>
                    <a:bodyPr/>
                    <a:lstStyle/>
                    <a:p>
                      <a:pPr>
                        <a:lnSpc>
                          <a:spcPts val="1400"/>
                        </a:lnSpc>
                        <a:spcAft>
                          <a:spcPts val="0"/>
                        </a:spcAft>
                      </a:pPr>
                      <a:r>
                        <a:rPr lang="en-US" sz="1400" dirty="0">
                          <a:effectLst/>
                        </a:rPr>
                        <a:t>low</a:t>
                      </a:r>
                      <a:endParaRPr lang="en-US" sz="1400" dirty="0">
                        <a:solidFill>
                          <a:srgbClr val="000000"/>
                        </a:solidFill>
                        <a:effectLst/>
                        <a:latin typeface="Arial"/>
                        <a:ea typeface="Times New Roman"/>
                        <a:cs typeface="Times New Roman"/>
                      </a:endParaRPr>
                    </a:p>
                  </a:txBody>
                  <a:tcPr marL="30725" marR="30725" marT="0" marB="0"/>
                </a:tc>
                <a:tc>
                  <a:txBody>
                    <a:bodyPr/>
                    <a:lstStyle/>
                    <a:p>
                      <a:pPr>
                        <a:lnSpc>
                          <a:spcPts val="1400"/>
                        </a:lnSpc>
                        <a:spcAft>
                          <a:spcPts val="0"/>
                        </a:spcAft>
                      </a:pPr>
                      <a:r>
                        <a:rPr lang="en-US" sz="1400" dirty="0">
                          <a:effectLst/>
                        </a:rPr>
                        <a:t>Depend on metal composition and extraction aims (which metals to take out from the ores)</a:t>
                      </a:r>
                      <a:endParaRPr lang="en-US" sz="1400" dirty="0">
                        <a:solidFill>
                          <a:srgbClr val="000000"/>
                        </a:solidFill>
                        <a:effectLst/>
                        <a:latin typeface="Arial"/>
                        <a:ea typeface="Times New Roman"/>
                        <a:cs typeface="Times New Roman"/>
                      </a:endParaRPr>
                    </a:p>
                  </a:txBody>
                  <a:tcPr marL="30725" marR="30725" marT="0" marB="0"/>
                </a:tc>
              </a:tr>
            </a:tbl>
          </a:graphicData>
        </a:graphic>
      </p:graphicFrame>
      <p:sp>
        <p:nvSpPr>
          <p:cNvPr id="3" name="Title 2"/>
          <p:cNvSpPr>
            <a:spLocks noGrp="1"/>
          </p:cNvSpPr>
          <p:nvPr>
            <p:ph type="title"/>
          </p:nvPr>
        </p:nvSpPr>
        <p:spPr/>
        <p:txBody>
          <a:bodyPr/>
          <a:lstStyle/>
          <a:p>
            <a:r>
              <a:rPr lang="nl-NL" dirty="0" smtClean="0"/>
              <a:t>Technology analysis</a:t>
            </a:r>
            <a:endParaRPr lang="nl-NL" dirty="0"/>
          </a:p>
        </p:txBody>
      </p:sp>
      <p:sp>
        <p:nvSpPr>
          <p:cNvPr id="4" name="Text Placeholder 3"/>
          <p:cNvSpPr>
            <a:spLocks noGrp="1"/>
          </p:cNvSpPr>
          <p:nvPr>
            <p:ph type="body" idx="1"/>
          </p:nvPr>
        </p:nvSpPr>
        <p:spPr>
          <a:xfrm>
            <a:off x="446004" y="1179512"/>
            <a:ext cx="7558088" cy="4498975"/>
          </a:xfrm>
        </p:spPr>
        <p:txBody>
          <a:bodyPr/>
          <a:lstStyle/>
          <a:p>
            <a:r>
              <a:rPr lang="nl-NL" dirty="0" smtClean="0"/>
              <a:t>TRL assessment – summary of level of </a:t>
            </a:r>
            <a:r>
              <a:rPr lang="nl-NL" dirty="0" err="1" smtClean="0"/>
              <a:t>advancement</a:t>
            </a:r>
            <a:endParaRPr lang="nl-NL" dirty="0"/>
          </a:p>
        </p:txBody>
      </p:sp>
    </p:spTree>
    <p:extLst>
      <p:ext uri="{BB962C8B-B14F-4D97-AF65-F5344CB8AC3E}">
        <p14:creationId xmlns:p14="http://schemas.microsoft.com/office/powerpoint/2010/main" val="25314491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half" idx="2"/>
            <p:extLst>
              <p:ext uri="{D42A27DB-BD31-4B8C-83A1-F6EECF244321}">
                <p14:modId xmlns:p14="http://schemas.microsoft.com/office/powerpoint/2010/main" val="1531908263"/>
              </p:ext>
            </p:extLst>
          </p:nvPr>
        </p:nvGraphicFramePr>
        <p:xfrm>
          <a:off x="662658" y="1698172"/>
          <a:ext cx="7818684" cy="4898562"/>
        </p:xfrm>
        <a:graphic>
          <a:graphicData uri="http://schemas.openxmlformats.org/drawingml/2006/table">
            <a:tbl>
              <a:tblPr firstRow="1" bandRow="1">
                <a:tableStyleId>{5C22544A-7EE6-4342-B048-85BDC9FD1C3A}</a:tableStyleId>
              </a:tblPr>
              <a:tblGrid>
                <a:gridCol w="2638682"/>
                <a:gridCol w="4013860"/>
                <a:gridCol w="1166142"/>
              </a:tblGrid>
              <a:tr h="383174">
                <a:tc>
                  <a:txBody>
                    <a:bodyPr/>
                    <a:lstStyle/>
                    <a:p>
                      <a:r>
                        <a:rPr lang="nl-NL" dirty="0" smtClean="0"/>
                        <a:t>Value chain</a:t>
                      </a:r>
                      <a:r>
                        <a:rPr lang="nl-NL" baseline="0" dirty="0" smtClean="0"/>
                        <a:t> stage</a:t>
                      </a:r>
                      <a:endParaRPr lang="nl-NL" dirty="0"/>
                    </a:p>
                  </a:txBody>
                  <a:tcPr/>
                </a:tc>
                <a:tc>
                  <a:txBody>
                    <a:bodyPr/>
                    <a:lstStyle/>
                    <a:p>
                      <a:r>
                        <a:rPr lang="nl-NL" dirty="0" smtClean="0"/>
                        <a:t>EU</a:t>
                      </a:r>
                      <a:r>
                        <a:rPr lang="nl-NL" baseline="0" dirty="0" smtClean="0"/>
                        <a:t> </a:t>
                      </a:r>
                      <a:r>
                        <a:rPr lang="nl-NL" baseline="0" dirty="0" err="1" smtClean="0"/>
                        <a:t>position</a:t>
                      </a:r>
                      <a:endParaRPr lang="nl-NL" dirty="0"/>
                    </a:p>
                  </a:txBody>
                  <a:tcPr/>
                </a:tc>
                <a:tc>
                  <a:txBody>
                    <a:bodyPr/>
                    <a:lstStyle/>
                    <a:p>
                      <a:r>
                        <a:rPr lang="nl-NL" dirty="0" smtClean="0"/>
                        <a:t>Rating</a:t>
                      </a:r>
                      <a:endParaRPr lang="nl-NL" dirty="0"/>
                    </a:p>
                  </a:txBody>
                  <a:tcPr/>
                </a:tc>
              </a:tr>
              <a:tr h="383174">
                <a:tc>
                  <a:txBody>
                    <a:bodyPr/>
                    <a:lstStyle/>
                    <a:p>
                      <a:r>
                        <a:rPr lang="nl-NL" dirty="0" smtClean="0"/>
                        <a:t>Exploration</a:t>
                      </a:r>
                      <a:endParaRPr lang="nl-NL" dirty="0"/>
                    </a:p>
                  </a:txBody>
                  <a:tcPr/>
                </a:tc>
                <a:tc>
                  <a:txBody>
                    <a:bodyPr/>
                    <a:lstStyle/>
                    <a:p>
                      <a:r>
                        <a:rPr lang="nl-NL" dirty="0" smtClean="0"/>
                        <a:t>Technology</a:t>
                      </a:r>
                      <a:r>
                        <a:rPr lang="nl-NL" baseline="0" dirty="0" smtClean="0"/>
                        <a:t> providers + equipment operators; </a:t>
                      </a:r>
                      <a:r>
                        <a:rPr lang="nl-NL" baseline="0" dirty="0" err="1" smtClean="0"/>
                        <a:t>competitive</a:t>
                      </a:r>
                      <a:r>
                        <a:rPr lang="nl-NL" baseline="0" dirty="0" smtClean="0"/>
                        <a:t> </a:t>
                      </a:r>
                      <a:r>
                        <a:rPr lang="nl-NL" baseline="0" dirty="0" err="1" smtClean="0"/>
                        <a:t>edge</a:t>
                      </a:r>
                      <a:r>
                        <a:rPr lang="nl-NL" baseline="0" dirty="0" smtClean="0"/>
                        <a:t> </a:t>
                      </a:r>
                      <a:r>
                        <a:rPr lang="nl-NL" baseline="0" dirty="0" err="1" smtClean="0"/>
                        <a:t>varies</a:t>
                      </a:r>
                      <a:r>
                        <a:rPr lang="nl-NL" baseline="0" dirty="0" smtClean="0"/>
                        <a:t> a bit </a:t>
                      </a:r>
                      <a:r>
                        <a:rPr lang="nl-NL" baseline="0" dirty="0" err="1" smtClean="0"/>
                        <a:t>between</a:t>
                      </a:r>
                      <a:r>
                        <a:rPr lang="nl-NL" baseline="0" dirty="0" smtClean="0"/>
                        <a:t> </a:t>
                      </a:r>
                      <a:r>
                        <a:rPr lang="nl-NL" baseline="0" dirty="0" err="1" smtClean="0"/>
                        <a:t>specific</a:t>
                      </a:r>
                      <a:r>
                        <a:rPr lang="nl-NL" baseline="0" dirty="0" smtClean="0"/>
                        <a:t> </a:t>
                      </a:r>
                      <a:r>
                        <a:rPr lang="nl-NL" baseline="0" dirty="0" err="1" smtClean="0"/>
                        <a:t>components</a:t>
                      </a:r>
                      <a:endParaRPr lang="nl-NL" dirty="0"/>
                    </a:p>
                  </a:txBody>
                  <a:tcPr/>
                </a:tc>
                <a:tc>
                  <a:txBody>
                    <a:bodyPr/>
                    <a:lstStyle/>
                    <a:p>
                      <a:r>
                        <a:rPr lang="nl-NL" dirty="0" smtClean="0"/>
                        <a:t>High</a:t>
                      </a:r>
                      <a:endParaRPr lang="nl-NL" dirty="0"/>
                    </a:p>
                  </a:txBody>
                  <a:tcPr/>
                </a:tc>
              </a:tr>
              <a:tr h="383174">
                <a:tc>
                  <a:txBody>
                    <a:bodyPr/>
                    <a:lstStyle/>
                    <a:p>
                      <a:r>
                        <a:rPr lang="nl-NL" dirty="0" smtClean="0"/>
                        <a:t>Resource</a:t>
                      </a:r>
                      <a:r>
                        <a:rPr lang="nl-NL" baseline="0" dirty="0" smtClean="0"/>
                        <a:t> assessment, </a:t>
                      </a:r>
                      <a:r>
                        <a:rPr lang="nl-NL" baseline="0" dirty="0" err="1" smtClean="0"/>
                        <a:t>evaluation</a:t>
                      </a:r>
                      <a:r>
                        <a:rPr lang="nl-NL" baseline="0" dirty="0" smtClean="0"/>
                        <a:t> </a:t>
                      </a:r>
                      <a:r>
                        <a:rPr lang="nl-NL" baseline="0" dirty="0" err="1" smtClean="0"/>
                        <a:t>and</a:t>
                      </a:r>
                      <a:r>
                        <a:rPr lang="nl-NL" baseline="0" dirty="0" smtClean="0"/>
                        <a:t> mine planning</a:t>
                      </a:r>
                      <a:endParaRPr lang="nl-NL" dirty="0"/>
                    </a:p>
                  </a:txBody>
                  <a:tcPr/>
                </a:tc>
                <a:tc>
                  <a:txBody>
                    <a:bodyPr/>
                    <a:lstStyle/>
                    <a:p>
                      <a:r>
                        <a:rPr lang="nl-NL" dirty="0" err="1" smtClean="0"/>
                        <a:t>Some</a:t>
                      </a:r>
                      <a:r>
                        <a:rPr lang="nl-NL" dirty="0" smtClean="0"/>
                        <a:t> </a:t>
                      </a:r>
                      <a:r>
                        <a:rPr lang="nl-NL" dirty="0" err="1" smtClean="0"/>
                        <a:t>specialised</a:t>
                      </a:r>
                      <a:r>
                        <a:rPr lang="nl-NL" dirty="0" smtClean="0"/>
                        <a:t> companies in EU but </a:t>
                      </a:r>
                      <a:r>
                        <a:rPr lang="nl-NL" dirty="0" err="1" smtClean="0"/>
                        <a:t>not</a:t>
                      </a:r>
                      <a:r>
                        <a:rPr lang="nl-NL" dirty="0" smtClean="0"/>
                        <a:t> </a:t>
                      </a:r>
                      <a:r>
                        <a:rPr lang="nl-NL" dirty="0" err="1" smtClean="0"/>
                        <a:t>alone</a:t>
                      </a:r>
                      <a:endParaRPr lang="nl-NL" dirty="0"/>
                    </a:p>
                  </a:txBody>
                  <a:tcPr/>
                </a:tc>
                <a:tc>
                  <a:txBody>
                    <a:bodyPr/>
                    <a:lstStyle/>
                    <a:p>
                      <a:r>
                        <a:rPr lang="nl-NL" dirty="0" err="1" smtClean="0"/>
                        <a:t>Average</a:t>
                      </a:r>
                      <a:endParaRPr lang="nl-NL" dirty="0"/>
                    </a:p>
                  </a:txBody>
                  <a:tcPr/>
                </a:tc>
              </a:tr>
              <a:tr h="383174">
                <a:tc>
                  <a:txBody>
                    <a:bodyPr/>
                    <a:lstStyle/>
                    <a:p>
                      <a:r>
                        <a:rPr lang="nl-NL" dirty="0" err="1" smtClean="0"/>
                        <a:t>Extraction</a:t>
                      </a:r>
                      <a:endParaRPr lang="nl-NL" dirty="0"/>
                    </a:p>
                  </a:txBody>
                  <a:tcPr/>
                </a:tc>
                <a:tc>
                  <a:txBody>
                    <a:bodyPr/>
                    <a:lstStyle/>
                    <a:p>
                      <a:r>
                        <a:rPr lang="nl-NL" dirty="0" err="1" smtClean="0"/>
                        <a:t>Key</a:t>
                      </a:r>
                      <a:r>
                        <a:rPr lang="nl-NL" dirty="0" smtClean="0"/>
                        <a:t> </a:t>
                      </a:r>
                      <a:r>
                        <a:rPr lang="nl-NL" dirty="0" err="1" smtClean="0"/>
                        <a:t>components</a:t>
                      </a:r>
                      <a:r>
                        <a:rPr lang="nl-NL" dirty="0" smtClean="0"/>
                        <a:t> (</a:t>
                      </a:r>
                      <a:r>
                        <a:rPr lang="nl-NL" dirty="0" err="1" smtClean="0"/>
                        <a:t>cutting</a:t>
                      </a:r>
                      <a:r>
                        <a:rPr lang="nl-NL" dirty="0" smtClean="0"/>
                        <a:t>, </a:t>
                      </a:r>
                      <a:r>
                        <a:rPr lang="nl-NL" dirty="0" err="1" smtClean="0"/>
                        <a:t>grabbing</a:t>
                      </a:r>
                      <a:r>
                        <a:rPr lang="nl-NL" dirty="0" smtClean="0"/>
                        <a:t>,</a:t>
                      </a:r>
                      <a:r>
                        <a:rPr lang="nl-NL" baseline="0" dirty="0" smtClean="0"/>
                        <a:t> </a:t>
                      </a:r>
                      <a:r>
                        <a:rPr lang="nl-NL" baseline="0" dirty="0" err="1" smtClean="0"/>
                        <a:t>grinding</a:t>
                      </a:r>
                      <a:r>
                        <a:rPr lang="nl-NL" baseline="0" dirty="0" smtClean="0"/>
                        <a:t>) </a:t>
                      </a:r>
                      <a:r>
                        <a:rPr lang="nl-NL" baseline="0" dirty="0" err="1" smtClean="0"/>
                        <a:t>developed</a:t>
                      </a:r>
                      <a:r>
                        <a:rPr lang="nl-NL" baseline="0" dirty="0" smtClean="0"/>
                        <a:t> in Europe</a:t>
                      </a:r>
                      <a:endParaRPr lang="nl-NL" dirty="0"/>
                    </a:p>
                  </a:txBody>
                  <a:tcPr/>
                </a:tc>
                <a:tc>
                  <a:txBody>
                    <a:bodyPr/>
                    <a:lstStyle/>
                    <a:p>
                      <a:r>
                        <a:rPr lang="nl-NL" dirty="0" smtClean="0"/>
                        <a:t>High</a:t>
                      </a:r>
                      <a:endParaRPr lang="nl-NL" dirty="0"/>
                    </a:p>
                  </a:txBody>
                  <a:tcPr/>
                </a:tc>
              </a:tr>
              <a:tr h="383174">
                <a:tc>
                  <a:txBody>
                    <a:bodyPr/>
                    <a:lstStyle/>
                    <a:p>
                      <a:r>
                        <a:rPr lang="nl-NL" dirty="0" err="1" smtClean="0"/>
                        <a:t>Vertical</a:t>
                      </a:r>
                      <a:r>
                        <a:rPr lang="nl-NL" dirty="0" smtClean="0"/>
                        <a:t> transport</a:t>
                      </a:r>
                      <a:endParaRPr lang="nl-NL" dirty="0"/>
                    </a:p>
                  </a:txBody>
                  <a:tcPr/>
                </a:tc>
                <a:tc>
                  <a:txBody>
                    <a:bodyPr/>
                    <a:lstStyle/>
                    <a:p>
                      <a:r>
                        <a:rPr lang="nl-NL" dirty="0" smtClean="0"/>
                        <a:t>Infant </a:t>
                      </a:r>
                      <a:r>
                        <a:rPr lang="nl-NL" dirty="0" err="1" smtClean="0"/>
                        <a:t>technology</a:t>
                      </a:r>
                      <a:r>
                        <a:rPr lang="nl-NL" baseline="0" dirty="0" smtClean="0"/>
                        <a:t> but </a:t>
                      </a:r>
                      <a:r>
                        <a:rPr lang="nl-NL" baseline="0" dirty="0" err="1" smtClean="0"/>
                        <a:t>key</a:t>
                      </a:r>
                      <a:r>
                        <a:rPr lang="nl-NL" baseline="0" dirty="0" smtClean="0"/>
                        <a:t> </a:t>
                      </a:r>
                      <a:r>
                        <a:rPr lang="nl-NL" baseline="0" dirty="0" err="1" smtClean="0"/>
                        <a:t>developers</a:t>
                      </a:r>
                      <a:r>
                        <a:rPr lang="nl-NL" baseline="0" dirty="0" smtClean="0"/>
                        <a:t> </a:t>
                      </a:r>
                      <a:r>
                        <a:rPr lang="nl-NL" baseline="0" dirty="0" err="1" smtClean="0"/>
                        <a:t>based</a:t>
                      </a:r>
                      <a:r>
                        <a:rPr lang="nl-NL" baseline="0" dirty="0" smtClean="0"/>
                        <a:t> in the EU</a:t>
                      </a:r>
                      <a:endParaRPr lang="nl-NL" dirty="0"/>
                    </a:p>
                  </a:txBody>
                  <a:tcPr/>
                </a:tc>
                <a:tc>
                  <a:txBody>
                    <a:bodyPr/>
                    <a:lstStyle/>
                    <a:p>
                      <a:r>
                        <a:rPr lang="nl-NL" dirty="0" smtClean="0"/>
                        <a:t>High</a:t>
                      </a:r>
                      <a:endParaRPr lang="nl-NL" dirty="0"/>
                    </a:p>
                  </a:txBody>
                  <a:tcPr/>
                </a:tc>
              </a:tr>
              <a:tr h="383174">
                <a:tc>
                  <a:txBody>
                    <a:bodyPr/>
                    <a:lstStyle/>
                    <a:p>
                      <a:r>
                        <a:rPr lang="nl-NL" dirty="0" err="1" smtClean="0"/>
                        <a:t>Surface</a:t>
                      </a:r>
                      <a:r>
                        <a:rPr lang="nl-NL" dirty="0" smtClean="0"/>
                        <a:t> operations</a:t>
                      </a:r>
                      <a:endParaRPr lang="nl-NL" dirty="0"/>
                    </a:p>
                  </a:txBody>
                  <a:tcPr/>
                </a:tc>
                <a:tc>
                  <a:txBody>
                    <a:bodyPr/>
                    <a:lstStyle/>
                    <a:p>
                      <a:r>
                        <a:rPr lang="nl-NL" dirty="0" smtClean="0"/>
                        <a:t>EU well-</a:t>
                      </a:r>
                      <a:r>
                        <a:rPr lang="nl-NL" dirty="0" err="1" smtClean="0"/>
                        <a:t>placed</a:t>
                      </a:r>
                      <a:r>
                        <a:rPr lang="nl-NL" dirty="0" smtClean="0"/>
                        <a:t> re </a:t>
                      </a:r>
                      <a:r>
                        <a:rPr lang="nl-NL" dirty="0" err="1" smtClean="0"/>
                        <a:t>vessel</a:t>
                      </a:r>
                      <a:r>
                        <a:rPr lang="nl-NL" dirty="0" smtClean="0"/>
                        <a:t> </a:t>
                      </a:r>
                      <a:r>
                        <a:rPr lang="nl-NL" dirty="0" err="1" smtClean="0"/>
                        <a:t>technology</a:t>
                      </a:r>
                      <a:endParaRPr lang="nl-NL" dirty="0"/>
                    </a:p>
                  </a:txBody>
                  <a:tcPr/>
                </a:tc>
                <a:tc>
                  <a:txBody>
                    <a:bodyPr/>
                    <a:lstStyle/>
                    <a:p>
                      <a:r>
                        <a:rPr lang="nl-NL" dirty="0" err="1" smtClean="0"/>
                        <a:t>Average</a:t>
                      </a:r>
                      <a:r>
                        <a:rPr lang="nl-NL" dirty="0" smtClean="0"/>
                        <a:t> </a:t>
                      </a:r>
                      <a:r>
                        <a:rPr lang="nl-NL" dirty="0" err="1" smtClean="0"/>
                        <a:t>to</a:t>
                      </a:r>
                      <a:r>
                        <a:rPr lang="nl-NL" dirty="0" smtClean="0"/>
                        <a:t> high</a:t>
                      </a:r>
                      <a:endParaRPr lang="nl-NL" dirty="0"/>
                    </a:p>
                  </a:txBody>
                  <a:tcPr/>
                </a:tc>
              </a:tr>
              <a:tr h="383174">
                <a:tc>
                  <a:txBody>
                    <a:bodyPr/>
                    <a:lstStyle/>
                    <a:p>
                      <a:r>
                        <a:rPr lang="nl-NL" dirty="0" err="1" smtClean="0"/>
                        <a:t>Logistics</a:t>
                      </a:r>
                      <a:endParaRPr lang="nl-NL" dirty="0"/>
                    </a:p>
                  </a:txBody>
                  <a:tcPr/>
                </a:tc>
                <a:tc>
                  <a:txBody>
                    <a:bodyPr/>
                    <a:lstStyle/>
                    <a:p>
                      <a:r>
                        <a:rPr lang="nl-NL" dirty="0" smtClean="0"/>
                        <a:t>No </a:t>
                      </a:r>
                      <a:r>
                        <a:rPr lang="nl-NL" dirty="0" err="1" smtClean="0"/>
                        <a:t>unique</a:t>
                      </a:r>
                      <a:r>
                        <a:rPr lang="nl-NL" baseline="0" dirty="0" smtClean="0"/>
                        <a:t> </a:t>
                      </a:r>
                      <a:r>
                        <a:rPr lang="nl-NL" baseline="0" dirty="0" err="1" smtClean="0"/>
                        <a:t>position</a:t>
                      </a:r>
                      <a:endParaRPr lang="nl-NL" dirty="0"/>
                    </a:p>
                  </a:txBody>
                  <a:tcPr/>
                </a:tc>
                <a:tc>
                  <a:txBody>
                    <a:bodyPr/>
                    <a:lstStyle/>
                    <a:p>
                      <a:r>
                        <a:rPr lang="nl-NL" dirty="0" err="1" smtClean="0"/>
                        <a:t>Average</a:t>
                      </a:r>
                      <a:endParaRPr lang="nl-NL" dirty="0"/>
                    </a:p>
                  </a:txBody>
                  <a:tcPr/>
                </a:tc>
              </a:tr>
              <a:tr h="383174">
                <a:tc>
                  <a:txBody>
                    <a:bodyPr/>
                    <a:lstStyle/>
                    <a:p>
                      <a:r>
                        <a:rPr lang="nl-NL" dirty="0" smtClean="0"/>
                        <a:t>Processing</a:t>
                      </a:r>
                      <a:endParaRPr lang="nl-NL" dirty="0"/>
                    </a:p>
                  </a:txBody>
                  <a:tcPr/>
                </a:tc>
                <a:tc>
                  <a:txBody>
                    <a:bodyPr/>
                    <a:lstStyle/>
                    <a:p>
                      <a:r>
                        <a:rPr lang="nl-NL" dirty="0" smtClean="0"/>
                        <a:t>No </a:t>
                      </a:r>
                      <a:r>
                        <a:rPr lang="nl-NL" dirty="0" err="1" smtClean="0"/>
                        <a:t>unique</a:t>
                      </a:r>
                      <a:r>
                        <a:rPr lang="nl-NL" dirty="0" smtClean="0"/>
                        <a:t> </a:t>
                      </a:r>
                      <a:r>
                        <a:rPr lang="nl-NL" dirty="0" err="1" smtClean="0"/>
                        <a:t>position</a:t>
                      </a:r>
                      <a:endParaRPr lang="nl-NL" dirty="0"/>
                    </a:p>
                  </a:txBody>
                  <a:tcPr/>
                </a:tc>
                <a:tc>
                  <a:txBody>
                    <a:bodyPr/>
                    <a:lstStyle/>
                    <a:p>
                      <a:r>
                        <a:rPr lang="nl-NL" dirty="0" err="1" smtClean="0"/>
                        <a:t>Average</a:t>
                      </a:r>
                      <a:endParaRPr lang="nl-NL" dirty="0"/>
                    </a:p>
                  </a:txBody>
                  <a:tcPr/>
                </a:tc>
              </a:tr>
            </a:tbl>
          </a:graphicData>
        </a:graphic>
      </p:graphicFrame>
      <p:sp>
        <p:nvSpPr>
          <p:cNvPr id="3" name="Title 2"/>
          <p:cNvSpPr>
            <a:spLocks noGrp="1"/>
          </p:cNvSpPr>
          <p:nvPr>
            <p:ph type="title"/>
          </p:nvPr>
        </p:nvSpPr>
        <p:spPr/>
        <p:txBody>
          <a:bodyPr/>
          <a:lstStyle/>
          <a:p>
            <a:r>
              <a:rPr lang="nl-NL" dirty="0" smtClean="0"/>
              <a:t>Technical analysis update</a:t>
            </a:r>
            <a:endParaRPr lang="nl-NL" dirty="0"/>
          </a:p>
        </p:txBody>
      </p:sp>
      <p:sp>
        <p:nvSpPr>
          <p:cNvPr id="8" name="Text Placeholder 3"/>
          <p:cNvSpPr>
            <a:spLocks noGrp="1"/>
          </p:cNvSpPr>
          <p:nvPr>
            <p:ph type="body" idx="1"/>
          </p:nvPr>
        </p:nvSpPr>
        <p:spPr>
          <a:xfrm>
            <a:off x="719137" y="1223596"/>
            <a:ext cx="7558088" cy="4498975"/>
          </a:xfrm>
        </p:spPr>
        <p:txBody>
          <a:bodyPr/>
          <a:lstStyle/>
          <a:p>
            <a:r>
              <a:rPr lang="nl-NL" dirty="0" err="1" smtClean="0"/>
              <a:t>Notion</a:t>
            </a:r>
            <a:r>
              <a:rPr lang="nl-NL" dirty="0" smtClean="0"/>
              <a:t> </a:t>
            </a:r>
            <a:r>
              <a:rPr lang="nl-NL" dirty="0" err="1" smtClean="0"/>
              <a:t>that</a:t>
            </a:r>
            <a:r>
              <a:rPr lang="nl-NL" dirty="0" smtClean="0"/>
              <a:t> </a:t>
            </a:r>
            <a:r>
              <a:rPr lang="nl-NL" dirty="0" err="1" smtClean="0"/>
              <a:t>there</a:t>
            </a:r>
            <a:r>
              <a:rPr lang="nl-NL" dirty="0" smtClean="0"/>
              <a:t> is no </a:t>
            </a:r>
            <a:r>
              <a:rPr lang="nl-NL" dirty="0" err="1" smtClean="0"/>
              <a:t>mature</a:t>
            </a:r>
            <a:r>
              <a:rPr lang="nl-NL" dirty="0" smtClean="0"/>
              <a:t> market </a:t>
            </a:r>
            <a:r>
              <a:rPr lang="nl-NL" dirty="0" err="1" smtClean="0"/>
              <a:t>yet</a:t>
            </a:r>
            <a:endParaRPr lang="nl-NL" dirty="0"/>
          </a:p>
        </p:txBody>
      </p:sp>
    </p:spTree>
    <p:extLst>
      <p:ext uri="{BB962C8B-B14F-4D97-AF65-F5344CB8AC3E}">
        <p14:creationId xmlns:p14="http://schemas.microsoft.com/office/powerpoint/2010/main" val="14057927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endParaRPr lang="nl-NL"/>
          </a:p>
        </p:txBody>
      </p:sp>
      <p:sp>
        <p:nvSpPr>
          <p:cNvPr id="3" name="Title 2"/>
          <p:cNvSpPr>
            <a:spLocks noGrp="1"/>
          </p:cNvSpPr>
          <p:nvPr>
            <p:ph type="title"/>
          </p:nvPr>
        </p:nvSpPr>
        <p:spPr/>
        <p:txBody>
          <a:bodyPr/>
          <a:lstStyle/>
          <a:p>
            <a:r>
              <a:rPr lang="nl-NL" dirty="0" smtClean="0"/>
              <a:t>Legal analysis update</a:t>
            </a:r>
            <a:endParaRPr lang="nl-NL" dirty="0"/>
          </a:p>
        </p:txBody>
      </p:sp>
      <p:sp>
        <p:nvSpPr>
          <p:cNvPr id="4" name="Text Placeholder 3"/>
          <p:cNvSpPr>
            <a:spLocks noGrp="1"/>
          </p:cNvSpPr>
          <p:nvPr>
            <p:ph type="body" idx="1"/>
          </p:nvPr>
        </p:nvSpPr>
        <p:spPr/>
        <p:txBody>
          <a:bodyPr/>
          <a:lstStyle/>
          <a:p>
            <a:pPr marL="0" indent="0">
              <a:buNone/>
            </a:pPr>
            <a:r>
              <a:rPr lang="en-US" dirty="0" smtClean="0"/>
              <a:t>International </a:t>
            </a:r>
            <a:r>
              <a:rPr lang="en-US" dirty="0"/>
              <a:t>law</a:t>
            </a:r>
          </a:p>
          <a:p>
            <a:endParaRPr lang="en-US" dirty="0"/>
          </a:p>
          <a:p>
            <a:r>
              <a:rPr lang="en-US" dirty="0" smtClean="0"/>
              <a:t>Basic </a:t>
            </a:r>
            <a:r>
              <a:rPr lang="en-US" dirty="0"/>
              <a:t>legal framework for DSM is set out in Part XI of UNCLOS &amp; the Part XI DSM Agreement</a:t>
            </a:r>
          </a:p>
          <a:p>
            <a:r>
              <a:rPr lang="en-US" dirty="0" smtClean="0"/>
              <a:t>DSM </a:t>
            </a:r>
            <a:r>
              <a:rPr lang="en-US" dirty="0"/>
              <a:t>in areas subject to coastal State jurisdiction is subject to coastal State law</a:t>
            </a:r>
          </a:p>
          <a:p>
            <a:r>
              <a:rPr lang="en-US" dirty="0" smtClean="0"/>
              <a:t>DSM </a:t>
            </a:r>
            <a:r>
              <a:rPr lang="en-US" dirty="0"/>
              <a:t>in the Area subject to a specific regime regulated by the International Seabed Authority (ISA)</a:t>
            </a:r>
          </a:p>
          <a:p>
            <a:r>
              <a:rPr lang="en-US" dirty="0" smtClean="0"/>
              <a:t>The </a:t>
            </a:r>
            <a:r>
              <a:rPr lang="en-US" dirty="0"/>
              <a:t>EU and Member States are members of </a:t>
            </a:r>
            <a:r>
              <a:rPr lang="en-US" dirty="0" smtClean="0"/>
              <a:t>ISA – opportunity to assist/influence &amp; provide expertise</a:t>
            </a:r>
            <a:endParaRPr lang="en-US" dirty="0"/>
          </a:p>
          <a:p>
            <a:r>
              <a:rPr lang="en-US" dirty="0" smtClean="0"/>
              <a:t>The </a:t>
            </a:r>
            <a:r>
              <a:rPr lang="en-US" dirty="0"/>
              <a:t>exploration aspects of the Mining Code have been </a:t>
            </a:r>
            <a:r>
              <a:rPr lang="en-US" dirty="0" smtClean="0"/>
              <a:t>established </a:t>
            </a:r>
            <a:r>
              <a:rPr lang="en-US" dirty="0"/>
              <a:t>as ISA regulations</a:t>
            </a:r>
          </a:p>
          <a:p>
            <a:r>
              <a:rPr lang="en-US" dirty="0" smtClean="0"/>
              <a:t>ISA </a:t>
            </a:r>
            <a:r>
              <a:rPr lang="en-US" dirty="0"/>
              <a:t>is currently developing the exploitation aspects, benefit sharing to be addressed subsequently</a:t>
            </a:r>
          </a:p>
          <a:p>
            <a:r>
              <a:rPr lang="en-US" dirty="0" smtClean="0"/>
              <a:t>Few </a:t>
            </a:r>
            <a:r>
              <a:rPr lang="en-US" dirty="0"/>
              <a:t>formal linkages with other international instruments</a:t>
            </a:r>
          </a:p>
          <a:p>
            <a:r>
              <a:rPr lang="en-US" dirty="0" smtClean="0"/>
              <a:t>ITLOS </a:t>
            </a:r>
            <a:r>
              <a:rPr lang="en-US" dirty="0"/>
              <a:t>advisory opinion on the scope of State sponsorship</a:t>
            </a:r>
          </a:p>
        </p:txBody>
      </p:sp>
    </p:spTree>
    <p:extLst>
      <p:ext uri="{BB962C8B-B14F-4D97-AF65-F5344CB8AC3E}">
        <p14:creationId xmlns:p14="http://schemas.microsoft.com/office/powerpoint/2010/main" val="3746727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endParaRPr lang="nl-NL"/>
          </a:p>
        </p:txBody>
      </p:sp>
      <p:sp>
        <p:nvSpPr>
          <p:cNvPr id="3" name="Title 2"/>
          <p:cNvSpPr>
            <a:spLocks noGrp="1"/>
          </p:cNvSpPr>
          <p:nvPr>
            <p:ph type="title"/>
          </p:nvPr>
        </p:nvSpPr>
        <p:spPr/>
        <p:txBody>
          <a:bodyPr/>
          <a:lstStyle/>
          <a:p>
            <a:r>
              <a:rPr lang="nl-NL" dirty="0" smtClean="0"/>
              <a:t>Legal analysis update</a:t>
            </a:r>
            <a:endParaRPr lang="nl-NL" dirty="0"/>
          </a:p>
        </p:txBody>
      </p:sp>
      <p:sp>
        <p:nvSpPr>
          <p:cNvPr id="4" name="Text Placeholder 3"/>
          <p:cNvSpPr>
            <a:spLocks noGrp="1"/>
          </p:cNvSpPr>
          <p:nvPr>
            <p:ph type="body" idx="1"/>
          </p:nvPr>
        </p:nvSpPr>
        <p:spPr/>
        <p:txBody>
          <a:bodyPr/>
          <a:lstStyle/>
          <a:p>
            <a:pPr marL="0" indent="0">
              <a:buNone/>
            </a:pPr>
            <a:r>
              <a:rPr lang="en-US" dirty="0"/>
              <a:t>EU law</a:t>
            </a:r>
          </a:p>
          <a:p>
            <a:pPr marL="0" indent="0">
              <a:buNone/>
            </a:pPr>
            <a:endParaRPr lang="en-US" dirty="0"/>
          </a:p>
          <a:p>
            <a:r>
              <a:rPr lang="en-US" dirty="0" smtClean="0"/>
              <a:t>Unsurprisingly </a:t>
            </a:r>
            <a:r>
              <a:rPr lang="en-US" dirty="0"/>
              <a:t>given absence of DSM in EU waters, EU </a:t>
            </a:r>
            <a:r>
              <a:rPr lang="en-US" dirty="0" smtClean="0"/>
              <a:t>law </a:t>
            </a:r>
            <a:r>
              <a:rPr lang="en-US" dirty="0"/>
              <a:t>does not directly address DSM</a:t>
            </a:r>
          </a:p>
          <a:p>
            <a:r>
              <a:rPr lang="en-US" dirty="0" smtClean="0"/>
              <a:t>DSM </a:t>
            </a:r>
            <a:r>
              <a:rPr lang="en-US" dirty="0"/>
              <a:t>would be subject to SEA Directive but not EIA Directive</a:t>
            </a:r>
          </a:p>
          <a:p>
            <a:r>
              <a:rPr lang="en-US" dirty="0" smtClean="0"/>
              <a:t>Birds</a:t>
            </a:r>
            <a:r>
              <a:rPr lang="en-US" dirty="0"/>
              <a:t>, Habitats &amp; Marine directives do not prevent DSM but May impact how and where it is undertaken</a:t>
            </a:r>
          </a:p>
          <a:p>
            <a:r>
              <a:rPr lang="en-US" dirty="0" smtClean="0"/>
              <a:t>Limited </a:t>
            </a:r>
            <a:r>
              <a:rPr lang="en-US" dirty="0"/>
              <a:t>application of Environmental Liability Directive</a:t>
            </a:r>
          </a:p>
          <a:p>
            <a:r>
              <a:rPr lang="en-US" dirty="0" smtClean="0"/>
              <a:t>Waste </a:t>
            </a:r>
            <a:r>
              <a:rPr lang="en-US" dirty="0"/>
              <a:t>legislation application may be challenging</a:t>
            </a:r>
          </a:p>
          <a:p>
            <a:r>
              <a:rPr lang="en-US" dirty="0" smtClean="0"/>
              <a:t>New </a:t>
            </a:r>
            <a:r>
              <a:rPr lang="en-US" dirty="0"/>
              <a:t>MSP&amp;ICZM Directive will apply</a:t>
            </a:r>
          </a:p>
          <a:p>
            <a:r>
              <a:rPr lang="en-US" dirty="0" smtClean="0"/>
              <a:t>Accounting </a:t>
            </a:r>
            <a:r>
              <a:rPr lang="en-US" dirty="0"/>
              <a:t>Directive applies to DSM as an extractive industry</a:t>
            </a:r>
          </a:p>
          <a:p>
            <a:pPr marL="0" indent="0">
              <a:buNone/>
            </a:pPr>
            <a:endParaRPr lang="en-US" dirty="0"/>
          </a:p>
        </p:txBody>
      </p:sp>
    </p:spTree>
    <p:extLst>
      <p:ext uri="{BB962C8B-B14F-4D97-AF65-F5344CB8AC3E}">
        <p14:creationId xmlns:p14="http://schemas.microsoft.com/office/powerpoint/2010/main" val="855704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NL" dirty="0" smtClean="0"/>
              <a:t>Short </a:t>
            </a:r>
            <a:r>
              <a:rPr lang="nl-NL" dirty="0" err="1" smtClean="0"/>
              <a:t>overview</a:t>
            </a:r>
            <a:r>
              <a:rPr lang="nl-NL" dirty="0" smtClean="0"/>
              <a:t> of state of </a:t>
            </a:r>
            <a:r>
              <a:rPr lang="nl-NL" dirty="0" err="1" smtClean="0"/>
              <a:t>play</a:t>
            </a:r>
            <a:endParaRPr lang="nl-NL" dirty="0"/>
          </a:p>
        </p:txBody>
      </p:sp>
      <p:sp>
        <p:nvSpPr>
          <p:cNvPr id="4" name="Text Placeholder 3"/>
          <p:cNvSpPr>
            <a:spLocks noGrp="1"/>
          </p:cNvSpPr>
          <p:nvPr>
            <p:ph type="body" idx="1"/>
          </p:nvPr>
        </p:nvSpPr>
        <p:spPr/>
        <p:txBody>
          <a:bodyPr/>
          <a:lstStyle/>
          <a:p>
            <a:r>
              <a:rPr lang="nl-NL" dirty="0" err="1" smtClean="0"/>
              <a:t>Key</a:t>
            </a:r>
            <a:r>
              <a:rPr lang="nl-NL" dirty="0" smtClean="0"/>
              <a:t> </a:t>
            </a:r>
            <a:r>
              <a:rPr lang="nl-NL" dirty="0" err="1" smtClean="0"/>
              <a:t>messages</a:t>
            </a:r>
            <a:r>
              <a:rPr lang="nl-NL" dirty="0" smtClean="0"/>
              <a:t> </a:t>
            </a:r>
            <a:r>
              <a:rPr lang="nl-NL" dirty="0" err="1" smtClean="0"/>
              <a:t>from</a:t>
            </a:r>
            <a:r>
              <a:rPr lang="nl-NL" dirty="0" smtClean="0"/>
              <a:t> the </a:t>
            </a:r>
            <a:r>
              <a:rPr lang="nl-NL" dirty="0" err="1" smtClean="0"/>
              <a:t>study</a:t>
            </a:r>
            <a:r>
              <a:rPr lang="nl-NL" dirty="0" smtClean="0"/>
              <a:t> </a:t>
            </a:r>
            <a:r>
              <a:rPr lang="nl-NL" dirty="0" err="1" smtClean="0"/>
              <a:t>findings</a:t>
            </a:r>
            <a:endParaRPr lang="nl-NL" dirty="0" smtClean="0"/>
          </a:p>
          <a:p>
            <a:endParaRPr lang="nl-NL" dirty="0"/>
          </a:p>
          <a:p>
            <a:r>
              <a:rPr lang="nl-NL" dirty="0" err="1" smtClean="0"/>
              <a:t>Some</a:t>
            </a:r>
            <a:r>
              <a:rPr lang="nl-NL" dirty="0" smtClean="0"/>
              <a:t> </a:t>
            </a:r>
            <a:r>
              <a:rPr lang="nl-NL" dirty="0" err="1" smtClean="0"/>
              <a:t>further</a:t>
            </a:r>
            <a:r>
              <a:rPr lang="nl-NL" dirty="0" smtClean="0"/>
              <a:t> details </a:t>
            </a:r>
            <a:r>
              <a:rPr lang="nl-NL" dirty="0" err="1" smtClean="0"/>
              <a:t>from</a:t>
            </a:r>
            <a:r>
              <a:rPr lang="nl-NL" dirty="0" smtClean="0"/>
              <a:t> (new) </a:t>
            </a:r>
            <a:r>
              <a:rPr lang="nl-NL" dirty="0" err="1" smtClean="0"/>
              <a:t>individual</a:t>
            </a:r>
            <a:r>
              <a:rPr lang="nl-NL" dirty="0" smtClean="0"/>
              <a:t> </a:t>
            </a:r>
            <a:r>
              <a:rPr lang="nl-NL" dirty="0" err="1" smtClean="0"/>
              <a:t>tasks</a:t>
            </a:r>
            <a:endParaRPr lang="nl-NL" dirty="0" smtClean="0"/>
          </a:p>
          <a:p>
            <a:endParaRPr lang="nl-NL" dirty="0"/>
          </a:p>
          <a:p>
            <a:r>
              <a:rPr lang="nl-NL" dirty="0" err="1" smtClean="0"/>
              <a:t>Pending</a:t>
            </a:r>
            <a:r>
              <a:rPr lang="nl-NL" dirty="0" smtClean="0"/>
              <a:t> actions </a:t>
            </a:r>
            <a:r>
              <a:rPr lang="nl-NL" dirty="0" err="1" smtClean="0"/>
              <a:t>towards</a:t>
            </a:r>
            <a:r>
              <a:rPr lang="nl-NL" dirty="0" smtClean="0"/>
              <a:t> </a:t>
            </a:r>
            <a:r>
              <a:rPr lang="nl-NL" dirty="0" err="1" smtClean="0"/>
              <a:t>study</a:t>
            </a:r>
            <a:r>
              <a:rPr lang="nl-NL" dirty="0" smtClean="0"/>
              <a:t> </a:t>
            </a:r>
            <a:r>
              <a:rPr lang="nl-NL" dirty="0" err="1" smtClean="0"/>
              <a:t>finalisation</a:t>
            </a:r>
            <a:endParaRPr lang="nl-NL" dirty="0" smtClean="0"/>
          </a:p>
          <a:p>
            <a:endParaRPr lang="nl-NL" dirty="0"/>
          </a:p>
          <a:p>
            <a:r>
              <a:rPr lang="nl-NL" dirty="0" err="1" smtClean="0"/>
              <a:t>Detailed</a:t>
            </a:r>
            <a:r>
              <a:rPr lang="nl-NL" dirty="0" smtClean="0"/>
              <a:t> </a:t>
            </a:r>
            <a:r>
              <a:rPr lang="nl-NL" dirty="0" err="1" smtClean="0"/>
              <a:t>comments</a:t>
            </a:r>
            <a:r>
              <a:rPr lang="nl-NL" dirty="0" smtClean="0"/>
              <a:t> </a:t>
            </a:r>
            <a:r>
              <a:rPr lang="nl-NL" dirty="0" err="1" smtClean="0"/>
              <a:t>from</a:t>
            </a:r>
            <a:r>
              <a:rPr lang="nl-NL" dirty="0" smtClean="0"/>
              <a:t> the SC members</a:t>
            </a:r>
          </a:p>
          <a:p>
            <a:endParaRPr lang="nl-NL" dirty="0"/>
          </a:p>
          <a:p>
            <a:r>
              <a:rPr lang="nl-NL" dirty="0" smtClean="0"/>
              <a:t>Planning</a:t>
            </a:r>
            <a:endParaRPr lang="nl-NL" dirty="0"/>
          </a:p>
        </p:txBody>
      </p:sp>
    </p:spTree>
    <p:extLst>
      <p:ext uri="{BB962C8B-B14F-4D97-AF65-F5344CB8AC3E}">
        <p14:creationId xmlns:p14="http://schemas.microsoft.com/office/powerpoint/2010/main" val="20710880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endParaRPr lang="nl-NL"/>
          </a:p>
        </p:txBody>
      </p:sp>
      <p:sp>
        <p:nvSpPr>
          <p:cNvPr id="3" name="Title 2"/>
          <p:cNvSpPr>
            <a:spLocks noGrp="1"/>
          </p:cNvSpPr>
          <p:nvPr>
            <p:ph type="title"/>
          </p:nvPr>
        </p:nvSpPr>
        <p:spPr/>
        <p:txBody>
          <a:bodyPr/>
          <a:lstStyle/>
          <a:p>
            <a:r>
              <a:rPr lang="nl-NL" dirty="0" smtClean="0"/>
              <a:t>Legal analysis</a:t>
            </a:r>
            <a:endParaRPr lang="nl-NL" dirty="0"/>
          </a:p>
        </p:txBody>
      </p:sp>
      <p:sp>
        <p:nvSpPr>
          <p:cNvPr id="4" name="Text Placeholder 3"/>
          <p:cNvSpPr>
            <a:spLocks noGrp="1"/>
          </p:cNvSpPr>
          <p:nvPr>
            <p:ph type="body" idx="1"/>
          </p:nvPr>
        </p:nvSpPr>
        <p:spPr/>
        <p:txBody>
          <a:bodyPr/>
          <a:lstStyle/>
          <a:p>
            <a:pPr marL="0" indent="0">
              <a:buNone/>
            </a:pPr>
            <a:r>
              <a:rPr lang="en-US" dirty="0"/>
              <a:t>National law</a:t>
            </a:r>
          </a:p>
          <a:p>
            <a:r>
              <a:rPr lang="en-US" dirty="0" smtClean="0"/>
              <a:t>Description </a:t>
            </a:r>
            <a:r>
              <a:rPr lang="en-US" dirty="0"/>
              <a:t>of DSM Of selected Member States, OCTs and third countries</a:t>
            </a:r>
          </a:p>
          <a:p>
            <a:endParaRPr lang="en-US" dirty="0"/>
          </a:p>
          <a:p>
            <a:pPr marL="0" indent="0">
              <a:buNone/>
            </a:pPr>
            <a:r>
              <a:rPr lang="en-US" dirty="0"/>
              <a:t>Legislation on DSM in the Area</a:t>
            </a:r>
          </a:p>
          <a:p>
            <a:r>
              <a:rPr lang="en-US" dirty="0" smtClean="0"/>
              <a:t>Many </a:t>
            </a:r>
            <a:r>
              <a:rPr lang="en-US" dirty="0"/>
              <a:t>countries have yet to adopt this</a:t>
            </a:r>
          </a:p>
          <a:p>
            <a:r>
              <a:rPr lang="en-US" dirty="0" smtClean="0"/>
              <a:t>Where </a:t>
            </a:r>
            <a:r>
              <a:rPr lang="en-US" dirty="0"/>
              <a:t>adopted tends to be old but updated</a:t>
            </a:r>
          </a:p>
          <a:p>
            <a:endParaRPr lang="en-US" dirty="0"/>
          </a:p>
          <a:p>
            <a:pPr marL="0" indent="0">
              <a:buNone/>
            </a:pPr>
            <a:r>
              <a:rPr lang="en-US" dirty="0"/>
              <a:t>Legislation on DSM in areas under national jurisdiction</a:t>
            </a:r>
          </a:p>
          <a:p>
            <a:r>
              <a:rPr lang="en-US" dirty="0" smtClean="0"/>
              <a:t>A </a:t>
            </a:r>
            <a:r>
              <a:rPr lang="en-US" dirty="0"/>
              <a:t>number of countries do not have relevant legislation</a:t>
            </a:r>
          </a:p>
          <a:p>
            <a:r>
              <a:rPr lang="en-US" dirty="0" smtClean="0"/>
              <a:t>In </a:t>
            </a:r>
            <a:r>
              <a:rPr lang="en-US" dirty="0"/>
              <a:t>most cases 'DSM' legislation is just terrestrial mining legislation applied to the sea - query appropriateness?</a:t>
            </a:r>
          </a:p>
          <a:p>
            <a:r>
              <a:rPr lang="en-US" dirty="0" smtClean="0"/>
              <a:t>Need </a:t>
            </a:r>
            <a:r>
              <a:rPr lang="en-US" dirty="0"/>
              <a:t>for specific legislation </a:t>
            </a:r>
            <a:r>
              <a:rPr lang="en-US" dirty="0" err="1"/>
              <a:t>eg</a:t>
            </a:r>
            <a:r>
              <a:rPr lang="en-US" dirty="0"/>
              <a:t> Portugal, PNG, USA</a:t>
            </a:r>
          </a:p>
          <a:p>
            <a:r>
              <a:rPr lang="en-US" dirty="0" smtClean="0"/>
              <a:t>Risk </a:t>
            </a:r>
            <a:r>
              <a:rPr lang="en-US" dirty="0"/>
              <a:t>of lower standards being applied/enforced compared to the Area</a:t>
            </a:r>
          </a:p>
          <a:p>
            <a:endParaRPr lang="en-US" dirty="0"/>
          </a:p>
          <a:p>
            <a:endParaRPr lang="nl-NL" dirty="0"/>
          </a:p>
        </p:txBody>
      </p:sp>
    </p:spTree>
    <p:extLst>
      <p:ext uri="{BB962C8B-B14F-4D97-AF65-F5344CB8AC3E}">
        <p14:creationId xmlns:p14="http://schemas.microsoft.com/office/powerpoint/2010/main" val="28097798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endParaRPr lang="nl-NL"/>
          </a:p>
        </p:txBody>
      </p:sp>
      <p:sp>
        <p:nvSpPr>
          <p:cNvPr id="3" name="Title 2"/>
          <p:cNvSpPr>
            <a:spLocks noGrp="1"/>
          </p:cNvSpPr>
          <p:nvPr>
            <p:ph type="title"/>
          </p:nvPr>
        </p:nvSpPr>
        <p:spPr/>
        <p:txBody>
          <a:bodyPr/>
          <a:lstStyle/>
          <a:p>
            <a:r>
              <a:rPr lang="nl-NL" dirty="0" err="1" smtClean="0"/>
              <a:t>Environmental</a:t>
            </a:r>
            <a:r>
              <a:rPr lang="nl-NL" dirty="0" smtClean="0"/>
              <a:t> analysis update</a:t>
            </a:r>
            <a:endParaRPr lang="nl-NL" dirty="0"/>
          </a:p>
        </p:txBody>
      </p:sp>
      <p:sp>
        <p:nvSpPr>
          <p:cNvPr id="4" name="Text Placeholder 3"/>
          <p:cNvSpPr>
            <a:spLocks noGrp="1"/>
          </p:cNvSpPr>
          <p:nvPr>
            <p:ph type="body" idx="1"/>
          </p:nvPr>
        </p:nvSpPr>
        <p:spPr/>
        <p:txBody>
          <a:bodyPr/>
          <a:lstStyle/>
          <a:p>
            <a:r>
              <a:rPr lang="en-US" dirty="0"/>
              <a:t>Main environmental concerns: While the major impacts from mining will be similar for the three types of mineral deposit considered here, namely: </a:t>
            </a:r>
          </a:p>
          <a:p>
            <a:pPr lvl="1"/>
            <a:r>
              <a:rPr lang="en-US" dirty="0"/>
              <a:t>loss of substrate, </a:t>
            </a:r>
          </a:p>
          <a:p>
            <a:pPr lvl="1"/>
            <a:r>
              <a:rPr lang="en-US" dirty="0"/>
              <a:t>the effects of mining on the seabed, the operational plume and re-sedimentation and </a:t>
            </a:r>
          </a:p>
          <a:p>
            <a:pPr lvl="1"/>
            <a:r>
              <a:rPr lang="en-US" dirty="0"/>
              <a:t>the discharge plume and its effects on pelagic and/or benthic fauna depending on the depth of discharge. </a:t>
            </a:r>
          </a:p>
          <a:p>
            <a:r>
              <a:rPr lang="en-US" dirty="0"/>
              <a:t>There are also impacts specific to each deposit depending on the geomorphological setting, differing physical conditions, the scale of operations, and the technology used for extraction. </a:t>
            </a:r>
            <a:endParaRPr lang="nl-NL" dirty="0"/>
          </a:p>
        </p:txBody>
      </p:sp>
    </p:spTree>
    <p:extLst>
      <p:ext uri="{BB962C8B-B14F-4D97-AF65-F5344CB8AC3E}">
        <p14:creationId xmlns:p14="http://schemas.microsoft.com/office/powerpoint/2010/main" val="36625608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endParaRPr lang="nl-NL"/>
          </a:p>
        </p:txBody>
      </p:sp>
      <p:sp>
        <p:nvSpPr>
          <p:cNvPr id="3" name="Title 2"/>
          <p:cNvSpPr>
            <a:spLocks noGrp="1"/>
          </p:cNvSpPr>
          <p:nvPr>
            <p:ph type="title"/>
          </p:nvPr>
        </p:nvSpPr>
        <p:spPr/>
        <p:txBody>
          <a:bodyPr/>
          <a:lstStyle/>
          <a:p>
            <a:r>
              <a:rPr lang="nl-NL" dirty="0" err="1" smtClean="0"/>
              <a:t>Environmental</a:t>
            </a:r>
            <a:r>
              <a:rPr lang="nl-NL" dirty="0" smtClean="0"/>
              <a:t> impacts</a:t>
            </a:r>
            <a:endParaRPr lang="nl-NL" dirty="0"/>
          </a:p>
        </p:txBody>
      </p:sp>
      <p:sp>
        <p:nvSpPr>
          <p:cNvPr id="4" name="Text Placeholder 3"/>
          <p:cNvSpPr>
            <a:spLocks noGrp="1"/>
          </p:cNvSpPr>
          <p:nvPr>
            <p:ph type="body" idx="1"/>
          </p:nvPr>
        </p:nvSpPr>
        <p:spPr/>
        <p:txBody>
          <a:bodyPr/>
          <a:lstStyle/>
          <a:p>
            <a:endParaRPr lang="nl-NL"/>
          </a:p>
        </p:txBody>
      </p:sp>
      <p:graphicFrame>
        <p:nvGraphicFramePr>
          <p:cNvPr id="5" name="Content Placeholder 3"/>
          <p:cNvGraphicFramePr>
            <a:graphicFrameLocks/>
          </p:cNvGraphicFramePr>
          <p:nvPr>
            <p:extLst>
              <p:ext uri="{D42A27DB-BD31-4B8C-83A1-F6EECF244321}">
                <p14:modId xmlns:p14="http://schemas.microsoft.com/office/powerpoint/2010/main" val="1314520715"/>
              </p:ext>
            </p:extLst>
          </p:nvPr>
        </p:nvGraphicFramePr>
        <p:xfrm>
          <a:off x="381000" y="1316038"/>
          <a:ext cx="8382001" cy="4758890"/>
        </p:xfrm>
        <a:graphic>
          <a:graphicData uri="http://schemas.openxmlformats.org/drawingml/2006/table">
            <a:tbl>
              <a:tblPr firstRow="1" firstCol="1" bandRow="1" bandCol="1"/>
              <a:tblGrid>
                <a:gridCol w="996244"/>
                <a:gridCol w="2025227"/>
                <a:gridCol w="2000392"/>
                <a:gridCol w="1520048"/>
                <a:gridCol w="1840090"/>
              </a:tblGrid>
              <a:tr h="200098">
                <a:tc>
                  <a:txBody>
                    <a:bodyPr/>
                    <a:lstStyle/>
                    <a:p>
                      <a:pPr>
                        <a:lnSpc>
                          <a:spcPts val="1400"/>
                        </a:lnSpc>
                        <a:spcAft>
                          <a:spcPts val="0"/>
                        </a:spcAft>
                      </a:pPr>
                      <a:r>
                        <a:rPr lang="nl-NL" sz="900" b="1" dirty="0">
                          <a:solidFill>
                            <a:srgbClr val="FFFFFF"/>
                          </a:solidFill>
                          <a:effectLst/>
                          <a:latin typeface="Arial"/>
                          <a:ea typeface="Times New Roman"/>
                          <a:cs typeface="Times New Roman"/>
                        </a:rPr>
                        <a:t>Impact</a:t>
                      </a:r>
                      <a:endParaRPr lang="en-GB" sz="900" dirty="0">
                        <a:effectLst/>
                        <a:latin typeface="Arial"/>
                        <a:ea typeface="Times New Roman"/>
                        <a:cs typeface="Times New Roman"/>
                      </a:endParaRPr>
                    </a:p>
                  </a:txBody>
                  <a:tcPr marL="44495" marR="4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ctr">
                        <a:lnSpc>
                          <a:spcPts val="1400"/>
                        </a:lnSpc>
                        <a:spcAft>
                          <a:spcPts val="0"/>
                        </a:spcAft>
                      </a:pPr>
                      <a:r>
                        <a:rPr lang="nl-NL" sz="900" b="1" dirty="0">
                          <a:solidFill>
                            <a:srgbClr val="FFFFFF"/>
                          </a:solidFill>
                          <a:effectLst/>
                          <a:latin typeface="Arial"/>
                          <a:ea typeface="Times New Roman"/>
                          <a:cs typeface="Times New Roman"/>
                        </a:rPr>
                        <a:t>Nodules</a:t>
                      </a:r>
                      <a:endParaRPr lang="en-GB" sz="900" dirty="0">
                        <a:effectLst/>
                        <a:latin typeface="Arial"/>
                        <a:ea typeface="Times New Roman"/>
                        <a:cs typeface="Times New Roman"/>
                      </a:endParaRPr>
                    </a:p>
                  </a:txBody>
                  <a:tcPr marL="44495" marR="4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ctr">
                        <a:lnSpc>
                          <a:spcPts val="1400"/>
                        </a:lnSpc>
                        <a:spcAft>
                          <a:spcPts val="0"/>
                        </a:spcAft>
                      </a:pPr>
                      <a:r>
                        <a:rPr lang="nl-NL" sz="900" b="1" dirty="0">
                          <a:solidFill>
                            <a:srgbClr val="FFFFFF"/>
                          </a:solidFill>
                          <a:effectLst/>
                          <a:latin typeface="Arial"/>
                          <a:ea typeface="Times New Roman"/>
                          <a:cs typeface="Times New Roman"/>
                        </a:rPr>
                        <a:t>SMS</a:t>
                      </a:r>
                      <a:endParaRPr lang="en-GB" sz="900" dirty="0">
                        <a:effectLst/>
                        <a:latin typeface="Arial"/>
                        <a:ea typeface="Times New Roman"/>
                        <a:cs typeface="Times New Roman"/>
                      </a:endParaRPr>
                    </a:p>
                  </a:txBody>
                  <a:tcPr marL="44495" marR="4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ctr">
                        <a:lnSpc>
                          <a:spcPts val="1400"/>
                        </a:lnSpc>
                        <a:spcAft>
                          <a:spcPts val="0"/>
                        </a:spcAft>
                      </a:pPr>
                      <a:r>
                        <a:rPr lang="nl-NL" sz="900" b="1" dirty="0">
                          <a:solidFill>
                            <a:srgbClr val="FFFFFF"/>
                          </a:solidFill>
                          <a:effectLst/>
                          <a:latin typeface="Arial"/>
                          <a:ea typeface="Times New Roman"/>
                          <a:cs typeface="Times New Roman"/>
                        </a:rPr>
                        <a:t>Crusts</a:t>
                      </a:r>
                      <a:endParaRPr lang="en-GB" sz="900" dirty="0">
                        <a:effectLst/>
                        <a:latin typeface="Arial"/>
                        <a:ea typeface="Times New Roman"/>
                        <a:cs typeface="Times New Roman"/>
                      </a:endParaRPr>
                    </a:p>
                  </a:txBody>
                  <a:tcPr marL="44495" marR="4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ctr">
                        <a:lnSpc>
                          <a:spcPts val="1400"/>
                        </a:lnSpc>
                        <a:spcAft>
                          <a:spcPts val="0"/>
                        </a:spcAft>
                      </a:pPr>
                      <a:r>
                        <a:rPr lang="nl-NL" sz="900" b="1" dirty="0">
                          <a:solidFill>
                            <a:srgbClr val="FFFFFF"/>
                          </a:solidFill>
                          <a:effectLst/>
                          <a:latin typeface="Arial"/>
                          <a:ea typeface="Times New Roman"/>
                          <a:cs typeface="Times New Roman"/>
                        </a:rPr>
                        <a:t>Potential for recovery</a:t>
                      </a:r>
                      <a:endParaRPr lang="en-GB" sz="900" dirty="0">
                        <a:effectLst/>
                        <a:latin typeface="Arial"/>
                        <a:ea typeface="Times New Roman"/>
                        <a:cs typeface="Times New Roman"/>
                      </a:endParaRPr>
                    </a:p>
                  </a:txBody>
                  <a:tcPr marL="44495" marR="4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800394">
                <a:tc>
                  <a:txBody>
                    <a:bodyPr/>
                    <a:lstStyle/>
                    <a:p>
                      <a:pPr>
                        <a:lnSpc>
                          <a:spcPts val="1400"/>
                        </a:lnSpc>
                        <a:spcAft>
                          <a:spcPts val="0"/>
                        </a:spcAft>
                      </a:pPr>
                      <a:r>
                        <a:rPr lang="nl-NL" sz="800" dirty="0">
                          <a:effectLst/>
                          <a:latin typeface="Arial"/>
                          <a:ea typeface="Times New Roman"/>
                          <a:cs typeface="Times New Roman"/>
                        </a:rPr>
                        <a:t>Removal of habitat</a:t>
                      </a:r>
                      <a:endParaRPr lang="en-GB" sz="800" dirty="0">
                        <a:effectLst/>
                        <a:latin typeface="Arial"/>
                        <a:ea typeface="Times New Roman"/>
                        <a:cs typeface="Times New Roman"/>
                      </a:endParaRPr>
                    </a:p>
                  </a:txBody>
                  <a:tcPr marL="44495" marR="4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nl-NL" sz="800" dirty="0">
                          <a:effectLst/>
                          <a:latin typeface="Arial"/>
                          <a:ea typeface="Times New Roman"/>
                          <a:cs typeface="Times New Roman"/>
                        </a:rPr>
                        <a:t>Destruction of habitat and associated organisms.  </a:t>
                      </a:r>
                      <a:endParaRPr lang="en-GB" sz="800" dirty="0">
                        <a:effectLst/>
                        <a:latin typeface="Arial"/>
                        <a:ea typeface="Times New Roman"/>
                        <a:cs typeface="Times New Roman"/>
                      </a:endParaRPr>
                    </a:p>
                  </a:txBody>
                  <a:tcPr marL="44495" marR="4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nl-NL" sz="800" dirty="0">
                          <a:effectLst/>
                          <a:latin typeface="Arial"/>
                          <a:ea typeface="Times New Roman"/>
                          <a:cs typeface="Arial"/>
                        </a:rPr>
                        <a:t>Destruction of habitat and associated organisms by initial mining and pollution of the environment by chemical toxins. </a:t>
                      </a:r>
                      <a:endParaRPr lang="en-GB" sz="800" dirty="0">
                        <a:effectLst/>
                        <a:latin typeface="Arial"/>
                        <a:ea typeface="Times New Roman"/>
                        <a:cs typeface="Times New Roman"/>
                      </a:endParaRPr>
                    </a:p>
                  </a:txBody>
                  <a:tcPr marL="44495" marR="4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nl-NL" sz="800" dirty="0">
                          <a:effectLst/>
                          <a:latin typeface="Arial"/>
                          <a:ea typeface="Times New Roman"/>
                          <a:cs typeface="Arial"/>
                        </a:rPr>
                        <a:t>Destruction of habitat of attached epifauna</a:t>
                      </a:r>
                      <a:endParaRPr lang="en-GB" sz="800" dirty="0">
                        <a:effectLst/>
                        <a:latin typeface="Arial"/>
                        <a:ea typeface="Times New Roman"/>
                        <a:cs typeface="Times New Roman"/>
                      </a:endParaRPr>
                    </a:p>
                  </a:txBody>
                  <a:tcPr marL="44495" marR="4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nl-NL" sz="800">
                          <a:effectLst/>
                          <a:latin typeface="Arial"/>
                          <a:ea typeface="Times New Roman"/>
                          <a:cs typeface="Times New Roman"/>
                        </a:rPr>
                        <a:t>For nodules likely to be extremely slow.  For SMS </a:t>
                      </a:r>
                      <a:r>
                        <a:rPr lang="nl-NL" sz="800">
                          <a:effectLst/>
                          <a:latin typeface="Arial"/>
                          <a:ea typeface="Times New Roman"/>
                          <a:cs typeface="Arial"/>
                        </a:rPr>
                        <a:t>relatively short (months to years).  On off-axis vent sites likely to be of longer term - probably tens to hundreds of years. </a:t>
                      </a:r>
                      <a:endParaRPr lang="en-GB" sz="800">
                        <a:effectLst/>
                        <a:latin typeface="Arial"/>
                        <a:ea typeface="Times New Roman"/>
                        <a:cs typeface="Times New Roman"/>
                      </a:endParaRPr>
                    </a:p>
                    <a:p>
                      <a:pPr>
                        <a:lnSpc>
                          <a:spcPts val="1400"/>
                        </a:lnSpc>
                        <a:spcAft>
                          <a:spcPts val="0"/>
                        </a:spcAft>
                      </a:pPr>
                      <a:r>
                        <a:rPr lang="nl-NL" sz="800">
                          <a:effectLst/>
                          <a:latin typeface="Arial"/>
                          <a:ea typeface="Times New Roman"/>
                          <a:cs typeface="Arial"/>
                        </a:rPr>
                        <a:t>For crusts tens to hundreds of years. </a:t>
                      </a:r>
                      <a:endParaRPr lang="en-GB" sz="800">
                        <a:effectLst/>
                        <a:latin typeface="Arial"/>
                        <a:ea typeface="Times New Roman"/>
                        <a:cs typeface="Times New Roman"/>
                      </a:endParaRPr>
                    </a:p>
                  </a:txBody>
                  <a:tcPr marL="44495" marR="4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0590">
                <a:tc>
                  <a:txBody>
                    <a:bodyPr/>
                    <a:lstStyle/>
                    <a:p>
                      <a:pPr>
                        <a:lnSpc>
                          <a:spcPts val="1400"/>
                        </a:lnSpc>
                        <a:spcAft>
                          <a:spcPts val="0"/>
                        </a:spcAft>
                      </a:pPr>
                      <a:r>
                        <a:rPr lang="nl-NL" sz="800">
                          <a:effectLst/>
                          <a:latin typeface="Arial"/>
                          <a:ea typeface="Times New Roman"/>
                          <a:cs typeface="Times New Roman"/>
                        </a:rPr>
                        <a:t>Sediment laden plumes near seabed containing particle load</a:t>
                      </a:r>
                      <a:endParaRPr lang="en-GB" sz="800">
                        <a:effectLst/>
                        <a:latin typeface="Arial"/>
                        <a:ea typeface="Times New Roman"/>
                        <a:cs typeface="Times New Roman"/>
                      </a:endParaRPr>
                    </a:p>
                  </a:txBody>
                  <a:tcPr marL="44495" marR="4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nl-NL" sz="800" dirty="0">
                          <a:effectLst/>
                          <a:latin typeface="Arial"/>
                          <a:ea typeface="Times New Roman"/>
                          <a:cs typeface="Times New Roman"/>
                        </a:rPr>
                        <a:t>Can result in the smothering of seabed animals. </a:t>
                      </a:r>
                      <a:r>
                        <a:rPr lang="en-US" sz="800" dirty="0">
                          <a:effectLst/>
                          <a:latin typeface="Arial"/>
                          <a:ea typeface="Times New Roman"/>
                          <a:cs typeface="Times New Roman"/>
                        </a:rPr>
                        <a:t>Will affect suspension feeders on other nodules in the licensed area and on any seamounts in the vicinity of mining operations.</a:t>
                      </a:r>
                      <a:endParaRPr lang="en-GB" sz="800" dirty="0">
                        <a:effectLst/>
                        <a:latin typeface="Arial"/>
                        <a:ea typeface="Times New Roman"/>
                        <a:cs typeface="Times New Roman"/>
                      </a:endParaRPr>
                    </a:p>
                  </a:txBody>
                  <a:tcPr marL="44495" marR="4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nl-NL" sz="800" dirty="0">
                          <a:effectLst/>
                          <a:latin typeface="Arial"/>
                          <a:ea typeface="Times New Roman"/>
                          <a:cs typeface="Arial"/>
                        </a:rPr>
                        <a:t>Smothering of seabed animals by the particulates especially proximal to the mined area and downslope.  Potential poisoning of animals in all areas affected by the plume due to the chemical toxins.</a:t>
                      </a:r>
                      <a:endParaRPr lang="en-GB" sz="800" dirty="0">
                        <a:effectLst/>
                        <a:latin typeface="Arial"/>
                        <a:ea typeface="Times New Roman"/>
                        <a:cs typeface="Times New Roman"/>
                      </a:endParaRPr>
                    </a:p>
                  </a:txBody>
                  <a:tcPr marL="44495" marR="4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nl-NL" sz="800" dirty="0">
                          <a:effectLst/>
                          <a:latin typeface="Arial"/>
                          <a:ea typeface="Times New Roman"/>
                          <a:cs typeface="Arial"/>
                        </a:rPr>
                        <a:t>Smothering of seabed animals</a:t>
                      </a:r>
                      <a:endParaRPr lang="en-GB" sz="800" dirty="0">
                        <a:effectLst/>
                        <a:latin typeface="Arial"/>
                        <a:ea typeface="Times New Roman"/>
                        <a:cs typeface="Times New Roman"/>
                      </a:endParaRPr>
                    </a:p>
                  </a:txBody>
                  <a:tcPr marL="44495" marR="4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nl-NL" sz="800">
                          <a:effectLst/>
                          <a:latin typeface="Arial"/>
                          <a:ea typeface="Times New Roman"/>
                          <a:cs typeface="Times New Roman"/>
                        </a:rPr>
                        <a:t>For nodules likely to be slow especially in areas heavily impacted by plume fallout.  For SMS it </a:t>
                      </a:r>
                      <a:r>
                        <a:rPr lang="nl-NL" sz="800">
                          <a:effectLst/>
                          <a:latin typeface="Arial"/>
                          <a:ea typeface="Times New Roman"/>
                          <a:cs typeface="Arial"/>
                        </a:rPr>
                        <a:t>will probably take a few years.  In the off-axis vents recovery from chemical pollution may take tens to hundreds of years. For crusts tens to hundreds of years if epifaunal organisms are impacted on bare rock surfaces.</a:t>
                      </a:r>
                      <a:endParaRPr lang="en-GB" sz="800">
                        <a:effectLst/>
                        <a:latin typeface="Arial"/>
                        <a:ea typeface="Times New Roman"/>
                        <a:cs typeface="Times New Roman"/>
                      </a:endParaRPr>
                    </a:p>
                  </a:txBody>
                  <a:tcPr marL="44495" marR="4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8083">
                <a:tc>
                  <a:txBody>
                    <a:bodyPr/>
                    <a:lstStyle/>
                    <a:p>
                      <a:pPr>
                        <a:lnSpc>
                          <a:spcPts val="1400"/>
                        </a:lnSpc>
                        <a:spcAft>
                          <a:spcPts val="0"/>
                        </a:spcAft>
                      </a:pPr>
                      <a:r>
                        <a:rPr lang="nl-NL" sz="800">
                          <a:effectLst/>
                          <a:latin typeface="Arial"/>
                          <a:ea typeface="Times New Roman"/>
                          <a:cs typeface="Times New Roman"/>
                        </a:rPr>
                        <a:t>Sediment laden plumes in water column</a:t>
                      </a:r>
                      <a:endParaRPr lang="en-GB" sz="800">
                        <a:effectLst/>
                        <a:latin typeface="Arial"/>
                        <a:ea typeface="Times New Roman"/>
                        <a:cs typeface="Times New Roman"/>
                      </a:endParaRPr>
                    </a:p>
                  </a:txBody>
                  <a:tcPr marL="44495" marR="4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nl-NL" sz="800">
                          <a:effectLst/>
                          <a:latin typeface="Arial"/>
                          <a:ea typeface="Times New Roman"/>
                          <a:cs typeface="Times New Roman"/>
                        </a:rPr>
                        <a:t>If plumes are released in the photic zone (c200 metres) they will cause a reduction in light penetration and in temperature. These are likely to reduce plankton growth with knock-on impacts to whole food chain. </a:t>
                      </a:r>
                      <a:r>
                        <a:rPr lang="en-US" sz="800">
                          <a:effectLst/>
                          <a:latin typeface="Arial"/>
                          <a:ea typeface="Times New Roman"/>
                          <a:cs typeface="Times New Roman"/>
                        </a:rPr>
                        <a:t>Sediment load likely to affect feeding of gelatinous zooplankton. High nutrient load from deep waters introduced into oligotrophic waters may stimulate primary production and of different species than those normally occurring in the area.</a:t>
                      </a:r>
                      <a:endParaRPr lang="en-GB" sz="800">
                        <a:effectLst/>
                        <a:latin typeface="Arial"/>
                        <a:ea typeface="Times New Roman"/>
                        <a:cs typeface="Times New Roman"/>
                      </a:endParaRPr>
                    </a:p>
                  </a:txBody>
                  <a:tcPr marL="44495" marR="4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nl-NL" sz="800">
                          <a:effectLst/>
                          <a:latin typeface="Arial"/>
                          <a:ea typeface="Times New Roman"/>
                          <a:cs typeface="Arial"/>
                        </a:rPr>
                        <a:t>Impacts similar to nodules</a:t>
                      </a:r>
                      <a:r>
                        <a:rPr lang="en-US" sz="800">
                          <a:effectLst/>
                          <a:latin typeface="Arial"/>
                          <a:ea typeface="Times New Roman"/>
                          <a:cs typeface="Arial"/>
                        </a:rPr>
                        <a:t>.</a:t>
                      </a:r>
                      <a:r>
                        <a:rPr lang="nl-NL" sz="800">
                          <a:effectLst/>
                          <a:latin typeface="Arial"/>
                          <a:ea typeface="Times New Roman"/>
                          <a:cs typeface="Arial"/>
                        </a:rPr>
                        <a:t> Toxins in the plumes could cause loss of organisms at all levels in the food chain and could impact commercial fish stocks</a:t>
                      </a:r>
                      <a:endParaRPr lang="en-GB" sz="800">
                        <a:effectLst/>
                        <a:latin typeface="Arial"/>
                        <a:ea typeface="Times New Roman"/>
                        <a:cs typeface="Times New Roman"/>
                      </a:endParaRPr>
                    </a:p>
                  </a:txBody>
                  <a:tcPr marL="44495" marR="4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en-GB" sz="800" dirty="0">
                          <a:effectLst/>
                          <a:latin typeface="Arial"/>
                          <a:ea typeface="Times New Roman"/>
                          <a:cs typeface="Arial"/>
                        </a:rPr>
                        <a:t>Similar to nodules. Additionally,  high nutrient load from deep waters introduced into oligotrophic waters may stimulate primary production and of different species than those normally occurring in the area.</a:t>
                      </a:r>
                      <a:endParaRPr lang="en-GB" sz="800" dirty="0">
                        <a:effectLst/>
                        <a:latin typeface="Arial"/>
                        <a:ea typeface="Times New Roman"/>
                        <a:cs typeface="Times New Roman"/>
                      </a:endParaRPr>
                    </a:p>
                  </a:txBody>
                  <a:tcPr marL="44495" marR="4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nl-NL" sz="800" dirty="0">
                          <a:effectLst/>
                          <a:latin typeface="Arial"/>
                          <a:ea typeface="Times New Roman"/>
                          <a:cs typeface="Times New Roman"/>
                        </a:rPr>
                        <a:t>Recovery will be rapid once activity ceases</a:t>
                      </a:r>
                      <a:endParaRPr lang="en-GB" sz="800" dirty="0">
                        <a:effectLst/>
                        <a:latin typeface="Arial"/>
                        <a:ea typeface="Times New Roman"/>
                        <a:cs typeface="Times New Roman"/>
                      </a:endParaRPr>
                    </a:p>
                  </a:txBody>
                  <a:tcPr marL="44495" marR="4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386700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endParaRPr lang="nl-NL"/>
          </a:p>
        </p:txBody>
      </p:sp>
      <p:sp>
        <p:nvSpPr>
          <p:cNvPr id="3" name="Title 2"/>
          <p:cNvSpPr>
            <a:spLocks noGrp="1"/>
          </p:cNvSpPr>
          <p:nvPr>
            <p:ph type="title"/>
          </p:nvPr>
        </p:nvSpPr>
        <p:spPr/>
        <p:txBody>
          <a:bodyPr/>
          <a:lstStyle/>
          <a:p>
            <a:r>
              <a:rPr lang="nl-NL" dirty="0" err="1" smtClean="0"/>
              <a:t>Environmental</a:t>
            </a:r>
            <a:r>
              <a:rPr lang="nl-NL" dirty="0" smtClean="0"/>
              <a:t> impacts</a:t>
            </a:r>
            <a:endParaRPr lang="nl-NL" dirty="0"/>
          </a:p>
        </p:txBody>
      </p:sp>
      <p:sp>
        <p:nvSpPr>
          <p:cNvPr id="4" name="Text Placeholder 3"/>
          <p:cNvSpPr>
            <a:spLocks noGrp="1"/>
          </p:cNvSpPr>
          <p:nvPr>
            <p:ph type="body" idx="1"/>
          </p:nvPr>
        </p:nvSpPr>
        <p:spPr/>
        <p:txBody>
          <a:bodyPr/>
          <a:lstStyle/>
          <a:p>
            <a:endParaRPr lang="nl-NL" dirty="0"/>
          </a:p>
        </p:txBody>
      </p:sp>
      <p:graphicFrame>
        <p:nvGraphicFramePr>
          <p:cNvPr id="5" name="Content Placeholder 3"/>
          <p:cNvGraphicFramePr>
            <a:graphicFrameLocks/>
          </p:cNvGraphicFramePr>
          <p:nvPr>
            <p:extLst>
              <p:ext uri="{D42A27DB-BD31-4B8C-83A1-F6EECF244321}">
                <p14:modId xmlns:p14="http://schemas.microsoft.com/office/powerpoint/2010/main" val="4030007763"/>
              </p:ext>
            </p:extLst>
          </p:nvPr>
        </p:nvGraphicFramePr>
        <p:xfrm>
          <a:off x="447674" y="1333499"/>
          <a:ext cx="8048625" cy="4391025"/>
        </p:xfrm>
        <a:graphic>
          <a:graphicData uri="http://schemas.openxmlformats.org/drawingml/2006/table">
            <a:tbl>
              <a:tblPr firstRow="1" firstCol="1" bandRow="1" bandCol="1"/>
              <a:tblGrid>
                <a:gridCol w="1343026"/>
                <a:gridCol w="1558273"/>
                <a:gridCol w="1920830"/>
                <a:gridCol w="1459592"/>
                <a:gridCol w="1766904"/>
              </a:tblGrid>
              <a:tr h="426412">
                <a:tc>
                  <a:txBody>
                    <a:bodyPr/>
                    <a:lstStyle/>
                    <a:p>
                      <a:pPr>
                        <a:lnSpc>
                          <a:spcPts val="1400"/>
                        </a:lnSpc>
                        <a:spcAft>
                          <a:spcPts val="0"/>
                        </a:spcAft>
                      </a:pPr>
                      <a:r>
                        <a:rPr lang="nl-NL" sz="900" b="1" dirty="0">
                          <a:solidFill>
                            <a:srgbClr val="FFFFFF"/>
                          </a:solidFill>
                          <a:effectLst/>
                          <a:latin typeface="Arial"/>
                          <a:ea typeface="Times New Roman"/>
                          <a:cs typeface="Times New Roman"/>
                        </a:rPr>
                        <a:t>Impact</a:t>
                      </a:r>
                      <a:endParaRPr lang="en-GB" sz="900" dirty="0">
                        <a:effectLst/>
                        <a:latin typeface="Arial"/>
                        <a:ea typeface="Times New Roman"/>
                        <a:cs typeface="Times New Roman"/>
                      </a:endParaRPr>
                    </a:p>
                  </a:txBody>
                  <a:tcPr marL="44495" marR="4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ts val="1400"/>
                        </a:lnSpc>
                        <a:spcAft>
                          <a:spcPts val="0"/>
                        </a:spcAft>
                      </a:pPr>
                      <a:r>
                        <a:rPr lang="nl-NL" sz="900" b="1" dirty="0">
                          <a:solidFill>
                            <a:srgbClr val="FFFFFF"/>
                          </a:solidFill>
                          <a:effectLst/>
                          <a:latin typeface="Arial"/>
                          <a:ea typeface="Times New Roman"/>
                          <a:cs typeface="Times New Roman"/>
                        </a:rPr>
                        <a:t>Nodules</a:t>
                      </a:r>
                      <a:endParaRPr lang="en-GB" sz="900" dirty="0">
                        <a:effectLst/>
                        <a:latin typeface="Arial"/>
                        <a:ea typeface="Times New Roman"/>
                        <a:cs typeface="Times New Roman"/>
                      </a:endParaRPr>
                    </a:p>
                  </a:txBody>
                  <a:tcPr marL="44495" marR="4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ts val="1400"/>
                        </a:lnSpc>
                        <a:spcAft>
                          <a:spcPts val="0"/>
                        </a:spcAft>
                      </a:pPr>
                      <a:r>
                        <a:rPr lang="nl-NL" sz="900" b="1" dirty="0">
                          <a:solidFill>
                            <a:srgbClr val="FFFFFF"/>
                          </a:solidFill>
                          <a:effectLst/>
                          <a:latin typeface="Arial"/>
                          <a:ea typeface="Times New Roman"/>
                          <a:cs typeface="Times New Roman"/>
                        </a:rPr>
                        <a:t>SMS</a:t>
                      </a:r>
                      <a:endParaRPr lang="en-GB" sz="900" dirty="0">
                        <a:effectLst/>
                        <a:latin typeface="Arial"/>
                        <a:ea typeface="Times New Roman"/>
                        <a:cs typeface="Times New Roman"/>
                      </a:endParaRPr>
                    </a:p>
                  </a:txBody>
                  <a:tcPr marL="44495" marR="4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ts val="1400"/>
                        </a:lnSpc>
                        <a:spcAft>
                          <a:spcPts val="0"/>
                        </a:spcAft>
                      </a:pPr>
                      <a:r>
                        <a:rPr lang="nl-NL" sz="900" b="1" dirty="0">
                          <a:solidFill>
                            <a:srgbClr val="FFFFFF"/>
                          </a:solidFill>
                          <a:effectLst/>
                          <a:latin typeface="Arial"/>
                          <a:ea typeface="Times New Roman"/>
                          <a:cs typeface="Times New Roman"/>
                        </a:rPr>
                        <a:t>Crusts</a:t>
                      </a:r>
                      <a:endParaRPr lang="en-GB" sz="900" dirty="0">
                        <a:effectLst/>
                        <a:latin typeface="Arial"/>
                        <a:ea typeface="Times New Roman"/>
                        <a:cs typeface="Times New Roman"/>
                      </a:endParaRPr>
                    </a:p>
                  </a:txBody>
                  <a:tcPr marL="44495" marR="4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ts val="1400"/>
                        </a:lnSpc>
                        <a:spcAft>
                          <a:spcPts val="0"/>
                        </a:spcAft>
                      </a:pPr>
                      <a:r>
                        <a:rPr lang="nl-NL" sz="900" b="1" dirty="0">
                          <a:solidFill>
                            <a:srgbClr val="FFFFFF"/>
                          </a:solidFill>
                          <a:effectLst/>
                          <a:latin typeface="Arial"/>
                          <a:ea typeface="Times New Roman"/>
                          <a:cs typeface="Times New Roman"/>
                        </a:rPr>
                        <a:t>Potential for recovery</a:t>
                      </a:r>
                      <a:endParaRPr lang="en-GB" sz="900" dirty="0">
                        <a:effectLst/>
                        <a:latin typeface="Arial"/>
                        <a:ea typeface="Times New Roman"/>
                        <a:cs typeface="Times New Roman"/>
                      </a:endParaRPr>
                    </a:p>
                  </a:txBody>
                  <a:tcPr marL="44495" marR="4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1279234">
                <a:tc>
                  <a:txBody>
                    <a:bodyPr/>
                    <a:lstStyle/>
                    <a:p>
                      <a:pPr>
                        <a:lnSpc>
                          <a:spcPts val="1400"/>
                        </a:lnSpc>
                        <a:spcAft>
                          <a:spcPts val="0"/>
                        </a:spcAft>
                      </a:pPr>
                      <a:r>
                        <a:rPr lang="nl-NL" sz="800" dirty="0">
                          <a:effectLst/>
                          <a:latin typeface="Arial"/>
                          <a:ea typeface="Times New Roman"/>
                          <a:cs typeface="Times New Roman"/>
                        </a:rPr>
                        <a:t>Size and ecosystem function fractionated impact on life</a:t>
                      </a:r>
                      <a:endParaRPr lang="en-GB" sz="800" dirty="0">
                        <a:effectLst/>
                        <a:latin typeface="Arial"/>
                        <a:ea typeface="Times New Roman"/>
                        <a:cs typeface="Times New Roman"/>
                      </a:endParaRPr>
                    </a:p>
                  </a:txBody>
                  <a:tcPr marL="44495" marR="4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nl-NL" sz="800" dirty="0">
                          <a:effectLst/>
                          <a:latin typeface="Arial"/>
                          <a:ea typeface="Times New Roman"/>
                          <a:cs typeface="Times New Roman"/>
                        </a:rPr>
                        <a:t>Shifts in sediment grain size distribution.  This changes the habitat in terms of the sizes of life that will either be benefited or be impacted negatively</a:t>
                      </a:r>
                      <a:endParaRPr lang="en-GB" sz="800" dirty="0">
                        <a:effectLst/>
                        <a:latin typeface="Arial"/>
                        <a:ea typeface="Times New Roman"/>
                        <a:cs typeface="Times New Roman"/>
                      </a:endParaRPr>
                    </a:p>
                  </a:txBody>
                  <a:tcPr marL="44495" marR="4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nl-NL" sz="800" dirty="0">
                          <a:effectLst/>
                          <a:latin typeface="Arial"/>
                          <a:ea typeface="Times New Roman"/>
                          <a:cs typeface="Arial"/>
                        </a:rPr>
                        <a:t>Shifts in sediment grain size distribution.</a:t>
                      </a:r>
                      <a:endParaRPr lang="en-GB" sz="800" dirty="0">
                        <a:effectLst/>
                        <a:latin typeface="Arial"/>
                        <a:ea typeface="Times New Roman"/>
                        <a:cs typeface="Times New Roman"/>
                      </a:endParaRPr>
                    </a:p>
                    <a:p>
                      <a:pPr>
                        <a:lnSpc>
                          <a:spcPts val="1400"/>
                        </a:lnSpc>
                        <a:spcAft>
                          <a:spcPts val="0"/>
                        </a:spcAft>
                      </a:pPr>
                      <a:r>
                        <a:rPr lang="nl-NL" sz="800" dirty="0">
                          <a:effectLst/>
                          <a:latin typeface="Arial"/>
                          <a:ea typeface="Times New Roman"/>
                          <a:cs typeface="Arial"/>
                        </a:rPr>
                        <a:t>May also include changes in fine scale (biologically relevant) bathymetry.</a:t>
                      </a:r>
                      <a:endParaRPr lang="en-GB" sz="800" dirty="0">
                        <a:effectLst/>
                        <a:latin typeface="Arial"/>
                        <a:ea typeface="Times New Roman"/>
                        <a:cs typeface="Times New Roman"/>
                      </a:endParaRPr>
                    </a:p>
                  </a:txBody>
                  <a:tcPr marL="44495" marR="4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nl-NL" sz="800" dirty="0" smtClean="0">
                          <a:effectLst/>
                          <a:latin typeface="Arial"/>
                          <a:ea typeface="Times New Roman"/>
                          <a:cs typeface="Arial"/>
                        </a:rPr>
                        <a:t>Changes </a:t>
                      </a:r>
                      <a:r>
                        <a:rPr lang="nl-NL" sz="800" dirty="0">
                          <a:effectLst/>
                          <a:latin typeface="Arial"/>
                          <a:ea typeface="Times New Roman"/>
                          <a:cs typeface="Arial"/>
                        </a:rPr>
                        <a:t>the habitat in terms of the sizes of life that will either be benefited or be impacted negatively</a:t>
                      </a:r>
                      <a:endParaRPr lang="en-GB" sz="800" dirty="0">
                        <a:effectLst/>
                        <a:latin typeface="Arial"/>
                        <a:ea typeface="Times New Roman"/>
                        <a:cs typeface="Times New Roman"/>
                      </a:endParaRPr>
                    </a:p>
                  </a:txBody>
                  <a:tcPr marL="44495" marR="4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nl-NL" sz="800" dirty="0">
                          <a:effectLst/>
                          <a:latin typeface="Arial"/>
                          <a:ea typeface="Times New Roman"/>
                          <a:cs typeface="Times New Roman"/>
                        </a:rPr>
                        <a:t>These effects may be long lasting as background sedimentation rates are low.</a:t>
                      </a:r>
                      <a:endParaRPr lang="en-GB" sz="800" dirty="0">
                        <a:effectLst/>
                        <a:latin typeface="Arial"/>
                        <a:ea typeface="Times New Roman"/>
                        <a:cs typeface="Times New Roman"/>
                      </a:endParaRPr>
                    </a:p>
                  </a:txBody>
                  <a:tcPr marL="44495" marR="4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9234">
                <a:tc>
                  <a:txBody>
                    <a:bodyPr/>
                    <a:lstStyle/>
                    <a:p>
                      <a:pPr>
                        <a:lnSpc>
                          <a:spcPts val="1400"/>
                        </a:lnSpc>
                        <a:spcAft>
                          <a:spcPts val="0"/>
                        </a:spcAft>
                      </a:pPr>
                      <a:r>
                        <a:rPr lang="nl-NL" sz="800">
                          <a:effectLst/>
                          <a:latin typeface="Arial"/>
                          <a:ea typeface="Times New Roman"/>
                          <a:cs typeface="Times New Roman"/>
                        </a:rPr>
                        <a:t>Noise</a:t>
                      </a:r>
                      <a:endParaRPr lang="en-GB" sz="800">
                        <a:effectLst/>
                        <a:latin typeface="Arial"/>
                        <a:ea typeface="Times New Roman"/>
                        <a:cs typeface="Times New Roman"/>
                      </a:endParaRPr>
                    </a:p>
                  </a:txBody>
                  <a:tcPr marL="44495" marR="4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ts val="1400"/>
                        </a:lnSpc>
                        <a:spcAft>
                          <a:spcPts val="0"/>
                        </a:spcAft>
                      </a:pPr>
                      <a:r>
                        <a:rPr lang="nl-NL" sz="800" dirty="0" smtClean="0">
                          <a:effectLst/>
                          <a:latin typeface="Arial"/>
                          <a:ea typeface="Times New Roman"/>
                          <a:cs typeface="Arial"/>
                        </a:rPr>
                        <a:t>Masking effects on marine mammals.</a:t>
                      </a:r>
                      <a:r>
                        <a:rPr lang="nl-NL" sz="800" baseline="0" dirty="0" smtClean="0">
                          <a:effectLst/>
                          <a:latin typeface="Arial"/>
                          <a:ea typeface="Times New Roman"/>
                          <a:cs typeface="Arial"/>
                        </a:rPr>
                        <a:t> </a:t>
                      </a:r>
                      <a:r>
                        <a:rPr lang="nl-NL" sz="800" dirty="0" smtClean="0">
                          <a:effectLst/>
                          <a:latin typeface="Arial"/>
                          <a:ea typeface="Times New Roman"/>
                          <a:cs typeface="Arial"/>
                        </a:rPr>
                        <a:t>Low </a:t>
                      </a:r>
                      <a:r>
                        <a:rPr lang="nl-NL" sz="800" dirty="0">
                          <a:effectLst/>
                          <a:latin typeface="Arial"/>
                          <a:ea typeface="Times New Roman"/>
                          <a:cs typeface="Arial"/>
                        </a:rPr>
                        <a:t>frequency noise could travel up to 600 km and have strong impacts on marine mammals within 15 </a:t>
                      </a:r>
                      <a:r>
                        <a:rPr lang="nl-NL" sz="800" dirty="0" smtClean="0">
                          <a:effectLst/>
                          <a:latin typeface="Arial"/>
                          <a:ea typeface="Times New Roman"/>
                          <a:cs typeface="Arial"/>
                        </a:rPr>
                        <a:t>km</a:t>
                      </a:r>
                      <a:endParaRPr lang="en-GB" sz="800" dirty="0">
                        <a:effectLst/>
                        <a:latin typeface="Arial"/>
                        <a:ea typeface="Times New Roman"/>
                        <a:cs typeface="Times New Roman"/>
                      </a:endParaRPr>
                    </a:p>
                  </a:txBody>
                  <a:tcPr marL="44495" marR="4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ts val="1400"/>
                        </a:lnSpc>
                        <a:spcAft>
                          <a:spcPts val="0"/>
                        </a:spcAft>
                      </a:pPr>
                      <a:endParaRPr lang="en-GB" sz="800" dirty="0">
                        <a:effectLst/>
                        <a:latin typeface="Arial"/>
                        <a:ea typeface="Times New Roman"/>
                        <a:cs typeface="Times New Roman"/>
                      </a:endParaRPr>
                    </a:p>
                  </a:txBody>
                  <a:tcPr marL="44495" marR="4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ts val="1400"/>
                        </a:lnSpc>
                        <a:spcAft>
                          <a:spcPts val="0"/>
                        </a:spcAft>
                      </a:pPr>
                      <a:endParaRPr lang="en-GB" sz="800" dirty="0">
                        <a:effectLst/>
                        <a:latin typeface="Arial"/>
                        <a:ea typeface="Times New Roman"/>
                        <a:cs typeface="Times New Roman"/>
                      </a:endParaRPr>
                    </a:p>
                  </a:txBody>
                  <a:tcPr marL="44495" marR="4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nl-NL" sz="800" dirty="0">
                          <a:effectLst/>
                          <a:latin typeface="Arial"/>
                          <a:ea typeface="Times New Roman"/>
                          <a:cs typeface="Times New Roman"/>
                        </a:rPr>
                        <a:t>Impacts on species may vary from immediate recovery to long-term effects potentially influencing behaviour and survival.</a:t>
                      </a:r>
                      <a:endParaRPr lang="en-GB" sz="800" dirty="0">
                        <a:effectLst/>
                        <a:latin typeface="Arial"/>
                        <a:ea typeface="Times New Roman"/>
                        <a:cs typeface="Times New Roman"/>
                      </a:endParaRPr>
                    </a:p>
                  </a:txBody>
                  <a:tcPr marL="44495" marR="4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2823">
                <a:tc>
                  <a:txBody>
                    <a:bodyPr/>
                    <a:lstStyle/>
                    <a:p>
                      <a:pPr>
                        <a:lnSpc>
                          <a:spcPts val="1400"/>
                        </a:lnSpc>
                        <a:spcAft>
                          <a:spcPts val="0"/>
                        </a:spcAft>
                      </a:pPr>
                      <a:r>
                        <a:rPr lang="nl-NL" sz="800">
                          <a:effectLst/>
                          <a:latin typeface="Arial"/>
                          <a:ea typeface="Times New Roman"/>
                          <a:cs typeface="Times New Roman"/>
                        </a:rPr>
                        <a:t>Potential loss of ship or pollution from ships</a:t>
                      </a:r>
                      <a:endParaRPr lang="en-GB" sz="800">
                        <a:effectLst/>
                        <a:latin typeface="Arial"/>
                        <a:ea typeface="Times New Roman"/>
                        <a:cs typeface="Times New Roman"/>
                      </a:endParaRPr>
                    </a:p>
                  </a:txBody>
                  <a:tcPr marL="44495" marR="4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nl-NL" sz="800">
                          <a:effectLst/>
                          <a:latin typeface="Arial"/>
                          <a:ea typeface="Times New Roman"/>
                          <a:cs typeface="Times New Roman"/>
                        </a:rPr>
                        <a:t>Pollution of surface waters </a:t>
                      </a:r>
                      <a:endParaRPr lang="en-GB" sz="800">
                        <a:effectLst/>
                        <a:latin typeface="Arial"/>
                        <a:ea typeface="Times New Roman"/>
                        <a:cs typeface="Times New Roman"/>
                      </a:endParaRPr>
                    </a:p>
                  </a:txBody>
                  <a:tcPr marL="44495" marR="4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nl-NL" sz="800" dirty="0">
                          <a:effectLst/>
                          <a:latin typeface="Arial"/>
                          <a:ea typeface="Times New Roman"/>
                          <a:cs typeface="Times New Roman"/>
                        </a:rPr>
                        <a:t>-</a:t>
                      </a:r>
                      <a:endParaRPr lang="en-GB" sz="800" dirty="0">
                        <a:effectLst/>
                        <a:latin typeface="Arial"/>
                        <a:ea typeface="Times New Roman"/>
                        <a:cs typeface="Times New Roman"/>
                      </a:endParaRPr>
                    </a:p>
                  </a:txBody>
                  <a:tcPr marL="44495" marR="4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nl-NL" sz="800" dirty="0">
                          <a:effectLst/>
                          <a:latin typeface="Arial"/>
                          <a:ea typeface="Times New Roman"/>
                          <a:cs typeface="Times New Roman"/>
                        </a:rPr>
                        <a:t> </a:t>
                      </a:r>
                      <a:endParaRPr lang="en-GB" sz="800" dirty="0">
                        <a:effectLst/>
                        <a:latin typeface="Arial"/>
                        <a:ea typeface="Times New Roman"/>
                        <a:cs typeface="Times New Roman"/>
                      </a:endParaRPr>
                    </a:p>
                  </a:txBody>
                  <a:tcPr marL="44495" marR="4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nl-NL" sz="800" dirty="0">
                          <a:effectLst/>
                          <a:latin typeface="Arial"/>
                          <a:ea typeface="Times New Roman"/>
                          <a:cs typeface="Times New Roman"/>
                        </a:rPr>
                        <a:t> </a:t>
                      </a:r>
                      <a:endParaRPr lang="en-GB" sz="800" dirty="0">
                        <a:effectLst/>
                        <a:latin typeface="Arial"/>
                        <a:ea typeface="Times New Roman"/>
                        <a:cs typeface="Times New Roman"/>
                      </a:endParaRPr>
                    </a:p>
                  </a:txBody>
                  <a:tcPr marL="44495" marR="4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3322">
                <a:tc>
                  <a:txBody>
                    <a:bodyPr/>
                    <a:lstStyle/>
                    <a:p>
                      <a:pPr>
                        <a:lnSpc>
                          <a:spcPts val="1400"/>
                        </a:lnSpc>
                        <a:spcAft>
                          <a:spcPts val="0"/>
                        </a:spcAft>
                      </a:pPr>
                      <a:r>
                        <a:rPr lang="nl-NL" sz="800">
                          <a:effectLst/>
                          <a:latin typeface="Arial"/>
                          <a:ea typeface="Times New Roman"/>
                          <a:cs typeface="Times New Roman"/>
                        </a:rPr>
                        <a:t>Tailing disposal on land/sea</a:t>
                      </a:r>
                      <a:endParaRPr lang="en-GB" sz="800">
                        <a:effectLst/>
                        <a:latin typeface="Arial"/>
                        <a:ea typeface="Times New Roman"/>
                        <a:cs typeface="Times New Roman"/>
                      </a:endParaRPr>
                    </a:p>
                  </a:txBody>
                  <a:tcPr marL="44495" marR="4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nl-NL" sz="800">
                          <a:effectLst/>
                          <a:latin typeface="Arial"/>
                          <a:ea typeface="Times New Roman"/>
                          <a:cs typeface="Times New Roman"/>
                        </a:rPr>
                        <a:t>Pollution</a:t>
                      </a:r>
                      <a:endParaRPr lang="en-GB" sz="800">
                        <a:effectLst/>
                        <a:latin typeface="Arial"/>
                        <a:ea typeface="Times New Roman"/>
                        <a:cs typeface="Times New Roman"/>
                      </a:endParaRPr>
                    </a:p>
                  </a:txBody>
                  <a:tcPr marL="44495" marR="4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nl-NL" sz="800" dirty="0">
                          <a:effectLst/>
                          <a:latin typeface="Arial"/>
                          <a:ea typeface="Times New Roman"/>
                          <a:cs typeface="Times New Roman"/>
                        </a:rPr>
                        <a:t>-</a:t>
                      </a:r>
                      <a:endParaRPr lang="en-GB" sz="800" dirty="0">
                        <a:effectLst/>
                        <a:latin typeface="Arial"/>
                        <a:ea typeface="Times New Roman"/>
                        <a:cs typeface="Times New Roman"/>
                      </a:endParaRPr>
                    </a:p>
                  </a:txBody>
                  <a:tcPr marL="44495" marR="4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nl-NL" sz="800">
                          <a:effectLst/>
                          <a:latin typeface="Arial"/>
                          <a:ea typeface="Times New Roman"/>
                          <a:cs typeface="Times New Roman"/>
                        </a:rPr>
                        <a:t> </a:t>
                      </a:r>
                      <a:endParaRPr lang="en-GB" sz="800">
                        <a:effectLst/>
                        <a:latin typeface="Arial"/>
                        <a:ea typeface="Times New Roman"/>
                        <a:cs typeface="Times New Roman"/>
                      </a:endParaRPr>
                    </a:p>
                  </a:txBody>
                  <a:tcPr marL="44495" marR="4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nl-NL" sz="800" dirty="0">
                          <a:effectLst/>
                          <a:latin typeface="Arial"/>
                          <a:ea typeface="Times New Roman"/>
                          <a:cs typeface="Times New Roman"/>
                        </a:rPr>
                        <a:t>Long term</a:t>
                      </a:r>
                      <a:endParaRPr lang="en-GB" sz="800" dirty="0">
                        <a:effectLst/>
                        <a:latin typeface="Arial"/>
                        <a:ea typeface="Times New Roman"/>
                        <a:cs typeface="Times New Roman"/>
                      </a:endParaRPr>
                    </a:p>
                  </a:txBody>
                  <a:tcPr marL="44495" marR="44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95077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endParaRPr lang="nl-NL"/>
          </a:p>
        </p:txBody>
      </p:sp>
      <p:sp>
        <p:nvSpPr>
          <p:cNvPr id="3" name="Title 2"/>
          <p:cNvSpPr>
            <a:spLocks noGrp="1"/>
          </p:cNvSpPr>
          <p:nvPr>
            <p:ph type="title"/>
          </p:nvPr>
        </p:nvSpPr>
        <p:spPr/>
        <p:txBody>
          <a:bodyPr/>
          <a:lstStyle/>
          <a:p>
            <a:r>
              <a:rPr lang="nl-NL" dirty="0" err="1" smtClean="0"/>
              <a:t>Pending</a:t>
            </a:r>
            <a:r>
              <a:rPr lang="nl-NL" dirty="0" smtClean="0"/>
              <a:t> actions </a:t>
            </a:r>
            <a:r>
              <a:rPr lang="nl-NL" dirty="0" err="1" smtClean="0"/>
              <a:t>towards</a:t>
            </a:r>
            <a:r>
              <a:rPr lang="nl-NL" dirty="0" smtClean="0"/>
              <a:t> </a:t>
            </a:r>
            <a:r>
              <a:rPr lang="nl-NL" dirty="0" err="1" smtClean="0"/>
              <a:t>finalisation</a:t>
            </a:r>
            <a:endParaRPr lang="nl-NL" dirty="0"/>
          </a:p>
        </p:txBody>
      </p:sp>
      <p:sp>
        <p:nvSpPr>
          <p:cNvPr id="4" name="Text Placeholder 3"/>
          <p:cNvSpPr>
            <a:spLocks noGrp="1"/>
          </p:cNvSpPr>
          <p:nvPr>
            <p:ph type="body" idx="1"/>
          </p:nvPr>
        </p:nvSpPr>
        <p:spPr/>
        <p:txBody>
          <a:bodyPr/>
          <a:lstStyle/>
          <a:p>
            <a:endParaRPr lang="nl-NL" dirty="0" smtClean="0"/>
          </a:p>
        </p:txBody>
      </p:sp>
    </p:spTree>
    <p:extLst>
      <p:ext uri="{BB962C8B-B14F-4D97-AF65-F5344CB8AC3E}">
        <p14:creationId xmlns:p14="http://schemas.microsoft.com/office/powerpoint/2010/main" val="19550879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endParaRPr lang="nl-NL"/>
          </a:p>
        </p:txBody>
      </p:sp>
      <p:sp>
        <p:nvSpPr>
          <p:cNvPr id="3" name="Title 2"/>
          <p:cNvSpPr>
            <a:spLocks noGrp="1"/>
          </p:cNvSpPr>
          <p:nvPr>
            <p:ph type="title"/>
          </p:nvPr>
        </p:nvSpPr>
        <p:spPr/>
        <p:txBody>
          <a:bodyPr/>
          <a:lstStyle/>
          <a:p>
            <a:r>
              <a:rPr lang="nl-NL" dirty="0" err="1" smtClean="0"/>
              <a:t>What</a:t>
            </a:r>
            <a:r>
              <a:rPr lang="nl-NL" dirty="0" smtClean="0"/>
              <a:t> we </a:t>
            </a:r>
            <a:r>
              <a:rPr lang="nl-NL" dirty="0" err="1" smtClean="0"/>
              <a:t>need</a:t>
            </a:r>
            <a:r>
              <a:rPr lang="nl-NL" dirty="0" smtClean="0"/>
              <a:t> </a:t>
            </a:r>
            <a:r>
              <a:rPr lang="nl-NL" dirty="0" err="1" smtClean="0"/>
              <a:t>to</a:t>
            </a:r>
            <a:r>
              <a:rPr lang="nl-NL" dirty="0" smtClean="0"/>
              <a:t> do </a:t>
            </a:r>
            <a:r>
              <a:rPr lang="nl-NL" dirty="0" err="1" smtClean="0"/>
              <a:t>still</a:t>
            </a:r>
            <a:endParaRPr lang="nl-NL" dirty="0"/>
          </a:p>
        </p:txBody>
      </p:sp>
      <p:sp>
        <p:nvSpPr>
          <p:cNvPr id="4" name="Text Placeholder 3"/>
          <p:cNvSpPr>
            <a:spLocks noGrp="1"/>
          </p:cNvSpPr>
          <p:nvPr>
            <p:ph type="body" idx="1"/>
          </p:nvPr>
        </p:nvSpPr>
        <p:spPr/>
        <p:txBody>
          <a:bodyPr/>
          <a:lstStyle/>
          <a:p>
            <a:r>
              <a:rPr lang="nl-NL" dirty="0" err="1"/>
              <a:t>Consistency</a:t>
            </a:r>
            <a:r>
              <a:rPr lang="nl-NL" dirty="0"/>
              <a:t> </a:t>
            </a:r>
            <a:r>
              <a:rPr lang="nl-NL" dirty="0" err="1"/>
              <a:t>between</a:t>
            </a:r>
            <a:r>
              <a:rPr lang="nl-NL" dirty="0"/>
              <a:t> </a:t>
            </a:r>
            <a:r>
              <a:rPr lang="nl-NL" dirty="0" err="1"/>
              <a:t>sections</a:t>
            </a:r>
            <a:r>
              <a:rPr lang="nl-NL" dirty="0"/>
              <a:t> &amp; proper </a:t>
            </a:r>
            <a:r>
              <a:rPr lang="nl-NL" dirty="0" err="1"/>
              <a:t>storyline</a:t>
            </a:r>
            <a:endParaRPr lang="nl-NL" dirty="0"/>
          </a:p>
          <a:p>
            <a:endParaRPr lang="nl-NL" dirty="0"/>
          </a:p>
          <a:p>
            <a:r>
              <a:rPr lang="nl-NL" dirty="0" err="1"/>
              <a:t>Developing</a:t>
            </a:r>
            <a:r>
              <a:rPr lang="nl-NL" dirty="0"/>
              <a:t> </a:t>
            </a:r>
            <a:r>
              <a:rPr lang="nl-NL" dirty="0" err="1"/>
              <a:t>conclusions</a:t>
            </a:r>
            <a:r>
              <a:rPr lang="nl-NL" dirty="0"/>
              <a:t> </a:t>
            </a:r>
            <a:r>
              <a:rPr lang="nl-NL" dirty="0" err="1"/>
              <a:t>and</a:t>
            </a:r>
            <a:r>
              <a:rPr lang="nl-NL" dirty="0"/>
              <a:t> </a:t>
            </a:r>
            <a:r>
              <a:rPr lang="nl-NL" dirty="0" err="1"/>
              <a:t>recommendations</a:t>
            </a:r>
            <a:endParaRPr lang="nl-NL" dirty="0"/>
          </a:p>
          <a:p>
            <a:pPr lvl="1"/>
            <a:r>
              <a:rPr lang="nl-NL" dirty="0" err="1"/>
              <a:t>Inputs</a:t>
            </a:r>
            <a:r>
              <a:rPr lang="nl-NL" dirty="0"/>
              <a:t> </a:t>
            </a:r>
            <a:r>
              <a:rPr lang="nl-NL" dirty="0" err="1"/>
              <a:t>from</a:t>
            </a:r>
            <a:r>
              <a:rPr lang="nl-NL" dirty="0"/>
              <a:t> </a:t>
            </a:r>
            <a:r>
              <a:rPr lang="nl-NL" dirty="0" err="1"/>
              <a:t>this</a:t>
            </a:r>
            <a:r>
              <a:rPr lang="nl-NL" dirty="0"/>
              <a:t> meeting </a:t>
            </a:r>
            <a:r>
              <a:rPr lang="nl-NL" dirty="0" err="1"/>
              <a:t>much</a:t>
            </a:r>
            <a:r>
              <a:rPr lang="nl-NL" dirty="0"/>
              <a:t> </a:t>
            </a:r>
            <a:r>
              <a:rPr lang="nl-NL" dirty="0" err="1"/>
              <a:t>appreciated</a:t>
            </a:r>
            <a:endParaRPr lang="nl-NL" dirty="0"/>
          </a:p>
          <a:p>
            <a:endParaRPr lang="nl-NL" dirty="0"/>
          </a:p>
          <a:p>
            <a:r>
              <a:rPr lang="nl-NL" dirty="0" err="1"/>
              <a:t>Thorough</a:t>
            </a:r>
            <a:r>
              <a:rPr lang="nl-NL" dirty="0"/>
              <a:t> </a:t>
            </a:r>
            <a:r>
              <a:rPr lang="nl-NL" dirty="0" err="1"/>
              <a:t>proofreading</a:t>
            </a:r>
            <a:r>
              <a:rPr lang="nl-NL" dirty="0"/>
              <a:t> at </a:t>
            </a:r>
            <a:r>
              <a:rPr lang="nl-NL" dirty="0" err="1"/>
              <a:t>Ecorys</a:t>
            </a:r>
            <a:r>
              <a:rPr lang="nl-NL" dirty="0"/>
              <a:t> side </a:t>
            </a:r>
            <a:r>
              <a:rPr lang="nl-NL" dirty="0" err="1"/>
              <a:t>still</a:t>
            </a:r>
            <a:r>
              <a:rPr lang="nl-NL" dirty="0"/>
              <a:t> </a:t>
            </a:r>
            <a:r>
              <a:rPr lang="nl-NL" dirty="0" err="1"/>
              <a:t>needed</a:t>
            </a:r>
            <a:endParaRPr lang="nl-NL" dirty="0"/>
          </a:p>
          <a:p>
            <a:endParaRPr lang="nl-NL" dirty="0"/>
          </a:p>
          <a:p>
            <a:r>
              <a:rPr lang="nl-NL" dirty="0"/>
              <a:t>Language check</a:t>
            </a:r>
          </a:p>
          <a:p>
            <a:endParaRPr lang="nl-NL" dirty="0"/>
          </a:p>
          <a:p>
            <a:r>
              <a:rPr lang="nl-NL" dirty="0" err="1" smtClean="0"/>
              <a:t>Tidy</a:t>
            </a:r>
            <a:r>
              <a:rPr lang="nl-NL" dirty="0" smtClean="0"/>
              <a:t> </a:t>
            </a:r>
            <a:r>
              <a:rPr lang="nl-NL" dirty="0"/>
              <a:t>up </a:t>
            </a:r>
            <a:r>
              <a:rPr lang="nl-NL" dirty="0" err="1"/>
              <a:t>annexes</a:t>
            </a:r>
            <a:r>
              <a:rPr lang="nl-NL" dirty="0"/>
              <a:t>, </a:t>
            </a:r>
            <a:r>
              <a:rPr lang="nl-NL" dirty="0" err="1"/>
              <a:t>completing</a:t>
            </a:r>
            <a:r>
              <a:rPr lang="nl-NL" dirty="0"/>
              <a:t> </a:t>
            </a:r>
            <a:r>
              <a:rPr lang="nl-NL" dirty="0" err="1"/>
              <a:t>literature</a:t>
            </a:r>
            <a:r>
              <a:rPr lang="nl-NL" dirty="0"/>
              <a:t> list, </a:t>
            </a:r>
            <a:r>
              <a:rPr lang="nl-NL" dirty="0" err="1"/>
              <a:t>abbreviations</a:t>
            </a:r>
            <a:r>
              <a:rPr lang="nl-NL" dirty="0"/>
              <a:t> etc</a:t>
            </a:r>
            <a:r>
              <a:rPr lang="nl-NL" dirty="0" smtClean="0"/>
              <a:t>.</a:t>
            </a:r>
          </a:p>
          <a:p>
            <a:endParaRPr lang="nl-NL" dirty="0"/>
          </a:p>
          <a:p>
            <a:r>
              <a:rPr lang="nl-NL" dirty="0" err="1" smtClean="0"/>
              <a:t>Receiving</a:t>
            </a:r>
            <a:r>
              <a:rPr lang="nl-NL" dirty="0" smtClean="0"/>
              <a:t> </a:t>
            </a:r>
            <a:r>
              <a:rPr lang="nl-NL" dirty="0" err="1" smtClean="0"/>
              <a:t>and</a:t>
            </a:r>
            <a:r>
              <a:rPr lang="nl-NL" dirty="0" smtClean="0"/>
              <a:t> processing </a:t>
            </a:r>
            <a:r>
              <a:rPr lang="nl-NL" dirty="0" err="1" smtClean="0"/>
              <a:t>your</a:t>
            </a:r>
            <a:r>
              <a:rPr lang="nl-NL" dirty="0" smtClean="0"/>
              <a:t> </a:t>
            </a:r>
            <a:r>
              <a:rPr lang="nl-NL" dirty="0" err="1" smtClean="0"/>
              <a:t>further</a:t>
            </a:r>
            <a:r>
              <a:rPr lang="nl-NL" dirty="0" smtClean="0"/>
              <a:t> (</a:t>
            </a:r>
            <a:r>
              <a:rPr lang="nl-NL" dirty="0" err="1" smtClean="0"/>
              <a:t>written</a:t>
            </a:r>
            <a:r>
              <a:rPr lang="nl-NL" dirty="0" smtClean="0"/>
              <a:t>?) </a:t>
            </a:r>
            <a:r>
              <a:rPr lang="nl-NL" dirty="0" err="1" smtClean="0"/>
              <a:t>comments</a:t>
            </a:r>
            <a:endParaRPr lang="nl-NL" dirty="0"/>
          </a:p>
        </p:txBody>
      </p:sp>
    </p:spTree>
    <p:extLst>
      <p:ext uri="{BB962C8B-B14F-4D97-AF65-F5344CB8AC3E}">
        <p14:creationId xmlns:p14="http://schemas.microsoft.com/office/powerpoint/2010/main" val="13522256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endParaRPr lang="nl-NL"/>
          </a:p>
        </p:txBody>
      </p:sp>
      <p:sp>
        <p:nvSpPr>
          <p:cNvPr id="3" name="Title 2"/>
          <p:cNvSpPr>
            <a:spLocks noGrp="1"/>
          </p:cNvSpPr>
          <p:nvPr>
            <p:ph type="title"/>
          </p:nvPr>
        </p:nvSpPr>
        <p:spPr/>
        <p:txBody>
          <a:bodyPr/>
          <a:lstStyle/>
          <a:p>
            <a:r>
              <a:rPr lang="nl-NL" dirty="0" smtClean="0"/>
              <a:t>Planning</a:t>
            </a:r>
            <a:endParaRPr lang="nl-NL" dirty="0"/>
          </a:p>
        </p:txBody>
      </p:sp>
      <p:sp>
        <p:nvSpPr>
          <p:cNvPr id="4" name="Text Placeholder 3"/>
          <p:cNvSpPr>
            <a:spLocks noGrp="1"/>
          </p:cNvSpPr>
          <p:nvPr>
            <p:ph type="body" idx="1"/>
          </p:nvPr>
        </p:nvSpPr>
        <p:spPr/>
        <p:txBody>
          <a:bodyPr/>
          <a:lstStyle/>
          <a:p>
            <a:r>
              <a:rPr lang="nl-NL" dirty="0" smtClean="0"/>
              <a:t>Continue </a:t>
            </a:r>
            <a:r>
              <a:rPr lang="nl-NL" dirty="0" err="1" smtClean="0"/>
              <a:t>pending</a:t>
            </a:r>
            <a:r>
              <a:rPr lang="nl-NL" dirty="0" smtClean="0"/>
              <a:t> actions (</a:t>
            </a:r>
            <a:r>
              <a:rPr lang="nl-NL" dirty="0" err="1" smtClean="0"/>
              <a:t>ongoing</a:t>
            </a:r>
            <a:r>
              <a:rPr lang="nl-NL" dirty="0" smtClean="0"/>
              <a:t>)</a:t>
            </a:r>
          </a:p>
          <a:p>
            <a:endParaRPr lang="nl-NL" dirty="0" smtClean="0"/>
          </a:p>
          <a:p>
            <a:r>
              <a:rPr lang="nl-NL" dirty="0" err="1" smtClean="0"/>
              <a:t>Acquiring</a:t>
            </a:r>
            <a:r>
              <a:rPr lang="nl-NL" dirty="0" smtClean="0"/>
              <a:t> </a:t>
            </a:r>
            <a:r>
              <a:rPr lang="nl-NL" dirty="0" err="1" smtClean="0"/>
              <a:t>comments</a:t>
            </a:r>
            <a:r>
              <a:rPr lang="nl-NL" dirty="0" smtClean="0"/>
              <a:t> </a:t>
            </a:r>
            <a:r>
              <a:rPr lang="nl-NL" dirty="0" err="1" smtClean="0"/>
              <a:t>from</a:t>
            </a:r>
            <a:r>
              <a:rPr lang="nl-NL" dirty="0" smtClean="0"/>
              <a:t> SC (</a:t>
            </a:r>
            <a:r>
              <a:rPr lang="nl-NL" dirty="0" err="1" smtClean="0"/>
              <a:t>until</a:t>
            </a:r>
            <a:r>
              <a:rPr lang="nl-NL" dirty="0" smtClean="0"/>
              <a:t> end of </a:t>
            </a:r>
            <a:r>
              <a:rPr lang="nl-NL" dirty="0" err="1" smtClean="0"/>
              <a:t>July</a:t>
            </a:r>
            <a:r>
              <a:rPr lang="nl-NL" dirty="0" smtClean="0"/>
              <a:t>, pref </a:t>
            </a:r>
            <a:r>
              <a:rPr lang="nl-NL" dirty="0" err="1" smtClean="0"/>
              <a:t>earlier</a:t>
            </a:r>
            <a:r>
              <a:rPr lang="nl-NL" dirty="0" smtClean="0"/>
              <a:t>)</a:t>
            </a:r>
          </a:p>
          <a:p>
            <a:endParaRPr lang="nl-NL" dirty="0" smtClean="0"/>
          </a:p>
          <a:p>
            <a:r>
              <a:rPr lang="nl-NL" dirty="0" err="1" smtClean="0"/>
              <a:t>Submit</a:t>
            </a:r>
            <a:r>
              <a:rPr lang="nl-NL" dirty="0" smtClean="0"/>
              <a:t> </a:t>
            </a:r>
            <a:r>
              <a:rPr lang="nl-NL" dirty="0" err="1" smtClean="0"/>
              <a:t>final</a:t>
            </a:r>
            <a:r>
              <a:rPr lang="nl-NL" dirty="0" smtClean="0"/>
              <a:t> report </a:t>
            </a:r>
            <a:r>
              <a:rPr lang="nl-NL" dirty="0" err="1" smtClean="0"/>
              <a:t>by</a:t>
            </a:r>
            <a:r>
              <a:rPr lang="nl-NL" dirty="0" smtClean="0"/>
              <a:t> 28 August</a:t>
            </a:r>
            <a:endParaRPr lang="nl-NL" dirty="0"/>
          </a:p>
        </p:txBody>
      </p:sp>
    </p:spTree>
    <p:extLst>
      <p:ext uri="{BB962C8B-B14F-4D97-AF65-F5344CB8AC3E}">
        <p14:creationId xmlns:p14="http://schemas.microsoft.com/office/powerpoint/2010/main" val="35084224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preker"/>
          <p:cNvSpPr txBox="1">
            <a:spLocks noChangeArrowheads="1"/>
          </p:cNvSpPr>
          <p:nvPr>
            <p:custDataLst>
              <p:tags r:id="rId2"/>
            </p:custDataLst>
          </p:nvPr>
        </p:nvSpPr>
        <p:spPr bwMode="auto">
          <a:xfrm>
            <a:off x="719138" y="2895600"/>
            <a:ext cx="6119812" cy="1379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sz="3000" b="1">
                <a:solidFill>
                  <a:schemeClr val="tx1"/>
                </a:solidFill>
                <a:latin typeface="Arial" pitchFamily="34" charset="0"/>
              </a:defRPr>
            </a:lvl1pPr>
            <a:lvl2pPr marL="742950" indent="-285750" eaLnBrk="0" hangingPunct="0">
              <a:defRPr sz="3000" b="1">
                <a:solidFill>
                  <a:schemeClr val="tx1"/>
                </a:solidFill>
                <a:latin typeface="Arial" pitchFamily="34" charset="0"/>
              </a:defRPr>
            </a:lvl2pPr>
            <a:lvl3pPr marL="1143000" indent="-228600" eaLnBrk="0" hangingPunct="0">
              <a:defRPr sz="3000" b="1">
                <a:solidFill>
                  <a:schemeClr val="tx1"/>
                </a:solidFill>
                <a:latin typeface="Arial" pitchFamily="34" charset="0"/>
              </a:defRPr>
            </a:lvl3pPr>
            <a:lvl4pPr marL="1600200" indent="-228600" eaLnBrk="0" hangingPunct="0">
              <a:defRPr sz="3000" b="1">
                <a:solidFill>
                  <a:schemeClr val="tx1"/>
                </a:solidFill>
                <a:latin typeface="Arial" pitchFamily="34" charset="0"/>
              </a:defRPr>
            </a:lvl4pPr>
            <a:lvl5pPr marL="2057400" indent="-228600" eaLnBrk="0" hangingPunct="0">
              <a:defRPr sz="3000" b="1">
                <a:solidFill>
                  <a:schemeClr val="tx1"/>
                </a:solidFill>
                <a:latin typeface="Arial" pitchFamily="34" charset="0"/>
              </a:defRPr>
            </a:lvl5pPr>
            <a:lvl6pPr marL="2514600" indent="-228600" algn="ctr" eaLnBrk="0" fontAlgn="base" hangingPunct="0">
              <a:spcBef>
                <a:spcPct val="50000"/>
              </a:spcBef>
              <a:spcAft>
                <a:spcPct val="0"/>
              </a:spcAft>
              <a:defRPr sz="3000" b="1">
                <a:solidFill>
                  <a:schemeClr val="tx1"/>
                </a:solidFill>
                <a:latin typeface="Arial" pitchFamily="34" charset="0"/>
              </a:defRPr>
            </a:lvl6pPr>
            <a:lvl7pPr marL="2971800" indent="-228600" algn="ctr" eaLnBrk="0" fontAlgn="base" hangingPunct="0">
              <a:spcBef>
                <a:spcPct val="50000"/>
              </a:spcBef>
              <a:spcAft>
                <a:spcPct val="0"/>
              </a:spcAft>
              <a:defRPr sz="3000" b="1">
                <a:solidFill>
                  <a:schemeClr val="tx1"/>
                </a:solidFill>
                <a:latin typeface="Arial" pitchFamily="34" charset="0"/>
              </a:defRPr>
            </a:lvl7pPr>
            <a:lvl8pPr marL="3429000" indent="-228600" algn="ctr" eaLnBrk="0" fontAlgn="base" hangingPunct="0">
              <a:spcBef>
                <a:spcPct val="50000"/>
              </a:spcBef>
              <a:spcAft>
                <a:spcPct val="0"/>
              </a:spcAft>
              <a:defRPr sz="3000" b="1">
                <a:solidFill>
                  <a:schemeClr val="tx1"/>
                </a:solidFill>
                <a:latin typeface="Arial" pitchFamily="34" charset="0"/>
              </a:defRPr>
            </a:lvl8pPr>
            <a:lvl9pPr marL="3886200" indent="-228600" algn="ctr" eaLnBrk="0" fontAlgn="base" hangingPunct="0">
              <a:spcBef>
                <a:spcPct val="50000"/>
              </a:spcBef>
              <a:spcAft>
                <a:spcPct val="0"/>
              </a:spcAft>
              <a:defRPr sz="3000" b="1">
                <a:solidFill>
                  <a:schemeClr val="tx1"/>
                </a:solidFill>
                <a:latin typeface="Arial" pitchFamily="34" charset="0"/>
              </a:defRPr>
            </a:lvl9pPr>
          </a:lstStyle>
          <a:p>
            <a:pPr algn="l" eaLnBrk="1" hangingPunct="1">
              <a:lnSpc>
                <a:spcPts val="1800"/>
              </a:lnSpc>
              <a:spcBef>
                <a:spcPct val="0"/>
              </a:spcBef>
            </a:pPr>
            <a:endParaRPr lang="nl-NL" sz="1400" b="0" i="1">
              <a:solidFill>
                <a:schemeClr val="bg1"/>
              </a:solidFill>
            </a:endParaRPr>
          </a:p>
          <a:p>
            <a:pPr algn="l" eaLnBrk="1" hangingPunct="1">
              <a:lnSpc>
                <a:spcPts val="1800"/>
              </a:lnSpc>
              <a:spcBef>
                <a:spcPct val="0"/>
              </a:spcBef>
            </a:pPr>
            <a:endParaRPr lang="nl-NL" sz="1400" b="0" i="1">
              <a:solidFill>
                <a:schemeClr val="bg1"/>
              </a:solidFill>
            </a:endParaRPr>
          </a:p>
          <a:p>
            <a:pPr algn="l" eaLnBrk="1" hangingPunct="1">
              <a:lnSpc>
                <a:spcPts val="1800"/>
              </a:lnSpc>
              <a:spcBef>
                <a:spcPct val="0"/>
              </a:spcBef>
            </a:pPr>
            <a:endParaRPr lang="en-US" sz="1400" b="0" i="1">
              <a:solidFill>
                <a:schemeClr val="bg1"/>
              </a:solidFill>
            </a:endParaRPr>
          </a:p>
        </p:txBody>
      </p:sp>
      <p:sp>
        <p:nvSpPr>
          <p:cNvPr id="16388" name="Title 1"/>
          <p:cNvSpPr>
            <a:spLocks noGrp="1"/>
          </p:cNvSpPr>
          <p:nvPr>
            <p:ph type="ctrTitle" sz="quarter"/>
          </p:nvPr>
        </p:nvSpPr>
        <p:spPr>
          <a:xfrm>
            <a:off x="895424" y="2552136"/>
            <a:ext cx="7531100" cy="485775"/>
          </a:xfrm>
        </p:spPr>
        <p:txBody>
          <a:bodyPr/>
          <a:lstStyle/>
          <a:p>
            <a:r>
              <a:rPr lang="en-GB" i="1" dirty="0" smtClean="0">
                <a:solidFill>
                  <a:schemeClr val="folHlink"/>
                </a:solidFill>
              </a:rPr>
              <a:t>THANK YOU!</a:t>
            </a:r>
            <a:endParaRPr lang="en-GB" dirty="0" smtClean="0"/>
          </a:p>
        </p:txBody>
      </p:sp>
      <p:pic>
        <p:nvPicPr>
          <p:cNvPr id="5" name="Picture 3"/>
          <p:cNvPicPr>
            <a:picLocks noChangeAspect="1"/>
          </p:cNvPicPr>
          <p:nvPr/>
        </p:nvPicPr>
        <p:blipFill>
          <a:blip r:embed="rId5">
            <a:extLst>
              <a:ext uri="{28A0092B-C50C-407E-A947-70E740481C1C}">
                <a14:useLocalDpi xmlns:a14="http://schemas.microsoft.com/office/drawing/2010/main" val="0"/>
              </a:ext>
            </a:extLst>
          </a:blip>
          <a:srcRect l="11742" t="-1547" b="1547"/>
          <a:stretch>
            <a:fillRect/>
          </a:stretch>
        </p:blipFill>
        <p:spPr bwMode="auto">
          <a:xfrm>
            <a:off x="3779044" y="1434982"/>
            <a:ext cx="4944606" cy="3711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0202477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NL" dirty="0" err="1" smtClean="0"/>
              <a:t>Key</a:t>
            </a:r>
            <a:r>
              <a:rPr lang="nl-NL" dirty="0" smtClean="0"/>
              <a:t> </a:t>
            </a:r>
            <a:r>
              <a:rPr lang="nl-NL" dirty="0" err="1" smtClean="0"/>
              <a:t>messages</a:t>
            </a:r>
            <a:r>
              <a:rPr lang="nl-NL" dirty="0" smtClean="0"/>
              <a:t> </a:t>
            </a:r>
            <a:r>
              <a:rPr lang="nl-NL" dirty="0" err="1" smtClean="0"/>
              <a:t>from</a:t>
            </a:r>
            <a:r>
              <a:rPr lang="nl-NL" dirty="0" smtClean="0"/>
              <a:t> the </a:t>
            </a:r>
            <a:r>
              <a:rPr lang="nl-NL" dirty="0" err="1" smtClean="0"/>
              <a:t>study</a:t>
            </a:r>
            <a:r>
              <a:rPr lang="nl-NL" dirty="0" smtClean="0"/>
              <a:t> </a:t>
            </a:r>
            <a:r>
              <a:rPr lang="nl-NL" dirty="0" err="1" smtClean="0"/>
              <a:t>findings</a:t>
            </a:r>
            <a:endParaRPr lang="nl-NL" dirty="0"/>
          </a:p>
        </p:txBody>
      </p:sp>
      <p:sp>
        <p:nvSpPr>
          <p:cNvPr id="4" name="Text Placeholder 3"/>
          <p:cNvSpPr>
            <a:spLocks noGrp="1"/>
          </p:cNvSpPr>
          <p:nvPr>
            <p:ph type="body" idx="1"/>
          </p:nvPr>
        </p:nvSpPr>
        <p:spPr/>
        <p:txBody>
          <a:bodyPr/>
          <a:lstStyle/>
          <a:p>
            <a:r>
              <a:rPr lang="nl-NL" dirty="0" smtClean="0"/>
              <a:t>Three </a:t>
            </a:r>
            <a:r>
              <a:rPr lang="nl-NL" dirty="0" err="1" smtClean="0"/>
              <a:t>deposit</a:t>
            </a:r>
            <a:r>
              <a:rPr lang="nl-NL" dirty="0" smtClean="0"/>
              <a:t> types (</a:t>
            </a:r>
            <a:r>
              <a:rPr lang="nl-NL" dirty="0" err="1" smtClean="0"/>
              <a:t>nodules</a:t>
            </a:r>
            <a:r>
              <a:rPr lang="nl-NL" dirty="0" smtClean="0"/>
              <a:t>, </a:t>
            </a:r>
            <a:r>
              <a:rPr lang="nl-NL" dirty="0" err="1" smtClean="0"/>
              <a:t>crusts</a:t>
            </a:r>
            <a:r>
              <a:rPr lang="nl-NL" dirty="0" smtClean="0"/>
              <a:t>, SMS) are of </a:t>
            </a:r>
            <a:r>
              <a:rPr lang="nl-NL" dirty="0" err="1" smtClean="0"/>
              <a:t>very</a:t>
            </a:r>
            <a:r>
              <a:rPr lang="nl-NL" dirty="0" smtClean="0"/>
              <a:t> </a:t>
            </a:r>
            <a:r>
              <a:rPr lang="nl-NL" dirty="0" err="1" smtClean="0"/>
              <a:t>distinct</a:t>
            </a:r>
            <a:r>
              <a:rPr lang="nl-NL" dirty="0" smtClean="0"/>
              <a:t> </a:t>
            </a:r>
            <a:r>
              <a:rPr lang="nl-NL" dirty="0" err="1" smtClean="0"/>
              <a:t>character</a:t>
            </a:r>
            <a:r>
              <a:rPr lang="nl-NL" dirty="0" smtClean="0"/>
              <a:t> </a:t>
            </a:r>
            <a:r>
              <a:rPr lang="nl-NL" dirty="0" err="1" smtClean="0"/>
              <a:t>and</a:t>
            </a:r>
            <a:r>
              <a:rPr lang="nl-NL" dirty="0" smtClean="0"/>
              <a:t> </a:t>
            </a:r>
            <a:r>
              <a:rPr lang="nl-NL" dirty="0" err="1" smtClean="0"/>
              <a:t>differ</a:t>
            </a:r>
            <a:r>
              <a:rPr lang="nl-NL" dirty="0" smtClean="0"/>
              <a:t> in </a:t>
            </a:r>
            <a:r>
              <a:rPr lang="nl-NL" dirty="0" err="1" smtClean="0"/>
              <a:t>potential</a:t>
            </a:r>
            <a:r>
              <a:rPr lang="nl-NL" dirty="0" smtClean="0"/>
              <a:t> </a:t>
            </a:r>
            <a:r>
              <a:rPr lang="nl-NL" dirty="0" err="1" smtClean="0"/>
              <a:t>and</a:t>
            </a:r>
            <a:r>
              <a:rPr lang="nl-NL" dirty="0" smtClean="0"/>
              <a:t> impacts</a:t>
            </a:r>
          </a:p>
          <a:p>
            <a:pPr lvl="1"/>
            <a:r>
              <a:rPr lang="nl-NL" dirty="0" smtClean="0"/>
              <a:t>Metal content &amp; </a:t>
            </a:r>
            <a:r>
              <a:rPr lang="nl-NL" dirty="0" err="1" smtClean="0"/>
              <a:t>presence</a:t>
            </a:r>
            <a:r>
              <a:rPr lang="nl-NL" dirty="0" smtClean="0"/>
              <a:t> of high </a:t>
            </a:r>
            <a:r>
              <a:rPr lang="nl-NL" dirty="0" err="1" smtClean="0"/>
              <a:t>value</a:t>
            </a:r>
            <a:r>
              <a:rPr lang="nl-NL" dirty="0" smtClean="0"/>
              <a:t> </a:t>
            </a:r>
            <a:r>
              <a:rPr lang="nl-NL" dirty="0" err="1" smtClean="0"/>
              <a:t>metals</a:t>
            </a:r>
            <a:endParaRPr lang="nl-NL" dirty="0" smtClean="0"/>
          </a:p>
          <a:p>
            <a:pPr lvl="1"/>
            <a:r>
              <a:rPr lang="nl-NL" dirty="0" err="1" smtClean="0"/>
              <a:t>Location</a:t>
            </a:r>
            <a:r>
              <a:rPr lang="nl-NL" dirty="0" smtClean="0"/>
              <a:t> </a:t>
            </a:r>
            <a:r>
              <a:rPr lang="nl-NL" dirty="0" err="1" smtClean="0"/>
              <a:t>and</a:t>
            </a:r>
            <a:r>
              <a:rPr lang="nl-NL" dirty="0" smtClean="0"/>
              <a:t> </a:t>
            </a:r>
            <a:r>
              <a:rPr lang="nl-NL" dirty="0" err="1" smtClean="0"/>
              <a:t>depth</a:t>
            </a:r>
            <a:endParaRPr lang="nl-NL" dirty="0" smtClean="0"/>
          </a:p>
          <a:p>
            <a:pPr lvl="1"/>
            <a:r>
              <a:rPr lang="nl-NL" dirty="0" smtClean="0"/>
              <a:t>Sea bed </a:t>
            </a:r>
            <a:r>
              <a:rPr lang="nl-NL" dirty="0" err="1" smtClean="0"/>
              <a:t>technology</a:t>
            </a:r>
            <a:r>
              <a:rPr lang="nl-NL" dirty="0" smtClean="0"/>
              <a:t> </a:t>
            </a:r>
            <a:r>
              <a:rPr lang="nl-NL" dirty="0" err="1" smtClean="0"/>
              <a:t>requirements</a:t>
            </a:r>
            <a:endParaRPr lang="nl-NL" dirty="0" smtClean="0"/>
          </a:p>
          <a:p>
            <a:r>
              <a:rPr lang="nl-NL" dirty="0" err="1" smtClean="0"/>
              <a:t>Substantial</a:t>
            </a:r>
            <a:r>
              <a:rPr lang="nl-NL" dirty="0" smtClean="0"/>
              <a:t> </a:t>
            </a:r>
            <a:r>
              <a:rPr lang="nl-NL" dirty="0" err="1" smtClean="0"/>
              <a:t>increase</a:t>
            </a:r>
            <a:r>
              <a:rPr lang="nl-NL" dirty="0" smtClean="0"/>
              <a:t> of </a:t>
            </a:r>
            <a:r>
              <a:rPr lang="nl-NL" dirty="0" err="1" smtClean="0"/>
              <a:t>exploratory</a:t>
            </a:r>
            <a:r>
              <a:rPr lang="nl-NL" dirty="0" smtClean="0"/>
              <a:t> </a:t>
            </a:r>
            <a:r>
              <a:rPr lang="nl-NL" dirty="0" err="1" smtClean="0"/>
              <a:t>activity</a:t>
            </a:r>
            <a:r>
              <a:rPr lang="nl-NL" dirty="0" smtClean="0"/>
              <a:t> </a:t>
            </a:r>
            <a:r>
              <a:rPr lang="nl-NL" dirty="0" err="1" smtClean="0"/>
              <a:t>compared</a:t>
            </a:r>
            <a:r>
              <a:rPr lang="nl-NL" dirty="0" smtClean="0"/>
              <a:t> </a:t>
            </a:r>
            <a:r>
              <a:rPr lang="nl-NL" dirty="0" err="1" smtClean="0"/>
              <a:t>to</a:t>
            </a:r>
            <a:r>
              <a:rPr lang="nl-NL" dirty="0"/>
              <a:t> </a:t>
            </a:r>
            <a:r>
              <a:rPr lang="nl-NL" dirty="0" smtClean="0"/>
              <a:t>1/2</a:t>
            </a:r>
            <a:r>
              <a:rPr lang="nl-NL" dirty="0" smtClean="0"/>
              <a:t> decades </a:t>
            </a:r>
            <a:r>
              <a:rPr lang="nl-NL" dirty="0" err="1" smtClean="0"/>
              <a:t>ago</a:t>
            </a:r>
            <a:r>
              <a:rPr lang="nl-NL" dirty="0"/>
              <a:t> </a:t>
            </a:r>
            <a:r>
              <a:rPr lang="nl-NL" dirty="0" smtClean="0"/>
              <a:t>(</a:t>
            </a:r>
            <a:r>
              <a:rPr lang="nl-NL" dirty="0" err="1" smtClean="0"/>
              <a:t>nodules</a:t>
            </a:r>
            <a:r>
              <a:rPr lang="nl-NL" dirty="0" smtClean="0"/>
              <a:t>, </a:t>
            </a:r>
            <a:r>
              <a:rPr lang="nl-NL" dirty="0" err="1" smtClean="0"/>
              <a:t>followed</a:t>
            </a:r>
            <a:r>
              <a:rPr lang="nl-NL" dirty="0" smtClean="0"/>
              <a:t> </a:t>
            </a:r>
          </a:p>
          <a:p>
            <a:r>
              <a:rPr lang="nl-NL" dirty="0" smtClean="0"/>
              <a:t>SMS </a:t>
            </a:r>
            <a:r>
              <a:rPr lang="nl-NL" dirty="0" err="1" smtClean="0"/>
              <a:t>closed</a:t>
            </a:r>
            <a:r>
              <a:rPr lang="nl-NL" dirty="0" smtClean="0"/>
              <a:t> </a:t>
            </a:r>
            <a:r>
              <a:rPr lang="nl-NL" dirty="0" err="1" smtClean="0"/>
              <a:t>to</a:t>
            </a:r>
            <a:r>
              <a:rPr lang="nl-NL" dirty="0" smtClean="0"/>
              <a:t> </a:t>
            </a:r>
            <a:r>
              <a:rPr lang="nl-NL" dirty="0" err="1" smtClean="0"/>
              <a:t>exploitation</a:t>
            </a:r>
            <a:r>
              <a:rPr lang="nl-NL" dirty="0" smtClean="0"/>
              <a:t> (</a:t>
            </a:r>
            <a:r>
              <a:rPr lang="nl-NL" dirty="0" err="1" smtClean="0"/>
              <a:t>Solwara</a:t>
            </a:r>
            <a:r>
              <a:rPr lang="nl-NL" dirty="0" smtClean="0"/>
              <a:t> I - 2016)</a:t>
            </a:r>
          </a:p>
          <a:p>
            <a:r>
              <a:rPr lang="nl-NL" dirty="0" err="1" smtClean="0"/>
              <a:t>Explotation</a:t>
            </a:r>
            <a:r>
              <a:rPr lang="nl-NL" dirty="0" smtClean="0"/>
              <a:t> </a:t>
            </a:r>
            <a:r>
              <a:rPr lang="nl-NL" dirty="0" err="1" smtClean="0"/>
              <a:t>other</a:t>
            </a:r>
            <a:r>
              <a:rPr lang="nl-NL" dirty="0" smtClean="0"/>
              <a:t> </a:t>
            </a:r>
            <a:r>
              <a:rPr lang="nl-NL" dirty="0" err="1" smtClean="0"/>
              <a:t>might</a:t>
            </a:r>
            <a:r>
              <a:rPr lang="nl-NL" dirty="0" smtClean="0"/>
              <a:t> </a:t>
            </a:r>
            <a:r>
              <a:rPr lang="nl-NL" dirty="0" err="1" smtClean="0"/>
              <a:t>still</a:t>
            </a:r>
            <a:r>
              <a:rPr lang="nl-NL" dirty="0" smtClean="0"/>
              <a:t> take </a:t>
            </a:r>
            <a:r>
              <a:rPr lang="nl-NL" dirty="0" err="1"/>
              <a:t>another</a:t>
            </a:r>
            <a:r>
              <a:rPr lang="nl-NL" dirty="0"/>
              <a:t> 10-15 </a:t>
            </a:r>
            <a:r>
              <a:rPr lang="nl-NL" dirty="0" err="1"/>
              <a:t>years</a:t>
            </a:r>
            <a:endParaRPr lang="nl-NL" dirty="0" smtClean="0"/>
          </a:p>
          <a:p>
            <a:endParaRPr lang="nl-NL" dirty="0" smtClean="0"/>
          </a:p>
          <a:p>
            <a:pPr marL="0" indent="0">
              <a:buNone/>
            </a:pPr>
            <a:r>
              <a:rPr lang="nl-NL" dirty="0" err="1" smtClean="0"/>
              <a:t>Opportunities</a:t>
            </a:r>
            <a:r>
              <a:rPr lang="nl-NL" dirty="0" smtClean="0"/>
              <a:t> </a:t>
            </a:r>
            <a:r>
              <a:rPr lang="nl-NL" dirty="0" err="1" smtClean="0"/>
              <a:t>for</a:t>
            </a:r>
            <a:r>
              <a:rPr lang="nl-NL" dirty="0" smtClean="0"/>
              <a:t> Europe:</a:t>
            </a:r>
            <a:endParaRPr lang="nl-NL" dirty="0" smtClean="0"/>
          </a:p>
          <a:p>
            <a:r>
              <a:rPr lang="nl-NL" dirty="0" smtClean="0"/>
              <a:t>Offers </a:t>
            </a:r>
            <a:r>
              <a:rPr lang="nl-NL" dirty="0" err="1" smtClean="0"/>
              <a:t>potential</a:t>
            </a:r>
            <a:r>
              <a:rPr lang="nl-NL" dirty="0" smtClean="0"/>
              <a:t> </a:t>
            </a:r>
            <a:r>
              <a:rPr lang="nl-NL" dirty="0" err="1" smtClean="0"/>
              <a:t>for</a:t>
            </a:r>
            <a:r>
              <a:rPr lang="nl-NL" dirty="0" smtClean="0"/>
              <a:t> EU </a:t>
            </a:r>
            <a:r>
              <a:rPr lang="nl-NL" dirty="0" err="1" smtClean="0"/>
              <a:t>technology</a:t>
            </a:r>
            <a:r>
              <a:rPr lang="nl-NL" dirty="0" smtClean="0"/>
              <a:t> </a:t>
            </a:r>
            <a:r>
              <a:rPr lang="nl-NL" dirty="0" err="1" smtClean="0"/>
              <a:t>supply</a:t>
            </a:r>
            <a:r>
              <a:rPr lang="nl-NL" dirty="0" smtClean="0"/>
              <a:t>;</a:t>
            </a:r>
          </a:p>
          <a:p>
            <a:r>
              <a:rPr lang="nl-NL" dirty="0" err="1" smtClean="0"/>
              <a:t>Not</a:t>
            </a:r>
            <a:r>
              <a:rPr lang="nl-NL" dirty="0" smtClean="0"/>
              <a:t> </a:t>
            </a:r>
            <a:r>
              <a:rPr lang="nl-NL" dirty="0" err="1"/>
              <a:t>likely</a:t>
            </a:r>
            <a:r>
              <a:rPr lang="nl-NL" dirty="0"/>
              <a:t> a major job generator </a:t>
            </a:r>
            <a:r>
              <a:rPr lang="nl-NL" dirty="0" err="1"/>
              <a:t>for</a:t>
            </a:r>
            <a:r>
              <a:rPr lang="nl-NL" dirty="0"/>
              <a:t> Europe in the short </a:t>
            </a:r>
            <a:r>
              <a:rPr lang="nl-NL" dirty="0" smtClean="0"/>
              <a:t>run;</a:t>
            </a:r>
          </a:p>
          <a:p>
            <a:r>
              <a:rPr lang="nl-NL" dirty="0" smtClean="0"/>
              <a:t>Security </a:t>
            </a:r>
            <a:r>
              <a:rPr lang="nl-NL" dirty="0" smtClean="0"/>
              <a:t>of </a:t>
            </a:r>
            <a:r>
              <a:rPr lang="nl-NL" dirty="0" err="1" smtClean="0"/>
              <a:t>supply</a:t>
            </a:r>
            <a:r>
              <a:rPr lang="nl-NL" dirty="0" smtClean="0"/>
              <a:t> </a:t>
            </a:r>
            <a:r>
              <a:rPr lang="nl-NL" dirty="0" err="1" smtClean="0"/>
              <a:t>arguments</a:t>
            </a:r>
            <a:r>
              <a:rPr lang="nl-NL" dirty="0" smtClean="0"/>
              <a:t> </a:t>
            </a:r>
            <a:r>
              <a:rPr lang="nl-NL" dirty="0" err="1" smtClean="0"/>
              <a:t>mainly</a:t>
            </a:r>
            <a:r>
              <a:rPr lang="nl-NL" dirty="0" smtClean="0"/>
              <a:t> </a:t>
            </a:r>
            <a:r>
              <a:rPr lang="nl-NL" dirty="0" err="1" smtClean="0"/>
              <a:t>valid</a:t>
            </a:r>
            <a:r>
              <a:rPr lang="nl-NL" dirty="0" smtClean="0"/>
              <a:t> </a:t>
            </a:r>
            <a:r>
              <a:rPr lang="nl-NL" dirty="0" err="1" smtClean="0"/>
              <a:t>for</a:t>
            </a:r>
            <a:r>
              <a:rPr lang="nl-NL" dirty="0" smtClean="0"/>
              <a:t> </a:t>
            </a:r>
            <a:r>
              <a:rPr lang="nl-NL" dirty="0" err="1" smtClean="0"/>
              <a:t>nodules</a:t>
            </a:r>
            <a:r>
              <a:rPr lang="nl-NL" dirty="0" smtClean="0"/>
              <a:t> </a:t>
            </a:r>
            <a:r>
              <a:rPr lang="nl-NL" dirty="0" err="1" smtClean="0"/>
              <a:t>and</a:t>
            </a:r>
            <a:r>
              <a:rPr lang="nl-NL" dirty="0" smtClean="0"/>
              <a:t> </a:t>
            </a:r>
            <a:r>
              <a:rPr lang="nl-NL" dirty="0" err="1" smtClean="0"/>
              <a:t>crusts</a:t>
            </a:r>
            <a:r>
              <a:rPr lang="nl-NL" dirty="0" smtClean="0"/>
              <a:t> (</a:t>
            </a:r>
            <a:r>
              <a:rPr lang="nl-NL" dirty="0" err="1" smtClean="0"/>
              <a:t>strategic</a:t>
            </a:r>
            <a:r>
              <a:rPr lang="nl-NL" dirty="0" smtClean="0"/>
              <a:t>/</a:t>
            </a:r>
            <a:r>
              <a:rPr lang="nl-NL" dirty="0" err="1" smtClean="0"/>
              <a:t>geopolitical</a:t>
            </a:r>
            <a:r>
              <a:rPr lang="nl-NL" dirty="0" smtClean="0"/>
              <a:t> argument);</a:t>
            </a:r>
            <a:endParaRPr lang="nl-NL" dirty="0" smtClean="0"/>
          </a:p>
        </p:txBody>
      </p:sp>
    </p:spTree>
    <p:extLst>
      <p:ext uri="{BB962C8B-B14F-4D97-AF65-F5344CB8AC3E}">
        <p14:creationId xmlns:p14="http://schemas.microsoft.com/office/powerpoint/2010/main" val="5164685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NL" dirty="0" err="1" smtClean="0"/>
              <a:t>Key</a:t>
            </a:r>
            <a:r>
              <a:rPr lang="nl-NL" dirty="0" smtClean="0"/>
              <a:t> </a:t>
            </a:r>
            <a:r>
              <a:rPr lang="nl-NL" dirty="0" err="1" smtClean="0"/>
              <a:t>messages</a:t>
            </a:r>
            <a:r>
              <a:rPr lang="nl-NL" dirty="0" smtClean="0"/>
              <a:t> </a:t>
            </a:r>
            <a:r>
              <a:rPr lang="nl-NL" dirty="0" err="1" smtClean="0"/>
              <a:t>from</a:t>
            </a:r>
            <a:r>
              <a:rPr lang="nl-NL" dirty="0" smtClean="0"/>
              <a:t> the </a:t>
            </a:r>
            <a:r>
              <a:rPr lang="nl-NL" dirty="0" err="1" smtClean="0"/>
              <a:t>study</a:t>
            </a:r>
            <a:r>
              <a:rPr lang="nl-NL" dirty="0" smtClean="0"/>
              <a:t> </a:t>
            </a:r>
            <a:r>
              <a:rPr lang="nl-NL" dirty="0" err="1" smtClean="0"/>
              <a:t>findings</a:t>
            </a:r>
            <a:endParaRPr lang="nl-NL" dirty="0"/>
          </a:p>
        </p:txBody>
      </p:sp>
      <p:graphicFrame>
        <p:nvGraphicFramePr>
          <p:cNvPr id="5" name="Table 4"/>
          <p:cNvGraphicFramePr>
            <a:graphicFrameLocks noGrp="1"/>
          </p:cNvGraphicFramePr>
          <p:nvPr>
            <p:extLst>
              <p:ext uri="{D42A27DB-BD31-4B8C-83A1-F6EECF244321}">
                <p14:modId xmlns:p14="http://schemas.microsoft.com/office/powerpoint/2010/main" val="1678741961"/>
              </p:ext>
            </p:extLst>
          </p:nvPr>
        </p:nvGraphicFramePr>
        <p:xfrm>
          <a:off x="322552" y="993238"/>
          <a:ext cx="8645236" cy="5496750"/>
        </p:xfrm>
        <a:graphic>
          <a:graphicData uri="http://schemas.openxmlformats.org/drawingml/2006/table">
            <a:tbl>
              <a:tblPr firstRow="1" bandRow="1">
                <a:tableStyleId>{5C22544A-7EE6-4342-B048-85BDC9FD1C3A}</a:tableStyleId>
              </a:tblPr>
              <a:tblGrid>
                <a:gridCol w="2161309"/>
                <a:gridCol w="2161309"/>
                <a:gridCol w="2161309"/>
                <a:gridCol w="2161309"/>
              </a:tblGrid>
              <a:tr h="376110">
                <a:tc>
                  <a:txBody>
                    <a:bodyPr/>
                    <a:lstStyle/>
                    <a:p>
                      <a:endParaRPr lang="nl-NL" dirty="0"/>
                    </a:p>
                  </a:txBody>
                  <a:tcPr/>
                </a:tc>
                <a:tc>
                  <a:txBody>
                    <a:bodyPr/>
                    <a:lstStyle/>
                    <a:p>
                      <a:r>
                        <a:rPr lang="nl-NL" dirty="0" smtClean="0"/>
                        <a:t>SMS</a:t>
                      </a:r>
                      <a:endParaRPr lang="nl-NL" dirty="0"/>
                    </a:p>
                  </a:txBody>
                  <a:tcPr/>
                </a:tc>
                <a:tc>
                  <a:txBody>
                    <a:bodyPr/>
                    <a:lstStyle/>
                    <a:p>
                      <a:r>
                        <a:rPr lang="nl-NL" dirty="0" err="1" smtClean="0"/>
                        <a:t>Nodules</a:t>
                      </a:r>
                      <a:endParaRPr lang="nl-NL" dirty="0"/>
                    </a:p>
                  </a:txBody>
                  <a:tcPr/>
                </a:tc>
                <a:tc>
                  <a:txBody>
                    <a:bodyPr/>
                    <a:lstStyle/>
                    <a:p>
                      <a:r>
                        <a:rPr lang="nl-NL" dirty="0" err="1" smtClean="0"/>
                        <a:t>Crusts</a:t>
                      </a:r>
                      <a:endParaRPr lang="nl-NL" dirty="0"/>
                    </a:p>
                  </a:txBody>
                  <a:tcPr/>
                </a:tc>
              </a:tr>
              <a:tr h="376110">
                <a:tc>
                  <a:txBody>
                    <a:bodyPr/>
                    <a:lstStyle/>
                    <a:p>
                      <a:r>
                        <a:rPr lang="nl-NL" dirty="0" err="1" smtClean="0"/>
                        <a:t>Main</a:t>
                      </a:r>
                      <a:r>
                        <a:rPr lang="nl-NL" dirty="0" smtClean="0"/>
                        <a:t> </a:t>
                      </a:r>
                      <a:r>
                        <a:rPr lang="nl-NL" dirty="0" err="1" smtClean="0"/>
                        <a:t>metals</a:t>
                      </a:r>
                      <a:endParaRPr lang="nl-NL" dirty="0"/>
                    </a:p>
                  </a:txBody>
                  <a:tcPr/>
                </a:tc>
                <a:tc>
                  <a:txBody>
                    <a:bodyPr/>
                    <a:lstStyle/>
                    <a:p>
                      <a:r>
                        <a:rPr lang="nl-NL" dirty="0" smtClean="0"/>
                        <a:t>Cu, Zn,</a:t>
                      </a:r>
                      <a:r>
                        <a:rPr lang="nl-NL" baseline="0" dirty="0" smtClean="0"/>
                        <a:t> Au, Ag</a:t>
                      </a:r>
                      <a:endParaRPr lang="nl-NL" dirty="0"/>
                    </a:p>
                  </a:txBody>
                  <a:tcPr/>
                </a:tc>
                <a:tc>
                  <a:txBody>
                    <a:bodyPr/>
                    <a:lstStyle/>
                    <a:p>
                      <a:r>
                        <a:rPr lang="nl-NL" dirty="0" smtClean="0"/>
                        <a:t>(Mn), Co, Cu, Ni, </a:t>
                      </a:r>
                      <a:r>
                        <a:rPr lang="nl-NL" dirty="0" err="1" smtClean="0"/>
                        <a:t>traces</a:t>
                      </a:r>
                      <a:r>
                        <a:rPr lang="nl-NL" dirty="0" smtClean="0"/>
                        <a:t> of REE</a:t>
                      </a:r>
                      <a:endParaRPr lang="nl-NL" dirty="0"/>
                    </a:p>
                  </a:txBody>
                  <a:tcPr/>
                </a:tc>
                <a:tc>
                  <a:txBody>
                    <a:bodyPr/>
                    <a:lstStyle/>
                    <a:p>
                      <a:r>
                        <a:rPr lang="en-US" dirty="0" smtClean="0"/>
                        <a:t>Co, Ni, Cu, Pt, </a:t>
                      </a:r>
                      <a:r>
                        <a:rPr lang="en-US" dirty="0" err="1" smtClean="0"/>
                        <a:t>Th</a:t>
                      </a:r>
                      <a:r>
                        <a:rPr lang="en-US" dirty="0" smtClean="0"/>
                        <a:t>, </a:t>
                      </a:r>
                      <a:r>
                        <a:rPr lang="en-US" dirty="0" err="1" smtClean="0"/>
                        <a:t>Te</a:t>
                      </a:r>
                      <a:r>
                        <a:rPr lang="en-US" dirty="0" smtClean="0"/>
                        <a:t>, (Li), other REE</a:t>
                      </a:r>
                      <a:endParaRPr lang="nl-NL" dirty="0"/>
                    </a:p>
                  </a:txBody>
                  <a:tcPr/>
                </a:tc>
              </a:tr>
              <a:tr h="649176">
                <a:tc>
                  <a:txBody>
                    <a:bodyPr/>
                    <a:lstStyle/>
                    <a:p>
                      <a:r>
                        <a:rPr lang="nl-NL" dirty="0" smtClean="0"/>
                        <a:t>Security</a:t>
                      </a:r>
                      <a:r>
                        <a:rPr lang="nl-NL" baseline="0" dirty="0" smtClean="0"/>
                        <a:t> of </a:t>
                      </a:r>
                      <a:r>
                        <a:rPr lang="nl-NL" baseline="0" dirty="0" err="1" smtClean="0"/>
                        <a:t>supply</a:t>
                      </a:r>
                      <a:r>
                        <a:rPr lang="nl-NL" baseline="0" dirty="0" smtClean="0"/>
                        <a:t>?</a:t>
                      </a:r>
                      <a:endParaRPr lang="nl-NL" dirty="0"/>
                    </a:p>
                  </a:txBody>
                  <a:tcPr/>
                </a:tc>
                <a:tc>
                  <a:txBody>
                    <a:bodyPr/>
                    <a:lstStyle/>
                    <a:p>
                      <a:r>
                        <a:rPr lang="nl-NL" dirty="0" smtClean="0"/>
                        <a:t>No, </a:t>
                      </a:r>
                      <a:r>
                        <a:rPr lang="nl-NL" dirty="0" err="1" smtClean="0"/>
                        <a:t>metals</a:t>
                      </a:r>
                      <a:r>
                        <a:rPr lang="nl-NL" baseline="0" dirty="0" smtClean="0"/>
                        <a:t> </a:t>
                      </a:r>
                      <a:r>
                        <a:rPr lang="nl-NL" baseline="0" dirty="0" err="1" smtClean="0"/>
                        <a:t>abundantly</a:t>
                      </a:r>
                      <a:r>
                        <a:rPr lang="nl-NL" baseline="0" dirty="0" smtClean="0"/>
                        <a:t> present in </a:t>
                      </a:r>
                      <a:r>
                        <a:rPr lang="nl-NL" baseline="0" dirty="0" err="1" smtClean="0"/>
                        <a:t>terrestrial</a:t>
                      </a:r>
                      <a:r>
                        <a:rPr lang="nl-NL" baseline="0" dirty="0" smtClean="0"/>
                        <a:t> resources</a:t>
                      </a:r>
                      <a:endParaRPr lang="nl-NL" dirty="0"/>
                    </a:p>
                  </a:txBody>
                  <a:tcPr/>
                </a:tc>
                <a:tc>
                  <a:txBody>
                    <a:bodyPr/>
                    <a:lstStyle/>
                    <a:p>
                      <a:r>
                        <a:rPr lang="nl-NL" dirty="0" smtClean="0"/>
                        <a:t>Yes (Co)</a:t>
                      </a:r>
                      <a:endParaRPr lang="nl-NL" dirty="0"/>
                    </a:p>
                  </a:txBody>
                  <a:tcPr/>
                </a:tc>
                <a:tc>
                  <a:txBody>
                    <a:bodyPr/>
                    <a:lstStyle/>
                    <a:p>
                      <a:r>
                        <a:rPr lang="nl-NL" dirty="0" smtClean="0"/>
                        <a:t>Yes (</a:t>
                      </a:r>
                      <a:r>
                        <a:rPr lang="nl-NL" dirty="0" err="1" smtClean="0"/>
                        <a:t>various</a:t>
                      </a:r>
                      <a:r>
                        <a:rPr lang="nl-NL" dirty="0" smtClean="0"/>
                        <a:t>)</a:t>
                      </a:r>
                      <a:endParaRPr lang="nl-NL" dirty="0"/>
                    </a:p>
                  </a:txBody>
                  <a:tcPr/>
                </a:tc>
              </a:tr>
              <a:tr h="649176">
                <a:tc>
                  <a:txBody>
                    <a:bodyPr/>
                    <a:lstStyle/>
                    <a:p>
                      <a:r>
                        <a:rPr lang="nl-NL" dirty="0" smtClean="0"/>
                        <a:t>Sea bed </a:t>
                      </a:r>
                      <a:r>
                        <a:rPr lang="nl-NL" dirty="0" err="1" smtClean="0"/>
                        <a:t>potential</a:t>
                      </a:r>
                      <a:endParaRPr lang="nl-NL" dirty="0"/>
                    </a:p>
                  </a:txBody>
                  <a:tcPr/>
                </a:tc>
                <a:tc>
                  <a:txBody>
                    <a:bodyPr/>
                    <a:lstStyle/>
                    <a:p>
                      <a:r>
                        <a:rPr lang="nl-NL" dirty="0" smtClean="0"/>
                        <a:t>Small </a:t>
                      </a:r>
                      <a:r>
                        <a:rPr lang="nl-NL" dirty="0" err="1" smtClean="0"/>
                        <a:t>deposits</a:t>
                      </a:r>
                      <a:r>
                        <a:rPr lang="nl-NL" dirty="0" smtClean="0"/>
                        <a:t>, </a:t>
                      </a:r>
                      <a:r>
                        <a:rPr lang="nl-NL" dirty="0" err="1" smtClean="0"/>
                        <a:t>not</a:t>
                      </a:r>
                      <a:r>
                        <a:rPr lang="nl-NL" dirty="0" smtClean="0"/>
                        <a:t> </a:t>
                      </a:r>
                      <a:r>
                        <a:rPr lang="nl-NL" dirty="0" err="1" smtClean="0"/>
                        <a:t>likely</a:t>
                      </a:r>
                      <a:r>
                        <a:rPr lang="nl-NL" dirty="0" smtClean="0"/>
                        <a:t> </a:t>
                      </a:r>
                      <a:r>
                        <a:rPr lang="nl-NL" dirty="0" err="1" smtClean="0"/>
                        <a:t>economical</a:t>
                      </a:r>
                      <a:r>
                        <a:rPr lang="nl-NL" dirty="0" smtClean="0"/>
                        <a:t> </a:t>
                      </a:r>
                      <a:r>
                        <a:rPr lang="nl-NL" dirty="0" err="1" smtClean="0"/>
                        <a:t>unless</a:t>
                      </a:r>
                      <a:r>
                        <a:rPr lang="nl-NL" baseline="0" dirty="0" smtClean="0"/>
                        <a:t> </a:t>
                      </a:r>
                      <a:r>
                        <a:rPr lang="nl-NL" baseline="0" dirty="0" err="1" smtClean="0"/>
                        <a:t>larger</a:t>
                      </a:r>
                      <a:r>
                        <a:rPr lang="nl-NL" baseline="0" dirty="0" smtClean="0"/>
                        <a:t> found</a:t>
                      </a:r>
                      <a:endParaRPr lang="nl-NL" dirty="0"/>
                    </a:p>
                  </a:txBody>
                  <a:tcPr/>
                </a:tc>
                <a:tc>
                  <a:txBody>
                    <a:bodyPr/>
                    <a:lstStyle/>
                    <a:p>
                      <a:r>
                        <a:rPr lang="nl-NL" dirty="0" smtClean="0"/>
                        <a:t>High </a:t>
                      </a:r>
                      <a:r>
                        <a:rPr lang="nl-NL" dirty="0" err="1" smtClean="0"/>
                        <a:t>potential</a:t>
                      </a:r>
                      <a:r>
                        <a:rPr lang="nl-NL" dirty="0" smtClean="0"/>
                        <a:t> </a:t>
                      </a:r>
                      <a:r>
                        <a:rPr lang="nl-NL" dirty="0" err="1" smtClean="0"/>
                        <a:t>for</a:t>
                      </a:r>
                      <a:r>
                        <a:rPr lang="nl-NL" dirty="0" smtClean="0"/>
                        <a:t> </a:t>
                      </a:r>
                      <a:r>
                        <a:rPr lang="nl-NL" dirty="0" smtClean="0"/>
                        <a:t>Co, large reserves</a:t>
                      </a:r>
                      <a:r>
                        <a:rPr lang="nl-NL" baseline="0" dirty="0" smtClean="0"/>
                        <a:t> </a:t>
                      </a:r>
                      <a:r>
                        <a:rPr lang="nl-NL" baseline="0" dirty="0" err="1" smtClean="0"/>
                        <a:t>expected</a:t>
                      </a:r>
                      <a:endParaRPr lang="nl-NL" dirty="0"/>
                    </a:p>
                  </a:txBody>
                  <a:tcPr/>
                </a:tc>
                <a:tc>
                  <a:txBody>
                    <a:bodyPr/>
                    <a:lstStyle/>
                    <a:p>
                      <a:r>
                        <a:rPr lang="nl-NL" dirty="0" smtClean="0"/>
                        <a:t>High </a:t>
                      </a:r>
                      <a:r>
                        <a:rPr lang="nl-NL" dirty="0" err="1" smtClean="0"/>
                        <a:t>potential</a:t>
                      </a:r>
                      <a:r>
                        <a:rPr lang="nl-NL" dirty="0" smtClean="0"/>
                        <a:t> </a:t>
                      </a:r>
                      <a:r>
                        <a:rPr lang="nl-NL" dirty="0" err="1" smtClean="0"/>
                        <a:t>for</a:t>
                      </a:r>
                      <a:r>
                        <a:rPr lang="nl-NL" dirty="0" smtClean="0"/>
                        <a:t> Co (</a:t>
                      </a:r>
                      <a:r>
                        <a:rPr lang="nl-NL" dirty="0" err="1" smtClean="0"/>
                        <a:t>larger</a:t>
                      </a:r>
                      <a:r>
                        <a:rPr lang="nl-NL" dirty="0" smtClean="0"/>
                        <a:t> </a:t>
                      </a:r>
                      <a:r>
                        <a:rPr lang="nl-NL" dirty="0" err="1" smtClean="0"/>
                        <a:t>than</a:t>
                      </a:r>
                      <a:r>
                        <a:rPr lang="nl-NL" dirty="0" smtClean="0"/>
                        <a:t> </a:t>
                      </a:r>
                      <a:r>
                        <a:rPr lang="nl-NL" dirty="0" err="1" smtClean="0"/>
                        <a:t>terrestrial</a:t>
                      </a:r>
                      <a:r>
                        <a:rPr lang="nl-NL" dirty="0" smtClean="0"/>
                        <a:t>)</a:t>
                      </a:r>
                      <a:endParaRPr lang="nl-NL" dirty="0"/>
                    </a:p>
                  </a:txBody>
                  <a:tcPr/>
                </a:tc>
              </a:tr>
              <a:tr h="376110">
                <a:tc>
                  <a:txBody>
                    <a:bodyPr/>
                    <a:lstStyle/>
                    <a:p>
                      <a:r>
                        <a:rPr lang="nl-NL" dirty="0" smtClean="0"/>
                        <a:t>Technology</a:t>
                      </a:r>
                      <a:r>
                        <a:rPr lang="nl-NL" baseline="0" dirty="0" smtClean="0"/>
                        <a:t> </a:t>
                      </a:r>
                      <a:r>
                        <a:rPr lang="nl-NL" baseline="0" dirty="0" err="1" smtClean="0"/>
                        <a:t>advancement</a:t>
                      </a:r>
                      <a:endParaRPr lang="nl-NL" dirty="0"/>
                    </a:p>
                  </a:txBody>
                  <a:tcPr/>
                </a:tc>
                <a:tc>
                  <a:txBody>
                    <a:bodyPr/>
                    <a:lstStyle/>
                    <a:p>
                      <a:r>
                        <a:rPr lang="nl-NL" dirty="0" smtClean="0"/>
                        <a:t>Most focus on </a:t>
                      </a:r>
                      <a:r>
                        <a:rPr lang="nl-NL" dirty="0" err="1" smtClean="0"/>
                        <a:t>this</a:t>
                      </a:r>
                      <a:r>
                        <a:rPr lang="nl-NL" dirty="0" smtClean="0"/>
                        <a:t> (Nautilus)</a:t>
                      </a:r>
                      <a:endParaRPr lang="nl-NL" dirty="0"/>
                    </a:p>
                  </a:txBody>
                  <a:tcPr/>
                </a:tc>
                <a:tc>
                  <a:txBody>
                    <a:bodyPr/>
                    <a:lstStyle/>
                    <a:p>
                      <a:r>
                        <a:rPr lang="nl-NL" dirty="0" err="1" smtClean="0"/>
                        <a:t>Very</a:t>
                      </a:r>
                      <a:r>
                        <a:rPr lang="nl-NL" dirty="0" smtClean="0"/>
                        <a:t> </a:t>
                      </a:r>
                      <a:r>
                        <a:rPr lang="nl-NL" dirty="0" err="1" smtClean="0"/>
                        <a:t>deep</a:t>
                      </a:r>
                      <a:r>
                        <a:rPr lang="nl-NL" dirty="0" smtClean="0"/>
                        <a:t>, </a:t>
                      </a:r>
                      <a:r>
                        <a:rPr lang="nl-NL" dirty="0" err="1" smtClean="0"/>
                        <a:t>specific</a:t>
                      </a:r>
                      <a:r>
                        <a:rPr lang="nl-NL" dirty="0" smtClean="0"/>
                        <a:t> </a:t>
                      </a:r>
                      <a:r>
                        <a:rPr lang="nl-NL" dirty="0" err="1" smtClean="0"/>
                        <a:t>t</a:t>
                      </a:r>
                      <a:r>
                        <a:rPr lang="nl-NL" baseline="0" dirty="0" err="1" smtClean="0"/>
                        <a:t>echnological</a:t>
                      </a:r>
                      <a:r>
                        <a:rPr lang="nl-NL" baseline="0" dirty="0" smtClean="0"/>
                        <a:t> </a:t>
                      </a:r>
                      <a:r>
                        <a:rPr lang="nl-NL" baseline="0" dirty="0" err="1" smtClean="0"/>
                        <a:t>challenges</a:t>
                      </a:r>
                      <a:endParaRPr lang="nl-NL" dirty="0"/>
                    </a:p>
                  </a:txBody>
                  <a:tcPr/>
                </a:tc>
                <a:tc>
                  <a:txBody>
                    <a:bodyPr/>
                    <a:lstStyle/>
                    <a:p>
                      <a:r>
                        <a:rPr lang="nl-NL" dirty="0" err="1" smtClean="0"/>
                        <a:t>Less</a:t>
                      </a:r>
                      <a:r>
                        <a:rPr lang="nl-NL" dirty="0" smtClean="0"/>
                        <a:t> </a:t>
                      </a:r>
                      <a:r>
                        <a:rPr lang="nl-NL" dirty="0" err="1" smtClean="0"/>
                        <a:t>investigated</a:t>
                      </a:r>
                      <a:r>
                        <a:rPr lang="nl-NL" dirty="0" smtClean="0"/>
                        <a:t> </a:t>
                      </a:r>
                      <a:r>
                        <a:rPr lang="nl-NL" dirty="0" err="1" smtClean="0"/>
                        <a:t>so</a:t>
                      </a:r>
                      <a:r>
                        <a:rPr lang="nl-NL" dirty="0" smtClean="0"/>
                        <a:t> far + complex</a:t>
                      </a:r>
                      <a:r>
                        <a:rPr lang="nl-NL" baseline="0" dirty="0" smtClean="0"/>
                        <a:t> resource assessment</a:t>
                      </a:r>
                      <a:endParaRPr lang="nl-NL" dirty="0"/>
                    </a:p>
                  </a:txBody>
                  <a:tcPr/>
                </a:tc>
              </a:tr>
              <a:tr h="376110">
                <a:tc>
                  <a:txBody>
                    <a:bodyPr/>
                    <a:lstStyle/>
                    <a:p>
                      <a:r>
                        <a:rPr lang="nl-NL" dirty="0" smtClean="0"/>
                        <a:t>Commercial</a:t>
                      </a:r>
                      <a:r>
                        <a:rPr lang="nl-NL" baseline="0" dirty="0" smtClean="0"/>
                        <a:t> interest</a:t>
                      </a:r>
                      <a:endParaRPr lang="nl-NL" dirty="0"/>
                    </a:p>
                  </a:txBody>
                  <a:tcPr/>
                </a:tc>
                <a:tc>
                  <a:txBody>
                    <a:bodyPr/>
                    <a:lstStyle/>
                    <a:p>
                      <a:r>
                        <a:rPr lang="nl-NL" dirty="0" err="1" smtClean="0"/>
                        <a:t>Largest</a:t>
                      </a:r>
                      <a:r>
                        <a:rPr lang="nl-NL" dirty="0" smtClean="0"/>
                        <a:t> </a:t>
                      </a:r>
                      <a:r>
                        <a:rPr lang="nl-NL" dirty="0" err="1" smtClean="0"/>
                        <a:t>income</a:t>
                      </a:r>
                      <a:r>
                        <a:rPr lang="nl-NL" dirty="0" smtClean="0"/>
                        <a:t> </a:t>
                      </a:r>
                      <a:r>
                        <a:rPr lang="nl-NL" dirty="0" err="1" smtClean="0"/>
                        <a:t>generation</a:t>
                      </a:r>
                      <a:r>
                        <a:rPr lang="nl-NL" dirty="0" smtClean="0"/>
                        <a:t> </a:t>
                      </a:r>
                      <a:r>
                        <a:rPr lang="nl-NL" dirty="0" err="1" smtClean="0"/>
                        <a:t>possible</a:t>
                      </a:r>
                      <a:r>
                        <a:rPr lang="nl-NL" dirty="0" smtClean="0"/>
                        <a:t> </a:t>
                      </a:r>
                      <a:r>
                        <a:rPr lang="nl-NL" dirty="0" err="1" smtClean="0"/>
                        <a:t>if</a:t>
                      </a:r>
                      <a:r>
                        <a:rPr lang="nl-NL" dirty="0" smtClean="0"/>
                        <a:t> reserves</a:t>
                      </a:r>
                      <a:r>
                        <a:rPr lang="nl-NL" baseline="0" dirty="0" smtClean="0"/>
                        <a:t> large </a:t>
                      </a:r>
                      <a:r>
                        <a:rPr lang="nl-NL" baseline="0" dirty="0" err="1" smtClean="0"/>
                        <a:t>enough</a:t>
                      </a:r>
                      <a:endParaRPr lang="nl-NL" dirty="0"/>
                    </a:p>
                  </a:txBody>
                  <a:tcPr/>
                </a:tc>
                <a:tc gridSpan="2">
                  <a:txBody>
                    <a:bodyPr/>
                    <a:lstStyle/>
                    <a:p>
                      <a:r>
                        <a:rPr lang="nl-NL" dirty="0" smtClean="0"/>
                        <a:t>Max 2-3 </a:t>
                      </a:r>
                      <a:r>
                        <a:rPr lang="nl-NL" dirty="0" err="1" smtClean="0"/>
                        <a:t>projects</a:t>
                      </a:r>
                      <a:r>
                        <a:rPr lang="nl-NL" dirty="0" smtClean="0"/>
                        <a:t> in parallel </a:t>
                      </a:r>
                      <a:r>
                        <a:rPr lang="nl-NL" dirty="0" err="1" smtClean="0"/>
                        <a:t>before</a:t>
                      </a:r>
                      <a:r>
                        <a:rPr lang="nl-NL" dirty="0" smtClean="0"/>
                        <a:t> Co market is </a:t>
                      </a:r>
                      <a:r>
                        <a:rPr lang="nl-NL" dirty="0" err="1" smtClean="0"/>
                        <a:t>affected</a:t>
                      </a:r>
                      <a:r>
                        <a:rPr lang="nl-NL" dirty="0" smtClean="0"/>
                        <a:t> (small</a:t>
                      </a:r>
                      <a:r>
                        <a:rPr lang="nl-NL" baseline="0" dirty="0" smtClean="0"/>
                        <a:t> </a:t>
                      </a:r>
                      <a:r>
                        <a:rPr lang="nl-NL" baseline="0" dirty="0" err="1" smtClean="0"/>
                        <a:t>global</a:t>
                      </a:r>
                      <a:r>
                        <a:rPr lang="nl-NL" baseline="0" dirty="0" smtClean="0"/>
                        <a:t> </a:t>
                      </a:r>
                      <a:r>
                        <a:rPr lang="nl-NL" baseline="0" dirty="0" err="1" smtClean="0"/>
                        <a:t>demand</a:t>
                      </a:r>
                      <a:r>
                        <a:rPr lang="nl-NL" baseline="0" dirty="0" smtClean="0"/>
                        <a:t>)</a:t>
                      </a:r>
                      <a:endParaRPr lang="nl-NL" dirty="0"/>
                    </a:p>
                  </a:txBody>
                  <a:tcPr/>
                </a:tc>
                <a:tc hMerge="1">
                  <a:txBody>
                    <a:bodyPr/>
                    <a:lstStyle/>
                    <a:p>
                      <a:endParaRPr lang="nl-NL" dirty="0"/>
                    </a:p>
                  </a:txBody>
                  <a:tcPr/>
                </a:tc>
              </a:tr>
            </a:tbl>
          </a:graphicData>
        </a:graphic>
      </p:graphicFrame>
    </p:spTree>
    <p:extLst>
      <p:ext uri="{BB962C8B-B14F-4D97-AF65-F5344CB8AC3E}">
        <p14:creationId xmlns:p14="http://schemas.microsoft.com/office/powerpoint/2010/main" val="1688771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endParaRPr lang="nl-NL"/>
          </a:p>
        </p:txBody>
      </p:sp>
      <p:sp>
        <p:nvSpPr>
          <p:cNvPr id="3" name="Title 2"/>
          <p:cNvSpPr>
            <a:spLocks noGrp="1"/>
          </p:cNvSpPr>
          <p:nvPr>
            <p:ph type="title"/>
          </p:nvPr>
        </p:nvSpPr>
        <p:spPr/>
        <p:txBody>
          <a:bodyPr/>
          <a:lstStyle/>
          <a:p>
            <a:r>
              <a:rPr lang="nl-NL" dirty="0" err="1" smtClean="0"/>
              <a:t>Key</a:t>
            </a:r>
            <a:r>
              <a:rPr lang="nl-NL" dirty="0" smtClean="0"/>
              <a:t> </a:t>
            </a:r>
            <a:r>
              <a:rPr lang="nl-NL" dirty="0" err="1" smtClean="0"/>
              <a:t>messages</a:t>
            </a:r>
            <a:r>
              <a:rPr lang="nl-NL" dirty="0" smtClean="0"/>
              <a:t> </a:t>
            </a:r>
            <a:r>
              <a:rPr lang="nl-NL" dirty="0" err="1" smtClean="0"/>
              <a:t>from</a:t>
            </a:r>
            <a:r>
              <a:rPr lang="nl-NL" dirty="0" smtClean="0"/>
              <a:t> the </a:t>
            </a:r>
            <a:r>
              <a:rPr lang="nl-NL" dirty="0" err="1" smtClean="0"/>
              <a:t>study</a:t>
            </a:r>
            <a:r>
              <a:rPr lang="nl-NL" dirty="0" smtClean="0"/>
              <a:t> </a:t>
            </a:r>
            <a:r>
              <a:rPr lang="nl-NL" dirty="0" err="1" smtClean="0"/>
              <a:t>findings</a:t>
            </a:r>
            <a:endParaRPr lang="nl-NL" dirty="0"/>
          </a:p>
        </p:txBody>
      </p:sp>
      <p:sp>
        <p:nvSpPr>
          <p:cNvPr id="4" name="Text Placeholder 3"/>
          <p:cNvSpPr>
            <a:spLocks noGrp="1"/>
          </p:cNvSpPr>
          <p:nvPr>
            <p:ph type="body" idx="1"/>
          </p:nvPr>
        </p:nvSpPr>
        <p:spPr/>
        <p:txBody>
          <a:bodyPr/>
          <a:lstStyle/>
          <a:p>
            <a:r>
              <a:rPr lang="nl-NL" dirty="0" err="1"/>
              <a:t>Economic</a:t>
            </a:r>
            <a:r>
              <a:rPr lang="nl-NL" dirty="0"/>
              <a:t> </a:t>
            </a:r>
            <a:r>
              <a:rPr lang="nl-NL" dirty="0" err="1"/>
              <a:t>potential</a:t>
            </a:r>
            <a:r>
              <a:rPr lang="nl-NL" dirty="0"/>
              <a:t> </a:t>
            </a:r>
            <a:r>
              <a:rPr lang="nl-NL" dirty="0" err="1"/>
              <a:t>not</a:t>
            </a:r>
            <a:r>
              <a:rPr lang="nl-NL" dirty="0"/>
              <a:t> </a:t>
            </a:r>
            <a:r>
              <a:rPr lang="nl-NL" dirty="0" err="1"/>
              <a:t>for</a:t>
            </a:r>
            <a:r>
              <a:rPr lang="nl-NL" dirty="0"/>
              <a:t> </a:t>
            </a:r>
            <a:r>
              <a:rPr lang="nl-NL" dirty="0" err="1" smtClean="0"/>
              <a:t>granted</a:t>
            </a:r>
            <a:r>
              <a:rPr lang="nl-NL" dirty="0" smtClean="0"/>
              <a:t>:</a:t>
            </a:r>
            <a:endParaRPr lang="nl-NL" dirty="0"/>
          </a:p>
          <a:p>
            <a:pPr lvl="1"/>
            <a:r>
              <a:rPr lang="nl-NL" dirty="0" err="1"/>
              <a:t>Size</a:t>
            </a:r>
            <a:r>
              <a:rPr lang="nl-NL" dirty="0"/>
              <a:t> </a:t>
            </a:r>
            <a:r>
              <a:rPr lang="nl-NL" dirty="0" smtClean="0"/>
              <a:t>&amp; </a:t>
            </a:r>
            <a:r>
              <a:rPr lang="nl-NL" dirty="0" err="1" smtClean="0"/>
              <a:t>number</a:t>
            </a:r>
            <a:r>
              <a:rPr lang="nl-NL" dirty="0" smtClean="0"/>
              <a:t> of </a:t>
            </a:r>
            <a:r>
              <a:rPr lang="nl-NL" dirty="0" err="1" smtClean="0"/>
              <a:t>deposits</a:t>
            </a:r>
            <a:endParaRPr lang="nl-NL" dirty="0"/>
          </a:p>
          <a:p>
            <a:pPr lvl="1"/>
            <a:r>
              <a:rPr lang="nl-NL" dirty="0" err="1" smtClean="0">
                <a:sym typeface="Wingdings" panose="05000000000000000000" pitchFamily="2" charset="2"/>
              </a:rPr>
              <a:t>Further</a:t>
            </a:r>
            <a:r>
              <a:rPr lang="nl-NL" dirty="0" smtClean="0">
                <a:sym typeface="Wingdings" panose="05000000000000000000" pitchFamily="2" charset="2"/>
              </a:rPr>
              <a:t> </a:t>
            </a:r>
            <a:r>
              <a:rPr lang="nl-NL" dirty="0" err="1" smtClean="0">
                <a:sym typeface="Wingdings" panose="05000000000000000000" pitchFamily="2" charset="2"/>
              </a:rPr>
              <a:t>exploration</a:t>
            </a:r>
            <a:r>
              <a:rPr lang="nl-NL" dirty="0" smtClean="0">
                <a:sym typeface="Wingdings" panose="05000000000000000000" pitchFamily="2" charset="2"/>
              </a:rPr>
              <a:t> </a:t>
            </a:r>
            <a:r>
              <a:rPr lang="nl-NL" dirty="0" err="1" smtClean="0">
                <a:sym typeface="Wingdings" panose="05000000000000000000" pitchFamily="2" charset="2"/>
              </a:rPr>
              <a:t>to</a:t>
            </a:r>
            <a:r>
              <a:rPr lang="nl-NL" dirty="0" smtClean="0">
                <a:sym typeface="Wingdings" panose="05000000000000000000" pitchFamily="2" charset="2"/>
              </a:rPr>
              <a:t> </a:t>
            </a:r>
            <a:r>
              <a:rPr lang="nl-NL" dirty="0" err="1" smtClean="0">
                <a:sym typeface="Wingdings" panose="05000000000000000000" pitchFamily="2" charset="2"/>
              </a:rPr>
              <a:t>identify</a:t>
            </a:r>
            <a:r>
              <a:rPr lang="nl-NL" dirty="0" smtClean="0">
                <a:sym typeface="Wingdings" panose="05000000000000000000" pitchFamily="2" charset="2"/>
              </a:rPr>
              <a:t>/</a:t>
            </a:r>
            <a:r>
              <a:rPr lang="nl-NL" dirty="0" err="1" smtClean="0">
                <a:sym typeface="Wingdings" panose="05000000000000000000" pitchFamily="2" charset="2"/>
              </a:rPr>
              <a:t>estimate</a:t>
            </a:r>
            <a:r>
              <a:rPr lang="nl-NL" dirty="0" smtClean="0">
                <a:sym typeface="Wingdings" panose="05000000000000000000" pitchFamily="2" charset="2"/>
              </a:rPr>
              <a:t> resources</a:t>
            </a:r>
          </a:p>
          <a:p>
            <a:pPr lvl="1"/>
            <a:r>
              <a:rPr lang="nl-NL" dirty="0" err="1" smtClean="0">
                <a:sym typeface="Wingdings" panose="05000000000000000000" pitchFamily="2" charset="2"/>
              </a:rPr>
              <a:t>Potential</a:t>
            </a:r>
            <a:r>
              <a:rPr lang="nl-NL" dirty="0" smtClean="0">
                <a:sym typeface="Wingdings" panose="05000000000000000000" pitchFamily="2" charset="2"/>
              </a:rPr>
              <a:t> in EU waters smaller </a:t>
            </a:r>
            <a:r>
              <a:rPr lang="nl-NL" dirty="0" err="1" smtClean="0">
                <a:sym typeface="Wingdings" panose="05000000000000000000" pitchFamily="2" charset="2"/>
              </a:rPr>
              <a:t>than</a:t>
            </a:r>
            <a:r>
              <a:rPr lang="nl-NL" dirty="0" smtClean="0">
                <a:sym typeface="Wingdings" panose="05000000000000000000" pitchFamily="2" charset="2"/>
              </a:rPr>
              <a:t> Pacific on short term</a:t>
            </a:r>
          </a:p>
          <a:p>
            <a:pPr lvl="1"/>
            <a:r>
              <a:rPr lang="nl-NL" dirty="0" smtClean="0">
                <a:sym typeface="Wingdings" panose="05000000000000000000" pitchFamily="2" charset="2"/>
              </a:rPr>
              <a:t>But </a:t>
            </a:r>
            <a:r>
              <a:rPr lang="nl-NL" dirty="0" err="1" smtClean="0">
                <a:sym typeface="Wingdings" panose="05000000000000000000" pitchFamily="2" charset="2"/>
              </a:rPr>
              <a:t>some</a:t>
            </a:r>
            <a:r>
              <a:rPr lang="nl-NL" dirty="0" smtClean="0">
                <a:sym typeface="Wingdings" panose="05000000000000000000" pitchFamily="2" charset="2"/>
              </a:rPr>
              <a:t> </a:t>
            </a:r>
            <a:r>
              <a:rPr lang="nl-NL" dirty="0" err="1" smtClean="0">
                <a:sym typeface="Wingdings" panose="05000000000000000000" pitchFamily="2" charset="2"/>
              </a:rPr>
              <a:t>potential</a:t>
            </a:r>
            <a:r>
              <a:rPr lang="nl-NL" dirty="0" smtClean="0">
                <a:sym typeface="Wingdings" panose="05000000000000000000" pitchFamily="2" charset="2"/>
              </a:rPr>
              <a:t> </a:t>
            </a:r>
            <a:r>
              <a:rPr lang="nl-NL" dirty="0" err="1" smtClean="0">
                <a:sym typeface="Wingdings" panose="05000000000000000000" pitchFamily="2" charset="2"/>
              </a:rPr>
              <a:t>areas</a:t>
            </a:r>
            <a:r>
              <a:rPr lang="nl-NL" dirty="0" smtClean="0">
                <a:sym typeface="Wingdings" panose="05000000000000000000" pitchFamily="2" charset="2"/>
              </a:rPr>
              <a:t> </a:t>
            </a:r>
            <a:r>
              <a:rPr lang="nl-NL" dirty="0" err="1" smtClean="0">
                <a:sym typeface="Wingdings" panose="05000000000000000000" pitchFamily="2" charset="2"/>
              </a:rPr>
              <a:t>envisaged</a:t>
            </a:r>
            <a:endParaRPr lang="nl-NL" dirty="0"/>
          </a:p>
          <a:p>
            <a:pPr lvl="1"/>
            <a:endParaRPr lang="nl-NL" dirty="0" smtClean="0"/>
          </a:p>
          <a:p>
            <a:pPr lvl="1"/>
            <a:r>
              <a:rPr lang="nl-NL" dirty="0" err="1" smtClean="0"/>
              <a:t>Higher</a:t>
            </a:r>
            <a:r>
              <a:rPr lang="nl-NL" dirty="0" smtClean="0"/>
              <a:t> </a:t>
            </a:r>
            <a:r>
              <a:rPr lang="nl-NL" dirty="0" err="1"/>
              <a:t>costs</a:t>
            </a:r>
            <a:r>
              <a:rPr lang="nl-NL" dirty="0"/>
              <a:t> of </a:t>
            </a:r>
            <a:r>
              <a:rPr lang="nl-NL" dirty="0" err="1"/>
              <a:t>extraction</a:t>
            </a:r>
            <a:r>
              <a:rPr lang="nl-NL" dirty="0"/>
              <a:t> </a:t>
            </a:r>
            <a:r>
              <a:rPr lang="nl-NL" dirty="0" err="1"/>
              <a:t>relative</a:t>
            </a:r>
            <a:r>
              <a:rPr lang="nl-NL" dirty="0"/>
              <a:t> </a:t>
            </a:r>
            <a:r>
              <a:rPr lang="nl-NL" dirty="0" err="1"/>
              <a:t>to</a:t>
            </a:r>
            <a:r>
              <a:rPr lang="nl-NL" dirty="0"/>
              <a:t> </a:t>
            </a:r>
            <a:r>
              <a:rPr lang="nl-NL" dirty="0" err="1"/>
              <a:t>terrestrial</a:t>
            </a:r>
            <a:r>
              <a:rPr lang="nl-NL" dirty="0"/>
              <a:t> </a:t>
            </a:r>
            <a:r>
              <a:rPr lang="nl-NL" dirty="0" smtClean="0"/>
              <a:t>resources + </a:t>
            </a:r>
            <a:r>
              <a:rPr lang="nl-NL" dirty="0" err="1" smtClean="0"/>
              <a:t>still</a:t>
            </a:r>
            <a:r>
              <a:rPr lang="nl-NL" dirty="0" smtClean="0"/>
              <a:t> </a:t>
            </a:r>
            <a:r>
              <a:rPr lang="nl-NL" dirty="0" err="1" smtClean="0"/>
              <a:t>sufficient</a:t>
            </a:r>
            <a:r>
              <a:rPr lang="nl-NL" dirty="0" smtClean="0"/>
              <a:t> resources on land</a:t>
            </a:r>
            <a:endParaRPr lang="nl-NL" dirty="0"/>
          </a:p>
          <a:p>
            <a:pPr lvl="1"/>
            <a:r>
              <a:rPr lang="nl-NL" dirty="0" err="1"/>
              <a:t>Scarcity</a:t>
            </a:r>
            <a:r>
              <a:rPr lang="nl-NL" dirty="0"/>
              <a:t> of </a:t>
            </a:r>
            <a:r>
              <a:rPr lang="nl-NL" dirty="0" err="1"/>
              <a:t>global</a:t>
            </a:r>
            <a:r>
              <a:rPr lang="nl-NL" dirty="0"/>
              <a:t> resources </a:t>
            </a:r>
            <a:r>
              <a:rPr lang="nl-NL" dirty="0" err="1"/>
              <a:t>not</a:t>
            </a:r>
            <a:r>
              <a:rPr lang="nl-NL" dirty="0"/>
              <a:t> </a:t>
            </a:r>
            <a:r>
              <a:rPr lang="nl-NL" dirty="0" err="1"/>
              <a:t>visible</a:t>
            </a:r>
            <a:r>
              <a:rPr lang="nl-NL" dirty="0"/>
              <a:t> (</a:t>
            </a:r>
            <a:r>
              <a:rPr lang="nl-NL" dirty="0" err="1"/>
              <a:t>yet</a:t>
            </a:r>
            <a:r>
              <a:rPr lang="nl-NL" dirty="0"/>
              <a:t>)</a:t>
            </a:r>
          </a:p>
          <a:p>
            <a:pPr lvl="1"/>
            <a:r>
              <a:rPr lang="nl-NL" dirty="0"/>
              <a:t>Wide range of </a:t>
            </a:r>
            <a:r>
              <a:rPr lang="nl-NL" dirty="0" err="1"/>
              <a:t>uncertainty</a:t>
            </a:r>
            <a:r>
              <a:rPr lang="nl-NL" dirty="0"/>
              <a:t> in </a:t>
            </a:r>
            <a:r>
              <a:rPr lang="nl-NL" dirty="0" err="1"/>
              <a:t>cost</a:t>
            </a:r>
            <a:r>
              <a:rPr lang="nl-NL" dirty="0"/>
              <a:t> </a:t>
            </a:r>
            <a:r>
              <a:rPr lang="nl-NL" dirty="0" err="1"/>
              <a:t>estimations</a:t>
            </a:r>
            <a:endParaRPr lang="nl-NL" dirty="0"/>
          </a:p>
          <a:p>
            <a:endParaRPr lang="nl-NL" dirty="0" smtClean="0"/>
          </a:p>
          <a:p>
            <a:r>
              <a:rPr lang="nl-NL" dirty="0" smtClean="0"/>
              <a:t>Technical </a:t>
            </a:r>
            <a:r>
              <a:rPr lang="nl-NL" dirty="0" err="1" smtClean="0"/>
              <a:t>feasibility</a:t>
            </a:r>
            <a:r>
              <a:rPr lang="nl-NL" dirty="0" smtClean="0"/>
              <a:t> </a:t>
            </a:r>
            <a:r>
              <a:rPr lang="nl-NL" dirty="0" err="1" smtClean="0"/>
              <a:t>requires</a:t>
            </a:r>
            <a:r>
              <a:rPr lang="nl-NL" dirty="0" smtClean="0"/>
              <a:t> a </a:t>
            </a:r>
            <a:r>
              <a:rPr lang="nl-NL" dirty="0" err="1" smtClean="0"/>
              <a:t>number</a:t>
            </a:r>
            <a:r>
              <a:rPr lang="nl-NL" dirty="0" smtClean="0"/>
              <a:t> of </a:t>
            </a:r>
            <a:r>
              <a:rPr lang="nl-NL" dirty="0" err="1" smtClean="0"/>
              <a:t>challenges</a:t>
            </a:r>
            <a:r>
              <a:rPr lang="nl-NL" dirty="0" smtClean="0"/>
              <a:t> </a:t>
            </a:r>
            <a:r>
              <a:rPr lang="nl-NL" dirty="0" err="1" smtClean="0"/>
              <a:t>to</a:t>
            </a:r>
            <a:r>
              <a:rPr lang="nl-NL" dirty="0" smtClean="0"/>
              <a:t> pass:</a:t>
            </a:r>
          </a:p>
          <a:p>
            <a:pPr lvl="1"/>
            <a:r>
              <a:rPr lang="nl-NL" dirty="0" err="1" smtClean="0"/>
              <a:t>Extraction</a:t>
            </a:r>
            <a:r>
              <a:rPr lang="nl-NL" dirty="0" smtClean="0"/>
              <a:t> never </a:t>
            </a:r>
            <a:r>
              <a:rPr lang="nl-NL" dirty="0" err="1" smtClean="0"/>
              <a:t>done</a:t>
            </a:r>
            <a:r>
              <a:rPr lang="nl-NL" dirty="0" smtClean="0"/>
              <a:t> at commercial </a:t>
            </a:r>
            <a:r>
              <a:rPr lang="nl-NL" dirty="0" err="1" smtClean="0"/>
              <a:t>scale</a:t>
            </a:r>
            <a:r>
              <a:rPr lang="nl-NL" dirty="0" smtClean="0"/>
              <a:t> </a:t>
            </a:r>
            <a:r>
              <a:rPr lang="nl-NL" dirty="0" err="1" smtClean="0"/>
              <a:t>yet</a:t>
            </a:r>
            <a:endParaRPr lang="nl-NL" dirty="0" smtClean="0"/>
          </a:p>
          <a:p>
            <a:pPr lvl="1"/>
            <a:r>
              <a:rPr lang="nl-NL" dirty="0" err="1" smtClean="0"/>
              <a:t>Need</a:t>
            </a:r>
            <a:r>
              <a:rPr lang="nl-NL" dirty="0" smtClean="0"/>
              <a:t> </a:t>
            </a:r>
            <a:r>
              <a:rPr lang="nl-NL" dirty="0" err="1" smtClean="0"/>
              <a:t>for</a:t>
            </a:r>
            <a:r>
              <a:rPr lang="nl-NL" dirty="0" smtClean="0"/>
              <a:t> 1) </a:t>
            </a:r>
            <a:r>
              <a:rPr lang="nl-NL" dirty="0" err="1" smtClean="0"/>
              <a:t>better</a:t>
            </a:r>
            <a:r>
              <a:rPr lang="nl-NL" dirty="0" smtClean="0"/>
              <a:t> resource </a:t>
            </a:r>
            <a:r>
              <a:rPr lang="nl-NL" dirty="0" err="1" smtClean="0"/>
              <a:t>modelling</a:t>
            </a:r>
            <a:r>
              <a:rPr lang="nl-NL" dirty="0" smtClean="0"/>
              <a:t> </a:t>
            </a:r>
            <a:r>
              <a:rPr lang="nl-NL" dirty="0" smtClean="0"/>
              <a:t>&amp; more </a:t>
            </a:r>
            <a:r>
              <a:rPr lang="nl-NL" dirty="0" err="1" smtClean="0"/>
              <a:t>efficient</a:t>
            </a:r>
            <a:r>
              <a:rPr lang="nl-NL" dirty="0" smtClean="0"/>
              <a:t> </a:t>
            </a:r>
            <a:r>
              <a:rPr lang="nl-NL" dirty="0" err="1" smtClean="0"/>
              <a:t>techniques</a:t>
            </a:r>
            <a:r>
              <a:rPr lang="nl-NL" dirty="0" smtClean="0"/>
              <a:t> (input </a:t>
            </a:r>
            <a:r>
              <a:rPr lang="nl-NL" dirty="0" err="1" smtClean="0"/>
              <a:t>for</a:t>
            </a:r>
            <a:r>
              <a:rPr lang="nl-NL" dirty="0" smtClean="0"/>
              <a:t> </a:t>
            </a:r>
            <a:r>
              <a:rPr lang="nl-NL" dirty="0" smtClean="0"/>
              <a:t>commercial operations), </a:t>
            </a:r>
            <a:r>
              <a:rPr lang="nl-NL" dirty="0" smtClean="0"/>
              <a:t>2) </a:t>
            </a:r>
            <a:r>
              <a:rPr lang="nl-NL" dirty="0" err="1" smtClean="0"/>
              <a:t>sea</a:t>
            </a:r>
            <a:r>
              <a:rPr lang="nl-NL" dirty="0" smtClean="0"/>
              <a:t> bed device, 3) </a:t>
            </a:r>
            <a:r>
              <a:rPr lang="nl-NL" dirty="0" err="1" smtClean="0"/>
              <a:t>vertical</a:t>
            </a:r>
            <a:r>
              <a:rPr lang="nl-NL" dirty="0" smtClean="0"/>
              <a:t> transport</a:t>
            </a:r>
          </a:p>
          <a:p>
            <a:pPr lvl="1"/>
            <a:r>
              <a:rPr lang="nl-NL" dirty="0" smtClean="0"/>
              <a:t>Most </a:t>
            </a:r>
            <a:r>
              <a:rPr lang="nl-NL" dirty="0" err="1" smtClean="0"/>
              <a:t>advanced</a:t>
            </a:r>
            <a:r>
              <a:rPr lang="nl-NL" dirty="0" smtClean="0"/>
              <a:t> </a:t>
            </a:r>
            <a:r>
              <a:rPr lang="nl-NL" dirty="0" err="1" smtClean="0"/>
              <a:t>for</a:t>
            </a:r>
            <a:r>
              <a:rPr lang="nl-NL" dirty="0" smtClean="0"/>
              <a:t> SMS, </a:t>
            </a:r>
            <a:r>
              <a:rPr lang="nl-NL" dirty="0" err="1" smtClean="0"/>
              <a:t>least</a:t>
            </a:r>
            <a:r>
              <a:rPr lang="nl-NL" dirty="0" smtClean="0"/>
              <a:t> </a:t>
            </a:r>
            <a:r>
              <a:rPr lang="nl-NL" dirty="0" err="1" smtClean="0"/>
              <a:t>for</a:t>
            </a:r>
            <a:r>
              <a:rPr lang="nl-NL" dirty="0" smtClean="0"/>
              <a:t> </a:t>
            </a:r>
            <a:r>
              <a:rPr lang="nl-NL" dirty="0" err="1" smtClean="0"/>
              <a:t>crusts</a:t>
            </a:r>
            <a:endParaRPr lang="nl-NL" dirty="0" smtClean="0"/>
          </a:p>
        </p:txBody>
      </p:sp>
    </p:spTree>
    <p:extLst>
      <p:ext uri="{BB962C8B-B14F-4D97-AF65-F5344CB8AC3E}">
        <p14:creationId xmlns:p14="http://schemas.microsoft.com/office/powerpoint/2010/main" val="18477341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endParaRPr lang="nl-NL"/>
          </a:p>
        </p:txBody>
      </p:sp>
      <p:sp>
        <p:nvSpPr>
          <p:cNvPr id="3" name="Title 2"/>
          <p:cNvSpPr>
            <a:spLocks noGrp="1"/>
          </p:cNvSpPr>
          <p:nvPr>
            <p:ph type="title"/>
          </p:nvPr>
        </p:nvSpPr>
        <p:spPr/>
        <p:txBody>
          <a:bodyPr/>
          <a:lstStyle/>
          <a:p>
            <a:r>
              <a:rPr lang="nl-NL" dirty="0" err="1" smtClean="0"/>
              <a:t>Key</a:t>
            </a:r>
            <a:r>
              <a:rPr lang="nl-NL" dirty="0" smtClean="0"/>
              <a:t> </a:t>
            </a:r>
            <a:r>
              <a:rPr lang="nl-NL" dirty="0" err="1" smtClean="0"/>
              <a:t>messages</a:t>
            </a:r>
            <a:r>
              <a:rPr lang="nl-NL" dirty="0" smtClean="0"/>
              <a:t> </a:t>
            </a:r>
            <a:r>
              <a:rPr lang="nl-NL" dirty="0" err="1" smtClean="0"/>
              <a:t>from</a:t>
            </a:r>
            <a:r>
              <a:rPr lang="nl-NL" dirty="0" smtClean="0"/>
              <a:t> the </a:t>
            </a:r>
            <a:r>
              <a:rPr lang="nl-NL" dirty="0" err="1" smtClean="0"/>
              <a:t>study</a:t>
            </a:r>
            <a:r>
              <a:rPr lang="nl-NL" dirty="0" smtClean="0"/>
              <a:t> </a:t>
            </a:r>
            <a:r>
              <a:rPr lang="nl-NL" dirty="0" err="1" smtClean="0"/>
              <a:t>findings</a:t>
            </a:r>
            <a:endParaRPr lang="nl-NL" dirty="0"/>
          </a:p>
        </p:txBody>
      </p:sp>
      <p:sp>
        <p:nvSpPr>
          <p:cNvPr id="4" name="Text Placeholder 3"/>
          <p:cNvSpPr>
            <a:spLocks noGrp="1"/>
          </p:cNvSpPr>
          <p:nvPr>
            <p:ph type="body" idx="1"/>
          </p:nvPr>
        </p:nvSpPr>
        <p:spPr/>
        <p:txBody>
          <a:bodyPr/>
          <a:lstStyle/>
          <a:p>
            <a:r>
              <a:rPr lang="nl-NL" dirty="0" err="1" smtClean="0"/>
              <a:t>Environmental</a:t>
            </a:r>
            <a:r>
              <a:rPr lang="nl-NL" dirty="0" smtClean="0"/>
              <a:t> </a:t>
            </a:r>
            <a:r>
              <a:rPr lang="nl-NL" dirty="0" smtClean="0"/>
              <a:t>concerns are high</a:t>
            </a:r>
          </a:p>
          <a:p>
            <a:pPr lvl="1"/>
            <a:r>
              <a:rPr lang="nl-NL" dirty="0" err="1" smtClean="0"/>
              <a:t>Many</a:t>
            </a:r>
            <a:r>
              <a:rPr lang="nl-NL" dirty="0" smtClean="0"/>
              <a:t> </a:t>
            </a:r>
            <a:r>
              <a:rPr lang="nl-NL" dirty="0" err="1" smtClean="0"/>
              <a:t>unknowns</a:t>
            </a:r>
            <a:r>
              <a:rPr lang="nl-NL" dirty="0" smtClean="0"/>
              <a:t> </a:t>
            </a:r>
            <a:r>
              <a:rPr lang="nl-NL" dirty="0" err="1" smtClean="0"/>
              <a:t>about</a:t>
            </a:r>
            <a:r>
              <a:rPr lang="nl-NL" dirty="0" smtClean="0"/>
              <a:t> </a:t>
            </a:r>
            <a:r>
              <a:rPr lang="nl-NL" dirty="0" err="1" smtClean="0"/>
              <a:t>existing</a:t>
            </a:r>
            <a:r>
              <a:rPr lang="nl-NL" dirty="0" smtClean="0"/>
              <a:t> </a:t>
            </a:r>
            <a:r>
              <a:rPr lang="nl-NL" dirty="0" err="1" smtClean="0"/>
              <a:t>eco</a:t>
            </a:r>
            <a:r>
              <a:rPr lang="nl-NL" dirty="0" smtClean="0"/>
              <a:t>-systems</a:t>
            </a:r>
          </a:p>
          <a:p>
            <a:pPr lvl="1"/>
            <a:r>
              <a:rPr lang="nl-NL" dirty="0" smtClean="0"/>
              <a:t>Impacts of </a:t>
            </a:r>
            <a:r>
              <a:rPr lang="nl-NL" dirty="0" err="1" smtClean="0"/>
              <a:t>mining</a:t>
            </a:r>
            <a:r>
              <a:rPr lang="nl-NL" dirty="0" smtClean="0"/>
              <a:t> </a:t>
            </a:r>
            <a:r>
              <a:rPr lang="nl-NL" dirty="0" err="1" smtClean="0"/>
              <a:t>activities</a:t>
            </a:r>
            <a:r>
              <a:rPr lang="nl-NL" dirty="0" smtClean="0"/>
              <a:t> </a:t>
            </a:r>
            <a:r>
              <a:rPr lang="nl-NL" dirty="0" err="1" smtClean="0"/>
              <a:t>yet</a:t>
            </a:r>
            <a:r>
              <a:rPr lang="nl-NL" dirty="0" smtClean="0"/>
              <a:t> </a:t>
            </a:r>
            <a:r>
              <a:rPr lang="nl-NL" dirty="0" err="1" smtClean="0"/>
              <a:t>to</a:t>
            </a:r>
            <a:r>
              <a:rPr lang="nl-NL" dirty="0" smtClean="0"/>
              <a:t> </a:t>
            </a:r>
            <a:r>
              <a:rPr lang="nl-NL" dirty="0" err="1" smtClean="0"/>
              <a:t>be</a:t>
            </a:r>
            <a:r>
              <a:rPr lang="nl-NL" dirty="0" smtClean="0"/>
              <a:t> </a:t>
            </a:r>
            <a:r>
              <a:rPr lang="nl-NL" dirty="0" err="1" smtClean="0"/>
              <a:t>explored</a:t>
            </a:r>
            <a:r>
              <a:rPr lang="nl-NL" dirty="0" smtClean="0"/>
              <a:t> </a:t>
            </a:r>
            <a:r>
              <a:rPr lang="nl-NL" dirty="0" err="1" smtClean="0"/>
              <a:t>and</a:t>
            </a:r>
            <a:r>
              <a:rPr lang="nl-NL" dirty="0" smtClean="0"/>
              <a:t> </a:t>
            </a:r>
            <a:r>
              <a:rPr lang="nl-NL" dirty="0" err="1" smtClean="0"/>
              <a:t>only</a:t>
            </a:r>
            <a:r>
              <a:rPr lang="nl-NL" dirty="0" smtClean="0"/>
              <a:t> </a:t>
            </a:r>
            <a:r>
              <a:rPr lang="nl-NL" dirty="0" err="1" smtClean="0"/>
              <a:t>known</a:t>
            </a:r>
            <a:r>
              <a:rPr lang="nl-NL" dirty="0" smtClean="0"/>
              <a:t> </a:t>
            </a:r>
            <a:r>
              <a:rPr lang="nl-NL" dirty="0" err="1" smtClean="0"/>
              <a:t>from</a:t>
            </a:r>
            <a:r>
              <a:rPr lang="nl-NL" dirty="0" smtClean="0"/>
              <a:t> small </a:t>
            </a:r>
            <a:r>
              <a:rPr lang="nl-NL" dirty="0" err="1" smtClean="0"/>
              <a:t>scale</a:t>
            </a:r>
            <a:endParaRPr lang="nl-NL" dirty="0" smtClean="0"/>
          </a:p>
          <a:p>
            <a:pPr lvl="1"/>
            <a:r>
              <a:rPr lang="nl-NL" dirty="0"/>
              <a:t>Strong </a:t>
            </a:r>
            <a:r>
              <a:rPr lang="nl-NL" dirty="0" err="1"/>
              <a:t>scientific</a:t>
            </a:r>
            <a:r>
              <a:rPr lang="nl-NL" dirty="0"/>
              <a:t> base in Europe, </a:t>
            </a:r>
            <a:r>
              <a:rPr lang="nl-NL" dirty="0" err="1"/>
              <a:t>potential</a:t>
            </a:r>
            <a:r>
              <a:rPr lang="nl-NL" dirty="0"/>
              <a:t> </a:t>
            </a:r>
            <a:r>
              <a:rPr lang="nl-NL" dirty="0" err="1"/>
              <a:t>to</a:t>
            </a:r>
            <a:r>
              <a:rPr lang="nl-NL" dirty="0"/>
              <a:t> assist </a:t>
            </a:r>
            <a:r>
              <a:rPr lang="nl-NL" dirty="0" err="1"/>
              <a:t>others</a:t>
            </a:r>
            <a:r>
              <a:rPr lang="nl-NL" dirty="0"/>
              <a:t> + </a:t>
            </a:r>
            <a:r>
              <a:rPr lang="nl-NL" dirty="0" err="1"/>
              <a:t>to</a:t>
            </a:r>
            <a:r>
              <a:rPr lang="nl-NL" dirty="0"/>
              <a:t> </a:t>
            </a:r>
            <a:r>
              <a:rPr lang="nl-NL" dirty="0" err="1"/>
              <a:t>advise</a:t>
            </a:r>
            <a:r>
              <a:rPr lang="nl-NL" dirty="0"/>
              <a:t> on </a:t>
            </a:r>
            <a:r>
              <a:rPr lang="nl-NL" dirty="0" err="1"/>
              <a:t>sustainable</a:t>
            </a:r>
            <a:r>
              <a:rPr lang="nl-NL" dirty="0"/>
              <a:t> approaches</a:t>
            </a:r>
          </a:p>
          <a:p>
            <a:r>
              <a:rPr lang="nl-NL" dirty="0" smtClean="0"/>
              <a:t>Legal </a:t>
            </a:r>
            <a:r>
              <a:rPr lang="nl-NL" dirty="0" err="1" smtClean="0"/>
              <a:t>framework</a:t>
            </a:r>
            <a:r>
              <a:rPr lang="nl-NL" dirty="0" smtClean="0"/>
              <a:t> </a:t>
            </a:r>
            <a:r>
              <a:rPr lang="nl-NL" dirty="0" err="1" smtClean="0"/>
              <a:t>not</a:t>
            </a:r>
            <a:r>
              <a:rPr lang="nl-NL" dirty="0" smtClean="0"/>
              <a:t> </a:t>
            </a:r>
            <a:r>
              <a:rPr lang="nl-NL" dirty="0" err="1" smtClean="0"/>
              <a:t>fully</a:t>
            </a:r>
            <a:r>
              <a:rPr lang="nl-NL" dirty="0" smtClean="0"/>
              <a:t> </a:t>
            </a:r>
            <a:r>
              <a:rPr lang="nl-NL" dirty="0" err="1" smtClean="0"/>
              <a:t>developed</a:t>
            </a:r>
            <a:endParaRPr lang="nl-NL" dirty="0" smtClean="0"/>
          </a:p>
          <a:p>
            <a:pPr lvl="1"/>
            <a:r>
              <a:rPr lang="nl-NL" dirty="0" smtClean="0"/>
              <a:t>ISA in </a:t>
            </a:r>
            <a:r>
              <a:rPr lang="nl-NL" dirty="0" err="1" smtClean="0"/>
              <a:t>process</a:t>
            </a:r>
            <a:r>
              <a:rPr lang="nl-NL" dirty="0" smtClean="0"/>
              <a:t> of </a:t>
            </a:r>
            <a:r>
              <a:rPr lang="nl-NL" dirty="0" err="1" smtClean="0"/>
              <a:t>defining</a:t>
            </a:r>
            <a:r>
              <a:rPr lang="nl-NL" dirty="0" smtClean="0"/>
              <a:t> </a:t>
            </a:r>
            <a:r>
              <a:rPr lang="nl-NL" dirty="0" err="1" smtClean="0"/>
              <a:t>exploitation</a:t>
            </a:r>
            <a:r>
              <a:rPr lang="nl-NL" dirty="0" smtClean="0"/>
              <a:t> regime </a:t>
            </a:r>
            <a:r>
              <a:rPr lang="nl-NL" dirty="0" err="1" smtClean="0"/>
              <a:t>for</a:t>
            </a:r>
            <a:r>
              <a:rPr lang="nl-NL" dirty="0" smtClean="0"/>
              <a:t> The Area</a:t>
            </a:r>
          </a:p>
          <a:p>
            <a:pPr lvl="1"/>
            <a:r>
              <a:rPr lang="nl-NL" dirty="0" smtClean="0"/>
              <a:t>EEZ of </a:t>
            </a:r>
            <a:r>
              <a:rPr lang="nl-NL" dirty="0" err="1" smtClean="0"/>
              <a:t>countries</a:t>
            </a:r>
            <a:r>
              <a:rPr lang="nl-NL" dirty="0" smtClean="0"/>
              <a:t> </a:t>
            </a:r>
            <a:r>
              <a:rPr lang="nl-NL" dirty="0" err="1" smtClean="0"/>
              <a:t>various</a:t>
            </a:r>
            <a:r>
              <a:rPr lang="nl-NL" dirty="0" smtClean="0"/>
              <a:t> </a:t>
            </a:r>
            <a:r>
              <a:rPr lang="nl-NL" dirty="0" err="1" smtClean="0"/>
              <a:t>discussions</a:t>
            </a:r>
            <a:r>
              <a:rPr lang="nl-NL" dirty="0" smtClean="0"/>
              <a:t> </a:t>
            </a:r>
            <a:r>
              <a:rPr lang="nl-NL" dirty="0" err="1" smtClean="0"/>
              <a:t>to</a:t>
            </a:r>
            <a:r>
              <a:rPr lang="nl-NL" dirty="0" smtClean="0"/>
              <a:t> </a:t>
            </a:r>
            <a:r>
              <a:rPr lang="nl-NL" dirty="0" err="1" smtClean="0"/>
              <a:t>align</a:t>
            </a:r>
            <a:r>
              <a:rPr lang="nl-NL" dirty="0" smtClean="0"/>
              <a:t> (e.g. Pacific SIDS cooperation)</a:t>
            </a:r>
          </a:p>
          <a:p>
            <a:pPr lvl="1"/>
            <a:r>
              <a:rPr lang="nl-NL" dirty="0" err="1" smtClean="0"/>
              <a:t>Possible</a:t>
            </a:r>
            <a:r>
              <a:rPr lang="nl-NL" dirty="0" smtClean="0"/>
              <a:t> </a:t>
            </a:r>
            <a:r>
              <a:rPr lang="nl-NL" dirty="0" err="1" smtClean="0"/>
              <a:t>role</a:t>
            </a:r>
            <a:r>
              <a:rPr lang="nl-NL" dirty="0" smtClean="0"/>
              <a:t> </a:t>
            </a:r>
            <a:r>
              <a:rPr lang="nl-NL" dirty="0" err="1" smtClean="0"/>
              <a:t>for</a:t>
            </a:r>
            <a:r>
              <a:rPr lang="nl-NL" dirty="0" smtClean="0"/>
              <a:t> EU in </a:t>
            </a:r>
            <a:r>
              <a:rPr lang="nl-NL" dirty="0" err="1" smtClean="0"/>
              <a:t>this</a:t>
            </a:r>
            <a:r>
              <a:rPr lang="nl-NL" dirty="0" smtClean="0"/>
              <a:t> domain</a:t>
            </a:r>
            <a:endParaRPr lang="nl-NL" dirty="0"/>
          </a:p>
        </p:txBody>
      </p:sp>
    </p:spTree>
    <p:extLst>
      <p:ext uri="{BB962C8B-B14F-4D97-AF65-F5344CB8AC3E}">
        <p14:creationId xmlns:p14="http://schemas.microsoft.com/office/powerpoint/2010/main" val="14632006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endParaRPr lang="nl-NL"/>
          </a:p>
        </p:txBody>
      </p:sp>
      <p:sp>
        <p:nvSpPr>
          <p:cNvPr id="3" name="Title 2"/>
          <p:cNvSpPr>
            <a:spLocks noGrp="1"/>
          </p:cNvSpPr>
          <p:nvPr>
            <p:ph type="title"/>
          </p:nvPr>
        </p:nvSpPr>
        <p:spPr/>
        <p:txBody>
          <a:bodyPr/>
          <a:lstStyle/>
          <a:p>
            <a:r>
              <a:rPr lang="nl-NL" dirty="0" err="1" smtClean="0"/>
              <a:t>Further</a:t>
            </a:r>
            <a:r>
              <a:rPr lang="nl-NL" dirty="0" smtClean="0"/>
              <a:t> details on </a:t>
            </a:r>
            <a:r>
              <a:rPr lang="nl-NL" dirty="0" err="1" smtClean="0"/>
              <a:t>some</a:t>
            </a:r>
            <a:r>
              <a:rPr lang="nl-NL" dirty="0" smtClean="0"/>
              <a:t> (new) </a:t>
            </a:r>
            <a:r>
              <a:rPr lang="nl-NL" dirty="0" err="1" smtClean="0"/>
              <a:t>tasks</a:t>
            </a:r>
            <a:endParaRPr lang="nl-NL" dirty="0"/>
          </a:p>
        </p:txBody>
      </p:sp>
      <p:sp>
        <p:nvSpPr>
          <p:cNvPr id="4" name="Text Placeholder 3"/>
          <p:cNvSpPr>
            <a:spLocks noGrp="1"/>
          </p:cNvSpPr>
          <p:nvPr>
            <p:ph type="body" idx="1"/>
          </p:nvPr>
        </p:nvSpPr>
        <p:spPr/>
        <p:txBody>
          <a:bodyPr/>
          <a:lstStyle/>
          <a:p>
            <a:r>
              <a:rPr lang="nl-NL" dirty="0" err="1" smtClean="0"/>
              <a:t>Additions</a:t>
            </a:r>
            <a:r>
              <a:rPr lang="nl-NL" dirty="0" smtClean="0"/>
              <a:t> </a:t>
            </a:r>
            <a:r>
              <a:rPr lang="nl-NL" dirty="0" err="1" smtClean="0"/>
              <a:t>from</a:t>
            </a:r>
            <a:r>
              <a:rPr lang="nl-NL" dirty="0" smtClean="0"/>
              <a:t> interim report:</a:t>
            </a:r>
          </a:p>
          <a:p>
            <a:pPr lvl="1"/>
            <a:r>
              <a:rPr lang="nl-NL" dirty="0" err="1" smtClean="0"/>
              <a:t>Geology</a:t>
            </a:r>
            <a:r>
              <a:rPr lang="nl-NL" dirty="0" smtClean="0"/>
              <a:t> information</a:t>
            </a:r>
          </a:p>
          <a:p>
            <a:pPr lvl="1"/>
            <a:r>
              <a:rPr lang="nl-NL" dirty="0" err="1" smtClean="0"/>
              <a:t>Economic</a:t>
            </a:r>
            <a:r>
              <a:rPr lang="nl-NL" dirty="0" smtClean="0"/>
              <a:t> analysis</a:t>
            </a:r>
          </a:p>
          <a:p>
            <a:pPr lvl="1"/>
            <a:r>
              <a:rPr lang="nl-NL" dirty="0" err="1" smtClean="0"/>
              <a:t>Projects</a:t>
            </a:r>
            <a:r>
              <a:rPr lang="nl-NL" dirty="0" smtClean="0"/>
              <a:t> analysis </a:t>
            </a:r>
            <a:r>
              <a:rPr lang="nl-NL" dirty="0" err="1" smtClean="0"/>
              <a:t>and</a:t>
            </a:r>
            <a:r>
              <a:rPr lang="nl-NL" dirty="0" smtClean="0"/>
              <a:t> </a:t>
            </a:r>
            <a:r>
              <a:rPr lang="nl-NL" dirty="0" err="1" smtClean="0"/>
              <a:t>overview</a:t>
            </a:r>
            <a:endParaRPr lang="nl-NL" dirty="0" smtClean="0"/>
          </a:p>
          <a:p>
            <a:endParaRPr lang="nl-NL" dirty="0" smtClean="0"/>
          </a:p>
          <a:p>
            <a:r>
              <a:rPr lang="nl-NL" dirty="0" err="1" smtClean="0"/>
              <a:t>Furthermore</a:t>
            </a:r>
            <a:endParaRPr lang="nl-NL" dirty="0" smtClean="0"/>
          </a:p>
          <a:p>
            <a:pPr lvl="1"/>
            <a:r>
              <a:rPr lang="nl-NL" dirty="0" smtClean="0"/>
              <a:t>Technical analysis </a:t>
            </a:r>
            <a:r>
              <a:rPr lang="nl-NL" dirty="0" err="1" smtClean="0"/>
              <a:t>extended</a:t>
            </a:r>
            <a:r>
              <a:rPr lang="nl-NL" dirty="0" smtClean="0"/>
              <a:t>/</a:t>
            </a:r>
            <a:r>
              <a:rPr lang="nl-NL" dirty="0" err="1" smtClean="0"/>
              <a:t>updated</a:t>
            </a:r>
            <a:endParaRPr lang="nl-NL" dirty="0" smtClean="0"/>
          </a:p>
          <a:p>
            <a:pPr lvl="1"/>
            <a:r>
              <a:rPr lang="nl-NL" dirty="0" smtClean="0"/>
              <a:t>Legal analysis </a:t>
            </a:r>
            <a:r>
              <a:rPr lang="nl-NL" dirty="0" err="1" smtClean="0"/>
              <a:t>completed</a:t>
            </a:r>
            <a:endParaRPr lang="nl-NL" dirty="0" smtClean="0"/>
          </a:p>
          <a:p>
            <a:pPr lvl="1"/>
            <a:r>
              <a:rPr lang="nl-NL" dirty="0" err="1" smtClean="0"/>
              <a:t>Environmental</a:t>
            </a:r>
            <a:r>
              <a:rPr lang="nl-NL" dirty="0" smtClean="0"/>
              <a:t> analysis </a:t>
            </a:r>
            <a:r>
              <a:rPr lang="nl-NL" dirty="0" err="1" smtClean="0"/>
              <a:t>refined</a:t>
            </a:r>
            <a:r>
              <a:rPr lang="nl-NL" dirty="0" smtClean="0"/>
              <a:t> &amp; </a:t>
            </a:r>
            <a:r>
              <a:rPr lang="nl-NL" dirty="0" err="1" smtClean="0"/>
              <a:t>updated</a:t>
            </a:r>
            <a:endParaRPr lang="nl-NL" dirty="0"/>
          </a:p>
        </p:txBody>
      </p:sp>
    </p:spTree>
    <p:extLst>
      <p:ext uri="{BB962C8B-B14F-4D97-AF65-F5344CB8AC3E}">
        <p14:creationId xmlns:p14="http://schemas.microsoft.com/office/powerpoint/2010/main" val="1832224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endParaRPr lang="nl-NL"/>
          </a:p>
        </p:txBody>
      </p:sp>
      <p:sp>
        <p:nvSpPr>
          <p:cNvPr id="3" name="Title 2"/>
          <p:cNvSpPr>
            <a:spLocks noGrp="1"/>
          </p:cNvSpPr>
          <p:nvPr>
            <p:ph type="title"/>
          </p:nvPr>
        </p:nvSpPr>
        <p:spPr/>
        <p:txBody>
          <a:bodyPr/>
          <a:lstStyle/>
          <a:p>
            <a:r>
              <a:rPr lang="nl-NL" dirty="0" err="1" smtClean="0"/>
              <a:t>Geology</a:t>
            </a:r>
            <a:r>
              <a:rPr lang="nl-NL" dirty="0" smtClean="0"/>
              <a:t> analysis</a:t>
            </a:r>
            <a:endParaRPr lang="nl-NL" dirty="0"/>
          </a:p>
        </p:txBody>
      </p:sp>
      <p:sp>
        <p:nvSpPr>
          <p:cNvPr id="4" name="Text Placeholder 3"/>
          <p:cNvSpPr>
            <a:spLocks noGrp="1"/>
          </p:cNvSpPr>
          <p:nvPr>
            <p:ph type="body" idx="1"/>
          </p:nvPr>
        </p:nvSpPr>
        <p:spPr/>
        <p:txBody>
          <a:bodyPr/>
          <a:lstStyle/>
          <a:p>
            <a:r>
              <a:rPr lang="en-US" dirty="0" smtClean="0"/>
              <a:t>Data base composed of all known sites for the three deposit types</a:t>
            </a:r>
          </a:p>
          <a:p>
            <a:r>
              <a:rPr lang="en-US" dirty="0" smtClean="0"/>
              <a:t>Key data (location, size, composition) for each site added</a:t>
            </a:r>
          </a:p>
          <a:p>
            <a:r>
              <a:rPr lang="en-US" dirty="0" smtClean="0"/>
              <a:t>Map layers developed for integration into </a:t>
            </a:r>
            <a:r>
              <a:rPr lang="en-US" dirty="0" err="1" smtClean="0"/>
              <a:t>EMODnet</a:t>
            </a:r>
            <a:r>
              <a:rPr lang="en-US" dirty="0" smtClean="0"/>
              <a:t> (submitted end May)</a:t>
            </a:r>
          </a:p>
          <a:p>
            <a:endParaRPr lang="en-US" dirty="0" smtClean="0"/>
          </a:p>
          <a:p>
            <a:r>
              <a:rPr lang="en-US" dirty="0" smtClean="0"/>
              <a:t>Suggestions </a:t>
            </a:r>
            <a:r>
              <a:rPr lang="en-US" dirty="0"/>
              <a:t>for </a:t>
            </a:r>
            <a:r>
              <a:rPr lang="en-US" dirty="0" smtClean="0"/>
              <a:t>areas of future interest</a:t>
            </a:r>
            <a:endParaRPr lang="en-US" dirty="0"/>
          </a:p>
        </p:txBody>
      </p:sp>
    </p:spTree>
    <p:extLst>
      <p:ext uri="{BB962C8B-B14F-4D97-AF65-F5344CB8AC3E}">
        <p14:creationId xmlns:p14="http://schemas.microsoft.com/office/powerpoint/2010/main" val="18168797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963" y="457199"/>
            <a:ext cx="7558087" cy="1571625"/>
          </a:xfrm>
        </p:spPr>
        <p:txBody>
          <a:bodyPr/>
          <a:lstStyle/>
          <a:p>
            <a:r>
              <a:rPr lang="en-US" dirty="0"/>
              <a:t>Task 4: </a:t>
            </a:r>
            <a:r>
              <a:rPr lang="en-GB" dirty="0" smtClean="0"/>
              <a:t>Location </a:t>
            </a:r>
            <a:r>
              <a:rPr lang="en-GB" dirty="0"/>
              <a:t>of possible future area of interest with respect to seafloor massive sulphides. </a:t>
            </a:r>
            <a:r>
              <a:rPr lang="en-GB" dirty="0" smtClean="0"/>
              <a:t>Grey </a:t>
            </a:r>
            <a:r>
              <a:rPr lang="en-GB" dirty="0"/>
              <a:t>shaded areas indicate likely limits of ship-based exploitation work due to weather conditions</a:t>
            </a:r>
          </a:p>
        </p:txBody>
      </p:sp>
      <p:pic>
        <p:nvPicPr>
          <p:cNvPr id="4" name="Bild 672" descr="RawData:_Temp_MMR:DG_Mare_Ecoyrs_project:_Images_worldmap_Sven:EEZ_Future_SMS.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87388" y="2231186"/>
            <a:ext cx="7558087" cy="3903752"/>
          </a:xfrm>
          <a:prstGeom prst="rect">
            <a:avLst/>
          </a:prstGeom>
          <a:noFill/>
          <a:ln>
            <a:noFill/>
          </a:ln>
        </p:spPr>
      </p:pic>
    </p:spTree>
    <p:extLst>
      <p:ext uri="{BB962C8B-B14F-4D97-AF65-F5344CB8AC3E}">
        <p14:creationId xmlns:p14="http://schemas.microsoft.com/office/powerpoint/2010/main" val="105982508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ARMA DOCSYS~XML" val="&lt;?xml version=&quot;1.0&quot;?&gt;&#10;&lt;data customer=&quot;ecorys&quot; profile=&quot;ecorys&quot; model=&quot;ds-presentatie-2010.xml&quot; country-code=&quot;31&quot; target=&quot;Microsoft PowerPoint&quot; target-version=&quot;14.0.6129&quot;&gt;&lt;presentatie-2010 template=&quot;ds-presentatie-2010.potm&quot; id=&quot;a56be8d6e76f4f2ab4dac98102a83fe9&quot; version=&quot;1.0&quot; lcid=&quot;2057&quot; locale=&quot;en&quot;&gt;&lt;PAPER/&gt;&lt;titel value=&quot;Internal EU training&quot; formatted-value=&quot;Internal EU training&quot; format-disabled=&quot;true&quot;/&gt;&lt;subtitel value=&quot;EU integration, institutions, and (informal) decision-making procedures&quot; formatted-value=&quot;EU integration, institutions, and (informal) decision-making procedures&quot; format-disabled=&quot;true&quot;/&gt;&lt;datum-txt value=&quot;2013-05-28T00:00:00&quot; formatted-value=&quot;28 May 2013&quot;/&gt;&lt;datum formatted-value=&quot;28 May 2013&quot;/&gt;&lt;plaats value=&quot;Rotterdam&quot; formatted-value=&quot;Rotterdam&quot; format-disabled=&quot;true&quot;/&gt;&lt;plaatsdatum/&gt;&lt;toehoorders value=&quot;Ecorys&quot; formatted-value=&quot;Ecorys&quot; format-disabled=&quot;true&quot;/&gt;&lt;spreker-txt value=&quot;Rob Boudewijn, Thijs Viertelhauzen, Dilleta Zonta&quot; formatted-value=&quot;Rob Boudewijn, Thijs Viertelhauzen, Dilleta Zonta&quot; format-disabled=&quot;true&quot;/&gt;&lt;spreker formatted-value=&quot;Ecorys\nRob Boudewijn, Thijs Viertelhauzen, Dilleta Zonta\n\nRotterdam, 28 May 2013&quot;/&gt;&lt;mylang formatted-value=&quot;2057&quot;/&gt;&lt;/presentatie-2010&gt;&lt;/data&gt;&#10;"/>
</p:tagLst>
</file>

<file path=ppt/tags/tag10.xml><?xml version="1.0" encoding="utf-8"?>
<p:tagLst xmlns:a="http://schemas.openxmlformats.org/drawingml/2006/main" xmlns:r="http://schemas.openxmlformats.org/officeDocument/2006/relationships" xmlns:p="http://schemas.openxmlformats.org/presentationml/2006/main">
  <p:tag name="DS-SHAPEID" val="afbeelding"/>
  <p:tag name="DS-LAYOUT-ONSCREEN" val="left:384.923; top:231.231; width:266.577; height:278.210; "/>
</p:tagLst>
</file>

<file path=ppt/tags/tag11.xml><?xml version="1.0" encoding="utf-8"?>
<p:tagLst xmlns:a="http://schemas.openxmlformats.org/drawingml/2006/main" xmlns:r="http://schemas.openxmlformats.org/officeDocument/2006/relationships" xmlns:p="http://schemas.openxmlformats.org/presentationml/2006/main">
  <p:tag name="DS-SHAPEID" val="titeltekst"/>
  <p:tag name="DS-LAYOUT-ONSCREEN" val="left:56.375; top:36; width:595.125; height:34; "/>
</p:tagLst>
</file>

<file path=ppt/tags/tag12.xml><?xml version="1.0" encoding="utf-8"?>
<p:tagLst xmlns:a="http://schemas.openxmlformats.org/drawingml/2006/main" xmlns:r="http://schemas.openxmlformats.org/officeDocument/2006/relationships" xmlns:p="http://schemas.openxmlformats.org/presentationml/2006/main">
  <p:tag name="DS-SHAPEID" val="bg"/>
  <p:tag name="DS-LAYOUT-ONSCREEN" val="left:0; top:0; width:720; height:540; "/>
</p:tagLst>
</file>

<file path=ppt/tags/tag13.xml><?xml version="1.0" encoding="utf-8"?>
<p:tagLst xmlns:a="http://schemas.openxmlformats.org/drawingml/2006/main" xmlns:r="http://schemas.openxmlformats.org/officeDocument/2006/relationships" xmlns:p="http://schemas.openxmlformats.org/presentationml/2006/main">
  <p:tag name="DS-SHAPEID" val="titeltekst"/>
  <p:tag name="DS-LAYOUT-ONSCREEN" val="left:56.375; top:36; width:595.125; height:34; "/>
</p:tagLst>
</file>

<file path=ppt/tags/tag14.xml><?xml version="1.0" encoding="utf-8"?>
<p:tagLst xmlns:a="http://schemas.openxmlformats.org/drawingml/2006/main" xmlns:r="http://schemas.openxmlformats.org/officeDocument/2006/relationships" xmlns:p="http://schemas.openxmlformats.org/presentationml/2006/main">
  <p:tag name="DS-SHAPEID" val="bodytekst"/>
  <p:tag name="DS-LAYOUT-ONSCREEN" val="left:56.625; top:127.5 ; width:595.125; height:354.25; "/>
</p:tagLst>
</file>

<file path=ppt/tags/tag15.xml><?xml version="1.0" encoding="utf-8"?>
<p:tagLst xmlns:a="http://schemas.openxmlformats.org/drawingml/2006/main" xmlns:r="http://schemas.openxmlformats.org/officeDocument/2006/relationships" xmlns:p="http://schemas.openxmlformats.org/presentationml/2006/main">
  <p:tag name="DS-SHAPEID" val="bg"/>
  <p:tag name="DS-LAYOUT-ONSCREEN" val="left:0; top:0; width:720; height:540; "/>
</p:tagLst>
</file>

<file path=ppt/tags/tag16.xml><?xml version="1.0" encoding="utf-8"?>
<p:tagLst xmlns:a="http://schemas.openxmlformats.org/drawingml/2006/main" xmlns:r="http://schemas.openxmlformats.org/officeDocument/2006/relationships" xmlns:p="http://schemas.openxmlformats.org/presentationml/2006/main">
  <p:tag name="DS-SHAPEID" val="titeltekst"/>
  <p:tag name="DS-LAYOUT-ONSCREEN" val="left:56.375; top:36; width:595.125; height:34; "/>
</p:tagLst>
</file>

<file path=ppt/tags/tag17.xml><?xml version="1.0" encoding="utf-8"?>
<p:tagLst xmlns:a="http://schemas.openxmlformats.org/drawingml/2006/main" xmlns:r="http://schemas.openxmlformats.org/officeDocument/2006/relationships" xmlns:p="http://schemas.openxmlformats.org/presentationml/2006/main">
  <p:tag name="DS-SHAPEID" val="bodytekst"/>
  <p:tag name="DS-LAYOUT-ONSCREEN" val="left: 56.625; top:127.5 ; width:595.125; height:354.25; "/>
</p:tagLst>
</file>

<file path=ppt/tags/tag18.xml><?xml version="1.0" encoding="utf-8"?>
<p:tagLst xmlns:a="http://schemas.openxmlformats.org/drawingml/2006/main" xmlns:r="http://schemas.openxmlformats.org/officeDocument/2006/relationships" xmlns:p="http://schemas.openxmlformats.org/presentationml/2006/main">
  <p:tag name="DS-SHAPEID" val="bg"/>
  <p:tag name="DS-LAYOUT-ONSCREEN" val="left:0; top:0; width:720; height:540; "/>
</p:tagLst>
</file>

<file path=ppt/tags/tag19.xml><?xml version="1.0" encoding="utf-8"?>
<p:tagLst xmlns:a="http://schemas.openxmlformats.org/drawingml/2006/main" xmlns:r="http://schemas.openxmlformats.org/officeDocument/2006/relationships" xmlns:p="http://schemas.openxmlformats.org/presentationml/2006/main">
  <p:tag name="DS-SHAPEID" val="titeltekst"/>
  <p:tag name="DS-LAYOUT-ONSCREEN" val="left:56.375; top:36; width:595.125; height:34; "/>
</p:tagLst>
</file>

<file path=ppt/tags/tag2.xml><?xml version="1.0" encoding="utf-8"?>
<p:tagLst xmlns:a="http://schemas.openxmlformats.org/drawingml/2006/main" xmlns:r="http://schemas.openxmlformats.org/officeDocument/2006/relationships" xmlns:p="http://schemas.openxmlformats.org/presentationml/2006/main">
  <p:tag name="DS-SHAPEID" val="center-title"/>
</p:tagLst>
</file>

<file path=ppt/tags/tag20.xml><?xml version="1.0" encoding="utf-8"?>
<p:tagLst xmlns:a="http://schemas.openxmlformats.org/drawingml/2006/main" xmlns:r="http://schemas.openxmlformats.org/officeDocument/2006/relationships" xmlns:p="http://schemas.openxmlformats.org/presentationml/2006/main">
  <p:tag name="DS-SHAPEID" val="bodytekst"/>
  <p:tag name="DS-LAYOUT-ONSCREEN" val="left: 56.625; top:127.5 ; width:595.125; height:354.25; "/>
</p:tagLst>
</file>

<file path=ppt/tags/tag21.xml><?xml version="1.0" encoding="utf-8"?>
<p:tagLst xmlns:a="http://schemas.openxmlformats.org/drawingml/2006/main" xmlns:r="http://schemas.openxmlformats.org/officeDocument/2006/relationships" xmlns:p="http://schemas.openxmlformats.org/presentationml/2006/main">
  <p:tag name="DS-SHAPEID" val="bg"/>
  <p:tag name="DS-LAYOUT-ONSCREEN" val="left:0; top:0; width:720; height:540; "/>
</p:tagLst>
</file>

<file path=ppt/tags/tag22.xml><?xml version="1.0" encoding="utf-8"?>
<p:tagLst xmlns:a="http://schemas.openxmlformats.org/drawingml/2006/main" xmlns:r="http://schemas.openxmlformats.org/officeDocument/2006/relationships" xmlns:p="http://schemas.openxmlformats.org/presentationml/2006/main">
  <p:tag name="DS-SHAPEID" val="titeltekst"/>
  <p:tag name="DS-LAYOUT-ONSCREEN" val="left:56.375; top:36; width:595.125; height:34; visible:false; "/>
</p:tagLst>
</file>

<file path=ppt/tags/tag23.xml><?xml version="1.0" encoding="utf-8"?>
<p:tagLst xmlns:a="http://schemas.openxmlformats.org/drawingml/2006/main" xmlns:r="http://schemas.openxmlformats.org/officeDocument/2006/relationships" xmlns:p="http://schemas.openxmlformats.org/presentationml/2006/main">
  <p:tag name="DS-SHAPEID" val="subkop"/>
  <p:tag name="DS-LAYOUT-ONSCREEN" val="left:56.375; top:455; width:595.125; height:34; "/>
</p:tagLst>
</file>

<file path=ppt/tags/tag24.xml><?xml version="1.0" encoding="utf-8"?>
<p:tagLst xmlns:a="http://schemas.openxmlformats.org/drawingml/2006/main" xmlns:r="http://schemas.openxmlformats.org/officeDocument/2006/relationships" xmlns:p="http://schemas.openxmlformats.org/presentationml/2006/main">
  <p:tag name="DS-SHAPEID" val="image"/>
  <p:tag name="DS-LAYOUT-ONSCREEN" val="left:56.375; top:95.625; width:595.125; height:354.25; "/>
</p:tagLst>
</file>

<file path=ppt/tags/tag25.xml><?xml version="1.0" encoding="utf-8"?>
<p:tagLst xmlns:a="http://schemas.openxmlformats.org/drawingml/2006/main" xmlns:r="http://schemas.openxmlformats.org/officeDocument/2006/relationships" xmlns:p="http://schemas.openxmlformats.org/presentationml/2006/main">
  <p:tag name="DS-SHAPEID" val="bg"/>
  <p:tag name="DS-LAYOUT-ONSCREEN" val="left:0; top:0; width:720; height:540; "/>
</p:tagLst>
</file>

<file path=ppt/tags/tag26.xml><?xml version="1.0" encoding="utf-8"?>
<p:tagLst xmlns:a="http://schemas.openxmlformats.org/drawingml/2006/main" xmlns:r="http://schemas.openxmlformats.org/officeDocument/2006/relationships" xmlns:p="http://schemas.openxmlformats.org/presentationml/2006/main">
  <p:tag name="DS-SHAPEID" val="titeltekst"/>
  <p:tag name="DS-LAYOUT-ONSCREEN" val="left:56.375; top:36; width:595.125; height:34; visible:false; "/>
</p:tagLst>
</file>

<file path=ppt/tags/tag27.xml><?xml version="1.0" encoding="utf-8"?>
<p:tagLst xmlns:a="http://schemas.openxmlformats.org/drawingml/2006/main" xmlns:r="http://schemas.openxmlformats.org/officeDocument/2006/relationships" xmlns:p="http://schemas.openxmlformats.org/presentationml/2006/main">
  <p:tag name="DS-SHAPEID" val="subkop"/>
  <p:tag name="DS-LAYOUT-ONSCREEN" val="left:56.375; top:455; width:595.125; height:34; "/>
</p:tagLst>
</file>

<file path=ppt/tags/tag28.xml><?xml version="1.0" encoding="utf-8"?>
<p:tagLst xmlns:a="http://schemas.openxmlformats.org/drawingml/2006/main" xmlns:r="http://schemas.openxmlformats.org/officeDocument/2006/relationships" xmlns:p="http://schemas.openxmlformats.org/presentationml/2006/main">
  <p:tag name="DS-SHAPEID" val="image"/>
  <p:tag name="DS-LAYOUT-ONSCREEN" val="left:56.375; top:95.625; width:595.125; height:354.25; "/>
</p:tagLst>
</file>

<file path=ppt/tags/tag29.xml><?xml version="1.0" encoding="utf-8"?>
<p:tagLst xmlns:a="http://schemas.openxmlformats.org/drawingml/2006/main" xmlns:r="http://schemas.openxmlformats.org/officeDocument/2006/relationships" xmlns:p="http://schemas.openxmlformats.org/presentationml/2006/main">
  <p:tag name="DS-SHAPEID" val="bg"/>
  <p:tag name="DS-LAYOUT-ONSCREEN" val="left:0; top:0; width:720; height:540; "/>
</p:tagLst>
</file>

<file path=ppt/tags/tag3.xml><?xml version="1.0" encoding="utf-8"?>
<p:tagLst xmlns:a="http://schemas.openxmlformats.org/drawingml/2006/main" xmlns:r="http://schemas.openxmlformats.org/officeDocument/2006/relationships" xmlns:p="http://schemas.openxmlformats.org/presentationml/2006/main">
  <p:tag name="DS-SHAPEID" val="subtitle"/>
</p:tagLst>
</file>

<file path=ppt/tags/tag30.xml><?xml version="1.0" encoding="utf-8"?>
<p:tagLst xmlns:a="http://schemas.openxmlformats.org/drawingml/2006/main" xmlns:r="http://schemas.openxmlformats.org/officeDocument/2006/relationships" xmlns:p="http://schemas.openxmlformats.org/presentationml/2006/main">
  <p:tag name="DS-SHAPEID" val="titeltekst"/>
  <p:tag name="DS-LAYOUT-ONSCREEN" val="left:56.375; top:36; width:595.125; height:34; visible:false; "/>
</p:tagLst>
</file>

<file path=ppt/tags/tag31.xml><?xml version="1.0" encoding="utf-8"?>
<p:tagLst xmlns:a="http://schemas.openxmlformats.org/drawingml/2006/main" xmlns:r="http://schemas.openxmlformats.org/officeDocument/2006/relationships" xmlns:p="http://schemas.openxmlformats.org/presentationml/2006/main">
  <p:tag name="DS-SHAPEID" val="subkop"/>
  <p:tag name="DS-LAYOUT-ONSCREEN" val="left:56.375; top:455; width:595.125; height:34; "/>
</p:tagLst>
</file>

<file path=ppt/tags/tag32.xml><?xml version="1.0" encoding="utf-8"?>
<p:tagLst xmlns:a="http://schemas.openxmlformats.org/drawingml/2006/main" xmlns:r="http://schemas.openxmlformats.org/officeDocument/2006/relationships" xmlns:p="http://schemas.openxmlformats.org/presentationml/2006/main">
  <p:tag name="DS-SHAPEID" val="image"/>
  <p:tag name="DS-LAYOUT-ONSCREEN" val="left:56.375; top:95.625; width:595.125; height:354.25; "/>
</p:tagLst>
</file>

<file path=ppt/tags/tag33.xml><?xml version="1.0" encoding="utf-8"?>
<p:tagLst xmlns:a="http://schemas.openxmlformats.org/drawingml/2006/main" xmlns:r="http://schemas.openxmlformats.org/officeDocument/2006/relationships" xmlns:p="http://schemas.openxmlformats.org/presentationml/2006/main">
  <p:tag name="0" val="titeldiablanco"/>
  <p:tag name="DS-SLIDEID" val="titeldia"/>
  <p:tag name="DS-STYLEID" val="titeldia-blanco"/>
</p:tagLst>
</file>

<file path=ppt/tags/tag34.xml><?xml version="1.0" encoding="utf-8"?>
<p:tagLst xmlns:a="http://schemas.openxmlformats.org/drawingml/2006/main" xmlns:r="http://schemas.openxmlformats.org/officeDocument/2006/relationships" xmlns:p="http://schemas.openxmlformats.org/presentationml/2006/main">
  <p:tag name="DS-SHAPEID" val="Title 4"/>
</p:tagLst>
</file>

<file path=ppt/tags/tag35.xml><?xml version="1.0" encoding="utf-8"?>
<p:tagLst xmlns:a="http://schemas.openxmlformats.org/drawingml/2006/main" xmlns:r="http://schemas.openxmlformats.org/officeDocument/2006/relationships" xmlns:p="http://schemas.openxmlformats.org/presentationml/2006/main">
  <p:tag name="DS-SHAPEID" val="Subtitle 5"/>
</p:tagLst>
</file>

<file path=ppt/tags/tag36.xml><?xml version="1.0" encoding="utf-8"?>
<p:tagLst xmlns:a="http://schemas.openxmlformats.org/drawingml/2006/main" xmlns:r="http://schemas.openxmlformats.org/officeDocument/2006/relationships" xmlns:p="http://schemas.openxmlformats.org/presentationml/2006/main">
  <p:tag name="DS-SHAPEID" val="spreker"/>
</p:tagLst>
</file>

<file path=ppt/tags/tag37.xml><?xml version="1.0" encoding="utf-8"?>
<p:tagLst xmlns:a="http://schemas.openxmlformats.org/drawingml/2006/main" xmlns:r="http://schemas.openxmlformats.org/officeDocument/2006/relationships" xmlns:p="http://schemas.openxmlformats.org/presentationml/2006/main">
  <p:tag name="0" val="titeldiablanco"/>
  <p:tag name="DS-SLIDEID" val="titeldia"/>
  <p:tag name="DS-STYLEID" val="titeldia-blanco"/>
</p:tagLst>
</file>

<file path=ppt/tags/tag38.xml><?xml version="1.0" encoding="utf-8"?>
<p:tagLst xmlns:a="http://schemas.openxmlformats.org/drawingml/2006/main" xmlns:r="http://schemas.openxmlformats.org/officeDocument/2006/relationships" xmlns:p="http://schemas.openxmlformats.org/presentationml/2006/main">
  <p:tag name="DS-SHAPEID" val="spreker"/>
</p:tagLst>
</file>

<file path=ppt/tags/tag4.xml><?xml version="1.0" encoding="utf-8"?>
<p:tagLst xmlns:a="http://schemas.openxmlformats.org/drawingml/2006/main" xmlns:r="http://schemas.openxmlformats.org/officeDocument/2006/relationships" xmlns:p="http://schemas.openxmlformats.org/presentationml/2006/main">
  <p:tag name="DS-SHAPEID" val="titeltekst"/>
  <p:tag name="DS-LAYOUT-ONSCREEN" val="left:56.375; top:36; width:595.125; height:34; "/>
</p:tagLst>
</file>

<file path=ppt/tags/tag5.xml><?xml version="1.0" encoding="utf-8"?>
<p:tagLst xmlns:a="http://schemas.openxmlformats.org/drawingml/2006/main" xmlns:r="http://schemas.openxmlformats.org/officeDocument/2006/relationships" xmlns:p="http://schemas.openxmlformats.org/presentationml/2006/main">
  <p:tag name="DS-SHAPEID" val="afbeelding"/>
  <p:tag name="DS-LAYOUT-ONSCREEN" val="left:384.923; top:231.231; width:266.577; height:278.210; "/>
</p:tagLst>
</file>

<file path=ppt/tags/tag6.xml><?xml version="1.0" encoding="utf-8"?>
<p:tagLst xmlns:a="http://schemas.openxmlformats.org/drawingml/2006/main" xmlns:r="http://schemas.openxmlformats.org/officeDocument/2006/relationships" xmlns:p="http://schemas.openxmlformats.org/presentationml/2006/main">
  <p:tag name="DS-SHAPEID" val="bg"/>
  <p:tag name="DS-LAYOUT-ONSCREEN" val="left:0; top:0; width:720; height:540; "/>
</p:tagLst>
</file>

<file path=ppt/tags/tag7.xml><?xml version="1.0" encoding="utf-8"?>
<p:tagLst xmlns:a="http://schemas.openxmlformats.org/drawingml/2006/main" xmlns:r="http://schemas.openxmlformats.org/officeDocument/2006/relationships" xmlns:p="http://schemas.openxmlformats.org/presentationml/2006/main">
  <p:tag name="DS-SHAPEID" val="afbeelding"/>
  <p:tag name="DS-LAYOUT-ONSCREEN" val="left:384.923; top:231.231; width:266.577; height:278.210; "/>
</p:tagLst>
</file>

<file path=ppt/tags/tag8.xml><?xml version="1.0" encoding="utf-8"?>
<p:tagLst xmlns:a="http://schemas.openxmlformats.org/drawingml/2006/main" xmlns:r="http://schemas.openxmlformats.org/officeDocument/2006/relationships" xmlns:p="http://schemas.openxmlformats.org/presentationml/2006/main">
  <p:tag name="DS-SHAPEID" val="titeltekst"/>
  <p:tag name="DS-LAYOUT-ONSCREEN" val="left:56.375; top:36; width:595.125; height:34; "/>
</p:tagLst>
</file>

<file path=ppt/tags/tag9.xml><?xml version="1.0" encoding="utf-8"?>
<p:tagLst xmlns:a="http://schemas.openxmlformats.org/drawingml/2006/main" xmlns:r="http://schemas.openxmlformats.org/officeDocument/2006/relationships" xmlns:p="http://schemas.openxmlformats.org/presentationml/2006/main">
  <p:tag name="DS-SHAPEID" val="bg"/>
  <p:tag name="DS-LAYOUT-ONSCREEN" val="left:0; top:0; width:720; height:540; "/>
</p:tagLst>
</file>

<file path=ppt/theme/theme1.xml><?xml version="1.0" encoding="utf-8"?>
<a:theme xmlns:a="http://schemas.openxmlformats.org/drawingml/2006/main" name="Standaardontwerp">
  <a:themeElements>
    <a:clrScheme name="Ecorys Color Scheme">
      <a:dk1>
        <a:srgbClr val="003C64"/>
      </a:dk1>
      <a:lt1>
        <a:srgbClr val="FFFFFF"/>
      </a:lt1>
      <a:dk2>
        <a:srgbClr val="006DB6"/>
      </a:dk2>
      <a:lt2>
        <a:srgbClr val="003C64"/>
      </a:lt2>
      <a:accent1>
        <a:srgbClr val="009696"/>
      </a:accent1>
      <a:accent2>
        <a:srgbClr val="A0BE00"/>
      </a:accent2>
      <a:accent3>
        <a:srgbClr val="009696"/>
      </a:accent3>
      <a:accent4>
        <a:srgbClr val="A0BE00"/>
      </a:accent4>
      <a:accent5>
        <a:srgbClr val="E30052"/>
      </a:accent5>
      <a:accent6>
        <a:srgbClr val="980D7D"/>
      </a:accent6>
      <a:hlink>
        <a:srgbClr val="F49A00"/>
      </a:hlink>
      <a:folHlink>
        <a:srgbClr val="A0A5A5"/>
      </a:folHlink>
    </a:clrScheme>
    <a:fontScheme name="Standaardontwer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nl-NL" sz="3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nl-NL" sz="3000" b="1" i="0" u="none" strike="noStrike" cap="none" normalizeH="0" baseline="0" smtClean="0">
            <a:ln>
              <a:noFill/>
            </a:ln>
            <a:solidFill>
              <a:schemeClr val="tx1"/>
            </a:solidFill>
            <a:effectLst/>
            <a:latin typeface="Arial" charset="0"/>
          </a:defRPr>
        </a:defPPr>
      </a:lstStyle>
    </a:lnDef>
  </a:objectDefaults>
  <a:extraClrSchemeLst>
    <a:extraClrScheme>
      <a:clrScheme name="Standaardontwerp 1">
        <a:dk1>
          <a:srgbClr val="009DDD"/>
        </a:dk1>
        <a:lt1>
          <a:srgbClr val="FFFFFF"/>
        </a:lt1>
        <a:dk2>
          <a:srgbClr val="C0C0C0"/>
        </a:dk2>
        <a:lt2>
          <a:srgbClr val="FFFFFF"/>
        </a:lt2>
        <a:accent1>
          <a:srgbClr val="213A7E"/>
        </a:accent1>
        <a:accent2>
          <a:srgbClr val="C2001B"/>
        </a:accent2>
        <a:accent3>
          <a:srgbClr val="DCDCDC"/>
        </a:accent3>
        <a:accent4>
          <a:srgbClr val="DADADA"/>
        </a:accent4>
        <a:accent5>
          <a:srgbClr val="ABAEC0"/>
        </a:accent5>
        <a:accent6>
          <a:srgbClr val="B00017"/>
        </a:accent6>
        <a:hlink>
          <a:srgbClr val="CAD11F"/>
        </a:hlink>
        <a:folHlink>
          <a:srgbClr val="A0A5A5"/>
        </a:folHlink>
      </a:clrScheme>
      <a:clrMap bg1="dk2" tx1="lt1" bg2="dk1" tx2="lt2" accent1="accent1" accent2="accent2" accent3="accent3" accent4="accent4" accent5="accent5" accent6="accent6" hlink="hlink" folHlink="folHlink"/>
    </a:extraClrScheme>
    <a:extraClrScheme>
      <a:clrScheme name="Standaardontwerp 2">
        <a:dk1>
          <a:srgbClr val="003C64"/>
        </a:dk1>
        <a:lt1>
          <a:srgbClr val="FFFFFF"/>
        </a:lt1>
        <a:dk2>
          <a:srgbClr val="006DB6"/>
        </a:dk2>
        <a:lt2>
          <a:srgbClr val="003C64"/>
        </a:lt2>
        <a:accent1>
          <a:srgbClr val="009696"/>
        </a:accent1>
        <a:accent2>
          <a:srgbClr val="A0BE00"/>
        </a:accent2>
        <a:accent3>
          <a:srgbClr val="FFFFFF"/>
        </a:accent3>
        <a:accent4>
          <a:srgbClr val="003254"/>
        </a:accent4>
        <a:accent5>
          <a:srgbClr val="AAC9C9"/>
        </a:accent5>
        <a:accent6>
          <a:srgbClr val="91AC00"/>
        </a:accent6>
        <a:hlink>
          <a:srgbClr val="F49A00"/>
        </a:hlink>
        <a:folHlink>
          <a:srgbClr val="006DB6"/>
        </a:folHlink>
      </a:clrScheme>
      <a:clrMap bg1="lt1" tx1="dk1" bg2="lt2" tx2="dk2" accent1="accent1" accent2="accent2" accent3="accent3" accent4="accent4" accent5="accent5" accent6="accent6" hlink="hlink" folHlink="folHlink"/>
    </a:extraClrScheme>
    <a:extraClrScheme>
      <a:clrScheme name="Standaardontwerp 3">
        <a:dk1>
          <a:srgbClr val="003C64"/>
        </a:dk1>
        <a:lt1>
          <a:srgbClr val="FFFFFF"/>
        </a:lt1>
        <a:dk2>
          <a:srgbClr val="006DB6"/>
        </a:dk2>
        <a:lt2>
          <a:srgbClr val="003C64"/>
        </a:lt2>
        <a:accent1>
          <a:srgbClr val="009696"/>
        </a:accent1>
        <a:accent2>
          <a:srgbClr val="A0BE00"/>
        </a:accent2>
        <a:accent3>
          <a:srgbClr val="FFFFFF"/>
        </a:accent3>
        <a:accent4>
          <a:srgbClr val="003254"/>
        </a:accent4>
        <a:accent5>
          <a:srgbClr val="AAC9C9"/>
        </a:accent5>
        <a:accent6>
          <a:srgbClr val="91AC00"/>
        </a:accent6>
        <a:hlink>
          <a:srgbClr val="F49A00"/>
        </a:hlink>
        <a:folHlink>
          <a:srgbClr val="A0A5A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5157</TotalTime>
  <Words>2263</Words>
  <Application>Microsoft Office PowerPoint</Application>
  <PresentationFormat>On-screen Show (4:3)</PresentationFormat>
  <Paragraphs>374</Paragraphs>
  <Slides>27</Slides>
  <Notes>3</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Standaardontwerp</vt:lpstr>
      <vt:lpstr>Study to investigate the state of knowledge of Deep Sea Mining</vt:lpstr>
      <vt:lpstr>Short overview of state of play</vt:lpstr>
      <vt:lpstr>Key messages from the study findings</vt:lpstr>
      <vt:lpstr>Key messages from the study findings</vt:lpstr>
      <vt:lpstr>Key messages from the study findings</vt:lpstr>
      <vt:lpstr>Key messages from the study findings</vt:lpstr>
      <vt:lpstr>Further details on some (new) tasks</vt:lpstr>
      <vt:lpstr>Geology analysis</vt:lpstr>
      <vt:lpstr>Task 4: Location of possible future area of interest with respect to seafloor massive sulphides. Grey shaded areas indicate likely limits of ship-based exploitation work due to weather conditions</vt:lpstr>
      <vt:lpstr>Task 4: Location of possible future area of interest with respect to manganese nodules. Grey shaded areas indicate likely limits of ship-based exploitation work due to weather conditions </vt:lpstr>
      <vt:lpstr>Task 4: Location of possible future area of interest with respect to ferromanganese crusts. Grey shaded areas indicate likely limits of ship-based exploitation work due to weather conditions. </vt:lpstr>
      <vt:lpstr>Economic analysis</vt:lpstr>
      <vt:lpstr>Economic analysis</vt:lpstr>
      <vt:lpstr>Projects analysis</vt:lpstr>
      <vt:lpstr>Projects analysis</vt:lpstr>
      <vt:lpstr>Technology analysis</vt:lpstr>
      <vt:lpstr>Technical analysis update</vt:lpstr>
      <vt:lpstr>Legal analysis update</vt:lpstr>
      <vt:lpstr>Legal analysis update</vt:lpstr>
      <vt:lpstr>Legal analysis</vt:lpstr>
      <vt:lpstr>Environmental analysis update</vt:lpstr>
      <vt:lpstr>Environmental impacts</vt:lpstr>
      <vt:lpstr>Environmental impacts</vt:lpstr>
      <vt:lpstr>Pending actions towards finalisation</vt:lpstr>
      <vt:lpstr>What we need to do still</vt:lpstr>
      <vt:lpstr>Planning</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Internal EU training</dc:title>
  <dc:creator>Paul Segerink</dc:creator>
  <cp:lastModifiedBy>Johan Gille</cp:lastModifiedBy>
  <cp:revision>378</cp:revision>
  <cp:lastPrinted>2013-05-27T09:44:13Z</cp:lastPrinted>
  <dcterms:created xsi:type="dcterms:W3CDTF">2008-02-21T08:37:17Z</dcterms:created>
  <dcterms:modified xsi:type="dcterms:W3CDTF">2014-07-01T12:07:23Z</dcterms:modified>
</cp:coreProperties>
</file>