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00" r:id="rId5"/>
    <p:sldId id="321" r:id="rId6"/>
    <p:sldId id="318" r:id="rId7"/>
    <p:sldId id="320" r:id="rId8"/>
    <p:sldId id="303" r:id="rId9"/>
    <p:sldId id="319" r:id="rId10"/>
    <p:sldId id="332" r:id="rId11"/>
    <p:sldId id="314" r:id="rId12"/>
    <p:sldId id="322" r:id="rId13"/>
    <p:sldId id="323" r:id="rId14"/>
    <p:sldId id="324" r:id="rId15"/>
    <p:sldId id="331" r:id="rId16"/>
    <p:sldId id="328" r:id="rId17"/>
    <p:sldId id="327" r:id="rId18"/>
    <p:sldId id="325" r:id="rId19"/>
    <p:sldId id="326" r:id="rId20"/>
    <p:sldId id="329" r:id="rId21"/>
    <p:sldId id="333" r:id="rId22"/>
    <p:sldId id="330" r:id="rId23"/>
    <p:sldId id="317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13B"/>
    <a:srgbClr val="073449"/>
    <a:srgbClr val="90C852"/>
    <a:srgbClr val="FFFFFF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9355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73E25-25AA-3943-A3A2-21E4EADB9919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53B01-4CFB-C84D-8653-D8FF8BB9B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27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Up- and re-skilling of adult professionals through innovative delivery methods such as on-demand and e-learning will:</a:t>
            </a:r>
          </a:p>
          <a:p>
            <a:endParaRPr lang="en-GB" dirty="0"/>
          </a:p>
          <a:p>
            <a:r>
              <a:rPr lang="en-GB" dirty="0"/>
              <a:t>1. fast-track recruitment to the sector</a:t>
            </a:r>
          </a:p>
          <a:p>
            <a:r>
              <a:rPr lang="en-GB" dirty="0"/>
              <a:t>2. educate gatekeepers (local authorities, regulators, consumers, large companies etc.) to create an enabling environment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53B01-4CFB-C84D-8653-D8FF8BB9B4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4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1DC11-557A-0A8A-4EBD-0ADDF1211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AA04DD-86F9-E100-754E-88D94EEFE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B1F63E-54E5-3BFA-1DE5-43B61612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B8A8E5-1B47-BE82-B17A-6176F880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A838FE-8D49-8AC3-1322-07375391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E80695-8D1B-8DC0-098A-33E354CCA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092" y="0"/>
            <a:ext cx="12394801" cy="69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0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1F34D-0339-FF90-8428-CDB3B11C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BBEA9D-F088-7039-E864-4ACCBE049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ADFC30-3D4E-55D6-B085-D3CDE0B4D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1EFA74-0A3F-5321-1C0D-D0B41AD3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9F771A-45D0-EC97-E75C-200A8EB6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E37B33-8803-B0CA-5E40-E6C46C2D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99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08F3-D65B-47E2-A04A-E6501BB9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E2D01D-1A9A-9924-0E58-0C7C7C76D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F261BD-8EF6-0629-1A86-5BE1234A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1E3748-5EBC-6B9B-1CA5-272A42CA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4B1107-20B4-0ECC-7477-FED3FBBD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85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8EB88B7-7CA0-CBCA-C9DD-86A0718BE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F77694-DF35-B952-DDFD-08143D793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BD6145-8896-61C9-4CE2-91FB7309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32DFEC-B7B4-382E-6221-BF9B5546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7D99E4-7692-4FBA-1CA2-60DDF3C1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5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A9C9-AC6A-BB78-7DAA-B0A3B6DD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40B05-B8F9-4B45-E6B1-3E0797BD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7701D-721D-D3F4-E04E-8503706F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8A821-24A5-B240-76CB-E7CE9F95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 descr="A white line drawing of a wave&#10;&#10;Description automatically generated with medium confidence">
            <a:extLst>
              <a:ext uri="{FF2B5EF4-FFF2-40B4-BE49-F238E27FC236}">
                <a16:creationId xmlns:a16="http://schemas.microsoft.com/office/drawing/2014/main" id="{90FF5E32-30F1-1DDE-A128-6357E80A1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-39580"/>
            <a:ext cx="12399819" cy="68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4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9E940-5DEB-9DB8-0CC8-4A54AF18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1560EE-55B7-F05F-2C1F-124BACE63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30EBF3-FB12-5643-7CF2-3E7C767E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D27A63-4C85-8D25-72AA-BF2D2162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9B4DFA-2B89-6DBC-7421-9B7C1BB6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0820E-9425-5E82-73BE-4DF874BD4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791" y="-35813"/>
            <a:ext cx="12331582" cy="69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F1F23-DD3B-6BE2-5A39-BCE3BA37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9E599D-9085-5B8A-4CA8-6A418215D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BE184C-25D7-D731-FCC4-1E6E3485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6F79CD-921A-7C57-B898-ECE8DCD6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48754D-43F0-86B7-B7DE-53FC8F78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31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4AC66-6375-356F-C313-F911D36E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0794E6-F83B-6E20-4058-42FCED8F1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C196AC-55BA-7912-5640-67D0F2239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4E12C3-76FB-D39A-6817-C4FE97C3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C3A1A4-6868-7EE3-CFAB-E27A7A77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91A462-2B1C-B8CB-556E-384462B3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48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3FC19-C1C6-7B7B-8ECE-A715E5C02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B04F23-7B45-46C7-1092-F5E1C250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8D810F-9C73-9460-5728-7CCB104BA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D845CEE-725F-9D57-9A95-1D9FEEAB2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DB5621-213A-E1AE-D830-436CF1BBF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7960D-080B-976F-B47C-D2F32D75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3B31CF0-BF54-702D-7206-9EC1579E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9EE843A-7C0C-5FFC-6F29-B359B24B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15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BCAC-681D-1370-71FC-F02C3FF7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7DAA9F-A876-F497-02CB-556920BD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E58D1C-C40E-674C-FFAF-53937611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093886-9504-6217-B3DD-CAE41AC9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0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B6E7189-A34C-7DC2-4A4A-4802DF00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FF2A5F-3880-5881-FEB5-4198485A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6ADAE8-6602-7A8D-3219-6CB75469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57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A3E63-04FD-B4F5-E380-D12505C2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4B4D9-6F39-BE3B-9FD8-56B0F3CD7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ED3461-CAD2-2A36-A024-830B241A4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05310F-B6E3-8FDD-5108-06E55115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9C5DC4-54CF-6194-BEBA-4AF39636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F91644-24FF-35C4-A4B6-2D54C1BB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37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FC091D0-9AE1-2A27-583A-102A5DEC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F38FDF-896F-D91D-DD7E-DE5C32EF7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729BCA-DD3D-B101-F2BA-BA69F5EAB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B80EF-72FC-4D16-A950-B90A09A6556A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AFF52B-27A8-4184-B1A4-148128703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59133F-F444-00AF-AC86-9295D8559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3C62-FD4B-4FC1-A0D0-610BF259E19A}" type="slidenum">
              <a:rPr lang="nl-NL" smtClean="0"/>
              <a:t>‹#›</a:t>
            </a:fld>
            <a:endParaRPr lang="nl-NL"/>
          </a:p>
        </p:txBody>
      </p:sp>
      <p:pic>
        <p:nvPicPr>
          <p:cNvPr id="10" name="Picture 9" descr="A green and blue background with a leaf&#10;&#10;Description automatically generated">
            <a:extLst>
              <a:ext uri="{FF2B5EF4-FFF2-40B4-BE49-F238E27FC236}">
                <a16:creationId xmlns:a16="http://schemas.microsoft.com/office/drawing/2014/main" id="{59B01AAE-5E5B-230F-AEE1-2158D8BDA92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333" y="0"/>
            <a:ext cx="12328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1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tiff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tiff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hyperlink" Target="https://sustainable-projects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uebiomatch.hivebrite.com/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submariner-network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A60D3F-D8C7-284E-D4D7-E9B57C1D3FBB}"/>
              </a:ext>
            </a:extLst>
          </p:cNvPr>
          <p:cNvSpPr txBox="1"/>
          <p:nvPr/>
        </p:nvSpPr>
        <p:spPr>
          <a:xfrm>
            <a:off x="2786743" y="3736703"/>
            <a:ext cx="66078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90C852"/>
                </a:solidFill>
                <a:latin typeface="EC Square Sans Cond Pro" panose="020B0506040000020004" pitchFamily="34" charset="0"/>
              </a:rPr>
              <a:t>PART 1 - REPORT: </a:t>
            </a:r>
          </a:p>
          <a:p>
            <a:pPr algn="ctr"/>
            <a:r>
              <a:rPr lang="en-GB" sz="2800" i="1" dirty="0">
                <a:solidFill>
                  <a:srgbClr val="90C852"/>
                </a:solidFill>
                <a:latin typeface="EC Square Sans Cond Pro" panose="020B0506040000020004" pitchFamily="34" charset="0"/>
              </a:rPr>
              <a:t>Overview of algae-related business &amp; </a:t>
            </a:r>
          </a:p>
          <a:p>
            <a:pPr algn="ctr"/>
            <a:r>
              <a:rPr lang="en-GB" sz="2800" i="1" dirty="0">
                <a:solidFill>
                  <a:srgbClr val="90C852"/>
                </a:solidFill>
                <a:latin typeface="EC Square Sans Cond Pro" panose="020B0506040000020004" pitchFamily="34" charset="0"/>
              </a:rPr>
              <a:t>youth support initiatives</a:t>
            </a:r>
          </a:p>
          <a:p>
            <a:pPr algn="ctr"/>
            <a:r>
              <a:rPr lang="en-GB" sz="2800" b="1" i="1" dirty="0">
                <a:solidFill>
                  <a:srgbClr val="90C852"/>
                </a:solidFill>
                <a:latin typeface="EC Square Sans Cond Pro" panose="020B0506040000020004" pitchFamily="34" charset="0"/>
              </a:rPr>
              <a:t>+</a:t>
            </a:r>
          </a:p>
          <a:p>
            <a:pPr algn="ctr"/>
            <a:r>
              <a:rPr lang="en-GB" sz="2800" b="1" dirty="0">
                <a:solidFill>
                  <a:srgbClr val="90C852"/>
                </a:solidFill>
                <a:latin typeface="EC Square Sans Cond Pro" panose="020B0506040000020004" pitchFamily="34" charset="0"/>
              </a:rPr>
              <a:t>PART 2 - DATABASE: </a:t>
            </a:r>
          </a:p>
          <a:p>
            <a:pPr algn="ctr"/>
            <a:r>
              <a:rPr lang="en-GB" sz="2800" i="1" dirty="0">
                <a:solidFill>
                  <a:srgbClr val="90C852"/>
                </a:solidFill>
                <a:latin typeface="EC Square Sans Cond Pro" panose="020B0506040000020004" pitchFamily="34" charset="0"/>
              </a:rPr>
              <a:t>European algae project database</a:t>
            </a:r>
          </a:p>
        </p:txBody>
      </p:sp>
    </p:spTree>
    <p:extLst>
      <p:ext uri="{BB962C8B-B14F-4D97-AF65-F5344CB8AC3E}">
        <p14:creationId xmlns:p14="http://schemas.microsoft.com/office/powerpoint/2010/main" val="164076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D5B1-B154-3047-94CF-66BA9B34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57" y="278040"/>
            <a:ext cx="9989457" cy="1202418"/>
          </a:xfrm>
        </p:spPr>
        <p:txBody>
          <a:bodyPr/>
          <a:lstStyle/>
          <a:p>
            <a:r>
              <a:rPr lang="en-GB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Scope &amp; Methodology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490BB-252E-6C45-AB15-F7D373059C34}"/>
              </a:ext>
            </a:extLst>
          </p:cNvPr>
          <p:cNvSpPr txBox="1"/>
          <p:nvPr/>
        </p:nvSpPr>
        <p:spPr>
          <a:xfrm>
            <a:off x="388257" y="1798640"/>
            <a:ext cx="82921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55813B"/>
                </a:solidFill>
              </a:rPr>
              <a:t>“Algae-related projects”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13B"/>
                </a:solidFill>
              </a:rPr>
              <a:t>projects either directly </a:t>
            </a:r>
            <a:r>
              <a:rPr lang="en-GB" sz="2000" u="sng" dirty="0">
                <a:solidFill>
                  <a:srgbClr val="55813B"/>
                </a:solidFill>
              </a:rPr>
              <a:t>or indirectly</a:t>
            </a:r>
            <a:r>
              <a:rPr lang="en-GB" sz="2000" dirty="0">
                <a:solidFill>
                  <a:srgbClr val="55813B"/>
                </a:solidFill>
              </a:rPr>
              <a:t> involving algae, e.g. ---&gt;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5581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55813B"/>
                </a:solidFill>
              </a:rPr>
              <a:t>&gt;850 European projects since 1985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5581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55813B"/>
                </a:solidFill>
              </a:rPr>
              <a:t>Multiple EU Funding Programmes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13B"/>
                </a:solidFill>
              </a:rPr>
              <a:t>FP1-7, Horizon, Interreg, LIFE, ERC, EMFAF, EIT Food, </a:t>
            </a:r>
            <a:r>
              <a:rPr lang="en-GB" sz="2000" dirty="0" err="1">
                <a:solidFill>
                  <a:srgbClr val="55813B"/>
                </a:solidFill>
              </a:rPr>
              <a:t>BlueBioCoFund</a:t>
            </a:r>
            <a:r>
              <a:rPr lang="en-GB" sz="2000" dirty="0">
                <a:solidFill>
                  <a:srgbClr val="55813B"/>
                </a:solidFill>
              </a:rPr>
              <a:t>, COST actions, EEA Grants, JRC, Service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5581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55813B"/>
                </a:solidFill>
              </a:rPr>
              <a:t>Collected from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13B"/>
                </a:solidFill>
              </a:rPr>
              <a:t>Funding Programme representatives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13B"/>
                </a:solidFill>
              </a:rPr>
              <a:t>Desk research (CORDIS + </a:t>
            </a:r>
            <a:r>
              <a:rPr lang="en-GB" sz="2000" dirty="0" err="1">
                <a:solidFill>
                  <a:srgbClr val="55813B"/>
                </a:solidFill>
              </a:rPr>
              <a:t>keep.eu</a:t>
            </a:r>
            <a:r>
              <a:rPr lang="en-GB" sz="2000" dirty="0">
                <a:solidFill>
                  <a:srgbClr val="55813B"/>
                </a:solidFill>
              </a:rPr>
              <a:t> data queries / keyword searches)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5581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55813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6C831-4B5B-8C4A-BBE5-A630726785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672" y="249005"/>
            <a:ext cx="1961397" cy="595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12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D5B1-B154-3047-94CF-66BA9B34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57" y="278040"/>
            <a:ext cx="9989457" cy="1202418"/>
          </a:xfrm>
        </p:spPr>
        <p:txBody>
          <a:bodyPr/>
          <a:lstStyle/>
          <a:p>
            <a:r>
              <a:rPr lang="en-GB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Data &amp; Use-cases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490BB-252E-6C45-AB15-F7D373059C34}"/>
              </a:ext>
            </a:extLst>
          </p:cNvPr>
          <p:cNvSpPr txBox="1"/>
          <p:nvPr/>
        </p:nvSpPr>
        <p:spPr>
          <a:xfrm>
            <a:off x="388257" y="1461920"/>
            <a:ext cx="5301343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>
                <a:solidFill>
                  <a:srgbClr val="55813B"/>
                </a:solidFill>
              </a:rPr>
              <a:t>Data: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55813B"/>
                </a:solidFill>
              </a:rPr>
              <a:t>Start / end date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55813B"/>
                </a:solidFill>
              </a:rPr>
              <a:t>Title &amp; description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55813B"/>
                </a:solidFill>
              </a:rPr>
              <a:t>Macro/Micro/Both &amp; Species (if available)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55813B"/>
                </a:solidFill>
              </a:rPr>
              <a:t>Topic / Tag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55813B"/>
                </a:solidFill>
              </a:rPr>
              <a:t>Link to Results page (project website or CORDIS)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55813B"/>
                </a:solidFill>
              </a:rPr>
              <a:t>Funding Programme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55813B"/>
                </a:solidFill>
              </a:rPr>
              <a:t>Budget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55813B"/>
                </a:solidFill>
              </a:rPr>
              <a:t>Link to Website &amp; CORDIS Factsheet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55813B"/>
                </a:solidFill>
              </a:rPr>
              <a:t>EU4Algae Working Group Relevance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55813B"/>
                </a:solidFill>
              </a:rPr>
              <a:t>Project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B367F-176E-164B-A4CD-4D22F111ACAF}"/>
              </a:ext>
            </a:extLst>
          </p:cNvPr>
          <p:cNvSpPr txBox="1"/>
          <p:nvPr/>
        </p:nvSpPr>
        <p:spPr>
          <a:xfrm>
            <a:off x="5428776" y="1480458"/>
            <a:ext cx="6600091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u="sng" dirty="0">
                <a:solidFill>
                  <a:srgbClr val="55813B"/>
                </a:solidFill>
              </a:rPr>
              <a:t>Use-cases: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13B"/>
                </a:solidFill>
              </a:rPr>
              <a:t>Find project </a:t>
            </a:r>
            <a:r>
              <a:rPr lang="en-GB" sz="2000" b="1" dirty="0">
                <a:solidFill>
                  <a:srgbClr val="55813B"/>
                </a:solidFill>
              </a:rPr>
              <a:t>results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13B"/>
                </a:solidFill>
              </a:rPr>
              <a:t>Find projects on </a:t>
            </a:r>
            <a:r>
              <a:rPr lang="en-GB" sz="2000" b="1" dirty="0">
                <a:solidFill>
                  <a:srgbClr val="55813B"/>
                </a:solidFill>
              </a:rPr>
              <a:t>specific topics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13B"/>
                </a:solidFill>
              </a:rPr>
              <a:t>Facilitate cross-project </a:t>
            </a:r>
            <a:r>
              <a:rPr lang="en-GB" sz="2000" b="1" dirty="0">
                <a:solidFill>
                  <a:srgbClr val="55813B"/>
                </a:solidFill>
              </a:rPr>
              <a:t>collaboration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13B"/>
                </a:solidFill>
              </a:rPr>
              <a:t>Facilitate</a:t>
            </a:r>
            <a:r>
              <a:rPr lang="en-GB" sz="2000" b="1" dirty="0">
                <a:solidFill>
                  <a:srgbClr val="55813B"/>
                </a:solidFill>
              </a:rPr>
              <a:t> continuation </a:t>
            </a:r>
            <a:r>
              <a:rPr lang="en-GB" sz="2000" dirty="0">
                <a:solidFill>
                  <a:srgbClr val="55813B"/>
                </a:solidFill>
              </a:rPr>
              <a:t>of previous research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13B"/>
                </a:solidFill>
              </a:rPr>
              <a:t>Overview of research </a:t>
            </a:r>
            <a:r>
              <a:rPr lang="en-GB" sz="2000" b="1" dirty="0">
                <a:solidFill>
                  <a:srgbClr val="55813B"/>
                </a:solidFill>
              </a:rPr>
              <a:t>efforts as input for policymaking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55813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38016-6314-2F4C-A04E-6DBC2F620AE7}"/>
              </a:ext>
            </a:extLst>
          </p:cNvPr>
          <p:cNvSpPr txBox="1"/>
          <p:nvPr/>
        </p:nvSpPr>
        <p:spPr>
          <a:xfrm>
            <a:off x="7972024" y="4775278"/>
            <a:ext cx="2009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accent2"/>
                </a:solidFill>
              </a:rPr>
              <a:t>First iteration </a:t>
            </a:r>
            <a:r>
              <a:rPr lang="en-GB" i="1" dirty="0">
                <a:solidFill>
                  <a:schemeClr val="accent2"/>
                </a:solidFill>
              </a:rPr>
              <a:t>for further refinement &amp; development!</a:t>
            </a:r>
          </a:p>
        </p:txBody>
      </p:sp>
    </p:spTree>
    <p:extLst>
      <p:ext uri="{BB962C8B-B14F-4D97-AF65-F5344CB8AC3E}">
        <p14:creationId xmlns:p14="http://schemas.microsoft.com/office/powerpoint/2010/main" val="109612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42EEF4-DE07-4C4F-BC91-6E4649BB5EF6}"/>
              </a:ext>
            </a:extLst>
          </p:cNvPr>
          <p:cNvSpPr txBox="1">
            <a:spLocks/>
          </p:cNvSpPr>
          <p:nvPr/>
        </p:nvSpPr>
        <p:spPr>
          <a:xfrm>
            <a:off x="388257" y="278040"/>
            <a:ext cx="9989457" cy="1202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Tags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8318E-9D82-4745-A2A1-405CF03065D4}"/>
              </a:ext>
            </a:extLst>
          </p:cNvPr>
          <p:cNvSpPr txBox="1"/>
          <p:nvPr/>
        </p:nvSpPr>
        <p:spPr>
          <a:xfrm>
            <a:off x="388257" y="1588532"/>
            <a:ext cx="5304205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Aquaculture / Cultivation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55813B"/>
                </a:solidFill>
              </a:rPr>
              <a:t>Bioactives</a:t>
            </a:r>
            <a:r>
              <a:rPr lang="en-GB" dirty="0">
                <a:solidFill>
                  <a:srgbClr val="55813B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Biofouling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Biopolymers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Bioprospecting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Biorefinery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Bioremediation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>
                <a:solidFill>
                  <a:srgbClr val="55813B"/>
                </a:solidFill>
              </a:rPr>
              <a:t>Biostimulants</a:t>
            </a:r>
            <a:r>
              <a:rPr lang="en-GB" dirty="0">
                <a:solidFill>
                  <a:srgbClr val="55813B"/>
                </a:solidFill>
              </a:rPr>
              <a:t> / pesticides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Business Development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Carbon capture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CLLD (community-led local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Construction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Education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Feed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55813B"/>
                </a:solidFill>
              </a:rPr>
              <a:t>Food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55813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D138E-E7C5-FC47-8D6D-E14C2AEA4602}"/>
              </a:ext>
            </a:extLst>
          </p:cNvPr>
          <p:cNvSpPr txBox="1"/>
          <p:nvPr/>
        </p:nvSpPr>
        <p:spPr>
          <a:xfrm>
            <a:off x="5202809" y="1588532"/>
            <a:ext cx="5304205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Genetics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Governance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HABs (Harmful Algae Blooms)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Healthcare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Invasive species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Knowledge Transfer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LCA (life cycle assessment)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Monitoring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Multi-Use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Photosynthesis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Pigments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Pollution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R&amp;D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Valorisation &amp; Side-streams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GB" dirty="0">
                <a:solidFill>
                  <a:srgbClr val="55813B"/>
                </a:solidFill>
              </a:rPr>
              <a:t>Wastewater treatment</a:t>
            </a:r>
          </a:p>
        </p:txBody>
      </p:sp>
    </p:spTree>
    <p:extLst>
      <p:ext uri="{BB962C8B-B14F-4D97-AF65-F5344CB8AC3E}">
        <p14:creationId xmlns:p14="http://schemas.microsoft.com/office/powerpoint/2010/main" val="251241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42EEF4-DE07-4C4F-BC91-6E4649BB5EF6}"/>
              </a:ext>
            </a:extLst>
          </p:cNvPr>
          <p:cNvSpPr txBox="1">
            <a:spLocks/>
          </p:cNvSpPr>
          <p:nvPr/>
        </p:nvSpPr>
        <p:spPr>
          <a:xfrm>
            <a:off x="388257" y="278040"/>
            <a:ext cx="9989457" cy="1202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Tagging Methodology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8318E-9D82-4745-A2A1-405CF03065D4}"/>
              </a:ext>
            </a:extLst>
          </p:cNvPr>
          <p:cNvSpPr txBox="1"/>
          <p:nvPr/>
        </p:nvSpPr>
        <p:spPr>
          <a:xfrm>
            <a:off x="388257" y="1719160"/>
            <a:ext cx="109837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5813B"/>
                </a:solidFill>
              </a:rPr>
              <a:t>Tagged according to project focus area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5813B"/>
                </a:solidFill>
              </a:rPr>
              <a:t>based on project description + keywords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5813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5813B"/>
                </a:solidFill>
              </a:rPr>
              <a:t>Tags were consolidated and refined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5813B"/>
                </a:solidFill>
              </a:rPr>
              <a:t>100% accuracy not possible for all 850+ projects (due to missing information)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5813B"/>
                </a:solidFill>
              </a:rPr>
              <a:t>“best guess” approach where information is lacking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5813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5813B"/>
                </a:solidFill>
              </a:rPr>
              <a:t>Entries may have multiple tags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55813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55813B"/>
                </a:solidFill>
              </a:rPr>
              <a:t>Entries can be sorted &amp; filtered by tag 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5813B"/>
                </a:solidFill>
              </a:rPr>
              <a:t>e.g. projects from 2020 tagged “bioremediation + governance”</a:t>
            </a:r>
          </a:p>
        </p:txBody>
      </p:sp>
    </p:spTree>
    <p:extLst>
      <p:ext uri="{BB962C8B-B14F-4D97-AF65-F5344CB8AC3E}">
        <p14:creationId xmlns:p14="http://schemas.microsoft.com/office/powerpoint/2010/main" val="98404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8455-A1EE-234A-A02B-33D90148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3245F-DC1C-8344-9F74-F7BDD344F1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43" y="365125"/>
            <a:ext cx="11469914" cy="5674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257758-77D8-3C46-AFFF-6F54FF6D5499}"/>
              </a:ext>
            </a:extLst>
          </p:cNvPr>
          <p:cNvSpPr txBox="1"/>
          <p:nvPr/>
        </p:nvSpPr>
        <p:spPr>
          <a:xfrm>
            <a:off x="9648440" y="3859982"/>
            <a:ext cx="2042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2"/>
                </a:solidFill>
              </a:rPr>
              <a:t>*Free </a:t>
            </a:r>
            <a:r>
              <a:rPr lang="en-GB" i="1" dirty="0" err="1">
                <a:solidFill>
                  <a:schemeClr val="accent2"/>
                </a:solidFill>
              </a:rPr>
              <a:t>AirTable</a:t>
            </a:r>
            <a:r>
              <a:rPr lang="en-GB" i="1" dirty="0">
                <a:solidFill>
                  <a:schemeClr val="accent2"/>
                </a:solidFill>
              </a:rPr>
              <a:t> account required to access dashboard, portfolio &amp; project submission form</a:t>
            </a:r>
          </a:p>
        </p:txBody>
      </p:sp>
    </p:spTree>
    <p:extLst>
      <p:ext uri="{BB962C8B-B14F-4D97-AF65-F5344CB8AC3E}">
        <p14:creationId xmlns:p14="http://schemas.microsoft.com/office/powerpoint/2010/main" val="69664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54899-F9AC-934E-A74C-3780BDBC2B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231"/>
            <a:ext cx="12177119" cy="593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9E9ED9-22D5-C34B-80DF-EA790DA86C31}"/>
              </a:ext>
            </a:extLst>
          </p:cNvPr>
          <p:cNvSpPr txBox="1"/>
          <p:nvPr/>
        </p:nvSpPr>
        <p:spPr>
          <a:xfrm>
            <a:off x="8077625" y="972457"/>
            <a:ext cx="174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2"/>
                </a:solidFill>
              </a:rPr>
              <a:t>*excl. funding pre-2003</a:t>
            </a:r>
          </a:p>
        </p:txBody>
      </p:sp>
    </p:spTree>
    <p:extLst>
      <p:ext uri="{BB962C8B-B14F-4D97-AF65-F5344CB8AC3E}">
        <p14:creationId xmlns:p14="http://schemas.microsoft.com/office/powerpoint/2010/main" val="3386538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59BF-B93D-1847-B1BB-BABF8511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A8DC4-9733-3149-9D92-C4A59CC9B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28" y="365125"/>
            <a:ext cx="10501072" cy="512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35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16C463-C54D-9140-9B5C-C679E574FA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9" y="1334235"/>
            <a:ext cx="9326087" cy="512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0D831B-613D-1A4F-8F59-3F66A0DB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57" y="118382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+mn-lt"/>
              </a:rPr>
              <a:t>Ongoing Maintenance &amp; Data Entry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44F22-3A52-0B4C-AA42-489B620D48B9}"/>
              </a:ext>
            </a:extLst>
          </p:cNvPr>
          <p:cNvSpPr txBox="1"/>
          <p:nvPr/>
        </p:nvSpPr>
        <p:spPr>
          <a:xfrm>
            <a:off x="7065797" y="2474073"/>
            <a:ext cx="2042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2"/>
                </a:solidFill>
              </a:rPr>
              <a:t>*Free </a:t>
            </a:r>
            <a:r>
              <a:rPr lang="en-GB" i="1" dirty="0" err="1">
                <a:solidFill>
                  <a:schemeClr val="accent2"/>
                </a:solidFill>
              </a:rPr>
              <a:t>AirTable</a:t>
            </a:r>
            <a:r>
              <a:rPr lang="en-GB" i="1" dirty="0">
                <a:solidFill>
                  <a:schemeClr val="accent2"/>
                </a:solidFill>
              </a:rPr>
              <a:t> account required to access dashboard, portfolio &amp; project submission form</a:t>
            </a:r>
          </a:p>
        </p:txBody>
      </p:sp>
    </p:spTree>
    <p:extLst>
      <p:ext uri="{BB962C8B-B14F-4D97-AF65-F5344CB8AC3E}">
        <p14:creationId xmlns:p14="http://schemas.microsoft.com/office/powerpoint/2010/main" val="674401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05E5EA-1C08-F944-A3CF-23B6658B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57" y="-36165"/>
            <a:ext cx="10515600" cy="101153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+mn-lt"/>
              </a:rPr>
              <a:t>Communication, Dissemination &amp; Exploitation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F21FE2-F86D-4F43-9A1C-DC351387A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78" y="1279962"/>
            <a:ext cx="2518893" cy="251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D7A88D-7D49-5640-9CDF-A6844D14A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78" y="818201"/>
            <a:ext cx="276503" cy="2765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1429D1-591F-C842-9BB2-3913EA1567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3202" y="833547"/>
            <a:ext cx="276503" cy="2765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418CEF-8364-AC4C-842B-646C88E70D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154" y="3985266"/>
            <a:ext cx="2484324" cy="248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EF8632-1220-654E-9711-2401532EB4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491" y="3985266"/>
            <a:ext cx="2518894" cy="251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F78D1D-B33C-0A45-B895-87E700C5DC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398" y="3985266"/>
            <a:ext cx="2518894" cy="251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F9BE18F-BC65-0D41-99E2-A30D2B6E192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855" y="1273932"/>
            <a:ext cx="2524922" cy="252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6D6C63-9F3F-DD46-BFB3-4D1B0151F0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061" y="1273932"/>
            <a:ext cx="2520876" cy="252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98DC42D-5D4E-0D49-8327-A370AE6CB69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417" y="1273932"/>
            <a:ext cx="2520875" cy="25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AB95CD5-4F86-3747-A5BC-346CDA91B36E}"/>
              </a:ext>
            </a:extLst>
          </p:cNvPr>
          <p:cNvSpPr txBox="1"/>
          <p:nvPr/>
        </p:nvSpPr>
        <p:spPr>
          <a:xfrm>
            <a:off x="346678" y="4340179"/>
            <a:ext cx="1584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Via social media from Q1 2024…</a:t>
            </a:r>
          </a:p>
        </p:txBody>
      </p:sp>
    </p:spTree>
    <p:extLst>
      <p:ext uri="{BB962C8B-B14F-4D97-AF65-F5344CB8AC3E}">
        <p14:creationId xmlns:p14="http://schemas.microsoft.com/office/powerpoint/2010/main" val="130211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8311-8EE7-BC45-9B64-AD80C282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57" y="118382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+mn-lt"/>
              </a:rPr>
              <a:t>Available on Maritime Forum from Q1 2024 (tbc)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9607C-452C-4746-9DE3-540E8AE8B9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458" y="1647145"/>
            <a:ext cx="4944283" cy="4767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59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B03C2E-1F8B-9949-A47B-8B52897E1242}"/>
              </a:ext>
            </a:extLst>
          </p:cNvPr>
          <p:cNvSpPr/>
          <p:nvPr/>
        </p:nvSpPr>
        <p:spPr>
          <a:xfrm>
            <a:off x="275769" y="430464"/>
            <a:ext cx="7141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PART 1 - Overview of algae-related business &amp; youth support initiatives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96250-5058-834A-A671-12EF681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00" y="-61553"/>
            <a:ext cx="4894943" cy="69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8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A90ADFF-D731-083F-DA34-7E7153120313}"/>
              </a:ext>
            </a:extLst>
          </p:cNvPr>
          <p:cNvSpPr txBox="1"/>
          <p:nvPr/>
        </p:nvSpPr>
        <p:spPr>
          <a:xfrm>
            <a:off x="1397905" y="4389726"/>
            <a:ext cx="29759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073449"/>
                </a:solidFill>
                <a:effectLst/>
                <a:latin typeface="EC Square Sans Cond Pro" panose="020B0506040000020004" pitchFamily="34" charset="0"/>
              </a:rPr>
              <a:t>Seaweed Tea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BB25C-5725-F64E-AAA6-5ABE28752DFF}"/>
              </a:ext>
            </a:extLst>
          </p:cNvPr>
          <p:cNvSpPr txBox="1"/>
          <p:nvPr/>
        </p:nvSpPr>
        <p:spPr>
          <a:xfrm>
            <a:off x="275769" y="440934"/>
            <a:ext cx="3749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solidFill>
                  <a:schemeClr val="accent2"/>
                </a:solidFill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06A7C-C885-C041-85D5-75EAC16504CC}"/>
              </a:ext>
            </a:extLst>
          </p:cNvPr>
          <p:cNvSpPr txBox="1"/>
          <p:nvPr/>
        </p:nvSpPr>
        <p:spPr>
          <a:xfrm>
            <a:off x="275769" y="1650724"/>
            <a:ext cx="68792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Frederick Bruce</a:t>
            </a:r>
          </a:p>
          <a:p>
            <a:r>
              <a:rPr lang="en-GB" i="1" dirty="0">
                <a:solidFill>
                  <a:schemeClr val="accent2"/>
                </a:solidFill>
              </a:rPr>
              <a:t>Consultant &amp; Project Manager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b="1" dirty="0" err="1">
                <a:solidFill>
                  <a:schemeClr val="accent2"/>
                </a:solidFill>
              </a:rPr>
              <a:t>s.Pro</a:t>
            </a:r>
            <a:r>
              <a:rPr lang="en-GB" b="1" dirty="0">
                <a:solidFill>
                  <a:schemeClr val="accent2"/>
                </a:solidFill>
              </a:rPr>
              <a:t> – sustainable projects GmbH</a:t>
            </a:r>
          </a:p>
          <a:p>
            <a:r>
              <a:rPr lang="en-GB" i="1" dirty="0">
                <a:solidFill>
                  <a:schemeClr val="accent2"/>
                </a:solidFill>
              </a:rPr>
              <a:t>Founding member of the </a:t>
            </a:r>
            <a:r>
              <a:rPr lang="en-GB" b="1" i="1" dirty="0">
                <a:solidFill>
                  <a:schemeClr val="accent2"/>
                </a:solidFill>
              </a:rPr>
              <a:t>SUBMARINER Network for Blue Growth EEIG</a:t>
            </a:r>
          </a:p>
        </p:txBody>
      </p:sp>
      <p:pic>
        <p:nvPicPr>
          <p:cNvPr id="12290" name="Picture 3" descr="A picture containing 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4A6BD59-BA84-0E4E-8172-09287885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69" y="3171060"/>
            <a:ext cx="1175657" cy="117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2" descr="A picture containing 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086938B2-A815-8E46-8A64-C120656B1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228" y="3171059"/>
            <a:ext cx="2116183" cy="117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1CFE62-A52B-244F-BEAE-703581D7B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EF712-646D-2044-8712-4EA33CF7F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  <a:endParaRPr kumimoji="0" lang="en-US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8217F-5BEA-9242-A6E8-FB0FE689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0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 descr="signature_1104473729">
            <a:hlinkClick r:id="rId6"/>
            <a:extLst>
              <a:ext uri="{FF2B5EF4-FFF2-40B4-BE49-F238E27FC236}">
                <a16:creationId xmlns:a16="http://schemas.microsoft.com/office/drawing/2014/main" id="{751AFEBD-9643-E441-9530-0C0BFEB762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15" y="4627839"/>
            <a:ext cx="7684828" cy="1903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404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006E6A-2A5D-4C4E-9F16-6FCCC6FBCDBC}"/>
              </a:ext>
            </a:extLst>
          </p:cNvPr>
          <p:cNvSpPr/>
          <p:nvPr/>
        </p:nvSpPr>
        <p:spPr>
          <a:xfrm>
            <a:off x="275769" y="430464"/>
            <a:ext cx="7141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Report Content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D6CB8D-543D-6540-8D4F-BA67E96D8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69" y="1409316"/>
            <a:ext cx="9246888" cy="488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b="1" dirty="0">
                <a:solidFill>
                  <a:srgbClr val="55813B"/>
                </a:solidFill>
              </a:rPr>
              <a:t>Current Algae Education &amp; Career Pathways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b="1" dirty="0">
                <a:solidFill>
                  <a:srgbClr val="55813B"/>
                </a:solidFill>
              </a:rPr>
              <a:t>Current Algae Business Pathways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b="1" dirty="0">
                <a:solidFill>
                  <a:srgbClr val="55813B"/>
                </a:solidFill>
              </a:rPr>
              <a:t>Gap Analysis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b="1" dirty="0">
                <a:solidFill>
                  <a:srgbClr val="55813B"/>
                </a:solidFill>
              </a:rPr>
              <a:t>Inspiration from other sectors + outside the EU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6181725" algn="r"/>
              </a:tabLst>
            </a:pPr>
            <a:endParaRPr lang="en-GB" altLang="de-DE" b="1" dirty="0">
              <a:solidFill>
                <a:srgbClr val="55813B"/>
              </a:solidFill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6181725" algn="r"/>
              </a:tabLst>
            </a:pPr>
            <a:endParaRPr lang="en-GB" altLang="de-DE" b="1" dirty="0">
              <a:solidFill>
                <a:srgbClr val="55813B"/>
              </a:solidFill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b="1" dirty="0">
                <a:solidFill>
                  <a:srgbClr val="55813B"/>
                </a:solidFill>
              </a:rPr>
              <a:t>26 Recommendations: 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de-DE" b="1" dirty="0">
                <a:solidFill>
                  <a:srgbClr val="55813B"/>
                </a:solidFill>
              </a:rPr>
              <a:t>16x Education: </a:t>
            </a:r>
            <a:r>
              <a:rPr lang="en-GB" altLang="de-DE" dirty="0">
                <a:solidFill>
                  <a:srgbClr val="55813B"/>
                </a:solidFill>
              </a:rPr>
              <a:t>from primary to vocational &amp; professional levels 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de-DE" b="1" dirty="0">
                <a:solidFill>
                  <a:srgbClr val="55813B"/>
                </a:solidFill>
              </a:rPr>
              <a:t>10x Business: </a:t>
            </a:r>
            <a:r>
              <a:rPr lang="en-GB" altLang="de-DE" dirty="0">
                <a:solidFill>
                  <a:srgbClr val="55813B"/>
                </a:solidFill>
              </a:rPr>
              <a:t>from start-up support to international policy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b="1" dirty="0">
                <a:solidFill>
                  <a:srgbClr val="55813B"/>
                </a:solidFill>
              </a:rPr>
              <a:t>7 Key Takeaways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986E37-0F0A-1A4A-8EB5-7D0220C25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71" y="-61553"/>
            <a:ext cx="3603172" cy="5093489"/>
          </a:xfrm>
          <a:prstGeom prst="rect">
            <a:avLst/>
          </a:prstGeom>
        </p:spPr>
      </p:pic>
      <p:sp>
        <p:nvSpPr>
          <p:cNvPr id="10" name="Curved Left Arrow 9">
            <a:extLst>
              <a:ext uri="{FF2B5EF4-FFF2-40B4-BE49-F238E27FC236}">
                <a16:creationId xmlns:a16="http://schemas.microsoft.com/office/drawing/2014/main" id="{55BB1C9F-6800-6840-96C9-67257737064A}"/>
              </a:ext>
            </a:extLst>
          </p:cNvPr>
          <p:cNvSpPr/>
          <p:nvPr/>
        </p:nvSpPr>
        <p:spPr>
          <a:xfrm>
            <a:off x="6267827" y="2235200"/>
            <a:ext cx="943429" cy="23222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006E6A-2A5D-4C4E-9F16-6FCCC6FBCDBC}"/>
              </a:ext>
            </a:extLst>
          </p:cNvPr>
          <p:cNvSpPr/>
          <p:nvPr/>
        </p:nvSpPr>
        <p:spPr>
          <a:xfrm>
            <a:off x="275769" y="357893"/>
            <a:ext cx="7141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Methodology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D6CB8D-543D-6540-8D4F-BA67E96D8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69" y="1198953"/>
            <a:ext cx="88682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2000" dirty="0">
                <a:solidFill>
                  <a:srgbClr val="55813B"/>
                </a:solidFill>
              </a:rPr>
              <a:t>Desk research &amp; surveys conducted with </a:t>
            </a:r>
            <a:r>
              <a:rPr lang="en-GB" altLang="de-DE" sz="2000" b="1" dirty="0">
                <a:solidFill>
                  <a:srgbClr val="55813B"/>
                </a:solidFill>
              </a:rPr>
              <a:t>&gt;150 EU4Algae stakeholders </a:t>
            </a:r>
            <a:r>
              <a:rPr lang="en-GB" altLang="de-DE" sz="2000" dirty="0">
                <a:solidFill>
                  <a:srgbClr val="55813B"/>
                </a:solidFill>
              </a:rPr>
              <a:t>at </a:t>
            </a:r>
            <a:r>
              <a:rPr lang="en-GB" altLang="de-DE" sz="2000" b="1" dirty="0">
                <a:solidFill>
                  <a:srgbClr val="55813B"/>
                </a:solidFill>
              </a:rPr>
              <a:t>events</a:t>
            </a:r>
            <a:r>
              <a:rPr lang="en-GB" altLang="de-DE" sz="2000" dirty="0">
                <a:solidFill>
                  <a:srgbClr val="55813B"/>
                </a:solidFill>
              </a:rPr>
              <a:t> and in </a:t>
            </a:r>
            <a:r>
              <a:rPr lang="en-GB" altLang="de-DE" sz="2000" b="1" dirty="0">
                <a:solidFill>
                  <a:srgbClr val="55813B"/>
                </a:solidFill>
              </a:rPr>
              <a:t>Working Group 7 on Youth &amp; Entrepreneurship</a:t>
            </a: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639C8D8-ECE8-184E-AC11-54C4D6987E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20" y="2436405"/>
            <a:ext cx="2629522" cy="1871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1A213E-DE6C-844A-BCF1-F551A2A481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44" y="4451277"/>
            <a:ext cx="2741903" cy="19459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Text, application, timeline&#10;&#10;Description automatically generated with medium confidence">
            <a:extLst>
              <a:ext uri="{FF2B5EF4-FFF2-40B4-BE49-F238E27FC236}">
                <a16:creationId xmlns:a16="http://schemas.microsoft.com/office/drawing/2014/main" id="{39F64F22-C328-7B45-A357-0C0E31A90C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47" y="2434772"/>
            <a:ext cx="2750764" cy="187456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40324CC-82C8-094A-B7EE-3DB6298308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566" y="2354971"/>
            <a:ext cx="4571897" cy="3013296"/>
          </a:xfrm>
          <a:prstGeom prst="rect">
            <a:avLst/>
          </a:prstGeom>
        </p:spPr>
      </p:pic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C40950F-759B-2D44-BB5E-D6EBA33B1F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5342" y="4307707"/>
            <a:ext cx="4066178" cy="225133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346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9294B4-8ED6-EA41-BEFA-9C75918A3C81}"/>
              </a:ext>
            </a:extLst>
          </p:cNvPr>
          <p:cNvSpPr/>
          <p:nvPr/>
        </p:nvSpPr>
        <p:spPr>
          <a:xfrm>
            <a:off x="275769" y="430464"/>
            <a:ext cx="7141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Gaps Identified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79DAF-1582-DC4C-A0C4-EBF904C1AB51}"/>
              </a:ext>
            </a:extLst>
          </p:cNvPr>
          <p:cNvSpPr txBox="1"/>
          <p:nvPr/>
        </p:nvSpPr>
        <p:spPr>
          <a:xfrm>
            <a:off x="275769" y="1213762"/>
            <a:ext cx="91539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solidFill>
                  <a:srgbClr val="55813B"/>
                </a:solidFill>
              </a:rPr>
              <a:t>Youth &amp; Education</a:t>
            </a:r>
            <a:endParaRPr lang="en-DE" b="1" u="sng">
              <a:solidFill>
                <a:srgbClr val="55813B"/>
              </a:solidFill>
            </a:endParaRPr>
          </a:p>
          <a:p>
            <a:r>
              <a:rPr lang="en-GB" sz="1400" dirty="0">
                <a:solidFill>
                  <a:srgbClr val="55813B"/>
                </a:solidFill>
              </a:rPr>
              <a:t> </a:t>
            </a:r>
            <a:endParaRPr lang="en-DE" sz="1400">
              <a:solidFill>
                <a:srgbClr val="5581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5813B"/>
                </a:solidFill>
              </a:rPr>
              <a:t>Algae are generally absent </a:t>
            </a:r>
            <a:r>
              <a:rPr lang="en-GB" sz="1600" dirty="0">
                <a:solidFill>
                  <a:srgbClr val="55813B"/>
                </a:solidFill>
              </a:rPr>
              <a:t>from curricula at primary, secondary, vocational, entrepreneurial and professional levels in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81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5813B"/>
                </a:solidFill>
              </a:rPr>
              <a:t>Fast-track entry </a:t>
            </a:r>
            <a:r>
              <a:rPr lang="en-GB" sz="1600" dirty="0">
                <a:solidFill>
                  <a:srgbClr val="55813B"/>
                </a:solidFill>
              </a:rPr>
              <a:t>to algae jobs is hindered by the </a:t>
            </a:r>
            <a:r>
              <a:rPr lang="en-GB" sz="1600" b="1" dirty="0">
                <a:solidFill>
                  <a:srgbClr val="55813B"/>
                </a:solidFill>
              </a:rPr>
              <a:t>absence of low-barrier training </a:t>
            </a:r>
            <a:r>
              <a:rPr lang="en-GB" sz="1600" dirty="0">
                <a:solidFill>
                  <a:srgbClr val="55813B"/>
                </a:solidFill>
              </a:rPr>
              <a:t>such as </a:t>
            </a:r>
            <a:r>
              <a:rPr lang="en-GB" sz="1600" b="1" dirty="0">
                <a:solidFill>
                  <a:srgbClr val="55813B"/>
                </a:solidFill>
              </a:rPr>
              <a:t>on-demand learning, micro-credentials </a:t>
            </a:r>
            <a:r>
              <a:rPr lang="en-GB" sz="1600" dirty="0">
                <a:solidFill>
                  <a:srgbClr val="55813B"/>
                </a:solidFill>
              </a:rPr>
              <a:t>and</a:t>
            </a:r>
            <a:r>
              <a:rPr lang="en-GB" sz="1600" b="1" dirty="0">
                <a:solidFill>
                  <a:srgbClr val="55813B"/>
                </a:solidFill>
              </a:rPr>
              <a:t> practical placements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81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5813B"/>
                </a:solidFill>
              </a:rPr>
              <a:t>Gatekeepers</a:t>
            </a:r>
            <a:r>
              <a:rPr lang="en-GB" sz="1600" dirty="0">
                <a:solidFill>
                  <a:srgbClr val="55813B"/>
                </a:solidFill>
              </a:rPr>
              <a:t> (e.g. authorities, regulators, large companies, consumers) </a:t>
            </a:r>
            <a:r>
              <a:rPr lang="en-GB" sz="1600" b="1" dirty="0">
                <a:solidFill>
                  <a:srgbClr val="55813B"/>
                </a:solidFill>
              </a:rPr>
              <a:t>lack the knowledge, capacities </a:t>
            </a:r>
            <a:r>
              <a:rPr lang="en-GB" sz="1600" dirty="0">
                <a:solidFill>
                  <a:srgbClr val="55813B"/>
                </a:solidFill>
              </a:rPr>
              <a:t>and</a:t>
            </a:r>
            <a:r>
              <a:rPr lang="en-GB" sz="1600" b="1" dirty="0">
                <a:solidFill>
                  <a:srgbClr val="55813B"/>
                </a:solidFill>
              </a:rPr>
              <a:t> administrative frameworks </a:t>
            </a:r>
            <a:r>
              <a:rPr lang="en-GB" sz="1600" dirty="0">
                <a:solidFill>
                  <a:srgbClr val="55813B"/>
                </a:solidFill>
              </a:rPr>
              <a:t>to support growth of the sector</a:t>
            </a:r>
          </a:p>
          <a:p>
            <a:r>
              <a:rPr lang="en-DE" sz="1400">
                <a:solidFill>
                  <a:srgbClr val="55813B"/>
                </a:solidFill>
              </a:rPr>
              <a:t> </a:t>
            </a:r>
          </a:p>
          <a:p>
            <a:r>
              <a:rPr lang="de-DE" b="1" u="sng" dirty="0">
                <a:solidFill>
                  <a:srgbClr val="55813B"/>
                </a:solidFill>
              </a:rPr>
              <a:t>Business</a:t>
            </a:r>
            <a:endParaRPr lang="en-DE" b="1" u="sng">
              <a:solidFill>
                <a:srgbClr val="55813B"/>
              </a:solidFill>
            </a:endParaRPr>
          </a:p>
          <a:p>
            <a:r>
              <a:rPr lang="en-DE" sz="1400" b="1">
                <a:solidFill>
                  <a:srgbClr val="55813B"/>
                </a:solidFill>
              </a:rPr>
              <a:t> </a:t>
            </a:r>
            <a:endParaRPr lang="en-DE" sz="1400">
              <a:solidFill>
                <a:srgbClr val="5581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813B"/>
                </a:solidFill>
              </a:rPr>
              <a:t>Critical value chain support gaps are identified among </a:t>
            </a:r>
            <a:r>
              <a:rPr lang="en-GB" sz="1600" b="1" dirty="0">
                <a:solidFill>
                  <a:srgbClr val="55813B"/>
                </a:solidFill>
              </a:rPr>
              <a:t>regulators, government </a:t>
            </a:r>
            <a:r>
              <a:rPr lang="en-GB" sz="1600" dirty="0">
                <a:solidFill>
                  <a:srgbClr val="55813B"/>
                </a:solidFill>
              </a:rPr>
              <a:t>and</a:t>
            </a:r>
            <a:r>
              <a:rPr lang="en-GB" sz="1600" b="1" dirty="0">
                <a:solidFill>
                  <a:srgbClr val="55813B"/>
                </a:solidFill>
              </a:rPr>
              <a:t> education</a:t>
            </a:r>
            <a:r>
              <a:rPr lang="en-GB" sz="1600" dirty="0">
                <a:solidFill>
                  <a:srgbClr val="55813B"/>
                </a:solidFill>
              </a:rPr>
              <a:t>, the latter two of which are </a:t>
            </a:r>
            <a:r>
              <a:rPr lang="en-GB" sz="1600" b="1" dirty="0">
                <a:solidFill>
                  <a:srgbClr val="55813B"/>
                </a:solidFill>
              </a:rPr>
              <a:t>key industry catalysts</a:t>
            </a:r>
            <a:r>
              <a:rPr lang="en-DE" sz="1400" b="1">
                <a:solidFill>
                  <a:srgbClr val="55813B"/>
                </a:solidFill>
              </a:rPr>
              <a:t> </a:t>
            </a:r>
            <a:endParaRPr lang="de-DE" sz="1400" b="1" dirty="0">
              <a:solidFill>
                <a:srgbClr val="5581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581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813B"/>
                </a:solidFill>
              </a:rPr>
              <a:t>Algae businesses rely heavily on </a:t>
            </a:r>
            <a:r>
              <a:rPr lang="en-GB" sz="1600" b="1" dirty="0">
                <a:solidFill>
                  <a:srgbClr val="55813B"/>
                </a:solidFill>
              </a:rPr>
              <a:t>short-term research projects </a:t>
            </a:r>
            <a:r>
              <a:rPr lang="en-GB" sz="1600" dirty="0">
                <a:solidFill>
                  <a:srgbClr val="55813B"/>
                </a:solidFill>
              </a:rPr>
              <a:t>for funding due to an absence of </a:t>
            </a:r>
            <a:r>
              <a:rPr lang="en-GB" sz="1600" b="1" dirty="0">
                <a:solidFill>
                  <a:srgbClr val="55813B"/>
                </a:solidFill>
              </a:rPr>
              <a:t>long-term business support mechanisms </a:t>
            </a:r>
            <a:r>
              <a:rPr lang="en-GB" sz="1600" dirty="0">
                <a:solidFill>
                  <a:srgbClr val="55813B"/>
                </a:solidFill>
              </a:rPr>
              <a:t>(e.g. subsidies)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581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55813B"/>
                </a:solidFill>
              </a:rPr>
              <a:t>Lack of gatekeeper awareness </a:t>
            </a:r>
            <a:r>
              <a:rPr lang="en-GB" sz="1600" dirty="0">
                <a:solidFill>
                  <a:srgbClr val="55813B"/>
                </a:solidFill>
              </a:rPr>
              <a:t>results in a </a:t>
            </a:r>
            <a:r>
              <a:rPr lang="en-GB" sz="1600" b="1" dirty="0">
                <a:solidFill>
                  <a:srgbClr val="55813B"/>
                </a:solidFill>
              </a:rPr>
              <a:t>lack of action</a:t>
            </a:r>
            <a:r>
              <a:rPr lang="en-GB" sz="1600" dirty="0">
                <a:solidFill>
                  <a:srgbClr val="55813B"/>
                </a:solidFill>
              </a:rPr>
              <a:t>, which perpetuates an </a:t>
            </a:r>
            <a:r>
              <a:rPr lang="en-GB" sz="1600" b="1" dirty="0">
                <a:solidFill>
                  <a:srgbClr val="55813B"/>
                </a:solidFill>
              </a:rPr>
              <a:t>unfavourable regulatory </a:t>
            </a:r>
            <a:r>
              <a:rPr lang="en-GB" sz="1600" dirty="0">
                <a:solidFill>
                  <a:srgbClr val="55813B"/>
                </a:solidFill>
              </a:rPr>
              <a:t>and</a:t>
            </a:r>
            <a:r>
              <a:rPr lang="en-GB" sz="1600" b="1" dirty="0">
                <a:solidFill>
                  <a:srgbClr val="55813B"/>
                </a:solidFill>
              </a:rPr>
              <a:t> fiscal policy landscape</a:t>
            </a:r>
            <a:r>
              <a:rPr lang="en-GB" sz="1600" dirty="0">
                <a:solidFill>
                  <a:srgbClr val="55813B"/>
                </a:solidFill>
              </a:rPr>
              <a:t> compared to other sectors (e.g. agriculture) and regions (e.g. Asia)</a:t>
            </a:r>
            <a:endParaRPr lang="en-GB" sz="1400" b="1" dirty="0">
              <a:solidFill>
                <a:srgbClr val="558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38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006E6A-2A5D-4C4E-9F16-6FCCC6FBCDBC}"/>
              </a:ext>
            </a:extLst>
          </p:cNvPr>
          <p:cNvSpPr/>
          <p:nvPr/>
        </p:nvSpPr>
        <p:spPr>
          <a:xfrm>
            <a:off x="275769" y="430464"/>
            <a:ext cx="7141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7 Key Takeaways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B9252-D1F2-084B-95F7-36D02DA66506}"/>
              </a:ext>
            </a:extLst>
          </p:cNvPr>
          <p:cNvSpPr txBox="1"/>
          <p:nvPr/>
        </p:nvSpPr>
        <p:spPr>
          <a:xfrm>
            <a:off x="275768" y="1316794"/>
            <a:ext cx="1172754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solidFill>
                  <a:srgbClr val="55813B"/>
                </a:solidFill>
              </a:rPr>
              <a:t>Youth &amp; Education</a:t>
            </a:r>
            <a:endParaRPr lang="en-DE" b="1" u="sng">
              <a:solidFill>
                <a:srgbClr val="55813B"/>
              </a:solidFill>
            </a:endParaRPr>
          </a:p>
          <a:p>
            <a:r>
              <a:rPr lang="en-GB" sz="1400" dirty="0">
                <a:solidFill>
                  <a:srgbClr val="55813B"/>
                </a:solidFill>
              </a:rPr>
              <a:t> </a:t>
            </a:r>
            <a:endParaRPr lang="en-DE" sz="1400">
              <a:solidFill>
                <a:srgbClr val="55813B"/>
              </a:solidFill>
            </a:endParaRPr>
          </a:p>
          <a:p>
            <a:r>
              <a:rPr lang="en-DE" sz="1500" b="1">
                <a:solidFill>
                  <a:srgbClr val="55813B"/>
                </a:solidFill>
              </a:rPr>
              <a:t>1. TEACH ALGAE IN SCHOOLS: </a:t>
            </a:r>
            <a:r>
              <a:rPr lang="en-DE" sz="1500">
                <a:solidFill>
                  <a:srgbClr val="55813B"/>
                </a:solidFill>
              </a:rPr>
              <a:t>Put algae on the curriculum</a:t>
            </a:r>
          </a:p>
          <a:p>
            <a:r>
              <a:rPr lang="en-DE" sz="1500">
                <a:solidFill>
                  <a:srgbClr val="55813B"/>
                </a:solidFill>
              </a:rPr>
              <a:t> </a:t>
            </a:r>
          </a:p>
          <a:p>
            <a:r>
              <a:rPr lang="en-DE" sz="1500" b="1">
                <a:solidFill>
                  <a:srgbClr val="55813B"/>
                </a:solidFill>
              </a:rPr>
              <a:t>2. FOSTER ON-DEMAND LEARNING: </a:t>
            </a:r>
            <a:r>
              <a:rPr lang="en-DE" sz="1500">
                <a:solidFill>
                  <a:srgbClr val="55813B"/>
                </a:solidFill>
              </a:rPr>
              <a:t>Develop dynamic micro- and e-learning offers</a:t>
            </a:r>
          </a:p>
          <a:p>
            <a:r>
              <a:rPr lang="en-DE" sz="1500" b="1">
                <a:solidFill>
                  <a:srgbClr val="55813B"/>
                </a:solidFill>
              </a:rPr>
              <a:t> </a:t>
            </a:r>
            <a:endParaRPr lang="en-DE" sz="1500">
              <a:solidFill>
                <a:srgbClr val="55813B"/>
              </a:solidFill>
            </a:endParaRPr>
          </a:p>
          <a:p>
            <a:r>
              <a:rPr lang="en-DE" sz="1500" b="1">
                <a:solidFill>
                  <a:srgbClr val="55813B"/>
                </a:solidFill>
              </a:rPr>
              <a:t>3. FOSTER PRACTICAL SKILLS: </a:t>
            </a:r>
            <a:r>
              <a:rPr lang="en-DE" sz="1500">
                <a:solidFill>
                  <a:srgbClr val="55813B"/>
                </a:solidFill>
              </a:rPr>
              <a:t>Facilitate practical placements</a:t>
            </a:r>
          </a:p>
          <a:p>
            <a:r>
              <a:rPr lang="en-DE" sz="1500" b="1">
                <a:solidFill>
                  <a:srgbClr val="55813B"/>
                </a:solidFill>
              </a:rPr>
              <a:t> </a:t>
            </a:r>
            <a:endParaRPr lang="en-DE" sz="1500">
              <a:solidFill>
                <a:srgbClr val="55813B"/>
              </a:solidFill>
            </a:endParaRPr>
          </a:p>
          <a:p>
            <a:r>
              <a:rPr lang="en-DE" sz="1500" b="1">
                <a:solidFill>
                  <a:srgbClr val="55813B"/>
                </a:solidFill>
              </a:rPr>
              <a:t>4. BUILD CAPACITIES: </a:t>
            </a:r>
            <a:r>
              <a:rPr lang="en-DE" sz="1500">
                <a:solidFill>
                  <a:srgbClr val="55813B"/>
                </a:solidFill>
              </a:rPr>
              <a:t>Educate regulators, governments and </a:t>
            </a:r>
            <a:r>
              <a:rPr lang="de-DE" sz="1500" dirty="0" err="1">
                <a:solidFill>
                  <a:srgbClr val="55813B"/>
                </a:solidFill>
              </a:rPr>
              <a:t>other</a:t>
            </a:r>
            <a:r>
              <a:rPr lang="de-DE" sz="1500" dirty="0">
                <a:solidFill>
                  <a:srgbClr val="55813B"/>
                </a:solidFill>
              </a:rPr>
              <a:t> </a:t>
            </a:r>
            <a:r>
              <a:rPr lang="de-DE" sz="1500" dirty="0" err="1">
                <a:solidFill>
                  <a:srgbClr val="55813B"/>
                </a:solidFill>
              </a:rPr>
              <a:t>gatekeepers</a:t>
            </a:r>
            <a:endParaRPr lang="en-DE" sz="1500">
              <a:solidFill>
                <a:srgbClr val="55813B"/>
              </a:solidFill>
            </a:endParaRPr>
          </a:p>
          <a:p>
            <a:r>
              <a:rPr lang="en-DE" sz="1500">
                <a:solidFill>
                  <a:srgbClr val="55813B"/>
                </a:solidFill>
              </a:rPr>
              <a:t> </a:t>
            </a:r>
          </a:p>
          <a:p>
            <a:r>
              <a:rPr lang="en-DE" sz="1400">
                <a:solidFill>
                  <a:srgbClr val="55813B"/>
                </a:solidFill>
              </a:rPr>
              <a:t> </a:t>
            </a:r>
          </a:p>
          <a:p>
            <a:r>
              <a:rPr lang="de-DE" b="1" u="sng" dirty="0">
                <a:solidFill>
                  <a:srgbClr val="55813B"/>
                </a:solidFill>
              </a:rPr>
              <a:t>Business</a:t>
            </a:r>
            <a:endParaRPr lang="en-DE" b="1" u="sng">
              <a:solidFill>
                <a:srgbClr val="55813B"/>
              </a:solidFill>
            </a:endParaRPr>
          </a:p>
          <a:p>
            <a:r>
              <a:rPr lang="en-DE" sz="1500" b="1">
                <a:solidFill>
                  <a:srgbClr val="55813B"/>
                </a:solidFill>
              </a:rPr>
              <a:t> </a:t>
            </a:r>
            <a:endParaRPr lang="en-DE" sz="1500">
              <a:solidFill>
                <a:srgbClr val="55813B"/>
              </a:solidFill>
            </a:endParaRPr>
          </a:p>
          <a:p>
            <a:r>
              <a:rPr lang="en-DE" sz="1500" b="1">
                <a:solidFill>
                  <a:srgbClr val="55813B"/>
                </a:solidFill>
              </a:rPr>
              <a:t>5. ALLOCATE TEST BEDS: </a:t>
            </a:r>
            <a:r>
              <a:rPr lang="en-DE" sz="1500">
                <a:solidFill>
                  <a:srgbClr val="55813B"/>
                </a:solidFill>
              </a:rPr>
              <a:t>Create space for businesses to experiment, validate &amp; demonstrate their products and services</a:t>
            </a:r>
            <a:br>
              <a:rPr lang="en-DE" sz="1500">
                <a:solidFill>
                  <a:srgbClr val="55813B"/>
                </a:solidFill>
              </a:rPr>
            </a:br>
            <a:r>
              <a:rPr lang="en-DE" sz="1500" b="1">
                <a:solidFill>
                  <a:srgbClr val="55813B"/>
                </a:solidFill>
              </a:rPr>
              <a:t> </a:t>
            </a:r>
            <a:endParaRPr lang="en-DE" sz="1500">
              <a:solidFill>
                <a:srgbClr val="55813B"/>
              </a:solidFill>
            </a:endParaRPr>
          </a:p>
          <a:p>
            <a:r>
              <a:rPr lang="en-DE" sz="1500" b="1">
                <a:solidFill>
                  <a:srgbClr val="55813B"/>
                </a:solidFill>
              </a:rPr>
              <a:t>6. INCENTIVISE INVESTMENT: </a:t>
            </a:r>
            <a:r>
              <a:rPr lang="en-DE" sz="1500">
                <a:solidFill>
                  <a:srgbClr val="55813B"/>
                </a:solidFill>
              </a:rPr>
              <a:t>Create a level playing field</a:t>
            </a:r>
          </a:p>
          <a:p>
            <a:r>
              <a:rPr lang="en-DE" sz="1500" b="1">
                <a:solidFill>
                  <a:srgbClr val="55813B"/>
                </a:solidFill>
              </a:rPr>
              <a:t> </a:t>
            </a:r>
            <a:endParaRPr lang="en-DE" sz="1500">
              <a:solidFill>
                <a:srgbClr val="55813B"/>
              </a:solidFill>
            </a:endParaRPr>
          </a:p>
          <a:p>
            <a:r>
              <a:rPr lang="en-DE" sz="1500" b="1">
                <a:solidFill>
                  <a:srgbClr val="55813B"/>
                </a:solidFill>
              </a:rPr>
              <a:t>7. DRIVE CONSUMER DEMAND: </a:t>
            </a:r>
            <a:r>
              <a:rPr lang="en-DE" sz="1500">
                <a:solidFill>
                  <a:srgbClr val="55813B"/>
                </a:solidFill>
              </a:rPr>
              <a:t>Create market pull</a:t>
            </a:r>
          </a:p>
          <a:p>
            <a:endParaRPr lang="en-GB" sz="1400" dirty="0">
              <a:solidFill>
                <a:srgbClr val="55813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F5899-327B-A840-8E54-9C07936C3548}"/>
              </a:ext>
            </a:extLst>
          </p:cNvPr>
          <p:cNvSpPr txBox="1"/>
          <p:nvPr/>
        </p:nvSpPr>
        <p:spPr>
          <a:xfrm>
            <a:off x="5038822" y="1804044"/>
            <a:ext cx="110010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TEACHERS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05B85-E07E-9149-850A-F2F4B2AFCEFE}"/>
              </a:ext>
            </a:extLst>
          </p:cNvPr>
          <p:cNvSpPr txBox="1"/>
          <p:nvPr/>
        </p:nvSpPr>
        <p:spPr>
          <a:xfrm>
            <a:off x="6875171" y="2248841"/>
            <a:ext cx="2904845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ONLINE EDUCATION PLATFORMS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9A4BF-EFFB-E34C-99F8-FBDDAA8BA1C2}"/>
              </a:ext>
            </a:extLst>
          </p:cNvPr>
          <p:cNvSpPr txBox="1"/>
          <p:nvPr/>
        </p:nvSpPr>
        <p:spPr>
          <a:xfrm>
            <a:off x="5173012" y="2699264"/>
            <a:ext cx="2698595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COMPANIES &amp; ASSOCIATIONS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0C0E6-5E48-804C-8FAF-389A6A98168B}"/>
              </a:ext>
            </a:extLst>
          </p:cNvPr>
          <p:cNvSpPr txBox="1"/>
          <p:nvPr/>
        </p:nvSpPr>
        <p:spPr>
          <a:xfrm>
            <a:off x="9727844" y="4342512"/>
            <a:ext cx="196226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PUBLIC AUTHORITIES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F1E631-EA6E-A34B-90FC-21EF41489923}"/>
              </a:ext>
            </a:extLst>
          </p:cNvPr>
          <p:cNvSpPr txBox="1"/>
          <p:nvPr/>
        </p:nvSpPr>
        <p:spPr>
          <a:xfrm>
            <a:off x="4920801" y="4782354"/>
            <a:ext cx="543381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EU POLICYMAKERS + MINISTERS OF AGRICULTURE &amp; FISHERIES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FE617F-CF09-5745-BE0A-0EA37A564E88}"/>
              </a:ext>
            </a:extLst>
          </p:cNvPr>
          <p:cNvSpPr txBox="1"/>
          <p:nvPr/>
        </p:nvSpPr>
        <p:spPr>
          <a:xfrm>
            <a:off x="4506531" y="5256725"/>
            <a:ext cx="366623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NGOs + SALES &amp; MARKETING COMPANIES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792A9-B744-3A4B-A276-27452E6D51F6}"/>
              </a:ext>
            </a:extLst>
          </p:cNvPr>
          <p:cNvSpPr txBox="1"/>
          <p:nvPr/>
        </p:nvSpPr>
        <p:spPr>
          <a:xfrm>
            <a:off x="7137440" y="1369829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>
                <a:solidFill>
                  <a:schemeClr val="accent2"/>
                </a:solidFill>
              </a:rPr>
              <a:t>Who?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DA7EF-6F1B-9B4D-9E97-92FA9EF05D61}"/>
              </a:ext>
            </a:extLst>
          </p:cNvPr>
          <p:cNvSpPr txBox="1"/>
          <p:nvPr/>
        </p:nvSpPr>
        <p:spPr>
          <a:xfrm>
            <a:off x="6563491" y="3162566"/>
            <a:ext cx="196226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PUBLIC AUTHORITIES</a:t>
            </a:r>
          </a:p>
        </p:txBody>
      </p:sp>
    </p:spTree>
    <p:extLst>
      <p:ext uri="{BB962C8B-B14F-4D97-AF65-F5344CB8AC3E}">
        <p14:creationId xmlns:p14="http://schemas.microsoft.com/office/powerpoint/2010/main" val="83026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332B20-F531-4A45-9515-209F83FA438A}"/>
              </a:ext>
            </a:extLst>
          </p:cNvPr>
          <p:cNvSpPr/>
          <p:nvPr/>
        </p:nvSpPr>
        <p:spPr>
          <a:xfrm>
            <a:off x="275769" y="430464"/>
            <a:ext cx="9144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Annex = EU4Algae Support Database Content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CDC0B61-C841-4C43-8F31-A565322DF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69" y="1840664"/>
            <a:ext cx="849086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Accelerators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Associations &amp; networks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Biobanks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Careers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Certification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Competitions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Conferences 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Hackathons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Consultancy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Crowdfunding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Databases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Matchmaking platforms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Study &amp; training opportunities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Funding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Projects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Spatial planning resources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Food business resources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Industrial symbiosis resources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Technology providers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dirty="0">
                <a:solidFill>
                  <a:srgbClr val="55813B"/>
                </a:solidFill>
              </a:rPr>
              <a:t>Scientific publications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181725" algn="r"/>
              </a:tabLst>
            </a:pPr>
            <a:r>
              <a:rPr lang="en-GB" altLang="de-DE" sz="1400" b="1" i="1" dirty="0">
                <a:solidFill>
                  <a:srgbClr val="55813B"/>
                </a:solidFill>
              </a:rPr>
              <a:t>…and much more!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AC9F8-5D99-9444-8F48-2F8D33801225}"/>
              </a:ext>
            </a:extLst>
          </p:cNvPr>
          <p:cNvSpPr/>
          <p:nvPr/>
        </p:nvSpPr>
        <p:spPr>
          <a:xfrm>
            <a:off x="275769" y="1243286"/>
            <a:ext cx="39824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81725" algn="r"/>
              </a:tabLst>
            </a:pPr>
            <a:r>
              <a:rPr lang="en-GB" altLang="de-DE" sz="2200" b="1" u="sng" dirty="0">
                <a:solidFill>
                  <a:srgbClr val="55813B"/>
                </a:solidFill>
              </a:rPr>
              <a:t>Non-exhaustive</a:t>
            </a:r>
            <a:r>
              <a:rPr lang="en-GB" altLang="de-DE" sz="2200" b="1" dirty="0">
                <a:solidFill>
                  <a:srgbClr val="55813B"/>
                </a:solidFill>
              </a:rPr>
              <a:t> list of </a:t>
            </a:r>
            <a:r>
              <a:rPr lang="en-GB" altLang="de-DE" sz="2200" b="1" u="sng" dirty="0">
                <a:solidFill>
                  <a:srgbClr val="55813B"/>
                </a:solidFill>
              </a:rPr>
              <a:t>examples</a:t>
            </a:r>
            <a:r>
              <a:rPr lang="en-GB" altLang="de-DE" sz="2200" b="1" dirty="0">
                <a:solidFill>
                  <a:srgbClr val="55813B"/>
                </a:solidFill>
              </a:rPr>
              <a:t>:</a:t>
            </a:r>
          </a:p>
        </p:txBody>
      </p:sp>
      <p:pic>
        <p:nvPicPr>
          <p:cNvPr id="8" name="Picture 7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545DCEB1-D9EB-5E4F-A3A2-17F7C1CA75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6394" y="1212018"/>
            <a:ext cx="7366337" cy="346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1D7C65-A32E-AA47-8789-268CCEEDB1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4946" y="4680858"/>
            <a:ext cx="1467785" cy="419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F14090-B97B-5A4E-97BA-18E007BA73B5}"/>
              </a:ext>
            </a:extLst>
          </p:cNvPr>
          <p:cNvSpPr txBox="1"/>
          <p:nvPr/>
        </p:nvSpPr>
        <p:spPr>
          <a:xfrm>
            <a:off x="8101813" y="4890542"/>
            <a:ext cx="2042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2"/>
                </a:solidFill>
              </a:rPr>
              <a:t>*</a:t>
            </a:r>
            <a:r>
              <a:rPr lang="en-GB" b="1" i="1" u="sng" dirty="0">
                <a:solidFill>
                  <a:schemeClr val="accent2"/>
                </a:solidFill>
              </a:rPr>
              <a:t>not</a:t>
            </a:r>
            <a:r>
              <a:rPr lang="en-GB" i="1" dirty="0">
                <a:solidFill>
                  <a:schemeClr val="accent2"/>
                </a:solidFill>
              </a:rPr>
              <a:t> exclusively algae-specific resources!</a:t>
            </a:r>
          </a:p>
          <a:p>
            <a:endParaRPr lang="en-GB" i="1" dirty="0">
              <a:solidFill>
                <a:schemeClr val="accent2"/>
              </a:solidFill>
            </a:endParaRPr>
          </a:p>
          <a:p>
            <a:r>
              <a:rPr lang="en-GB" i="1" dirty="0">
                <a:solidFill>
                  <a:schemeClr val="accent2"/>
                </a:solidFill>
              </a:rPr>
              <a:t>…but potentially relevant</a:t>
            </a:r>
          </a:p>
        </p:txBody>
      </p:sp>
    </p:spTree>
    <p:extLst>
      <p:ext uri="{BB962C8B-B14F-4D97-AF65-F5344CB8AC3E}">
        <p14:creationId xmlns:p14="http://schemas.microsoft.com/office/powerpoint/2010/main" val="316517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B03C2E-1F8B-9949-A47B-8B52897E1242}"/>
              </a:ext>
            </a:extLst>
          </p:cNvPr>
          <p:cNvSpPr/>
          <p:nvPr/>
        </p:nvSpPr>
        <p:spPr>
          <a:xfrm>
            <a:off x="275769" y="430464"/>
            <a:ext cx="8971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PART 2 - European algae project database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B4D1D-3D55-A647-B346-A612E93E82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69" y="1414315"/>
            <a:ext cx="9564914" cy="467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250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F65C4-0A22-0444-A842-BF2F77ACAC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41" y="1543245"/>
            <a:ext cx="9082202" cy="446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4BB7EA-A0BD-6A4E-9C1D-816FB84649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9187" y="6012781"/>
            <a:ext cx="1489756" cy="4256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DFEE1A-66B6-DB4D-9C21-A15F548EBB1B}"/>
              </a:ext>
            </a:extLst>
          </p:cNvPr>
          <p:cNvSpPr txBox="1">
            <a:spLocks/>
          </p:cNvSpPr>
          <p:nvPr/>
        </p:nvSpPr>
        <p:spPr>
          <a:xfrm>
            <a:off x="246741" y="234497"/>
            <a:ext cx="9989457" cy="1202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2"/>
                </a:solidFill>
                <a:latin typeface="EC Square Sans Cond Pro" panose="020B0506040000020004" pitchFamily="34" charset="0"/>
              </a:rPr>
              <a:t>A searchable, user-friendly database</a:t>
            </a:r>
          </a:p>
        </p:txBody>
      </p:sp>
    </p:spTree>
    <p:extLst>
      <p:ext uri="{BB962C8B-B14F-4D97-AF65-F5344CB8AC3E}">
        <p14:creationId xmlns:p14="http://schemas.microsoft.com/office/powerpoint/2010/main" val="10606488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E242CF4817748B64E7079EF2FD0A3" ma:contentTypeVersion="18" ma:contentTypeDescription="Create a new document." ma:contentTypeScope="" ma:versionID="0e3a630c7ccaa75b7db963fcae05fdfe">
  <xsd:schema xmlns:xsd="http://www.w3.org/2001/XMLSchema" xmlns:xs="http://www.w3.org/2001/XMLSchema" xmlns:p="http://schemas.microsoft.com/office/2006/metadata/properties" xmlns:ns1="http://schemas.microsoft.com/sharepoint/v3" xmlns:ns2="a505a3aa-4ccd-4fd3-abaf-48af8a364fa5" xmlns:ns3="14906338-d88f-4a39-9274-142124749d1b" targetNamespace="http://schemas.microsoft.com/office/2006/metadata/properties" ma:root="true" ma:fieldsID="871c01ebd203c8fd9354aade34517f23" ns1:_="" ns2:_="" ns3:_="">
    <xsd:import namespace="http://schemas.microsoft.com/sharepoint/v3"/>
    <xsd:import namespace="a505a3aa-4ccd-4fd3-abaf-48af8a364fa5"/>
    <xsd:import namespace="14906338-d88f-4a39-9274-142124749d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5a3aa-4ccd-4fd3-abaf-48af8a364f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dac7193-a067-47c6-9c54-93550889d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06338-d88f-4a39-9274-142124749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a1649a5-79f4-4170-b052-4133ad9e7ad6}" ma:internalName="TaxCatchAll" ma:showField="CatchAllData" ma:web="14906338-d88f-4a39-9274-142124749d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a505a3aa-4ccd-4fd3-abaf-48af8a364fa5">
      <Terms xmlns="http://schemas.microsoft.com/office/infopath/2007/PartnerControls"/>
    </lcf76f155ced4ddcb4097134ff3c332f>
    <TaxCatchAll xmlns="14906338-d88f-4a39-9274-142124749d1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C5A7A7-566F-4248-977A-46E2DF233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505a3aa-4ccd-4fd3-abaf-48af8a364fa5"/>
    <ds:schemaRef ds:uri="14906338-d88f-4a39-9274-142124749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3BCE20-5B64-4BD3-9DEA-BFD3753AB8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505a3aa-4ccd-4fd3-abaf-48af8a364fa5"/>
    <ds:schemaRef ds:uri="14906338-d88f-4a39-9274-142124749d1b"/>
  </ds:schemaRefs>
</ds:datastoreItem>
</file>

<file path=customXml/itemProps3.xml><?xml version="1.0" encoding="utf-8"?>
<ds:datastoreItem xmlns:ds="http://schemas.openxmlformats.org/officeDocument/2006/customXml" ds:itemID="{D9F7D387-D696-4ADE-8A7A-EB1333C5A0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897</Words>
  <Application>Microsoft Office PowerPoint</Application>
  <PresentationFormat>Widescreen</PresentationFormat>
  <Paragraphs>184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EC Square Sans Cond Pro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Scope &amp; Methodology</vt:lpstr>
      <vt:lpstr>Data &amp; Use-cases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Ongoing Maintenance &amp; Data Entry</vt:lpstr>
      <vt:lpstr>Communication, Dissemination &amp; Exploitation</vt:lpstr>
      <vt:lpstr>Available on Maritime Forum from Q1 2024 (tbc)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</dc:title>
  <dc:creator>Christie de Vrij</dc:creator>
  <cp:lastModifiedBy>Maragna, Laura</cp:lastModifiedBy>
  <cp:revision>135</cp:revision>
  <dcterms:created xsi:type="dcterms:W3CDTF">2022-06-30T12:53:37Z</dcterms:created>
  <dcterms:modified xsi:type="dcterms:W3CDTF">2023-12-11T06:08:26Z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0x01010019BE242CF4817748B64E7079EF2FD0A3</vt:lpwstr>
  </property>
  <property fmtid="{D5CDD505-2E9C-101B-9397-08002B2CF9AE}" pid="3" name="MediaServiceImageTags">
    <vt:lpwstr/>
  </property>
</Properties>
</file>