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8" r:id="rId3"/>
    <p:sldId id="302" r:id="rId4"/>
    <p:sldId id="297" r:id="rId5"/>
    <p:sldId id="290" r:id="rId6"/>
    <p:sldId id="291" r:id="rId7"/>
    <p:sldId id="307" r:id="rId8"/>
    <p:sldId id="308" r:id="rId9"/>
    <p:sldId id="292" r:id="rId10"/>
    <p:sldId id="314" r:id="rId11"/>
    <p:sldId id="311" r:id="rId12"/>
    <p:sldId id="312" r:id="rId13"/>
    <p:sldId id="313" r:id="rId14"/>
    <p:sldId id="294" r:id="rId15"/>
    <p:sldId id="301" r:id="rId16"/>
    <p:sldId id="296" r:id="rId17"/>
    <p:sldId id="304" r:id="rId18"/>
    <p:sldId id="305" r:id="rId19"/>
    <p:sldId id="306" r:id="rId20"/>
    <p:sldId id="299" r:id="rId21"/>
    <p:sldId id="303" r:id="rId22"/>
    <p:sldId id="315" r:id="rId23"/>
    <p:sldId id="286" r:id="rId24"/>
  </p:sldIdLst>
  <p:sldSz cx="9144000" cy="6858000" type="screen4x3"/>
  <p:notesSz cx="6858000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6FD2"/>
    <a:srgbClr val="99CCFF"/>
    <a:srgbClr val="BDDEFF"/>
    <a:srgbClr val="0F5494"/>
    <a:srgbClr val="3166CF"/>
    <a:srgbClr val="2D5EC1"/>
    <a:srgbClr val="808080"/>
    <a:srgbClr val="FF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445" y="-2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20" y="-96"/>
      </p:cViewPr>
      <p:guideLst>
        <p:guide orient="horz" pos="3127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0BBA263-917B-45C8-A09B-87349994F2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9669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14875"/>
            <a:ext cx="54879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212C51E-8F97-44EE-BABB-C6F1389589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1514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58FA762D-B65C-4C62-9FEB-E6E8405419EC}" type="slidenum">
              <a:rPr lang="en-GB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pPr eaLnBrk="1" hangingPunct="1"/>
              <a:t>4</a:t>
            </a:fld>
            <a:endParaRPr lang="en-GB" smtClean="0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378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49325" y="744538"/>
            <a:ext cx="4962525" cy="3722687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714875"/>
            <a:ext cx="5487988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tabLst>
                <a:tab pos="733425" algn="l"/>
                <a:tab pos="1470025" algn="l"/>
                <a:tab pos="2206625" algn="l"/>
                <a:tab pos="294322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733425" algn="l"/>
                <a:tab pos="1470025" algn="l"/>
                <a:tab pos="2206625" algn="l"/>
                <a:tab pos="294322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733425" algn="l"/>
                <a:tab pos="1470025" algn="l"/>
                <a:tab pos="2206625" algn="l"/>
                <a:tab pos="294322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733425" algn="l"/>
                <a:tab pos="1470025" algn="l"/>
                <a:tab pos="2206625" algn="l"/>
                <a:tab pos="294322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733425" algn="l"/>
                <a:tab pos="1470025" algn="l"/>
                <a:tab pos="2206625" algn="l"/>
                <a:tab pos="294322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1470025" algn="l"/>
                <a:tab pos="2206625" algn="l"/>
                <a:tab pos="294322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1470025" algn="l"/>
                <a:tab pos="2206625" algn="l"/>
                <a:tab pos="294322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1470025" algn="l"/>
                <a:tab pos="2206625" algn="l"/>
                <a:tab pos="294322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3425" algn="l"/>
                <a:tab pos="1470025" algn="l"/>
                <a:tab pos="2206625" algn="l"/>
                <a:tab pos="2943225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9EC826AD-9CED-442A-9175-A72A650457DE}" type="slidenum">
              <a:rPr lang="en-GB" altLang="en-US" sz="2400" smtClean="0">
                <a:solidFill>
                  <a:srgbClr val="000000"/>
                </a:solidFill>
                <a:latin typeface="Arial" charset="0"/>
                <a:ea typeface="Microsoft YaHei" pitchFamily="34" charset="-122"/>
              </a:rPr>
              <a:pPr eaLnBrk="1" hangingPunct="1"/>
              <a:t>14</a:t>
            </a:fld>
            <a:endParaRPr lang="en-GB" altLang="en-US" sz="2400" smtClean="0">
              <a:solidFill>
                <a:srgbClr val="000000"/>
              </a:solidFill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fld id="{1B0331B7-4A29-41D6-9E33-0CD26C6E81E5}" type="slidenum">
              <a:rPr lang="en-GB" smtClean="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pPr eaLnBrk="1" hangingPunct="1"/>
              <a:t>15</a:t>
            </a:fld>
            <a:endParaRPr lang="en-GB" smtClean="0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09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49325" y="744538"/>
            <a:ext cx="4962525" cy="3722687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714875"/>
            <a:ext cx="5487988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51A429D3-EBDA-44F5-9F56-51512B877D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81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2C089-2ED9-4159-BE96-764E464AA4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057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E436F-554F-4C65-A29D-44921F1693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302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150B0-142C-42CA-80D7-7B342CCBA1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359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B821D-010D-470B-949C-6B8909171A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881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99577-E88D-4602-AAFB-D1BC859F7D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519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08F94-AFF2-4807-82E0-524156C8435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173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BBCEC-0FED-46A8-B4AA-947C89CDBA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582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5685-D79F-403C-AED6-CF0F2F7693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905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C29E3-238F-436E-BFE9-FEE64F3C5C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835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58F32-CF2B-49CF-9404-CF4758C71C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80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48170D9-A463-4A6B-AF05-CA4B0D77370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3568" y="2708920"/>
            <a:ext cx="7704856" cy="790575"/>
          </a:xfrm>
        </p:spPr>
        <p:txBody>
          <a:bodyPr/>
          <a:lstStyle/>
          <a:p>
            <a:pPr indent="0" algn="ctr" eaLnBrk="1" hangingPunct="1"/>
            <a:r>
              <a:rPr lang="en-GB" altLang="en-US" sz="3200" dirty="0"/>
              <a:t>Analysis of the maritime dimension of the "Juncker Plan</a:t>
            </a:r>
            <a:r>
              <a:rPr lang="en-GB" altLang="en-US" sz="3200" dirty="0" smtClean="0"/>
              <a:t>"</a:t>
            </a:r>
            <a:br>
              <a:rPr lang="en-GB" altLang="en-US" sz="3200" dirty="0" smtClean="0"/>
            </a:br>
            <a:r>
              <a:rPr lang="en-GB" altLang="en-US" sz="3200" dirty="0" smtClean="0"/>
              <a:t> </a:t>
            </a:r>
            <a:br>
              <a:rPr lang="en-GB" altLang="en-US" sz="3200" dirty="0" smtClean="0"/>
            </a:br>
            <a:r>
              <a:rPr lang="en-GB" altLang="en-US" sz="3200" dirty="0" smtClean="0"/>
              <a:t>The </a:t>
            </a:r>
            <a:r>
              <a:rPr lang="en-GB" altLang="en-US" sz="3200" dirty="0"/>
              <a:t>blue economy in the future implementation of the European Fund for Strategic Investments (EFSI)</a:t>
            </a:r>
            <a:endParaRPr lang="en-GB" altLang="en-US" sz="3200" dirty="0" smtClean="0"/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67544" y="4941168"/>
            <a:ext cx="8532812" cy="1728787"/>
          </a:xfrm>
        </p:spPr>
        <p:txBody>
          <a:bodyPr/>
          <a:lstStyle/>
          <a:p>
            <a:pPr eaLnBrk="1" hangingPunct="1"/>
            <a:endParaRPr lang="en-GB" altLang="en-US" sz="1400" dirty="0" smtClean="0"/>
          </a:p>
          <a:p>
            <a:pPr eaLnBrk="1" hangingPunct="1"/>
            <a:r>
              <a:rPr lang="en-GB" altLang="en-US" sz="1400" dirty="0" smtClean="0"/>
              <a:t>MEMBER STATES EXPERT GROUP ON MARITIME POLICY. </a:t>
            </a:r>
            <a:r>
              <a:rPr lang="en-GB" altLang="en-US" sz="1400" dirty="0" smtClean="0"/>
              <a:t/>
            </a:r>
            <a:br>
              <a:rPr lang="en-GB" altLang="en-US" sz="1400" dirty="0" smtClean="0"/>
            </a:br>
            <a:r>
              <a:rPr lang="en-GB" altLang="en-US" sz="1400" dirty="0" smtClean="0"/>
              <a:t>Brussels, </a:t>
            </a:r>
            <a:r>
              <a:rPr lang="en-GB" altLang="en-US" sz="1400" dirty="0" smtClean="0"/>
              <a:t>25.06.2015</a:t>
            </a:r>
            <a:endParaRPr lang="en-GB" altLang="en-US" sz="1400" dirty="0" smtClean="0"/>
          </a:p>
          <a:p>
            <a:pPr eaLnBrk="1" hangingPunct="1"/>
            <a:endParaRPr lang="en-GB" altLang="en-US" sz="1400" dirty="0" smtClean="0"/>
          </a:p>
          <a:p>
            <a:pPr eaLnBrk="1" hangingPunct="1"/>
            <a:r>
              <a:rPr lang="en-GB" altLang="en-US" sz="1400" dirty="0" smtClean="0"/>
              <a:t>Juan Ronco, EU-Commission </a:t>
            </a:r>
            <a:r>
              <a:rPr lang="en-GB" altLang="en-US" sz="1400" dirty="0" smtClean="0"/>
              <a:t>- DG </a:t>
            </a:r>
            <a:r>
              <a:rPr lang="en-GB" altLang="en-US" sz="1400" dirty="0" smtClean="0"/>
              <a:t>Fisheries and Maritime </a:t>
            </a:r>
            <a:r>
              <a:rPr lang="en-GB" altLang="en-US" sz="1400" dirty="0" smtClean="0"/>
              <a:t>Affairs </a:t>
            </a:r>
            <a:endParaRPr lang="en-GB" altLang="en-US" sz="1400" dirty="0" smtClean="0"/>
          </a:p>
          <a:p>
            <a:pPr eaLnBrk="1" hangingPunct="1"/>
            <a:endParaRPr lang="en-GB" altLang="en-US" sz="1400" dirty="0" smtClean="0"/>
          </a:p>
          <a:p>
            <a:pPr eaLnBrk="1" hangingPunct="1"/>
            <a:endParaRPr lang="en-GB" alt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67544" y="3429000"/>
            <a:ext cx="8229600" cy="936625"/>
          </a:xfrm>
        </p:spPr>
        <p:txBody>
          <a:bodyPr/>
          <a:lstStyle/>
          <a:p>
            <a:pPr algn="ctr"/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Pillar: </a:t>
            </a: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Reach </a:t>
            </a:r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economy 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l" eaLnBrk="1" hangingPunct="1"/>
            <a:fld id="{816B7666-02E0-493A-8860-A09D38174A6F}" type="slidenum">
              <a:rPr lang="en-GB" altLang="en-US" smtClean="0">
                <a:ea typeface="Microsoft YaHei" pitchFamily="34" charset="-122"/>
              </a:rPr>
              <a:pPr algn="l" eaLnBrk="1" hangingPunct="1"/>
              <a:t>10</a:t>
            </a:fld>
            <a:endParaRPr lang="en-GB" altLang="en-US" smtClean="0"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646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dirty="0" smtClean="0"/>
              <a:t>Second Pillar: reach real economy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2276475"/>
            <a:ext cx="8228013" cy="3743325"/>
          </a:xfrm>
        </p:spPr>
        <p:txBody>
          <a:bodyPr/>
          <a:lstStyle/>
          <a:p>
            <a:r>
              <a:rPr lang="en-US" altLang="en-US" sz="1800" b="1" dirty="0" smtClean="0">
                <a:solidFill>
                  <a:srgbClr val="002060"/>
                </a:solidFill>
              </a:rPr>
              <a:t>A pipeline of viable projects</a:t>
            </a:r>
          </a:p>
          <a:p>
            <a:endParaRPr lang="en-US" altLang="en-US" sz="1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1600" dirty="0" smtClean="0">
                <a:solidFill>
                  <a:srgbClr val="002060"/>
                </a:solidFill>
              </a:rPr>
              <a:t>The </a:t>
            </a:r>
            <a:r>
              <a:rPr lang="en-US" altLang="en-US" sz="1600" dirty="0" smtClean="0">
                <a:solidFill>
                  <a:srgbClr val="002060"/>
                </a:solidFill>
              </a:rPr>
              <a:t>EC-EIB-MS Taskforce: 2000 projects, for EUR1.3 trillion (of which EUR500bn in the next 3 years)	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1600" dirty="0" smtClean="0">
                <a:solidFill>
                  <a:srgbClr val="002060"/>
                </a:solidFill>
              </a:rPr>
              <a:t>European transparent project pipeline (EC-EIB-MS)</a:t>
            </a:r>
          </a:p>
          <a:p>
            <a:endParaRPr lang="en-US" altLang="en-US" sz="1800" b="1" dirty="0" smtClean="0">
              <a:solidFill>
                <a:srgbClr val="002060"/>
              </a:solidFill>
            </a:endParaRPr>
          </a:p>
          <a:p>
            <a:r>
              <a:rPr lang="en-US" altLang="en-US" sz="1800" b="1" dirty="0" smtClean="0">
                <a:solidFill>
                  <a:srgbClr val="002060"/>
                </a:solidFill>
              </a:rPr>
              <a:t>Advisory services</a:t>
            </a:r>
          </a:p>
          <a:p>
            <a:endParaRPr lang="en-US" altLang="en-US" sz="1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en-US" sz="1800" dirty="0" smtClean="0">
                <a:solidFill>
                  <a:srgbClr val="002060"/>
                </a:solidFill>
              </a:rPr>
              <a:t>European Investment Advisory Hub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1800" dirty="0" smtClean="0">
                <a:solidFill>
                  <a:srgbClr val="002060"/>
                </a:solidFill>
              </a:rPr>
              <a:t>Technical assistance</a:t>
            </a:r>
          </a:p>
          <a:p>
            <a:pPr>
              <a:buFont typeface="Wingdings" pitchFamily="2" charset="2"/>
              <a:buChar char="Ø"/>
            </a:pPr>
            <a:r>
              <a:rPr lang="en-US" altLang="en-US" sz="1800" dirty="0" smtClean="0">
                <a:solidFill>
                  <a:srgbClr val="002060"/>
                </a:solidFill>
              </a:rPr>
              <a:t>Pooling resources &amp; expertise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l" eaLnBrk="1" hangingPunct="1"/>
            <a:fld id="{816B7666-02E0-493A-8860-A09D38174A6F}" type="slidenum">
              <a:rPr lang="en-GB" altLang="en-US" smtClean="0">
                <a:ea typeface="Microsoft YaHei" pitchFamily="34" charset="-122"/>
              </a:rPr>
              <a:pPr algn="l" eaLnBrk="1" hangingPunct="1"/>
              <a:t>11</a:t>
            </a:fld>
            <a:endParaRPr lang="en-GB" altLang="en-US" smtClean="0"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61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936625"/>
          </a:xfrm>
        </p:spPr>
        <p:txBody>
          <a:bodyPr/>
          <a:lstStyle/>
          <a:p>
            <a:pPr lvl="1" algn="ctr"/>
            <a:r>
              <a:rPr lang="en-GB" dirty="0" smtClean="0"/>
              <a:t>EU Investment Project Portal (</a:t>
            </a:r>
            <a:r>
              <a:rPr lang="en-GB" dirty="0" err="1" smtClean="0"/>
              <a:t>EIPP</a:t>
            </a:r>
            <a:r>
              <a:rPr lang="en-GB" dirty="0" smtClean="0"/>
              <a:t>)</a:t>
            </a:r>
            <a:r>
              <a:rPr lang="en-GB" dirty="0" smtClean="0"/>
              <a:t> </a:t>
            </a:r>
            <a:r>
              <a:rPr lang="en-GB" sz="2400" dirty="0" smtClean="0"/>
              <a:t>Different from the "Pipeline"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529013"/>
          </a:xfrm>
        </p:spPr>
        <p:txBody>
          <a:bodyPr/>
          <a:lstStyle/>
          <a:p>
            <a:r>
              <a:rPr lang="en-GB" dirty="0" smtClean="0"/>
              <a:t>Purpose: </a:t>
            </a:r>
          </a:p>
          <a:p>
            <a:pPr lvl="1"/>
            <a:r>
              <a:rPr lang="en-GB" dirty="0" smtClean="0"/>
              <a:t>Provide clear information on investment opportunities in Europe through a standardised online database. </a:t>
            </a:r>
          </a:p>
          <a:p>
            <a:pPr marL="801688" lvl="1"/>
            <a:r>
              <a:rPr lang="en-GB" dirty="0" smtClean="0"/>
              <a:t>Give clarity and confidence to investors – particularly long term investors – to help them find projects.</a:t>
            </a:r>
          </a:p>
          <a:p>
            <a:pPr marL="803275" lvl="1" indent="-196850"/>
            <a:r>
              <a:rPr lang="en-GB" dirty="0" smtClean="0"/>
              <a:t>Identify possible projects where advisory support could add value.</a:t>
            </a:r>
          </a:p>
          <a:p>
            <a:pPr marL="803275" lvl="1" indent="-196850"/>
            <a:r>
              <a:rPr lang="en-GB" dirty="0" smtClean="0"/>
              <a:t>The portal is expected to be available as of the second half of 2015.</a:t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1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529013"/>
          </a:xfrm>
        </p:spPr>
        <p:txBody>
          <a:bodyPr/>
          <a:lstStyle/>
          <a:p>
            <a:r>
              <a:rPr lang="en-GB" dirty="0" smtClean="0"/>
              <a:t>Who can submit projects to the portal and how?</a:t>
            </a:r>
          </a:p>
          <a:p>
            <a:pPr lvl="1"/>
            <a:r>
              <a:rPr lang="en-GB" dirty="0" smtClean="0"/>
              <a:t>Any legal EU-based entity (not individuals).</a:t>
            </a:r>
          </a:p>
          <a:p>
            <a:pPr lvl="1"/>
            <a:r>
              <a:rPr lang="en-GB" dirty="0" smtClean="0"/>
              <a:t>Submissions can be made through an online form.</a:t>
            </a:r>
          </a:p>
          <a:p>
            <a:pPr lvl="1"/>
            <a:r>
              <a:rPr lang="en-GB" dirty="0" smtClean="0"/>
              <a:t>Private/public companies, public authorities (central/regional/local authorities) will be allowed to submit project applications.</a:t>
            </a:r>
          </a:p>
          <a:p>
            <a:r>
              <a:rPr lang="en-GB" dirty="0" smtClean="0"/>
              <a:t>Possible criteria for publishing projects on the Portal</a:t>
            </a:r>
          </a:p>
          <a:p>
            <a:pPr lvl="1"/>
            <a:r>
              <a:rPr lang="en-GB" dirty="0" smtClean="0"/>
              <a:t>Projects in support of EU objectives and values.</a:t>
            </a:r>
          </a:p>
          <a:p>
            <a:pPr lvl="1"/>
            <a:r>
              <a:rPr lang="en-GB" dirty="0" smtClean="0"/>
              <a:t>Reasonable expectation project can start within the 3 years following its submission.</a:t>
            </a:r>
          </a:p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936625"/>
          </a:xfrm>
        </p:spPr>
        <p:txBody>
          <a:bodyPr/>
          <a:lstStyle/>
          <a:p>
            <a:pPr lvl="1" algn="ctr"/>
            <a:r>
              <a:rPr lang="en-GB" dirty="0" smtClean="0"/>
              <a:t>EU Investment Project Portal (</a:t>
            </a:r>
            <a:r>
              <a:rPr lang="en-GB" dirty="0" err="1" smtClean="0"/>
              <a:t>EIPP</a:t>
            </a:r>
            <a:r>
              <a:rPr lang="en-GB" dirty="0" smtClean="0"/>
              <a:t>)</a:t>
            </a:r>
            <a:r>
              <a:rPr lang="en-GB" dirty="0" smtClean="0"/>
              <a:t> </a:t>
            </a:r>
            <a:r>
              <a:rPr lang="en-GB" sz="2400" dirty="0" smtClean="0"/>
              <a:t>Different from the "Pipeline"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03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95288" y="1054100"/>
            <a:ext cx="8228012" cy="935038"/>
          </a:xfrm>
        </p:spPr>
        <p:txBody>
          <a:bodyPr/>
          <a:lstStyle/>
          <a:p>
            <a:pPr algn="ctr"/>
            <a:r>
              <a:rPr lang="en-GB" altLang="en-US" smtClean="0"/>
              <a:t>Project  Pipeline </a:t>
            </a:r>
            <a:r>
              <a:rPr lang="en-GB" altLang="en-US" sz="2000" smtClean="0"/>
              <a:t>with Promotion </a:t>
            </a:r>
            <a:r>
              <a:rPr lang="en-GB" altLang="en-US" sz="2000" u="sng" smtClean="0"/>
              <a:t>Purpose</a:t>
            </a:r>
            <a:endParaRPr lang="en-US" altLang="en-US" sz="2000" u="sng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2278063"/>
            <a:ext cx="5051425" cy="2735262"/>
          </a:xfrm>
        </p:spPr>
        <p:txBody>
          <a:bodyPr/>
          <a:lstStyle/>
          <a:p>
            <a:pPr algn="just">
              <a:lnSpc>
                <a:spcPct val="11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sz="1600" i="0" dirty="0" smtClean="0">
                <a:ea typeface="ＭＳ Ｐゴシック" pitchFamily="34" charset="-128"/>
              </a:rPr>
              <a:t>Common evidence shows that while liquidity may be abundant among certain financial investors, they need a credible forward looking pipeline in order to step up their efforts to invest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altLang="en-US" sz="1600" i="0" dirty="0" smtClean="0">
                <a:ea typeface="ＭＳ Ｐゴシック" pitchFamily="34" charset="-128"/>
              </a:rPr>
              <a:t>PIPELINE is an important building block serving as a connecting BRIDGE between EU's Investment Potential and available financial liquidity worldwide</a:t>
            </a:r>
          </a:p>
          <a:p>
            <a:pPr marL="0" indent="0" algn="just">
              <a:lnSpc>
                <a:spcPct val="110000"/>
              </a:lnSpc>
              <a:spcAft>
                <a:spcPts val="600"/>
              </a:spcAft>
              <a:defRPr/>
            </a:pPr>
            <a:endParaRPr lang="en-US" altLang="en-US" sz="1600" b="1" i="0" dirty="0">
              <a:ea typeface="ＭＳ Ｐゴシック" pitchFamily="34" charset="-128"/>
            </a:endParaRPr>
          </a:p>
          <a:p>
            <a:pPr>
              <a:defRPr/>
            </a:pPr>
            <a:endParaRPr lang="en-GB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l" eaLnBrk="1" hangingPunct="1"/>
            <a:fld id="{3F665990-A949-49C2-8F3B-666D5B3BED97}" type="slidenum">
              <a:rPr lang="en-GB" altLang="en-US" smtClean="0">
                <a:ea typeface="Microsoft YaHei" pitchFamily="34" charset="-122"/>
              </a:rPr>
              <a:pPr algn="l" eaLnBrk="1" hangingPunct="1"/>
              <a:t>14</a:t>
            </a:fld>
            <a:endParaRPr lang="en-GB" altLang="en-US" smtClean="0">
              <a:ea typeface="Microsoft YaHei" pitchFamily="34" charset="-122"/>
            </a:endParaRP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2420938"/>
            <a:ext cx="29733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5925" y="5013325"/>
            <a:ext cx="8496300" cy="879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GB" sz="1600" dirty="0">
                <a:latin typeface="+mn-lt"/>
                <a:ea typeface="ＭＳ Ｐゴシック" pitchFamily="34" charset="-128"/>
              </a:rPr>
              <a:t>The joint COM-EIB-MS Task Force on Investment demonstrated that the investment potential in the EU is there by identifying more than 2000 potentially viable projects over an ambitiously short period of 2 months)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358774" y="980728"/>
            <a:ext cx="87852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57188" eaLnBrk="0" hangingPunct="0">
              <a:tabLst>
                <a:tab pos="3571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3571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3571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3571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3571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71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2400" b="1" dirty="0">
                <a:solidFill>
                  <a:srgbClr val="3E6FD2"/>
                </a:solidFill>
                <a:ea typeface="Microsoft YaHei" pitchFamily="34" charset="-122"/>
              </a:rPr>
              <a:t>EFSI pipeline and the "Blue Economy"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468313" y="1844675"/>
            <a:ext cx="84248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ts val="500"/>
              </a:spcBef>
            </a:pPr>
            <a:endParaRPr lang="fr-BE" sz="2000" i="1">
              <a:solidFill>
                <a:srgbClr val="000000"/>
              </a:solidFill>
              <a:ea typeface="Microsoft YaHei" pitchFamily="34" charset="-122"/>
            </a:endParaRPr>
          </a:p>
          <a:p>
            <a:pPr eaLnBrk="1" hangingPunct="1">
              <a:spcBef>
                <a:spcPts val="1800"/>
              </a:spcBef>
            </a:pPr>
            <a:endParaRPr lang="fr-BE" sz="2000" i="1">
              <a:solidFill>
                <a:srgbClr val="000000"/>
              </a:solidFill>
              <a:ea typeface="Microsoft YaHei" pitchFamily="34" charset="-122"/>
            </a:endParaRPr>
          </a:p>
        </p:txBody>
      </p:sp>
      <p:sp>
        <p:nvSpPr>
          <p:cNvPr id="26628" name="AutoShape 3"/>
          <p:cNvSpPr>
            <a:spLocks noChangeArrowheads="1"/>
          </p:cNvSpPr>
          <p:nvPr/>
        </p:nvSpPr>
        <p:spPr bwMode="auto">
          <a:xfrm>
            <a:off x="250825" y="1798638"/>
            <a:ext cx="8543925" cy="47259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0" lvl="1">
              <a:spcBef>
                <a:spcPts val="1800"/>
              </a:spcBef>
              <a:buClr>
                <a:srgbClr val="009FBA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dirty="0" err="1">
                <a:solidFill>
                  <a:srgbClr val="000000"/>
                </a:solidFill>
              </a:rPr>
              <a:t>EFSI</a:t>
            </a:r>
            <a:r>
              <a:rPr lang="en-US" sz="2000" dirty="0">
                <a:solidFill>
                  <a:srgbClr val="000000"/>
                </a:solidFill>
              </a:rPr>
              <a:t> proposal accompanied by an </a:t>
            </a:r>
            <a:r>
              <a:rPr lang="en-US" sz="2000" b="1" dirty="0">
                <a:solidFill>
                  <a:srgbClr val="000000"/>
                </a:solidFill>
              </a:rPr>
              <a:t>illustrative list of projects</a:t>
            </a:r>
            <a:r>
              <a:rPr lang="en-US" sz="2000" dirty="0">
                <a:solidFill>
                  <a:srgbClr val="000000"/>
                </a:solidFill>
              </a:rPr>
              <a:t> prepared by EC, EIB and Member States -&gt; 2500 projects for €1.300bn, </a:t>
            </a:r>
          </a:p>
          <a:p>
            <a:pPr>
              <a:spcBef>
                <a:spcPts val="1800"/>
              </a:spcBef>
              <a:buFont typeface="Calibri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>
                <a:solidFill>
                  <a:srgbClr val="000000"/>
                </a:solidFill>
              </a:rPr>
              <a:t> 469 projects, representing around 19 % of total, identified has having an impact (direct/indirect) on the blue economy. </a:t>
            </a:r>
          </a:p>
          <a:p>
            <a:pPr>
              <a:spcBef>
                <a:spcPts val="1800"/>
              </a:spcBef>
              <a:buFont typeface="Calibri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>
                <a:solidFill>
                  <a:srgbClr val="000000"/>
                </a:solidFill>
              </a:rPr>
              <a:t> Worth €297.58 billion, or around 22 % of the total investment of €1,300</a:t>
            </a:r>
          </a:p>
          <a:p>
            <a:pPr>
              <a:spcBef>
                <a:spcPts val="1800"/>
              </a:spcBef>
              <a:buFont typeface="Calibri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>
                <a:solidFill>
                  <a:srgbClr val="000000"/>
                </a:solidFill>
              </a:rPr>
              <a:t> Maritime related infrastructure”, counting for 420 projects and representing €274 bn investment, got the lion’s share: </a:t>
            </a:r>
          </a:p>
          <a:p>
            <a:pPr lvl="1">
              <a:spcBef>
                <a:spcPts val="1800"/>
              </a:spcBef>
              <a:buFont typeface="Calibri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>
                <a:solidFill>
                  <a:srgbClr val="000000"/>
                </a:solidFill>
              </a:rPr>
              <a:t>“Port connections” 108 projects, worth €52 billion, </a:t>
            </a:r>
          </a:p>
          <a:p>
            <a:pPr lvl="1">
              <a:spcBef>
                <a:spcPts val="1800"/>
              </a:spcBef>
              <a:buFont typeface="Calibri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>
                <a:solidFill>
                  <a:srgbClr val="000000"/>
                </a:solidFill>
              </a:rPr>
              <a:t>“Port infrastructure” 65 projects, for a total investment value of €12.5 billion. 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mtClean="0"/>
              <a:t>European Investment Advisory Hub (EIAH)</a:t>
            </a:r>
            <a:endParaRPr lang="en-US" alt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altLang="en-US" sz="1700" i="0" smtClean="0">
                <a:ea typeface="ＭＳ Ｐゴシック" pitchFamily="34" charset="-128"/>
              </a:rPr>
              <a:t>a joint initiative of the Commission and EIB</a:t>
            </a:r>
            <a:r>
              <a:rPr lang="sl-SI" altLang="en-US" sz="1700" i="0" smtClean="0">
                <a:ea typeface="ＭＳ Ｐゴシック" pitchFamily="34" charset="-128"/>
              </a:rPr>
              <a:t>, </a:t>
            </a:r>
            <a:r>
              <a:rPr lang="en-GB" altLang="en-US" sz="1700" i="0" smtClean="0">
                <a:ea typeface="ＭＳ Ｐゴシック" pitchFamily="34" charset="-128"/>
              </a:rPr>
              <a:t>building on existing advisory services</a:t>
            </a:r>
          </a:p>
          <a:p>
            <a:pPr algn="just"/>
            <a:r>
              <a:rPr lang="en-GB" altLang="en-US" sz="1700" i="0" smtClean="0">
                <a:ea typeface="ＭＳ Ｐゴシック" pitchFamily="34" charset="-128"/>
              </a:rPr>
              <a:t>EIAH will enhance the capacity of public authorities and project promoters in Member States to identify, prioritise, prepare, structure and implement strategic projects with a European added-value.</a:t>
            </a:r>
            <a:endParaRPr lang="sl-SI" altLang="en-US" sz="1700" i="0" smtClean="0">
              <a:ea typeface="ＭＳ Ｐゴシック" pitchFamily="34" charset="-128"/>
            </a:endParaRPr>
          </a:p>
          <a:p>
            <a:pPr algn="just"/>
            <a:r>
              <a:rPr lang="sl-SI" altLang="en-US" sz="1700" b="1" i="0" smtClean="0">
                <a:ea typeface="ＭＳ Ｐゴシック" pitchFamily="34" charset="-128"/>
              </a:rPr>
              <a:t>EIAH will :</a:t>
            </a:r>
          </a:p>
          <a:p>
            <a:pPr marL="400050" lvl="1" indent="-400050" algn="just">
              <a:spcBef>
                <a:spcPts val="600"/>
              </a:spcBef>
              <a:buClr>
                <a:srgbClr val="262699"/>
              </a:buClr>
              <a:buFont typeface="Verdana" pitchFamily="34" charset="0"/>
              <a:buAutoNum type="romanLcPeriod"/>
            </a:pPr>
            <a:r>
              <a:rPr lang="sl-SI" altLang="en-US" sz="1700" b="0" smtClean="0">
                <a:ea typeface="ＭＳ Ｐゴシック" pitchFamily="34" charset="-128"/>
              </a:rPr>
              <a:t>establish </a:t>
            </a:r>
            <a:r>
              <a:rPr lang="en-GB" altLang="en-US" sz="1700" b="0" smtClean="0">
                <a:ea typeface="ＭＳ Ｐゴシック" pitchFamily="34" charset="-128"/>
              </a:rPr>
              <a:t>a single entry point</a:t>
            </a:r>
            <a:endParaRPr lang="sl-SI" altLang="en-US" sz="1700" b="0" smtClean="0">
              <a:ea typeface="ＭＳ Ｐゴシック" pitchFamily="34" charset="-128"/>
            </a:endParaRPr>
          </a:p>
          <a:p>
            <a:pPr marL="400050" lvl="1" indent="-400050" algn="just">
              <a:spcBef>
                <a:spcPts val="600"/>
              </a:spcBef>
              <a:buClr>
                <a:srgbClr val="262699"/>
              </a:buClr>
              <a:buFont typeface="Verdana" pitchFamily="34" charset="0"/>
              <a:buAutoNum type="romanLcPeriod"/>
            </a:pPr>
            <a:r>
              <a:rPr lang="sl-SI" altLang="en-US" sz="1700" b="0" smtClean="0">
                <a:ea typeface="ＭＳ Ｐゴシック" pitchFamily="34" charset="-128"/>
              </a:rPr>
              <a:t>establish a </a:t>
            </a:r>
            <a:r>
              <a:rPr lang="en-GB" altLang="en-US" sz="1700" b="0" smtClean="0">
                <a:ea typeface="ＭＳ Ｐゴシック" pitchFamily="34" charset="-128"/>
              </a:rPr>
              <a:t>coordination mechanism for existing and new advisory programmes and TA initiatives </a:t>
            </a:r>
            <a:endParaRPr lang="sl-SI" altLang="en-US" sz="1700" b="0" smtClean="0">
              <a:ea typeface="ＭＳ Ｐゴシック" pitchFamily="34" charset="-128"/>
            </a:endParaRPr>
          </a:p>
          <a:p>
            <a:pPr marL="400050" lvl="1" indent="-400050" algn="just">
              <a:spcBef>
                <a:spcPts val="600"/>
              </a:spcBef>
              <a:buClr>
                <a:srgbClr val="262699"/>
              </a:buClr>
              <a:buFont typeface="Verdana" pitchFamily="34" charset="0"/>
              <a:buAutoNum type="romanLcPeriod"/>
            </a:pPr>
            <a:r>
              <a:rPr lang="sl-SI" altLang="en-US" sz="1700" b="0" smtClean="0">
                <a:ea typeface="ＭＳ Ｐゴシック" pitchFamily="34" charset="-128"/>
              </a:rPr>
              <a:t>ensure a platform for cooperation and </a:t>
            </a:r>
            <a:r>
              <a:rPr lang="en-GB" altLang="en-US" sz="1700" b="0" smtClean="0">
                <a:ea typeface="ＭＳ Ｐゴシック" pitchFamily="34" charset="-128"/>
              </a:rPr>
              <a:t>provide guidance to public and selected private counterparts seeking advisory support for project preparation, use of EU financial instruments and access to finance. </a:t>
            </a:r>
          </a:p>
          <a:p>
            <a:pPr algn="just"/>
            <a:endParaRPr lang="sl-SI" altLang="en-US" sz="1700" i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algn="just"/>
            <a:endParaRPr lang="sl-SI" altLang="en-US" sz="1700" i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endParaRPr lang="en-GB" altLang="en-US" smtClean="0"/>
          </a:p>
          <a:p>
            <a:endParaRPr lang="en-GB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l" eaLnBrk="1" hangingPunct="1"/>
            <a:fld id="{075BB971-23FC-4F6A-9095-CF8565C4D27A}" type="slidenum">
              <a:rPr lang="en-GB" altLang="en-US" smtClean="0">
                <a:ea typeface="Microsoft YaHei" pitchFamily="34" charset="-122"/>
              </a:rPr>
              <a:pPr algn="l" eaLnBrk="1" hangingPunct="1"/>
              <a:t>16</a:t>
            </a:fld>
            <a:endParaRPr lang="en-GB" altLang="en-US" smtClean="0"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mtClean="0"/>
              <a:t>European Investment Advisory Hub (EIAH)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ct val="0"/>
              </a:spcBef>
              <a:spcAft>
                <a:spcPts val="1200"/>
              </a:spcAft>
            </a:pPr>
            <a:r>
              <a:rPr lang="sl-SI" altLang="en-US" b="1" i="0" smtClean="0"/>
              <a:t>i. S</a:t>
            </a:r>
            <a:r>
              <a:rPr lang="en-GB" altLang="en-US" b="1" i="0" smtClean="0"/>
              <a:t>ingle point of entry</a:t>
            </a:r>
            <a:endParaRPr lang="sl-SI" altLang="en-US" b="1" i="0" smtClean="0"/>
          </a:p>
          <a:p>
            <a:pPr marL="342900" lvl="1" indent="-342900" algn="just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altLang="en-US" b="0" smtClean="0">
                <a:ea typeface="ＭＳ Ｐゴシック" pitchFamily="34" charset="-128"/>
              </a:rPr>
              <a:t>for advisory services (matching of TA demand with services available) with a support team (helpdesk) for public and private project promoters, Managing and Procuring authorities and National Promotional Banks (NPBs)</a:t>
            </a:r>
            <a:r>
              <a:rPr lang="sl-SI" altLang="en-US" b="0" smtClean="0">
                <a:ea typeface="ＭＳ Ｐゴシック" pitchFamily="34" charset="-128"/>
              </a:rPr>
              <a:t>.</a:t>
            </a:r>
          </a:p>
          <a:p>
            <a:pPr marL="342900" lvl="1" indent="-342900" algn="just">
              <a:spcBef>
                <a:spcPts val="600"/>
              </a:spcBef>
              <a:buFont typeface="Arial" charset="0"/>
              <a:buChar char="•"/>
            </a:pPr>
            <a:r>
              <a:rPr lang="en-US" altLang="en-US" b="0" smtClean="0">
                <a:ea typeface="ＭＳ Ｐゴシック" pitchFamily="34" charset="-128"/>
              </a:rPr>
              <a:t>it will encompass a web portal (with links to existing and new advisory programmes) that will become a reference point for guidance and support to potential investors and public authorities for investments within the Union. </a:t>
            </a:r>
            <a:endParaRPr lang="en-GB" altLang="en-US" b="0" smtClean="0">
              <a:ea typeface="ＭＳ Ｐゴシック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eaLnBrk="1" hangingPunct="1"/>
            <a:fld id="{AC5C2BEF-454E-4851-A9A6-11F8328857B1}" type="slidenum">
              <a:rPr lang="en-GB" altLang="en-US" smtClean="0">
                <a:solidFill>
                  <a:srgbClr val="0F5494"/>
                </a:solidFill>
              </a:rPr>
              <a:pPr eaLnBrk="1" hangingPunct="1"/>
              <a:t>17</a:t>
            </a:fld>
            <a:endParaRPr lang="en-GB" altLang="en-US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9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mtClean="0"/>
              <a:t>European Investment Advisory Hub (EIAH)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ct val="0"/>
              </a:spcBef>
              <a:spcAft>
                <a:spcPts val="1200"/>
              </a:spcAft>
            </a:pPr>
            <a:r>
              <a:rPr lang="sl-SI" altLang="en-US" b="1" i="0" smtClean="0"/>
              <a:t>ii. Strengthened advisory support</a:t>
            </a:r>
          </a:p>
          <a:p>
            <a:pPr marL="342900" lvl="1" indent="-342900" algn="just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sl-SI" altLang="en-US" b="0" smtClean="0">
                <a:ea typeface="ＭＳ Ｐゴシック" pitchFamily="34" charset="-128"/>
              </a:rPr>
              <a:t>to </a:t>
            </a:r>
            <a:r>
              <a:rPr lang="en-US" altLang="en-US" b="0" smtClean="0">
                <a:ea typeface="ＭＳ Ｐゴシック" pitchFamily="34" charset="-128"/>
              </a:rPr>
              <a:t>coordinate and provide synergies, i.e. bring together current advisory services  under a single advisory hub </a:t>
            </a:r>
            <a:endParaRPr lang="sl-SI" altLang="en-US" b="0" smtClean="0">
              <a:ea typeface="ＭＳ Ｐゴシック" pitchFamily="34" charset="-128"/>
            </a:endParaRPr>
          </a:p>
          <a:p>
            <a:pPr marL="342900" lvl="1" indent="-342900" algn="just">
              <a:spcBef>
                <a:spcPts val="600"/>
              </a:spcBef>
              <a:buFont typeface="Arial" charset="0"/>
              <a:buChar char="•"/>
            </a:pPr>
            <a:r>
              <a:rPr lang="sl-SI" altLang="en-US" b="0" smtClean="0">
                <a:ea typeface="ＭＳ Ｐゴシック" pitchFamily="34" charset="-128"/>
              </a:rPr>
              <a:t>to </a:t>
            </a:r>
            <a:r>
              <a:rPr lang="en-US" altLang="en-US" b="0" smtClean="0">
                <a:ea typeface="ＭＳ Ｐゴシック" pitchFamily="34" charset="-128"/>
              </a:rPr>
              <a:t>deploy new services to cover unaddressed needs (e.g. projects under </a:t>
            </a:r>
            <a:r>
              <a:rPr lang="sl-SI" altLang="en-US" b="0" smtClean="0">
                <a:ea typeface="ＭＳ Ｐゴシック" pitchFamily="34" charset="-128"/>
              </a:rPr>
              <a:t>EFSI</a:t>
            </a:r>
            <a:r>
              <a:rPr lang="en-US" altLang="en-US" b="0" smtClean="0">
                <a:ea typeface="ＭＳ Ｐゴシック" pitchFamily="34" charset="-128"/>
              </a:rPr>
              <a:t>), thereby creating a comprehensive offer of project preparation advisory services within the EU. </a:t>
            </a:r>
            <a:endParaRPr lang="sl-SI" altLang="en-US" b="0" smtClean="0"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eaLnBrk="1" hangingPunct="1"/>
            <a:fld id="{556758A0-C1E0-45C9-B59E-07989B39C778}" type="slidenum">
              <a:rPr lang="en-GB" altLang="en-US" smtClean="0">
                <a:solidFill>
                  <a:srgbClr val="0F5494"/>
                </a:solidFill>
              </a:rPr>
              <a:pPr eaLnBrk="1" hangingPunct="1"/>
              <a:t>18</a:t>
            </a:fld>
            <a:endParaRPr lang="en-GB" altLang="en-US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7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mtClean="0"/>
              <a:t>European Investment Advisory Hub (EIAH)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ct val="0"/>
              </a:spcBef>
              <a:spcAft>
                <a:spcPts val="600"/>
              </a:spcAft>
            </a:pPr>
            <a:r>
              <a:rPr lang="sl-SI" altLang="en-US" b="1" i="0" dirty="0" err="1" smtClean="0"/>
              <a:t>iii</a:t>
            </a:r>
            <a:r>
              <a:rPr lang="sl-SI" altLang="en-US" b="1" i="0" dirty="0" smtClean="0"/>
              <a:t>. Platform </a:t>
            </a:r>
            <a:r>
              <a:rPr lang="sl-SI" altLang="en-US" b="1" i="0" dirty="0" err="1" smtClean="0"/>
              <a:t>for</a:t>
            </a:r>
            <a:r>
              <a:rPr lang="sl-SI" altLang="en-US" b="1" i="0" dirty="0" smtClean="0"/>
              <a:t> </a:t>
            </a:r>
            <a:r>
              <a:rPr lang="sl-SI" altLang="en-US" b="1" i="0" dirty="0" err="1" smtClean="0"/>
              <a:t>cooperation</a:t>
            </a:r>
            <a:endParaRPr lang="sl-SI" altLang="en-US" b="1" i="0" dirty="0" smtClean="0"/>
          </a:p>
          <a:p>
            <a:pPr marL="0" lvl="1" indent="0" algn="just">
              <a:spcBef>
                <a:spcPts val="600"/>
              </a:spcBef>
              <a:buNone/>
            </a:pPr>
            <a:r>
              <a:rPr lang="en-US" altLang="en-US" sz="1700" b="0" dirty="0" smtClean="0">
                <a:ea typeface="ＭＳ Ｐゴシック" pitchFamily="34" charset="-128"/>
              </a:rPr>
              <a:t>•	</a:t>
            </a:r>
            <a:r>
              <a:rPr lang="sl-SI" altLang="en-US" sz="1700" b="0" dirty="0" err="1" smtClean="0">
                <a:ea typeface="ＭＳ Ｐゴシック" pitchFamily="34" charset="-128"/>
              </a:rPr>
              <a:t>will</a:t>
            </a:r>
            <a:r>
              <a:rPr lang="sl-SI" altLang="en-US" sz="1700" b="0" dirty="0" smtClean="0">
                <a:ea typeface="ＭＳ Ｐゴシック" pitchFamily="34" charset="-128"/>
              </a:rPr>
              <a:t> </a:t>
            </a:r>
            <a:r>
              <a:rPr lang="en-US" altLang="en-US" sz="1700" b="0" dirty="0" smtClean="0">
                <a:ea typeface="ＭＳ Ｐゴシック" pitchFamily="34" charset="-128"/>
              </a:rPr>
              <a:t>provide methodological guidance in areas such as public procurement (including </a:t>
            </a:r>
            <a:r>
              <a:rPr lang="en-US" altLang="en-US" sz="1700" b="0" dirty="0" err="1" smtClean="0">
                <a:ea typeface="ＭＳ Ｐゴシック" pitchFamily="34" charset="-128"/>
              </a:rPr>
              <a:t>PPPs</a:t>
            </a:r>
            <a:r>
              <a:rPr lang="en-US" altLang="en-US" sz="1700" b="0" dirty="0" smtClean="0">
                <a:ea typeface="ＭＳ Ｐゴシック" pitchFamily="34" charset="-128"/>
              </a:rPr>
              <a:t> and value for money assessments), financial instruments, project structuring;</a:t>
            </a:r>
          </a:p>
          <a:p>
            <a:pPr marL="0" lvl="1" indent="0" algn="just">
              <a:spcBef>
                <a:spcPts val="600"/>
              </a:spcBef>
              <a:buNone/>
            </a:pPr>
            <a:r>
              <a:rPr lang="en-US" altLang="en-US" sz="1700" b="0" dirty="0" smtClean="0">
                <a:ea typeface="ＭＳ Ｐゴシック" pitchFamily="34" charset="-128"/>
              </a:rPr>
              <a:t>•	develop guidelines, manuals, factsheets, case studies; </a:t>
            </a:r>
          </a:p>
          <a:p>
            <a:pPr marL="0" lvl="1" indent="0" algn="just">
              <a:spcBef>
                <a:spcPts val="600"/>
              </a:spcBef>
              <a:buNone/>
            </a:pPr>
            <a:r>
              <a:rPr lang="en-US" altLang="en-US" sz="1700" b="0" dirty="0" smtClean="0">
                <a:ea typeface="ＭＳ Ｐゴシック" pitchFamily="34" charset="-128"/>
              </a:rPr>
              <a:t>•	coordinate networking platforms for capacity building activities and exchange of good practice for TA and facilitate networking events, training and e-learning modules;</a:t>
            </a:r>
          </a:p>
          <a:p>
            <a:pPr marL="0" lvl="1" indent="0" algn="just">
              <a:spcBef>
                <a:spcPts val="600"/>
              </a:spcBef>
              <a:buNone/>
            </a:pPr>
            <a:r>
              <a:rPr lang="en-US" altLang="en-US" sz="1700" b="0" dirty="0" smtClean="0">
                <a:ea typeface="ＭＳ Ｐゴシック" pitchFamily="34" charset="-128"/>
              </a:rPr>
              <a:t>•	enhance cooperation with and between existing and newly established </a:t>
            </a:r>
            <a:r>
              <a:rPr lang="en-US" altLang="en-US" sz="1700" b="0" dirty="0" err="1" smtClean="0">
                <a:ea typeface="ＭＳ Ｐゴシック" pitchFamily="34" charset="-128"/>
              </a:rPr>
              <a:t>NPBs</a:t>
            </a:r>
            <a:r>
              <a:rPr lang="en-US" altLang="en-US" sz="1700" b="0" dirty="0" smtClean="0">
                <a:ea typeface="ＭＳ Ｐゴシック" pitchFamily="34" charset="-128"/>
              </a:rPr>
              <a:t>.</a:t>
            </a:r>
          </a:p>
          <a:p>
            <a:pPr marL="0" lvl="1" indent="0" algn="just">
              <a:spcBef>
                <a:spcPts val="600"/>
              </a:spcBef>
            </a:pPr>
            <a:endParaRPr lang="sl-SI" altLang="en-US" sz="1700" b="0" dirty="0" smtClean="0">
              <a:ea typeface="ＭＳ Ｐゴシック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eaLnBrk="1" hangingPunct="1"/>
            <a:fld id="{869B0C1D-0444-41E9-B081-3F73A3ACFBAD}" type="slidenum">
              <a:rPr lang="en-GB" altLang="en-US" smtClean="0">
                <a:solidFill>
                  <a:srgbClr val="0F5494"/>
                </a:solidFill>
              </a:rPr>
              <a:pPr eaLnBrk="1" hangingPunct="1"/>
              <a:t>19</a:t>
            </a:fld>
            <a:endParaRPr lang="en-GB" altLang="en-US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8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8500" y="6554788"/>
            <a:ext cx="2132013" cy="474662"/>
          </a:xfrm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l" eaLnBrk="1" hangingPunct="1"/>
            <a:fld id="{1B6601F6-56C9-4158-9D42-6950F0FA63FD}" type="slidenum">
              <a:rPr lang="en-GB" altLang="en-US" smtClean="0">
                <a:ea typeface="Microsoft YaHei" pitchFamily="34" charset="-122"/>
              </a:rPr>
              <a:pPr algn="l" eaLnBrk="1" hangingPunct="1"/>
              <a:t>2</a:t>
            </a:fld>
            <a:endParaRPr lang="en-GB" altLang="en-US" smtClean="0">
              <a:ea typeface="Microsoft YaHei" pitchFamily="34" charset="-12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917575"/>
            <a:ext cx="91440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marL="358775" eaLnBrk="0" hangingPunct="0">
              <a:spcBef>
                <a:spcPts val="600"/>
              </a:spcBef>
              <a:defRPr sz="2400" i="1">
                <a:solidFill>
                  <a:srgbClr val="0F5494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spcBef>
                <a:spcPts val="500"/>
              </a:spcBef>
              <a:defRPr sz="2000" b="1">
                <a:solidFill>
                  <a:srgbClr val="0F5494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spcBef>
                <a:spcPts val="350"/>
              </a:spcBef>
              <a:defRPr sz="1400">
                <a:solidFill>
                  <a:srgbClr val="0F5494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2800" b="1" i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473" y="2708920"/>
            <a:ext cx="81137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First Pillar: Mobilising Finance for Investment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1912" y="1489075"/>
            <a:ext cx="64087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European Fund for Strategic Investments (EFSI)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9002" y="3429000"/>
            <a:ext cx="8229600" cy="936625"/>
          </a:xfrm>
        </p:spPr>
        <p:txBody>
          <a:bodyPr/>
          <a:lstStyle/>
          <a:p>
            <a:pPr algn="ctr"/>
            <a:r>
              <a:rPr lang="en-GB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Pillar: </a:t>
            </a:r>
            <a:r>
              <a:rPr lang="en-GB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GB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</a:t>
            </a:r>
            <a:r>
              <a:rPr lang="en-GB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economy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95288" y="4509120"/>
            <a:ext cx="8228012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 Pillar: Removing barriers to investment</a:t>
            </a:r>
            <a:endParaRPr lang="en-GB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mtClean="0"/>
              <a:t>EFSI work plan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2205038"/>
            <a:ext cx="8228013" cy="381476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</a:pPr>
            <a:r>
              <a:rPr lang="en-US" altLang="en-US" sz="2000" b="1" i="0" dirty="0" smtClean="0">
                <a:solidFill>
                  <a:srgbClr val="002060"/>
                </a:solidFill>
              </a:rPr>
              <a:t>EFSI Regulation</a:t>
            </a:r>
          </a:p>
          <a:p>
            <a:pPr marL="0" indent="0" eaLnBrk="1" hangingPunct="1">
              <a:spcBef>
                <a:spcPct val="0"/>
              </a:spcBef>
              <a:buClrTx/>
            </a:pPr>
            <a:r>
              <a:rPr lang="en-US" altLang="en-US" sz="2000" i="0" dirty="0" smtClean="0">
                <a:solidFill>
                  <a:srgbClr val="002060"/>
                </a:solidFill>
              </a:rPr>
              <a:t> Commission </a:t>
            </a:r>
            <a:r>
              <a:rPr lang="en-US" altLang="en-US" sz="2000" i="0" dirty="0" smtClean="0">
                <a:solidFill>
                  <a:srgbClr val="002060"/>
                </a:solidFill>
              </a:rPr>
              <a:t>proposal (13 January 2015)	</a:t>
            </a:r>
          </a:p>
          <a:p>
            <a:pPr marL="0" indent="0" eaLnBrk="1" hangingPunct="1">
              <a:spcBef>
                <a:spcPct val="0"/>
              </a:spcBef>
              <a:buClrTx/>
            </a:pPr>
            <a:r>
              <a:rPr lang="en-US" altLang="en-US" sz="2000" i="0" dirty="0" smtClean="0">
                <a:solidFill>
                  <a:srgbClr val="002060"/>
                </a:solidFill>
              </a:rPr>
              <a:t> </a:t>
            </a:r>
            <a:r>
              <a:rPr lang="en-US" altLang="en-US" sz="2000" i="0" dirty="0" smtClean="0">
                <a:solidFill>
                  <a:srgbClr val="002060"/>
                </a:solidFill>
              </a:rPr>
              <a:t>Council </a:t>
            </a:r>
            <a:r>
              <a:rPr lang="en-US" altLang="en-US" sz="2000" i="0" dirty="0" smtClean="0">
                <a:solidFill>
                  <a:srgbClr val="002060"/>
                </a:solidFill>
              </a:rPr>
              <a:t>agreed on its negotiation position (10 March 2015)</a:t>
            </a:r>
          </a:p>
          <a:p>
            <a:pPr marL="0" indent="0" eaLnBrk="1" hangingPunct="1">
              <a:spcBef>
                <a:spcPct val="0"/>
              </a:spcBef>
              <a:buClrTx/>
            </a:pPr>
            <a:r>
              <a:rPr lang="en-US" altLang="en-US" sz="2000" i="0" dirty="0" smtClean="0">
                <a:solidFill>
                  <a:srgbClr val="002060"/>
                </a:solidFill>
              </a:rPr>
              <a:t> </a:t>
            </a:r>
            <a:r>
              <a:rPr lang="en-US" altLang="en-US" sz="2000" i="0" dirty="0" smtClean="0">
                <a:solidFill>
                  <a:srgbClr val="002060"/>
                </a:solidFill>
              </a:rPr>
              <a:t>Negotiations  Council -  </a:t>
            </a:r>
            <a:r>
              <a:rPr lang="en-US" altLang="en-US" sz="2000" i="0" dirty="0" smtClean="0">
                <a:solidFill>
                  <a:srgbClr val="002060"/>
                </a:solidFill>
              </a:rPr>
              <a:t>European </a:t>
            </a:r>
            <a:r>
              <a:rPr lang="en-US" altLang="en-US" sz="2000" i="0" dirty="0" smtClean="0">
                <a:solidFill>
                  <a:srgbClr val="002060"/>
                </a:solidFill>
              </a:rPr>
              <a:t>Parliament (28 May 2015)</a:t>
            </a:r>
          </a:p>
          <a:p>
            <a:pPr marL="0" indent="0" eaLnBrk="1" hangingPunct="1">
              <a:spcBef>
                <a:spcPct val="0"/>
              </a:spcBef>
              <a:buClrTx/>
            </a:pPr>
            <a:r>
              <a:rPr lang="en-US" altLang="en-US" sz="2000" i="0" dirty="0" smtClean="0">
                <a:solidFill>
                  <a:srgbClr val="002060"/>
                </a:solidFill>
              </a:rPr>
              <a:t> Vote in EP (24 June 2015)</a:t>
            </a:r>
          </a:p>
          <a:p>
            <a:pPr marL="0" indent="0" eaLnBrk="1" hangingPunct="1">
              <a:spcBef>
                <a:spcPct val="0"/>
              </a:spcBef>
              <a:buClrTx/>
            </a:pPr>
            <a:r>
              <a:rPr lang="en-US" altLang="en-US" sz="2000" i="0" dirty="0" smtClean="0">
                <a:solidFill>
                  <a:srgbClr val="002060"/>
                </a:solidFill>
              </a:rPr>
              <a:t> Adoption of Regulation (Summer 2015</a:t>
            </a:r>
            <a:r>
              <a:rPr lang="en-US" altLang="en-US" sz="2000" i="0" dirty="0" smtClean="0">
                <a:solidFill>
                  <a:srgbClr val="002060"/>
                </a:solidFill>
              </a:rPr>
              <a:t>)</a:t>
            </a:r>
          </a:p>
          <a:p>
            <a:pPr marL="0" indent="0" eaLnBrk="1" hangingPunct="1">
              <a:spcBef>
                <a:spcPct val="0"/>
              </a:spcBef>
              <a:buClrTx/>
            </a:pPr>
            <a:endParaRPr lang="fr-BE" altLang="en-US" sz="2000" b="1" i="0" dirty="0" smtClean="0">
              <a:solidFill>
                <a:srgbClr val="002060"/>
              </a:solidFill>
            </a:endParaRPr>
          </a:p>
          <a:p>
            <a:pPr marL="0" indent="0" eaLnBrk="1" hangingPunct="1">
              <a:spcBef>
                <a:spcPct val="0"/>
              </a:spcBef>
              <a:buClrTx/>
            </a:pPr>
            <a:r>
              <a:rPr lang="fr-BE" altLang="en-US" sz="2000" b="1" i="0" dirty="0" smtClean="0">
                <a:solidFill>
                  <a:srgbClr val="002060"/>
                </a:solidFill>
              </a:rPr>
              <a:t>EFSI EC-EIB Agreement</a:t>
            </a:r>
          </a:p>
          <a:p>
            <a:pPr marL="0" indent="0" eaLnBrk="1" hangingPunct="1">
              <a:spcBef>
                <a:spcPct val="0"/>
              </a:spcBef>
              <a:buClrTx/>
            </a:pPr>
            <a:r>
              <a:rPr lang="fr-BE" altLang="en-US" sz="2000" i="0" dirty="0" smtClean="0">
                <a:solidFill>
                  <a:srgbClr val="002060"/>
                </a:solidFill>
              </a:rPr>
              <a:t>    </a:t>
            </a:r>
            <a:r>
              <a:rPr lang="fr-BE" altLang="en-US" sz="2000" i="0" dirty="0" err="1" smtClean="0">
                <a:solidFill>
                  <a:srgbClr val="002060"/>
                </a:solidFill>
              </a:rPr>
              <a:t>Negotiation</a:t>
            </a:r>
            <a:r>
              <a:rPr lang="fr-BE" altLang="en-US" sz="2000" i="0" dirty="0" smtClean="0">
                <a:solidFill>
                  <a:srgbClr val="002060"/>
                </a:solidFill>
              </a:rPr>
              <a:t> </a:t>
            </a:r>
            <a:r>
              <a:rPr lang="fr-BE" altLang="en-US" sz="2000" i="0" dirty="0" err="1" smtClean="0">
                <a:solidFill>
                  <a:srgbClr val="002060"/>
                </a:solidFill>
              </a:rPr>
              <a:t>ongoing</a:t>
            </a:r>
            <a:endParaRPr lang="fr-BE" altLang="en-US" sz="2000" i="0" dirty="0" smtClean="0">
              <a:solidFill>
                <a:srgbClr val="002060"/>
              </a:solidFill>
            </a:endParaRPr>
          </a:p>
          <a:p>
            <a:pPr marL="0" indent="0" eaLnBrk="1" hangingPunct="1">
              <a:spcBef>
                <a:spcPct val="0"/>
              </a:spcBef>
              <a:buClrTx/>
            </a:pPr>
            <a:endParaRPr lang="fr-BE" altLang="en-US" sz="2000" b="1" i="0" dirty="0" smtClean="0">
              <a:solidFill>
                <a:srgbClr val="002060"/>
              </a:solidFill>
            </a:endParaRPr>
          </a:p>
          <a:p>
            <a:pPr marL="0" indent="0" eaLnBrk="1" hangingPunct="1">
              <a:spcBef>
                <a:spcPct val="0"/>
              </a:spcBef>
              <a:buClrTx/>
            </a:pPr>
            <a:r>
              <a:rPr lang="fr-BE" altLang="en-US" sz="2000" b="1" i="0" dirty="0" smtClean="0">
                <a:solidFill>
                  <a:srgbClr val="002060"/>
                </a:solidFill>
              </a:rPr>
              <a:t>EIB/</a:t>
            </a:r>
            <a:r>
              <a:rPr lang="fr-BE" altLang="en-US" sz="2000" b="1" i="0" dirty="0" err="1" smtClean="0">
                <a:solidFill>
                  <a:srgbClr val="002060"/>
                </a:solidFill>
              </a:rPr>
              <a:t>EIF</a:t>
            </a:r>
            <a:endParaRPr lang="fr-BE" altLang="en-US" sz="2000" b="1" i="0" dirty="0" smtClean="0">
              <a:solidFill>
                <a:srgbClr val="002060"/>
              </a:solidFill>
            </a:endParaRPr>
          </a:p>
          <a:p>
            <a:pPr marL="0" indent="0" eaLnBrk="1" hangingPunct="1">
              <a:spcBef>
                <a:spcPct val="0"/>
              </a:spcBef>
              <a:buClrTx/>
            </a:pPr>
            <a:r>
              <a:rPr lang="fr-BE" altLang="en-US" sz="2000" i="0" dirty="0" smtClean="0">
                <a:solidFill>
                  <a:srgbClr val="002060"/>
                </a:solidFill>
              </a:rPr>
              <a:t>    Pipeline / </a:t>
            </a:r>
            <a:r>
              <a:rPr lang="fr-BE" altLang="en-US" sz="2000" i="0" dirty="0" err="1" smtClean="0">
                <a:solidFill>
                  <a:srgbClr val="002060"/>
                </a:solidFill>
              </a:rPr>
              <a:t>warehousing</a:t>
            </a:r>
            <a:r>
              <a:rPr lang="fr-BE" altLang="en-US" sz="2000" i="0" dirty="0" smtClean="0">
                <a:solidFill>
                  <a:srgbClr val="002060"/>
                </a:solidFill>
              </a:rPr>
              <a:t> (2015)</a:t>
            </a:r>
          </a:p>
          <a:p>
            <a:pPr marL="0" indent="0" eaLnBrk="1" hangingPunct="1">
              <a:spcBef>
                <a:spcPct val="0"/>
              </a:spcBef>
              <a:buClrTx/>
            </a:pPr>
            <a:r>
              <a:rPr lang="fr-BE" altLang="en-US" sz="2000" i="0" dirty="0" smtClean="0">
                <a:solidFill>
                  <a:srgbClr val="002060"/>
                </a:solidFill>
              </a:rPr>
              <a:t>    </a:t>
            </a:r>
            <a:r>
              <a:rPr lang="fr-BE" altLang="en-US" sz="2000" i="0" dirty="0" err="1" smtClean="0">
                <a:solidFill>
                  <a:srgbClr val="002060"/>
                </a:solidFill>
              </a:rPr>
              <a:t>Set-up</a:t>
            </a:r>
            <a:r>
              <a:rPr lang="fr-BE" altLang="en-US" sz="2000" i="0" dirty="0" smtClean="0">
                <a:solidFill>
                  <a:srgbClr val="002060"/>
                </a:solidFill>
              </a:rPr>
              <a:t> organisation and EFSI </a:t>
            </a:r>
            <a:r>
              <a:rPr lang="fr-BE" altLang="en-US" sz="2000" i="0" dirty="0" err="1" smtClean="0">
                <a:solidFill>
                  <a:srgbClr val="002060"/>
                </a:solidFill>
              </a:rPr>
              <a:t>governance</a:t>
            </a:r>
            <a:endParaRPr lang="fr-BE" altLang="en-US" sz="2000" i="0" dirty="0" smtClean="0">
              <a:solidFill>
                <a:srgbClr val="002060"/>
              </a:solidFill>
            </a:endParaRPr>
          </a:p>
          <a:p>
            <a:pPr marL="0" indent="0"/>
            <a:endParaRPr lang="en-GB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l" eaLnBrk="1" hangingPunct="1"/>
            <a:fld id="{5CA2600C-0115-40B1-B075-8A8177362F08}" type="slidenum">
              <a:rPr lang="en-GB" altLang="en-US" smtClean="0">
                <a:ea typeface="Microsoft YaHei" pitchFamily="34" charset="-122"/>
              </a:rPr>
              <a:pPr algn="l" eaLnBrk="1" hangingPunct="1"/>
              <a:t>20</a:t>
            </a:fld>
            <a:endParaRPr lang="en-GB" altLang="en-US" smtClean="0"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67544" y="3501008"/>
            <a:ext cx="8228012" cy="793750"/>
          </a:xfrm>
        </p:spPr>
        <p:txBody>
          <a:bodyPr/>
          <a:lstStyle/>
          <a:p>
            <a:pPr algn="ctr"/>
            <a:r>
              <a:rPr lang="en-GB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 Pillar: Removing barriers to investment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eaLnBrk="1" hangingPunct="1"/>
            <a:fld id="{E360BCA0-A43D-4189-9DE9-C8D765CD9037}" type="slidenum">
              <a:rPr lang="en-GB" altLang="en-US" smtClean="0">
                <a:solidFill>
                  <a:srgbClr val="0F5494"/>
                </a:solidFill>
              </a:rPr>
              <a:pPr eaLnBrk="1" hangingPunct="1"/>
              <a:t>21</a:t>
            </a:fld>
            <a:endParaRPr lang="en-GB" altLang="en-US" smtClean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8012" cy="793750"/>
          </a:xfrm>
        </p:spPr>
        <p:txBody>
          <a:bodyPr/>
          <a:lstStyle/>
          <a:p>
            <a:pPr algn="ctr"/>
            <a:r>
              <a:rPr lang="en-GB" altLang="en-US" dirty="0" smtClean="0"/>
              <a:t>Third Pillar: Removing barriers to investment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8013" cy="3598862"/>
          </a:xfrm>
        </p:spPr>
        <p:txBody>
          <a:bodyPr/>
          <a:lstStyle/>
          <a:p>
            <a:r>
              <a:rPr lang="en-GB" altLang="en-US" sz="2000" dirty="0" smtClean="0">
                <a:solidFill>
                  <a:srgbClr val="002060"/>
                </a:solidFill>
              </a:rPr>
              <a:t>Simple, better and more predictable regulation at all levels</a:t>
            </a:r>
          </a:p>
          <a:p>
            <a:endParaRPr lang="en-GB" altLang="en-US" sz="2000" dirty="0" smtClean="0">
              <a:solidFill>
                <a:srgbClr val="002060"/>
              </a:solidFill>
            </a:endParaRPr>
          </a:p>
          <a:p>
            <a:r>
              <a:rPr lang="en-GB" altLang="en-US" sz="2000" dirty="0" smtClean="0">
                <a:solidFill>
                  <a:srgbClr val="002060"/>
                </a:solidFill>
              </a:rPr>
              <a:t>Making most of the Single Market</a:t>
            </a:r>
          </a:p>
          <a:p>
            <a:pPr lvl="1" indent="0"/>
            <a:r>
              <a:rPr lang="en-GB" altLang="en-US" dirty="0" smtClean="0">
                <a:solidFill>
                  <a:srgbClr val="002060"/>
                </a:solidFill>
              </a:rPr>
              <a:t>Capital </a:t>
            </a:r>
            <a:r>
              <a:rPr lang="en-GB" altLang="en-US" dirty="0" smtClean="0">
                <a:solidFill>
                  <a:srgbClr val="002060"/>
                </a:solidFill>
              </a:rPr>
              <a:t>Markets Union</a:t>
            </a:r>
          </a:p>
          <a:p>
            <a:pPr lvl="1" indent="0"/>
            <a:r>
              <a:rPr lang="en-GB" altLang="en-US" dirty="0" smtClean="0">
                <a:solidFill>
                  <a:srgbClr val="002060"/>
                </a:solidFill>
              </a:rPr>
              <a:t>Energy Union</a:t>
            </a:r>
          </a:p>
          <a:p>
            <a:pPr lvl="1" indent="0"/>
            <a:r>
              <a:rPr lang="en-GB" altLang="en-US" dirty="0" smtClean="0">
                <a:solidFill>
                  <a:srgbClr val="002060"/>
                </a:solidFill>
              </a:rPr>
              <a:t>Digital Single Market</a:t>
            </a:r>
          </a:p>
          <a:p>
            <a:pPr lvl="1" indent="0"/>
            <a:r>
              <a:rPr lang="en-GB" altLang="en-US" dirty="0" smtClean="0">
                <a:solidFill>
                  <a:srgbClr val="002060"/>
                </a:solidFill>
              </a:rPr>
              <a:t>Services Market</a:t>
            </a:r>
          </a:p>
          <a:p>
            <a:endParaRPr lang="en-GB" altLang="en-US" sz="2000" dirty="0" smtClean="0">
              <a:solidFill>
                <a:srgbClr val="002060"/>
              </a:solidFill>
            </a:endParaRPr>
          </a:p>
          <a:p>
            <a:r>
              <a:rPr lang="en-GB" altLang="en-US" sz="2000" dirty="0" smtClean="0">
                <a:solidFill>
                  <a:srgbClr val="002060"/>
                </a:solidFill>
              </a:rPr>
              <a:t>Structural </a:t>
            </a:r>
            <a:r>
              <a:rPr lang="en-GB" altLang="en-US" sz="2000" dirty="0" smtClean="0">
                <a:solidFill>
                  <a:srgbClr val="002060"/>
                </a:solidFill>
              </a:rPr>
              <a:t>reforms in the Member States</a:t>
            </a:r>
          </a:p>
          <a:p>
            <a:endParaRPr lang="en-GB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eaLnBrk="1" hangingPunct="1"/>
            <a:fld id="{E360BCA0-A43D-4189-9DE9-C8D765CD9037}" type="slidenum">
              <a:rPr lang="en-GB" altLang="en-US" smtClean="0">
                <a:solidFill>
                  <a:srgbClr val="0F5494"/>
                </a:solidFill>
              </a:rPr>
              <a:pPr eaLnBrk="1" hangingPunct="1"/>
              <a:t>22</a:t>
            </a:fld>
            <a:endParaRPr lang="en-GB" altLang="en-US" smtClean="0">
              <a:solidFill>
                <a:srgbClr val="0F5494"/>
              </a:solidFill>
            </a:endParaRP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429000"/>
            <a:ext cx="20510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30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smtClean="0"/>
          </a:p>
          <a:p>
            <a:pPr algn="ctr"/>
            <a:r>
              <a:rPr lang="en-GB" sz="4000" smtClean="0"/>
              <a:t> </a:t>
            </a:r>
            <a:r>
              <a:rPr lang="en-GB" sz="4000" b="1" i="0" smtClean="0"/>
              <a:t>Thank you!</a:t>
            </a:r>
            <a:endParaRPr lang="en-GB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8500" y="6554788"/>
            <a:ext cx="2132013" cy="474662"/>
          </a:xfrm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l" eaLnBrk="1" hangingPunct="1"/>
            <a:fld id="{1B6601F6-56C9-4158-9D42-6950F0FA63FD}" type="slidenum">
              <a:rPr lang="en-GB" altLang="en-US" smtClean="0">
                <a:ea typeface="Microsoft YaHei" pitchFamily="34" charset="-122"/>
              </a:rPr>
              <a:pPr algn="l" eaLnBrk="1" hangingPunct="1"/>
              <a:t>3</a:t>
            </a:fld>
            <a:endParaRPr lang="en-GB" altLang="en-US" smtClean="0">
              <a:ea typeface="Microsoft YaHei" pitchFamily="34" charset="-12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917575"/>
            <a:ext cx="91440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marL="358775" eaLnBrk="0" hangingPunct="0">
              <a:spcBef>
                <a:spcPts val="600"/>
              </a:spcBef>
              <a:defRPr sz="2400" i="1">
                <a:solidFill>
                  <a:srgbClr val="0F5494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spcBef>
                <a:spcPts val="500"/>
              </a:spcBef>
              <a:defRPr sz="2000" b="1">
                <a:solidFill>
                  <a:srgbClr val="0F5494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spcBef>
                <a:spcPts val="350"/>
              </a:spcBef>
              <a:defRPr sz="1400">
                <a:solidFill>
                  <a:srgbClr val="0F5494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2800" b="1" i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3429000"/>
            <a:ext cx="811371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First Pillar: Mobilising Finance for Investment</a:t>
            </a:r>
          </a:p>
        </p:txBody>
      </p:sp>
    </p:spTree>
    <p:extLst>
      <p:ext uri="{BB962C8B-B14F-4D97-AF65-F5344CB8AC3E}">
        <p14:creationId xmlns:p14="http://schemas.microsoft.com/office/powerpoint/2010/main" val="14055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67"/>
          <a:stretch>
            <a:fillRect/>
          </a:stretch>
        </p:blipFill>
        <p:spPr bwMode="auto">
          <a:xfrm>
            <a:off x="900113" y="1052513"/>
            <a:ext cx="7324725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mtClean="0"/>
              <a:t>EFSI eligible sectors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68313" y="2349500"/>
            <a:ext cx="8228012" cy="40322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defRPr/>
            </a:pPr>
            <a:r>
              <a:rPr lang="en-US" altLang="en-US" sz="1800" b="1" i="0" dirty="0" smtClean="0">
                <a:solidFill>
                  <a:srgbClr val="002060"/>
                </a:solidFill>
              </a:rPr>
              <a:t>Infrastructure &amp; Innovation</a:t>
            </a:r>
          </a:p>
          <a:p>
            <a:pPr>
              <a:defRPr/>
            </a:pPr>
            <a:r>
              <a:rPr lang="en-GB" sz="1200" b="1" i="0" dirty="0">
                <a:solidFill>
                  <a:srgbClr val="002060"/>
                </a:solidFill>
              </a:rPr>
              <a:t>Development of infrastructure</a:t>
            </a:r>
          </a:p>
          <a:p>
            <a:pPr>
              <a:defRPr/>
            </a:pPr>
            <a:r>
              <a:rPr lang="en-GB" sz="1200" i="0" dirty="0">
                <a:solidFill>
                  <a:srgbClr val="002060"/>
                </a:solidFill>
              </a:rPr>
              <a:t>	Transport</a:t>
            </a:r>
          </a:p>
          <a:p>
            <a:pPr>
              <a:defRPr/>
            </a:pPr>
            <a:r>
              <a:rPr lang="en-GB" sz="1200" i="0" dirty="0">
                <a:solidFill>
                  <a:srgbClr val="002060"/>
                </a:solidFill>
              </a:rPr>
              <a:t>	Energy interconnections</a:t>
            </a:r>
          </a:p>
          <a:p>
            <a:pPr>
              <a:defRPr/>
            </a:pPr>
            <a:r>
              <a:rPr lang="en-GB" sz="1200" i="0" dirty="0">
                <a:solidFill>
                  <a:srgbClr val="002060"/>
                </a:solidFill>
              </a:rPr>
              <a:t>	Digital infrastructure</a:t>
            </a:r>
          </a:p>
          <a:p>
            <a:pPr>
              <a:defRPr/>
            </a:pPr>
            <a:r>
              <a:rPr lang="en-GB" sz="1200" i="0" dirty="0">
                <a:solidFill>
                  <a:srgbClr val="002060"/>
                </a:solidFill>
              </a:rPr>
              <a:t>	Environmental infrastructure</a:t>
            </a:r>
          </a:p>
          <a:p>
            <a:pPr>
              <a:defRPr/>
            </a:pPr>
            <a:r>
              <a:rPr lang="en-GB" sz="1200" i="0" dirty="0">
                <a:solidFill>
                  <a:srgbClr val="002060"/>
                </a:solidFill>
              </a:rPr>
              <a:t>	Natural resources</a:t>
            </a:r>
          </a:p>
          <a:p>
            <a:pPr>
              <a:defRPr/>
            </a:pPr>
            <a:r>
              <a:rPr lang="en-GB" sz="1200" i="0" dirty="0">
                <a:solidFill>
                  <a:srgbClr val="002060"/>
                </a:solidFill>
              </a:rPr>
              <a:t>	Urban development and mobility</a:t>
            </a:r>
          </a:p>
          <a:p>
            <a:pPr>
              <a:defRPr/>
            </a:pPr>
            <a:r>
              <a:rPr lang="en-GB" sz="1200" b="1" i="0" dirty="0">
                <a:solidFill>
                  <a:srgbClr val="002060"/>
                </a:solidFill>
              </a:rPr>
              <a:t>Research and development and innovation </a:t>
            </a:r>
          </a:p>
          <a:p>
            <a:pPr>
              <a:defRPr/>
            </a:pPr>
            <a:r>
              <a:rPr lang="en-GB" sz="1200" b="1" i="0" dirty="0">
                <a:solidFill>
                  <a:srgbClr val="002060"/>
                </a:solidFill>
              </a:rPr>
              <a:t>Investment in education and training, health, information and communications technology</a:t>
            </a:r>
          </a:p>
          <a:p>
            <a:pPr>
              <a:defRPr/>
            </a:pPr>
            <a:r>
              <a:rPr lang="en-GB" sz="1200" b="1" i="0" dirty="0">
                <a:solidFill>
                  <a:srgbClr val="002060"/>
                </a:solidFill>
              </a:rPr>
              <a:t>Development and modernisation of the energy sector, including, renewable energy and energy and resource efficiency;</a:t>
            </a:r>
          </a:p>
          <a:p>
            <a:pPr marL="0" indent="0" eaLnBrk="1" hangingPunct="1">
              <a:spcBef>
                <a:spcPct val="0"/>
              </a:spcBef>
              <a:buClrTx/>
              <a:defRPr/>
            </a:pPr>
            <a:endParaRPr lang="fr-BE" altLang="en-US" sz="1200" i="0" dirty="0" smtClean="0">
              <a:solidFill>
                <a:srgbClr val="002060"/>
              </a:solidFill>
            </a:endParaRPr>
          </a:p>
          <a:p>
            <a:pPr marL="0" indent="0" eaLnBrk="1" hangingPunct="1">
              <a:spcBef>
                <a:spcPct val="0"/>
              </a:spcBef>
              <a:buClrTx/>
              <a:defRPr/>
            </a:pPr>
            <a:r>
              <a:rPr lang="fr-BE" altLang="en-US" sz="1800" b="1" i="0" dirty="0" err="1">
                <a:solidFill>
                  <a:srgbClr val="002060"/>
                </a:solidFill>
              </a:rPr>
              <a:t>SMEs</a:t>
            </a:r>
            <a:r>
              <a:rPr lang="fr-BE" altLang="en-US" sz="1800" b="1" i="0" dirty="0">
                <a:solidFill>
                  <a:srgbClr val="002060"/>
                </a:solidFill>
              </a:rPr>
              <a:t> and </a:t>
            </a:r>
            <a:r>
              <a:rPr lang="fr-BE" altLang="en-US" sz="1800" b="1" i="0" dirty="0" err="1">
                <a:solidFill>
                  <a:srgbClr val="002060"/>
                </a:solidFill>
              </a:rPr>
              <a:t>Mid</a:t>
            </a:r>
            <a:r>
              <a:rPr lang="fr-BE" altLang="en-US" sz="1800" b="1" i="0" dirty="0">
                <a:solidFill>
                  <a:srgbClr val="002060"/>
                </a:solidFill>
              </a:rPr>
              <a:t>-Caps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fr-BE" altLang="en-US" sz="1200" b="1" i="0" dirty="0">
                <a:solidFill>
                  <a:srgbClr val="002060"/>
                </a:solidFill>
              </a:rPr>
              <a:t>Access to finance</a:t>
            </a:r>
            <a:endParaRPr lang="en-GB" altLang="en-US" sz="1200" b="1" i="0" dirty="0">
              <a:solidFill>
                <a:srgbClr val="002060"/>
              </a:solidFill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l" eaLnBrk="1" hangingPunct="1"/>
            <a:fld id="{09C809E4-C5FF-4E19-8DCF-72C5ADD126E0}" type="slidenum">
              <a:rPr lang="en-GB" altLang="en-US" smtClean="0">
                <a:ea typeface="Microsoft YaHei" pitchFamily="34" charset="-122"/>
              </a:rPr>
              <a:pPr algn="l" eaLnBrk="1" hangingPunct="1"/>
              <a:t>5</a:t>
            </a:fld>
            <a:endParaRPr lang="en-GB" altLang="en-US" smtClean="0"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95288" y="1052513"/>
            <a:ext cx="8228012" cy="935037"/>
          </a:xfrm>
        </p:spPr>
        <p:txBody>
          <a:bodyPr/>
          <a:lstStyle/>
          <a:p>
            <a:pPr algn="ctr"/>
            <a:r>
              <a:rPr lang="en-GB" altLang="en-US" sz="2400" smtClean="0"/>
              <a:t>Long-term investments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9925" y="6554788"/>
            <a:ext cx="2132013" cy="474662"/>
          </a:xfrm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l" eaLnBrk="1" hangingPunct="1"/>
            <a:fld id="{D95AD153-88C6-4BD5-A846-F5B362574155}" type="slidenum">
              <a:rPr lang="en-GB" altLang="en-US" smtClean="0">
                <a:ea typeface="Microsoft YaHei" pitchFamily="34" charset="-122"/>
              </a:rPr>
              <a:pPr algn="l" eaLnBrk="1" hangingPunct="1"/>
              <a:t>6</a:t>
            </a:fld>
            <a:endParaRPr lang="en-GB" altLang="en-US" smtClean="0">
              <a:ea typeface="Microsoft YaHei" pitchFamily="34" charset="-122"/>
            </a:endParaRP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8280400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434388" cy="3670300"/>
          </a:xfrm>
        </p:spPr>
        <p:txBody>
          <a:bodyPr/>
          <a:lstStyle/>
          <a:p>
            <a:pPr marL="0" indent="0">
              <a:spcBef>
                <a:spcPts val="900"/>
              </a:spcBef>
              <a:buClr>
                <a:srgbClr val="0F5494"/>
              </a:buClr>
              <a:defRPr/>
            </a:pPr>
            <a:endParaRPr lang="en-GB" altLang="en-US" sz="600" i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449263" indent="-449263">
              <a:spcBef>
                <a:spcPts val="900"/>
              </a:spcBef>
              <a:buClr>
                <a:srgbClr val="0F5494"/>
              </a:buClr>
              <a:buFont typeface="Wingdings" pitchFamily="2" charset="2"/>
              <a:buChar char=""/>
              <a:defRPr/>
            </a:pPr>
            <a:r>
              <a:rPr lang="en-GB" altLang="en-US" sz="1700" b="1" i="0" dirty="0" smtClean="0">
                <a:solidFill>
                  <a:srgbClr val="C00000"/>
                </a:solidFill>
                <a:ea typeface="ＭＳ Ｐゴシック" pitchFamily="34" charset="-128"/>
              </a:rPr>
              <a:t>Support to SMEs and mid-caps is foreseen</a:t>
            </a:r>
            <a:r>
              <a:rPr lang="en-GB" altLang="en-US" sz="1700" i="0" dirty="0" smtClean="0">
                <a:solidFill>
                  <a:schemeClr val="tx1"/>
                </a:solidFill>
                <a:ea typeface="ＭＳ Ｐゴシック" pitchFamily="34" charset="-128"/>
              </a:rPr>
              <a:t> in the EFSI regulation. A specific SME Window of EFSI to be created, </a:t>
            </a:r>
            <a:r>
              <a:rPr lang="en-GB" altLang="en-US" sz="1700" b="1" i="0" dirty="0" smtClean="0">
                <a:solidFill>
                  <a:srgbClr val="C00000"/>
                </a:solidFill>
                <a:ea typeface="ＭＳ Ｐゴシック" pitchFamily="34" charset="-128"/>
              </a:rPr>
              <a:t>implemented via the EIF</a:t>
            </a:r>
            <a:r>
              <a:rPr lang="en-GB" altLang="en-US" sz="1700" i="0" dirty="0" smtClean="0">
                <a:solidFill>
                  <a:schemeClr val="tx1"/>
                </a:solidFill>
                <a:ea typeface="ＭＳ Ｐゴシック" pitchFamily="34" charset="-128"/>
              </a:rPr>
              <a:t>, through agreements between the EIF and financial intermediaries signed in </a:t>
            </a:r>
            <a:r>
              <a:rPr lang="en-GB" altLang="en-US" sz="1700" b="1" i="0" dirty="0" smtClean="0">
                <a:solidFill>
                  <a:srgbClr val="C00000"/>
                </a:solidFill>
                <a:ea typeface="ＭＳ Ｐゴシック" pitchFamily="34" charset="-128"/>
              </a:rPr>
              <a:t>2015-2018</a:t>
            </a:r>
            <a:r>
              <a:rPr lang="en-GB" altLang="en-US" sz="1700" i="0" dirty="0" smtClean="0">
                <a:solidFill>
                  <a:schemeClr val="tx1"/>
                </a:solidFill>
                <a:ea typeface="ＭＳ Ｐゴシック" pitchFamily="34" charset="-128"/>
              </a:rPr>
              <a:t>.</a:t>
            </a:r>
          </a:p>
          <a:p>
            <a:pPr marL="449263" indent="-449263">
              <a:spcBef>
                <a:spcPts val="900"/>
              </a:spcBef>
              <a:buClr>
                <a:srgbClr val="0F5494"/>
              </a:buClr>
              <a:buFont typeface="Wingdings" pitchFamily="2" charset="2"/>
              <a:buChar char=""/>
              <a:defRPr/>
            </a:pPr>
            <a:endParaRPr lang="en-GB" altLang="en-US" sz="800" i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449263" indent="-449263">
              <a:spcBef>
                <a:spcPts val="900"/>
              </a:spcBef>
              <a:buClr>
                <a:srgbClr val="0F5494"/>
              </a:buClr>
              <a:buFont typeface="Wingdings" pitchFamily="2" charset="2"/>
              <a:buChar char=""/>
              <a:defRPr/>
            </a:pPr>
            <a:r>
              <a:rPr lang="en-GB" altLang="en-US" sz="1700" i="0" dirty="0" smtClean="0">
                <a:solidFill>
                  <a:schemeClr val="tx1"/>
                </a:solidFill>
                <a:ea typeface="ＭＳ Ｐゴシック" pitchFamily="34" charset="-128"/>
              </a:rPr>
              <a:t>Financial support must be </a:t>
            </a:r>
            <a:r>
              <a:rPr lang="en-GB" altLang="en-US" sz="1700" b="1" i="0" dirty="0" smtClean="0">
                <a:solidFill>
                  <a:srgbClr val="C00000"/>
                </a:solidFill>
                <a:ea typeface="ＭＳ Ｐゴシック" pitchFamily="34" charset="-128"/>
              </a:rPr>
              <a:t>additional</a:t>
            </a:r>
            <a:r>
              <a:rPr lang="en-GB" altLang="en-US" sz="1700" i="0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n-GB" altLang="en-US" sz="1700" i="0" dirty="0" smtClean="0">
                <a:solidFill>
                  <a:schemeClr val="tx1"/>
                </a:solidFill>
                <a:ea typeface="ＭＳ Ｐゴシック" pitchFamily="34" charset="-128"/>
              </a:rPr>
              <a:t>to what will have been delivered under the existing and already foreseen programmes in the period 2015-2018. </a:t>
            </a:r>
          </a:p>
          <a:p>
            <a:pPr marL="449263" indent="-449263">
              <a:spcBef>
                <a:spcPts val="900"/>
              </a:spcBef>
              <a:buClr>
                <a:srgbClr val="0F5494"/>
              </a:buClr>
              <a:buFont typeface="Wingdings" pitchFamily="2" charset="2"/>
              <a:buChar char=""/>
              <a:defRPr/>
            </a:pPr>
            <a:endParaRPr lang="en-GB" altLang="en-US" sz="800" i="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449263" indent="-449263">
              <a:spcBef>
                <a:spcPts val="900"/>
              </a:spcBef>
              <a:buClr>
                <a:srgbClr val="0F5494"/>
              </a:buClr>
              <a:buFont typeface="Wingdings" pitchFamily="2" charset="2"/>
              <a:buChar char=""/>
              <a:defRPr/>
            </a:pPr>
            <a:r>
              <a:rPr lang="en-GB" altLang="en-US" sz="1700" i="0" dirty="0" smtClean="0">
                <a:solidFill>
                  <a:schemeClr val="tx1"/>
                </a:solidFill>
                <a:ea typeface="ＭＳ Ｐゴシック" pitchFamily="34" charset="-128"/>
              </a:rPr>
              <a:t>The SME Window should have a budget of </a:t>
            </a:r>
            <a:r>
              <a:rPr lang="en-GB" altLang="en-US" sz="1700" b="1" i="0" dirty="0" smtClean="0">
                <a:solidFill>
                  <a:srgbClr val="C00000"/>
                </a:solidFill>
                <a:ea typeface="ＭＳ Ｐゴシック" pitchFamily="34" charset="-128"/>
              </a:rPr>
              <a:t>up to EUR 5 billion</a:t>
            </a:r>
            <a:r>
              <a:rPr lang="en-GB" altLang="en-US" sz="1700" i="0" dirty="0" smtClean="0">
                <a:solidFill>
                  <a:schemeClr val="tx1"/>
                </a:solidFill>
                <a:ea typeface="ＭＳ Ｐゴシック" pitchFamily="34" charset="-128"/>
              </a:rPr>
              <a:t>, of which</a:t>
            </a:r>
            <a:r>
              <a:rPr lang="en-GB" altLang="en-US" sz="1700" i="0" dirty="0" smtClean="0">
                <a:solidFill>
                  <a:schemeClr val="tx1"/>
                </a:solidFill>
              </a:rPr>
              <a:t>:</a:t>
            </a:r>
          </a:p>
          <a:p>
            <a:pPr marL="914400" lvl="1" eaLnBrk="1" hangingPunct="1">
              <a:buClr>
                <a:srgbClr val="0F5494"/>
              </a:buClr>
              <a:buFont typeface="Wingdings" pitchFamily="2" charset="2"/>
              <a:buChar char="§"/>
              <a:defRPr/>
            </a:pPr>
            <a:r>
              <a:rPr lang="en-GB" altLang="en-US" sz="1700" b="0" dirty="0" smtClean="0">
                <a:solidFill>
                  <a:schemeClr val="tx1"/>
                </a:solidFill>
              </a:rPr>
              <a:t>EUR 2.5 billion provided by EIB at its own risk, to enhance the RCR mandate</a:t>
            </a:r>
          </a:p>
          <a:p>
            <a:pPr marL="914400" lvl="1" eaLnBrk="1" hangingPunct="1">
              <a:buClr>
                <a:srgbClr val="0F5494"/>
              </a:buClr>
              <a:buFont typeface="Wingdings" pitchFamily="2" charset="2"/>
              <a:buChar char="§"/>
              <a:defRPr/>
            </a:pPr>
            <a:r>
              <a:rPr lang="en-GB" altLang="en-US" sz="1700" b="0" dirty="0" smtClean="0">
                <a:solidFill>
                  <a:schemeClr val="tx1"/>
                </a:solidFill>
              </a:rPr>
              <a:t>EUR 2.5 billion provided by the EIB but guaranteed fully by the EU under EFSI</a:t>
            </a:r>
            <a:endParaRPr lang="en-GB" alt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92950" y="6626225"/>
            <a:ext cx="2132013" cy="474663"/>
          </a:xfrm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eaLnBrk="1" hangingPunct="1"/>
            <a:fld id="{74493844-6FC4-4689-90DA-215D28C2F77E}" type="slidenum">
              <a:rPr lang="en-GB" altLang="en-US" smtClean="0">
                <a:solidFill>
                  <a:srgbClr val="0F5494"/>
                </a:solidFill>
              </a:rPr>
              <a:pPr eaLnBrk="1" hangingPunct="1"/>
              <a:t>7</a:t>
            </a:fld>
            <a:endParaRPr lang="en-GB" altLang="en-US" smtClean="0">
              <a:solidFill>
                <a:srgbClr val="0F5494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0825" y="917575"/>
            <a:ext cx="8640763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marL="358775" algn="ctr">
              <a:spcAft>
                <a:spcPct val="10000"/>
              </a:spcAft>
              <a:defRPr/>
            </a:pPr>
            <a:r>
              <a:rPr lang="en-GB" sz="3200" b="1" dirty="0">
                <a:solidFill>
                  <a:srgbClr val="0F549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SME Window of EFSI</a:t>
            </a:r>
          </a:p>
        </p:txBody>
      </p:sp>
    </p:spTree>
    <p:extLst>
      <p:ext uri="{BB962C8B-B14F-4D97-AF65-F5344CB8AC3E}">
        <p14:creationId xmlns:p14="http://schemas.microsoft.com/office/powerpoint/2010/main" val="215027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95288" y="1358900"/>
            <a:ext cx="8228012" cy="647700"/>
          </a:xfrm>
        </p:spPr>
        <p:txBody>
          <a:bodyPr/>
          <a:lstStyle/>
          <a:p>
            <a:pPr algn="ctr"/>
            <a:r>
              <a:rPr lang="en-GB" altLang="en-US" sz="2400" smtClean="0"/>
              <a:t>Mobilising finance for investment – leverage </a:t>
            </a:r>
            <a:endParaRPr lang="en-GB" alt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eaLnBrk="1" hangingPunct="1"/>
            <a:fld id="{B281A293-5066-4ADF-BAB3-2D43E35EB132}" type="slidenum">
              <a:rPr lang="en-GB" altLang="en-US" smtClean="0">
                <a:solidFill>
                  <a:srgbClr val="0F5494"/>
                </a:solidFill>
              </a:rPr>
              <a:pPr eaLnBrk="1" hangingPunct="1"/>
              <a:t>8</a:t>
            </a:fld>
            <a:endParaRPr lang="en-GB" altLang="en-US" smtClean="0">
              <a:solidFill>
                <a:srgbClr val="0F5494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89138"/>
            <a:ext cx="7224713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962400"/>
            <a:ext cx="1152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24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mtClean="0"/>
              <a:t>EFSI key aspects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2276475"/>
            <a:ext cx="8228013" cy="3743325"/>
          </a:xfrm>
        </p:spPr>
        <p:txBody>
          <a:bodyPr/>
          <a:lstStyle/>
          <a:p>
            <a:pPr marL="457200" indent="-457200"/>
            <a:r>
              <a:rPr lang="fr-BE" altLang="en-US" sz="2000" smtClean="0">
                <a:solidFill>
                  <a:srgbClr val="002060"/>
                </a:solidFill>
              </a:rPr>
              <a:t>Leverage EU -&gt; EIB - &gt; total financing</a:t>
            </a:r>
          </a:p>
          <a:p>
            <a:pPr marL="977900" lvl="1" indent="-457200">
              <a:spcBef>
                <a:spcPts val="600"/>
              </a:spcBef>
            </a:pPr>
            <a:r>
              <a:rPr lang="fr-BE" altLang="en-US" sz="1600" smtClean="0">
                <a:solidFill>
                  <a:srgbClr val="002060"/>
                </a:solidFill>
              </a:rPr>
              <a:t>Crowd-in NPBs and Private sector</a:t>
            </a:r>
          </a:p>
          <a:p>
            <a:pPr marL="977900" lvl="1" indent="-457200">
              <a:spcBef>
                <a:spcPts val="600"/>
              </a:spcBef>
            </a:pPr>
            <a:r>
              <a:rPr lang="fr-BE" altLang="en-US" sz="1600" smtClean="0">
                <a:solidFill>
                  <a:srgbClr val="002060"/>
                </a:solidFill>
              </a:rPr>
              <a:t>Risk-taking</a:t>
            </a:r>
          </a:p>
          <a:p>
            <a:pPr marL="457200" indent="-457200"/>
            <a:r>
              <a:rPr lang="fr-BE" altLang="en-US" sz="2000" smtClean="0">
                <a:solidFill>
                  <a:srgbClr val="002060"/>
                </a:solidFill>
              </a:rPr>
              <a:t>Additionality</a:t>
            </a:r>
          </a:p>
          <a:p>
            <a:pPr marL="977900" lvl="1" indent="-457200">
              <a:spcBef>
                <a:spcPts val="600"/>
              </a:spcBef>
            </a:pPr>
            <a:r>
              <a:rPr lang="fr-BE" altLang="en-US" sz="1600" smtClean="0">
                <a:solidFill>
                  <a:srgbClr val="002060"/>
                </a:solidFill>
              </a:rPr>
              <a:t>vs market</a:t>
            </a:r>
          </a:p>
          <a:p>
            <a:pPr marL="977900" lvl="1" indent="-457200">
              <a:spcBef>
                <a:spcPts val="600"/>
              </a:spcBef>
            </a:pPr>
            <a:r>
              <a:rPr lang="fr-BE" altLang="en-US" sz="1600" smtClean="0">
                <a:solidFill>
                  <a:srgbClr val="002060"/>
                </a:solidFill>
              </a:rPr>
              <a:t>vs EIB current activity and EU instruments</a:t>
            </a:r>
          </a:p>
          <a:p>
            <a:pPr marL="457200" indent="-457200"/>
            <a:r>
              <a:rPr lang="fr-BE" altLang="en-US" sz="2000" smtClean="0">
                <a:solidFill>
                  <a:srgbClr val="002060"/>
                </a:solidFill>
              </a:rPr>
              <a:t>Governance</a:t>
            </a:r>
          </a:p>
          <a:p>
            <a:pPr marL="977900" lvl="1" indent="-457200">
              <a:spcBef>
                <a:spcPts val="600"/>
              </a:spcBef>
            </a:pPr>
            <a:r>
              <a:rPr lang="fr-BE" altLang="en-US" sz="1600" smtClean="0">
                <a:solidFill>
                  <a:srgbClr val="002060"/>
                </a:solidFill>
              </a:rPr>
              <a:t>Independence</a:t>
            </a:r>
          </a:p>
          <a:p>
            <a:pPr marL="977900" lvl="1" indent="-457200">
              <a:spcBef>
                <a:spcPts val="600"/>
              </a:spcBef>
            </a:pPr>
            <a:r>
              <a:rPr lang="fr-BE" altLang="en-US" sz="1600" smtClean="0">
                <a:solidFill>
                  <a:srgbClr val="002060"/>
                </a:solidFill>
              </a:rPr>
              <a:t>Project selection criteria</a:t>
            </a:r>
          </a:p>
          <a:p>
            <a:pPr marL="457200" indent="-457200"/>
            <a:r>
              <a:rPr lang="fr-BE" altLang="en-US" sz="2000" smtClean="0">
                <a:solidFill>
                  <a:srgbClr val="002060"/>
                </a:solidFill>
              </a:rPr>
              <a:t>Speed of implementation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l" eaLnBrk="1" hangingPunct="1"/>
            <a:fld id="{03564872-ABD2-4590-A68C-4EEAA3BE2AED}" type="slidenum">
              <a:rPr lang="en-GB" altLang="en-US" smtClean="0">
                <a:ea typeface="Microsoft YaHei" pitchFamily="34" charset="-122"/>
              </a:rPr>
              <a:pPr algn="l" eaLnBrk="1" hangingPunct="1"/>
              <a:t>9</a:t>
            </a:fld>
            <a:endParaRPr lang="en-GB" altLang="en-US" smtClean="0"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1742</TotalTime>
  <Words>977</Words>
  <Application>Microsoft Office PowerPoint</Application>
  <PresentationFormat>On-screen Show (4:3)</PresentationFormat>
  <Paragraphs>154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Verdana</vt:lpstr>
      <vt:lpstr>Arial</vt:lpstr>
      <vt:lpstr>ＭＳ Ｐゴシック</vt:lpstr>
      <vt:lpstr>Cambria</vt:lpstr>
      <vt:lpstr>Calibri</vt:lpstr>
      <vt:lpstr>Constantia</vt:lpstr>
      <vt:lpstr>Microsoft YaHei</vt:lpstr>
      <vt:lpstr>Wingdings</vt:lpstr>
      <vt:lpstr>Times New Roman</vt:lpstr>
      <vt:lpstr>Blank</vt:lpstr>
      <vt:lpstr>Analysis of the maritime dimension of the "Juncker Plan"   The blue economy in the future implementation of the European Fund for Strategic Investments (EFSI)</vt:lpstr>
      <vt:lpstr>Second Pillar: Reach real economy </vt:lpstr>
      <vt:lpstr>PowerPoint Presentation</vt:lpstr>
      <vt:lpstr>PowerPoint Presentation</vt:lpstr>
      <vt:lpstr>EFSI eligible sectors</vt:lpstr>
      <vt:lpstr>Long-term investments</vt:lpstr>
      <vt:lpstr>PowerPoint Presentation</vt:lpstr>
      <vt:lpstr>Mobilising finance for investment – leverage </vt:lpstr>
      <vt:lpstr>EFSI key aspects</vt:lpstr>
      <vt:lpstr>Second Pillar: Reach real economy </vt:lpstr>
      <vt:lpstr>Second Pillar: reach real economy </vt:lpstr>
      <vt:lpstr>EU Investment Project Portal (EIPP) Different from the "Pipeline" </vt:lpstr>
      <vt:lpstr>EU Investment Project Portal (EIPP) Different from the "Pipeline" </vt:lpstr>
      <vt:lpstr>Project  Pipeline with Promotion Purpose</vt:lpstr>
      <vt:lpstr>PowerPoint Presentation</vt:lpstr>
      <vt:lpstr>European Investment Advisory Hub (EIAH)</vt:lpstr>
      <vt:lpstr>European Investment Advisory Hub (EIAH)</vt:lpstr>
      <vt:lpstr>European Investment Advisory Hub (EIAH)</vt:lpstr>
      <vt:lpstr>European Investment Advisory Hub (EIAH)</vt:lpstr>
      <vt:lpstr>EFSI work plan</vt:lpstr>
      <vt:lpstr>Third Pillar: Removing barriers to investment</vt:lpstr>
      <vt:lpstr>Third Pillar: Removing barriers to investment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Growth</dc:title>
  <dc:creator>BILLIET Stijn (MARE)</dc:creator>
  <cp:lastModifiedBy>RONCO ZAPATERO Juan (MARE)</cp:lastModifiedBy>
  <cp:revision>72</cp:revision>
  <cp:lastPrinted>2014-10-23T13:28:09Z</cp:lastPrinted>
  <dcterms:created xsi:type="dcterms:W3CDTF">2014-10-21T13:26:58Z</dcterms:created>
  <dcterms:modified xsi:type="dcterms:W3CDTF">2015-06-24T13:07:22Z</dcterms:modified>
</cp:coreProperties>
</file>