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1" r:id="rId5"/>
    <p:sldId id="270" r:id="rId6"/>
    <p:sldId id="269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05208-E0FF-4539-B76F-5CC635F2919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5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561B30-B778-4F7E-8655-C59996910F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3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5963" y="260350"/>
            <a:ext cx="2078037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260350"/>
            <a:ext cx="60864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40814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600200"/>
            <a:ext cx="40830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Event/ date:</a:t>
            </a:r>
          </a:p>
          <a:p>
            <a:r>
              <a:rPr lang="cs-CZ"/>
              <a:t>Author: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1653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60350"/>
            <a:ext cx="8316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31691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07950" y="6381750"/>
            <a:ext cx="477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fld id="{2C2B3408-771C-42AD-9BE9-A25B40E51C6F}" type="slidenum">
              <a:rPr lang="cs-CZ" sz="1400"/>
              <a:pPr algn="r" eaLnBrk="1" hangingPunct="1"/>
              <a:t>‹#›</a:t>
            </a:fld>
            <a:endParaRPr lang="cs-CZ" sz="140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cs-CZ" dirty="0" smtClean="0"/>
              <a:t>Event/ date:</a:t>
            </a:r>
            <a:r>
              <a:rPr lang="en-GB" dirty="0" smtClean="0"/>
              <a:t> WG-DIKE technical group </a:t>
            </a:r>
            <a:endParaRPr lang="cs-CZ" dirty="0" smtClean="0"/>
          </a:p>
          <a:p>
            <a:r>
              <a:rPr lang="cs-CZ" sz="1400" dirty="0" smtClean="0"/>
              <a:t>Author:</a:t>
            </a:r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>
    <p:pull dir="u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0768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MARINE STRATEGY FRAMEWORK DIRECTIVE (MSFD) </a:t>
            </a:r>
            <a:br>
              <a:rPr lang="en-GB" dirty="0" smtClean="0"/>
            </a:br>
            <a:r>
              <a:rPr lang="en-GB" dirty="0" smtClean="0"/>
              <a:t>COMMON IMPLEMENTATION STRATEGY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852936"/>
            <a:ext cx="6769248" cy="1612776"/>
          </a:xfrm>
        </p:spPr>
        <p:txBody>
          <a:bodyPr/>
          <a:lstStyle/>
          <a:p>
            <a:pPr marL="72000" indent="0">
              <a:spcBef>
                <a:spcPts val="600"/>
              </a:spcBef>
              <a:buNone/>
            </a:pPr>
            <a:r>
              <a:rPr lang="en-GB" b="1" dirty="0" smtClean="0"/>
              <a:t>Quick win 2: DATA NETWORK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en-GB" b="1" dirty="0" smtClean="0"/>
              <a:t>Developing Experience with working in a distributed network relevant to MSFD assessments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5128592"/>
            <a:ext cx="6769248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Document: </a:t>
            </a:r>
            <a:r>
              <a:rPr lang="en-GB" sz="2400" b="1" kern="0" dirty="0" smtClean="0">
                <a:solidFill>
                  <a:schemeClr val="accent2"/>
                </a:solidFill>
                <a:latin typeface="+mn-lt"/>
              </a:rPr>
              <a:t>DIKE- 6_2012_06_Data </a:t>
            </a:r>
            <a:r>
              <a:rPr lang="en-GB" sz="2400" b="1" kern="0" dirty="0">
                <a:solidFill>
                  <a:schemeClr val="accent2"/>
                </a:solidFill>
                <a:latin typeface="+mn-lt"/>
              </a:rPr>
              <a:t>Access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  <p:sp>
        <p:nvSpPr>
          <p:cNvPr id="2" name="Rectangle 1"/>
          <p:cNvSpPr/>
          <p:nvPr/>
        </p:nvSpPr>
        <p:spPr>
          <a:xfrm rot="19033485">
            <a:off x="6999372" y="2669112"/>
            <a:ext cx="133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RECAP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SUPPORTING THE MSFD REPORTING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62880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OF TG-DIKE (03 JULY, 2012)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da-DK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da-DK" sz="2400" b="1" kern="0" dirty="0" smtClean="0">
                <a:solidFill>
                  <a:schemeClr val="hlink"/>
                </a:solidFill>
                <a:latin typeface="+mn-lt"/>
              </a:rPr>
              <a:t>MODEG and WG-DIKE cooperation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da-DK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connect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da-DK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da-DK" sz="2400" b="1" kern="0" dirty="0" smtClean="0">
                <a:solidFill>
                  <a:schemeClr val="hlink"/>
                </a:solidFill>
                <a:latin typeface="+mn-lt"/>
              </a:rPr>
              <a:t>EMODNet is just one solution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da-DK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levels of maturity (in EMODnet portals and also Member state data infrastructure)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OVERALL: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Willingness to explore further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SUPPORTING THE MSFD REPORTING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62880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MODEG/COM to clarify plans/thoughts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on:</a:t>
            </a:r>
            <a:b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Linking data from outside the immediate consortium 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Procedure/Process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available (from EMODnet)</a:t>
            </a:r>
          </a:p>
          <a:p>
            <a:pPr marL="720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da-DK" sz="2400" b="1" kern="0" dirty="0" smtClean="0">
                <a:solidFill>
                  <a:schemeClr val="hlink"/>
                </a:solidFill>
                <a:latin typeface="+mn-lt"/>
              </a:rPr>
              <a:t> Forming new partnerships after consortium is created</a:t>
            </a: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  <p:pic>
        <p:nvPicPr>
          <p:cNvPr id="1030" name="Picture 6" descr="http://www.thedramateacher.com/wp-content/uploads/2012/03/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93" y="2392712"/>
            <a:ext cx="1861789" cy="18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8413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SUPPORTING THE MSFD REPORTING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628800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MODEG/COM to clarify plans/thoughts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on:</a:t>
            </a:r>
            <a:b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a-DK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da-DK" sz="2400" b="1" kern="0" dirty="0" smtClean="0">
                <a:solidFill>
                  <a:schemeClr val="hlink"/>
                </a:solidFill>
                <a:latin typeface="+mn-lt"/>
              </a:rPr>
              <a:t>A single point of access/contact for unconnected institutes/member states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a-DK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da-DK" sz="2400" b="1" kern="0" dirty="0" smtClean="0">
                <a:solidFill>
                  <a:schemeClr val="hlink"/>
                </a:solidFill>
                <a:latin typeface="+mn-lt"/>
              </a:rPr>
              <a:t>Scalable membership</a:t>
            </a:r>
          </a:p>
          <a:p>
            <a:pPr marL="529200"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da-DK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 to offer </a:t>
            </a:r>
            <a:r>
              <a:rPr lang="da-DK" sz="2400" b="1" kern="0" noProof="0" dirty="0" smtClean="0">
                <a:solidFill>
                  <a:schemeClr val="hlink"/>
                </a:solidFill>
                <a:latin typeface="+mn-lt"/>
              </a:rPr>
              <a:t>more support for smaller institutes/Member states?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  <p:pic>
        <p:nvPicPr>
          <p:cNvPr id="6" name="Picture 6" descr="http://www.thedramateacher.com/wp-content/uploads/2012/03/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93" y="2392712"/>
            <a:ext cx="1861789" cy="18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3536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SFD_Marine_Sub_Regions_20120530.emf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5435541" y="2636912"/>
            <a:ext cx="3708459" cy="279863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SUPPORTING THE MSFD REPORTING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132856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Data:</a:t>
            </a:r>
          </a:p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baseline="0" dirty="0" smtClean="0">
                <a:solidFill>
                  <a:schemeClr val="hlink"/>
                </a:solidFill>
                <a:latin typeface="+mn-lt"/>
              </a:rPr>
              <a:t>EMODnet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ready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78968" y="3501008"/>
            <a:ext cx="1024880" cy="1080120"/>
            <a:chOff x="1331640" y="3268216"/>
            <a:chExt cx="1024880" cy="1080120"/>
          </a:xfrm>
        </p:grpSpPr>
        <p:sp>
          <p:nvSpPr>
            <p:cNvPr id="10" name="Flowchart: Magnetic Disk 9"/>
            <p:cNvSpPr/>
            <p:nvPr/>
          </p:nvSpPr>
          <p:spPr bwMode="auto">
            <a:xfrm>
              <a:off x="1331640" y="3268216"/>
              <a:ext cx="720080" cy="77532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owchart: Magnetic Disk 10"/>
            <p:cNvSpPr/>
            <p:nvPr/>
          </p:nvSpPr>
          <p:spPr bwMode="auto">
            <a:xfrm>
              <a:off x="1484040" y="3420616"/>
              <a:ext cx="720080" cy="77532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1636440" y="3573016"/>
              <a:ext cx="720080" cy="77532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3356992"/>
            <a:ext cx="1168896" cy="1312912"/>
            <a:chOff x="1187624" y="4276328"/>
            <a:chExt cx="1168896" cy="1312912"/>
          </a:xfrm>
        </p:grpSpPr>
        <p:sp>
          <p:nvSpPr>
            <p:cNvPr id="13" name="Flowchart: Magnetic Disk 12"/>
            <p:cNvSpPr/>
            <p:nvPr/>
          </p:nvSpPr>
          <p:spPr bwMode="auto">
            <a:xfrm>
              <a:off x="1187624" y="4276328"/>
              <a:ext cx="864096" cy="10081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>
              <a:off x="1340024" y="4428728"/>
              <a:ext cx="864096" cy="10081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lowchart: Magnetic Disk 14"/>
            <p:cNvSpPr/>
            <p:nvPr/>
          </p:nvSpPr>
          <p:spPr bwMode="auto">
            <a:xfrm>
              <a:off x="1492424" y="4581128"/>
              <a:ext cx="864096" cy="10081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" name="Picture 2" descr="Directory Home by Anonymous - A directory or folder icon by Andrew Fitzsimon. Etiquette Icon set. From 0.18 OCAL database.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952" y="3356992"/>
            <a:ext cx="1080120" cy="1080120"/>
          </a:xfrm>
          <a:prstGeom prst="rect">
            <a:avLst/>
          </a:prstGeom>
          <a:noFill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635896" y="2132856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EMODnet metadata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228184" y="2132856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MSFD</a:t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Needs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3573016"/>
            <a:ext cx="5277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endParaRPr lang="el-G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4" name="Left-Right Arrow 23"/>
          <p:cNvSpPr/>
          <p:nvPr/>
        </p:nvSpPr>
        <p:spPr bwMode="auto">
          <a:xfrm>
            <a:off x="3275856" y="3717032"/>
            <a:ext cx="792088" cy="360040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5436096" y="3717032"/>
            <a:ext cx="648072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SUPPORTING THE MSFD REPORTING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 future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Capitalise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EMODnet investment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Gain experience of data network</a:t>
            </a: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Shaping development of </a:t>
            </a:r>
            <a:r>
              <a:rPr lang="en-GB" sz="2400" b="1" kern="0" dirty="0" err="1" smtClean="0">
                <a:solidFill>
                  <a:schemeClr val="hlink"/>
                </a:solidFill>
                <a:latin typeface="+mn-lt"/>
              </a:rPr>
              <a:t>EMODNet</a:t>
            </a:r>
            <a:endParaRPr lang="en-GB" sz="2400" b="1" kern="0" dirty="0" smtClean="0">
              <a:solidFill>
                <a:schemeClr val="hlink"/>
              </a:solidFill>
              <a:latin typeface="+mn-lt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Harmonisation with INSPIRE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dirty="0" smtClean="0">
                <a:solidFill>
                  <a:schemeClr val="accent2"/>
                </a:solidFill>
                <a:latin typeface="+mn-lt"/>
              </a:rPr>
              <a:t>Towards 2018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Ease burden of data sharing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Speed of availability of data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EMODnet: MAKING DATA AVAILABLE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48478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EMODnet is contract based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Timings are related to start of contract(s)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2492896"/>
          <a:ext cx="7056783" cy="3528392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648467"/>
                <a:gridCol w="1343681"/>
                <a:gridCol w="1974556"/>
                <a:gridCol w="2090079"/>
              </a:tblGrid>
              <a:tr h="538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</a:rPr>
                        <a:t>Timespan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</a:rPr>
                        <a:t>EMODnet phase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</a:rPr>
                        <a:t>Themes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</a:rPr>
                        <a:t>MSFD Regions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/>
                        <a:t>2009-2012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/>
                        <a:t>ur-EMODnet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/>
                        <a:t>Bathymetry (Hydrography)</a:t>
                      </a:r>
                      <a:br>
                        <a:rPr lang="en-GB" sz="1100"/>
                      </a:br>
                      <a:r>
                        <a:rPr lang="en-GB" sz="1100"/>
                        <a:t>Geology</a:t>
                      </a:r>
                      <a:br>
                        <a:rPr lang="en-GB" sz="1100"/>
                      </a:br>
                      <a:r>
                        <a:rPr lang="en-GB" sz="1100"/>
                        <a:t>Chemistry</a:t>
                      </a:r>
                      <a:br>
                        <a:rPr lang="en-GB" sz="1100"/>
                      </a:br>
                      <a:r>
                        <a:rPr lang="en-GB" sz="1100"/>
                        <a:t>Biology</a:t>
                      </a:r>
                      <a:br>
                        <a:rPr lang="en-GB" sz="1100"/>
                      </a:br>
                      <a:r>
                        <a:rPr lang="en-GB" sz="1100"/>
                        <a:t>Physical habitats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All themes covered Greater North Sea and at least one other region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100"/>
                        <a:t>2010-2013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/>
                        <a:t>ur</a:t>
                      </a:r>
                      <a:r>
                        <a:rPr lang="en-GB" sz="1100" dirty="0"/>
                        <a:t>-EMODnet (+1)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/>
                        <a:t>Physical parameters (physics)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100" dirty="0"/>
                        <a:t>All </a:t>
                      </a:r>
                      <a:r>
                        <a:rPr lang="fr-BE" sz="1100" dirty="0" err="1"/>
                        <a:t>regions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2013 for 3 years duration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Phase 2 contracts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Existing themes plus the addition of Human Activities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Extend to all regions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100"/>
                        <a:t>2014 onwards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100"/>
                        <a:t>EMODnet will be established with permanent funding, a Secretariat will be established and governance formalised.  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45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/>
                        <a:t>Future phases dependent on Commission Green paper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44816" cy="1008063"/>
          </a:xfrm>
        </p:spPr>
        <p:txBody>
          <a:bodyPr/>
          <a:lstStyle/>
          <a:p>
            <a:pPr algn="l"/>
            <a:r>
              <a:rPr lang="en-GB" dirty="0" smtClean="0"/>
              <a:t>A SUBSET OF MSFD INFORMATION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5608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  <a:defRPr/>
            </a:pPr>
            <a:r>
              <a:rPr lang="en-GB" sz="2400" b="1" kern="0" dirty="0" smtClean="0">
                <a:solidFill>
                  <a:schemeClr val="accent2"/>
                </a:solidFill>
                <a:latin typeface="+mn-lt"/>
              </a:rPr>
              <a:t>Nutrients</a:t>
            </a:r>
            <a:r>
              <a:rPr lang="en-GB" sz="2400" b="1" kern="0" dirty="0">
                <a:solidFill>
                  <a:schemeClr val="accent2"/>
                </a:solidFill>
                <a:latin typeface="+mn-lt"/>
              </a:rPr>
              <a:t>, chlorophyll </a:t>
            </a:r>
            <a:r>
              <a:rPr lang="en-GB" sz="2400" b="1" kern="0" dirty="0" smtClean="0">
                <a:solidFill>
                  <a:schemeClr val="accent2"/>
                </a:solidFill>
                <a:latin typeface="+mn-lt"/>
              </a:rPr>
              <a:t>a and oxygen</a:t>
            </a:r>
          </a:p>
          <a:p>
            <a:pPr marL="72000" lvl="0" eaLnBrk="1" hangingPunct="1">
              <a:spcBef>
                <a:spcPts val="600"/>
              </a:spcBef>
              <a:defRPr/>
            </a:pP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E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xisting data flows</a:t>
            </a: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W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ell </a:t>
            </a: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defined </a:t>
            </a:r>
            <a:endParaRPr lang="en-GB" sz="2400" b="1" kern="0" dirty="0" smtClean="0">
              <a:solidFill>
                <a:schemeClr val="hlink"/>
              </a:solidFill>
              <a:latin typeface="+mn-lt"/>
            </a:endParaRP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Described </a:t>
            </a: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as indicators in the Commission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Decision</a:t>
            </a: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err="1" smtClean="0">
                <a:solidFill>
                  <a:schemeClr val="hlink"/>
                </a:solidFill>
                <a:latin typeface="+mn-lt"/>
              </a:rPr>
              <a:t>ur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-EMODnet; </a:t>
            </a: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nutrients and chlorophyll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are reported </a:t>
            </a: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into two different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portals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868144" y="5157192"/>
            <a:ext cx="309091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sz="2400" b="1" kern="0" dirty="0" smtClean="0">
                <a:solidFill>
                  <a:srgbClr val="FFFF00"/>
                </a:solidFill>
              </a:rPr>
              <a:t>Harmonization</a:t>
            </a:r>
          </a:p>
          <a:p>
            <a:pPr marL="285750" lvl="0" indent="-285750">
              <a:buFontTx/>
              <a:buChar char="-"/>
            </a:pPr>
            <a:r>
              <a:rPr lang="en-GB" sz="2400" b="1" kern="0" dirty="0" smtClean="0">
                <a:solidFill>
                  <a:srgbClr val="FFFF00"/>
                </a:solidFill>
              </a:rPr>
              <a:t>Realistic scenario</a:t>
            </a:r>
            <a:endParaRPr lang="en-GB" sz="24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283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MS that have institutes actively participating in EMODnet Chemistry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Formats,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Metadata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Data</a:t>
            </a: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Relevant Institutes, Relevant Data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reporting obligations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764704"/>
            <a:ext cx="73448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EMODnet: 3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23528" y="3140968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3528" y="3573016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0980035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</a:pPr>
            <a:r>
              <a:rPr lang="en-GB" sz="2400" b="1" kern="0" dirty="0">
                <a:solidFill>
                  <a:schemeClr val="accent2"/>
                </a:solidFill>
                <a:latin typeface="+mn-lt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MS that have had little, or no, participation in EMODnet Chemistry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Formats,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Metadata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Data</a:t>
            </a: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Relevant Institutes, Relevant Data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reporting obligations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764704"/>
            <a:ext cx="73448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EMODnet: 3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23528" y="2708920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3528" y="3140968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</a:pPr>
            <a:r>
              <a:rPr lang="en-GB" sz="2400" b="1" kern="0" noProof="0" dirty="0" smtClean="0">
                <a:solidFill>
                  <a:schemeClr val="accent2"/>
                </a:solidFill>
                <a:latin typeface="+mn-lt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Participation through EMODnet biology (Chlorophyll data)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Formats,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Metadata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Data</a:t>
            </a:r>
            <a:endParaRPr kumimoji="0" lang="en-GB" sz="2400" b="1" i="0" u="none" strike="noStrike" kern="0" cap="none" spc="0" normalizeH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Relevant Institutes, Relevant Data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reporting obligations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764704"/>
            <a:ext cx="73448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EMODnet: 3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23528" y="2708920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3528" y="3140968"/>
            <a:ext cx="50405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No changes to Metadata standards/records </a:t>
            </a: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 Use existing metadata references in EMODnet</a:t>
            </a: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400" b="1" kern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GB" sz="2400" b="1" kern="0" dirty="0" smtClean="0">
                <a:solidFill>
                  <a:schemeClr val="hlink"/>
                </a:solidFill>
                <a:latin typeface="+mn-lt"/>
              </a:rPr>
              <a:t>Linked (pointers) in reporting sheets/database</a:t>
            </a:r>
          </a:p>
          <a:p>
            <a:pPr marL="72000" lvl="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MSFD metadata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catalogue 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764704"/>
            <a:ext cx="73448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LINKING TO REPORTING (LABELLING)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Directory Home by Anonymous - A directory or folder icon by Andrew Fitzsimon. Etiquette Icon set. From 0.18 OCAL database.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013176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2" descr="Directory Home by Anonymous - A directory or folder icon by Andrew Fitzsimon. Etiquette Icon set. From 0.18 OCAL database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3933056"/>
            <a:ext cx="2448272" cy="2448272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483768" y="3861048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EMODnet Metadata collections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27984" y="3861048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MSFD</a:t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Metadata Catalogue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355976" y="4581128"/>
            <a:ext cx="648072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00113" y="6265118"/>
            <a:ext cx="5400675" cy="476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dirty="0" smtClean="0"/>
              <a:t>WG-DIKE/MODEG 30 OCTOBER 2012 </a:t>
            </a:r>
            <a:endParaRPr lang="cs-CZ" dirty="0" smtClean="0"/>
          </a:p>
          <a:p>
            <a:r>
              <a:rPr lang="en-GB" sz="1400" dirty="0" smtClean="0"/>
              <a:t>Neil Holdsworth, ICES</a:t>
            </a:r>
            <a:endParaRPr lang="cs-CZ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 fin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ablona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lona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487</Words>
  <Application>Microsoft Office PowerPoint</Application>
  <PresentationFormat>On-screen Show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sablona final</vt:lpstr>
      <vt:lpstr>MARINE STRATEGY FRAMEWORK DIRECTIVE (MSFD)  COMMON IMPLEMENTATION STRATEGY </vt:lpstr>
      <vt:lpstr>SUPPORTING THE MSFD REPORTING </vt:lpstr>
      <vt:lpstr>SUPPORTING THE MSFD REPORTING </vt:lpstr>
      <vt:lpstr>EMODnet: MAKING DATA AVAILABLE </vt:lpstr>
      <vt:lpstr>A SUBSET OF MSFD INFORMATION </vt:lpstr>
      <vt:lpstr>PowerPoint Presentation</vt:lpstr>
      <vt:lpstr>PowerPoint Presentation</vt:lpstr>
      <vt:lpstr>PowerPoint Presentation</vt:lpstr>
      <vt:lpstr>PowerPoint Presentation</vt:lpstr>
      <vt:lpstr>SUPPORTING THE MSFD REPORTING </vt:lpstr>
      <vt:lpstr>SUPPORTING THE MSFD REPORTING </vt:lpstr>
      <vt:lpstr>SUPPORTING THE MSFD REPORTING </vt:lpstr>
    </vt:vector>
  </TitlesOfParts>
  <Company>Cenia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hana.spevakova</dc:creator>
  <cp:lastModifiedBy>neilh</cp:lastModifiedBy>
  <cp:revision>98</cp:revision>
  <dcterms:created xsi:type="dcterms:W3CDTF">2011-01-12T09:29:46Z</dcterms:created>
  <dcterms:modified xsi:type="dcterms:W3CDTF">2012-10-26T10:07:21Z</dcterms:modified>
</cp:coreProperties>
</file>