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5" r:id="rId3"/>
    <p:sldId id="266" r:id="rId4"/>
    <p:sldId id="268" r:id="rId5"/>
    <p:sldId id="270" r:id="rId6"/>
    <p:sldId id="262" r:id="rId7"/>
    <p:sldId id="269" r:id="rId8"/>
    <p:sldId id="267" r:id="rId9"/>
    <p:sldId id="263" r:id="rId10"/>
    <p:sldId id="273" r:id="rId11"/>
    <p:sldId id="272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9AC00A"/>
    <a:srgbClr val="98C5D1"/>
    <a:srgbClr val="EE7D32"/>
    <a:srgbClr val="3E7E93"/>
    <a:srgbClr val="38D4D6"/>
    <a:srgbClr val="0F5494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F0F8F5D-D8DB-4DED-B153-7A02A66BC5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950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5F54FB-BE16-429E-8EC4-D002434CDA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895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8" descr="C:\DOCUME~1\lenain\LOCALS~1\Temp\7zE90B.tmp\LOGO-CE for Word Mare Maritime Affairs EN Posit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323850"/>
            <a:ext cx="1811337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:\DOCUME~1\lenain\LOCALS~1\Temp\7zE90C.tmp\Footer Box Mare Maritime Affairs 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643731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0EEA1-8DA7-4CB8-B149-1503CE788D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51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E2A9-F9B0-4C3A-9257-6613411E77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49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C7CAB-476F-44CE-9629-068B4D1DD0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56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378F-2B50-41A3-8CFC-4C54854744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34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9AC00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9" descr="C:\DOCUME~1\lenain\LOCALS~1\Temp\7zE90C.tmp\Footer Box Mare Maritime Affairs 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6457950"/>
            <a:ext cx="611188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~1\lenain\LOCALS~1\Temp\7zE90D.tmp\LOGO-CE for Word Mare Maritime Affairs EN Negati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4FB1F53-3F84-4E3C-A414-F86F9562A2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89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~1\lenain\LOCALS~1\Temp\7zE12B1.tmp\LOGO-CE for Mare Maritime Affairs EN Landscape Positive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520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8000" y="1764000"/>
            <a:ext cx="8229600" cy="396925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3ECF09-F9E4-48DD-8687-C2E0BD5C08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59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F6262-447B-4697-8A0C-F9ED05036E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75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409A8-3B7E-4DE0-90DC-EE5D5FB02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49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8BFD-5035-424D-8B67-4946B21DA8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56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4BEA-4033-4FFE-A2D4-2BE58FEA90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20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AF761-BF6C-44D1-A856-65787A4CC2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42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74F4A-C537-4E3B-A189-FE97F65EF0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23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dirty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C454E36-F779-44E5-905D-C43CFFEE8B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survey/runner/IOGsurvey2015" TargetMode="External"/><Relationship Id="rId2" Type="http://schemas.openxmlformats.org/officeDocument/2006/relationships/hyperlink" Target="http://ec.europa.eu/dgs/maritimeaffairs_fisheries/consultations/ocean-governance/index_en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5" y="1340768"/>
            <a:ext cx="9148458" cy="5112568"/>
          </a:xfrm>
          <a:effectLst>
            <a:outerShdw blurRad="50800" dist="50800" dir="5400000" algn="ctr" rotWithShape="0">
              <a:srgbClr val="000000">
                <a:alpha val="5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can</a:t>
            </a:r>
            <a:r>
              <a:rPr lang="fr-BE" dirty="0" smtClean="0"/>
              <a:t> </a:t>
            </a:r>
            <a:r>
              <a:rPr lang="fr-BE" dirty="0" err="1" smtClean="0"/>
              <a:t>you</a:t>
            </a:r>
            <a:r>
              <a:rPr lang="fr-BE" dirty="0" smtClean="0"/>
              <a:t>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Contribute</a:t>
            </a:r>
            <a:r>
              <a:rPr lang="fr-BE" dirty="0" smtClean="0"/>
              <a:t> to the consultation</a:t>
            </a:r>
          </a:p>
          <a:p>
            <a:endParaRPr lang="fr-BE" dirty="0"/>
          </a:p>
          <a:p>
            <a:r>
              <a:rPr lang="fr-BE" dirty="0" err="1" smtClean="0"/>
              <a:t>Provide</a:t>
            </a:r>
            <a:r>
              <a:rPr lang="fr-BE" dirty="0" smtClean="0"/>
              <a:t> us </a:t>
            </a:r>
            <a:r>
              <a:rPr lang="fr-BE" dirty="0" err="1" smtClean="0"/>
              <a:t>with</a:t>
            </a:r>
            <a:r>
              <a:rPr lang="fr-BE" dirty="0" smtClean="0"/>
              <a:t> info on </a:t>
            </a:r>
            <a:r>
              <a:rPr lang="fr-BE" dirty="0" err="1" smtClean="0"/>
              <a:t>interesting</a:t>
            </a:r>
            <a:r>
              <a:rPr lang="fr-BE" dirty="0" smtClean="0"/>
              <a:t> </a:t>
            </a:r>
            <a:r>
              <a:rPr lang="fr-BE" dirty="0" err="1" smtClean="0"/>
              <a:t>events</a:t>
            </a:r>
            <a:endParaRPr lang="fr-BE" dirty="0" smtClean="0"/>
          </a:p>
          <a:p>
            <a:endParaRPr lang="fr-BE" dirty="0"/>
          </a:p>
          <a:p>
            <a:r>
              <a:rPr lang="fr-BE" dirty="0" err="1" smtClean="0"/>
              <a:t>Pass</a:t>
            </a:r>
            <a:r>
              <a:rPr lang="fr-BE" dirty="0" smtClean="0"/>
              <a:t> the information on to </a:t>
            </a:r>
            <a:r>
              <a:rPr lang="fr-BE" dirty="0" err="1" smtClean="0"/>
              <a:t>stakeholders</a:t>
            </a:r>
            <a:endParaRPr lang="fr-BE" dirty="0" smtClean="0"/>
          </a:p>
          <a:p>
            <a:endParaRPr lang="fr-BE" dirty="0"/>
          </a:p>
          <a:p>
            <a:r>
              <a:rPr lang="fr-BE" dirty="0" err="1" smtClean="0"/>
              <a:t>Bilateral</a:t>
            </a:r>
            <a:r>
              <a:rPr lang="fr-BE" dirty="0" smtClean="0"/>
              <a:t> contacts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2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Thank</a:t>
            </a:r>
            <a:r>
              <a:rPr lang="fr-BE" dirty="0" smtClean="0"/>
              <a:t> </a:t>
            </a:r>
            <a:r>
              <a:rPr lang="fr-BE" dirty="0" err="1" smtClean="0"/>
              <a:t>you</a:t>
            </a:r>
            <a:r>
              <a:rPr lang="fr-BE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564904"/>
            <a:ext cx="5868144" cy="355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3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1"/>
            <a:ext cx="8229600" cy="648072"/>
          </a:xfrm>
        </p:spPr>
        <p:txBody>
          <a:bodyPr/>
          <a:lstStyle/>
          <a:p>
            <a:r>
              <a:rPr lang="fr-BE" dirty="0" smtClean="0"/>
              <a:t>Maritime Policy and the </a:t>
            </a:r>
            <a:r>
              <a:rPr lang="fr-BE" dirty="0" err="1" smtClean="0"/>
              <a:t>Oceans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08512"/>
          </a:xfrm>
        </p:spPr>
        <p:txBody>
          <a:bodyPr/>
          <a:lstStyle/>
          <a:p>
            <a:r>
              <a:rPr lang="fr-BE" dirty="0" err="1" smtClean="0"/>
              <a:t>It's</a:t>
            </a:r>
            <a:r>
              <a:rPr lang="fr-BE" dirty="0" smtClean="0"/>
              <a:t> the </a:t>
            </a:r>
            <a:r>
              <a:rPr lang="fr-BE" dirty="0" err="1" smtClean="0"/>
              <a:t>oceans</a:t>
            </a:r>
            <a:r>
              <a:rPr lang="fr-BE" dirty="0" smtClean="0"/>
              <a:t>, ****</a:t>
            </a:r>
          </a:p>
          <a:p>
            <a:endParaRPr lang="fr-BE" dirty="0" smtClean="0"/>
          </a:p>
          <a:p>
            <a:r>
              <a:rPr lang="fr-BE" dirty="0" err="1" smtClean="0"/>
              <a:t>Europe's</a:t>
            </a:r>
            <a:r>
              <a:rPr lang="fr-BE" dirty="0" smtClean="0"/>
              <a:t> maritime </a:t>
            </a:r>
            <a:r>
              <a:rPr lang="fr-BE" dirty="0" err="1" smtClean="0"/>
              <a:t>policy</a:t>
            </a:r>
            <a:r>
              <a:rPr lang="fr-BE" dirty="0" smtClean="0"/>
              <a:t>:</a:t>
            </a:r>
          </a:p>
          <a:p>
            <a:pPr lvl="1"/>
            <a:r>
              <a:rPr lang="fr-BE" dirty="0" smtClean="0"/>
              <a:t>2007 Blue Book</a:t>
            </a:r>
          </a:p>
          <a:p>
            <a:pPr lvl="1"/>
            <a:r>
              <a:rPr lang="fr-BE" dirty="0" smtClean="0"/>
              <a:t>2008-2009 IUU </a:t>
            </a:r>
            <a:r>
              <a:rPr lang="fr-BE" dirty="0" err="1" smtClean="0"/>
              <a:t>Regulation</a:t>
            </a:r>
            <a:endParaRPr lang="fr-BE" dirty="0" smtClean="0"/>
          </a:p>
          <a:p>
            <a:pPr lvl="1"/>
            <a:r>
              <a:rPr lang="fr-BE" dirty="0" smtClean="0"/>
              <a:t>2009 Communication on international dimension</a:t>
            </a:r>
          </a:p>
          <a:p>
            <a:pPr lvl="1"/>
            <a:r>
              <a:rPr lang="fr-BE" dirty="0" smtClean="0"/>
              <a:t>2012 Blue </a:t>
            </a:r>
            <a:r>
              <a:rPr lang="fr-BE" dirty="0" err="1" smtClean="0"/>
              <a:t>Growth</a:t>
            </a:r>
            <a:r>
              <a:rPr lang="fr-BE" dirty="0" smtClean="0"/>
              <a:t> Communication and Limassol </a:t>
            </a:r>
            <a:r>
              <a:rPr lang="fr-BE" dirty="0" err="1" smtClean="0"/>
              <a:t>Declaration</a:t>
            </a:r>
            <a:endParaRPr lang="fr-BE" dirty="0" smtClean="0"/>
          </a:p>
          <a:p>
            <a:pPr lvl="1"/>
            <a:r>
              <a:rPr lang="fr-BE" dirty="0" smtClean="0"/>
              <a:t>2014 MSP Directive</a:t>
            </a:r>
          </a:p>
          <a:p>
            <a:pPr lvl="1"/>
            <a:r>
              <a:rPr lang="fr-BE" dirty="0" smtClean="0"/>
              <a:t>2014 Maritime Security </a:t>
            </a:r>
            <a:r>
              <a:rPr lang="fr-BE" dirty="0" err="1" smtClean="0"/>
              <a:t>Strategy</a:t>
            </a:r>
            <a:endParaRPr lang="fr-BE" dirty="0" smtClean="0"/>
          </a:p>
          <a:p>
            <a:pPr lvl="1"/>
            <a:r>
              <a:rPr lang="fr-BE" dirty="0" smtClean="0"/>
              <a:t>2014 CFP </a:t>
            </a:r>
            <a:r>
              <a:rPr lang="fr-BE" dirty="0" err="1" smtClean="0"/>
              <a:t>Reform</a:t>
            </a:r>
            <a:endParaRPr lang="fr-BE" dirty="0" smtClean="0"/>
          </a:p>
          <a:p>
            <a:pPr lvl="1"/>
            <a:r>
              <a:rPr lang="fr-BE" dirty="0" smtClean="0"/>
              <a:t>2012- … </a:t>
            </a:r>
            <a:r>
              <a:rPr lang="fr-BE" dirty="0" err="1" smtClean="0"/>
              <a:t>Sea</a:t>
            </a:r>
            <a:r>
              <a:rPr lang="fr-BE" dirty="0" smtClean="0"/>
              <a:t> Basin </a:t>
            </a:r>
            <a:r>
              <a:rPr lang="fr-BE" dirty="0" err="1" smtClean="0"/>
              <a:t>Strategies</a:t>
            </a:r>
            <a:r>
              <a:rPr lang="fr-BE" dirty="0" smtClean="0"/>
              <a:t> and, and, and…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33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International </a:t>
            </a:r>
            <a:r>
              <a:rPr lang="fr-BE" dirty="0" err="1" smtClean="0"/>
              <a:t>Ocean</a:t>
            </a:r>
            <a:r>
              <a:rPr lang="fr-BE" dirty="0" smtClean="0"/>
              <a:t> </a:t>
            </a:r>
            <a:r>
              <a:rPr lang="fr-BE" dirty="0" err="1" smtClean="0"/>
              <a:t>Governance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The Mission (</a:t>
            </a:r>
            <a:r>
              <a:rPr lang="fr-BE" dirty="0" err="1" smtClean="0"/>
              <a:t>letter</a:t>
            </a:r>
            <a:r>
              <a:rPr lang="fr-BE" dirty="0" smtClean="0"/>
              <a:t>)</a:t>
            </a:r>
          </a:p>
          <a:p>
            <a:pPr indent="0">
              <a:buNone/>
            </a:pPr>
            <a:r>
              <a:rPr lang="fr-BE" dirty="0" smtClean="0"/>
              <a:t>"</a:t>
            </a:r>
            <a:r>
              <a:rPr lang="en-GB" dirty="0"/>
              <a:t>Engaging in shaping international ocean governance in the UN, in other multilateral fora and bilaterally with key global partners</a:t>
            </a:r>
            <a:r>
              <a:rPr lang="en-GB" dirty="0" smtClean="0"/>
              <a:t>."</a:t>
            </a:r>
          </a:p>
          <a:p>
            <a:pPr marL="342900"/>
            <a:r>
              <a:rPr lang="fr-BE" dirty="0" smtClean="0"/>
              <a:t>The objective</a:t>
            </a:r>
          </a:p>
          <a:p>
            <a:pPr marL="1085850" lvl="1"/>
            <a:r>
              <a:rPr lang="fr-BE" dirty="0" smtClean="0"/>
              <a:t>Consultation</a:t>
            </a:r>
          </a:p>
          <a:p>
            <a:pPr marL="1085850" lvl="1"/>
            <a:r>
              <a:rPr lang="fr-BE" dirty="0" err="1" smtClean="0"/>
              <a:t>Listening</a:t>
            </a:r>
            <a:r>
              <a:rPr lang="fr-BE" dirty="0" smtClean="0"/>
              <a:t> Tour</a:t>
            </a:r>
          </a:p>
          <a:p>
            <a:pPr marL="1085850" lvl="1"/>
            <a:r>
              <a:rPr lang="fr-BE" dirty="0" err="1" smtClean="0"/>
              <a:t>Political</a:t>
            </a:r>
            <a:r>
              <a:rPr lang="fr-BE" dirty="0" smtClean="0"/>
              <a:t> initiative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2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36625"/>
          </a:xfrm>
        </p:spPr>
        <p:txBody>
          <a:bodyPr/>
          <a:lstStyle/>
          <a:p>
            <a:r>
              <a:rPr lang="fr-BE" dirty="0" smtClean="0"/>
              <a:t>International </a:t>
            </a:r>
            <a:r>
              <a:rPr lang="fr-BE" dirty="0" err="1" smtClean="0"/>
              <a:t>Ocean</a:t>
            </a:r>
            <a:r>
              <a:rPr lang="fr-BE" dirty="0" smtClean="0"/>
              <a:t> </a:t>
            </a:r>
            <a:r>
              <a:rPr lang="fr-BE" dirty="0" err="1" smtClean="0"/>
              <a:t>Governance</a:t>
            </a:r>
            <a:r>
              <a:rPr lang="fr-BE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76464"/>
          </a:xfrm>
        </p:spPr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It's</a:t>
            </a:r>
            <a:r>
              <a:rPr lang="fr-BE" dirty="0" smtClean="0"/>
              <a:t> the </a:t>
            </a:r>
            <a:r>
              <a:rPr lang="fr-BE" dirty="0" err="1" smtClean="0"/>
              <a:t>oceans</a:t>
            </a:r>
            <a:r>
              <a:rPr lang="fr-BE" dirty="0" smtClean="0"/>
              <a:t>, ****</a:t>
            </a:r>
          </a:p>
          <a:p>
            <a:r>
              <a:rPr lang="fr-BE" dirty="0" smtClean="0"/>
              <a:t>50% of O</a:t>
            </a:r>
            <a:r>
              <a:rPr lang="fr-BE" baseline="-25000" dirty="0" smtClean="0"/>
              <a:t>2</a:t>
            </a:r>
            <a:r>
              <a:rPr lang="fr-BE" dirty="0" smtClean="0"/>
              <a:t>, 30% of CO</a:t>
            </a:r>
            <a:r>
              <a:rPr lang="fr-BE" baseline="-25000" dirty="0" smtClean="0"/>
              <a:t>2</a:t>
            </a:r>
            <a:endParaRPr lang="fr-BE" dirty="0" smtClean="0"/>
          </a:p>
          <a:p>
            <a:r>
              <a:rPr lang="fr-BE" dirty="0" smtClean="0"/>
              <a:t>Europe: 500 </a:t>
            </a:r>
            <a:r>
              <a:rPr lang="fr-BE" dirty="0" err="1" smtClean="0"/>
              <a:t>bn</a:t>
            </a:r>
            <a:r>
              <a:rPr lang="fr-BE" dirty="0" smtClean="0"/>
              <a:t>. GVA, 3-5 mn. Jobs</a:t>
            </a:r>
          </a:p>
          <a:p>
            <a:r>
              <a:rPr lang="fr-BE" dirty="0" smtClean="0"/>
              <a:t>WWF: 24 </a:t>
            </a:r>
            <a:r>
              <a:rPr lang="fr-BE" dirty="0" err="1" smtClean="0"/>
              <a:t>tn</a:t>
            </a:r>
            <a:r>
              <a:rPr lang="fr-BE" dirty="0" smtClean="0"/>
              <a:t>. Gross value (world </a:t>
            </a:r>
            <a:r>
              <a:rPr lang="fr-BE" dirty="0" err="1" smtClean="0"/>
              <a:t>level</a:t>
            </a:r>
            <a:r>
              <a:rPr lang="fr-BE" dirty="0" smtClean="0"/>
              <a:t>)</a:t>
            </a:r>
          </a:p>
          <a:p>
            <a:pPr indent="-342000"/>
            <a:r>
              <a:rPr lang="fr-BE" dirty="0" err="1" smtClean="0"/>
              <a:t>Technology</a:t>
            </a:r>
            <a:r>
              <a:rPr lang="fr-BE" dirty="0" smtClean="0"/>
              <a:t>:</a:t>
            </a:r>
          </a:p>
          <a:p>
            <a:pPr lvl="1" indent="-342000"/>
            <a:r>
              <a:rPr lang="fr-BE" dirty="0" err="1" smtClean="0"/>
              <a:t>further</a:t>
            </a:r>
            <a:r>
              <a:rPr lang="fr-BE" dirty="0" smtClean="0"/>
              <a:t> </a:t>
            </a:r>
            <a:r>
              <a:rPr lang="fr-BE" dirty="0" err="1" smtClean="0"/>
              <a:t>away</a:t>
            </a:r>
            <a:endParaRPr lang="fr-BE" dirty="0"/>
          </a:p>
          <a:p>
            <a:pPr lvl="1" indent="-342000"/>
            <a:r>
              <a:rPr lang="fr-BE" dirty="0" err="1" smtClean="0"/>
              <a:t>under</a:t>
            </a:r>
            <a:r>
              <a:rPr lang="fr-BE" dirty="0" smtClean="0"/>
              <a:t> more adverse conditions</a:t>
            </a:r>
          </a:p>
          <a:p>
            <a:pPr lvl="1" indent="-342000"/>
            <a:r>
              <a:rPr lang="fr-BE" dirty="0" err="1" smtClean="0"/>
              <a:t>deeper</a:t>
            </a:r>
            <a:r>
              <a:rPr lang="fr-BE" dirty="0" smtClean="0"/>
              <a:t> </a:t>
            </a:r>
            <a:r>
              <a:rPr lang="fr-BE" dirty="0" err="1" smtClean="0"/>
              <a:t>under</a:t>
            </a:r>
            <a:r>
              <a:rPr lang="fr-BE" dirty="0" smtClean="0"/>
              <a:t> water</a:t>
            </a:r>
          </a:p>
          <a:p>
            <a:pPr indent="-342000"/>
            <a:r>
              <a:rPr lang="fr-BE" dirty="0" smtClean="0"/>
              <a:t>9bn. People </a:t>
            </a:r>
            <a:r>
              <a:rPr lang="fr-BE" dirty="0" err="1" smtClean="0"/>
              <a:t>in</a:t>
            </a:r>
            <a:r>
              <a:rPr lang="fr-BE" dirty="0" smtClean="0"/>
              <a:t> 2050 – and </a:t>
            </a:r>
            <a:r>
              <a:rPr lang="fr-BE" dirty="0" err="1" smtClean="0"/>
              <a:t>resource</a:t>
            </a:r>
            <a:r>
              <a:rPr lang="fr-BE" dirty="0" smtClean="0"/>
              <a:t> </a:t>
            </a:r>
            <a:r>
              <a:rPr lang="fr-BE" dirty="0" err="1" smtClean="0"/>
              <a:t>hunger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51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And </a:t>
            </a:r>
            <a:r>
              <a:rPr lang="fr-BE" dirty="0" err="1" smtClean="0"/>
              <a:t>there's</a:t>
            </a:r>
            <a:r>
              <a:rPr lang="fr-BE" dirty="0" smtClean="0"/>
              <a:t> more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Maritime Spatial Planning</a:t>
            </a:r>
          </a:p>
          <a:p>
            <a:r>
              <a:rPr lang="fr-BE" dirty="0" err="1" smtClean="0"/>
              <a:t>MPAs</a:t>
            </a:r>
            <a:r>
              <a:rPr lang="fr-BE" dirty="0" smtClean="0"/>
              <a:t> and networks of </a:t>
            </a:r>
            <a:r>
              <a:rPr lang="fr-BE" dirty="0" err="1" smtClean="0"/>
              <a:t>MPAs</a:t>
            </a:r>
            <a:endParaRPr lang="fr-BE" dirty="0" smtClean="0"/>
          </a:p>
          <a:p>
            <a:r>
              <a:rPr lang="fr-BE" dirty="0" err="1" smtClean="0"/>
              <a:t>Biodiversity</a:t>
            </a:r>
            <a:r>
              <a:rPr lang="fr-BE" dirty="0" smtClean="0"/>
              <a:t> in Areas </a:t>
            </a:r>
            <a:r>
              <a:rPr lang="fr-BE" dirty="0" err="1" smtClean="0"/>
              <a:t>Beyond</a:t>
            </a:r>
            <a:r>
              <a:rPr lang="fr-BE" dirty="0" smtClean="0"/>
              <a:t> National </a:t>
            </a:r>
            <a:r>
              <a:rPr lang="fr-BE" dirty="0" err="1" smtClean="0"/>
              <a:t>Jurisdiction</a:t>
            </a:r>
            <a:endParaRPr lang="fr-BE" dirty="0" smtClean="0"/>
          </a:p>
          <a:p>
            <a:r>
              <a:rPr lang="fr-BE" dirty="0" err="1" smtClean="0"/>
              <a:t>Development</a:t>
            </a:r>
            <a:r>
              <a:rPr lang="fr-BE" dirty="0" smtClean="0"/>
              <a:t> of the </a:t>
            </a:r>
            <a:r>
              <a:rPr lang="fr-BE" dirty="0" err="1" smtClean="0"/>
              <a:t>blue</a:t>
            </a:r>
            <a:r>
              <a:rPr lang="fr-BE" dirty="0" smtClean="0"/>
              <a:t> </a:t>
            </a:r>
            <a:r>
              <a:rPr lang="fr-BE" dirty="0" err="1" smtClean="0"/>
              <a:t>economy</a:t>
            </a:r>
            <a:r>
              <a:rPr lang="fr-BE" dirty="0" smtClean="0"/>
              <a:t> in </a:t>
            </a:r>
            <a:r>
              <a:rPr lang="fr-BE" dirty="0" err="1" smtClean="0"/>
              <a:t>coastal</a:t>
            </a:r>
            <a:r>
              <a:rPr lang="fr-BE" dirty="0" smtClean="0"/>
              <a:t> areas (</a:t>
            </a:r>
            <a:r>
              <a:rPr lang="fr-BE" dirty="0" err="1" smtClean="0"/>
              <a:t>outside</a:t>
            </a:r>
            <a:r>
              <a:rPr lang="fr-BE" dirty="0" smtClean="0"/>
              <a:t> the EU)</a:t>
            </a:r>
          </a:p>
          <a:p>
            <a:r>
              <a:rPr lang="fr-BE" dirty="0" smtClean="0"/>
              <a:t>Maritime Security</a:t>
            </a:r>
          </a:p>
          <a:p>
            <a:r>
              <a:rPr lang="fr-BE" dirty="0" err="1" smtClean="0"/>
              <a:t>Bilateral</a:t>
            </a:r>
            <a:r>
              <a:rPr lang="fr-BE" dirty="0" smtClean="0"/>
              <a:t> </a:t>
            </a:r>
            <a:r>
              <a:rPr lang="fr-BE" dirty="0" err="1" smtClean="0"/>
              <a:t>Partnerships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0466"/>
            <a:ext cx="3960440" cy="429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350198"/>
            <a:ext cx="4999037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8973" y="1027891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>
                <a:solidFill>
                  <a:srgbClr val="3166CF"/>
                </a:solidFill>
              </a:rPr>
              <a:t>And </a:t>
            </a:r>
            <a:r>
              <a:rPr lang="fr-BE" sz="3200" dirty="0" err="1" smtClean="0">
                <a:solidFill>
                  <a:srgbClr val="3166CF"/>
                </a:solidFill>
              </a:rPr>
              <a:t>there's</a:t>
            </a:r>
            <a:r>
              <a:rPr lang="fr-BE" sz="3200" dirty="0" smtClean="0">
                <a:solidFill>
                  <a:srgbClr val="3166CF"/>
                </a:solidFill>
              </a:rPr>
              <a:t> </a:t>
            </a:r>
            <a:r>
              <a:rPr lang="fr-BE" sz="3200" dirty="0" err="1" smtClean="0">
                <a:solidFill>
                  <a:srgbClr val="3166CF"/>
                </a:solidFill>
              </a:rPr>
              <a:t>this</a:t>
            </a:r>
            <a:r>
              <a:rPr lang="fr-BE" sz="3200" dirty="0" smtClean="0">
                <a:solidFill>
                  <a:srgbClr val="3166CF"/>
                </a:solidFill>
              </a:rPr>
              <a:t>…</a:t>
            </a:r>
            <a:endParaRPr lang="en-GB" sz="3200" dirty="0">
              <a:solidFill>
                <a:srgbClr val="316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It's</a:t>
            </a:r>
            <a:r>
              <a:rPr lang="fr-BE" dirty="0" smtClean="0"/>
              <a:t> a hit…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Global </a:t>
            </a:r>
            <a:r>
              <a:rPr lang="fr-BE" dirty="0" err="1" smtClean="0"/>
              <a:t>Oceans</a:t>
            </a:r>
            <a:r>
              <a:rPr lang="fr-BE" dirty="0" smtClean="0"/>
              <a:t> Commission</a:t>
            </a:r>
          </a:p>
          <a:p>
            <a:r>
              <a:rPr lang="fr-BE" dirty="0" smtClean="0"/>
              <a:t>World </a:t>
            </a:r>
            <a:r>
              <a:rPr lang="fr-BE" dirty="0" err="1" smtClean="0"/>
              <a:t>Ocean</a:t>
            </a:r>
            <a:r>
              <a:rPr lang="fr-BE" dirty="0" smtClean="0"/>
              <a:t> </a:t>
            </a:r>
            <a:r>
              <a:rPr lang="fr-BE" dirty="0" err="1" smtClean="0"/>
              <a:t>Summits</a:t>
            </a:r>
            <a:endParaRPr lang="fr-BE" dirty="0" smtClean="0"/>
          </a:p>
          <a:p>
            <a:r>
              <a:rPr lang="fr-BE" dirty="0" smtClean="0"/>
              <a:t>Rio +20 </a:t>
            </a:r>
            <a:r>
              <a:rPr lang="fr-BE" dirty="0" err="1" smtClean="0"/>
              <a:t>Sustainable</a:t>
            </a:r>
            <a:r>
              <a:rPr lang="fr-BE" dirty="0" smtClean="0"/>
              <a:t> </a:t>
            </a:r>
            <a:r>
              <a:rPr lang="fr-BE" dirty="0" err="1" smtClean="0"/>
              <a:t>Development</a:t>
            </a:r>
            <a:r>
              <a:rPr lang="fr-BE" dirty="0" smtClean="0"/>
              <a:t> Goal "</a:t>
            </a:r>
            <a:r>
              <a:rPr lang="fr-BE" dirty="0" err="1" smtClean="0"/>
              <a:t>Oceans</a:t>
            </a:r>
            <a:r>
              <a:rPr lang="fr-BE" dirty="0" smtClean="0"/>
              <a:t>"</a:t>
            </a:r>
          </a:p>
          <a:p>
            <a:r>
              <a:rPr lang="fr-BE" dirty="0" smtClean="0"/>
              <a:t>The issues (for </a:t>
            </a:r>
            <a:r>
              <a:rPr lang="fr-BE" dirty="0" err="1" smtClean="0"/>
              <a:t>example</a:t>
            </a:r>
            <a:r>
              <a:rPr lang="fr-BE" dirty="0" smtClean="0"/>
              <a:t>):</a:t>
            </a:r>
          </a:p>
          <a:p>
            <a:pPr lvl="1"/>
            <a:r>
              <a:rPr lang="fr-BE" dirty="0" err="1" smtClean="0"/>
              <a:t>Seabed</a:t>
            </a:r>
            <a:r>
              <a:rPr lang="fr-BE" dirty="0" smtClean="0"/>
              <a:t> </a:t>
            </a:r>
            <a:r>
              <a:rPr lang="fr-BE" dirty="0" err="1" smtClean="0"/>
              <a:t>Mining</a:t>
            </a:r>
            <a:endParaRPr lang="fr-BE" dirty="0" smtClean="0"/>
          </a:p>
          <a:p>
            <a:pPr lvl="1"/>
            <a:r>
              <a:rPr lang="fr-BE" dirty="0" smtClean="0"/>
              <a:t>IUU</a:t>
            </a:r>
          </a:p>
          <a:p>
            <a:pPr lvl="1"/>
            <a:r>
              <a:rPr lang="fr-BE" dirty="0" smtClean="0"/>
              <a:t>Marine </a:t>
            </a:r>
            <a:r>
              <a:rPr lang="fr-BE" dirty="0" err="1" smtClean="0"/>
              <a:t>Litter</a:t>
            </a:r>
            <a:endParaRPr lang="fr-BE" dirty="0" smtClean="0"/>
          </a:p>
          <a:p>
            <a:pPr lvl="1"/>
            <a:r>
              <a:rPr lang="fr-BE" dirty="0" err="1" smtClean="0"/>
              <a:t>Climate</a:t>
            </a:r>
            <a:r>
              <a:rPr lang="fr-BE" dirty="0" smtClean="0"/>
              <a:t>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41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</a:t>
            </a:r>
            <a:r>
              <a:rPr lang="fr-BE" dirty="0" err="1" smtClean="0"/>
              <a:t>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Open Consultation</a:t>
            </a:r>
          </a:p>
          <a:p>
            <a:pPr lvl="1"/>
            <a:r>
              <a:rPr lang="fr-BE" dirty="0" smtClean="0"/>
              <a:t>No </a:t>
            </a:r>
            <a:r>
              <a:rPr lang="fr-BE" dirty="0" err="1" smtClean="0"/>
              <a:t>predetermined</a:t>
            </a:r>
            <a:r>
              <a:rPr lang="fr-BE" dirty="0" smtClean="0"/>
              <a:t> issues</a:t>
            </a:r>
          </a:p>
          <a:p>
            <a:pPr lvl="1"/>
            <a:r>
              <a:rPr lang="fr-BE" dirty="0" err="1" smtClean="0"/>
              <a:t>Launched</a:t>
            </a:r>
            <a:r>
              <a:rPr lang="fr-BE" dirty="0" smtClean="0"/>
              <a:t> on 4 </a:t>
            </a:r>
            <a:r>
              <a:rPr lang="fr-BE" dirty="0" err="1" smtClean="0"/>
              <a:t>June</a:t>
            </a:r>
            <a:r>
              <a:rPr lang="fr-BE" dirty="0" smtClean="0"/>
              <a:t> – </a:t>
            </a:r>
            <a:r>
              <a:rPr lang="fr-BE" dirty="0" err="1" smtClean="0"/>
              <a:t>concludes</a:t>
            </a:r>
            <a:r>
              <a:rPr lang="fr-BE" dirty="0" smtClean="0"/>
              <a:t> 15 </a:t>
            </a:r>
            <a:r>
              <a:rPr lang="fr-BE" dirty="0" err="1" smtClean="0"/>
              <a:t>September</a:t>
            </a:r>
            <a:endParaRPr lang="fr-BE" dirty="0" smtClean="0"/>
          </a:p>
          <a:p>
            <a:pPr lvl="1"/>
            <a:r>
              <a:rPr lang="fr-BE" dirty="0" smtClean="0"/>
              <a:t>Consultation document plus online </a:t>
            </a:r>
            <a:r>
              <a:rPr lang="fr-BE" dirty="0" err="1" smtClean="0"/>
              <a:t>survey</a:t>
            </a:r>
            <a:endParaRPr lang="fr-BE" dirty="0" smtClean="0"/>
          </a:p>
          <a:p>
            <a:pPr lvl="1"/>
            <a:endParaRPr lang="fr-BE" dirty="0"/>
          </a:p>
          <a:p>
            <a:pPr lvl="1"/>
            <a:r>
              <a:rPr lang="fr-BE" dirty="0"/>
              <a:t>Via: </a:t>
            </a:r>
            <a:r>
              <a:rPr lang="fr-BE" dirty="0" smtClean="0"/>
              <a:t>Maritime Policy </a:t>
            </a:r>
            <a:r>
              <a:rPr lang="fr-BE" dirty="0" err="1" smtClean="0"/>
              <a:t>Website</a:t>
            </a:r>
            <a:r>
              <a:rPr lang="fr-BE" dirty="0" smtClean="0"/>
              <a:t> </a:t>
            </a:r>
          </a:p>
          <a:p>
            <a:pPr marL="457200" lvl="1" indent="0">
              <a:buNone/>
            </a:pPr>
            <a:r>
              <a:rPr lang="fr-BE" sz="1200" dirty="0" smtClean="0">
                <a:hlinkClick r:id="rId2"/>
              </a:rPr>
              <a:t>http</a:t>
            </a:r>
            <a:r>
              <a:rPr lang="fr-BE" sz="1200" dirty="0">
                <a:hlinkClick r:id="rId2"/>
              </a:rPr>
              <a:t>://</a:t>
            </a:r>
            <a:r>
              <a:rPr lang="fr-BE" sz="1200" dirty="0" smtClean="0">
                <a:hlinkClick r:id="rId2"/>
              </a:rPr>
              <a:t>ec.europa.eu/dgs/maritimeaffairs_fisheries/consultations/ocean-governance/index_en.htm</a:t>
            </a:r>
            <a:endParaRPr lang="fr-BE" sz="1200" dirty="0" smtClean="0"/>
          </a:p>
          <a:p>
            <a:pPr marL="457200" lvl="1" indent="0">
              <a:buNone/>
            </a:pPr>
            <a:endParaRPr lang="fr-BE" sz="1200" dirty="0"/>
          </a:p>
          <a:p>
            <a:pPr marL="457200" lvl="1" indent="0">
              <a:buNone/>
            </a:pPr>
            <a:r>
              <a:rPr lang="fr-BE" sz="1200" dirty="0"/>
              <a:t>And: </a:t>
            </a:r>
            <a:r>
              <a:rPr lang="fr-BE" sz="1200" dirty="0">
                <a:hlinkClick r:id="rId3"/>
              </a:rPr>
              <a:t>https://</a:t>
            </a:r>
            <a:r>
              <a:rPr lang="fr-BE" sz="1200" dirty="0" smtClean="0">
                <a:hlinkClick r:id="rId3"/>
              </a:rPr>
              <a:t>ec.europa.eu/eusurvey/runner/IOGsurvey2015</a:t>
            </a:r>
            <a:r>
              <a:rPr lang="fr-BE" sz="1200" dirty="0" smtClean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582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224136"/>
          </a:xfrm>
        </p:spPr>
        <p:txBody>
          <a:bodyPr/>
          <a:lstStyle/>
          <a:p>
            <a:pPr indent="0"/>
            <a:r>
              <a:rPr lang="en-US" dirty="0" smtClean="0"/>
              <a:t>Commissioner Vella</a:t>
            </a:r>
            <a:br>
              <a:rPr lang="en-US" dirty="0" smtClean="0"/>
            </a:br>
            <a:r>
              <a:rPr lang="en-US" dirty="0" smtClean="0"/>
              <a:t>Listening Tour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2952428"/>
          </a:xfrm>
        </p:spPr>
        <p:txBody>
          <a:bodyPr/>
          <a:lstStyle/>
          <a:p>
            <a:pPr marL="357188" indent="-357188">
              <a:buFontTx/>
              <a:buChar char="•"/>
            </a:pPr>
            <a:r>
              <a:rPr lang="en-US" dirty="0" smtClean="0"/>
              <a:t>High-level </a:t>
            </a:r>
            <a:r>
              <a:rPr lang="en-US" dirty="0" smtClean="0"/>
              <a:t>events</a:t>
            </a:r>
          </a:p>
          <a:p>
            <a:pPr marL="357188" indent="-357188">
              <a:buFontTx/>
              <a:buChar char="•"/>
            </a:pPr>
            <a:endParaRPr lang="en-US" dirty="0"/>
          </a:p>
          <a:p>
            <a:pPr marL="357188" indent="-357188">
              <a:buFontTx/>
              <a:buChar char="•"/>
            </a:pPr>
            <a:r>
              <a:rPr lang="en-US" dirty="0" smtClean="0"/>
              <a:t>Bilateral Contacts</a:t>
            </a:r>
          </a:p>
          <a:p>
            <a:pPr marL="357188" indent="-357188">
              <a:buFontTx/>
              <a:buChar char="•"/>
            </a:pPr>
            <a:endParaRPr lang="en-US" dirty="0"/>
          </a:p>
          <a:p>
            <a:pPr marL="357188" indent="-357188">
              <a:buFontTx/>
              <a:buChar char="•"/>
            </a:pPr>
            <a:r>
              <a:rPr lang="en-US" dirty="0" smtClean="0"/>
              <a:t>Meetings at working level</a:t>
            </a:r>
          </a:p>
          <a:p>
            <a:pPr marL="357188" indent="-357188">
              <a:buFontTx/>
              <a:buChar char="•"/>
            </a:pPr>
            <a:endParaRPr lang="en-US" dirty="0"/>
          </a:p>
          <a:p>
            <a:pPr marL="357188" indent="-357188">
              <a:buFontTx/>
              <a:buChar char="•"/>
            </a:pPr>
            <a:r>
              <a:rPr lang="en-US" dirty="0" smtClean="0"/>
              <a:t>Conferences</a:t>
            </a:r>
            <a:endParaRPr lang="en-US" dirty="0"/>
          </a:p>
          <a:p>
            <a:pPr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g-mare-maritime-affair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dg-mare-maritime-affairs</Template>
  <TotalTime>135</TotalTime>
  <Words>290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dg-mare-maritime-affairs</vt:lpstr>
      <vt:lpstr>PowerPoint Presentation</vt:lpstr>
      <vt:lpstr>Maritime Policy and the Oceans</vt:lpstr>
      <vt:lpstr>International Ocean Governance</vt:lpstr>
      <vt:lpstr>International Ocean Governance?</vt:lpstr>
      <vt:lpstr>And there's more</vt:lpstr>
      <vt:lpstr>PowerPoint Presentation</vt:lpstr>
      <vt:lpstr>It's a hit…</vt:lpstr>
      <vt:lpstr>The process</vt:lpstr>
      <vt:lpstr>Commissioner Vella Listening Tour</vt:lpstr>
      <vt:lpstr>What can you do</vt:lpstr>
      <vt:lpstr>Thank you…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SIEMERS Haitze (MARE)</dc:creator>
  <cp:lastModifiedBy>SIEMERS Haitze (MARE)</cp:lastModifiedBy>
  <cp:revision>16</cp:revision>
  <dcterms:created xsi:type="dcterms:W3CDTF">2015-06-19T11:55:09Z</dcterms:created>
  <dcterms:modified xsi:type="dcterms:W3CDTF">2015-06-25T07:29:26Z</dcterms:modified>
</cp:coreProperties>
</file>