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-large" ContentType="image/jpe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2" r:id="rId3"/>
    <p:sldId id="264" r:id="rId4"/>
    <p:sldId id="258" r:id="rId5"/>
    <p:sldId id="265" r:id="rId6"/>
    <p:sldId id="266" r:id="rId7"/>
    <p:sldId id="257" r:id="rId8"/>
    <p:sldId id="259" r:id="rId9"/>
    <p:sldId id="263" r:id="rId10"/>
    <p:sldId id="261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526DBF9-8598-4557-97EF-FA2776F48B6D}">
          <p14:sldIdLst>
            <p14:sldId id="256"/>
            <p14:sldId id="262"/>
            <p14:sldId id="264"/>
            <p14:sldId id="258"/>
            <p14:sldId id="265"/>
          </p14:sldIdLst>
        </p14:section>
        <p14:section name="Untitled Section" id="{D714B5F0-3F9D-4DA8-8670-CE9A22A67DAF}">
          <p14:sldIdLst>
            <p14:sldId id="266"/>
            <p14:sldId id="257"/>
            <p14:sldId id="259"/>
            <p14:sldId id="263"/>
            <p14:sldId id="26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orena van de Kolkk" initials="LvdK" lastIdx="3" clrIdx="0">
    <p:extLst>
      <p:ext uri="{19B8F6BF-5375-455C-9EA6-DF929625EA0E}">
        <p15:presenceInfo xmlns:p15="http://schemas.microsoft.com/office/powerpoint/2012/main" userId="5b228f80737bbba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72" y="-3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6ECF1D-4867-40CE-B2EA-35DD9B618E91}" type="doc">
      <dgm:prSet loTypeId="urn:microsoft.com/office/officeart/2011/layout/HexagonRadial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o-RO"/>
        </a:p>
      </dgm:t>
    </dgm:pt>
    <dgm:pt modelId="{312C9271-B47F-4CD6-87BB-15A09BBA015F}">
      <dgm:prSet phldrT="[Text]" custT="1"/>
      <dgm:spPr/>
      <dgm:t>
        <a:bodyPr/>
        <a:lstStyle/>
        <a:p>
          <a:r>
            <a:rPr lang="en-US" sz="2000" b="1" dirty="0">
              <a:latin typeface="Arial Narrow" panose="020B0606020202030204" pitchFamily="34" charset="0"/>
              <a:cs typeface="Arial" panose="020B0604020202020204" pitchFamily="34" charset="0"/>
            </a:rPr>
            <a:t>LOCAL</a:t>
          </a:r>
        </a:p>
        <a:p>
          <a:r>
            <a:rPr lang="en-US" sz="1800" b="1" dirty="0">
              <a:latin typeface="Arial Narrow" panose="020B0606020202030204" pitchFamily="34" charset="0"/>
              <a:cs typeface="Arial" panose="020B0604020202020204" pitchFamily="34" charset="0"/>
            </a:rPr>
            <a:t>AUTHORITIES</a:t>
          </a:r>
          <a:endParaRPr lang="ro-RO" sz="1800" b="1" dirty="0">
            <a:latin typeface="Arial Narrow" panose="020B0606020202030204" pitchFamily="34" charset="0"/>
            <a:cs typeface="Arial" panose="020B0604020202020204" pitchFamily="34" charset="0"/>
          </a:endParaRPr>
        </a:p>
      </dgm:t>
    </dgm:pt>
    <dgm:pt modelId="{68D0E957-E298-4FE5-8E6C-437D12BC5E25}">
      <dgm:prSet phldrT="[Text]" custT="1"/>
      <dgm:spPr/>
      <dgm:t>
        <a:bodyPr/>
        <a:lstStyle/>
        <a:p>
          <a:r>
            <a:rPr lang="en-US" sz="2000" b="1" dirty="0">
              <a:latin typeface="Arial Narrow" panose="020B0606020202030204" pitchFamily="34" charset="0"/>
            </a:rPr>
            <a:t>PRIVATE SECTOR  </a:t>
          </a:r>
          <a:endParaRPr lang="ro-RO" sz="2000" b="1" dirty="0">
            <a:latin typeface="Arial Narrow" panose="020B0606020202030204" pitchFamily="34" charset="0"/>
          </a:endParaRPr>
        </a:p>
      </dgm:t>
    </dgm:pt>
    <dgm:pt modelId="{8CB84ED9-947A-43ED-A567-91036ECB9F52}">
      <dgm:prSet phldrT="[Text]" custT="1"/>
      <dgm:spPr/>
      <dgm:t>
        <a:bodyPr/>
        <a:lstStyle/>
        <a:p>
          <a:r>
            <a:rPr lang="en-US" sz="1800" b="1" dirty="0">
              <a:latin typeface="Arial Narrow" panose="020B0606020202030204" pitchFamily="34" charset="0"/>
            </a:rPr>
            <a:t>BUSSINESS SUPPORT ORGANIZATIONS</a:t>
          </a:r>
          <a:endParaRPr lang="ro-RO" sz="1800" b="1" dirty="0">
            <a:latin typeface="Arial Narrow" panose="020B0606020202030204" pitchFamily="34" charset="0"/>
          </a:endParaRPr>
        </a:p>
      </dgm:t>
    </dgm:pt>
    <dgm:pt modelId="{42EB4E53-0DC6-4D4E-BF01-8872EAEBE15A}">
      <dgm:prSet phldrT="[Text]" custT="1"/>
      <dgm:spPr/>
      <dgm:t>
        <a:bodyPr/>
        <a:lstStyle/>
        <a:p>
          <a:r>
            <a:rPr lang="en-US" sz="1800" b="1" dirty="0">
              <a:latin typeface="Arial Narrow" panose="020B0606020202030204" pitchFamily="34" charset="0"/>
            </a:rPr>
            <a:t>FISHERMEN </a:t>
          </a:r>
          <a:r>
            <a:rPr lang="en-US" sz="1800" b="1" dirty="0">
              <a:solidFill>
                <a:schemeClr val="accent5"/>
              </a:solidFill>
              <a:latin typeface="Arial Narrow" panose="020B0606020202030204" pitchFamily="34" charset="0"/>
            </a:rPr>
            <a:t>ASSOCIATIONs</a:t>
          </a:r>
          <a:endParaRPr lang="ro-RO" sz="1800" b="1" dirty="0">
            <a:solidFill>
              <a:schemeClr val="accent5"/>
            </a:solidFill>
            <a:latin typeface="Arial Narrow" panose="020B0606020202030204" pitchFamily="34" charset="0"/>
          </a:endParaRPr>
        </a:p>
      </dgm:t>
    </dgm:pt>
    <dgm:pt modelId="{50C3AFDB-65BE-4C12-9DB2-824FD6E6D39B}">
      <dgm:prSet phldrT="[Text]" custT="1"/>
      <dgm:spPr/>
      <dgm:t>
        <a:bodyPr/>
        <a:lstStyle/>
        <a:p>
          <a:r>
            <a:rPr lang="en-US" sz="2000" b="1" dirty="0">
              <a:latin typeface="Arial Narrow" panose="020B0606020202030204" pitchFamily="34" charset="0"/>
            </a:rPr>
            <a:t>NGOs</a:t>
          </a:r>
        </a:p>
        <a:p>
          <a:r>
            <a:rPr lang="en-US" sz="2000" b="1" dirty="0">
              <a:solidFill>
                <a:schemeClr val="accent5"/>
              </a:solidFill>
              <a:latin typeface="Arial Narrow" panose="020B0606020202030204" pitchFamily="34" charset="0"/>
            </a:rPr>
            <a:t>CIVIL</a:t>
          </a:r>
          <a:r>
            <a:rPr lang="en-US" sz="2000" b="1" dirty="0">
              <a:latin typeface="Arial Narrow" panose="020B0606020202030204" pitchFamily="34" charset="0"/>
            </a:rPr>
            <a:t> SOCIETY</a:t>
          </a:r>
          <a:endParaRPr lang="ro-RO" sz="2000" b="1" dirty="0">
            <a:latin typeface="Arial Narrow" panose="020B0606020202030204" pitchFamily="34" charset="0"/>
          </a:endParaRPr>
        </a:p>
      </dgm:t>
    </dgm:pt>
    <dgm:pt modelId="{6730A4B2-ECD1-4CC7-8392-E2D1704B7D75}">
      <dgm:prSet phldrT="[Text]" custT="1"/>
      <dgm:spPr/>
      <dgm:t>
        <a:bodyPr/>
        <a:lstStyle/>
        <a:p>
          <a:r>
            <a:rPr lang="en-US" sz="1800" b="1" dirty="0">
              <a:latin typeface="Arial Narrow" panose="020B0606020202030204" pitchFamily="34" charset="0"/>
            </a:rPr>
            <a:t>RESEARCH INSTITUTE FOR AQUACULTURE</a:t>
          </a:r>
          <a:endParaRPr lang="ro-RO" sz="1800" b="1" dirty="0">
            <a:latin typeface="Arial Narrow" panose="020B0606020202030204" pitchFamily="34" charset="0"/>
          </a:endParaRPr>
        </a:p>
      </dgm:t>
    </dgm:pt>
    <dgm:pt modelId="{97D9F4CE-DB23-45B8-BA82-1D6BC966D327}">
      <dgm:prSet phldrT="[Text]" custT="1"/>
      <dgm:spPr/>
      <dgm:t>
        <a:bodyPr/>
        <a:lstStyle/>
        <a:p>
          <a:r>
            <a:rPr lang="en-US" sz="2300" b="1" dirty="0">
              <a:latin typeface="Arial Narrow" panose="020B0606020202030204" pitchFamily="34" charset="0"/>
            </a:rPr>
            <a:t>FLAG</a:t>
          </a:r>
        </a:p>
        <a:p>
          <a:r>
            <a:rPr lang="en-US" sz="2300" b="1" dirty="0">
              <a:latin typeface="Arial Narrow" panose="020B0606020202030204" pitchFamily="34" charset="0"/>
            </a:rPr>
            <a:t>PUBLIC </a:t>
          </a:r>
          <a:r>
            <a:rPr lang="en-US" sz="2200" b="1" dirty="0">
              <a:latin typeface="Arial Narrow" panose="020B0606020202030204" pitchFamily="34" charset="0"/>
            </a:rPr>
            <a:t>PRIVATE</a:t>
          </a:r>
          <a:r>
            <a:rPr lang="en-US" sz="2300" b="1" dirty="0">
              <a:latin typeface="Arial Narrow" panose="020B0606020202030204" pitchFamily="34" charset="0"/>
            </a:rPr>
            <a:t> </a:t>
          </a:r>
          <a:r>
            <a:rPr lang="en-US" sz="2300" b="1" dirty="0">
              <a:solidFill>
                <a:schemeClr val="accent5"/>
              </a:solidFill>
              <a:latin typeface="Arial Narrow" panose="020B0606020202030204" pitchFamily="34" charset="0"/>
            </a:rPr>
            <a:t>PARTNERSHIP</a:t>
          </a:r>
          <a:endParaRPr lang="ro-RO" sz="2300" b="1" dirty="0">
            <a:solidFill>
              <a:schemeClr val="accent5"/>
            </a:solidFill>
            <a:latin typeface="Arial Narrow" panose="020B0606020202030204" pitchFamily="34" charset="0"/>
          </a:endParaRPr>
        </a:p>
      </dgm:t>
    </dgm:pt>
    <dgm:pt modelId="{BE844150-B702-496D-AA77-F0F4CBCB24B5}" type="sibTrans" cxnId="{537BF8AD-8D57-41ED-A0BD-9960688C1AA9}">
      <dgm:prSet/>
      <dgm:spPr/>
      <dgm:t>
        <a:bodyPr/>
        <a:lstStyle/>
        <a:p>
          <a:endParaRPr lang="ro-RO"/>
        </a:p>
      </dgm:t>
    </dgm:pt>
    <dgm:pt modelId="{359DB19D-77A7-4197-B891-0405D4008210}" type="parTrans" cxnId="{537BF8AD-8D57-41ED-A0BD-9960688C1AA9}">
      <dgm:prSet/>
      <dgm:spPr/>
      <dgm:t>
        <a:bodyPr/>
        <a:lstStyle/>
        <a:p>
          <a:endParaRPr lang="ro-RO"/>
        </a:p>
      </dgm:t>
    </dgm:pt>
    <dgm:pt modelId="{A6CC72EA-1AA5-48DD-83A7-54DF6AFCFB49}" type="sibTrans" cxnId="{652CAC70-8BC4-4276-9EF8-96F7F98E872C}">
      <dgm:prSet/>
      <dgm:spPr/>
      <dgm:t>
        <a:bodyPr/>
        <a:lstStyle/>
        <a:p>
          <a:endParaRPr lang="ro-RO"/>
        </a:p>
      </dgm:t>
    </dgm:pt>
    <dgm:pt modelId="{CE239F82-7E85-4768-B69C-4EA1EAE1E6DC}" type="parTrans" cxnId="{652CAC70-8BC4-4276-9EF8-96F7F98E872C}">
      <dgm:prSet/>
      <dgm:spPr/>
      <dgm:t>
        <a:bodyPr/>
        <a:lstStyle/>
        <a:p>
          <a:endParaRPr lang="ro-RO"/>
        </a:p>
      </dgm:t>
    </dgm:pt>
    <dgm:pt modelId="{4892C65E-1E08-4064-9662-74A455DBEB6E}" type="sibTrans" cxnId="{A83552D3-DABF-4F5F-89A6-C60DAF9A63B2}">
      <dgm:prSet/>
      <dgm:spPr/>
      <dgm:t>
        <a:bodyPr/>
        <a:lstStyle/>
        <a:p>
          <a:endParaRPr lang="ro-RO"/>
        </a:p>
      </dgm:t>
    </dgm:pt>
    <dgm:pt modelId="{9E44F044-7131-470A-93A3-8C6F78C260DA}" type="parTrans" cxnId="{A83552D3-DABF-4F5F-89A6-C60DAF9A63B2}">
      <dgm:prSet/>
      <dgm:spPr/>
      <dgm:t>
        <a:bodyPr/>
        <a:lstStyle/>
        <a:p>
          <a:endParaRPr lang="ro-RO"/>
        </a:p>
      </dgm:t>
    </dgm:pt>
    <dgm:pt modelId="{246BD167-E07F-426B-A78C-4469729EBBAD}" type="sibTrans" cxnId="{89354C49-6E8F-4C63-9E12-87539EAF6873}">
      <dgm:prSet/>
      <dgm:spPr/>
      <dgm:t>
        <a:bodyPr/>
        <a:lstStyle/>
        <a:p>
          <a:endParaRPr lang="ro-RO"/>
        </a:p>
      </dgm:t>
    </dgm:pt>
    <dgm:pt modelId="{CB9685B5-DF55-4249-9F75-7FEF5AB1C978}" type="parTrans" cxnId="{89354C49-6E8F-4C63-9E12-87539EAF6873}">
      <dgm:prSet/>
      <dgm:spPr/>
      <dgm:t>
        <a:bodyPr/>
        <a:lstStyle/>
        <a:p>
          <a:endParaRPr lang="ro-RO"/>
        </a:p>
      </dgm:t>
    </dgm:pt>
    <dgm:pt modelId="{C644B47B-BC74-43D5-806C-F94AC5BD8058}" type="sibTrans" cxnId="{7BA6C1CD-78D2-47EB-B326-6E61A779054A}">
      <dgm:prSet/>
      <dgm:spPr/>
      <dgm:t>
        <a:bodyPr/>
        <a:lstStyle/>
        <a:p>
          <a:endParaRPr lang="ro-RO"/>
        </a:p>
      </dgm:t>
    </dgm:pt>
    <dgm:pt modelId="{FD20E5E7-EE69-4014-8D9B-89BE1A9FDBB3}" type="parTrans" cxnId="{7BA6C1CD-78D2-47EB-B326-6E61A779054A}">
      <dgm:prSet/>
      <dgm:spPr/>
      <dgm:t>
        <a:bodyPr/>
        <a:lstStyle/>
        <a:p>
          <a:endParaRPr lang="ro-RO"/>
        </a:p>
      </dgm:t>
    </dgm:pt>
    <dgm:pt modelId="{68C9BA9A-82F9-43C8-939B-5917532C5442}" type="sibTrans" cxnId="{2FF3F1FF-5AB1-4BE4-AB62-02433EE32589}">
      <dgm:prSet/>
      <dgm:spPr/>
      <dgm:t>
        <a:bodyPr/>
        <a:lstStyle/>
        <a:p>
          <a:endParaRPr lang="ro-RO"/>
        </a:p>
      </dgm:t>
    </dgm:pt>
    <dgm:pt modelId="{CAC0C40A-6A18-4E09-A89E-633F587E026B}" type="parTrans" cxnId="{2FF3F1FF-5AB1-4BE4-AB62-02433EE32589}">
      <dgm:prSet/>
      <dgm:spPr/>
      <dgm:t>
        <a:bodyPr/>
        <a:lstStyle/>
        <a:p>
          <a:endParaRPr lang="ro-RO"/>
        </a:p>
      </dgm:t>
    </dgm:pt>
    <dgm:pt modelId="{A2F5B50E-1F48-4252-9931-57BFE9B4C623}" type="sibTrans" cxnId="{AD53BCE7-38E8-4C67-8F84-600CC36F5B88}">
      <dgm:prSet/>
      <dgm:spPr/>
      <dgm:t>
        <a:bodyPr/>
        <a:lstStyle/>
        <a:p>
          <a:endParaRPr lang="ro-RO"/>
        </a:p>
      </dgm:t>
    </dgm:pt>
    <dgm:pt modelId="{586E494D-0A63-4CC1-A174-A93644DC4E65}" type="parTrans" cxnId="{AD53BCE7-38E8-4C67-8F84-600CC36F5B88}">
      <dgm:prSet/>
      <dgm:spPr/>
      <dgm:t>
        <a:bodyPr/>
        <a:lstStyle/>
        <a:p>
          <a:endParaRPr lang="ro-RO"/>
        </a:p>
      </dgm:t>
    </dgm:pt>
    <dgm:pt modelId="{567E7517-FD0B-4572-A6D8-A2129C1C094D}" type="pres">
      <dgm:prSet presAssocID="{126ECF1D-4867-40CE-B2EA-35DD9B618E91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o-RO"/>
        </a:p>
      </dgm:t>
    </dgm:pt>
    <dgm:pt modelId="{42D241B8-46BC-4660-88F3-0F8F957F344D}" type="pres">
      <dgm:prSet presAssocID="{97D9F4CE-DB23-45B8-BA82-1D6BC966D327}" presName="Parent" presStyleLbl="node0" presStyleIdx="0" presStyleCnt="1" custScaleX="111284" custScaleY="102855">
        <dgm:presLayoutVars>
          <dgm:chMax val="6"/>
          <dgm:chPref val="6"/>
        </dgm:presLayoutVars>
      </dgm:prSet>
      <dgm:spPr/>
      <dgm:t>
        <a:bodyPr/>
        <a:lstStyle/>
        <a:p>
          <a:endParaRPr lang="ro-RO"/>
        </a:p>
      </dgm:t>
    </dgm:pt>
    <dgm:pt modelId="{78A4A023-3C3C-46B2-832A-F359AA57FDE3}" type="pres">
      <dgm:prSet presAssocID="{6730A4B2-ECD1-4CC7-8392-E2D1704B7D75}" presName="Accent1" presStyleCnt="0"/>
      <dgm:spPr/>
    </dgm:pt>
    <dgm:pt modelId="{D4C2D875-61A9-4785-AD91-611491A30236}" type="pres">
      <dgm:prSet presAssocID="{6730A4B2-ECD1-4CC7-8392-E2D1704B7D75}" presName="Accent" presStyleLbl="bgShp" presStyleIdx="0" presStyleCnt="6"/>
      <dgm:spPr/>
    </dgm:pt>
    <dgm:pt modelId="{E829B559-F9E2-4DE8-824E-445A6463D799}" type="pres">
      <dgm:prSet presAssocID="{6730A4B2-ECD1-4CC7-8392-E2D1704B7D75}" presName="Child1" presStyleLbl="node1" presStyleIdx="0" presStyleCnt="6" custScaleX="115047" custLinFactNeighborX="-2934" custLinFactNeighborY="243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8CB4C1B8-552A-4E26-AB92-46FB0BEF5980}" type="pres">
      <dgm:prSet presAssocID="{50C3AFDB-65BE-4C12-9DB2-824FD6E6D39B}" presName="Accent2" presStyleCnt="0"/>
      <dgm:spPr/>
    </dgm:pt>
    <dgm:pt modelId="{8BA01815-B326-4815-8842-64645C26F44A}" type="pres">
      <dgm:prSet presAssocID="{50C3AFDB-65BE-4C12-9DB2-824FD6E6D39B}" presName="Accent" presStyleLbl="bgShp" presStyleIdx="1" presStyleCnt="6"/>
      <dgm:spPr/>
    </dgm:pt>
    <dgm:pt modelId="{2CB72FD2-EEA9-4EDD-813A-1BF137F4F2AF}" type="pres">
      <dgm:prSet presAssocID="{50C3AFDB-65BE-4C12-9DB2-824FD6E6D39B}" presName="Child2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060409EA-11F6-4877-A589-BCB95E7DAA35}" type="pres">
      <dgm:prSet presAssocID="{42EB4E53-0DC6-4D4E-BF01-8872EAEBE15A}" presName="Accent3" presStyleCnt="0"/>
      <dgm:spPr/>
    </dgm:pt>
    <dgm:pt modelId="{74BE794A-B5FF-42D0-B111-62070E20750A}" type="pres">
      <dgm:prSet presAssocID="{42EB4E53-0DC6-4D4E-BF01-8872EAEBE15A}" presName="Accent" presStyleLbl="bgShp" presStyleIdx="2" presStyleCnt="6"/>
      <dgm:spPr/>
    </dgm:pt>
    <dgm:pt modelId="{99AA9DC1-3163-436B-AE3F-1EC217E2DFFF}" type="pres">
      <dgm:prSet presAssocID="{42EB4E53-0DC6-4D4E-BF01-8872EAEBE15A}" presName="Child3" presStyleLbl="node1" presStyleIdx="2" presStyleCnt="6" custScaleX="110039" custScaleY="102512" custLinFactNeighborX="814" custLinFactNeighborY="-73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D0F5C3C3-41F7-442D-9AFB-47B231F2B971}" type="pres">
      <dgm:prSet presAssocID="{8CB84ED9-947A-43ED-A567-91036ECB9F52}" presName="Accent4" presStyleCnt="0"/>
      <dgm:spPr/>
    </dgm:pt>
    <dgm:pt modelId="{AA586B1B-9541-4956-8256-ACDF4D52583F}" type="pres">
      <dgm:prSet presAssocID="{8CB84ED9-947A-43ED-A567-91036ECB9F52}" presName="Accent" presStyleLbl="bgShp" presStyleIdx="3" presStyleCnt="6"/>
      <dgm:spPr/>
    </dgm:pt>
    <dgm:pt modelId="{E290030F-69AC-4548-9598-27E39D4855AB}" type="pres">
      <dgm:prSet presAssocID="{8CB84ED9-947A-43ED-A567-91036ECB9F52}" presName="Child4" presStyleLbl="node1" presStyleIdx="3" presStyleCnt="6" custScaleX="117370" custScaleY="10629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2899CB6A-B1B8-4B8E-A5C9-02BDC860BC96}" type="pres">
      <dgm:prSet presAssocID="{68D0E957-E298-4FE5-8E6C-437D12BC5E25}" presName="Accent5" presStyleCnt="0"/>
      <dgm:spPr/>
    </dgm:pt>
    <dgm:pt modelId="{DAE1E272-08A7-49EF-A701-5236F6258F64}" type="pres">
      <dgm:prSet presAssocID="{68D0E957-E298-4FE5-8E6C-437D12BC5E25}" presName="Accent" presStyleLbl="bgShp" presStyleIdx="4" presStyleCnt="6" custLinFactNeighborX="-1839" custLinFactNeighborY="-961"/>
      <dgm:spPr/>
    </dgm:pt>
    <dgm:pt modelId="{8A8710DB-9E02-4481-8644-ED1B3BEDB8F2}" type="pres">
      <dgm:prSet presAssocID="{68D0E957-E298-4FE5-8E6C-437D12BC5E25}" presName="Child5" presStyleLbl="node1" presStyleIdx="4" presStyleCnt="6" custLinFactNeighborX="-847" custLinFactNeighborY="-140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C0EEFE1B-EB4B-4F86-9E0F-3495C7C07190}" type="pres">
      <dgm:prSet presAssocID="{312C9271-B47F-4CD6-87BB-15A09BBA015F}" presName="Accent6" presStyleCnt="0"/>
      <dgm:spPr/>
    </dgm:pt>
    <dgm:pt modelId="{251BB0DC-E24B-4418-A46E-A2C1A98706FF}" type="pres">
      <dgm:prSet presAssocID="{312C9271-B47F-4CD6-87BB-15A09BBA015F}" presName="Accent" presStyleLbl="bgShp" presStyleIdx="5" presStyleCnt="6" custLinFactNeighborX="-1839" custLinFactNeighborY="-961"/>
      <dgm:spPr/>
    </dgm:pt>
    <dgm:pt modelId="{E809718C-A1E6-4091-BCB1-DED33BEA3DDD}" type="pres">
      <dgm:prSet presAssocID="{312C9271-B47F-4CD6-87BB-15A09BBA015F}" presName="Child6" presStyleLbl="node1" presStyleIdx="5" presStyleCnt="6" custLinFactNeighborX="-847" custLinFactNeighborY="-44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o-RO"/>
        </a:p>
      </dgm:t>
    </dgm:pt>
  </dgm:ptLst>
  <dgm:cxnLst>
    <dgm:cxn modelId="{E7286F13-8F4D-4E64-B850-97C6A9F61105}" type="presOf" srcId="{312C9271-B47F-4CD6-87BB-15A09BBA015F}" destId="{E809718C-A1E6-4091-BCB1-DED33BEA3DDD}" srcOrd="0" destOrd="0" presId="urn:microsoft.com/office/officeart/2011/layout/HexagonRadial"/>
    <dgm:cxn modelId="{CFFEACAC-A01C-4C4C-8509-BA1DCD6E404E}" type="presOf" srcId="{126ECF1D-4867-40CE-B2EA-35DD9B618E91}" destId="{567E7517-FD0B-4572-A6D8-A2129C1C094D}" srcOrd="0" destOrd="0" presId="urn:microsoft.com/office/officeart/2011/layout/HexagonRadial"/>
    <dgm:cxn modelId="{AD53BCE7-38E8-4C67-8F84-600CC36F5B88}" srcId="{97D9F4CE-DB23-45B8-BA82-1D6BC966D327}" destId="{6730A4B2-ECD1-4CC7-8392-E2D1704B7D75}" srcOrd="0" destOrd="0" parTransId="{586E494D-0A63-4CC1-A174-A93644DC4E65}" sibTransId="{A2F5B50E-1F48-4252-9931-57BFE9B4C623}"/>
    <dgm:cxn modelId="{F7287909-97EA-4C8E-897F-6A5327B2D380}" type="presOf" srcId="{6730A4B2-ECD1-4CC7-8392-E2D1704B7D75}" destId="{E829B559-F9E2-4DE8-824E-445A6463D799}" srcOrd="0" destOrd="0" presId="urn:microsoft.com/office/officeart/2011/layout/HexagonRadial"/>
    <dgm:cxn modelId="{7BA6C1CD-78D2-47EB-B326-6E61A779054A}" srcId="{97D9F4CE-DB23-45B8-BA82-1D6BC966D327}" destId="{42EB4E53-0DC6-4D4E-BF01-8872EAEBE15A}" srcOrd="2" destOrd="0" parTransId="{FD20E5E7-EE69-4014-8D9B-89BE1A9FDBB3}" sibTransId="{C644B47B-BC74-43D5-806C-F94AC5BD8058}"/>
    <dgm:cxn modelId="{64582A75-705A-4BC7-8FC5-D57FBA0ED208}" type="presOf" srcId="{50C3AFDB-65BE-4C12-9DB2-824FD6E6D39B}" destId="{2CB72FD2-EEA9-4EDD-813A-1BF137F4F2AF}" srcOrd="0" destOrd="0" presId="urn:microsoft.com/office/officeart/2011/layout/HexagonRadial"/>
    <dgm:cxn modelId="{537BF8AD-8D57-41ED-A0BD-9960688C1AA9}" srcId="{126ECF1D-4867-40CE-B2EA-35DD9B618E91}" destId="{97D9F4CE-DB23-45B8-BA82-1D6BC966D327}" srcOrd="0" destOrd="0" parTransId="{359DB19D-77A7-4197-B891-0405D4008210}" sibTransId="{BE844150-B702-496D-AA77-F0F4CBCB24B5}"/>
    <dgm:cxn modelId="{AC80EA41-3680-432E-B76A-A9E917B9C52A}" type="presOf" srcId="{68D0E957-E298-4FE5-8E6C-437D12BC5E25}" destId="{8A8710DB-9E02-4481-8644-ED1B3BEDB8F2}" srcOrd="0" destOrd="0" presId="urn:microsoft.com/office/officeart/2011/layout/HexagonRadial"/>
    <dgm:cxn modelId="{2FF3F1FF-5AB1-4BE4-AB62-02433EE32589}" srcId="{97D9F4CE-DB23-45B8-BA82-1D6BC966D327}" destId="{50C3AFDB-65BE-4C12-9DB2-824FD6E6D39B}" srcOrd="1" destOrd="0" parTransId="{CAC0C40A-6A18-4E09-A89E-633F587E026B}" sibTransId="{68C9BA9A-82F9-43C8-939B-5917532C5442}"/>
    <dgm:cxn modelId="{89354C49-6E8F-4C63-9E12-87539EAF6873}" srcId="{97D9F4CE-DB23-45B8-BA82-1D6BC966D327}" destId="{8CB84ED9-947A-43ED-A567-91036ECB9F52}" srcOrd="3" destOrd="0" parTransId="{CB9685B5-DF55-4249-9F75-7FEF5AB1C978}" sibTransId="{246BD167-E07F-426B-A78C-4469729EBBAD}"/>
    <dgm:cxn modelId="{EF3B7A8F-CD79-4734-A761-C2B92D551A12}" type="presOf" srcId="{42EB4E53-0DC6-4D4E-BF01-8872EAEBE15A}" destId="{99AA9DC1-3163-436B-AE3F-1EC217E2DFFF}" srcOrd="0" destOrd="0" presId="urn:microsoft.com/office/officeart/2011/layout/HexagonRadial"/>
    <dgm:cxn modelId="{A83552D3-DABF-4F5F-89A6-C60DAF9A63B2}" srcId="{97D9F4CE-DB23-45B8-BA82-1D6BC966D327}" destId="{68D0E957-E298-4FE5-8E6C-437D12BC5E25}" srcOrd="4" destOrd="0" parTransId="{9E44F044-7131-470A-93A3-8C6F78C260DA}" sibTransId="{4892C65E-1E08-4064-9662-74A455DBEB6E}"/>
    <dgm:cxn modelId="{8048C181-6B37-423A-85FB-9039D04E42C9}" type="presOf" srcId="{8CB84ED9-947A-43ED-A567-91036ECB9F52}" destId="{E290030F-69AC-4548-9598-27E39D4855AB}" srcOrd="0" destOrd="0" presId="urn:microsoft.com/office/officeart/2011/layout/HexagonRadial"/>
    <dgm:cxn modelId="{652CAC70-8BC4-4276-9EF8-96F7F98E872C}" srcId="{97D9F4CE-DB23-45B8-BA82-1D6BC966D327}" destId="{312C9271-B47F-4CD6-87BB-15A09BBA015F}" srcOrd="5" destOrd="0" parTransId="{CE239F82-7E85-4768-B69C-4EA1EAE1E6DC}" sibTransId="{A6CC72EA-1AA5-48DD-83A7-54DF6AFCFB49}"/>
    <dgm:cxn modelId="{0FCB4EEC-0C7E-41F5-B436-1EE6BC18137A}" type="presOf" srcId="{97D9F4CE-DB23-45B8-BA82-1D6BC966D327}" destId="{42D241B8-46BC-4660-88F3-0F8F957F344D}" srcOrd="0" destOrd="0" presId="urn:microsoft.com/office/officeart/2011/layout/HexagonRadial"/>
    <dgm:cxn modelId="{E760143C-F2B5-4813-8F13-B26F7C78B7FF}" type="presParOf" srcId="{567E7517-FD0B-4572-A6D8-A2129C1C094D}" destId="{42D241B8-46BC-4660-88F3-0F8F957F344D}" srcOrd="0" destOrd="0" presId="urn:microsoft.com/office/officeart/2011/layout/HexagonRadial"/>
    <dgm:cxn modelId="{916D64D2-1715-4F45-94E6-6EBE07937B83}" type="presParOf" srcId="{567E7517-FD0B-4572-A6D8-A2129C1C094D}" destId="{78A4A023-3C3C-46B2-832A-F359AA57FDE3}" srcOrd="1" destOrd="0" presId="urn:microsoft.com/office/officeart/2011/layout/HexagonRadial"/>
    <dgm:cxn modelId="{1B513661-0FD4-42D8-A46B-8705D43E99EC}" type="presParOf" srcId="{78A4A023-3C3C-46B2-832A-F359AA57FDE3}" destId="{D4C2D875-61A9-4785-AD91-611491A30236}" srcOrd="0" destOrd="0" presId="urn:microsoft.com/office/officeart/2011/layout/HexagonRadial"/>
    <dgm:cxn modelId="{DFAA365C-1C3B-42D1-8CFD-2B81D82C1E23}" type="presParOf" srcId="{567E7517-FD0B-4572-A6D8-A2129C1C094D}" destId="{E829B559-F9E2-4DE8-824E-445A6463D799}" srcOrd="2" destOrd="0" presId="urn:microsoft.com/office/officeart/2011/layout/HexagonRadial"/>
    <dgm:cxn modelId="{2CAFF22F-1751-4529-8E3D-9029CC063D92}" type="presParOf" srcId="{567E7517-FD0B-4572-A6D8-A2129C1C094D}" destId="{8CB4C1B8-552A-4E26-AB92-46FB0BEF5980}" srcOrd="3" destOrd="0" presId="urn:microsoft.com/office/officeart/2011/layout/HexagonRadial"/>
    <dgm:cxn modelId="{97484863-ABA9-4835-892B-DBB4FA1F38DE}" type="presParOf" srcId="{8CB4C1B8-552A-4E26-AB92-46FB0BEF5980}" destId="{8BA01815-B326-4815-8842-64645C26F44A}" srcOrd="0" destOrd="0" presId="urn:microsoft.com/office/officeart/2011/layout/HexagonRadial"/>
    <dgm:cxn modelId="{F71D07C5-8A7D-42B3-A31C-B75D2D5B3533}" type="presParOf" srcId="{567E7517-FD0B-4572-A6D8-A2129C1C094D}" destId="{2CB72FD2-EEA9-4EDD-813A-1BF137F4F2AF}" srcOrd="4" destOrd="0" presId="urn:microsoft.com/office/officeart/2011/layout/HexagonRadial"/>
    <dgm:cxn modelId="{A5DA26FE-488B-4550-8978-6D461249E761}" type="presParOf" srcId="{567E7517-FD0B-4572-A6D8-A2129C1C094D}" destId="{060409EA-11F6-4877-A589-BCB95E7DAA35}" srcOrd="5" destOrd="0" presId="urn:microsoft.com/office/officeart/2011/layout/HexagonRadial"/>
    <dgm:cxn modelId="{EAA2D8EB-3366-4293-B0C9-D4F4FCA8850E}" type="presParOf" srcId="{060409EA-11F6-4877-A589-BCB95E7DAA35}" destId="{74BE794A-B5FF-42D0-B111-62070E20750A}" srcOrd="0" destOrd="0" presId="urn:microsoft.com/office/officeart/2011/layout/HexagonRadial"/>
    <dgm:cxn modelId="{A5DC1389-F29D-424C-AE1D-234007E90B2B}" type="presParOf" srcId="{567E7517-FD0B-4572-A6D8-A2129C1C094D}" destId="{99AA9DC1-3163-436B-AE3F-1EC217E2DFFF}" srcOrd="6" destOrd="0" presId="urn:microsoft.com/office/officeart/2011/layout/HexagonRadial"/>
    <dgm:cxn modelId="{711C0925-7376-4D0E-8C2E-531EE17C6C1D}" type="presParOf" srcId="{567E7517-FD0B-4572-A6D8-A2129C1C094D}" destId="{D0F5C3C3-41F7-442D-9AFB-47B231F2B971}" srcOrd="7" destOrd="0" presId="urn:microsoft.com/office/officeart/2011/layout/HexagonRadial"/>
    <dgm:cxn modelId="{F3328923-AED7-4824-96FA-D54D87B007DF}" type="presParOf" srcId="{D0F5C3C3-41F7-442D-9AFB-47B231F2B971}" destId="{AA586B1B-9541-4956-8256-ACDF4D52583F}" srcOrd="0" destOrd="0" presId="urn:microsoft.com/office/officeart/2011/layout/HexagonRadial"/>
    <dgm:cxn modelId="{5C041C06-381D-4093-A107-D42F235113CD}" type="presParOf" srcId="{567E7517-FD0B-4572-A6D8-A2129C1C094D}" destId="{E290030F-69AC-4548-9598-27E39D4855AB}" srcOrd="8" destOrd="0" presId="urn:microsoft.com/office/officeart/2011/layout/HexagonRadial"/>
    <dgm:cxn modelId="{9C35F71C-F814-44FB-9710-8B8AFC325387}" type="presParOf" srcId="{567E7517-FD0B-4572-A6D8-A2129C1C094D}" destId="{2899CB6A-B1B8-4B8E-A5C9-02BDC860BC96}" srcOrd="9" destOrd="0" presId="urn:microsoft.com/office/officeart/2011/layout/HexagonRadial"/>
    <dgm:cxn modelId="{8A32CC6A-B7B7-48CF-ACE9-BA934EF17E83}" type="presParOf" srcId="{2899CB6A-B1B8-4B8E-A5C9-02BDC860BC96}" destId="{DAE1E272-08A7-49EF-A701-5236F6258F64}" srcOrd="0" destOrd="0" presId="urn:microsoft.com/office/officeart/2011/layout/HexagonRadial"/>
    <dgm:cxn modelId="{01B18C70-8528-428D-AC5D-8C1EC8731331}" type="presParOf" srcId="{567E7517-FD0B-4572-A6D8-A2129C1C094D}" destId="{8A8710DB-9E02-4481-8644-ED1B3BEDB8F2}" srcOrd="10" destOrd="0" presId="urn:microsoft.com/office/officeart/2011/layout/HexagonRadial"/>
    <dgm:cxn modelId="{B835F859-01B6-405D-816C-BB237CE0CC6C}" type="presParOf" srcId="{567E7517-FD0B-4572-A6D8-A2129C1C094D}" destId="{C0EEFE1B-EB4B-4F86-9E0F-3495C7C07190}" srcOrd="11" destOrd="0" presId="urn:microsoft.com/office/officeart/2011/layout/HexagonRadial"/>
    <dgm:cxn modelId="{13AE83E2-4644-459B-8873-C223EF0AD0E0}" type="presParOf" srcId="{C0EEFE1B-EB4B-4F86-9E0F-3495C7C07190}" destId="{251BB0DC-E24B-4418-A46E-A2C1A98706FF}" srcOrd="0" destOrd="0" presId="urn:microsoft.com/office/officeart/2011/layout/HexagonRadial"/>
    <dgm:cxn modelId="{FA156C15-61B1-4D8E-B2C6-DD55B024F0DB}" type="presParOf" srcId="{567E7517-FD0B-4572-A6D8-A2129C1C094D}" destId="{E809718C-A1E6-4091-BCB1-DED33BEA3DDD}" srcOrd="12" destOrd="0" presId="urn:microsoft.com/office/officeart/2011/layout/HexagonRadial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A2425AB-FC45-450D-AEFE-CE61F929FD8A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o-RO"/>
        </a:p>
      </dgm:t>
    </dgm:pt>
    <dgm:pt modelId="{D49DE359-AED2-44F7-84E2-24762541087F}">
      <dgm:prSet phldrT="[Text]" custT="1"/>
      <dgm:spPr/>
      <dgm:t>
        <a:bodyPr/>
        <a:lstStyle/>
        <a:p>
          <a:r>
            <a:rPr lang="en-US" sz="3600" b="1" dirty="0"/>
            <a:t>FLAG</a:t>
          </a:r>
        </a:p>
        <a:p>
          <a:r>
            <a:rPr lang="en-US" sz="2400" b="1" dirty="0"/>
            <a:t>Bottom - Up Approach</a:t>
          </a:r>
          <a:endParaRPr lang="ro-RO" sz="2400" b="1" dirty="0"/>
        </a:p>
      </dgm:t>
    </dgm:pt>
    <dgm:pt modelId="{B866B365-4FFD-4F0C-916C-F7AB13DCA956}" type="parTrans" cxnId="{BF9E7200-4C70-401E-9CDC-1BAD2660AC69}">
      <dgm:prSet/>
      <dgm:spPr/>
      <dgm:t>
        <a:bodyPr/>
        <a:lstStyle/>
        <a:p>
          <a:endParaRPr lang="ro-RO"/>
        </a:p>
      </dgm:t>
    </dgm:pt>
    <dgm:pt modelId="{9044EBE0-804A-4390-BCC1-DBE880DB6B12}" type="sibTrans" cxnId="{BF9E7200-4C70-401E-9CDC-1BAD2660AC69}">
      <dgm:prSet/>
      <dgm:spPr/>
      <dgm:t>
        <a:bodyPr/>
        <a:lstStyle/>
        <a:p>
          <a:endParaRPr lang="ro-RO"/>
        </a:p>
      </dgm:t>
    </dgm:pt>
    <dgm:pt modelId="{6A487DC4-67AB-45E9-B3E9-9892325990D8}">
      <dgm:prSet phldrT="[Text]" custT="1"/>
      <dgm:spPr/>
      <dgm:t>
        <a:bodyPr/>
        <a:lstStyle/>
        <a:p>
          <a:endParaRPr lang="ro-RO" sz="1700" dirty="0" smtClean="0"/>
        </a:p>
        <a:p>
          <a:r>
            <a:rPr lang="en-US" sz="1800" b="1" dirty="0" smtClean="0"/>
            <a:t>COMMUNITY </a:t>
          </a:r>
          <a:r>
            <a:rPr lang="en-US" sz="1800" b="1" dirty="0"/>
            <a:t>NEEDS</a:t>
          </a:r>
        </a:p>
        <a:p>
          <a:r>
            <a:rPr lang="en-US" sz="1800" b="1" dirty="0"/>
            <a:t>STRATEGY</a:t>
          </a:r>
        </a:p>
        <a:p>
          <a:r>
            <a:rPr lang="en-US" sz="1800" b="1" dirty="0"/>
            <a:t>DEVELOPMENT</a:t>
          </a:r>
        </a:p>
        <a:p>
          <a:endParaRPr lang="ro-RO" sz="1700" dirty="0"/>
        </a:p>
      </dgm:t>
    </dgm:pt>
    <dgm:pt modelId="{EC40AFFB-C4C6-4D47-BEF5-DF0F5B574FC0}" type="parTrans" cxnId="{FB4AA00A-CDD6-449C-918E-3C4E0A58EECC}">
      <dgm:prSet/>
      <dgm:spPr/>
      <dgm:t>
        <a:bodyPr/>
        <a:lstStyle/>
        <a:p>
          <a:endParaRPr lang="ro-RO"/>
        </a:p>
      </dgm:t>
    </dgm:pt>
    <dgm:pt modelId="{A03E0722-314C-4809-90FC-313884A9BAD4}" type="sibTrans" cxnId="{FB4AA00A-CDD6-449C-918E-3C4E0A58EECC}">
      <dgm:prSet/>
      <dgm:spPr/>
      <dgm:t>
        <a:bodyPr/>
        <a:lstStyle/>
        <a:p>
          <a:endParaRPr lang="ro-RO"/>
        </a:p>
      </dgm:t>
    </dgm:pt>
    <dgm:pt modelId="{0FEC1A60-5F39-4ADB-ABA7-E825941957F7}">
      <dgm:prSet phldrT="[Text]" custT="1"/>
      <dgm:spPr/>
      <dgm:t>
        <a:bodyPr/>
        <a:lstStyle/>
        <a:p>
          <a:r>
            <a:rPr lang="en-US" sz="1800" b="1" dirty="0"/>
            <a:t>RESOURCE </a:t>
          </a:r>
        </a:p>
        <a:p>
          <a:r>
            <a:rPr lang="en-US" sz="1800" b="1" dirty="0"/>
            <a:t>FOR AREA</a:t>
          </a:r>
        </a:p>
        <a:p>
          <a:r>
            <a:rPr lang="en-US" sz="1800" b="1" dirty="0">
              <a:solidFill>
                <a:schemeClr val="tx1"/>
              </a:solidFill>
            </a:rPr>
            <a:t>ENLARGE</a:t>
          </a:r>
          <a:r>
            <a:rPr lang="en-US" sz="1800" b="1" dirty="0">
              <a:solidFill>
                <a:srgbClr val="FF0000"/>
              </a:solidFill>
            </a:rPr>
            <a:t> </a:t>
          </a:r>
          <a:r>
            <a:rPr lang="en-US" sz="1800" b="1" dirty="0"/>
            <a:t>THE ACTIVITY SPHERE</a:t>
          </a:r>
          <a:endParaRPr lang="ro-RO" sz="1800" b="1" dirty="0"/>
        </a:p>
      </dgm:t>
    </dgm:pt>
    <dgm:pt modelId="{F4780F40-4D14-41D5-B6F6-880CCCB407A7}" type="parTrans" cxnId="{D20080BF-DA23-4BF8-930D-E97D83663A43}">
      <dgm:prSet/>
      <dgm:spPr/>
      <dgm:t>
        <a:bodyPr/>
        <a:lstStyle/>
        <a:p>
          <a:endParaRPr lang="ro-RO"/>
        </a:p>
      </dgm:t>
    </dgm:pt>
    <dgm:pt modelId="{F55C53C5-4101-4104-B2ED-85264A755608}" type="sibTrans" cxnId="{D20080BF-DA23-4BF8-930D-E97D83663A43}">
      <dgm:prSet/>
      <dgm:spPr/>
      <dgm:t>
        <a:bodyPr/>
        <a:lstStyle/>
        <a:p>
          <a:endParaRPr lang="ro-RO"/>
        </a:p>
      </dgm:t>
    </dgm:pt>
    <dgm:pt modelId="{55BF006C-F448-4EE6-A8F3-96BCBBA9D9F6}">
      <dgm:prSet phldrT="[Text]" custT="1"/>
      <dgm:spPr/>
      <dgm:t>
        <a:bodyPr/>
        <a:lstStyle/>
        <a:p>
          <a:r>
            <a:rPr lang="en-US" sz="2000" b="1" dirty="0"/>
            <a:t>Info Multiplier</a:t>
          </a:r>
        </a:p>
        <a:p>
          <a:r>
            <a:rPr lang="en-US" sz="2000" b="1" dirty="0"/>
            <a:t>Mediator</a:t>
          </a:r>
        </a:p>
      </dgm:t>
    </dgm:pt>
    <dgm:pt modelId="{268B0F1D-AFB6-4BAE-AB4F-ADED154FBFAA}" type="parTrans" cxnId="{566C74E2-81BE-42F0-9686-094FED9C9C51}">
      <dgm:prSet/>
      <dgm:spPr/>
      <dgm:t>
        <a:bodyPr/>
        <a:lstStyle/>
        <a:p>
          <a:endParaRPr lang="ro-RO"/>
        </a:p>
      </dgm:t>
    </dgm:pt>
    <dgm:pt modelId="{57355180-BCB7-4832-9A96-8F59897F4E93}" type="sibTrans" cxnId="{566C74E2-81BE-42F0-9686-094FED9C9C51}">
      <dgm:prSet/>
      <dgm:spPr/>
      <dgm:t>
        <a:bodyPr/>
        <a:lstStyle/>
        <a:p>
          <a:endParaRPr lang="ro-RO"/>
        </a:p>
      </dgm:t>
    </dgm:pt>
    <dgm:pt modelId="{DC370FF0-3C6E-4B93-8824-AE582C5417BA}" type="pres">
      <dgm:prSet presAssocID="{CA2425AB-FC45-450D-AEFE-CE61F929FD8A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o-RO"/>
        </a:p>
      </dgm:t>
    </dgm:pt>
    <dgm:pt modelId="{9E3CB099-327A-4F12-ACF7-C5F218B64691}" type="pres">
      <dgm:prSet presAssocID="{D49DE359-AED2-44F7-84E2-24762541087F}" presName="centerShape" presStyleLbl="node0" presStyleIdx="0" presStyleCnt="1" custScaleX="114599" custScaleY="108321" custLinFactNeighborX="271" custLinFactNeighborY="-687"/>
      <dgm:spPr/>
      <dgm:t>
        <a:bodyPr/>
        <a:lstStyle/>
        <a:p>
          <a:endParaRPr lang="ro-RO"/>
        </a:p>
      </dgm:t>
    </dgm:pt>
    <dgm:pt modelId="{B4C9FB2C-E9CE-43D1-8986-115F086A124E}" type="pres">
      <dgm:prSet presAssocID="{EC40AFFB-C4C6-4D47-BEF5-DF0F5B574FC0}" presName="parTrans" presStyleLbl="bgSibTrans2D1" presStyleIdx="0" presStyleCnt="3" custLinFactNeighborX="6533" custLinFactNeighborY="7928"/>
      <dgm:spPr/>
      <dgm:t>
        <a:bodyPr/>
        <a:lstStyle/>
        <a:p>
          <a:endParaRPr lang="ro-RO"/>
        </a:p>
      </dgm:t>
    </dgm:pt>
    <dgm:pt modelId="{5108E822-D610-4CDC-9204-57F67975855C}" type="pres">
      <dgm:prSet presAssocID="{6A487DC4-67AB-45E9-B3E9-9892325990D8}" presName="node" presStyleLbl="node1" presStyleIdx="0" presStyleCnt="3" custScaleX="127126" custScaleY="118331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ro-RO"/>
        </a:p>
      </dgm:t>
    </dgm:pt>
    <dgm:pt modelId="{CD7D1923-FBCA-4F4A-871F-C3D5735810FD}" type="pres">
      <dgm:prSet presAssocID="{F4780F40-4D14-41D5-B6F6-880CCCB407A7}" presName="parTrans" presStyleLbl="bgSibTrans2D1" presStyleIdx="1" presStyleCnt="3" custLinFactNeighborX="-1225" custLinFactNeighborY="14724"/>
      <dgm:spPr/>
      <dgm:t>
        <a:bodyPr/>
        <a:lstStyle/>
        <a:p>
          <a:endParaRPr lang="ro-RO"/>
        </a:p>
      </dgm:t>
    </dgm:pt>
    <dgm:pt modelId="{B663BFFB-AB0E-4BA1-A7F4-B7C4DA264468}" type="pres">
      <dgm:prSet presAssocID="{0FEC1A60-5F39-4ADB-ABA7-E825941957F7}" presName="node" presStyleLbl="node1" presStyleIdx="1" presStyleCnt="3" custScaleX="117583" custScaleY="109428" custRadScaleRad="103570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ro-RO"/>
        </a:p>
      </dgm:t>
    </dgm:pt>
    <dgm:pt modelId="{52F4FE22-196C-4531-8F54-0EDAA7E94305}" type="pres">
      <dgm:prSet presAssocID="{268B0F1D-AFB6-4BAE-AB4F-ADED154FBFAA}" presName="parTrans" presStyleLbl="bgSibTrans2D1" presStyleIdx="2" presStyleCnt="3" custLinFactNeighborX="-4900" custLinFactNeighborY="13591"/>
      <dgm:spPr/>
      <dgm:t>
        <a:bodyPr/>
        <a:lstStyle/>
        <a:p>
          <a:endParaRPr lang="ro-RO"/>
        </a:p>
      </dgm:t>
    </dgm:pt>
    <dgm:pt modelId="{DF4EFBF1-C716-4599-9998-DAF4CB64CF05}" type="pres">
      <dgm:prSet presAssocID="{55BF006C-F448-4EE6-A8F3-96BCBBA9D9F6}" presName="node" presStyleLbl="node1" presStyleIdx="2" presStyleCnt="3" custScaleX="120995" custScaleY="119181" custRadScaleRad="99827" custRadScaleInc="-965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ro-RO"/>
        </a:p>
      </dgm:t>
    </dgm:pt>
  </dgm:ptLst>
  <dgm:cxnLst>
    <dgm:cxn modelId="{506CA46B-3AD5-46BC-8538-F575E27D2985}" type="presOf" srcId="{55BF006C-F448-4EE6-A8F3-96BCBBA9D9F6}" destId="{DF4EFBF1-C716-4599-9998-DAF4CB64CF05}" srcOrd="0" destOrd="0" presId="urn:microsoft.com/office/officeart/2005/8/layout/radial4"/>
    <dgm:cxn modelId="{F2F6AC5E-7CA9-4349-AFA6-5F0210786292}" type="presOf" srcId="{268B0F1D-AFB6-4BAE-AB4F-ADED154FBFAA}" destId="{52F4FE22-196C-4531-8F54-0EDAA7E94305}" srcOrd="0" destOrd="0" presId="urn:microsoft.com/office/officeart/2005/8/layout/radial4"/>
    <dgm:cxn modelId="{1B9F2053-5065-46DC-9D86-B70F0E44D5BA}" type="presOf" srcId="{EC40AFFB-C4C6-4D47-BEF5-DF0F5B574FC0}" destId="{B4C9FB2C-E9CE-43D1-8986-115F086A124E}" srcOrd="0" destOrd="0" presId="urn:microsoft.com/office/officeart/2005/8/layout/radial4"/>
    <dgm:cxn modelId="{D20080BF-DA23-4BF8-930D-E97D83663A43}" srcId="{D49DE359-AED2-44F7-84E2-24762541087F}" destId="{0FEC1A60-5F39-4ADB-ABA7-E825941957F7}" srcOrd="1" destOrd="0" parTransId="{F4780F40-4D14-41D5-B6F6-880CCCB407A7}" sibTransId="{F55C53C5-4101-4104-B2ED-85264A755608}"/>
    <dgm:cxn modelId="{3B99061B-90B4-4075-99C9-558C575AD7C8}" type="presOf" srcId="{6A487DC4-67AB-45E9-B3E9-9892325990D8}" destId="{5108E822-D610-4CDC-9204-57F67975855C}" srcOrd="0" destOrd="0" presId="urn:microsoft.com/office/officeart/2005/8/layout/radial4"/>
    <dgm:cxn modelId="{DAB82C04-2D0E-4E89-867D-6AA5F5F5F687}" type="presOf" srcId="{F4780F40-4D14-41D5-B6F6-880CCCB407A7}" destId="{CD7D1923-FBCA-4F4A-871F-C3D5735810FD}" srcOrd="0" destOrd="0" presId="urn:microsoft.com/office/officeart/2005/8/layout/radial4"/>
    <dgm:cxn modelId="{7C6F0F34-357D-4207-ADDC-BF2FAAB3153F}" type="presOf" srcId="{D49DE359-AED2-44F7-84E2-24762541087F}" destId="{9E3CB099-327A-4F12-ACF7-C5F218B64691}" srcOrd="0" destOrd="0" presId="urn:microsoft.com/office/officeart/2005/8/layout/radial4"/>
    <dgm:cxn modelId="{BF9E7200-4C70-401E-9CDC-1BAD2660AC69}" srcId="{CA2425AB-FC45-450D-AEFE-CE61F929FD8A}" destId="{D49DE359-AED2-44F7-84E2-24762541087F}" srcOrd="0" destOrd="0" parTransId="{B866B365-4FFD-4F0C-916C-F7AB13DCA956}" sibTransId="{9044EBE0-804A-4390-BCC1-DBE880DB6B12}"/>
    <dgm:cxn modelId="{566C74E2-81BE-42F0-9686-094FED9C9C51}" srcId="{D49DE359-AED2-44F7-84E2-24762541087F}" destId="{55BF006C-F448-4EE6-A8F3-96BCBBA9D9F6}" srcOrd="2" destOrd="0" parTransId="{268B0F1D-AFB6-4BAE-AB4F-ADED154FBFAA}" sibTransId="{57355180-BCB7-4832-9A96-8F59897F4E93}"/>
    <dgm:cxn modelId="{4C244654-050F-48DF-A130-3DAB59EAECFE}" type="presOf" srcId="{0FEC1A60-5F39-4ADB-ABA7-E825941957F7}" destId="{B663BFFB-AB0E-4BA1-A7F4-B7C4DA264468}" srcOrd="0" destOrd="0" presId="urn:microsoft.com/office/officeart/2005/8/layout/radial4"/>
    <dgm:cxn modelId="{363D8A75-C088-444B-9BBD-A8FA1C87FF4E}" type="presOf" srcId="{CA2425AB-FC45-450D-AEFE-CE61F929FD8A}" destId="{DC370FF0-3C6E-4B93-8824-AE582C5417BA}" srcOrd="0" destOrd="0" presId="urn:microsoft.com/office/officeart/2005/8/layout/radial4"/>
    <dgm:cxn modelId="{FB4AA00A-CDD6-449C-918E-3C4E0A58EECC}" srcId="{D49DE359-AED2-44F7-84E2-24762541087F}" destId="{6A487DC4-67AB-45E9-B3E9-9892325990D8}" srcOrd="0" destOrd="0" parTransId="{EC40AFFB-C4C6-4D47-BEF5-DF0F5B574FC0}" sibTransId="{A03E0722-314C-4809-90FC-313884A9BAD4}"/>
    <dgm:cxn modelId="{43AEF5F2-063D-4B20-A248-AF7AEFFD4E4F}" type="presParOf" srcId="{DC370FF0-3C6E-4B93-8824-AE582C5417BA}" destId="{9E3CB099-327A-4F12-ACF7-C5F218B64691}" srcOrd="0" destOrd="0" presId="urn:microsoft.com/office/officeart/2005/8/layout/radial4"/>
    <dgm:cxn modelId="{345E151C-C64C-49AE-B047-E8D7765F5D7B}" type="presParOf" srcId="{DC370FF0-3C6E-4B93-8824-AE582C5417BA}" destId="{B4C9FB2C-E9CE-43D1-8986-115F086A124E}" srcOrd="1" destOrd="0" presId="urn:microsoft.com/office/officeart/2005/8/layout/radial4"/>
    <dgm:cxn modelId="{74A18270-0F34-4C1C-886F-1CC65F2BA9E9}" type="presParOf" srcId="{DC370FF0-3C6E-4B93-8824-AE582C5417BA}" destId="{5108E822-D610-4CDC-9204-57F67975855C}" srcOrd="2" destOrd="0" presId="urn:microsoft.com/office/officeart/2005/8/layout/radial4"/>
    <dgm:cxn modelId="{59D6672C-44CC-46E9-A35B-47EAA48D0333}" type="presParOf" srcId="{DC370FF0-3C6E-4B93-8824-AE582C5417BA}" destId="{CD7D1923-FBCA-4F4A-871F-C3D5735810FD}" srcOrd="3" destOrd="0" presId="urn:microsoft.com/office/officeart/2005/8/layout/radial4"/>
    <dgm:cxn modelId="{2F78A47E-C744-4971-8AB1-120F7E1AF8AE}" type="presParOf" srcId="{DC370FF0-3C6E-4B93-8824-AE582C5417BA}" destId="{B663BFFB-AB0E-4BA1-A7F4-B7C4DA264468}" srcOrd="4" destOrd="0" presId="urn:microsoft.com/office/officeart/2005/8/layout/radial4"/>
    <dgm:cxn modelId="{CED573B3-BD2F-428D-AE73-DC1FCD84A63F}" type="presParOf" srcId="{DC370FF0-3C6E-4B93-8824-AE582C5417BA}" destId="{52F4FE22-196C-4531-8F54-0EDAA7E94305}" srcOrd="5" destOrd="0" presId="urn:microsoft.com/office/officeart/2005/8/layout/radial4"/>
    <dgm:cxn modelId="{CB14012B-208F-42A7-996D-5CE02A4B1F20}" type="presParOf" srcId="{DC370FF0-3C6E-4B93-8824-AE582C5417BA}" destId="{DF4EFBF1-C716-4599-9998-DAF4CB64CF05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9/13/2017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9/13/2017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9/13/2017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9/13/2017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9/13/2017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9/13/2017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9/13/2017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9/13/2017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9/13/2017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9/13/2017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9/13/2017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9/13/2017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9/13/2017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9/13/2017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9/13/2017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9/13/2017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9/13/2017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9/13/2017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fisheries/cfp/emff_en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-large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4633" y="1021729"/>
            <a:ext cx="952645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i="1" dirty="0"/>
              <a:t>The role of FLAGs on </a:t>
            </a:r>
          </a:p>
          <a:p>
            <a:pPr algn="ctr"/>
            <a:r>
              <a:rPr lang="en-US" sz="4400" b="1" i="1" dirty="0" err="1"/>
              <a:t>Euroregions</a:t>
            </a:r>
            <a:r>
              <a:rPr lang="en-US" sz="4400" b="1" i="1" dirty="0"/>
              <a:t> and Black Sea Basin</a:t>
            </a:r>
            <a:endParaRPr lang="ro-RO" sz="4400" b="1" dirty="0"/>
          </a:p>
        </p:txBody>
      </p:sp>
      <p:grpSp>
        <p:nvGrpSpPr>
          <p:cNvPr id="2" name="Group 1"/>
          <p:cNvGrpSpPr/>
          <p:nvPr/>
        </p:nvGrpSpPr>
        <p:grpSpPr>
          <a:xfrm>
            <a:off x="0" y="2060442"/>
            <a:ext cx="3690736" cy="4260844"/>
            <a:chOff x="0" y="2060442"/>
            <a:chExt cx="3690736" cy="426084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9F9F9"/>
                </a:clrFrom>
                <a:clrTo>
                  <a:srgbClr val="F9F9F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060442"/>
              <a:ext cx="3589267" cy="2211569"/>
            </a:xfrm>
            <a:prstGeom prst="rect">
              <a:avLst/>
            </a:prstGeom>
          </p:spPr>
        </p:pic>
        <p:sp>
          <p:nvSpPr>
            <p:cNvPr id="7" name="Curved Left Arrow 6"/>
            <p:cNvSpPr/>
            <p:nvPr/>
          </p:nvSpPr>
          <p:spPr bwMode="auto">
            <a:xfrm>
              <a:off x="2806229" y="3071004"/>
              <a:ext cx="884507" cy="2130494"/>
            </a:xfrm>
            <a:prstGeom prst="curvedLeftArrow">
              <a:avLst>
                <a:gd name="adj1" fmla="val 25000"/>
                <a:gd name="adj2" fmla="val 39020"/>
                <a:gd name="adj3" fmla="val 25000"/>
              </a:avLst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o-RO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86" t="-1" r="1299" b="211"/>
            <a:stretch/>
          </p:blipFill>
          <p:spPr>
            <a:xfrm>
              <a:off x="638783" y="4208972"/>
              <a:ext cx="2198425" cy="2112314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sp>
        <p:nvSpPr>
          <p:cNvPr id="9" name="Rectangle 8"/>
          <p:cNvSpPr/>
          <p:nvPr/>
        </p:nvSpPr>
        <p:spPr>
          <a:xfrm>
            <a:off x="3237559" y="3166226"/>
            <a:ext cx="808353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200" b="1" dirty="0"/>
              <a:t>Association for Sustainable Development </a:t>
            </a:r>
          </a:p>
          <a:p>
            <a:pPr algn="r"/>
            <a:r>
              <a:rPr lang="en-US" sz="3200" b="1" dirty="0"/>
              <a:t>“PRUT – DUNARE” Galati, Romania</a:t>
            </a:r>
          </a:p>
          <a:p>
            <a:pPr algn="ctr"/>
            <a:endParaRPr lang="en-US" sz="3200" b="1" dirty="0"/>
          </a:p>
          <a:p>
            <a:pPr algn="r"/>
            <a:r>
              <a:rPr lang="en-US" sz="3200" b="1" dirty="0"/>
              <a:t>ELENA CARDAS</a:t>
            </a:r>
          </a:p>
          <a:p>
            <a:pPr algn="r"/>
            <a:r>
              <a:rPr lang="en-US" sz="3200" b="1" dirty="0"/>
              <a:t>European Affairs Adviser </a:t>
            </a:r>
          </a:p>
        </p:txBody>
      </p:sp>
    </p:spTree>
    <p:extLst>
      <p:ext uri="{BB962C8B-B14F-4D97-AF65-F5344CB8AC3E}">
        <p14:creationId xmlns:p14="http://schemas.microsoft.com/office/powerpoint/2010/main" val="21184800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38548" y="1278610"/>
            <a:ext cx="10813774" cy="4944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/>
              <a:t>THANK YOU FOR YOUR ATTENTION </a:t>
            </a:r>
          </a:p>
          <a:p>
            <a:pPr algn="ctr">
              <a:spcBef>
                <a:spcPts val="1000"/>
              </a:spcBef>
            </a:pPr>
            <a:endParaRPr lang="en-US" sz="1600" b="1" dirty="0"/>
          </a:p>
          <a:p>
            <a:pPr algn="ctr">
              <a:spcBef>
                <a:spcPts val="1000"/>
              </a:spcBef>
            </a:pPr>
            <a:r>
              <a:rPr lang="en-US" sz="3200" b="1" dirty="0"/>
              <a:t>ELENA CARDAS</a:t>
            </a:r>
          </a:p>
          <a:p>
            <a:pPr algn="ctr">
              <a:spcBef>
                <a:spcPts val="1000"/>
              </a:spcBef>
            </a:pPr>
            <a:r>
              <a:rPr lang="en-US" b="1" dirty="0"/>
              <a:t>European Affairs Advisor</a:t>
            </a:r>
          </a:p>
          <a:p>
            <a:pPr algn="ctr">
              <a:spcBef>
                <a:spcPts val="1000"/>
              </a:spcBef>
            </a:pPr>
            <a:r>
              <a:rPr lang="en-US" b="1" dirty="0"/>
              <a:t>ASSOCIATION FOR SUSTAINNABLE DEVELOPMENT </a:t>
            </a:r>
          </a:p>
          <a:p>
            <a:pPr algn="ctr">
              <a:spcBef>
                <a:spcPts val="1000"/>
              </a:spcBef>
            </a:pPr>
            <a:r>
              <a:rPr lang="en-US" b="1" dirty="0"/>
              <a:t>“PRUT - DUNARE” GALATI, ROMANIA</a:t>
            </a:r>
          </a:p>
          <a:p>
            <a:pPr>
              <a:spcBef>
                <a:spcPts val="1000"/>
              </a:spcBef>
            </a:pPr>
            <a:endParaRPr lang="en-US" sz="800" b="1" dirty="0"/>
          </a:p>
          <a:p>
            <a:pPr>
              <a:spcBef>
                <a:spcPts val="1000"/>
              </a:spcBef>
            </a:pPr>
            <a:r>
              <a:rPr lang="en-US" b="1" dirty="0"/>
              <a:t>Contact details: </a:t>
            </a:r>
            <a:r>
              <a:rPr lang="en-US" dirty="0"/>
              <a:t>Phone: +4 0236 344 026</a:t>
            </a:r>
          </a:p>
          <a:p>
            <a:pPr>
              <a:spcBef>
                <a:spcPts val="1000"/>
              </a:spcBef>
            </a:pPr>
            <a:r>
              <a:rPr lang="en-US" dirty="0"/>
              <a:t>		               Mobile: +4 0725 417 713</a:t>
            </a:r>
          </a:p>
          <a:p>
            <a:pPr>
              <a:spcBef>
                <a:spcPts val="1000"/>
              </a:spcBef>
            </a:pPr>
            <a:r>
              <a:rPr lang="en-US" dirty="0"/>
              <a:t>		               Fax: +4 0236 344 026</a:t>
            </a:r>
          </a:p>
          <a:p>
            <a:pPr>
              <a:spcBef>
                <a:spcPts val="1000"/>
              </a:spcBef>
            </a:pPr>
            <a:r>
              <a:rPr lang="en-US" dirty="0"/>
              <a:t>                                   E-mail: office@flagalati.ro</a:t>
            </a:r>
          </a:p>
          <a:p>
            <a:pPr algn="ctr"/>
            <a:endParaRPr lang="en-US" dirty="0"/>
          </a:p>
        </p:txBody>
      </p:sp>
      <p:pic>
        <p:nvPicPr>
          <p:cNvPr id="5" name="Imagine 7">
            <a:extLst>
              <a:ext uri="{FF2B5EF4-FFF2-40B4-BE49-F238E27FC236}">
                <a16:creationId xmlns:a16="http://schemas.microsoft.com/office/drawing/2014/main" xmlns="" id="{D420A54C-F724-4985-B4A2-667ABD00016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485" y="325465"/>
            <a:ext cx="4706317" cy="255722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1794740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2933" y="169333"/>
            <a:ext cx="10929730" cy="961496"/>
          </a:xfrm>
        </p:spPr>
        <p:txBody>
          <a:bodyPr/>
          <a:lstStyle/>
          <a:p>
            <a:pPr algn="r"/>
            <a:r>
              <a:rPr lang="en-US" b="1" dirty="0"/>
              <a:t>WHO WE ARE…</a:t>
            </a:r>
            <a:endParaRPr lang="ro-RO" b="1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475800"/>
            <a:ext cx="1303867" cy="12526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5" name="Rectangle 14"/>
          <p:cNvSpPr/>
          <p:nvPr/>
        </p:nvSpPr>
        <p:spPr>
          <a:xfrm>
            <a:off x="5244677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o-RO" dirty="0"/>
          </a:p>
        </p:txBody>
      </p:sp>
      <p:sp>
        <p:nvSpPr>
          <p:cNvPr id="17" name="Rectangle 16"/>
          <p:cNvSpPr/>
          <p:nvPr/>
        </p:nvSpPr>
        <p:spPr>
          <a:xfrm>
            <a:off x="2281345" y="1455218"/>
            <a:ext cx="790405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/>
              <a:t>FARNET is the community of people implementing Community-Led Local Development (CLLD) under the </a:t>
            </a:r>
            <a:r>
              <a:rPr lang="en-US" dirty="0">
                <a:hlinkClick r:id="rId3"/>
              </a:rPr>
              <a:t>European Maritime and Fisheries Fund (EMFF)</a:t>
            </a:r>
            <a:r>
              <a:rPr lang="en-US" dirty="0"/>
              <a:t>. This network brings together Fisheries Local Action Groups (FLAGs), managing authorities, citizens and experts from across the EU to work on the sustainable development of fisheries and coastal areas.</a:t>
            </a:r>
            <a:endParaRPr lang="ro-RO" dirty="0"/>
          </a:p>
        </p:txBody>
      </p:sp>
      <p:sp>
        <p:nvSpPr>
          <p:cNvPr id="22" name="Rectangle 21"/>
          <p:cNvSpPr/>
          <p:nvPr/>
        </p:nvSpPr>
        <p:spPr>
          <a:xfrm>
            <a:off x="2213664" y="3083462"/>
            <a:ext cx="790405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/>
              <a:t>CLLD </a:t>
            </a:r>
            <a:r>
              <a:rPr lang="en-US" dirty="0"/>
              <a:t>is a tool that enables local fisheries communities to address these challenges by proposing and testing new solutions. FARNET is there to help them make it happen</a:t>
            </a:r>
            <a:r>
              <a:rPr lang="en-US" dirty="0" smtClean="0"/>
              <a:t>.</a:t>
            </a:r>
            <a:r>
              <a:rPr lang="ro-RO" dirty="0" smtClean="0"/>
              <a:t> </a:t>
            </a:r>
            <a:r>
              <a:rPr lang="ro-RO" dirty="0"/>
              <a:t>D</a:t>
            </a:r>
            <a:r>
              <a:rPr lang="en-US" dirty="0" err="1" smtClean="0"/>
              <a:t>ecision</a:t>
            </a:r>
            <a:r>
              <a:rPr lang="en-US" dirty="0" smtClean="0"/>
              <a:t>-making </a:t>
            </a:r>
            <a:r>
              <a:rPr lang="en-US" dirty="0"/>
              <a:t>on the use of CLLD funding is delegated to local partnerships that bring together the private sector, local authorities and civil society organizations. </a:t>
            </a:r>
            <a:endParaRPr lang="ro-RO" dirty="0"/>
          </a:p>
        </p:txBody>
      </p:sp>
      <p:pic>
        <p:nvPicPr>
          <p:cNvPr id="1038" name="Picture 14" descr="https://webgate.ec.europa.eu/fpfis/cms/farnet2/sites/farnet/files/clld-start-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3966" y="3073395"/>
            <a:ext cx="1545273" cy="12348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Imagini pentru logo farne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55" y="5104770"/>
            <a:ext cx="1654812" cy="10342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25"/>
          <p:cNvSpPr/>
          <p:nvPr/>
        </p:nvSpPr>
        <p:spPr>
          <a:xfrm>
            <a:off x="2239910" y="4744736"/>
            <a:ext cx="79040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/>
              <a:t>Fisheries Local Action Groups (FLAGs)</a:t>
            </a:r>
            <a:r>
              <a:rPr lang="en-US" dirty="0"/>
              <a:t>, these partnerships take decisions within the framework of a </a:t>
            </a:r>
            <a:r>
              <a:rPr lang="en-US" b="1" dirty="0"/>
              <a:t>local strategy</a:t>
            </a:r>
            <a:r>
              <a:rPr lang="en-US" dirty="0"/>
              <a:t>, developed in response to specific needs and opportunities identified locally. Funding available is targeted primarily at </a:t>
            </a:r>
            <a:r>
              <a:rPr lang="en-US" b="1" dirty="0"/>
              <a:t>creating employment and</a:t>
            </a:r>
            <a:r>
              <a:rPr lang="en-US" dirty="0"/>
              <a:t> </a:t>
            </a:r>
            <a:r>
              <a:rPr lang="en-US" b="1" dirty="0"/>
              <a:t>new economic activity</a:t>
            </a:r>
            <a:r>
              <a:rPr lang="en-US" dirty="0"/>
              <a:t> as well as </a:t>
            </a:r>
            <a:r>
              <a:rPr lang="en-US" b="1" dirty="0"/>
              <a:t>improving the quality of life </a:t>
            </a:r>
            <a:r>
              <a:rPr lang="en-US" dirty="0"/>
              <a:t>in areas affected by a decline in fishing activities or by other specific challenges hindering the viability of local fisheries communities.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17234971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4475" y="10319"/>
            <a:ext cx="10929730" cy="961496"/>
          </a:xfrm>
        </p:spPr>
        <p:txBody>
          <a:bodyPr/>
          <a:lstStyle/>
          <a:p>
            <a:pPr algn="r"/>
            <a:r>
              <a:rPr lang="en-US" b="1" dirty="0"/>
              <a:t>FLAG Partnership…</a:t>
            </a:r>
            <a:endParaRPr lang="ro-RO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330" y="943239"/>
            <a:ext cx="11092070" cy="547228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/>
              <a:t>								</a:t>
            </a:r>
            <a:endParaRPr lang="ro-RO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830" y="808644"/>
            <a:ext cx="3455060" cy="6858000"/>
          </a:xfrm>
          <a:prstGeom prst="rect">
            <a:avLst/>
          </a:prstGeom>
        </p:spPr>
      </p:pic>
      <p:graphicFrame>
        <p:nvGraphicFramePr>
          <p:cNvPr id="6" name="Diagram 5"/>
          <p:cNvGraphicFramePr/>
          <p:nvPr>
            <p:extLst/>
          </p:nvPr>
        </p:nvGraphicFramePr>
        <p:xfrm>
          <a:off x="109329" y="491067"/>
          <a:ext cx="10033738" cy="61322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581888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8933" y="90489"/>
            <a:ext cx="10515600" cy="1325563"/>
          </a:xfrm>
        </p:spPr>
        <p:txBody>
          <a:bodyPr/>
          <a:lstStyle/>
          <a:p>
            <a:pPr algn="r"/>
            <a:r>
              <a:rPr lang="en-US" b="1" dirty="0" smtClean="0"/>
              <a:t>ROLE</a:t>
            </a:r>
            <a:r>
              <a:rPr lang="ro-RO" b="1" dirty="0" smtClean="0"/>
              <a:t>…</a:t>
            </a:r>
            <a:endParaRPr lang="ro-RO" b="1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257274326"/>
              </p:ext>
            </p:extLst>
          </p:nvPr>
        </p:nvGraphicFramePr>
        <p:xfrm>
          <a:off x="990600" y="254000"/>
          <a:ext cx="9973733" cy="607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190071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1933" y="1013357"/>
            <a:ext cx="11292994" cy="967844"/>
          </a:xfrm>
        </p:spPr>
        <p:txBody>
          <a:bodyPr>
            <a:normAutofit fontScale="90000"/>
          </a:bodyPr>
          <a:lstStyle/>
          <a:p>
            <a:pPr algn="r"/>
            <a:r>
              <a:rPr lang="ro-RO" sz="4900" b="1" dirty="0" smtClean="0">
                <a:solidFill>
                  <a:schemeClr val="tx1"/>
                </a:solidFill>
              </a:rPr>
              <a:t>Strategy </a:t>
            </a:r>
            <a:r>
              <a:rPr lang="en-US" sz="4900" b="1" dirty="0" smtClean="0">
                <a:solidFill>
                  <a:schemeClr val="tx1"/>
                </a:solidFill>
              </a:rPr>
              <a:t>Achievements</a:t>
            </a:r>
            <a:r>
              <a:rPr lang="en-US" sz="4900" b="1" dirty="0" smtClean="0"/>
              <a:t> </a:t>
            </a:r>
            <a:r>
              <a:rPr lang="en-US" sz="4900" b="1" dirty="0"/>
              <a:t>2007-2013</a:t>
            </a:r>
            <a:br>
              <a:rPr lang="en-US" sz="4900" b="1" dirty="0"/>
            </a:br>
            <a:r>
              <a:rPr lang="ro-RO" sz="4900" b="1" dirty="0" smtClean="0"/>
              <a:t>Impact…</a:t>
            </a:r>
            <a:r>
              <a:rPr lang="en-US" sz="4900" b="1" dirty="0"/>
              <a:t/>
            </a:r>
            <a:br>
              <a:rPr lang="en-US" sz="4900" b="1" dirty="0"/>
            </a:br>
            <a:r>
              <a:rPr lang="en-US" b="1" dirty="0" smtClean="0"/>
              <a:t> </a:t>
            </a:r>
            <a:r>
              <a:rPr lang="en-US" b="1" dirty="0"/>
              <a:t/>
            </a:r>
            <a:br>
              <a:rPr lang="en-US" b="1" dirty="0"/>
            </a:br>
            <a:endParaRPr lang="ro-RO" b="1" dirty="0"/>
          </a:p>
        </p:txBody>
      </p:sp>
      <p:sp>
        <p:nvSpPr>
          <p:cNvPr id="4" name="Rectangle 3"/>
          <p:cNvSpPr/>
          <p:nvPr/>
        </p:nvSpPr>
        <p:spPr>
          <a:xfrm>
            <a:off x="2853268" y="1567812"/>
            <a:ext cx="889846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ro-RO" sz="2800" dirty="0" smtClean="0"/>
              <a:t>37 public and private beneficiaries of projects</a:t>
            </a:r>
          </a:p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ro-RO" sz="2800" dirty="0" smtClean="0"/>
              <a:t>Grant awarded: 3.004.136,85 Euro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597" y="1506817"/>
            <a:ext cx="1534007" cy="10760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9559" y="3894667"/>
            <a:ext cx="1378375" cy="12215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2" name="Rectangle 11"/>
          <p:cNvSpPr/>
          <p:nvPr/>
        </p:nvSpPr>
        <p:spPr>
          <a:xfrm>
            <a:off x="846664" y="2582912"/>
            <a:ext cx="9499601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sz="2000" b="1" dirty="0" err="1"/>
              <a:t>School</a:t>
            </a:r>
            <a:r>
              <a:rPr lang="fr-BE" sz="2000" b="1" dirty="0"/>
              <a:t> Workshops </a:t>
            </a:r>
          </a:p>
          <a:p>
            <a:pPr algn="ctr"/>
            <a:r>
              <a:rPr lang="fr-BE" sz="2000" b="1" dirty="0" err="1"/>
              <a:t>Provided</a:t>
            </a:r>
            <a:r>
              <a:rPr lang="fr-BE" sz="2000" b="1" dirty="0"/>
              <a:t> by </a:t>
            </a:r>
            <a:r>
              <a:rPr lang="fr-BE" sz="2000" b="1" dirty="0" err="1" smtClean="0"/>
              <a:t>Fishermen</a:t>
            </a:r>
            <a:r>
              <a:rPr lang="ro-RO" sz="2000" b="1" dirty="0" smtClean="0"/>
              <a:t> </a:t>
            </a:r>
          </a:p>
          <a:p>
            <a:pPr algn="r"/>
            <a:r>
              <a:rPr lang="ro-RO" sz="2000" b="1" dirty="0" smtClean="0"/>
              <a:t>By Lower Danube University</a:t>
            </a:r>
            <a:endParaRPr lang="fr-BE" sz="2000" b="1" dirty="0"/>
          </a:p>
          <a:p>
            <a:pPr algn="just"/>
            <a:endParaRPr lang="ro-RO" dirty="0" smtClean="0"/>
          </a:p>
          <a:p>
            <a:pPr algn="just"/>
            <a:r>
              <a:rPr lang="en-US" dirty="0" smtClean="0"/>
              <a:t>Unequal </a:t>
            </a:r>
            <a:r>
              <a:rPr lang="en-US" dirty="0"/>
              <a:t>access of children from rural areas compared to urban children in extra curricular </a:t>
            </a:r>
            <a:r>
              <a:rPr lang="en-US" dirty="0" err="1" smtClean="0"/>
              <a:t>activiti</a:t>
            </a:r>
            <a:r>
              <a:rPr lang="ro-RO" dirty="0" smtClean="0"/>
              <a:t>es</a:t>
            </a:r>
            <a:endParaRPr lang="en-US" dirty="0"/>
          </a:p>
          <a:p>
            <a:pPr algn="r"/>
            <a:endParaRPr lang="ro-RO" sz="1000" b="1" dirty="0" smtClean="0"/>
          </a:p>
          <a:p>
            <a:pPr algn="r"/>
            <a:r>
              <a:rPr lang="en-US" b="1" dirty="0" smtClean="0"/>
              <a:t>Needs</a:t>
            </a:r>
            <a:endParaRPr lang="en-US" b="1" dirty="0"/>
          </a:p>
          <a:p>
            <a:r>
              <a:rPr lang="ro-RO" dirty="0"/>
              <a:t>	</a:t>
            </a:r>
            <a:r>
              <a:rPr lang="ro-RO" dirty="0" smtClean="0"/>
              <a:t>	</a:t>
            </a:r>
            <a:r>
              <a:rPr lang="en-US" dirty="0" smtClean="0"/>
              <a:t>Youth </a:t>
            </a:r>
            <a:r>
              <a:rPr lang="en-US" dirty="0"/>
              <a:t>involvement in the extra-curricular activities</a:t>
            </a:r>
          </a:p>
          <a:p>
            <a:r>
              <a:rPr lang="ro-RO" dirty="0" smtClean="0"/>
              <a:t>		</a:t>
            </a:r>
            <a:r>
              <a:rPr lang="en-US" dirty="0" smtClean="0"/>
              <a:t>Youth </a:t>
            </a:r>
            <a:r>
              <a:rPr lang="en-US" dirty="0"/>
              <a:t>involvement in the development of their communities</a:t>
            </a:r>
          </a:p>
          <a:p>
            <a:pPr algn="r"/>
            <a:r>
              <a:rPr lang="ro-RO" b="1" i="1" dirty="0" smtClean="0"/>
              <a:t>Project </a:t>
            </a:r>
            <a:r>
              <a:rPr lang="ro-RO" b="1" i="1" dirty="0" smtClean="0"/>
              <a:t>RESULTS</a:t>
            </a:r>
            <a:r>
              <a:rPr lang="ro-RO" b="1" i="1" dirty="0" smtClean="0"/>
              <a:t>…</a:t>
            </a:r>
          </a:p>
          <a:p>
            <a:pPr marL="285750" indent="-285750" algn="just">
              <a:buFontTx/>
              <a:buChar char="-"/>
            </a:pPr>
            <a:r>
              <a:rPr lang="ro-RO" dirty="0" smtClean="0"/>
              <a:t>Involvement of youg people in traditional fisheries and aquaculture activities</a:t>
            </a:r>
          </a:p>
          <a:p>
            <a:pPr marL="285750" indent="-285750" algn="just">
              <a:buFontTx/>
              <a:buChar char="-"/>
            </a:pPr>
            <a:r>
              <a:rPr lang="ro-RO" dirty="0" smtClean="0"/>
              <a:t>Rediscover local values and reawakening the feeling of local pride – promotion of local culture and the environment</a:t>
            </a:r>
          </a:p>
          <a:p>
            <a:pPr marL="285750" indent="-285750" algn="just">
              <a:buFontTx/>
              <a:buChar char="-"/>
            </a:pPr>
            <a:r>
              <a:rPr lang="ro-RO" dirty="0" smtClean="0"/>
              <a:t>Increasing motivation of local authorities to be actively involved in funding opportunities for community development</a:t>
            </a:r>
            <a:endParaRPr lang="ro-RO" dirty="0" smtClean="0"/>
          </a:p>
          <a:p>
            <a:pPr algn="r"/>
            <a:endParaRPr lang="ro-RO" dirty="0"/>
          </a:p>
          <a:p>
            <a:pPr algn="just"/>
            <a:endParaRPr lang="ro-RO" dirty="0" smtClean="0"/>
          </a:p>
        </p:txBody>
      </p:sp>
    </p:spTree>
    <p:extLst>
      <p:ext uri="{BB962C8B-B14F-4D97-AF65-F5344CB8AC3E}">
        <p14:creationId xmlns:p14="http://schemas.microsoft.com/office/powerpoint/2010/main" val="38453564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3600" y="348191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COOPERATION FOR DEVELOPMENT</a:t>
            </a:r>
            <a:endParaRPr lang="ro-RO" b="1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16461AE9-E33C-4AB7-A210-61A84721F562}"/>
              </a:ext>
            </a:extLst>
          </p:cNvPr>
          <p:cNvGrpSpPr/>
          <p:nvPr/>
        </p:nvGrpSpPr>
        <p:grpSpPr>
          <a:xfrm>
            <a:off x="3257914" y="1451011"/>
            <a:ext cx="5433850" cy="3459834"/>
            <a:chOff x="353354" y="1384701"/>
            <a:chExt cx="5433850" cy="345983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84329748-FEFC-47F3-A9DB-B98A71C92DA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3354" y="1384701"/>
              <a:ext cx="5433850" cy="3459834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EAEAEA"/>
              </a:solidFill>
              <a:miter lim="800000"/>
            </a:ln>
            <a:effectLst>
              <a:reflection blurRad="12700" stA="33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 contourW="6350">
              <a:bevelT h="38100"/>
              <a:contourClr>
                <a:srgbClr val="C0C0C0"/>
              </a:contourClr>
            </a:sp3d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B50331F9-BB25-4B72-B03E-93D6471FA004}"/>
                </a:ext>
              </a:extLst>
            </p:cNvPr>
            <p:cNvSpPr/>
            <p:nvPr/>
          </p:nvSpPr>
          <p:spPr>
            <a:xfrm>
              <a:off x="709472" y="4377481"/>
              <a:ext cx="472161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b="1" dirty="0">
                  <a:solidFill>
                    <a:srgbClr val="002060"/>
                  </a:solidFill>
                </a:rPr>
                <a:t>Source: https://twitter.com/hashtag/umbrella</a:t>
              </a:r>
              <a:endParaRPr lang="ro-RO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FF7396DC-780C-41A5-853F-4DC786E7B219}"/>
              </a:ext>
            </a:extLst>
          </p:cNvPr>
          <p:cNvSpPr/>
          <p:nvPr/>
        </p:nvSpPr>
        <p:spPr>
          <a:xfrm>
            <a:off x="2111935" y="5459506"/>
            <a:ext cx="801892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i="1" dirty="0"/>
              <a:t>FLAG is an umbrella organization visible at local, national and regional level</a:t>
            </a:r>
          </a:p>
        </p:txBody>
      </p:sp>
    </p:spTree>
    <p:extLst>
      <p:ext uri="{BB962C8B-B14F-4D97-AF65-F5344CB8AC3E}">
        <p14:creationId xmlns:p14="http://schemas.microsoft.com/office/powerpoint/2010/main" val="37334441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833783" y="0"/>
            <a:ext cx="10952921" cy="1423918"/>
          </a:xfrm>
        </p:spPr>
        <p:txBody>
          <a:bodyPr>
            <a:normAutofit/>
          </a:bodyPr>
          <a:lstStyle/>
          <a:p>
            <a:r>
              <a:rPr lang="en-US" b="1" dirty="0"/>
              <a:t>EUROREGIONS – LOWER DANUBE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312" y="1909955"/>
            <a:ext cx="4575031" cy="33296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373779" y="1449342"/>
            <a:ext cx="672372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/>
              <a:t>GALATI is located at the border of Romania and Europe …</a:t>
            </a:r>
          </a:p>
          <a:p>
            <a:pPr algn="just"/>
            <a:r>
              <a:rPr lang="en-US" dirty="0"/>
              <a:t>This is the reason why the </a:t>
            </a:r>
            <a:r>
              <a:rPr lang="en-US" dirty="0">
                <a:solidFill>
                  <a:schemeClr val="accent5"/>
                </a:solidFill>
              </a:rPr>
              <a:t>concept</a:t>
            </a:r>
            <a:r>
              <a:rPr lang="en-US" dirty="0"/>
              <a:t> „cross-border cooperation” has a special meaning. 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Moreover, </a:t>
            </a:r>
            <a:r>
              <a:rPr lang="en-US" sz="4000" dirty="0"/>
              <a:t>we</a:t>
            </a:r>
            <a:r>
              <a:rPr lang="en-US" dirty="0"/>
              <a:t> are encouraged </a:t>
            </a:r>
            <a:r>
              <a:rPr lang="ro-RO" dirty="0"/>
              <a:t>to cooperate</a:t>
            </a:r>
            <a:r>
              <a:rPr lang="en-US" dirty="0"/>
              <a:t> by the geography</a:t>
            </a:r>
            <a:r>
              <a:rPr lang="ro-RO" dirty="0"/>
              <a:t>, </a:t>
            </a:r>
            <a:r>
              <a:rPr lang="en-US" dirty="0"/>
              <a:t>by the history but</a:t>
            </a:r>
            <a:r>
              <a:rPr lang="ro-RO" dirty="0"/>
              <a:t> </a:t>
            </a:r>
            <a:r>
              <a:rPr lang="ro-RO" b="1" dirty="0"/>
              <a:t>MORE IMPORTANT</a:t>
            </a:r>
            <a:r>
              <a:rPr lang="en-US" dirty="0"/>
              <a:t> by the common </a:t>
            </a:r>
            <a:r>
              <a:rPr lang="en-US" dirty="0">
                <a:solidFill>
                  <a:schemeClr val="accent5"/>
                </a:solidFill>
              </a:rPr>
              <a:t>values</a:t>
            </a:r>
            <a:r>
              <a:rPr lang="en-US" dirty="0"/>
              <a:t> on the Danube's coast</a:t>
            </a:r>
            <a:r>
              <a:rPr lang="ro-RO" dirty="0"/>
              <a:t>.</a:t>
            </a:r>
          </a:p>
          <a:p>
            <a:pPr algn="just"/>
            <a:endParaRPr lang="ro-RO" dirty="0"/>
          </a:p>
          <a:p>
            <a:pPr algn="just"/>
            <a:r>
              <a:rPr lang="en-US" b="1" dirty="0"/>
              <a:t>Visit card</a:t>
            </a:r>
            <a:r>
              <a:rPr lang="ro-RO" b="1" dirty="0"/>
              <a:t>: </a:t>
            </a:r>
          </a:p>
          <a:p>
            <a:pPr marL="285750" indent="-285750" algn="just">
              <a:buFontTx/>
              <a:buChar char="-"/>
            </a:pPr>
            <a:r>
              <a:rPr lang="ro-RO" dirty="0"/>
              <a:t>19 years of cooperation within</a:t>
            </a:r>
            <a:r>
              <a:rPr lang="fr-BE" dirty="0"/>
              <a:t> </a:t>
            </a:r>
            <a:r>
              <a:rPr lang="fr-BE" dirty="0">
                <a:solidFill>
                  <a:schemeClr val="accent5"/>
                </a:solidFill>
              </a:rPr>
              <a:t>the</a:t>
            </a:r>
            <a:r>
              <a:rPr lang="ro-RO" dirty="0"/>
              <a:t> Euroregion</a:t>
            </a:r>
          </a:p>
          <a:p>
            <a:pPr marL="285750" indent="-285750" algn="just">
              <a:buFontTx/>
              <a:buChar char="-"/>
            </a:pPr>
            <a:r>
              <a:rPr lang="ro-RO" dirty="0"/>
              <a:t>6 partner</a:t>
            </a:r>
            <a:r>
              <a:rPr lang="fr-BE" dirty="0"/>
              <a:t> </a:t>
            </a:r>
            <a:r>
              <a:rPr lang="fr-BE" dirty="0">
                <a:solidFill>
                  <a:schemeClr val="accent5"/>
                </a:solidFill>
              </a:rPr>
              <a:t>in the</a:t>
            </a:r>
            <a:r>
              <a:rPr lang="ro-RO" dirty="0">
                <a:solidFill>
                  <a:schemeClr val="accent5"/>
                </a:solidFill>
              </a:rPr>
              <a:t> </a:t>
            </a:r>
            <a:r>
              <a:rPr lang="ro-RO" dirty="0"/>
              <a:t>region</a:t>
            </a:r>
          </a:p>
          <a:p>
            <a:pPr marL="285750" indent="-285750" algn="just">
              <a:buFontTx/>
              <a:buChar char="-"/>
            </a:pPr>
            <a:r>
              <a:rPr lang="ro-RO" dirty="0"/>
              <a:t>about 4 millions inhabitants from 3 countries</a:t>
            </a:r>
          </a:p>
          <a:p>
            <a:pPr marL="285750" indent="-285750" algn="just">
              <a:buFontTx/>
              <a:buChar char="-"/>
            </a:pPr>
            <a:r>
              <a:rPr lang="en-US" dirty="0"/>
              <a:t>c</a:t>
            </a:r>
            <a:r>
              <a:rPr lang="ro-RO" dirty="0" err="1"/>
              <a:t>ommon</a:t>
            </a:r>
            <a:r>
              <a:rPr lang="ro-RO" dirty="0"/>
              <a:t> projects and common activities</a:t>
            </a:r>
          </a:p>
        </p:txBody>
      </p:sp>
    </p:spTree>
    <p:extLst>
      <p:ext uri="{BB962C8B-B14F-4D97-AF65-F5344CB8AC3E}">
        <p14:creationId xmlns:p14="http://schemas.microsoft.com/office/powerpoint/2010/main" val="32998753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17207"/>
            <a:ext cx="10515600" cy="1325563"/>
          </a:xfrm>
        </p:spPr>
        <p:txBody>
          <a:bodyPr/>
          <a:lstStyle/>
          <a:p>
            <a:pPr algn="ctr"/>
            <a:r>
              <a:rPr lang="en-US" b="1" dirty="0"/>
              <a:t>BLACK SEA BASIN</a:t>
            </a:r>
            <a:endParaRPr lang="ro-RO" b="1" dirty="0"/>
          </a:p>
        </p:txBody>
      </p:sp>
      <p:sp>
        <p:nvSpPr>
          <p:cNvPr id="3" name="Rectangle 2"/>
          <p:cNvSpPr/>
          <p:nvPr/>
        </p:nvSpPr>
        <p:spPr>
          <a:xfrm>
            <a:off x="1552636" y="5896352"/>
            <a:ext cx="88835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BLACK SEA BASIN MEANS ANOTHER LEVEL OF COOPERATION</a:t>
            </a:r>
          </a:p>
          <a:p>
            <a:pPr algn="just"/>
            <a:endParaRPr lang="en-US" sz="2400" b="1" dirty="0"/>
          </a:p>
          <a:p>
            <a:pPr algn="just"/>
            <a:r>
              <a:rPr lang="en-US" sz="2400" b="1" dirty="0" smtClean="0"/>
              <a:t>   </a:t>
            </a:r>
            <a:endParaRPr lang="ro-RO" sz="24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C6C033C-597C-43C1-937A-E3FAFE0E16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0948" y="1295483"/>
            <a:ext cx="4750103" cy="362195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A65C128-7F2F-48F6-8F56-8AC2176DB469}"/>
              </a:ext>
            </a:extLst>
          </p:cNvPr>
          <p:cNvSpPr/>
          <p:nvPr/>
        </p:nvSpPr>
        <p:spPr>
          <a:xfrm>
            <a:off x="95532" y="2521685"/>
            <a:ext cx="68925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0113621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1733" y="85724"/>
            <a:ext cx="10515600" cy="1325563"/>
          </a:xfrm>
        </p:spPr>
        <p:txBody>
          <a:bodyPr>
            <a:normAutofit/>
          </a:bodyPr>
          <a:lstStyle/>
          <a:p>
            <a:pPr algn="r"/>
            <a:r>
              <a:rPr lang="en-US" b="1" dirty="0">
                <a:solidFill>
                  <a:schemeClr val="tx1"/>
                </a:solidFill>
              </a:rPr>
              <a:t>Type of cooperation </a:t>
            </a:r>
            <a:r>
              <a:rPr lang="en-US" b="1" dirty="0" smtClean="0">
                <a:solidFill>
                  <a:schemeClr val="tx1"/>
                </a:solidFill>
              </a:rPr>
              <a:t>projects</a:t>
            </a:r>
            <a:r>
              <a:rPr lang="ro-RO" b="1" dirty="0" smtClean="0">
                <a:solidFill>
                  <a:schemeClr val="tx1"/>
                </a:solidFill>
              </a:rPr>
              <a:t>…</a:t>
            </a:r>
            <a:endParaRPr lang="ro-RO" b="1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FF7396DC-780C-41A5-853F-4DC786E7B219}"/>
              </a:ext>
            </a:extLst>
          </p:cNvPr>
          <p:cNvSpPr/>
          <p:nvPr/>
        </p:nvSpPr>
        <p:spPr>
          <a:xfrm>
            <a:off x="2111935" y="5459506"/>
            <a:ext cx="801892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i="1" dirty="0"/>
              <a:t>FLAG </a:t>
            </a:r>
            <a:r>
              <a:rPr lang="ro-RO" sz="3600" b="1" i="1" dirty="0" smtClean="0"/>
              <a:t>Galati </a:t>
            </a:r>
            <a:r>
              <a:rPr lang="en-US" sz="3600" b="1" i="1" dirty="0" smtClean="0"/>
              <a:t>is </a:t>
            </a:r>
            <a:r>
              <a:rPr lang="en-US" sz="3600" b="1" i="1" dirty="0"/>
              <a:t>well positioned to foster cooperation in the area</a:t>
            </a:r>
          </a:p>
        </p:txBody>
      </p:sp>
      <p:pic>
        <p:nvPicPr>
          <p:cNvPr id="5" name="Picture 16" descr="Imagini pentru logo farn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659" y="1947553"/>
            <a:ext cx="1882635" cy="11766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0004" y="3428661"/>
            <a:ext cx="1325562" cy="13255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2463799" y="2267665"/>
            <a:ext cx="87714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FLAG WILL SHARE ITS EXPERIENCE AND WILL IMPLEMENT </a:t>
            </a:r>
            <a:endParaRPr lang="ro-RO" sz="2400" b="1" dirty="0" smtClean="0"/>
          </a:p>
          <a:p>
            <a:pPr algn="ctr"/>
            <a:r>
              <a:rPr lang="en-US" sz="2400" b="1" dirty="0" smtClean="0"/>
              <a:t>FLAG </a:t>
            </a:r>
            <a:r>
              <a:rPr lang="en-US" sz="2400" b="1" dirty="0"/>
              <a:t>ENGAGEMENT AS NETWORK</a:t>
            </a:r>
          </a:p>
        </p:txBody>
      </p:sp>
      <p:sp>
        <p:nvSpPr>
          <p:cNvPr id="9" name="Rectangle 8"/>
          <p:cNvSpPr/>
          <p:nvPr/>
        </p:nvSpPr>
        <p:spPr>
          <a:xfrm>
            <a:off x="990600" y="3629777"/>
            <a:ext cx="914026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FLAG </a:t>
            </a:r>
            <a:r>
              <a:rPr lang="ro-RO" sz="2400" b="1" dirty="0" smtClean="0"/>
              <a:t>WILL</a:t>
            </a:r>
            <a:r>
              <a:rPr lang="en-US" sz="2400" b="1" dirty="0" smtClean="0"/>
              <a:t> </a:t>
            </a:r>
            <a:r>
              <a:rPr lang="ro-RO" sz="2400" b="1" dirty="0" smtClean="0"/>
              <a:t>PROMOTE CYCLING TOURS ALONG ITS TERRITORY. </a:t>
            </a:r>
          </a:p>
          <a:p>
            <a:pPr algn="ctr"/>
            <a:r>
              <a:rPr lang="ro-RO" sz="2400" b="1" dirty="0" smtClean="0"/>
              <a:t>FLAG WILL PROMOTE ITS TERRITORY TRADITIONS AND NATURAL PROTECTED AREAS THROUGH EUROVELO 6.</a:t>
            </a:r>
            <a:endParaRPr lang="en-US" sz="2400" b="1" dirty="0" smtClean="0"/>
          </a:p>
          <a:p>
            <a:pPr algn="just"/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1041858797"/>
      </p:ext>
    </p:extLst>
  </p:cSld>
  <p:clrMapOvr>
    <a:masterClrMapping/>
  </p:clrMapOvr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TM04033923[[fn=Depth]]</Template>
  <TotalTime>1181</TotalTime>
  <Words>406</Words>
  <Application>Microsoft Office PowerPoint</Application>
  <PresentationFormat>Widescreen</PresentationFormat>
  <Paragraphs>87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Arial Narrow</vt:lpstr>
      <vt:lpstr>Corbel</vt:lpstr>
      <vt:lpstr>Times New Roman</vt:lpstr>
      <vt:lpstr>Wingdings</vt:lpstr>
      <vt:lpstr>Depth</vt:lpstr>
      <vt:lpstr>PowerPoint Presentation</vt:lpstr>
      <vt:lpstr>WHO WE ARE…</vt:lpstr>
      <vt:lpstr>FLAG Partnership…</vt:lpstr>
      <vt:lpstr>ROLE…</vt:lpstr>
      <vt:lpstr>Strategy Achievements 2007-2013 Impact…   </vt:lpstr>
      <vt:lpstr>COOPERATION FOR DEVELOPMENT</vt:lpstr>
      <vt:lpstr>EUROREGIONS – LOWER DANUBE</vt:lpstr>
      <vt:lpstr>BLACK SEA BASIN</vt:lpstr>
      <vt:lpstr>Type of cooperation projects…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63</cp:revision>
  <dcterms:created xsi:type="dcterms:W3CDTF">2017-05-17T14:42:07Z</dcterms:created>
  <dcterms:modified xsi:type="dcterms:W3CDTF">2017-09-13T11:47:11Z</dcterms:modified>
</cp:coreProperties>
</file>