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48" r:id="rId2"/>
    <p:sldId id="489" r:id="rId3"/>
    <p:sldId id="501" r:id="rId4"/>
    <p:sldId id="606" r:id="rId5"/>
    <p:sldId id="547" r:id="rId6"/>
    <p:sldId id="552" r:id="rId7"/>
    <p:sldId id="589" r:id="rId8"/>
    <p:sldId id="607" r:id="rId9"/>
    <p:sldId id="557" r:id="rId10"/>
    <p:sldId id="559" r:id="rId11"/>
    <p:sldId id="603" r:id="rId12"/>
  </p:sldIdLst>
  <p:sldSz cx="18275300" cy="10287000"/>
  <p:notesSz cx="6858000" cy="9144000"/>
  <p:defaultTextStyle>
    <a:defPPr>
      <a:defRPr lang="en-US"/>
    </a:defPPr>
    <a:lvl1pPr marL="0" algn="l" defTabSz="914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8" algn="l" defTabSz="914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96" algn="l" defTabSz="914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43" algn="l" defTabSz="914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91" algn="l" defTabSz="914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39" algn="l" defTabSz="914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87" algn="l" defTabSz="914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35" algn="l" defTabSz="914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85" algn="l" defTabSz="914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091"/>
    <a:srgbClr val="45B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57" autoAdjust="0"/>
  </p:normalViewPr>
  <p:slideViewPr>
    <p:cSldViewPr>
      <p:cViewPr>
        <p:scale>
          <a:sx n="50" d="100"/>
          <a:sy n="50" d="100"/>
        </p:scale>
        <p:origin x="-1344" y="-440"/>
      </p:cViewPr>
      <p:guideLst>
        <p:guide orient="horz" pos="216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94014-C9B2-EA46-9693-AB0D4BD41F7A}" type="datetimeFigureOut">
              <a:rPr lang="en-US" smtClean="0"/>
              <a:t>23/03/17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E03BC-A671-A84A-B77C-4CB28B33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85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6703D-9EA5-4397-A781-1D8D8DA461F8}" type="datetimeFigureOut">
              <a:rPr lang="sv-SE" smtClean="0"/>
              <a:t>23/03/17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FF3EE-955B-4D77-9E83-1A9A079490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566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8" algn="l" defTabSz="914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96" algn="l" defTabSz="914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43" algn="l" defTabSz="914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91" algn="l" defTabSz="914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39" algn="l" defTabSz="914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87" algn="l" defTabSz="914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35" algn="l" defTabSz="914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85" algn="l" defTabSz="914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F82A-488F-4D1A-834B-10F1738D3E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933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FF3EE-955B-4D77-9E83-1A9A079490C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175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entury Gothic" charset="0"/>
                <a:ea typeface="ＭＳ Ｐゴシック" charset="0"/>
                <a:cs typeface="Geneva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Century Gothic" charset="0"/>
                <a:ea typeface="Geneva" charset="0"/>
                <a:cs typeface="Geneva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Century Gothic" charset="0"/>
                <a:ea typeface="Geneva" charset="0"/>
                <a:cs typeface="Geneva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Century Gothic" charset="0"/>
                <a:ea typeface="Geneva" charset="0"/>
                <a:cs typeface="Geneva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Century Gothic" charset="0"/>
                <a:ea typeface="Geneva" charset="0"/>
                <a:cs typeface="Geneva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Geneva" charset="0"/>
                <a:cs typeface="Geneva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Geneva" charset="0"/>
                <a:cs typeface="Geneva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Geneva" charset="0"/>
                <a:cs typeface="Geneva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02A977DE-413D-AD41-8763-438C884F113B}" type="slidenum">
              <a:rPr lang="en-GB" sz="1100">
                <a:latin typeface="Arial" charset="0"/>
              </a:rPr>
              <a:pPr eaLnBrk="1" hangingPunct="1"/>
              <a:t>6</a:t>
            </a:fld>
            <a:endParaRPr lang="en-GB" sz="110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42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2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7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2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148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82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2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2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0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81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52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22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993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63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203"/>
            <a:ext cx="4038598" cy="4525964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600203"/>
            <a:ext cx="4038598" cy="4525964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048" indent="0">
              <a:buNone/>
              <a:defRPr sz="1900" b="1"/>
            </a:lvl2pPr>
            <a:lvl3pPr marL="914096" indent="0">
              <a:buNone/>
              <a:defRPr sz="1800" b="1"/>
            </a:lvl3pPr>
            <a:lvl4pPr marL="1371143" indent="0">
              <a:buNone/>
              <a:defRPr sz="1600" b="1"/>
            </a:lvl4pPr>
            <a:lvl5pPr marL="1828191" indent="0">
              <a:buNone/>
              <a:defRPr sz="1600" b="1"/>
            </a:lvl5pPr>
            <a:lvl6pPr marL="2285239" indent="0">
              <a:buNone/>
              <a:defRPr sz="1600" b="1"/>
            </a:lvl6pPr>
            <a:lvl7pPr marL="2742287" indent="0">
              <a:buNone/>
              <a:defRPr sz="1600" b="1"/>
            </a:lvl7pPr>
            <a:lvl8pPr marL="3199335" indent="0">
              <a:buNone/>
              <a:defRPr sz="1600" b="1"/>
            </a:lvl8pPr>
            <a:lvl9pPr marL="36563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7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048" indent="0">
              <a:buNone/>
              <a:defRPr sz="1900" b="1"/>
            </a:lvl2pPr>
            <a:lvl3pPr marL="914096" indent="0">
              <a:buNone/>
              <a:defRPr sz="1800" b="1"/>
            </a:lvl3pPr>
            <a:lvl4pPr marL="1371143" indent="0">
              <a:buNone/>
              <a:defRPr sz="1600" b="1"/>
            </a:lvl4pPr>
            <a:lvl5pPr marL="1828191" indent="0">
              <a:buNone/>
              <a:defRPr sz="1600" b="1"/>
            </a:lvl5pPr>
            <a:lvl6pPr marL="2285239" indent="0">
              <a:buNone/>
              <a:defRPr sz="1600" b="1"/>
            </a:lvl6pPr>
            <a:lvl7pPr marL="2742287" indent="0">
              <a:buNone/>
              <a:defRPr sz="1600" b="1"/>
            </a:lvl7pPr>
            <a:lvl8pPr marL="3199335" indent="0">
              <a:buNone/>
              <a:defRPr sz="1600" b="1"/>
            </a:lvl8pPr>
            <a:lvl9pPr marL="36563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1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5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7048" indent="0">
              <a:buNone/>
              <a:defRPr sz="1200"/>
            </a:lvl2pPr>
            <a:lvl3pPr marL="914096" indent="0">
              <a:buNone/>
              <a:defRPr sz="1000"/>
            </a:lvl3pPr>
            <a:lvl4pPr marL="1371143" indent="0">
              <a:buNone/>
              <a:defRPr sz="900"/>
            </a:lvl4pPr>
            <a:lvl5pPr marL="1828191" indent="0">
              <a:buNone/>
              <a:defRPr sz="900"/>
            </a:lvl5pPr>
            <a:lvl6pPr marL="2285239" indent="0">
              <a:buNone/>
              <a:defRPr sz="900"/>
            </a:lvl6pPr>
            <a:lvl7pPr marL="2742287" indent="0">
              <a:buNone/>
              <a:defRPr sz="900"/>
            </a:lvl7pPr>
            <a:lvl8pPr marL="3199335" indent="0">
              <a:buNone/>
              <a:defRPr sz="900"/>
            </a:lvl8pPr>
            <a:lvl9pPr marL="365638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2" y="4800604"/>
            <a:ext cx="5486399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2" y="612776"/>
            <a:ext cx="5486399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048" indent="0">
              <a:buNone/>
              <a:defRPr sz="2800"/>
            </a:lvl2pPr>
            <a:lvl3pPr marL="914096" indent="0">
              <a:buNone/>
              <a:defRPr sz="2200"/>
            </a:lvl3pPr>
            <a:lvl4pPr marL="1371143" indent="0">
              <a:buNone/>
              <a:defRPr sz="1900"/>
            </a:lvl4pPr>
            <a:lvl5pPr marL="1828191" indent="0">
              <a:buNone/>
              <a:defRPr sz="1900"/>
            </a:lvl5pPr>
            <a:lvl6pPr marL="2285239" indent="0">
              <a:buNone/>
              <a:defRPr sz="1900"/>
            </a:lvl6pPr>
            <a:lvl7pPr marL="2742287" indent="0">
              <a:buNone/>
              <a:defRPr sz="1900"/>
            </a:lvl7pPr>
            <a:lvl8pPr marL="3199335" indent="0">
              <a:buNone/>
              <a:defRPr sz="1900"/>
            </a:lvl8pPr>
            <a:lvl9pPr marL="365638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2" y="5367341"/>
            <a:ext cx="5486399" cy="804863"/>
          </a:xfrm>
        </p:spPr>
        <p:txBody>
          <a:bodyPr/>
          <a:lstStyle>
            <a:lvl1pPr marL="0" indent="0">
              <a:buNone/>
              <a:defRPr sz="1300"/>
            </a:lvl1pPr>
            <a:lvl2pPr marL="457048" indent="0">
              <a:buNone/>
              <a:defRPr sz="1200"/>
            </a:lvl2pPr>
            <a:lvl3pPr marL="914096" indent="0">
              <a:buNone/>
              <a:defRPr sz="1000"/>
            </a:lvl3pPr>
            <a:lvl4pPr marL="1371143" indent="0">
              <a:buNone/>
              <a:defRPr sz="900"/>
            </a:lvl4pPr>
            <a:lvl5pPr marL="1828191" indent="0">
              <a:buNone/>
              <a:defRPr sz="900"/>
            </a:lvl5pPr>
            <a:lvl6pPr marL="2285239" indent="0">
              <a:buNone/>
              <a:defRPr sz="900"/>
            </a:lvl6pPr>
            <a:lvl7pPr marL="2742287" indent="0">
              <a:buNone/>
              <a:defRPr sz="900"/>
            </a:lvl7pPr>
            <a:lvl8pPr marL="3199335" indent="0">
              <a:buNone/>
              <a:defRPr sz="900"/>
            </a:lvl8pPr>
            <a:lvl9pPr marL="365638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599" cy="1143000"/>
          </a:xfrm>
          <a:prstGeom prst="rect">
            <a:avLst/>
          </a:prstGeom>
        </p:spPr>
        <p:txBody>
          <a:bodyPr vert="horz" lIns="91411" tIns="45703" rIns="91411" bIns="457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3"/>
            <a:ext cx="8229599" cy="4525964"/>
          </a:xfrm>
          <a:prstGeom prst="rect">
            <a:avLst/>
          </a:prstGeom>
        </p:spPr>
        <p:txBody>
          <a:bodyPr vert="horz" lIns="91411" tIns="45703" rIns="91411" bIns="457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356354"/>
            <a:ext cx="2133599" cy="365126"/>
          </a:xfrm>
          <a:prstGeom prst="rect">
            <a:avLst/>
          </a:prstGeom>
        </p:spPr>
        <p:txBody>
          <a:bodyPr vert="horz" lIns="91411" tIns="45703" rIns="91411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4"/>
            <a:ext cx="2895599" cy="365126"/>
          </a:xfrm>
          <a:prstGeom prst="rect">
            <a:avLst/>
          </a:prstGeom>
        </p:spPr>
        <p:txBody>
          <a:bodyPr vert="horz" lIns="91411" tIns="45703" rIns="91411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4"/>
            <a:ext cx="2133599" cy="365126"/>
          </a:xfrm>
          <a:prstGeom prst="rect">
            <a:avLst/>
          </a:prstGeom>
        </p:spPr>
        <p:txBody>
          <a:bodyPr vert="horz" lIns="91411" tIns="45703" rIns="91411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8" r:id="rId13"/>
  </p:sldLayoutIdLst>
  <p:txStyles>
    <p:titleStyle>
      <a:lvl1pPr algn="ctr" defTabSz="914096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6" indent="-342786" algn="l" defTabSz="91409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04" indent="-285654" algn="l" defTabSz="9140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1" indent="-228525" algn="l" defTabSz="91409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68" indent="-228525" algn="l" defTabSz="91409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14" indent="-228525" algn="l" defTabSz="91409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4" indent="-228525" algn="l" defTabSz="91409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10" indent="-228525" algn="l" defTabSz="91409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60" indent="-228525" algn="l" defTabSz="91409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07" indent="-228525" algn="l" defTabSz="91409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8" algn="l" defTabSz="9140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6" algn="l" defTabSz="9140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3" algn="l" defTabSz="9140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91" algn="l" defTabSz="9140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9" algn="l" defTabSz="9140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7" algn="l" defTabSz="9140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35" algn="l" defTabSz="9140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85" algn="l" defTabSz="9140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jpeg"/><Relationship Id="rId14" Type="http://schemas.openxmlformats.org/officeDocument/2006/relationships/image" Target="../media/image15.png"/><Relationship Id="rId15" Type="http://schemas.openxmlformats.org/officeDocument/2006/relationships/image" Target="../media/image16.jpeg"/><Relationship Id="rId16" Type="http://schemas.openxmlformats.org/officeDocument/2006/relationships/image" Target="../media/image17.jpeg"/><Relationship Id="rId17" Type="http://schemas.openxmlformats.org/officeDocument/2006/relationships/image" Target="../media/image18.png"/><Relationship Id="rId18" Type="http://schemas.openxmlformats.org/officeDocument/2006/relationships/image" Target="../media/image19.jpe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wmf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wm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wmf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9.jpeg"/><Relationship Id="rId8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jpe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Relationship Id="rId3" Type="http://schemas.openxmlformats.org/officeDocument/2006/relationships/image" Target="../media/image26.jpeg"/><Relationship Id="rId4" Type="http://schemas.openxmlformats.org/officeDocument/2006/relationships/image" Target="../media/image27.jpg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wm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574680" y="3962931"/>
            <a:ext cx="628079" cy="1116990"/>
          </a:xfrm>
          <a:custGeom>
            <a:avLst/>
            <a:gdLst>
              <a:gd name="connsiteX0" fmla="*/ 578358 w 628078"/>
              <a:gd name="connsiteY0" fmla="*/ 593293 h 1116990"/>
              <a:gd name="connsiteX1" fmla="*/ 144170 w 628078"/>
              <a:gd name="connsiteY1" fmla="*/ 593293 h 1116990"/>
              <a:gd name="connsiteX2" fmla="*/ 144170 w 628078"/>
              <a:gd name="connsiteY2" fmla="*/ 996010 h 1116990"/>
              <a:gd name="connsiteX3" fmla="*/ 628078 w 628078"/>
              <a:gd name="connsiteY3" fmla="*/ 996010 h 1116990"/>
              <a:gd name="connsiteX4" fmla="*/ 628078 w 628078"/>
              <a:gd name="connsiteY4" fmla="*/ 1116990 h 1116990"/>
              <a:gd name="connsiteX5" fmla="*/ 0 w 628078"/>
              <a:gd name="connsiteY5" fmla="*/ 1116990 h 1116990"/>
              <a:gd name="connsiteX6" fmla="*/ 0 w 628078"/>
              <a:gd name="connsiteY6" fmla="*/ 0 h 1116990"/>
              <a:gd name="connsiteX7" fmla="*/ 603224 w 628078"/>
              <a:gd name="connsiteY7" fmla="*/ 0 h 1116990"/>
              <a:gd name="connsiteX8" fmla="*/ 603224 w 628078"/>
              <a:gd name="connsiteY8" fmla="*/ 120980 h 1116990"/>
              <a:gd name="connsiteX9" fmla="*/ 144170 w 628078"/>
              <a:gd name="connsiteY9" fmla="*/ 120980 h 1116990"/>
              <a:gd name="connsiteX10" fmla="*/ 144170 w 628078"/>
              <a:gd name="connsiteY10" fmla="*/ 473963 h 1116990"/>
              <a:gd name="connsiteX11" fmla="*/ 578358 w 628078"/>
              <a:gd name="connsiteY11" fmla="*/ 473963 h 1116990"/>
              <a:gd name="connsiteX12" fmla="*/ 578358 w 628078"/>
              <a:gd name="connsiteY12" fmla="*/ 593293 h 11169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28078" h="1116990">
                <a:moveTo>
                  <a:pt x="578358" y="593293"/>
                </a:moveTo>
                <a:lnTo>
                  <a:pt x="144170" y="593293"/>
                </a:lnTo>
                <a:lnTo>
                  <a:pt x="144170" y="996010"/>
                </a:lnTo>
                <a:lnTo>
                  <a:pt x="628078" y="996010"/>
                </a:lnTo>
                <a:lnTo>
                  <a:pt x="628078" y="1116990"/>
                </a:lnTo>
                <a:lnTo>
                  <a:pt x="0" y="1116990"/>
                </a:lnTo>
                <a:lnTo>
                  <a:pt x="0" y="0"/>
                </a:lnTo>
                <a:lnTo>
                  <a:pt x="603224" y="0"/>
                </a:lnTo>
                <a:lnTo>
                  <a:pt x="603224" y="120980"/>
                </a:lnTo>
                <a:lnTo>
                  <a:pt x="144170" y="120980"/>
                </a:lnTo>
                <a:lnTo>
                  <a:pt x="144170" y="473963"/>
                </a:lnTo>
                <a:lnTo>
                  <a:pt x="578358" y="473963"/>
                </a:lnTo>
                <a:lnTo>
                  <a:pt x="578358" y="593293"/>
                </a:lnTo>
              </a:path>
            </a:pathLst>
          </a:custGeom>
          <a:solidFill>
            <a:srgbClr val="27326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3" rIns="91408" bIns="45703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366821" y="4277816"/>
            <a:ext cx="682791" cy="820343"/>
          </a:xfrm>
          <a:custGeom>
            <a:avLst/>
            <a:gdLst>
              <a:gd name="connsiteX0" fmla="*/ 676148 w 682790"/>
              <a:gd name="connsiteY0" fmla="*/ 583336 h 820343"/>
              <a:gd name="connsiteX1" fmla="*/ 682790 w 682790"/>
              <a:gd name="connsiteY1" fmla="*/ 802106 h 820343"/>
              <a:gd name="connsiteX2" fmla="*/ 553517 w 682790"/>
              <a:gd name="connsiteY2" fmla="*/ 802106 h 820343"/>
              <a:gd name="connsiteX3" fmla="*/ 545236 w 682790"/>
              <a:gd name="connsiteY3" fmla="*/ 671182 h 820343"/>
              <a:gd name="connsiteX4" fmla="*/ 541934 w 682790"/>
              <a:gd name="connsiteY4" fmla="*/ 671182 h 820343"/>
              <a:gd name="connsiteX5" fmla="*/ 276784 w 682790"/>
              <a:gd name="connsiteY5" fmla="*/ 820343 h 820343"/>
              <a:gd name="connsiteX6" fmla="*/ 0 w 682790"/>
              <a:gd name="connsiteY6" fmla="*/ 469010 h 820343"/>
              <a:gd name="connsiteX7" fmla="*/ 0 w 682790"/>
              <a:gd name="connsiteY7" fmla="*/ 0 h 820343"/>
              <a:gd name="connsiteX8" fmla="*/ 145834 w 682790"/>
              <a:gd name="connsiteY8" fmla="*/ 0 h 820343"/>
              <a:gd name="connsiteX9" fmla="*/ 145834 w 682790"/>
              <a:gd name="connsiteY9" fmla="*/ 444144 h 820343"/>
              <a:gd name="connsiteX10" fmla="*/ 324815 w 682790"/>
              <a:gd name="connsiteY10" fmla="*/ 699350 h 820343"/>
              <a:gd name="connsiteX11" fmla="*/ 517068 w 682790"/>
              <a:gd name="connsiteY11" fmla="*/ 566775 h 820343"/>
              <a:gd name="connsiteX12" fmla="*/ 530326 w 682790"/>
              <a:gd name="connsiteY12" fmla="*/ 492201 h 820343"/>
              <a:gd name="connsiteX13" fmla="*/ 530326 w 682790"/>
              <a:gd name="connsiteY13" fmla="*/ 0 h 820343"/>
              <a:gd name="connsiteX14" fmla="*/ 676148 w 682790"/>
              <a:gd name="connsiteY14" fmla="*/ 0 h 820343"/>
              <a:gd name="connsiteX15" fmla="*/ 676148 w 682790"/>
              <a:gd name="connsiteY15" fmla="*/ 583336 h 8203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682790" h="820343">
                <a:moveTo>
                  <a:pt x="676148" y="583336"/>
                </a:moveTo>
                <a:cubicBezTo>
                  <a:pt x="676148" y="666216"/>
                  <a:pt x="677811" y="739127"/>
                  <a:pt x="682790" y="802106"/>
                </a:cubicBezTo>
                <a:lnTo>
                  <a:pt x="553517" y="802106"/>
                </a:lnTo>
                <a:lnTo>
                  <a:pt x="545236" y="671182"/>
                </a:lnTo>
                <a:lnTo>
                  <a:pt x="541934" y="671182"/>
                </a:lnTo>
                <a:cubicBezTo>
                  <a:pt x="503796" y="735812"/>
                  <a:pt x="419265" y="820343"/>
                  <a:pt x="276784" y="820343"/>
                </a:cubicBezTo>
                <a:cubicBezTo>
                  <a:pt x="150799" y="820343"/>
                  <a:pt x="0" y="750735"/>
                  <a:pt x="0" y="469010"/>
                </a:cubicBezTo>
                <a:lnTo>
                  <a:pt x="0" y="0"/>
                </a:lnTo>
                <a:lnTo>
                  <a:pt x="145834" y="0"/>
                </a:lnTo>
                <a:lnTo>
                  <a:pt x="145834" y="444144"/>
                </a:lnTo>
                <a:cubicBezTo>
                  <a:pt x="145834" y="596607"/>
                  <a:pt x="192253" y="699350"/>
                  <a:pt x="324815" y="699350"/>
                </a:cubicBezTo>
                <a:cubicBezTo>
                  <a:pt x="422618" y="699350"/>
                  <a:pt x="490537" y="631406"/>
                  <a:pt x="517068" y="566775"/>
                </a:cubicBezTo>
                <a:cubicBezTo>
                  <a:pt x="525361" y="545236"/>
                  <a:pt x="530326" y="518731"/>
                  <a:pt x="530326" y="492201"/>
                </a:cubicBezTo>
                <a:lnTo>
                  <a:pt x="530326" y="0"/>
                </a:lnTo>
                <a:lnTo>
                  <a:pt x="676148" y="0"/>
                </a:lnTo>
                <a:lnTo>
                  <a:pt x="676148" y="583336"/>
                </a:lnTo>
              </a:path>
            </a:pathLst>
          </a:custGeom>
          <a:solidFill>
            <a:srgbClr val="27326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3" rIns="91408" bIns="45703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278260" y="4259591"/>
            <a:ext cx="402704" cy="820331"/>
          </a:xfrm>
          <a:custGeom>
            <a:avLst/>
            <a:gdLst>
              <a:gd name="connsiteX0" fmla="*/ 6629 w 402704"/>
              <a:gd name="connsiteY0" fmla="*/ 268465 h 820331"/>
              <a:gd name="connsiteX1" fmla="*/ 0 w 402704"/>
              <a:gd name="connsiteY1" fmla="*/ 18224 h 820331"/>
              <a:gd name="connsiteX2" fmla="*/ 127609 w 402704"/>
              <a:gd name="connsiteY2" fmla="*/ 18224 h 820331"/>
              <a:gd name="connsiteX3" fmla="*/ 132574 w 402704"/>
              <a:gd name="connsiteY3" fmla="*/ 175653 h 820331"/>
              <a:gd name="connsiteX4" fmla="*/ 139204 w 402704"/>
              <a:gd name="connsiteY4" fmla="*/ 175653 h 820331"/>
              <a:gd name="connsiteX5" fmla="*/ 361289 w 402704"/>
              <a:gd name="connsiteY5" fmla="*/ 0 h 820331"/>
              <a:gd name="connsiteX6" fmla="*/ 402704 w 402704"/>
              <a:gd name="connsiteY6" fmla="*/ 4965 h 820331"/>
              <a:gd name="connsiteX7" fmla="*/ 402704 w 402704"/>
              <a:gd name="connsiteY7" fmla="*/ 142519 h 820331"/>
              <a:gd name="connsiteX8" fmla="*/ 352996 w 402704"/>
              <a:gd name="connsiteY8" fmla="*/ 137540 h 820331"/>
              <a:gd name="connsiteX9" fmla="*/ 157429 w 402704"/>
              <a:gd name="connsiteY9" fmla="*/ 324802 h 820331"/>
              <a:gd name="connsiteX10" fmla="*/ 150799 w 402704"/>
              <a:gd name="connsiteY10" fmla="*/ 392760 h 820331"/>
              <a:gd name="connsiteX11" fmla="*/ 150799 w 402704"/>
              <a:gd name="connsiteY11" fmla="*/ 820330 h 820331"/>
              <a:gd name="connsiteX12" fmla="*/ 6629 w 402704"/>
              <a:gd name="connsiteY12" fmla="*/ 820330 h 820331"/>
              <a:gd name="connsiteX13" fmla="*/ 6629 w 402704"/>
              <a:gd name="connsiteY13" fmla="*/ 268465 h 8203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402704" h="820331">
                <a:moveTo>
                  <a:pt x="6629" y="268465"/>
                </a:moveTo>
                <a:cubicBezTo>
                  <a:pt x="6629" y="174002"/>
                  <a:pt x="4965" y="92798"/>
                  <a:pt x="0" y="18224"/>
                </a:cubicBezTo>
                <a:lnTo>
                  <a:pt x="127609" y="18224"/>
                </a:lnTo>
                <a:lnTo>
                  <a:pt x="132574" y="175653"/>
                </a:lnTo>
                <a:lnTo>
                  <a:pt x="139204" y="175653"/>
                </a:lnTo>
                <a:cubicBezTo>
                  <a:pt x="175679" y="67932"/>
                  <a:pt x="263525" y="0"/>
                  <a:pt x="361289" y="0"/>
                </a:cubicBezTo>
                <a:cubicBezTo>
                  <a:pt x="377862" y="0"/>
                  <a:pt x="389458" y="1651"/>
                  <a:pt x="402704" y="4965"/>
                </a:cubicBezTo>
                <a:lnTo>
                  <a:pt x="402704" y="142519"/>
                </a:lnTo>
                <a:cubicBezTo>
                  <a:pt x="387807" y="139204"/>
                  <a:pt x="372871" y="137540"/>
                  <a:pt x="352996" y="137540"/>
                </a:cubicBezTo>
                <a:cubicBezTo>
                  <a:pt x="250253" y="137540"/>
                  <a:pt x="177330" y="215429"/>
                  <a:pt x="157429" y="324802"/>
                </a:cubicBezTo>
                <a:cubicBezTo>
                  <a:pt x="154127" y="344703"/>
                  <a:pt x="150799" y="367906"/>
                  <a:pt x="150799" y="392760"/>
                </a:cubicBezTo>
                <a:lnTo>
                  <a:pt x="150799" y="820330"/>
                </a:lnTo>
                <a:lnTo>
                  <a:pt x="6629" y="820330"/>
                </a:lnTo>
                <a:lnTo>
                  <a:pt x="6629" y="268465"/>
                </a:lnTo>
              </a:path>
            </a:pathLst>
          </a:custGeom>
          <a:solidFill>
            <a:srgbClr val="27326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3" rIns="91408" bIns="45703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660387" y="3951327"/>
            <a:ext cx="916483" cy="1140180"/>
          </a:xfrm>
          <a:custGeom>
            <a:avLst/>
            <a:gdLst>
              <a:gd name="connsiteX0" fmla="*/ 916482 w 916482"/>
              <a:gd name="connsiteY0" fmla="*/ 1078877 h 1140180"/>
              <a:gd name="connsiteX1" fmla="*/ 573417 w 916482"/>
              <a:gd name="connsiteY1" fmla="*/ 1140180 h 1140180"/>
              <a:gd name="connsiteX2" fmla="*/ 155803 w 916482"/>
              <a:gd name="connsiteY2" fmla="*/ 992695 h 1140180"/>
              <a:gd name="connsiteX3" fmla="*/ 0 w 916482"/>
              <a:gd name="connsiteY3" fmla="*/ 576719 h 1140180"/>
              <a:gd name="connsiteX4" fmla="*/ 604914 w 916482"/>
              <a:gd name="connsiteY4" fmla="*/ 0 h 1140180"/>
              <a:gd name="connsiteX5" fmla="*/ 883323 w 916482"/>
              <a:gd name="connsiteY5" fmla="*/ 51371 h 1140180"/>
              <a:gd name="connsiteX6" fmla="*/ 848512 w 916482"/>
              <a:gd name="connsiteY6" fmla="*/ 169036 h 1140180"/>
              <a:gd name="connsiteX7" fmla="*/ 601586 w 916482"/>
              <a:gd name="connsiteY7" fmla="*/ 120980 h 1140180"/>
              <a:gd name="connsiteX8" fmla="*/ 152451 w 916482"/>
              <a:gd name="connsiteY8" fmla="*/ 570090 h 1140180"/>
              <a:gd name="connsiteX9" fmla="*/ 583362 w 916482"/>
              <a:gd name="connsiteY9" fmla="*/ 1020864 h 1140180"/>
              <a:gd name="connsiteX10" fmla="*/ 775602 w 916482"/>
              <a:gd name="connsiteY10" fmla="*/ 991031 h 1140180"/>
              <a:gd name="connsiteX11" fmla="*/ 775602 w 916482"/>
              <a:gd name="connsiteY11" fmla="*/ 657923 h 1140180"/>
              <a:gd name="connsiteX12" fmla="*/ 548551 w 916482"/>
              <a:gd name="connsiteY12" fmla="*/ 657923 h 1140180"/>
              <a:gd name="connsiteX13" fmla="*/ 548551 w 916482"/>
              <a:gd name="connsiteY13" fmla="*/ 541921 h 1140180"/>
              <a:gd name="connsiteX14" fmla="*/ 916482 w 916482"/>
              <a:gd name="connsiteY14" fmla="*/ 541921 h 1140180"/>
              <a:gd name="connsiteX15" fmla="*/ 916482 w 916482"/>
              <a:gd name="connsiteY15" fmla="*/ 1078877 h 11401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916482" h="1140180">
                <a:moveTo>
                  <a:pt x="916482" y="1078877"/>
                </a:moveTo>
                <a:cubicBezTo>
                  <a:pt x="851814" y="1102080"/>
                  <a:pt x="724217" y="1140180"/>
                  <a:pt x="573417" y="1140180"/>
                </a:cubicBezTo>
                <a:cubicBezTo>
                  <a:pt x="404380" y="1140180"/>
                  <a:pt x="265163" y="1097114"/>
                  <a:pt x="155803" y="992695"/>
                </a:cubicBezTo>
                <a:cubicBezTo>
                  <a:pt x="59664" y="899883"/>
                  <a:pt x="0" y="750747"/>
                  <a:pt x="0" y="576719"/>
                </a:cubicBezTo>
                <a:cubicBezTo>
                  <a:pt x="1664" y="243623"/>
                  <a:pt x="230365" y="0"/>
                  <a:pt x="604914" y="0"/>
                </a:cubicBezTo>
                <a:cubicBezTo>
                  <a:pt x="734174" y="0"/>
                  <a:pt x="835253" y="28181"/>
                  <a:pt x="883323" y="51371"/>
                </a:cubicBezTo>
                <a:lnTo>
                  <a:pt x="848512" y="169036"/>
                </a:lnTo>
                <a:cubicBezTo>
                  <a:pt x="788860" y="142532"/>
                  <a:pt x="714273" y="120980"/>
                  <a:pt x="601586" y="120980"/>
                </a:cubicBezTo>
                <a:cubicBezTo>
                  <a:pt x="329793" y="120980"/>
                  <a:pt x="152451" y="290029"/>
                  <a:pt x="152451" y="570090"/>
                </a:cubicBezTo>
                <a:cubicBezTo>
                  <a:pt x="152451" y="853490"/>
                  <a:pt x="323164" y="1020864"/>
                  <a:pt x="583362" y="1020864"/>
                </a:cubicBezTo>
                <a:cubicBezTo>
                  <a:pt x="677837" y="1020864"/>
                  <a:pt x="742454" y="1007617"/>
                  <a:pt x="775602" y="991031"/>
                </a:cubicBezTo>
                <a:lnTo>
                  <a:pt x="775602" y="657923"/>
                </a:lnTo>
                <a:lnTo>
                  <a:pt x="548551" y="657923"/>
                </a:lnTo>
                <a:lnTo>
                  <a:pt x="548551" y="541921"/>
                </a:lnTo>
                <a:lnTo>
                  <a:pt x="916482" y="541921"/>
                </a:lnTo>
                <a:lnTo>
                  <a:pt x="916482" y="1078877"/>
                </a:lnTo>
              </a:path>
            </a:pathLst>
          </a:custGeom>
          <a:solidFill>
            <a:srgbClr val="6FA0D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3" rIns="91408" bIns="45703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2024475" y="3944695"/>
            <a:ext cx="676185" cy="1153466"/>
          </a:xfrm>
          <a:custGeom>
            <a:avLst/>
            <a:gdLst>
              <a:gd name="connsiteX0" fmla="*/ 36461 w 676185"/>
              <a:gd name="connsiteY0" fmla="*/ 959561 h 1153465"/>
              <a:gd name="connsiteX1" fmla="*/ 295020 w 676185"/>
              <a:gd name="connsiteY1" fmla="*/ 1032471 h 1153465"/>
              <a:gd name="connsiteX2" fmla="*/ 528663 w 676185"/>
              <a:gd name="connsiteY2" fmla="*/ 841895 h 1153465"/>
              <a:gd name="connsiteX3" fmla="*/ 318224 w 676185"/>
              <a:gd name="connsiteY3" fmla="*/ 619823 h 1153465"/>
              <a:gd name="connsiteX4" fmla="*/ 23215 w 676185"/>
              <a:gd name="connsiteY4" fmla="*/ 303301 h 1153465"/>
              <a:gd name="connsiteX5" fmla="*/ 384492 w 676185"/>
              <a:gd name="connsiteY5" fmla="*/ 0 h 1153465"/>
              <a:gd name="connsiteX6" fmla="*/ 631431 w 676185"/>
              <a:gd name="connsiteY6" fmla="*/ 54686 h 1153465"/>
              <a:gd name="connsiteX7" fmla="*/ 591667 w 676185"/>
              <a:gd name="connsiteY7" fmla="*/ 172351 h 1153465"/>
              <a:gd name="connsiteX8" fmla="*/ 379539 w 676185"/>
              <a:gd name="connsiteY8" fmla="*/ 119329 h 1153465"/>
              <a:gd name="connsiteX9" fmla="*/ 169036 w 676185"/>
              <a:gd name="connsiteY9" fmla="*/ 286715 h 1153465"/>
              <a:gd name="connsiteX10" fmla="*/ 391134 w 676185"/>
              <a:gd name="connsiteY10" fmla="*/ 502158 h 1153465"/>
              <a:gd name="connsiteX11" fmla="*/ 676185 w 676185"/>
              <a:gd name="connsiteY11" fmla="*/ 830300 h 1153465"/>
              <a:gd name="connsiteX12" fmla="*/ 285051 w 676185"/>
              <a:gd name="connsiteY12" fmla="*/ 1153464 h 1153465"/>
              <a:gd name="connsiteX13" fmla="*/ 0 w 676185"/>
              <a:gd name="connsiteY13" fmla="*/ 1080529 h 1153465"/>
              <a:gd name="connsiteX14" fmla="*/ 36461 w 676185"/>
              <a:gd name="connsiteY14" fmla="*/ 959561 h 11534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676185" h="1153465">
                <a:moveTo>
                  <a:pt x="36461" y="959561"/>
                </a:moveTo>
                <a:cubicBezTo>
                  <a:pt x="101130" y="999337"/>
                  <a:pt x="195579" y="1032471"/>
                  <a:pt x="295020" y="1032471"/>
                </a:cubicBezTo>
                <a:cubicBezTo>
                  <a:pt x="442518" y="1032471"/>
                  <a:pt x="528663" y="954582"/>
                  <a:pt x="528663" y="841895"/>
                </a:cubicBezTo>
                <a:cubicBezTo>
                  <a:pt x="528663" y="737489"/>
                  <a:pt x="469036" y="677824"/>
                  <a:pt x="318224" y="619823"/>
                </a:cubicBezTo>
                <a:cubicBezTo>
                  <a:pt x="135928" y="555180"/>
                  <a:pt x="23215" y="460730"/>
                  <a:pt x="23215" y="303301"/>
                </a:cubicBezTo>
                <a:cubicBezTo>
                  <a:pt x="23215" y="129286"/>
                  <a:pt x="167411" y="0"/>
                  <a:pt x="384492" y="0"/>
                </a:cubicBezTo>
                <a:cubicBezTo>
                  <a:pt x="498817" y="0"/>
                  <a:pt x="581710" y="26517"/>
                  <a:pt x="631431" y="54686"/>
                </a:cubicBezTo>
                <a:lnTo>
                  <a:pt x="591667" y="172351"/>
                </a:lnTo>
                <a:cubicBezTo>
                  <a:pt x="555205" y="152476"/>
                  <a:pt x="480618" y="119329"/>
                  <a:pt x="379539" y="119329"/>
                </a:cubicBezTo>
                <a:cubicBezTo>
                  <a:pt x="227076" y="119329"/>
                  <a:pt x="169036" y="210489"/>
                  <a:pt x="169036" y="286715"/>
                </a:cubicBezTo>
                <a:cubicBezTo>
                  <a:pt x="169036" y="391121"/>
                  <a:pt x="237007" y="442493"/>
                  <a:pt x="391134" y="502158"/>
                </a:cubicBezTo>
                <a:cubicBezTo>
                  <a:pt x="580059" y="575068"/>
                  <a:pt x="676185" y="666229"/>
                  <a:pt x="676185" y="830300"/>
                </a:cubicBezTo>
                <a:cubicBezTo>
                  <a:pt x="676185" y="1002652"/>
                  <a:pt x="548551" y="1153464"/>
                  <a:pt x="285051" y="1153464"/>
                </a:cubicBezTo>
                <a:cubicBezTo>
                  <a:pt x="177342" y="1153464"/>
                  <a:pt x="59664" y="1120318"/>
                  <a:pt x="0" y="1080529"/>
                </a:cubicBezTo>
                <a:lnTo>
                  <a:pt x="36461" y="959561"/>
                </a:lnTo>
              </a:path>
            </a:pathLst>
          </a:custGeom>
          <a:solidFill>
            <a:srgbClr val="6FA0D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3" rIns="91408" bIns="45703"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1" y="469901"/>
            <a:ext cx="9359901" cy="93345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275300" cy="10287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275300" cy="10287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275300" cy="102870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275300" cy="102870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5345"/>
            <a:ext cx="18275300" cy="10287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36850" y="571500"/>
            <a:ext cx="12573000" cy="1708143"/>
          </a:xfrm>
          <a:prstGeom prst="rect">
            <a:avLst/>
          </a:prstGeom>
          <a:noFill/>
        </p:spPr>
        <p:txBody>
          <a:bodyPr wrap="square" lIns="0" tIns="0" rIns="0" bIns="45703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tx2"/>
                </a:solidFill>
              </a:rPr>
              <a:t>EuroGOOS perspective on a Pilot </a:t>
            </a:r>
          </a:p>
          <a:p>
            <a:pPr algn="ctr"/>
            <a:r>
              <a:rPr lang="en-GB" sz="5400" dirty="0" smtClean="0">
                <a:solidFill>
                  <a:schemeClr val="tx2"/>
                </a:solidFill>
              </a:rPr>
              <a:t>Blue Science Cloud</a:t>
            </a:r>
            <a:endParaRPr lang="en-IE" sz="54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33251" y="6134102"/>
            <a:ext cx="5003079" cy="3046979"/>
          </a:xfrm>
          <a:prstGeom prst="rect">
            <a:avLst/>
          </a:prstGeom>
          <a:noFill/>
        </p:spPr>
        <p:txBody>
          <a:bodyPr wrap="square" lIns="91408" tIns="45703" rIns="91408" bIns="45703" rtlCol="0">
            <a:spAutoFit/>
          </a:bodyPr>
          <a:lstStyle/>
          <a:p>
            <a:r>
              <a:rPr lang="fr-BE" sz="3100" dirty="0">
                <a:solidFill>
                  <a:srgbClr val="1F497D"/>
                </a:solidFill>
              </a:rPr>
              <a:t>Glenn Nolan, </a:t>
            </a:r>
          </a:p>
          <a:p>
            <a:r>
              <a:rPr lang="fr-BE" sz="3100" dirty="0">
                <a:solidFill>
                  <a:srgbClr val="1F497D"/>
                </a:solidFill>
              </a:rPr>
              <a:t>Vicente Fernandes, </a:t>
            </a:r>
          </a:p>
          <a:p>
            <a:r>
              <a:rPr lang="fr-BE" sz="3100" dirty="0">
                <a:solidFill>
                  <a:srgbClr val="1F497D"/>
                </a:solidFill>
              </a:rPr>
              <a:t>Patrick Gorringe, </a:t>
            </a:r>
          </a:p>
          <a:p>
            <a:r>
              <a:rPr lang="fr-BE" sz="3100" dirty="0">
                <a:solidFill>
                  <a:srgbClr val="1F497D"/>
                </a:solidFill>
              </a:rPr>
              <a:t>Erik Buch  and </a:t>
            </a:r>
          </a:p>
          <a:p>
            <a:r>
              <a:rPr lang="fr-BE" sz="3100" dirty="0">
                <a:solidFill>
                  <a:srgbClr val="1F497D"/>
                </a:solidFill>
              </a:rPr>
              <a:t>Dina Eparkhina</a:t>
            </a:r>
            <a:br>
              <a:rPr lang="fr-BE" sz="3100" dirty="0">
                <a:solidFill>
                  <a:srgbClr val="1F497D"/>
                </a:solidFill>
              </a:rPr>
            </a:br>
            <a:endParaRPr lang="en-GB" sz="3100" dirty="0">
              <a:solidFill>
                <a:srgbClr val="1F497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451" y="9409850"/>
            <a:ext cx="9023372" cy="861740"/>
          </a:xfrm>
          <a:prstGeom prst="rect">
            <a:avLst/>
          </a:prstGeom>
          <a:noFill/>
        </p:spPr>
        <p:txBody>
          <a:bodyPr wrap="none" lIns="91408" tIns="45703" rIns="91408" bIns="45703" rtlCol="0">
            <a:spAutoFit/>
          </a:bodyPr>
          <a:lstStyle/>
          <a:p>
            <a:r>
              <a:rPr lang="en-US" altLang="zh-CN" sz="3100" b="1" dirty="0" smtClean="0">
                <a:solidFill>
                  <a:schemeClr val="tx2"/>
                </a:solidFill>
                <a:cs typeface="Myriad Pro" pitchFamily="18" charset="0"/>
              </a:rPr>
              <a:t>Pilot Blue Cloud Workshop, Brussels</a:t>
            </a:r>
            <a:r>
              <a:rPr lang="en-US" altLang="zh-CN" sz="3100" b="1" dirty="0" smtClean="0">
                <a:solidFill>
                  <a:schemeClr val="tx2"/>
                </a:solidFill>
                <a:cs typeface="Myriad Pro" pitchFamily="18" charset="0"/>
              </a:rPr>
              <a:t>, March 28</a:t>
            </a:r>
            <a:r>
              <a:rPr lang="en-US" altLang="zh-CN" sz="3100" b="1" baseline="30000" dirty="0" smtClean="0">
                <a:solidFill>
                  <a:schemeClr val="tx2"/>
                </a:solidFill>
                <a:cs typeface="Myriad Pro" pitchFamily="18" charset="0"/>
              </a:rPr>
              <a:t>th</a:t>
            </a:r>
            <a:r>
              <a:rPr lang="en-US" altLang="zh-CN" sz="3100" b="1" dirty="0" smtClean="0">
                <a:solidFill>
                  <a:schemeClr val="tx2"/>
                </a:solidFill>
                <a:cs typeface="Myriad Pro" pitchFamily="18" charset="0"/>
              </a:rPr>
              <a:t> 2017</a:t>
            </a:r>
            <a:endParaRPr lang="en-US" altLang="zh-CN" sz="3100" b="1" dirty="0">
              <a:solidFill>
                <a:schemeClr val="tx2"/>
              </a:solidFill>
              <a:cs typeface="Myriad Pro" pitchFamily="18" charset="0"/>
            </a:endParaRPr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27849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13252449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Essential Ocean Variables and readiness level</a:t>
            </a:r>
            <a:br>
              <a:rPr lang="en-US" altLang="en-US" dirty="0" smtClean="0"/>
            </a:br>
            <a:r>
              <a:rPr lang="en-US" altLang="en-US" sz="4000" b="1" dirty="0">
                <a:solidFill>
                  <a:srgbClr val="FFC000"/>
                </a:solidFill>
              </a:rPr>
              <a:t>CONCEPT</a:t>
            </a:r>
            <a:r>
              <a:rPr lang="en-US" altLang="en-US" sz="4000" b="1" dirty="0"/>
              <a:t>   </a:t>
            </a:r>
            <a:r>
              <a:rPr lang="en-US" altLang="en-US" sz="4000" b="1" dirty="0">
                <a:solidFill>
                  <a:srgbClr val="00B0F0"/>
                </a:solidFill>
              </a:rPr>
              <a:t>PILOT</a:t>
            </a:r>
            <a:r>
              <a:rPr lang="en-US" altLang="en-US" sz="4000" b="1" dirty="0"/>
              <a:t>   </a:t>
            </a:r>
            <a:r>
              <a:rPr lang="en-US" altLang="en-US" sz="4000" b="1" dirty="0">
                <a:solidFill>
                  <a:srgbClr val="00B050"/>
                </a:solidFill>
              </a:rPr>
              <a:t>MATURE</a:t>
            </a:r>
            <a:endParaRPr lang="en-US" altLang="en-US" sz="4000" b="1" dirty="0" smtClean="0">
              <a:solidFill>
                <a:srgbClr val="00B050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289050" y="2171700"/>
            <a:ext cx="3493247" cy="6743700"/>
          </a:xfrm>
          <a:ln w="38100">
            <a:solidFill>
              <a:schemeClr val="tx2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800" dirty="0"/>
              <a:t>Physics</a:t>
            </a:r>
          </a:p>
          <a:p>
            <a:pPr marL="0" indent="0"/>
            <a:r>
              <a:rPr lang="en-US" sz="5800" dirty="0">
                <a:solidFill>
                  <a:srgbClr val="00B050"/>
                </a:solidFill>
              </a:rPr>
              <a:t>Sea State</a:t>
            </a:r>
          </a:p>
          <a:p>
            <a:pPr marL="0" indent="0"/>
            <a:r>
              <a:rPr lang="en-US" sz="5800" dirty="0">
                <a:solidFill>
                  <a:srgbClr val="00B050"/>
                </a:solidFill>
              </a:rPr>
              <a:t>Ocean surface vector stress</a:t>
            </a:r>
          </a:p>
          <a:p>
            <a:pPr marL="0" indent="0"/>
            <a:r>
              <a:rPr lang="en-US" sz="5800" dirty="0">
                <a:solidFill>
                  <a:srgbClr val="00B050"/>
                </a:solidFill>
              </a:rPr>
              <a:t>Sea Ice</a:t>
            </a:r>
          </a:p>
          <a:p>
            <a:pPr marL="0" indent="0"/>
            <a:r>
              <a:rPr lang="en-US" sz="5800" dirty="0">
                <a:solidFill>
                  <a:srgbClr val="00B050"/>
                </a:solidFill>
              </a:rPr>
              <a:t>Sea level</a:t>
            </a:r>
          </a:p>
          <a:p>
            <a:pPr marL="0" indent="0"/>
            <a:r>
              <a:rPr lang="en-US" sz="5800" dirty="0">
                <a:solidFill>
                  <a:srgbClr val="00B050"/>
                </a:solidFill>
              </a:rPr>
              <a:t>SST</a:t>
            </a:r>
          </a:p>
          <a:p>
            <a:pPr marL="0" indent="0"/>
            <a:r>
              <a:rPr lang="en-US" sz="5800" dirty="0">
                <a:solidFill>
                  <a:srgbClr val="00B050"/>
                </a:solidFill>
              </a:rPr>
              <a:t>Subsurface temperature</a:t>
            </a:r>
          </a:p>
          <a:p>
            <a:pPr marL="0" indent="0"/>
            <a:r>
              <a:rPr lang="en-US" sz="5800" dirty="0">
                <a:solidFill>
                  <a:srgbClr val="00B050"/>
                </a:solidFill>
              </a:rPr>
              <a:t>Surface currents</a:t>
            </a:r>
          </a:p>
          <a:p>
            <a:pPr marL="0" indent="0"/>
            <a:r>
              <a:rPr lang="en-US" sz="5800" dirty="0">
                <a:solidFill>
                  <a:srgbClr val="00B050"/>
                </a:solidFill>
              </a:rPr>
              <a:t>Subsurface currents</a:t>
            </a:r>
          </a:p>
          <a:p>
            <a:pPr marL="0" indent="0"/>
            <a:r>
              <a:rPr lang="en-US" sz="5800" dirty="0">
                <a:solidFill>
                  <a:srgbClr val="00B050"/>
                </a:solidFill>
              </a:rPr>
              <a:t>SSS</a:t>
            </a:r>
          </a:p>
          <a:p>
            <a:pPr marL="0" indent="0"/>
            <a:r>
              <a:rPr lang="en-US" sz="5800" dirty="0">
                <a:solidFill>
                  <a:srgbClr val="00B050"/>
                </a:solidFill>
              </a:rPr>
              <a:t>Subsurface salinity</a:t>
            </a:r>
          </a:p>
          <a:p>
            <a:pPr marL="0" indent="0"/>
            <a:endParaRPr lang="en-US" sz="2700" dirty="0"/>
          </a:p>
          <a:p>
            <a:pPr marL="0" indent="0"/>
            <a:endParaRPr lang="en-US" sz="2700" dirty="0"/>
          </a:p>
        </p:txBody>
      </p:sp>
      <p:sp>
        <p:nvSpPr>
          <p:cNvPr id="40964" name="Content Placeholder 2"/>
          <p:cNvSpPr txBox="1">
            <a:spLocks/>
          </p:cNvSpPr>
          <p:nvPr/>
        </p:nvSpPr>
        <p:spPr bwMode="auto">
          <a:xfrm>
            <a:off x="6699250" y="2171700"/>
            <a:ext cx="4226163" cy="67437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lIns="137094" tIns="68546" rIns="137094" bIns="68546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cs typeface="Arial"/>
                <a:sym typeface="Arial"/>
              </a:rPr>
              <a:t>Biogeochemistry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>
                <a:solidFill>
                  <a:srgbClr val="00B050"/>
                </a:solidFill>
                <a:cs typeface="Arial"/>
                <a:sym typeface="Arial"/>
              </a:rPr>
              <a:t>Oxygen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>
                <a:solidFill>
                  <a:srgbClr val="00B050"/>
                </a:solidFill>
                <a:cs typeface="Arial"/>
                <a:sym typeface="Arial"/>
              </a:rPr>
              <a:t>Inorganic macro nutrients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>
                <a:solidFill>
                  <a:srgbClr val="00B050"/>
                </a:solidFill>
                <a:cs typeface="Arial"/>
                <a:sym typeface="Arial"/>
              </a:rPr>
              <a:t>Carbonate system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>
                <a:solidFill>
                  <a:srgbClr val="00B050"/>
                </a:solidFill>
                <a:cs typeface="Arial"/>
                <a:sym typeface="Arial"/>
              </a:rPr>
              <a:t>Transient tracers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>
                <a:solidFill>
                  <a:srgbClr val="45BDDF"/>
                </a:solidFill>
                <a:cs typeface="Arial"/>
                <a:sym typeface="Arial"/>
              </a:rPr>
              <a:t>Suspended particulates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>
                <a:solidFill>
                  <a:srgbClr val="00B050"/>
                </a:solidFill>
                <a:cs typeface="Arial"/>
                <a:sym typeface="Arial"/>
              </a:rPr>
              <a:t>Nitrous oxide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>
                <a:solidFill>
                  <a:srgbClr val="00B050"/>
                </a:solidFill>
                <a:cs typeface="Arial"/>
                <a:sym typeface="Arial"/>
              </a:rPr>
              <a:t>Carbon isotope (</a:t>
            </a:r>
            <a:r>
              <a:rPr lang="en-US" sz="3200" baseline="30000" dirty="0">
                <a:solidFill>
                  <a:srgbClr val="00B050"/>
                </a:solidFill>
                <a:cs typeface="Arial"/>
                <a:sym typeface="Arial"/>
              </a:rPr>
              <a:t>13</a:t>
            </a:r>
            <a:r>
              <a:rPr lang="en-US" sz="3200" dirty="0">
                <a:solidFill>
                  <a:srgbClr val="00B050"/>
                </a:solidFill>
                <a:cs typeface="Arial"/>
                <a:sym typeface="Arial"/>
              </a:rPr>
              <a:t>C)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>
                <a:solidFill>
                  <a:srgbClr val="00B050"/>
                </a:solidFill>
                <a:cs typeface="Arial"/>
                <a:sym typeface="Arial"/>
              </a:rPr>
              <a:t>Dissolved organic carbon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rgbClr val="000000"/>
              </a:solidFill>
              <a:cs typeface="Arial"/>
              <a:sym typeface="Arial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804650" y="2095500"/>
            <a:ext cx="4842479" cy="79248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/>
        </p:spPr>
        <p:txBody>
          <a:bodyPr lIns="137094" tIns="68546" rIns="137094" bIns="68546"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sz="3200" kern="0" dirty="0">
                <a:solidFill>
                  <a:srgbClr val="000000"/>
                </a:solidFill>
                <a:sym typeface="Arial"/>
              </a:rPr>
              <a:t>Biology and Ecosystems</a:t>
            </a:r>
          </a:p>
          <a:p>
            <a:pPr>
              <a:defRPr/>
            </a:pPr>
            <a:r>
              <a:rPr lang="en-US" sz="3200" kern="0" dirty="0">
                <a:solidFill>
                  <a:srgbClr val="FFC000"/>
                </a:solidFill>
                <a:sym typeface="Arial"/>
              </a:rPr>
              <a:t>Phytoplankton biomass and productivity</a:t>
            </a:r>
          </a:p>
          <a:p>
            <a:pPr>
              <a:defRPr/>
            </a:pPr>
            <a:r>
              <a:rPr lang="en-US" sz="3200" kern="0" dirty="0">
                <a:solidFill>
                  <a:srgbClr val="FFC000"/>
                </a:solidFill>
                <a:sym typeface="Arial"/>
              </a:rPr>
              <a:t>HAB incidence</a:t>
            </a:r>
          </a:p>
          <a:p>
            <a:pPr>
              <a:defRPr/>
            </a:pPr>
            <a:r>
              <a:rPr lang="en-US" sz="3200" kern="0" dirty="0">
                <a:solidFill>
                  <a:srgbClr val="00B0F0"/>
                </a:solidFill>
                <a:sym typeface="Arial"/>
              </a:rPr>
              <a:t>Zooplankton diversity</a:t>
            </a:r>
          </a:p>
          <a:p>
            <a:pPr>
              <a:defRPr/>
            </a:pPr>
            <a:r>
              <a:rPr lang="en-US" sz="3200" kern="0" dirty="0">
                <a:solidFill>
                  <a:srgbClr val="FFC000"/>
                </a:solidFill>
                <a:sym typeface="Arial"/>
              </a:rPr>
              <a:t>Fish abundance and distribution</a:t>
            </a:r>
          </a:p>
          <a:p>
            <a:pPr>
              <a:defRPr/>
            </a:pPr>
            <a:r>
              <a:rPr lang="en-US" sz="3200" kern="0" dirty="0">
                <a:solidFill>
                  <a:srgbClr val="FFC000"/>
                </a:solidFill>
                <a:sym typeface="Arial"/>
              </a:rPr>
              <a:t>Apex predator abundance and distribution</a:t>
            </a:r>
          </a:p>
          <a:p>
            <a:pPr>
              <a:defRPr/>
            </a:pPr>
            <a:r>
              <a:rPr lang="en-US" sz="3200" kern="0" dirty="0">
                <a:solidFill>
                  <a:srgbClr val="00B0F0"/>
                </a:solidFill>
                <a:sym typeface="Arial"/>
              </a:rPr>
              <a:t>Live coral cover</a:t>
            </a:r>
          </a:p>
          <a:p>
            <a:pPr>
              <a:defRPr/>
            </a:pPr>
            <a:r>
              <a:rPr lang="en-US" sz="3200" kern="0" dirty="0">
                <a:solidFill>
                  <a:srgbClr val="FFC000"/>
                </a:solidFill>
                <a:sym typeface="Arial"/>
              </a:rPr>
              <a:t>Seagrass cover</a:t>
            </a:r>
          </a:p>
          <a:p>
            <a:pPr>
              <a:defRPr/>
            </a:pPr>
            <a:r>
              <a:rPr lang="en-US" sz="3200" kern="0" dirty="0">
                <a:solidFill>
                  <a:srgbClr val="FFC000"/>
                </a:solidFill>
                <a:sym typeface="Arial"/>
              </a:rPr>
              <a:t>Mangrove cover</a:t>
            </a:r>
          </a:p>
          <a:p>
            <a:pPr>
              <a:defRPr/>
            </a:pPr>
            <a:r>
              <a:rPr lang="en-US" sz="3200" kern="0" dirty="0" err="1">
                <a:solidFill>
                  <a:srgbClr val="FFC000"/>
                </a:solidFill>
                <a:sym typeface="Arial"/>
              </a:rPr>
              <a:t>Macroalgal</a:t>
            </a:r>
            <a:r>
              <a:rPr lang="en-US" sz="3200" kern="0" dirty="0">
                <a:solidFill>
                  <a:srgbClr val="FFC000"/>
                </a:solidFill>
                <a:sym typeface="Arial"/>
              </a:rPr>
              <a:t> canopy cover</a:t>
            </a:r>
          </a:p>
        </p:txBody>
      </p:sp>
    </p:spTree>
    <p:extLst>
      <p:ext uri="{BB962C8B-B14F-4D97-AF65-F5344CB8AC3E}">
        <p14:creationId xmlns:p14="http://schemas.microsoft.com/office/powerpoint/2010/main" val="34271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5" y="8547100"/>
            <a:ext cx="18273930" cy="1738541"/>
          </a:xfrm>
          <a:custGeom>
            <a:avLst/>
            <a:gdLst>
              <a:gd name="connsiteX0" fmla="*/ 0 w 18273930"/>
              <a:gd name="connsiteY0" fmla="*/ 1738541 h 1738541"/>
              <a:gd name="connsiteX1" fmla="*/ 18273930 w 18273930"/>
              <a:gd name="connsiteY1" fmla="*/ 1738541 h 1738541"/>
              <a:gd name="connsiteX2" fmla="*/ 18273930 w 18273930"/>
              <a:gd name="connsiteY2" fmla="*/ 0 h 1738541"/>
              <a:gd name="connsiteX3" fmla="*/ 0 w 18273930"/>
              <a:gd name="connsiteY3" fmla="*/ 0 h 1738541"/>
              <a:gd name="connsiteX4" fmla="*/ 0 w 18273930"/>
              <a:gd name="connsiteY4" fmla="*/ 1738541 h 17385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73930" h="1738541">
                <a:moveTo>
                  <a:pt x="0" y="1738541"/>
                </a:moveTo>
                <a:lnTo>
                  <a:pt x="18273930" y="1738541"/>
                </a:lnTo>
                <a:lnTo>
                  <a:pt x="18273930" y="0"/>
                </a:lnTo>
                <a:lnTo>
                  <a:pt x="0" y="0"/>
                </a:lnTo>
                <a:lnTo>
                  <a:pt x="0" y="1738541"/>
                </a:lnTo>
              </a:path>
            </a:pathLst>
          </a:custGeom>
          <a:solidFill>
            <a:srgbClr val="6F9ED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97545" y="2111878"/>
            <a:ext cx="17080446" cy="25400"/>
          </a:xfrm>
          <a:custGeom>
            <a:avLst/>
            <a:gdLst>
              <a:gd name="connsiteX0" fmla="*/ 6350 w 17080446"/>
              <a:gd name="connsiteY0" fmla="*/ 6350 h 25400"/>
              <a:gd name="connsiteX1" fmla="*/ 17074096 w 1708044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080446" h="25400">
                <a:moveTo>
                  <a:pt x="6350" y="6350"/>
                </a:moveTo>
                <a:lnTo>
                  <a:pt x="17074096" y="6350"/>
                </a:lnTo>
              </a:path>
            </a:pathLst>
          </a:custGeom>
          <a:ln w="12700">
            <a:solidFill>
              <a:srgbClr val="6F9ED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288401" y="942487"/>
            <a:ext cx="607936" cy="821029"/>
          </a:xfrm>
          <a:custGeom>
            <a:avLst/>
            <a:gdLst>
              <a:gd name="connsiteX0" fmla="*/ 249758 w 607936"/>
              <a:gd name="connsiteY0" fmla="*/ 90144 h 821029"/>
              <a:gd name="connsiteX1" fmla="*/ 0 w 607936"/>
              <a:gd name="connsiteY1" fmla="*/ 90144 h 821029"/>
              <a:gd name="connsiteX2" fmla="*/ 0 w 607936"/>
              <a:gd name="connsiteY2" fmla="*/ 0 h 821029"/>
              <a:gd name="connsiteX3" fmla="*/ 607936 w 607936"/>
              <a:gd name="connsiteY3" fmla="*/ 0 h 821029"/>
              <a:gd name="connsiteX4" fmla="*/ 607936 w 607936"/>
              <a:gd name="connsiteY4" fmla="*/ 90144 h 821029"/>
              <a:gd name="connsiteX5" fmla="*/ 356959 w 607936"/>
              <a:gd name="connsiteY5" fmla="*/ 90144 h 821029"/>
              <a:gd name="connsiteX6" fmla="*/ 356959 w 607936"/>
              <a:gd name="connsiteY6" fmla="*/ 821029 h 821029"/>
              <a:gd name="connsiteX7" fmla="*/ 249758 w 607936"/>
              <a:gd name="connsiteY7" fmla="*/ 821029 h 821029"/>
              <a:gd name="connsiteX8" fmla="*/ 249758 w 607936"/>
              <a:gd name="connsiteY8" fmla="*/ 90144 h 821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07936" h="821029">
                <a:moveTo>
                  <a:pt x="249758" y="90144"/>
                </a:moveTo>
                <a:lnTo>
                  <a:pt x="0" y="90144"/>
                </a:lnTo>
                <a:lnTo>
                  <a:pt x="0" y="0"/>
                </a:lnTo>
                <a:lnTo>
                  <a:pt x="607936" y="0"/>
                </a:lnTo>
                <a:lnTo>
                  <a:pt x="607936" y="90144"/>
                </a:lnTo>
                <a:lnTo>
                  <a:pt x="356959" y="90144"/>
                </a:lnTo>
                <a:lnTo>
                  <a:pt x="356959" y="821029"/>
                </a:lnTo>
                <a:lnTo>
                  <a:pt x="249758" y="821029"/>
                </a:lnTo>
                <a:lnTo>
                  <a:pt x="249758" y="90144"/>
                </a:lnTo>
              </a:path>
            </a:pathLst>
          </a:custGeom>
          <a:solidFill>
            <a:srgbClr val="6F9ED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177794" y="942484"/>
            <a:ext cx="610399" cy="821029"/>
          </a:xfrm>
          <a:custGeom>
            <a:avLst/>
            <a:gdLst>
              <a:gd name="connsiteX0" fmla="*/ 105994 w 610399"/>
              <a:gd name="connsiteY0" fmla="*/ 0 h 821029"/>
              <a:gd name="connsiteX1" fmla="*/ 105994 w 610399"/>
              <a:gd name="connsiteY1" fmla="*/ 343522 h 821029"/>
              <a:gd name="connsiteX2" fmla="*/ 503161 w 610399"/>
              <a:gd name="connsiteY2" fmla="*/ 343522 h 821029"/>
              <a:gd name="connsiteX3" fmla="*/ 503161 w 610399"/>
              <a:gd name="connsiteY3" fmla="*/ 0 h 821029"/>
              <a:gd name="connsiteX4" fmla="*/ 610399 w 610399"/>
              <a:gd name="connsiteY4" fmla="*/ 0 h 821029"/>
              <a:gd name="connsiteX5" fmla="*/ 610399 w 610399"/>
              <a:gd name="connsiteY5" fmla="*/ 821029 h 821029"/>
              <a:gd name="connsiteX6" fmla="*/ 503161 w 610399"/>
              <a:gd name="connsiteY6" fmla="*/ 821029 h 821029"/>
              <a:gd name="connsiteX7" fmla="*/ 503161 w 610399"/>
              <a:gd name="connsiteY7" fmla="*/ 436092 h 821029"/>
              <a:gd name="connsiteX8" fmla="*/ 105994 w 610399"/>
              <a:gd name="connsiteY8" fmla="*/ 436092 h 821029"/>
              <a:gd name="connsiteX9" fmla="*/ 105994 w 610399"/>
              <a:gd name="connsiteY9" fmla="*/ 821029 h 821029"/>
              <a:gd name="connsiteX10" fmla="*/ 0 w 610399"/>
              <a:gd name="connsiteY10" fmla="*/ 821029 h 821029"/>
              <a:gd name="connsiteX11" fmla="*/ 0 w 610399"/>
              <a:gd name="connsiteY11" fmla="*/ 0 h 821029"/>
              <a:gd name="connsiteX12" fmla="*/ 105994 w 610399"/>
              <a:gd name="connsiteY12" fmla="*/ 0 h 821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10399" h="821029">
                <a:moveTo>
                  <a:pt x="105994" y="0"/>
                </a:moveTo>
                <a:lnTo>
                  <a:pt x="105994" y="343522"/>
                </a:lnTo>
                <a:lnTo>
                  <a:pt x="503161" y="343522"/>
                </a:lnTo>
                <a:lnTo>
                  <a:pt x="503161" y="0"/>
                </a:lnTo>
                <a:lnTo>
                  <a:pt x="610399" y="0"/>
                </a:lnTo>
                <a:lnTo>
                  <a:pt x="610399" y="821029"/>
                </a:lnTo>
                <a:lnTo>
                  <a:pt x="503161" y="821029"/>
                </a:lnTo>
                <a:lnTo>
                  <a:pt x="503161" y="436092"/>
                </a:lnTo>
                <a:lnTo>
                  <a:pt x="105994" y="436092"/>
                </a:lnTo>
                <a:lnTo>
                  <a:pt x="105994" y="821029"/>
                </a:lnTo>
                <a:lnTo>
                  <a:pt x="0" y="821029"/>
                </a:lnTo>
                <a:lnTo>
                  <a:pt x="0" y="0"/>
                </a:lnTo>
                <a:lnTo>
                  <a:pt x="105994" y="0"/>
                </a:lnTo>
              </a:path>
            </a:pathLst>
          </a:custGeom>
          <a:solidFill>
            <a:srgbClr val="6F9ED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8097954" y="942484"/>
            <a:ext cx="616470" cy="821029"/>
          </a:xfrm>
          <a:custGeom>
            <a:avLst/>
            <a:gdLst>
              <a:gd name="connsiteX0" fmla="*/ 0 w 616470"/>
              <a:gd name="connsiteY0" fmla="*/ 821029 h 821029"/>
              <a:gd name="connsiteX1" fmla="*/ 0 w 616470"/>
              <a:gd name="connsiteY1" fmla="*/ 0 h 821029"/>
              <a:gd name="connsiteX2" fmla="*/ 115734 w 616470"/>
              <a:gd name="connsiteY2" fmla="*/ 0 h 821029"/>
              <a:gd name="connsiteX3" fmla="*/ 378891 w 616470"/>
              <a:gd name="connsiteY3" fmla="*/ 415391 h 821029"/>
              <a:gd name="connsiteX4" fmla="*/ 526300 w 616470"/>
              <a:gd name="connsiteY4" fmla="*/ 682155 h 821029"/>
              <a:gd name="connsiteX5" fmla="*/ 528752 w 616470"/>
              <a:gd name="connsiteY5" fmla="*/ 680948 h 821029"/>
              <a:gd name="connsiteX6" fmla="*/ 516559 w 616470"/>
              <a:gd name="connsiteY6" fmla="*/ 343522 h 821029"/>
              <a:gd name="connsiteX7" fmla="*/ 516559 w 616470"/>
              <a:gd name="connsiteY7" fmla="*/ 0 h 821029"/>
              <a:gd name="connsiteX8" fmla="*/ 616470 w 616470"/>
              <a:gd name="connsiteY8" fmla="*/ 0 h 821029"/>
              <a:gd name="connsiteX9" fmla="*/ 616470 w 616470"/>
              <a:gd name="connsiteY9" fmla="*/ 821029 h 821029"/>
              <a:gd name="connsiteX10" fmla="*/ 509269 w 616470"/>
              <a:gd name="connsiteY10" fmla="*/ 821029 h 821029"/>
              <a:gd name="connsiteX11" fmla="*/ 248513 w 616470"/>
              <a:gd name="connsiteY11" fmla="*/ 404418 h 821029"/>
              <a:gd name="connsiteX12" fmla="*/ 95021 w 616470"/>
              <a:gd name="connsiteY12" fmla="*/ 130340 h 821029"/>
              <a:gd name="connsiteX13" fmla="*/ 91364 w 616470"/>
              <a:gd name="connsiteY13" fmla="*/ 131559 h 821029"/>
              <a:gd name="connsiteX14" fmla="*/ 99885 w 616470"/>
              <a:gd name="connsiteY14" fmla="*/ 470204 h 821029"/>
              <a:gd name="connsiteX15" fmla="*/ 99885 w 616470"/>
              <a:gd name="connsiteY15" fmla="*/ 821029 h 821029"/>
              <a:gd name="connsiteX16" fmla="*/ 0 w 616470"/>
              <a:gd name="connsiteY16" fmla="*/ 821029 h 821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616470" h="821029">
                <a:moveTo>
                  <a:pt x="0" y="821029"/>
                </a:moveTo>
                <a:lnTo>
                  <a:pt x="0" y="0"/>
                </a:lnTo>
                <a:lnTo>
                  <a:pt x="115734" y="0"/>
                </a:lnTo>
                <a:lnTo>
                  <a:pt x="378891" y="415391"/>
                </a:lnTo>
                <a:cubicBezTo>
                  <a:pt x="439813" y="511632"/>
                  <a:pt x="487324" y="598106"/>
                  <a:pt x="526300" y="682155"/>
                </a:cubicBezTo>
                <a:lnTo>
                  <a:pt x="528752" y="680948"/>
                </a:lnTo>
                <a:cubicBezTo>
                  <a:pt x="519010" y="571309"/>
                  <a:pt x="516559" y="471423"/>
                  <a:pt x="516559" y="343522"/>
                </a:cubicBezTo>
                <a:lnTo>
                  <a:pt x="516559" y="0"/>
                </a:lnTo>
                <a:lnTo>
                  <a:pt x="616470" y="0"/>
                </a:lnTo>
                <a:lnTo>
                  <a:pt x="616470" y="821029"/>
                </a:lnTo>
                <a:lnTo>
                  <a:pt x="509269" y="821029"/>
                </a:lnTo>
                <a:lnTo>
                  <a:pt x="248513" y="404418"/>
                </a:lnTo>
                <a:cubicBezTo>
                  <a:pt x="191274" y="313067"/>
                  <a:pt x="136449" y="219278"/>
                  <a:pt x="95021" y="130340"/>
                </a:cubicBezTo>
                <a:lnTo>
                  <a:pt x="91364" y="131559"/>
                </a:lnTo>
                <a:cubicBezTo>
                  <a:pt x="97459" y="235102"/>
                  <a:pt x="99885" y="333768"/>
                  <a:pt x="99885" y="470204"/>
                </a:cubicBezTo>
                <a:lnTo>
                  <a:pt x="99885" y="821029"/>
                </a:lnTo>
                <a:lnTo>
                  <a:pt x="0" y="821029"/>
                </a:lnTo>
              </a:path>
            </a:pathLst>
          </a:custGeom>
          <a:solidFill>
            <a:srgbClr val="6F9ED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9089694" y="942484"/>
            <a:ext cx="579920" cy="821029"/>
          </a:xfrm>
          <a:custGeom>
            <a:avLst/>
            <a:gdLst>
              <a:gd name="connsiteX0" fmla="*/ 0 w 579920"/>
              <a:gd name="connsiteY0" fmla="*/ 0 h 821029"/>
              <a:gd name="connsiteX1" fmla="*/ 105994 w 579920"/>
              <a:gd name="connsiteY1" fmla="*/ 0 h 821029"/>
              <a:gd name="connsiteX2" fmla="*/ 105994 w 579920"/>
              <a:gd name="connsiteY2" fmla="*/ 395897 h 821029"/>
              <a:gd name="connsiteX3" fmla="*/ 109639 w 579920"/>
              <a:gd name="connsiteY3" fmla="*/ 395897 h 821029"/>
              <a:gd name="connsiteX4" fmla="*/ 174206 w 579920"/>
              <a:gd name="connsiteY4" fmla="*/ 308190 h 821029"/>
              <a:gd name="connsiteX5" fmla="*/ 425183 w 579920"/>
              <a:gd name="connsiteY5" fmla="*/ 0 h 821029"/>
              <a:gd name="connsiteX6" fmla="*/ 556768 w 579920"/>
              <a:gd name="connsiteY6" fmla="*/ 0 h 821029"/>
              <a:gd name="connsiteX7" fmla="*/ 259499 w 579920"/>
              <a:gd name="connsiteY7" fmla="*/ 348386 h 821029"/>
              <a:gd name="connsiteX8" fmla="*/ 579920 w 579920"/>
              <a:gd name="connsiteY8" fmla="*/ 821029 h 821029"/>
              <a:gd name="connsiteX9" fmla="*/ 454418 w 579920"/>
              <a:gd name="connsiteY9" fmla="*/ 821029 h 821029"/>
              <a:gd name="connsiteX10" fmla="*/ 183946 w 579920"/>
              <a:gd name="connsiteY10" fmla="*/ 417817 h 821029"/>
              <a:gd name="connsiteX11" fmla="*/ 105994 w 579920"/>
              <a:gd name="connsiteY11" fmla="*/ 507974 h 821029"/>
              <a:gd name="connsiteX12" fmla="*/ 105994 w 579920"/>
              <a:gd name="connsiteY12" fmla="*/ 821029 h 821029"/>
              <a:gd name="connsiteX13" fmla="*/ 0 w 579920"/>
              <a:gd name="connsiteY13" fmla="*/ 821029 h 821029"/>
              <a:gd name="connsiteX14" fmla="*/ 0 w 579920"/>
              <a:gd name="connsiteY14" fmla="*/ 0 h 821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79920" h="821029">
                <a:moveTo>
                  <a:pt x="0" y="0"/>
                </a:moveTo>
                <a:lnTo>
                  <a:pt x="105994" y="0"/>
                </a:lnTo>
                <a:lnTo>
                  <a:pt x="105994" y="395897"/>
                </a:lnTo>
                <a:lnTo>
                  <a:pt x="109639" y="395897"/>
                </a:lnTo>
                <a:cubicBezTo>
                  <a:pt x="131559" y="364223"/>
                  <a:pt x="153505" y="334987"/>
                  <a:pt x="174206" y="308190"/>
                </a:cubicBezTo>
                <a:lnTo>
                  <a:pt x="425183" y="0"/>
                </a:lnTo>
                <a:lnTo>
                  <a:pt x="556768" y="0"/>
                </a:lnTo>
                <a:lnTo>
                  <a:pt x="259499" y="348386"/>
                </a:lnTo>
                <a:lnTo>
                  <a:pt x="579920" y="821029"/>
                </a:lnTo>
                <a:lnTo>
                  <a:pt x="454418" y="821029"/>
                </a:lnTo>
                <a:lnTo>
                  <a:pt x="183946" y="417817"/>
                </a:lnTo>
                <a:lnTo>
                  <a:pt x="105994" y="507974"/>
                </a:lnTo>
                <a:lnTo>
                  <a:pt x="105994" y="821029"/>
                </a:lnTo>
                <a:lnTo>
                  <a:pt x="0" y="821029"/>
                </a:lnTo>
                <a:lnTo>
                  <a:pt x="0" y="0"/>
                </a:lnTo>
              </a:path>
            </a:pathLst>
          </a:custGeom>
          <a:solidFill>
            <a:srgbClr val="6F9ED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0311692" y="942484"/>
            <a:ext cx="642074" cy="821029"/>
          </a:xfrm>
          <a:custGeom>
            <a:avLst/>
            <a:gdLst>
              <a:gd name="connsiteX0" fmla="*/ 259511 w 642074"/>
              <a:gd name="connsiteY0" fmla="*/ 821029 h 821029"/>
              <a:gd name="connsiteX1" fmla="*/ 259511 w 642074"/>
              <a:gd name="connsiteY1" fmla="*/ 472643 h 821029"/>
              <a:gd name="connsiteX2" fmla="*/ 0 w 642074"/>
              <a:gd name="connsiteY2" fmla="*/ 0 h 821029"/>
              <a:gd name="connsiteX3" fmla="*/ 120598 w 642074"/>
              <a:gd name="connsiteY3" fmla="*/ 0 h 821029"/>
              <a:gd name="connsiteX4" fmla="*/ 236372 w 642074"/>
              <a:gd name="connsiteY4" fmla="*/ 226580 h 821029"/>
              <a:gd name="connsiteX5" fmla="*/ 317982 w 642074"/>
              <a:gd name="connsiteY5" fmla="*/ 395897 h 821029"/>
              <a:gd name="connsiteX6" fmla="*/ 320433 w 642074"/>
              <a:gd name="connsiteY6" fmla="*/ 395897 h 821029"/>
              <a:gd name="connsiteX7" fmla="*/ 403275 w 642074"/>
              <a:gd name="connsiteY7" fmla="*/ 226580 h 821029"/>
              <a:gd name="connsiteX8" fmla="*/ 521448 w 642074"/>
              <a:gd name="connsiteY8" fmla="*/ 0 h 821029"/>
              <a:gd name="connsiteX9" fmla="*/ 642074 w 642074"/>
              <a:gd name="connsiteY9" fmla="*/ 0 h 821029"/>
              <a:gd name="connsiteX10" fmla="*/ 366712 w 642074"/>
              <a:gd name="connsiteY10" fmla="*/ 471423 h 821029"/>
              <a:gd name="connsiteX11" fmla="*/ 366712 w 642074"/>
              <a:gd name="connsiteY11" fmla="*/ 821029 h 821029"/>
              <a:gd name="connsiteX12" fmla="*/ 259511 w 642074"/>
              <a:gd name="connsiteY12" fmla="*/ 821029 h 821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42074" h="821029">
                <a:moveTo>
                  <a:pt x="259511" y="821029"/>
                </a:moveTo>
                <a:lnTo>
                  <a:pt x="259511" y="472643"/>
                </a:lnTo>
                <a:lnTo>
                  <a:pt x="0" y="0"/>
                </a:lnTo>
                <a:lnTo>
                  <a:pt x="120598" y="0"/>
                </a:lnTo>
                <a:lnTo>
                  <a:pt x="236372" y="226580"/>
                </a:lnTo>
                <a:cubicBezTo>
                  <a:pt x="268045" y="288709"/>
                  <a:pt x="292404" y="338645"/>
                  <a:pt x="317982" y="395897"/>
                </a:cubicBezTo>
                <a:lnTo>
                  <a:pt x="320433" y="395897"/>
                </a:lnTo>
                <a:cubicBezTo>
                  <a:pt x="343572" y="342303"/>
                  <a:pt x="371602" y="288709"/>
                  <a:pt x="403275" y="226580"/>
                </a:cubicBezTo>
                <a:lnTo>
                  <a:pt x="521448" y="0"/>
                </a:lnTo>
                <a:lnTo>
                  <a:pt x="642074" y="0"/>
                </a:lnTo>
                <a:lnTo>
                  <a:pt x="366712" y="471423"/>
                </a:lnTo>
                <a:lnTo>
                  <a:pt x="366712" y="821029"/>
                </a:lnTo>
                <a:lnTo>
                  <a:pt x="259511" y="821029"/>
                </a:lnTo>
              </a:path>
            </a:pathLst>
          </a:custGeom>
          <a:solidFill>
            <a:srgbClr val="6F9ED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2265940" y="942484"/>
            <a:ext cx="605510" cy="834428"/>
          </a:xfrm>
          <a:custGeom>
            <a:avLst/>
            <a:gdLst>
              <a:gd name="connsiteX0" fmla="*/ 107212 w 605510"/>
              <a:gd name="connsiteY0" fmla="*/ 0 h 834428"/>
              <a:gd name="connsiteX1" fmla="*/ 107212 w 605510"/>
              <a:gd name="connsiteY1" fmla="*/ 486041 h 834428"/>
              <a:gd name="connsiteX2" fmla="*/ 298500 w 605510"/>
              <a:gd name="connsiteY2" fmla="*/ 747941 h 834428"/>
              <a:gd name="connsiteX3" fmla="*/ 498296 w 605510"/>
              <a:gd name="connsiteY3" fmla="*/ 486041 h 834428"/>
              <a:gd name="connsiteX4" fmla="*/ 498296 w 605510"/>
              <a:gd name="connsiteY4" fmla="*/ 0 h 834428"/>
              <a:gd name="connsiteX5" fmla="*/ 605510 w 605510"/>
              <a:gd name="connsiteY5" fmla="*/ 0 h 834428"/>
              <a:gd name="connsiteX6" fmla="*/ 605510 w 605510"/>
              <a:gd name="connsiteY6" fmla="*/ 478726 h 834428"/>
              <a:gd name="connsiteX7" fmla="*/ 294843 w 605510"/>
              <a:gd name="connsiteY7" fmla="*/ 834428 h 834428"/>
              <a:gd name="connsiteX8" fmla="*/ 0 w 605510"/>
              <a:gd name="connsiteY8" fmla="*/ 483603 h 834428"/>
              <a:gd name="connsiteX9" fmla="*/ 0 w 605510"/>
              <a:gd name="connsiteY9" fmla="*/ 0 h 834428"/>
              <a:gd name="connsiteX10" fmla="*/ 107212 w 605510"/>
              <a:gd name="connsiteY10" fmla="*/ 0 h 8344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05510" h="834428">
                <a:moveTo>
                  <a:pt x="107212" y="0"/>
                </a:moveTo>
                <a:lnTo>
                  <a:pt x="107212" y="486041"/>
                </a:lnTo>
                <a:cubicBezTo>
                  <a:pt x="107212" y="669975"/>
                  <a:pt x="188848" y="747941"/>
                  <a:pt x="298500" y="747941"/>
                </a:cubicBezTo>
                <a:cubicBezTo>
                  <a:pt x="420331" y="747941"/>
                  <a:pt x="498296" y="667550"/>
                  <a:pt x="498296" y="486041"/>
                </a:cubicBezTo>
                <a:lnTo>
                  <a:pt x="498296" y="0"/>
                </a:lnTo>
                <a:lnTo>
                  <a:pt x="605510" y="0"/>
                </a:lnTo>
                <a:lnTo>
                  <a:pt x="605510" y="478726"/>
                </a:lnTo>
                <a:cubicBezTo>
                  <a:pt x="605510" y="730884"/>
                  <a:pt x="472719" y="834428"/>
                  <a:pt x="294843" y="834428"/>
                </a:cubicBezTo>
                <a:cubicBezTo>
                  <a:pt x="126707" y="834428"/>
                  <a:pt x="0" y="738187"/>
                  <a:pt x="0" y="483603"/>
                </a:cubicBezTo>
                <a:lnTo>
                  <a:pt x="0" y="0"/>
                </a:lnTo>
                <a:lnTo>
                  <a:pt x="107212" y="0"/>
                </a:lnTo>
              </a:path>
            </a:pathLst>
          </a:custGeom>
          <a:solidFill>
            <a:srgbClr val="6F9ED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680697" y="2865965"/>
            <a:ext cx="179933" cy="239687"/>
          </a:xfrm>
          <a:custGeom>
            <a:avLst/>
            <a:gdLst>
              <a:gd name="connsiteX0" fmla="*/ 0 w 179933"/>
              <a:gd name="connsiteY0" fmla="*/ 239687 h 239687"/>
              <a:gd name="connsiteX1" fmla="*/ 0 w 179933"/>
              <a:gd name="connsiteY1" fmla="*/ 0 h 239687"/>
              <a:gd name="connsiteX2" fmla="*/ 33781 w 179933"/>
              <a:gd name="connsiteY2" fmla="*/ 0 h 239687"/>
              <a:gd name="connsiteX3" fmla="*/ 110604 w 179933"/>
              <a:gd name="connsiteY3" fmla="*/ 121259 h 239687"/>
              <a:gd name="connsiteX4" fmla="*/ 153644 w 179933"/>
              <a:gd name="connsiteY4" fmla="*/ 199136 h 239687"/>
              <a:gd name="connsiteX5" fmla="*/ 154330 w 179933"/>
              <a:gd name="connsiteY5" fmla="*/ 198793 h 239687"/>
              <a:gd name="connsiteX6" fmla="*/ 150786 w 179933"/>
              <a:gd name="connsiteY6" fmla="*/ 100291 h 239687"/>
              <a:gd name="connsiteX7" fmla="*/ 150786 w 179933"/>
              <a:gd name="connsiteY7" fmla="*/ 0 h 239687"/>
              <a:gd name="connsiteX8" fmla="*/ 179933 w 179933"/>
              <a:gd name="connsiteY8" fmla="*/ 0 h 239687"/>
              <a:gd name="connsiteX9" fmla="*/ 179933 w 179933"/>
              <a:gd name="connsiteY9" fmla="*/ 239687 h 239687"/>
              <a:gd name="connsiteX10" fmla="*/ 148653 w 179933"/>
              <a:gd name="connsiteY10" fmla="*/ 239687 h 239687"/>
              <a:gd name="connsiteX11" fmla="*/ 72555 w 179933"/>
              <a:gd name="connsiteY11" fmla="*/ 118059 h 239687"/>
              <a:gd name="connsiteX12" fmla="*/ 27761 w 179933"/>
              <a:gd name="connsiteY12" fmla="*/ 38062 h 239687"/>
              <a:gd name="connsiteX13" fmla="*/ 26695 w 179933"/>
              <a:gd name="connsiteY13" fmla="*/ 38417 h 239687"/>
              <a:gd name="connsiteX14" fmla="*/ 29171 w 179933"/>
              <a:gd name="connsiteY14" fmla="*/ 137274 h 239687"/>
              <a:gd name="connsiteX15" fmla="*/ 29171 w 179933"/>
              <a:gd name="connsiteY15" fmla="*/ 239687 h 239687"/>
              <a:gd name="connsiteX16" fmla="*/ 0 w 179933"/>
              <a:gd name="connsiteY16" fmla="*/ 239687 h 2396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79933" h="239687">
                <a:moveTo>
                  <a:pt x="0" y="239687"/>
                </a:moveTo>
                <a:lnTo>
                  <a:pt x="0" y="0"/>
                </a:lnTo>
                <a:lnTo>
                  <a:pt x="33781" y="0"/>
                </a:lnTo>
                <a:lnTo>
                  <a:pt x="110604" y="121259"/>
                </a:lnTo>
                <a:cubicBezTo>
                  <a:pt x="128384" y="149352"/>
                  <a:pt x="142252" y="174599"/>
                  <a:pt x="153644" y="199136"/>
                </a:cubicBezTo>
                <a:lnTo>
                  <a:pt x="154330" y="198793"/>
                </a:lnTo>
                <a:cubicBezTo>
                  <a:pt x="151510" y="166776"/>
                  <a:pt x="150786" y="137617"/>
                  <a:pt x="150786" y="100291"/>
                </a:cubicBezTo>
                <a:lnTo>
                  <a:pt x="150786" y="0"/>
                </a:lnTo>
                <a:lnTo>
                  <a:pt x="179933" y="0"/>
                </a:lnTo>
                <a:lnTo>
                  <a:pt x="179933" y="239687"/>
                </a:lnTo>
                <a:lnTo>
                  <a:pt x="148653" y="239687"/>
                </a:lnTo>
                <a:lnTo>
                  <a:pt x="72555" y="118059"/>
                </a:lnTo>
                <a:cubicBezTo>
                  <a:pt x="55829" y="91401"/>
                  <a:pt x="39840" y="64008"/>
                  <a:pt x="27761" y="38062"/>
                </a:cubicBezTo>
                <a:lnTo>
                  <a:pt x="26695" y="38417"/>
                </a:lnTo>
                <a:cubicBezTo>
                  <a:pt x="28461" y="68643"/>
                  <a:pt x="29171" y="97434"/>
                  <a:pt x="29171" y="137274"/>
                </a:cubicBezTo>
                <a:lnTo>
                  <a:pt x="29171" y="239687"/>
                </a:lnTo>
                <a:lnTo>
                  <a:pt x="0" y="239687"/>
                </a:lnTo>
              </a:path>
            </a:pathLst>
          </a:custGeom>
          <a:solidFill>
            <a:srgbClr val="2732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7958805" y="2865965"/>
            <a:ext cx="187426" cy="239687"/>
          </a:xfrm>
          <a:custGeom>
            <a:avLst/>
            <a:gdLst>
              <a:gd name="connsiteX0" fmla="*/ 75755 w 187426"/>
              <a:gd name="connsiteY0" fmla="*/ 239687 h 239687"/>
              <a:gd name="connsiteX1" fmla="*/ 75755 w 187426"/>
              <a:gd name="connsiteY1" fmla="*/ 137985 h 239687"/>
              <a:gd name="connsiteX2" fmla="*/ 0 w 187426"/>
              <a:gd name="connsiteY2" fmla="*/ 0 h 239687"/>
              <a:gd name="connsiteX3" fmla="*/ 35229 w 187426"/>
              <a:gd name="connsiteY3" fmla="*/ 0 h 239687"/>
              <a:gd name="connsiteX4" fmla="*/ 69011 w 187426"/>
              <a:gd name="connsiteY4" fmla="*/ 66141 h 239687"/>
              <a:gd name="connsiteX5" fmla="*/ 92823 w 187426"/>
              <a:gd name="connsiteY5" fmla="*/ 115582 h 239687"/>
              <a:gd name="connsiteX6" fmla="*/ 93535 w 187426"/>
              <a:gd name="connsiteY6" fmla="*/ 115582 h 239687"/>
              <a:gd name="connsiteX7" fmla="*/ 117728 w 187426"/>
              <a:gd name="connsiteY7" fmla="*/ 66141 h 239687"/>
              <a:gd name="connsiteX8" fmla="*/ 152221 w 187426"/>
              <a:gd name="connsiteY8" fmla="*/ 0 h 239687"/>
              <a:gd name="connsiteX9" fmla="*/ 187426 w 187426"/>
              <a:gd name="connsiteY9" fmla="*/ 0 h 239687"/>
              <a:gd name="connsiteX10" fmla="*/ 107060 w 187426"/>
              <a:gd name="connsiteY10" fmla="*/ 137617 h 239687"/>
              <a:gd name="connsiteX11" fmla="*/ 107060 w 187426"/>
              <a:gd name="connsiteY11" fmla="*/ 239687 h 239687"/>
              <a:gd name="connsiteX12" fmla="*/ 75755 w 187426"/>
              <a:gd name="connsiteY12" fmla="*/ 239687 h 2396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87426" h="239687">
                <a:moveTo>
                  <a:pt x="75755" y="239687"/>
                </a:moveTo>
                <a:lnTo>
                  <a:pt x="75755" y="137985"/>
                </a:lnTo>
                <a:lnTo>
                  <a:pt x="0" y="0"/>
                </a:lnTo>
                <a:lnTo>
                  <a:pt x="35229" y="0"/>
                </a:lnTo>
                <a:lnTo>
                  <a:pt x="69011" y="66141"/>
                </a:lnTo>
                <a:cubicBezTo>
                  <a:pt x="78244" y="84277"/>
                  <a:pt x="85356" y="98869"/>
                  <a:pt x="92823" y="115582"/>
                </a:cubicBezTo>
                <a:lnTo>
                  <a:pt x="93535" y="115582"/>
                </a:lnTo>
                <a:cubicBezTo>
                  <a:pt x="100291" y="99936"/>
                  <a:pt x="108470" y="84277"/>
                  <a:pt x="117728" y="66141"/>
                </a:cubicBezTo>
                <a:lnTo>
                  <a:pt x="152221" y="0"/>
                </a:lnTo>
                <a:lnTo>
                  <a:pt x="187426" y="0"/>
                </a:lnTo>
                <a:lnTo>
                  <a:pt x="107060" y="137617"/>
                </a:lnTo>
                <a:lnTo>
                  <a:pt x="107060" y="239687"/>
                </a:lnTo>
                <a:lnTo>
                  <a:pt x="75755" y="239687"/>
                </a:lnTo>
              </a:path>
            </a:pathLst>
          </a:custGeom>
          <a:solidFill>
            <a:srgbClr val="2732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8693222" y="2865971"/>
            <a:ext cx="176734" cy="243585"/>
          </a:xfrm>
          <a:custGeom>
            <a:avLst/>
            <a:gdLst>
              <a:gd name="connsiteX0" fmla="*/ 31280 w 176734"/>
              <a:gd name="connsiteY0" fmla="*/ 0 h 243585"/>
              <a:gd name="connsiteX1" fmla="*/ 31280 w 176734"/>
              <a:gd name="connsiteY1" fmla="*/ 141884 h 243585"/>
              <a:gd name="connsiteX2" fmla="*/ 87109 w 176734"/>
              <a:gd name="connsiteY2" fmla="*/ 218338 h 243585"/>
              <a:gd name="connsiteX3" fmla="*/ 145428 w 176734"/>
              <a:gd name="connsiteY3" fmla="*/ 141884 h 243585"/>
              <a:gd name="connsiteX4" fmla="*/ 145428 w 176734"/>
              <a:gd name="connsiteY4" fmla="*/ 0 h 243585"/>
              <a:gd name="connsiteX5" fmla="*/ 176733 w 176734"/>
              <a:gd name="connsiteY5" fmla="*/ 0 h 243585"/>
              <a:gd name="connsiteX6" fmla="*/ 176733 w 176734"/>
              <a:gd name="connsiteY6" fmla="*/ 139750 h 243585"/>
              <a:gd name="connsiteX7" fmla="*/ 86042 w 176734"/>
              <a:gd name="connsiteY7" fmla="*/ 243585 h 243585"/>
              <a:gd name="connsiteX8" fmla="*/ 0 w 176734"/>
              <a:gd name="connsiteY8" fmla="*/ 141173 h 243585"/>
              <a:gd name="connsiteX9" fmla="*/ 0 w 176734"/>
              <a:gd name="connsiteY9" fmla="*/ 0 h 243585"/>
              <a:gd name="connsiteX10" fmla="*/ 31280 w 176734"/>
              <a:gd name="connsiteY10" fmla="*/ 0 h 2435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76734" h="243585">
                <a:moveTo>
                  <a:pt x="31280" y="0"/>
                </a:moveTo>
                <a:lnTo>
                  <a:pt x="31280" y="141884"/>
                </a:lnTo>
                <a:cubicBezTo>
                  <a:pt x="31280" y="195579"/>
                  <a:pt x="55118" y="218338"/>
                  <a:pt x="87109" y="218338"/>
                </a:cubicBezTo>
                <a:cubicBezTo>
                  <a:pt x="122682" y="218338"/>
                  <a:pt x="145428" y="194868"/>
                  <a:pt x="145428" y="141884"/>
                </a:cubicBezTo>
                <a:lnTo>
                  <a:pt x="145428" y="0"/>
                </a:lnTo>
                <a:lnTo>
                  <a:pt x="176733" y="0"/>
                </a:lnTo>
                <a:lnTo>
                  <a:pt x="176733" y="139750"/>
                </a:lnTo>
                <a:cubicBezTo>
                  <a:pt x="176733" y="213359"/>
                  <a:pt x="137960" y="243585"/>
                  <a:pt x="86042" y="243585"/>
                </a:cubicBezTo>
                <a:cubicBezTo>
                  <a:pt x="36983" y="243585"/>
                  <a:pt x="0" y="215493"/>
                  <a:pt x="0" y="141173"/>
                </a:cubicBezTo>
                <a:lnTo>
                  <a:pt x="0" y="0"/>
                </a:lnTo>
                <a:lnTo>
                  <a:pt x="31280" y="0"/>
                </a:lnTo>
              </a:path>
            </a:pathLst>
          </a:custGeom>
          <a:solidFill>
            <a:srgbClr val="2732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8990193" y="2865976"/>
            <a:ext cx="134759" cy="239674"/>
          </a:xfrm>
          <a:custGeom>
            <a:avLst/>
            <a:gdLst>
              <a:gd name="connsiteX0" fmla="*/ 124091 w 134759"/>
              <a:gd name="connsiteY0" fmla="*/ 127304 h 239674"/>
              <a:gd name="connsiteX1" fmla="*/ 30924 w 134759"/>
              <a:gd name="connsiteY1" fmla="*/ 127304 h 239674"/>
              <a:gd name="connsiteX2" fmla="*/ 30924 w 134759"/>
              <a:gd name="connsiteY2" fmla="*/ 213715 h 239674"/>
              <a:gd name="connsiteX3" fmla="*/ 134759 w 134759"/>
              <a:gd name="connsiteY3" fmla="*/ 213715 h 239674"/>
              <a:gd name="connsiteX4" fmla="*/ 134759 w 134759"/>
              <a:gd name="connsiteY4" fmla="*/ 239674 h 239674"/>
              <a:gd name="connsiteX5" fmla="*/ 0 w 134759"/>
              <a:gd name="connsiteY5" fmla="*/ 239674 h 239674"/>
              <a:gd name="connsiteX6" fmla="*/ 0 w 134759"/>
              <a:gd name="connsiteY6" fmla="*/ 0 h 239674"/>
              <a:gd name="connsiteX7" fmla="*/ 129425 w 134759"/>
              <a:gd name="connsiteY7" fmla="*/ 0 h 239674"/>
              <a:gd name="connsiteX8" fmla="*/ 129425 w 134759"/>
              <a:gd name="connsiteY8" fmla="*/ 25958 h 239674"/>
              <a:gd name="connsiteX9" fmla="*/ 30924 w 134759"/>
              <a:gd name="connsiteY9" fmla="*/ 25958 h 239674"/>
              <a:gd name="connsiteX10" fmla="*/ 30924 w 134759"/>
              <a:gd name="connsiteY10" fmla="*/ 101688 h 239674"/>
              <a:gd name="connsiteX11" fmla="*/ 124091 w 134759"/>
              <a:gd name="connsiteY11" fmla="*/ 101688 h 239674"/>
              <a:gd name="connsiteX12" fmla="*/ 124091 w 134759"/>
              <a:gd name="connsiteY12" fmla="*/ 127304 h 2396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34759" h="239674">
                <a:moveTo>
                  <a:pt x="124091" y="127304"/>
                </a:moveTo>
                <a:lnTo>
                  <a:pt x="30924" y="127304"/>
                </a:lnTo>
                <a:lnTo>
                  <a:pt x="30924" y="213715"/>
                </a:lnTo>
                <a:lnTo>
                  <a:pt x="134759" y="213715"/>
                </a:lnTo>
                <a:lnTo>
                  <a:pt x="134759" y="239674"/>
                </a:lnTo>
                <a:lnTo>
                  <a:pt x="0" y="239674"/>
                </a:lnTo>
                <a:lnTo>
                  <a:pt x="0" y="0"/>
                </a:lnTo>
                <a:lnTo>
                  <a:pt x="129425" y="0"/>
                </a:lnTo>
                <a:lnTo>
                  <a:pt x="129425" y="25958"/>
                </a:lnTo>
                <a:lnTo>
                  <a:pt x="30924" y="25958"/>
                </a:lnTo>
                <a:lnTo>
                  <a:pt x="30924" y="101688"/>
                </a:lnTo>
                <a:lnTo>
                  <a:pt x="124091" y="101688"/>
                </a:lnTo>
                <a:lnTo>
                  <a:pt x="124091" y="127304"/>
                </a:lnTo>
              </a:path>
            </a:pathLst>
          </a:custGeom>
          <a:solidFill>
            <a:srgbClr val="2732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9219570" y="2862063"/>
            <a:ext cx="145098" cy="247142"/>
          </a:xfrm>
          <a:custGeom>
            <a:avLst/>
            <a:gdLst>
              <a:gd name="connsiteX0" fmla="*/ 7823 w 145098"/>
              <a:gd name="connsiteY0" fmla="*/ 205892 h 247142"/>
              <a:gd name="connsiteX1" fmla="*/ 63284 w 145098"/>
              <a:gd name="connsiteY1" fmla="*/ 221526 h 247142"/>
              <a:gd name="connsiteX2" fmla="*/ 113436 w 145098"/>
              <a:gd name="connsiteY2" fmla="*/ 180644 h 247142"/>
              <a:gd name="connsiteX3" fmla="*/ 68275 w 145098"/>
              <a:gd name="connsiteY3" fmla="*/ 132994 h 247142"/>
              <a:gd name="connsiteX4" fmla="*/ 4965 w 145098"/>
              <a:gd name="connsiteY4" fmla="*/ 65074 h 247142"/>
              <a:gd name="connsiteX5" fmla="*/ 82499 w 145098"/>
              <a:gd name="connsiteY5" fmla="*/ 0 h 247142"/>
              <a:gd name="connsiteX6" fmla="*/ 135483 w 145098"/>
              <a:gd name="connsiteY6" fmla="*/ 11734 h 247142"/>
              <a:gd name="connsiteX7" fmla="*/ 126949 w 145098"/>
              <a:gd name="connsiteY7" fmla="*/ 36982 h 247142"/>
              <a:gd name="connsiteX8" fmla="*/ 81433 w 145098"/>
              <a:gd name="connsiteY8" fmla="*/ 25603 h 247142"/>
              <a:gd name="connsiteX9" fmla="*/ 36271 w 145098"/>
              <a:gd name="connsiteY9" fmla="*/ 61518 h 247142"/>
              <a:gd name="connsiteX10" fmla="*/ 83922 w 145098"/>
              <a:gd name="connsiteY10" fmla="*/ 107734 h 247142"/>
              <a:gd name="connsiteX11" fmla="*/ 145098 w 145098"/>
              <a:gd name="connsiteY11" fmla="*/ 178143 h 247142"/>
              <a:gd name="connsiteX12" fmla="*/ 61150 w 145098"/>
              <a:gd name="connsiteY12" fmla="*/ 247142 h 247142"/>
              <a:gd name="connsiteX13" fmla="*/ 0 w 145098"/>
              <a:gd name="connsiteY13" fmla="*/ 231851 h 247142"/>
              <a:gd name="connsiteX14" fmla="*/ 7823 w 145098"/>
              <a:gd name="connsiteY14" fmla="*/ 205892 h 2471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45098" h="247142">
                <a:moveTo>
                  <a:pt x="7823" y="205892"/>
                </a:moveTo>
                <a:cubicBezTo>
                  <a:pt x="21691" y="214426"/>
                  <a:pt x="41961" y="221526"/>
                  <a:pt x="63284" y="221526"/>
                </a:cubicBezTo>
                <a:cubicBezTo>
                  <a:pt x="94932" y="221526"/>
                  <a:pt x="113436" y="204825"/>
                  <a:pt x="113436" y="180644"/>
                </a:cubicBezTo>
                <a:cubicBezTo>
                  <a:pt x="113436" y="158242"/>
                  <a:pt x="100648" y="145440"/>
                  <a:pt x="68275" y="132994"/>
                </a:cubicBezTo>
                <a:cubicBezTo>
                  <a:pt x="29159" y="119126"/>
                  <a:pt x="4965" y="98856"/>
                  <a:pt x="4965" y="65074"/>
                </a:cubicBezTo>
                <a:cubicBezTo>
                  <a:pt x="4965" y="27736"/>
                  <a:pt x="35915" y="0"/>
                  <a:pt x="82499" y="0"/>
                </a:cubicBezTo>
                <a:cubicBezTo>
                  <a:pt x="107036" y="0"/>
                  <a:pt x="124815" y="5689"/>
                  <a:pt x="135483" y="11734"/>
                </a:cubicBezTo>
                <a:lnTo>
                  <a:pt x="126949" y="36982"/>
                </a:lnTo>
                <a:cubicBezTo>
                  <a:pt x="119126" y="32715"/>
                  <a:pt x="103123" y="25603"/>
                  <a:pt x="81433" y="25603"/>
                </a:cubicBezTo>
                <a:cubicBezTo>
                  <a:pt x="48730" y="25603"/>
                  <a:pt x="36271" y="45161"/>
                  <a:pt x="36271" y="61518"/>
                </a:cubicBezTo>
                <a:cubicBezTo>
                  <a:pt x="36271" y="83921"/>
                  <a:pt x="50863" y="94945"/>
                  <a:pt x="83922" y="107734"/>
                </a:cubicBezTo>
                <a:cubicBezTo>
                  <a:pt x="124460" y="123393"/>
                  <a:pt x="145098" y="142951"/>
                  <a:pt x="145098" y="178143"/>
                </a:cubicBezTo>
                <a:cubicBezTo>
                  <a:pt x="145098" y="215138"/>
                  <a:pt x="117703" y="247142"/>
                  <a:pt x="61150" y="247142"/>
                </a:cubicBezTo>
                <a:cubicBezTo>
                  <a:pt x="38049" y="247142"/>
                  <a:pt x="12814" y="240385"/>
                  <a:pt x="0" y="231851"/>
                </a:cubicBezTo>
                <a:lnTo>
                  <a:pt x="7823" y="205892"/>
                </a:lnTo>
              </a:path>
            </a:pathLst>
          </a:custGeom>
          <a:solidFill>
            <a:srgbClr val="2732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9446124" y="2865974"/>
            <a:ext cx="177431" cy="239674"/>
          </a:xfrm>
          <a:custGeom>
            <a:avLst/>
            <a:gdLst>
              <a:gd name="connsiteX0" fmla="*/ 72897 w 177431"/>
              <a:gd name="connsiteY0" fmla="*/ 26314 h 239674"/>
              <a:gd name="connsiteX1" fmla="*/ 0 w 177431"/>
              <a:gd name="connsiteY1" fmla="*/ 26314 h 239674"/>
              <a:gd name="connsiteX2" fmla="*/ 0 w 177431"/>
              <a:gd name="connsiteY2" fmla="*/ 0 h 239674"/>
              <a:gd name="connsiteX3" fmla="*/ 177431 w 177431"/>
              <a:gd name="connsiteY3" fmla="*/ 0 h 239674"/>
              <a:gd name="connsiteX4" fmla="*/ 177431 w 177431"/>
              <a:gd name="connsiteY4" fmla="*/ 26314 h 239674"/>
              <a:gd name="connsiteX5" fmla="*/ 104178 w 177431"/>
              <a:gd name="connsiteY5" fmla="*/ 26314 h 239674"/>
              <a:gd name="connsiteX6" fmla="*/ 104178 w 177431"/>
              <a:gd name="connsiteY6" fmla="*/ 239674 h 239674"/>
              <a:gd name="connsiteX7" fmla="*/ 72897 w 177431"/>
              <a:gd name="connsiteY7" fmla="*/ 239674 h 239674"/>
              <a:gd name="connsiteX8" fmla="*/ 72897 w 177431"/>
              <a:gd name="connsiteY8" fmla="*/ 26314 h 2396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77431" h="239674">
                <a:moveTo>
                  <a:pt x="72897" y="26314"/>
                </a:moveTo>
                <a:lnTo>
                  <a:pt x="0" y="26314"/>
                </a:lnTo>
                <a:lnTo>
                  <a:pt x="0" y="0"/>
                </a:lnTo>
                <a:lnTo>
                  <a:pt x="177431" y="0"/>
                </a:lnTo>
                <a:lnTo>
                  <a:pt x="177431" y="26314"/>
                </a:lnTo>
                <a:lnTo>
                  <a:pt x="104178" y="26314"/>
                </a:lnTo>
                <a:lnTo>
                  <a:pt x="104178" y="239674"/>
                </a:lnTo>
                <a:lnTo>
                  <a:pt x="72897" y="239674"/>
                </a:lnTo>
                <a:lnTo>
                  <a:pt x="72897" y="26314"/>
                </a:lnTo>
              </a:path>
            </a:pathLst>
          </a:custGeom>
          <a:solidFill>
            <a:srgbClr val="2732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9716732" y="2865971"/>
            <a:ext cx="30962" cy="239687"/>
          </a:xfrm>
          <a:custGeom>
            <a:avLst/>
            <a:gdLst>
              <a:gd name="connsiteX0" fmla="*/ 15481 w 30962"/>
              <a:gd name="connsiteY0" fmla="*/ 0 h 239687"/>
              <a:gd name="connsiteX1" fmla="*/ 15481 w 30962"/>
              <a:gd name="connsiteY1" fmla="*/ 239687 h 2396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962" h="239687">
                <a:moveTo>
                  <a:pt x="15481" y="0"/>
                </a:moveTo>
                <a:lnTo>
                  <a:pt x="15481" y="239687"/>
                </a:lnTo>
              </a:path>
            </a:pathLst>
          </a:custGeom>
          <a:ln w="25400">
            <a:solidFill>
              <a:srgbClr val="27326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0179807" y="2865965"/>
            <a:ext cx="179921" cy="239687"/>
          </a:xfrm>
          <a:custGeom>
            <a:avLst/>
            <a:gdLst>
              <a:gd name="connsiteX0" fmla="*/ 0 w 179921"/>
              <a:gd name="connsiteY0" fmla="*/ 239687 h 239687"/>
              <a:gd name="connsiteX1" fmla="*/ 0 w 179921"/>
              <a:gd name="connsiteY1" fmla="*/ 0 h 239687"/>
              <a:gd name="connsiteX2" fmla="*/ 33782 w 179921"/>
              <a:gd name="connsiteY2" fmla="*/ 0 h 239687"/>
              <a:gd name="connsiteX3" fmla="*/ 110591 w 179921"/>
              <a:gd name="connsiteY3" fmla="*/ 121259 h 239687"/>
              <a:gd name="connsiteX4" fmla="*/ 153606 w 179921"/>
              <a:gd name="connsiteY4" fmla="*/ 199136 h 239687"/>
              <a:gd name="connsiteX5" fmla="*/ 154330 w 179921"/>
              <a:gd name="connsiteY5" fmla="*/ 198793 h 239687"/>
              <a:gd name="connsiteX6" fmla="*/ 150774 w 179921"/>
              <a:gd name="connsiteY6" fmla="*/ 100291 h 239687"/>
              <a:gd name="connsiteX7" fmla="*/ 150774 w 179921"/>
              <a:gd name="connsiteY7" fmla="*/ 0 h 239687"/>
              <a:gd name="connsiteX8" fmla="*/ 179921 w 179921"/>
              <a:gd name="connsiteY8" fmla="*/ 0 h 239687"/>
              <a:gd name="connsiteX9" fmla="*/ 179921 w 179921"/>
              <a:gd name="connsiteY9" fmla="*/ 239687 h 239687"/>
              <a:gd name="connsiteX10" fmla="*/ 148641 w 179921"/>
              <a:gd name="connsiteY10" fmla="*/ 239687 h 239687"/>
              <a:gd name="connsiteX11" fmla="*/ 72542 w 179921"/>
              <a:gd name="connsiteY11" fmla="*/ 118059 h 239687"/>
              <a:gd name="connsiteX12" fmla="*/ 27737 w 179921"/>
              <a:gd name="connsiteY12" fmla="*/ 38062 h 239687"/>
              <a:gd name="connsiteX13" fmla="*/ 26670 w 179921"/>
              <a:gd name="connsiteY13" fmla="*/ 38417 h 239687"/>
              <a:gd name="connsiteX14" fmla="*/ 29159 w 179921"/>
              <a:gd name="connsiteY14" fmla="*/ 137274 h 239687"/>
              <a:gd name="connsiteX15" fmla="*/ 29159 w 179921"/>
              <a:gd name="connsiteY15" fmla="*/ 239687 h 239687"/>
              <a:gd name="connsiteX16" fmla="*/ 0 w 179921"/>
              <a:gd name="connsiteY16" fmla="*/ 239687 h 2396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79921" h="239687">
                <a:moveTo>
                  <a:pt x="0" y="239687"/>
                </a:moveTo>
                <a:lnTo>
                  <a:pt x="0" y="0"/>
                </a:lnTo>
                <a:lnTo>
                  <a:pt x="33782" y="0"/>
                </a:lnTo>
                <a:lnTo>
                  <a:pt x="110591" y="121259"/>
                </a:lnTo>
                <a:cubicBezTo>
                  <a:pt x="128372" y="149352"/>
                  <a:pt x="142240" y="174599"/>
                  <a:pt x="153606" y="199136"/>
                </a:cubicBezTo>
                <a:lnTo>
                  <a:pt x="154330" y="198793"/>
                </a:lnTo>
                <a:cubicBezTo>
                  <a:pt x="151472" y="166776"/>
                  <a:pt x="150774" y="137617"/>
                  <a:pt x="150774" y="100291"/>
                </a:cubicBezTo>
                <a:lnTo>
                  <a:pt x="150774" y="0"/>
                </a:lnTo>
                <a:lnTo>
                  <a:pt x="179921" y="0"/>
                </a:lnTo>
                <a:lnTo>
                  <a:pt x="179921" y="239687"/>
                </a:lnTo>
                <a:lnTo>
                  <a:pt x="148641" y="239687"/>
                </a:lnTo>
                <a:lnTo>
                  <a:pt x="72542" y="118059"/>
                </a:lnTo>
                <a:cubicBezTo>
                  <a:pt x="55829" y="91401"/>
                  <a:pt x="39827" y="64008"/>
                  <a:pt x="27737" y="38062"/>
                </a:cubicBezTo>
                <a:lnTo>
                  <a:pt x="26670" y="38417"/>
                </a:lnTo>
                <a:cubicBezTo>
                  <a:pt x="28448" y="68643"/>
                  <a:pt x="29159" y="97434"/>
                  <a:pt x="29159" y="137274"/>
                </a:cubicBezTo>
                <a:lnTo>
                  <a:pt x="29159" y="239687"/>
                </a:lnTo>
                <a:lnTo>
                  <a:pt x="0" y="239687"/>
                </a:lnTo>
              </a:path>
            </a:pathLst>
          </a:custGeom>
          <a:solidFill>
            <a:srgbClr val="2732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0468225" y="2862063"/>
            <a:ext cx="145097" cy="247142"/>
          </a:xfrm>
          <a:custGeom>
            <a:avLst/>
            <a:gdLst>
              <a:gd name="connsiteX0" fmla="*/ 7835 w 145097"/>
              <a:gd name="connsiteY0" fmla="*/ 205892 h 247142"/>
              <a:gd name="connsiteX1" fmla="*/ 63309 w 145097"/>
              <a:gd name="connsiteY1" fmla="*/ 221526 h 247142"/>
              <a:gd name="connsiteX2" fmla="*/ 113448 w 145097"/>
              <a:gd name="connsiteY2" fmla="*/ 180644 h 247142"/>
              <a:gd name="connsiteX3" fmla="*/ 68288 w 145097"/>
              <a:gd name="connsiteY3" fmla="*/ 132994 h 247142"/>
              <a:gd name="connsiteX4" fmla="*/ 4991 w 145097"/>
              <a:gd name="connsiteY4" fmla="*/ 65074 h 247142"/>
              <a:gd name="connsiteX5" fmla="*/ 82498 w 145097"/>
              <a:gd name="connsiteY5" fmla="*/ 0 h 247142"/>
              <a:gd name="connsiteX6" fmla="*/ 135483 w 145097"/>
              <a:gd name="connsiteY6" fmla="*/ 11734 h 247142"/>
              <a:gd name="connsiteX7" fmla="*/ 126948 w 145097"/>
              <a:gd name="connsiteY7" fmla="*/ 36982 h 247142"/>
              <a:gd name="connsiteX8" fmla="*/ 81432 w 145097"/>
              <a:gd name="connsiteY8" fmla="*/ 25603 h 247142"/>
              <a:gd name="connsiteX9" fmla="*/ 36283 w 145097"/>
              <a:gd name="connsiteY9" fmla="*/ 61518 h 247142"/>
              <a:gd name="connsiteX10" fmla="*/ 83934 w 145097"/>
              <a:gd name="connsiteY10" fmla="*/ 107734 h 247142"/>
              <a:gd name="connsiteX11" fmla="*/ 145097 w 145097"/>
              <a:gd name="connsiteY11" fmla="*/ 178143 h 247142"/>
              <a:gd name="connsiteX12" fmla="*/ 61175 w 145097"/>
              <a:gd name="connsiteY12" fmla="*/ 247142 h 247142"/>
              <a:gd name="connsiteX13" fmla="*/ 0 w 145097"/>
              <a:gd name="connsiteY13" fmla="*/ 231851 h 247142"/>
              <a:gd name="connsiteX14" fmla="*/ 7835 w 145097"/>
              <a:gd name="connsiteY14" fmla="*/ 205892 h 2471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45097" h="247142">
                <a:moveTo>
                  <a:pt x="7835" y="205892"/>
                </a:moveTo>
                <a:cubicBezTo>
                  <a:pt x="21704" y="214426"/>
                  <a:pt x="41973" y="221526"/>
                  <a:pt x="63309" y="221526"/>
                </a:cubicBezTo>
                <a:cubicBezTo>
                  <a:pt x="94957" y="221526"/>
                  <a:pt x="113448" y="204825"/>
                  <a:pt x="113448" y="180644"/>
                </a:cubicBezTo>
                <a:cubicBezTo>
                  <a:pt x="113448" y="158242"/>
                  <a:pt x="100647" y="145440"/>
                  <a:pt x="68288" y="132994"/>
                </a:cubicBezTo>
                <a:cubicBezTo>
                  <a:pt x="29171" y="119126"/>
                  <a:pt x="4991" y="98856"/>
                  <a:pt x="4991" y="65074"/>
                </a:cubicBezTo>
                <a:cubicBezTo>
                  <a:pt x="4991" y="27736"/>
                  <a:pt x="35915" y="0"/>
                  <a:pt x="82498" y="0"/>
                </a:cubicBezTo>
                <a:cubicBezTo>
                  <a:pt x="107048" y="0"/>
                  <a:pt x="124815" y="5689"/>
                  <a:pt x="135483" y="11734"/>
                </a:cubicBezTo>
                <a:lnTo>
                  <a:pt x="126948" y="36982"/>
                </a:lnTo>
                <a:cubicBezTo>
                  <a:pt x="119138" y="32715"/>
                  <a:pt x="103136" y="25603"/>
                  <a:pt x="81432" y="25603"/>
                </a:cubicBezTo>
                <a:cubicBezTo>
                  <a:pt x="48717" y="25603"/>
                  <a:pt x="36283" y="45161"/>
                  <a:pt x="36283" y="61518"/>
                </a:cubicBezTo>
                <a:cubicBezTo>
                  <a:pt x="36283" y="83921"/>
                  <a:pt x="50863" y="94945"/>
                  <a:pt x="83934" y="107734"/>
                </a:cubicBezTo>
                <a:cubicBezTo>
                  <a:pt x="124472" y="123393"/>
                  <a:pt x="145097" y="142951"/>
                  <a:pt x="145097" y="178143"/>
                </a:cubicBezTo>
                <a:cubicBezTo>
                  <a:pt x="145097" y="215138"/>
                  <a:pt x="117716" y="247142"/>
                  <a:pt x="61175" y="247142"/>
                </a:cubicBezTo>
                <a:cubicBezTo>
                  <a:pt x="38048" y="247142"/>
                  <a:pt x="12813" y="240385"/>
                  <a:pt x="0" y="231851"/>
                </a:cubicBezTo>
                <a:lnTo>
                  <a:pt x="7835" y="205892"/>
                </a:lnTo>
              </a:path>
            </a:pathLst>
          </a:custGeom>
          <a:solidFill>
            <a:srgbClr val="2732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10737452" y="3065098"/>
            <a:ext cx="42316" cy="44450"/>
          </a:xfrm>
          <a:custGeom>
            <a:avLst/>
            <a:gdLst>
              <a:gd name="connsiteX0" fmla="*/ 0 w 42316"/>
              <a:gd name="connsiteY0" fmla="*/ 22415 h 44450"/>
              <a:gd name="connsiteX1" fmla="*/ 21349 w 42316"/>
              <a:gd name="connsiteY1" fmla="*/ 0 h 44450"/>
              <a:gd name="connsiteX2" fmla="*/ 42316 w 42316"/>
              <a:gd name="connsiteY2" fmla="*/ 22415 h 44450"/>
              <a:gd name="connsiteX3" fmla="*/ 20993 w 42316"/>
              <a:gd name="connsiteY3" fmla="*/ 44450 h 44450"/>
              <a:gd name="connsiteX4" fmla="*/ 0 w 42316"/>
              <a:gd name="connsiteY4" fmla="*/ 22415 h 44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16" h="44450">
                <a:moveTo>
                  <a:pt x="0" y="22415"/>
                </a:moveTo>
                <a:cubicBezTo>
                  <a:pt x="0" y="9258"/>
                  <a:pt x="8902" y="0"/>
                  <a:pt x="21349" y="0"/>
                </a:cubicBezTo>
                <a:cubicBezTo>
                  <a:pt x="33782" y="0"/>
                  <a:pt x="42316" y="9258"/>
                  <a:pt x="42316" y="22415"/>
                </a:cubicBezTo>
                <a:cubicBezTo>
                  <a:pt x="42316" y="34848"/>
                  <a:pt x="34137" y="44450"/>
                  <a:pt x="20993" y="44450"/>
                </a:cubicBezTo>
                <a:cubicBezTo>
                  <a:pt x="8547" y="44450"/>
                  <a:pt x="0" y="34848"/>
                  <a:pt x="0" y="22415"/>
                </a:cubicBezTo>
              </a:path>
            </a:pathLst>
          </a:custGeom>
          <a:solidFill>
            <a:srgbClr val="2732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10713284" y="2862063"/>
            <a:ext cx="110236" cy="175666"/>
          </a:xfrm>
          <a:custGeom>
            <a:avLst/>
            <a:gdLst>
              <a:gd name="connsiteX0" fmla="*/ 32004 w 110236"/>
              <a:gd name="connsiteY0" fmla="*/ 175666 h 175666"/>
              <a:gd name="connsiteX1" fmla="*/ 31293 w 110236"/>
              <a:gd name="connsiteY1" fmla="*/ 166420 h 175666"/>
              <a:gd name="connsiteX2" fmla="*/ 53340 w 110236"/>
              <a:gd name="connsiteY2" fmla="*/ 104901 h 175666"/>
              <a:gd name="connsiteX3" fmla="*/ 78232 w 110236"/>
              <a:gd name="connsiteY3" fmla="*/ 56184 h 175666"/>
              <a:gd name="connsiteX4" fmla="*/ 44450 w 110236"/>
              <a:gd name="connsiteY4" fmla="*/ 25603 h 175666"/>
              <a:gd name="connsiteX5" fmla="*/ 8534 w 110236"/>
              <a:gd name="connsiteY5" fmla="*/ 36626 h 175666"/>
              <a:gd name="connsiteX6" fmla="*/ 0 w 110236"/>
              <a:gd name="connsiteY6" fmla="*/ 14223 h 175666"/>
              <a:gd name="connsiteX7" fmla="*/ 50851 w 110236"/>
              <a:gd name="connsiteY7" fmla="*/ 0 h 175666"/>
              <a:gd name="connsiteX8" fmla="*/ 110236 w 110236"/>
              <a:gd name="connsiteY8" fmla="*/ 52273 h 175666"/>
              <a:gd name="connsiteX9" fmla="*/ 79654 w 110236"/>
              <a:gd name="connsiteY9" fmla="*/ 114134 h 175666"/>
              <a:gd name="connsiteX10" fmla="*/ 59373 w 110236"/>
              <a:gd name="connsiteY10" fmla="*/ 166420 h 175666"/>
              <a:gd name="connsiteX11" fmla="*/ 59741 w 110236"/>
              <a:gd name="connsiteY11" fmla="*/ 175666 h 175666"/>
              <a:gd name="connsiteX12" fmla="*/ 32004 w 110236"/>
              <a:gd name="connsiteY12" fmla="*/ 175666 h 1756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10236" h="175666">
                <a:moveTo>
                  <a:pt x="32004" y="175666"/>
                </a:moveTo>
                <a:lnTo>
                  <a:pt x="31293" y="166420"/>
                </a:lnTo>
                <a:cubicBezTo>
                  <a:pt x="29159" y="147218"/>
                  <a:pt x="35547" y="126238"/>
                  <a:pt x="53340" y="104901"/>
                </a:cubicBezTo>
                <a:cubicBezTo>
                  <a:pt x="69342" y="86042"/>
                  <a:pt x="78232" y="72186"/>
                  <a:pt x="78232" y="56184"/>
                </a:cubicBezTo>
                <a:cubicBezTo>
                  <a:pt x="78232" y="38049"/>
                  <a:pt x="66853" y="25958"/>
                  <a:pt x="44450" y="25603"/>
                </a:cubicBezTo>
                <a:cubicBezTo>
                  <a:pt x="31648" y="25603"/>
                  <a:pt x="17424" y="29870"/>
                  <a:pt x="8534" y="36626"/>
                </a:cubicBezTo>
                <a:lnTo>
                  <a:pt x="0" y="14223"/>
                </a:lnTo>
                <a:cubicBezTo>
                  <a:pt x="11734" y="5689"/>
                  <a:pt x="32004" y="0"/>
                  <a:pt x="50851" y="0"/>
                </a:cubicBezTo>
                <a:cubicBezTo>
                  <a:pt x="91744" y="0"/>
                  <a:pt x="110236" y="25234"/>
                  <a:pt x="110236" y="52273"/>
                </a:cubicBezTo>
                <a:cubicBezTo>
                  <a:pt x="110236" y="76454"/>
                  <a:pt x="96723" y="93878"/>
                  <a:pt x="79654" y="114134"/>
                </a:cubicBezTo>
                <a:cubicBezTo>
                  <a:pt x="64008" y="132626"/>
                  <a:pt x="58305" y="148285"/>
                  <a:pt x="59373" y="166420"/>
                </a:cubicBezTo>
                <a:lnTo>
                  <a:pt x="59741" y="175666"/>
                </a:lnTo>
                <a:lnTo>
                  <a:pt x="32004" y="175666"/>
                </a:lnTo>
              </a:path>
            </a:pathLst>
          </a:custGeom>
          <a:solidFill>
            <a:srgbClr val="2732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7490898" y="9150714"/>
            <a:ext cx="621601" cy="508000"/>
          </a:xfrm>
          <a:custGeom>
            <a:avLst/>
            <a:gdLst>
              <a:gd name="connsiteX0" fmla="*/ 304546 w 621601"/>
              <a:gd name="connsiteY0" fmla="*/ 156488 h 508000"/>
              <a:gd name="connsiteX1" fmla="*/ 301968 w 621601"/>
              <a:gd name="connsiteY1" fmla="*/ 126847 h 508000"/>
              <a:gd name="connsiteX2" fmla="*/ 365290 w 621601"/>
              <a:gd name="connsiteY2" fmla="*/ 17640 h 508000"/>
              <a:gd name="connsiteX3" fmla="*/ 436460 w 621601"/>
              <a:gd name="connsiteY3" fmla="*/ 0 h 508000"/>
              <a:gd name="connsiteX4" fmla="*/ 518401 w 621601"/>
              <a:gd name="connsiteY4" fmla="*/ 34683 h 508000"/>
              <a:gd name="connsiteX5" fmla="*/ 530492 w 621601"/>
              <a:gd name="connsiteY5" fmla="*/ 38010 h 508000"/>
              <a:gd name="connsiteX6" fmla="*/ 604952 w 621601"/>
              <a:gd name="connsiteY6" fmla="*/ 9410 h 508000"/>
              <a:gd name="connsiteX7" fmla="*/ 554076 w 621601"/>
              <a:gd name="connsiteY7" fmla="*/ 80060 h 508000"/>
              <a:gd name="connsiteX8" fmla="*/ 588162 w 621601"/>
              <a:gd name="connsiteY8" fmla="*/ 72402 h 508000"/>
              <a:gd name="connsiteX9" fmla="*/ 621601 w 621601"/>
              <a:gd name="connsiteY9" fmla="*/ 60578 h 508000"/>
              <a:gd name="connsiteX10" fmla="*/ 569595 w 621601"/>
              <a:gd name="connsiteY10" fmla="*/ 117652 h 508000"/>
              <a:gd name="connsiteX11" fmla="*/ 559016 w 621601"/>
              <a:gd name="connsiteY11" fmla="*/ 138124 h 508000"/>
              <a:gd name="connsiteX12" fmla="*/ 525030 w 621601"/>
              <a:gd name="connsiteY12" fmla="*/ 298818 h 508000"/>
              <a:gd name="connsiteX13" fmla="*/ 473342 w 621601"/>
              <a:gd name="connsiteY13" fmla="*/ 380110 h 508000"/>
              <a:gd name="connsiteX14" fmla="*/ 343293 w 621601"/>
              <a:gd name="connsiteY14" fmla="*/ 477557 h 508000"/>
              <a:gd name="connsiteX15" fmla="*/ 252476 w 621601"/>
              <a:gd name="connsiteY15" fmla="*/ 503301 h 508000"/>
              <a:gd name="connsiteX16" fmla="*/ 190716 w 621601"/>
              <a:gd name="connsiteY16" fmla="*/ 508000 h 508000"/>
              <a:gd name="connsiteX17" fmla="*/ 16942 w 621601"/>
              <a:gd name="connsiteY17" fmla="*/ 462685 h 508000"/>
              <a:gd name="connsiteX18" fmla="*/ 0 w 621601"/>
              <a:gd name="connsiteY18" fmla="*/ 451471 h 508000"/>
              <a:gd name="connsiteX19" fmla="*/ 186601 w 621601"/>
              <a:gd name="connsiteY19" fmla="*/ 397661 h 508000"/>
              <a:gd name="connsiteX20" fmla="*/ 112751 w 621601"/>
              <a:gd name="connsiteY20" fmla="*/ 371779 h 508000"/>
              <a:gd name="connsiteX21" fmla="*/ 68656 w 621601"/>
              <a:gd name="connsiteY21" fmla="*/ 308736 h 508000"/>
              <a:gd name="connsiteX22" fmla="*/ 120574 w 621601"/>
              <a:gd name="connsiteY22" fmla="*/ 308736 h 508000"/>
              <a:gd name="connsiteX23" fmla="*/ 120840 w 621601"/>
              <a:gd name="connsiteY23" fmla="*/ 306196 h 508000"/>
              <a:gd name="connsiteX24" fmla="*/ 22466 w 621601"/>
              <a:gd name="connsiteY24" fmla="*/ 180289 h 508000"/>
              <a:gd name="connsiteX25" fmla="*/ 74777 w 621601"/>
              <a:gd name="connsiteY25" fmla="*/ 195744 h 508000"/>
              <a:gd name="connsiteX26" fmla="*/ 76670 w 621601"/>
              <a:gd name="connsiteY26" fmla="*/ 192671 h 508000"/>
              <a:gd name="connsiteX27" fmla="*/ 25514 w 621601"/>
              <a:gd name="connsiteY27" fmla="*/ 115416 h 508000"/>
              <a:gd name="connsiteX28" fmla="*/ 40805 w 621601"/>
              <a:gd name="connsiteY28" fmla="*/ 23570 h 508000"/>
              <a:gd name="connsiteX29" fmla="*/ 304546 w 621601"/>
              <a:gd name="connsiteY29" fmla="*/ 156488 h 50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621601" h="508000">
                <a:moveTo>
                  <a:pt x="304546" y="156488"/>
                </a:moveTo>
                <a:cubicBezTo>
                  <a:pt x="303581" y="145884"/>
                  <a:pt x="301815" y="136346"/>
                  <a:pt x="301968" y="126847"/>
                </a:cubicBezTo>
                <a:cubicBezTo>
                  <a:pt x="302704" y="78764"/>
                  <a:pt x="324815" y="42862"/>
                  <a:pt x="365290" y="17640"/>
                </a:cubicBezTo>
                <a:cubicBezTo>
                  <a:pt x="387146" y="4038"/>
                  <a:pt x="411366" y="-978"/>
                  <a:pt x="436460" y="0"/>
                </a:cubicBezTo>
                <a:cubicBezTo>
                  <a:pt x="467792" y="1206"/>
                  <a:pt x="495820" y="12064"/>
                  <a:pt x="518401" y="34683"/>
                </a:cubicBezTo>
                <a:cubicBezTo>
                  <a:pt x="522008" y="38277"/>
                  <a:pt x="525195" y="39166"/>
                  <a:pt x="530492" y="38010"/>
                </a:cubicBezTo>
                <a:cubicBezTo>
                  <a:pt x="556463" y="32321"/>
                  <a:pt x="580707" y="22428"/>
                  <a:pt x="604952" y="9410"/>
                </a:cubicBezTo>
                <a:cubicBezTo>
                  <a:pt x="596989" y="40017"/>
                  <a:pt x="577545" y="60921"/>
                  <a:pt x="554076" y="80060"/>
                </a:cubicBezTo>
                <a:cubicBezTo>
                  <a:pt x="565455" y="77558"/>
                  <a:pt x="576974" y="75627"/>
                  <a:pt x="588162" y="72402"/>
                </a:cubicBezTo>
                <a:cubicBezTo>
                  <a:pt x="599554" y="69100"/>
                  <a:pt x="610590" y="64541"/>
                  <a:pt x="621601" y="60578"/>
                </a:cubicBezTo>
                <a:cubicBezTo>
                  <a:pt x="610743" y="80200"/>
                  <a:pt x="587768" y="103974"/>
                  <a:pt x="569595" y="117652"/>
                </a:cubicBezTo>
                <a:cubicBezTo>
                  <a:pt x="562889" y="122707"/>
                  <a:pt x="558965" y="128345"/>
                  <a:pt x="559016" y="138124"/>
                </a:cubicBezTo>
                <a:cubicBezTo>
                  <a:pt x="559320" y="194043"/>
                  <a:pt x="548526" y="247763"/>
                  <a:pt x="525030" y="298818"/>
                </a:cubicBezTo>
                <a:cubicBezTo>
                  <a:pt x="511442" y="328294"/>
                  <a:pt x="494601" y="355498"/>
                  <a:pt x="473342" y="380110"/>
                </a:cubicBezTo>
                <a:cubicBezTo>
                  <a:pt x="437057" y="422109"/>
                  <a:pt x="393713" y="454545"/>
                  <a:pt x="343293" y="477557"/>
                </a:cubicBezTo>
                <a:cubicBezTo>
                  <a:pt x="314363" y="490753"/>
                  <a:pt x="284112" y="499744"/>
                  <a:pt x="252476" y="503301"/>
                </a:cubicBezTo>
                <a:cubicBezTo>
                  <a:pt x="231965" y="505599"/>
                  <a:pt x="211290" y="508241"/>
                  <a:pt x="190716" y="508000"/>
                </a:cubicBezTo>
                <a:cubicBezTo>
                  <a:pt x="129197" y="507238"/>
                  <a:pt x="70891" y="492962"/>
                  <a:pt x="16942" y="462685"/>
                </a:cubicBezTo>
                <a:cubicBezTo>
                  <a:pt x="11201" y="459472"/>
                  <a:pt x="5702" y="455879"/>
                  <a:pt x="0" y="451471"/>
                </a:cubicBezTo>
                <a:cubicBezTo>
                  <a:pt x="68084" y="455738"/>
                  <a:pt x="130733" y="441718"/>
                  <a:pt x="186601" y="397661"/>
                </a:cubicBezTo>
                <a:cubicBezTo>
                  <a:pt x="158623" y="396125"/>
                  <a:pt x="133884" y="387870"/>
                  <a:pt x="112751" y="371779"/>
                </a:cubicBezTo>
                <a:cubicBezTo>
                  <a:pt x="91618" y="355713"/>
                  <a:pt x="75996" y="335050"/>
                  <a:pt x="68656" y="308736"/>
                </a:cubicBezTo>
                <a:lnTo>
                  <a:pt x="120574" y="308736"/>
                </a:lnTo>
                <a:cubicBezTo>
                  <a:pt x="120663" y="307885"/>
                  <a:pt x="120764" y="307034"/>
                  <a:pt x="120840" y="306196"/>
                </a:cubicBezTo>
                <a:cubicBezTo>
                  <a:pt x="58826" y="286638"/>
                  <a:pt x="26289" y="244563"/>
                  <a:pt x="22466" y="180289"/>
                </a:cubicBezTo>
                <a:cubicBezTo>
                  <a:pt x="40500" y="185622"/>
                  <a:pt x="57670" y="190677"/>
                  <a:pt x="74777" y="195744"/>
                </a:cubicBezTo>
                <a:cubicBezTo>
                  <a:pt x="75425" y="194716"/>
                  <a:pt x="76060" y="193699"/>
                  <a:pt x="76670" y="192671"/>
                </a:cubicBezTo>
                <a:cubicBezTo>
                  <a:pt x="50698" y="172630"/>
                  <a:pt x="31877" y="147928"/>
                  <a:pt x="25514" y="115416"/>
                </a:cubicBezTo>
                <a:cubicBezTo>
                  <a:pt x="19228" y="83260"/>
                  <a:pt x="23774" y="52793"/>
                  <a:pt x="40805" y="23570"/>
                </a:cubicBezTo>
                <a:cubicBezTo>
                  <a:pt x="109411" y="106781"/>
                  <a:pt x="196469" y="152374"/>
                  <a:pt x="304546" y="15648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7138" y="927100"/>
            <a:ext cx="711200" cy="850900"/>
          </a:xfrm>
          <a:prstGeom prst="rect">
            <a:avLst/>
          </a:prstGeom>
          <a:noFill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538" y="914400"/>
            <a:ext cx="774700" cy="876300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6000" y="2857500"/>
            <a:ext cx="228600" cy="266700"/>
          </a:xfrm>
          <a:prstGeom prst="rect">
            <a:avLst/>
          </a:prstGeom>
          <a:noFill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6600" y="2844800"/>
            <a:ext cx="241300" cy="304800"/>
          </a:xfrm>
          <a:prstGeom prst="rect">
            <a:avLst/>
          </a:prstGeom>
          <a:noFill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42500" y="2844800"/>
            <a:ext cx="241300" cy="279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67700" y="9182100"/>
            <a:ext cx="2869696" cy="598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cs typeface="Myriad Pro" pitchFamily="18" charset="0"/>
              </a:rPr>
              <a:t>Twitter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cs typeface="Myriad Pro" pitchFamily="18" charset="0"/>
              </a:rPr>
              <a:t>twitter.com/EuroGOOS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12613507" y="9169400"/>
            <a:ext cx="3001143" cy="598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cs typeface="Myriad Pro" pitchFamily="18" charset="0"/>
              </a:rPr>
              <a:t>E-mail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cs typeface="Myriad Pro" pitchFamily="18" charset="0"/>
              </a:rPr>
              <a:t>eurogoos@eurogoos.eu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4279900" y="9169400"/>
            <a:ext cx="2304567" cy="6014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cs typeface="Myriad Pro" pitchFamily="18" charset="0"/>
              </a:rPr>
              <a:t>Website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2400" dirty="0" err="1" smtClean="0">
                <a:solidFill>
                  <a:srgbClr val="FFFFFF"/>
                </a:solidFill>
                <a:cs typeface="Myriad Pro" pitchFamily="18" charset="0"/>
              </a:rPr>
              <a:t>www.eurogoos.eu</a:t>
            </a:r>
            <a:endParaRPr lang="en-US" altLang="zh-CN" sz="2400" dirty="0" smtClean="0">
              <a:solidFill>
                <a:srgbClr val="FFFFFF"/>
              </a:solidFill>
              <a:cs typeface="Myriad Pro" pitchFamily="18" charset="0"/>
            </a:endParaRPr>
          </a:p>
        </p:txBody>
      </p:sp>
      <p:sp>
        <p:nvSpPr>
          <p:cNvPr id="1025" name="TextBox 1"/>
          <p:cNvSpPr txBox="1"/>
          <p:nvPr/>
        </p:nvSpPr>
        <p:spPr>
          <a:xfrm>
            <a:off x="4794250" y="5137845"/>
            <a:ext cx="6752041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609600" algn="l"/>
                <a:tab pos="850900" algn="l"/>
                <a:tab pos="1765300" algn="l"/>
                <a:tab pos="2311400" algn="l"/>
                <a:tab pos="2336800" algn="l"/>
              </a:tabLst>
            </a:pP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</a:rPr>
              <a:t>				glenn.nolan@eurogoos.eu</a:t>
            </a:r>
          </a:p>
        </p:txBody>
      </p:sp>
      <p:pic>
        <p:nvPicPr>
          <p:cNvPr id="1026" name="Afbeelding 10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13254" y="9146877"/>
            <a:ext cx="766903" cy="543223"/>
          </a:xfrm>
          <a:prstGeom prst="rect">
            <a:avLst/>
          </a:prstGeom>
        </p:spPr>
      </p:pic>
      <p:pic>
        <p:nvPicPr>
          <p:cNvPr id="1028" name="Afbeelding 10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450" y="9029700"/>
            <a:ext cx="7620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9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1" name="Down Arrow 25"/>
          <p:cNvSpPr>
            <a:spLocks noChangeArrowheads="1"/>
          </p:cNvSpPr>
          <p:nvPr/>
        </p:nvSpPr>
        <p:spPr bwMode="auto">
          <a:xfrm rot="2932410">
            <a:off x="12239230" y="8335948"/>
            <a:ext cx="647700" cy="1077956"/>
          </a:xfrm>
          <a:prstGeom prst="downArrow">
            <a:avLst>
              <a:gd name="adj1" fmla="val 50000"/>
              <a:gd name="adj2" fmla="val 49963"/>
            </a:avLst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7047" tIns="68524" rIns="137047" bIns="68524"/>
          <a:lstStyle/>
          <a:p>
            <a:endParaRPr lang="el-GR"/>
          </a:p>
        </p:txBody>
      </p:sp>
      <p:grpSp>
        <p:nvGrpSpPr>
          <p:cNvPr id="9" name="Group 8"/>
          <p:cNvGrpSpPr/>
          <p:nvPr/>
        </p:nvGrpSpPr>
        <p:grpSpPr>
          <a:xfrm>
            <a:off x="15462252" y="4686302"/>
            <a:ext cx="2347187" cy="2475110"/>
            <a:chOff x="7318312" y="5605199"/>
            <a:chExt cx="1565879" cy="1650073"/>
          </a:xfrm>
        </p:grpSpPr>
        <p:pic>
          <p:nvPicPr>
            <p:cNvPr id="13330" name="Picture 13" descr="j02920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168" y="5605199"/>
              <a:ext cx="1189037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Rounded Rectangle 26"/>
            <p:cNvSpPr>
              <a:spLocks noChangeArrowheads="1"/>
            </p:cNvSpPr>
            <p:nvPr/>
          </p:nvSpPr>
          <p:spPr bwMode="auto">
            <a:xfrm>
              <a:off x="7318312" y="6894909"/>
              <a:ext cx="1565879" cy="360363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3100" dirty="0">
                  <a:solidFill>
                    <a:schemeClr val="bg1"/>
                  </a:solidFill>
                  <a:cs typeface="Century"/>
                </a:rPr>
                <a:t>End Users</a:t>
              </a:r>
              <a:endParaRPr lang="el-GR" sz="3100" dirty="0">
                <a:solidFill>
                  <a:schemeClr val="bg1"/>
                </a:solidFill>
                <a:cs typeface="Century"/>
              </a:endParaRPr>
            </a:p>
          </p:txBody>
        </p:sp>
      </p:grpSp>
      <p:sp>
        <p:nvSpPr>
          <p:cNvPr id="31" name="Striped Right Arrow 30"/>
          <p:cNvSpPr/>
          <p:nvPr/>
        </p:nvSpPr>
        <p:spPr bwMode="auto">
          <a:xfrm>
            <a:off x="4507293" y="4848224"/>
            <a:ext cx="1187418" cy="647700"/>
          </a:xfrm>
          <a:prstGeom prst="striped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7047" tIns="68524" rIns="137047" bIns="68524"/>
          <a:lstStyle/>
          <a:p>
            <a:pPr>
              <a:defRPr/>
            </a:pPr>
            <a:endParaRPr lang="el-GR">
              <a:latin typeface="Tahoma" pitchFamily="34" charset="0"/>
            </a:endParaRPr>
          </a:p>
        </p:txBody>
      </p:sp>
      <p:sp>
        <p:nvSpPr>
          <p:cNvPr id="32" name="Striped Right Arrow 31"/>
          <p:cNvSpPr/>
          <p:nvPr/>
        </p:nvSpPr>
        <p:spPr bwMode="auto">
          <a:xfrm>
            <a:off x="9667999" y="4827288"/>
            <a:ext cx="1187419" cy="647700"/>
          </a:xfrm>
          <a:prstGeom prst="striped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7047" tIns="68524" rIns="137047" bIns="68524"/>
          <a:lstStyle/>
          <a:p>
            <a:pPr>
              <a:defRPr/>
            </a:pPr>
            <a:endParaRPr lang="el-GR">
              <a:latin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32931" y="4082352"/>
            <a:ext cx="3034533" cy="5943507"/>
            <a:chOff x="1631951" y="1412876"/>
            <a:chExt cx="2879725" cy="4824413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1631951" y="1412876"/>
              <a:ext cx="2879725" cy="4824413"/>
            </a:xfrm>
            <a:prstGeom prst="roundRect">
              <a:avLst/>
            </a:prstGeom>
            <a:solidFill>
              <a:srgbClr val="8FE1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3000" dirty="0">
                  <a:solidFill>
                    <a:schemeClr val="tx2"/>
                  </a:solidFill>
                  <a:cs typeface="Century"/>
                </a:rPr>
                <a:t>Observations</a:t>
              </a:r>
              <a:endParaRPr lang="el-GR" sz="3000" dirty="0">
                <a:solidFill>
                  <a:schemeClr val="tx2"/>
                </a:solidFill>
                <a:cs typeface="Century"/>
              </a:endParaRPr>
            </a:p>
          </p:txBody>
        </p:sp>
        <p:pic>
          <p:nvPicPr>
            <p:cNvPr id="133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357" y="3140869"/>
              <a:ext cx="482600" cy="201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6889" y="2276476"/>
              <a:ext cx="1474787" cy="95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388" y="2276475"/>
              <a:ext cx="1223962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431" y="3370368"/>
              <a:ext cx="2016125" cy="104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869" y="4794502"/>
              <a:ext cx="618862" cy="91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33" name="Picture 50" descr="5100_IFM-Kiel_fig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739" y="4864100"/>
              <a:ext cx="1183048" cy="90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870657" y="4061415"/>
            <a:ext cx="3689292" cy="5901638"/>
            <a:chOff x="4353730" y="1813543"/>
            <a:chExt cx="3038762" cy="4824413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4353730" y="1813543"/>
              <a:ext cx="2879725" cy="4824413"/>
            </a:xfrm>
            <a:prstGeom prst="roundRect">
              <a:avLst/>
            </a:prstGeom>
            <a:solidFill>
              <a:srgbClr val="8FE1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3000" dirty="0">
                  <a:solidFill>
                    <a:srgbClr val="1F497D"/>
                  </a:solidFill>
                  <a:cs typeface="Century"/>
                </a:rPr>
                <a:t>Processing &amp; Modeling</a:t>
              </a:r>
              <a:endParaRPr lang="el-GR" sz="2100" dirty="0">
                <a:solidFill>
                  <a:srgbClr val="1F497D"/>
                </a:solidFill>
                <a:cs typeface="Century"/>
              </a:endParaRPr>
            </a:p>
          </p:txBody>
        </p:sp>
        <p:pic>
          <p:nvPicPr>
            <p:cNvPr id="1333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4930" y="4335463"/>
              <a:ext cx="2087562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22" descr="Image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985" y="5445914"/>
              <a:ext cx="1441450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5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54" t="32003" r="30923"/>
            <a:stretch/>
          </p:blipFill>
          <p:spPr bwMode="auto">
            <a:xfrm>
              <a:off x="6263221" y="2956070"/>
              <a:ext cx="1008659" cy="1295649"/>
            </a:xfrm>
            <a:prstGeom prst="rect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6" name="Picture 6" descr="Glob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995" y="2869826"/>
              <a:ext cx="1441449" cy="1416810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0898768" y="4061415"/>
            <a:ext cx="3480445" cy="5715813"/>
            <a:chOff x="7536458" y="1484388"/>
            <a:chExt cx="2879725" cy="4824413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36458" y="1484388"/>
              <a:ext cx="2879725" cy="4824413"/>
            </a:xfrm>
            <a:prstGeom prst="roundRect">
              <a:avLst/>
            </a:prstGeom>
            <a:solidFill>
              <a:srgbClr val="8FE1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3000" dirty="0">
                  <a:solidFill>
                    <a:srgbClr val="1F497D"/>
                  </a:solidFill>
                  <a:cs typeface="Century"/>
                </a:rPr>
                <a:t>Services</a:t>
              </a:r>
              <a:endParaRPr lang="el-GR" sz="3000" dirty="0">
                <a:solidFill>
                  <a:srgbClr val="1F497D"/>
                </a:solidFill>
                <a:cs typeface="Century"/>
              </a:endParaRPr>
            </a:p>
          </p:txBody>
        </p:sp>
        <p:pic>
          <p:nvPicPr>
            <p:cNvPr id="13320" name="Picture 2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6950" y="3573463"/>
              <a:ext cx="6477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8" descr="Picture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0689" y="3573463"/>
              <a:ext cx="422275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63" descr="Bandeau_part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04"/>
            <a:stretch>
              <a:fillRect/>
            </a:stretch>
          </p:blipFill>
          <p:spPr bwMode="auto">
            <a:xfrm>
              <a:off x="7824788" y="4581526"/>
              <a:ext cx="1720850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4" descr="xronis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6320" y="2636912"/>
              <a:ext cx="1295400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9" descr="oil1 7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2357" y="2492451"/>
              <a:ext cx="1079500" cy="966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" descr="prestige (crédit douanes françaises)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9048750" y="4941888"/>
              <a:ext cx="1316038" cy="1181100"/>
            </a:xfrm>
            <a:prstGeom prst="rect">
              <a:avLst/>
            </a:prstGeom>
            <a:noFill/>
            <a:ln w="28575">
              <a:solidFill>
                <a:srgbClr val="4C6F1A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850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4897" y="3545592"/>
              <a:ext cx="797136" cy="1155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5251451" y="266700"/>
            <a:ext cx="3955786" cy="1143000"/>
          </a:xfrm>
        </p:spPr>
        <p:txBody>
          <a:bodyPr>
            <a:normAutofit fontScale="90000"/>
          </a:bodyPr>
          <a:lstStyle/>
          <a:p>
            <a:r>
              <a:rPr lang="en-US" sz="4800" dirty="0" err="1">
                <a:solidFill>
                  <a:srgbClr val="0E568B"/>
                </a:solidFill>
              </a:rPr>
              <a:t>Centralised</a:t>
            </a:r>
            <a:r>
              <a:rPr lang="en-US" sz="4800" dirty="0">
                <a:solidFill>
                  <a:srgbClr val="0E568B"/>
                </a:solidFill>
              </a:rPr>
              <a:t/>
            </a:r>
            <a:br>
              <a:rPr lang="en-US" sz="4800" dirty="0">
                <a:solidFill>
                  <a:srgbClr val="0E568B"/>
                </a:solidFill>
              </a:rPr>
            </a:br>
            <a:r>
              <a:rPr lang="en-US" sz="4800" dirty="0">
                <a:solidFill>
                  <a:srgbClr val="0E568B"/>
                </a:solidFill>
              </a:rPr>
              <a:t>Copernicus</a:t>
            </a:r>
            <a:endParaRPr lang="en-US" b="1" dirty="0">
              <a:solidFill>
                <a:srgbClr val="0E568B"/>
              </a:solidFill>
            </a:endParaRPr>
          </a:p>
        </p:txBody>
      </p:sp>
      <p:sp>
        <p:nvSpPr>
          <p:cNvPr id="49" name="Striped Right Arrow 48"/>
          <p:cNvSpPr/>
          <p:nvPr/>
        </p:nvSpPr>
        <p:spPr bwMode="auto">
          <a:xfrm>
            <a:off x="14268495" y="5118695"/>
            <a:ext cx="1187419" cy="647700"/>
          </a:xfrm>
          <a:prstGeom prst="striped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7047" tIns="68524" rIns="137047" bIns="68524"/>
          <a:lstStyle/>
          <a:p>
            <a:pPr>
              <a:defRPr/>
            </a:pPr>
            <a:endParaRPr lang="el-GR">
              <a:latin typeface="Tahom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51453" y="1333500"/>
            <a:ext cx="4000499" cy="3048000"/>
            <a:chOff x="5251450" y="1333500"/>
            <a:chExt cx="4000500" cy="3048000"/>
          </a:xfrm>
        </p:grpSpPr>
        <p:sp>
          <p:nvSpPr>
            <p:cNvPr id="12" name="Trapezoid 11"/>
            <p:cNvSpPr/>
            <p:nvPr/>
          </p:nvSpPr>
          <p:spPr>
            <a:xfrm rot="5400000">
              <a:off x="5727700" y="857250"/>
              <a:ext cx="3048000" cy="4000500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84850" y="1866900"/>
              <a:ext cx="2590800" cy="200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Marine Core Service</a:t>
              </a:r>
            </a:p>
          </p:txBody>
        </p:sp>
      </p:grpSp>
      <p:sp>
        <p:nvSpPr>
          <p:cNvPr id="55" name="Title 5"/>
          <p:cNvSpPr txBox="1">
            <a:spLocks/>
          </p:cNvSpPr>
          <p:nvPr/>
        </p:nvSpPr>
        <p:spPr>
          <a:xfrm>
            <a:off x="9747251" y="266700"/>
            <a:ext cx="3955786" cy="1143000"/>
          </a:xfrm>
          <a:prstGeom prst="rect">
            <a:avLst/>
          </a:prstGeom>
        </p:spPr>
        <p:txBody>
          <a:bodyPr vert="horz" lIns="91411" tIns="45703" rIns="91411" bIns="45703" rtlCol="0" anchor="ctr">
            <a:normAutofit fontScale="90000" lnSpcReduction="20000"/>
          </a:bodyPr>
          <a:lstStyle>
            <a:lvl1pPr algn="ctr" defTabSz="91431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E568B"/>
                </a:solidFill>
              </a:rPr>
              <a:t>De-</a:t>
            </a:r>
            <a:r>
              <a:rPr lang="en-US" sz="4800" dirty="0" err="1">
                <a:solidFill>
                  <a:srgbClr val="0E568B"/>
                </a:solidFill>
              </a:rPr>
              <a:t>centralised</a:t>
            </a:r>
            <a:r>
              <a:rPr lang="en-US" sz="4800" dirty="0">
                <a:solidFill>
                  <a:srgbClr val="0E568B"/>
                </a:solidFill>
              </a:rPr>
              <a:t/>
            </a:r>
            <a:br>
              <a:rPr lang="en-US" sz="4800" dirty="0">
                <a:solidFill>
                  <a:srgbClr val="0E568B"/>
                </a:solidFill>
              </a:rPr>
            </a:br>
            <a:r>
              <a:rPr lang="en-US" sz="4800" dirty="0">
                <a:solidFill>
                  <a:srgbClr val="0E568B"/>
                </a:solidFill>
              </a:rPr>
              <a:t>EU Countries</a:t>
            </a:r>
            <a:endParaRPr lang="en-US" b="1" dirty="0">
              <a:solidFill>
                <a:srgbClr val="0E568B"/>
              </a:solidFill>
            </a:endParaRPr>
          </a:p>
        </p:txBody>
      </p:sp>
      <p:sp>
        <p:nvSpPr>
          <p:cNvPr id="56" name="Title 5"/>
          <p:cNvSpPr txBox="1">
            <a:spLocks/>
          </p:cNvSpPr>
          <p:nvPr/>
        </p:nvSpPr>
        <p:spPr>
          <a:xfrm>
            <a:off x="755652" y="2705100"/>
            <a:ext cx="3955786" cy="1143000"/>
          </a:xfrm>
          <a:prstGeom prst="rect">
            <a:avLst/>
          </a:prstGeom>
        </p:spPr>
        <p:txBody>
          <a:bodyPr vert="horz" lIns="91411" tIns="45703" rIns="91411" bIns="45703" rtlCol="0" anchor="ctr">
            <a:normAutofit fontScale="90000" lnSpcReduction="20000"/>
          </a:bodyPr>
          <a:lstStyle>
            <a:lvl1pPr algn="ctr" defTabSz="91431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E568B"/>
                </a:solidFill>
              </a:rPr>
              <a:t>De-</a:t>
            </a:r>
            <a:r>
              <a:rPr lang="en-US" sz="4800" dirty="0" err="1">
                <a:solidFill>
                  <a:srgbClr val="0E568B"/>
                </a:solidFill>
              </a:rPr>
              <a:t>centralised</a:t>
            </a:r>
            <a:r>
              <a:rPr lang="en-US" sz="4800" dirty="0">
                <a:solidFill>
                  <a:srgbClr val="0E568B"/>
                </a:solidFill>
              </a:rPr>
              <a:t/>
            </a:r>
            <a:br>
              <a:rPr lang="en-US" sz="4800" dirty="0">
                <a:solidFill>
                  <a:srgbClr val="0E568B"/>
                </a:solidFill>
              </a:rPr>
            </a:br>
            <a:r>
              <a:rPr lang="en-US" sz="4800" dirty="0">
                <a:solidFill>
                  <a:srgbClr val="0E568B"/>
                </a:solidFill>
              </a:rPr>
              <a:t>EU Countries</a:t>
            </a:r>
            <a:endParaRPr lang="en-US" b="1" dirty="0">
              <a:solidFill>
                <a:srgbClr val="0E568B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671052" y="1333500"/>
            <a:ext cx="7315200" cy="3200400"/>
            <a:chOff x="9671050" y="1333500"/>
            <a:chExt cx="7315200" cy="3200400"/>
          </a:xfrm>
        </p:grpSpPr>
        <p:grpSp>
          <p:nvGrpSpPr>
            <p:cNvPr id="15" name="Group 14"/>
            <p:cNvGrpSpPr/>
            <p:nvPr/>
          </p:nvGrpSpPr>
          <p:grpSpPr>
            <a:xfrm>
              <a:off x="9671050" y="1333500"/>
              <a:ext cx="4000500" cy="3048000"/>
              <a:chOff x="9671050" y="1333500"/>
              <a:chExt cx="4000500" cy="3048000"/>
            </a:xfrm>
          </p:grpSpPr>
          <p:sp>
            <p:nvSpPr>
              <p:cNvPr id="52" name="Trapezoid 51"/>
              <p:cNvSpPr/>
              <p:nvPr/>
            </p:nvSpPr>
            <p:spPr>
              <a:xfrm rot="16200000">
                <a:off x="10147300" y="857250"/>
                <a:ext cx="3048000" cy="4000500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0128250" y="2095500"/>
                <a:ext cx="28956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</a:rPr>
                  <a:t>Downstream Services</a:t>
                </a:r>
              </a:p>
            </p:txBody>
          </p:sp>
        </p:grpSp>
        <p:sp>
          <p:nvSpPr>
            <p:cNvPr id="16" name="Bent Arrow 15"/>
            <p:cNvSpPr/>
            <p:nvPr/>
          </p:nvSpPr>
          <p:spPr>
            <a:xfrm rot="5400000">
              <a:off x="14052550" y="1600200"/>
              <a:ext cx="2514600" cy="3352800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070850" y="7505700"/>
            <a:ext cx="5047855" cy="2553879"/>
          </a:xfrm>
          <a:prstGeom prst="roundRect">
            <a:avLst/>
          </a:prstGeom>
          <a:solidFill>
            <a:srgbClr val="0099CC">
              <a:alpha val="63922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BE" sz="3600" dirty="0" smtClean="0">
                <a:solidFill>
                  <a:srgbClr val="FFFFFF"/>
                </a:solidFill>
              </a:rPr>
              <a:t>Common framework for seamless services at various geographical scales</a:t>
            </a:r>
            <a:endParaRPr lang="en-GB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4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5" grpId="0"/>
      <p:bldP spid="56" grpId="0"/>
      <p:bldP spid="43" grpId="0" animBg="1"/>
      <p:bldP spid="4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4"/>
          <p:cNvSpPr/>
          <p:nvPr/>
        </p:nvSpPr>
        <p:spPr>
          <a:xfrm>
            <a:off x="460428" y="4234517"/>
            <a:ext cx="3125574" cy="157702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096" tIns="68548" rIns="137096" bIns="68548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Observations and monitoring activities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 (in situ and </a:t>
            </a:r>
            <a:r>
              <a:rPr lang="en-US" sz="2400" b="1" dirty="0" smtClean="0">
                <a:solidFill>
                  <a:schemeClr val="tx1"/>
                </a:solidFill>
              </a:rPr>
              <a:t>Satellite</a:t>
            </a:r>
            <a:r>
              <a:rPr lang="en-US" sz="2000" b="1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1235014" y="608673"/>
            <a:ext cx="2265268" cy="3350025"/>
            <a:chOff x="1308208" y="5146275"/>
            <a:chExt cx="2896958" cy="4308504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638" y="6211178"/>
              <a:ext cx="508544" cy="2485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208" y="5146275"/>
              <a:ext cx="1289760" cy="62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0658" y="6493912"/>
              <a:ext cx="2124508" cy="129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543" y="8248395"/>
              <a:ext cx="652131" cy="1125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8" name="Picture 50" descr="5100_IFM-Kiel_fig0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037" y="8334137"/>
              <a:ext cx="1246646" cy="112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72"/>
            <a:stretch/>
          </p:blipFill>
          <p:spPr>
            <a:xfrm>
              <a:off x="2753219" y="5153373"/>
              <a:ext cx="1444625" cy="1066800"/>
            </a:xfrm>
            <a:prstGeom prst="rect">
              <a:avLst/>
            </a:prstGeom>
          </p:spPr>
        </p:pic>
      </p:grpSp>
      <p:sp>
        <p:nvSpPr>
          <p:cNvPr id="12" name="CuadroTexto 11"/>
          <p:cNvSpPr txBox="1"/>
          <p:nvPr/>
        </p:nvSpPr>
        <p:spPr>
          <a:xfrm>
            <a:off x="460427" y="6237304"/>
            <a:ext cx="3350472" cy="19851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7096" tIns="68548" rIns="137096" bIns="68548" rtlCol="0">
            <a:spAutoFit/>
          </a:bodyPr>
          <a:lstStyle/>
          <a:p>
            <a:pPr algn="ctr"/>
            <a:r>
              <a:rPr lang="en-US" sz="2400" dirty="0"/>
              <a:t>   </a:t>
            </a:r>
            <a:r>
              <a:rPr lang="en-US" sz="2400" b="1" dirty="0">
                <a:solidFill>
                  <a:schemeClr val="tx2"/>
                </a:solidFill>
              </a:rPr>
              <a:t>ORIGINATORS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 marL="285632" indent="-285632">
              <a:buFontTx/>
              <a:buChar char="-"/>
            </a:pPr>
            <a:r>
              <a:rPr lang="en-US" sz="2400" b="1" dirty="0"/>
              <a:t>Research Projects</a:t>
            </a:r>
          </a:p>
          <a:p>
            <a:pPr marL="285632" indent="-285632">
              <a:buFontTx/>
              <a:buChar char="-"/>
            </a:pPr>
            <a:r>
              <a:rPr lang="en-US" sz="2400" b="1" dirty="0"/>
              <a:t>Public national bodies</a:t>
            </a:r>
          </a:p>
          <a:p>
            <a:pPr marL="285632" indent="-285632">
              <a:buFontTx/>
              <a:buChar char="-"/>
            </a:pPr>
            <a:r>
              <a:rPr lang="en-US" sz="2400" b="1" dirty="0"/>
              <a:t>Industry (O&amp;G, Renewable, </a:t>
            </a:r>
            <a:r>
              <a:rPr lang="en-US" sz="2400" b="1" dirty="0" err="1"/>
              <a:t>etc</a:t>
            </a:r>
            <a:r>
              <a:rPr lang="en-US" sz="2400" b="1" dirty="0"/>
              <a:t>)</a:t>
            </a:r>
          </a:p>
        </p:txBody>
      </p:sp>
      <p:sp>
        <p:nvSpPr>
          <p:cNvPr id="14" name="AutoShape 4" descr="Resultado de imaxes para hf radar"/>
          <p:cNvSpPr>
            <a:spLocks noChangeAspect="1" noChangeArrowheads="1"/>
          </p:cNvSpPr>
          <p:nvPr/>
        </p:nvSpPr>
        <p:spPr bwMode="auto">
          <a:xfrm>
            <a:off x="9289944" y="5811540"/>
            <a:ext cx="30458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" name="Grupo 30"/>
          <p:cNvGrpSpPr/>
          <p:nvPr/>
        </p:nvGrpSpPr>
        <p:grpSpPr>
          <a:xfrm>
            <a:off x="3586002" y="992935"/>
            <a:ext cx="10518967" cy="6509474"/>
            <a:chOff x="3582143" y="992934"/>
            <a:chExt cx="10526277" cy="6509474"/>
          </a:xfrm>
        </p:grpSpPr>
        <p:grpSp>
          <p:nvGrpSpPr>
            <p:cNvPr id="30" name="Grupo 29"/>
            <p:cNvGrpSpPr/>
            <p:nvPr/>
          </p:nvGrpSpPr>
          <p:grpSpPr>
            <a:xfrm>
              <a:off x="3582143" y="992934"/>
              <a:ext cx="10526277" cy="6509474"/>
              <a:chOff x="3582143" y="992934"/>
              <a:chExt cx="10526277" cy="6509474"/>
            </a:xfrm>
          </p:grpSpPr>
          <p:grpSp>
            <p:nvGrpSpPr>
              <p:cNvPr id="28" name="Grupo 27"/>
              <p:cNvGrpSpPr/>
              <p:nvPr/>
            </p:nvGrpSpPr>
            <p:grpSpPr>
              <a:xfrm>
                <a:off x="3582143" y="992934"/>
                <a:ext cx="10526277" cy="6509474"/>
                <a:chOff x="3582143" y="992934"/>
                <a:chExt cx="10526277" cy="6509474"/>
              </a:xfrm>
            </p:grpSpPr>
            <p:sp>
              <p:nvSpPr>
                <p:cNvPr id="18" name="CuadroTexto 17"/>
                <p:cNvSpPr txBox="1"/>
                <p:nvPr/>
              </p:nvSpPr>
              <p:spPr>
                <a:xfrm>
                  <a:off x="6165851" y="992934"/>
                  <a:ext cx="2971800" cy="6509474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   </a:t>
                  </a:r>
                </a:p>
                <a:p>
                  <a:pPr algn="ctr"/>
                  <a:r>
                    <a:rPr lang="en-US" sz="2400" b="1" dirty="0">
                      <a:solidFill>
                        <a:schemeClr val="tx2"/>
                      </a:solidFill>
                    </a:rPr>
                    <a:t>AGGREGATORS</a:t>
                  </a:r>
                  <a:endParaRPr lang="en-US" sz="2400" dirty="0">
                    <a:solidFill>
                      <a:schemeClr val="tx2"/>
                    </a:solidFill>
                  </a:endParaRPr>
                </a:p>
                <a:p>
                  <a:pPr marL="285632" indent="-285632">
                    <a:buFontTx/>
                    <a:buChar char="-"/>
                  </a:pPr>
                  <a:r>
                    <a:rPr lang="en-US" sz="2400" b="1" dirty="0"/>
                    <a:t>Data Portals and Data Repositories </a:t>
                  </a:r>
                </a:p>
                <a:p>
                  <a:pPr marL="285632" indent="-285632">
                    <a:buFontTx/>
                    <a:buChar char="-"/>
                  </a:pPr>
                  <a:endParaRPr lang="en-US" b="1" dirty="0"/>
                </a:p>
                <a:p>
                  <a:pPr marL="285632" indent="-285632">
                    <a:buFontTx/>
                    <a:buChar char="-"/>
                  </a:pPr>
                  <a:endParaRPr lang="en-US" b="1" dirty="0"/>
                </a:p>
                <a:p>
                  <a:pPr marL="285632" indent="-285632">
                    <a:buFontTx/>
                    <a:buChar char="-"/>
                  </a:pPr>
                  <a:endParaRPr lang="en-US" b="1" dirty="0"/>
                </a:p>
                <a:p>
                  <a:pPr marL="285632" indent="-285632">
                    <a:buFontTx/>
                    <a:buChar char="-"/>
                  </a:pPr>
                  <a:endParaRPr lang="en-US" b="1" dirty="0"/>
                </a:p>
                <a:p>
                  <a:endParaRPr lang="en-US" b="1" dirty="0"/>
                </a:p>
                <a:p>
                  <a:pPr marL="285632" indent="-285632">
                    <a:buFontTx/>
                    <a:buChar char="-"/>
                  </a:pPr>
                  <a:endParaRPr lang="en-US" b="1" dirty="0"/>
                </a:p>
                <a:p>
                  <a:pPr marL="285632" indent="-285632">
                    <a:buFontTx/>
                    <a:buChar char="-"/>
                  </a:pPr>
                  <a:endParaRPr lang="en-US" b="1" dirty="0"/>
                </a:p>
                <a:p>
                  <a:pPr marL="285632" indent="-285632">
                    <a:buFontTx/>
                    <a:buChar char="-"/>
                  </a:pPr>
                  <a:endParaRPr lang="en-US" dirty="0"/>
                </a:p>
                <a:p>
                  <a:pPr marL="285632" indent="-285632">
                    <a:buFontTx/>
                    <a:buChar char="-"/>
                  </a:pPr>
                  <a:endParaRPr lang="en-US" dirty="0"/>
                </a:p>
                <a:p>
                  <a:pPr marL="285632" indent="-285632">
                    <a:buFontTx/>
                    <a:buChar char="-"/>
                  </a:pPr>
                  <a:endParaRPr lang="en-US" dirty="0"/>
                </a:p>
                <a:p>
                  <a:pPr marL="285632" indent="-285632">
                    <a:buFontTx/>
                    <a:buChar char="-"/>
                  </a:pPr>
                  <a:endParaRPr lang="en-US" dirty="0"/>
                </a:p>
                <a:p>
                  <a:pPr marL="285632" indent="-285632">
                    <a:buFontTx/>
                    <a:buChar char="-"/>
                  </a:pPr>
                  <a:endParaRPr lang="en-US" dirty="0"/>
                </a:p>
                <a:p>
                  <a:pPr marL="285632" indent="-285632">
                    <a:buFontTx/>
                    <a:buChar char="-"/>
                  </a:pPr>
                  <a:endParaRPr lang="en-US" dirty="0"/>
                </a:p>
                <a:p>
                  <a:pPr marL="285632" indent="-285632">
                    <a:buFontTx/>
                    <a:buChar char="-"/>
                  </a:pPr>
                  <a:endParaRPr lang="en-US" dirty="0"/>
                </a:p>
                <a:p>
                  <a:pPr marL="285632" indent="-285632">
                    <a:buFontTx/>
                    <a:buChar char="-"/>
                  </a:pPr>
                  <a:endParaRPr lang="en-US" dirty="0"/>
                </a:p>
                <a:p>
                  <a:pPr marL="285632" indent="-285632">
                    <a:buFontTx/>
                    <a:buChar char="-"/>
                  </a:pPr>
                  <a:endParaRPr lang="en-US" dirty="0"/>
                </a:p>
                <a:p>
                  <a:pPr marL="285632" indent="-285632">
                    <a:buFontTx/>
                    <a:buChar char="-"/>
                  </a:pPr>
                  <a:endParaRPr lang="en-US" dirty="0"/>
                </a:p>
                <a:p>
                  <a:endParaRPr lang="en-US" dirty="0"/>
                </a:p>
              </p:txBody>
            </p:sp>
            <p:cxnSp>
              <p:nvCxnSpPr>
                <p:cNvPr id="20" name="Conector: angular 19"/>
                <p:cNvCxnSpPr/>
                <p:nvPr/>
              </p:nvCxnSpPr>
              <p:spPr>
                <a:xfrm flipV="1">
                  <a:off x="3582143" y="3377423"/>
                  <a:ext cx="2583707" cy="1486187"/>
                </a:xfrm>
                <a:prstGeom prst="bentConnector3">
                  <a:avLst/>
                </a:prstGeom>
                <a:ln w="57150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upo 60"/>
                <p:cNvGrpSpPr/>
                <p:nvPr/>
              </p:nvGrpSpPr>
              <p:grpSpPr>
                <a:xfrm>
                  <a:off x="9137650" y="3369441"/>
                  <a:ext cx="4970770" cy="3271240"/>
                  <a:chOff x="9137650" y="2088747"/>
                  <a:chExt cx="3733801" cy="3271240"/>
                </a:xfrm>
              </p:grpSpPr>
              <p:grpSp>
                <p:nvGrpSpPr>
                  <p:cNvPr id="55" name="Grupo 54"/>
                  <p:cNvGrpSpPr/>
                  <p:nvPr/>
                </p:nvGrpSpPr>
                <p:grpSpPr>
                  <a:xfrm>
                    <a:off x="9220911" y="2088747"/>
                    <a:ext cx="3650540" cy="3271240"/>
                    <a:chOff x="7968034" y="2088747"/>
                    <a:chExt cx="2818984" cy="3271240"/>
                  </a:xfrm>
                </p:grpSpPr>
                <p:cxnSp>
                  <p:nvCxnSpPr>
                    <p:cNvPr id="29" name="Conector: angular 28"/>
                    <p:cNvCxnSpPr/>
                    <p:nvPr/>
                  </p:nvCxnSpPr>
                  <p:spPr>
                    <a:xfrm>
                      <a:off x="7981781" y="2088747"/>
                      <a:ext cx="2805237" cy="1467105"/>
                    </a:xfrm>
                    <a:prstGeom prst="bentConnector3">
                      <a:avLst/>
                    </a:prstGeom>
                    <a:ln w="57150"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Conector: angular 36"/>
                    <p:cNvCxnSpPr/>
                    <p:nvPr/>
                  </p:nvCxnSpPr>
                  <p:spPr>
                    <a:xfrm flipV="1">
                      <a:off x="7968034" y="3555851"/>
                      <a:ext cx="2818984" cy="1804136"/>
                    </a:xfrm>
                    <a:prstGeom prst="bentConnector3">
                      <a:avLst>
                        <a:gd name="adj1" fmla="val 50000"/>
                      </a:avLst>
                    </a:prstGeom>
                    <a:ln w="57150"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0" name="Conector recto 59"/>
                  <p:cNvCxnSpPr/>
                  <p:nvPr/>
                </p:nvCxnSpPr>
                <p:spPr>
                  <a:xfrm>
                    <a:off x="9137650" y="3555852"/>
                    <a:ext cx="1885950" cy="0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" name="Conector recto de flecha 24"/>
                <p:cNvCxnSpPr/>
                <p:nvPr/>
              </p:nvCxnSpPr>
              <p:spPr>
                <a:xfrm>
                  <a:off x="3582143" y="4863610"/>
                  <a:ext cx="2545998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Rounded Rectangle 34"/>
              <p:cNvSpPr/>
              <p:nvPr/>
            </p:nvSpPr>
            <p:spPr>
              <a:xfrm>
                <a:off x="6373480" y="4000499"/>
                <a:ext cx="2764169" cy="19812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CMEMS </a:t>
                </a:r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(RT and Historical data,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models </a:t>
                </a:r>
                <a:r>
                  <a:rPr lang="en-US" sz="2800" dirty="0">
                    <a:solidFill>
                      <a:schemeClr val="tx1"/>
                    </a:solidFill>
                  </a:rPr>
                  <a:t>and forecasts)</a:t>
                </a:r>
              </a:p>
            </p:txBody>
          </p:sp>
          <p:sp>
            <p:nvSpPr>
              <p:cNvPr id="16" name="Rounded Rectangle 34"/>
              <p:cNvSpPr/>
              <p:nvPr/>
            </p:nvSpPr>
            <p:spPr>
              <a:xfrm>
                <a:off x="6392543" y="2552699"/>
                <a:ext cx="2604316" cy="1334744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err="1">
                    <a:solidFill>
                      <a:schemeClr val="tx1"/>
                    </a:solidFill>
                  </a:rPr>
                  <a:t>EMODnet</a:t>
                </a:r>
                <a:endParaRPr lang="en-US" sz="28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(Real Time data or data products)</a:t>
                </a:r>
              </a:p>
            </p:txBody>
          </p:sp>
          <p:sp>
            <p:nvSpPr>
              <p:cNvPr id="17" name="Rounded Rectangle 34"/>
              <p:cNvSpPr/>
              <p:nvPr/>
            </p:nvSpPr>
            <p:spPr>
              <a:xfrm>
                <a:off x="6392543" y="6057899"/>
                <a:ext cx="2573030" cy="1424787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err="1">
                    <a:solidFill>
                      <a:schemeClr val="tx1"/>
                    </a:solidFill>
                  </a:rPr>
                  <a:t>SeaDataNET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(Archived data )</a:t>
                </a:r>
              </a:p>
            </p:txBody>
          </p:sp>
        </p:grpSp>
        <p:cxnSp>
          <p:nvCxnSpPr>
            <p:cNvPr id="22" name="Conector: angular 21"/>
            <p:cNvCxnSpPr/>
            <p:nvPr/>
          </p:nvCxnSpPr>
          <p:spPr>
            <a:xfrm>
              <a:off x="3582143" y="4863610"/>
              <a:ext cx="2583707" cy="1803890"/>
            </a:xfrm>
            <a:prstGeom prst="bentConnector3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ounded Rectangle 34"/>
          <p:cNvSpPr/>
          <p:nvPr/>
        </p:nvSpPr>
        <p:spPr>
          <a:xfrm>
            <a:off x="14163358" y="4210193"/>
            <a:ext cx="3122030" cy="134084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096" tIns="68548" rIns="137096" bIns="68548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FINAL USERS</a:t>
            </a:r>
          </a:p>
        </p:txBody>
      </p:sp>
      <p:sp>
        <p:nvSpPr>
          <p:cNvPr id="50" name="textruta 14"/>
          <p:cNvSpPr txBox="1"/>
          <p:nvPr/>
        </p:nvSpPr>
        <p:spPr>
          <a:xfrm>
            <a:off x="4067178" y="80630"/>
            <a:ext cx="11657195" cy="754149"/>
          </a:xfrm>
          <a:prstGeom prst="rect">
            <a:avLst/>
          </a:prstGeom>
          <a:noFill/>
        </p:spPr>
        <p:txBody>
          <a:bodyPr wrap="square" lIns="137096" tIns="68548" rIns="137096" bIns="68548" rtlCol="0">
            <a:spAutoFit/>
          </a:bodyPr>
          <a:lstStyle/>
          <a:p>
            <a:pPr algn="ctr" defTabSz="1371029"/>
            <a:r>
              <a:rPr lang="fr-FR" sz="4000" b="1" spc="600" dirty="0">
                <a:solidFill>
                  <a:srgbClr val="6F9ED0"/>
                </a:solidFill>
                <a:latin typeface="Myriad Pro" pitchFamily="18" charset="0"/>
                <a:cs typeface="Myriad Pro" pitchFamily="18" charset="0"/>
              </a:rPr>
              <a:t>Open Marine data value Chain </a:t>
            </a:r>
            <a:endParaRPr lang="en-US" sz="4000" b="1" spc="600" dirty="0">
              <a:solidFill>
                <a:srgbClr val="6F9ED0"/>
              </a:solidFill>
              <a:latin typeface="Myriad Pro" pitchFamily="18" charset="0"/>
              <a:cs typeface="Myriad Pro" pitchFamily="18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14104969" y="5621451"/>
            <a:ext cx="3941890" cy="4570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7096" tIns="68548" rIns="137096" bIns="68548" rtlCol="0">
            <a:spAutoFit/>
          </a:bodyPr>
          <a:lstStyle/>
          <a:p>
            <a:pPr marL="285632" indent="-285632">
              <a:buFontTx/>
              <a:buChar char="-"/>
            </a:pPr>
            <a:r>
              <a:rPr lang="en-US" sz="2400" b="1" dirty="0"/>
              <a:t>Research</a:t>
            </a:r>
          </a:p>
          <a:p>
            <a:pPr marL="285632" indent="-285632">
              <a:buFontTx/>
              <a:buChar char="-"/>
            </a:pPr>
            <a:r>
              <a:rPr lang="en-US" sz="2400" b="1" dirty="0"/>
              <a:t>Public bodies/policies: </a:t>
            </a:r>
          </a:p>
          <a:p>
            <a:pPr marL="742641" lvl="1" indent="-285632">
              <a:buFontTx/>
              <a:buChar char="-"/>
            </a:pPr>
            <a:r>
              <a:rPr lang="en-US" sz="2400" b="1" dirty="0"/>
              <a:t>MSFD - MSP</a:t>
            </a:r>
          </a:p>
          <a:p>
            <a:pPr marL="285632" indent="-285632">
              <a:buFontTx/>
              <a:buChar char="-"/>
            </a:pPr>
            <a:r>
              <a:rPr lang="en-US" sz="2400" b="1" dirty="0"/>
              <a:t>Civil Society</a:t>
            </a:r>
          </a:p>
          <a:p>
            <a:pPr marL="285632" indent="-285632">
              <a:buFontTx/>
              <a:buChar char="-"/>
            </a:pPr>
            <a:r>
              <a:rPr lang="en-US" sz="2400" b="1" dirty="0"/>
              <a:t>Industry</a:t>
            </a:r>
          </a:p>
          <a:p>
            <a:pPr marL="742641" lvl="1" indent="-285632">
              <a:buFontTx/>
              <a:buChar char="-"/>
            </a:pPr>
            <a:r>
              <a:rPr lang="en-US" sz="2400" b="1" dirty="0"/>
              <a:t>Fisheries</a:t>
            </a:r>
          </a:p>
          <a:p>
            <a:pPr marL="742641" lvl="1" indent="-285632">
              <a:buFontTx/>
              <a:buChar char="-"/>
            </a:pPr>
            <a:r>
              <a:rPr lang="en-US" sz="2400" b="1" dirty="0"/>
              <a:t>Aquaculture</a:t>
            </a:r>
          </a:p>
          <a:p>
            <a:pPr marL="742641" lvl="1" indent="-285632">
              <a:buFontTx/>
              <a:buChar char="-"/>
            </a:pPr>
            <a:r>
              <a:rPr lang="en-US" sz="2400" b="1" dirty="0"/>
              <a:t>Maritime, coastal and cruise </a:t>
            </a:r>
            <a:r>
              <a:rPr lang="en-US" sz="2400" b="1" dirty="0" smtClean="0"/>
              <a:t>tourism</a:t>
            </a:r>
            <a:endParaRPr lang="en-US" sz="2400" b="1" dirty="0"/>
          </a:p>
          <a:p>
            <a:pPr marL="742641" lvl="1" indent="-285632">
              <a:buFontTx/>
              <a:buChar char="-"/>
            </a:pPr>
            <a:r>
              <a:rPr lang="en-US" sz="2400" b="1" dirty="0"/>
              <a:t>Marine Transport</a:t>
            </a:r>
          </a:p>
          <a:p>
            <a:pPr marL="742641" lvl="1" indent="-285632">
              <a:buFontTx/>
              <a:buChar char="-"/>
            </a:pPr>
            <a:r>
              <a:rPr lang="en-US" sz="2400" b="1" dirty="0"/>
              <a:t>Biotechnology</a:t>
            </a:r>
          </a:p>
          <a:p>
            <a:pPr marL="742641" lvl="1" indent="-285632">
              <a:buFontTx/>
              <a:buChar char="-"/>
            </a:pPr>
            <a:r>
              <a:rPr lang="en-US" sz="2400" b="1" dirty="0"/>
              <a:t>Marine Energy</a:t>
            </a:r>
          </a:p>
        </p:txBody>
      </p:sp>
      <p:sp>
        <p:nvSpPr>
          <p:cNvPr id="62" name="Elipse 61"/>
          <p:cNvSpPr/>
          <p:nvPr/>
        </p:nvSpPr>
        <p:spPr>
          <a:xfrm>
            <a:off x="10109275" y="2159092"/>
            <a:ext cx="3166953" cy="53474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6" tIns="68548" rIns="137096" bIns="68548"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INTERMEDIATE USERS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INNOVATIVE SERVICES AND PRODUCTS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SME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1127430" y="7473524"/>
            <a:ext cx="13154896" cy="2709922"/>
            <a:chOff x="1121862" y="7473523"/>
            <a:chExt cx="13164038" cy="2709922"/>
          </a:xfrm>
        </p:grpSpPr>
        <p:grpSp>
          <p:nvGrpSpPr>
            <p:cNvPr id="27" name="Grupo 26"/>
            <p:cNvGrpSpPr/>
            <p:nvPr/>
          </p:nvGrpSpPr>
          <p:grpSpPr>
            <a:xfrm>
              <a:off x="1121862" y="7473523"/>
              <a:ext cx="13164038" cy="2262531"/>
              <a:chOff x="970252" y="7121960"/>
              <a:chExt cx="13164038" cy="2262531"/>
            </a:xfrm>
          </p:grpSpPr>
          <p:sp>
            <p:nvSpPr>
              <p:cNvPr id="66" name="Flecha: curvada hacia arriba 65"/>
              <p:cNvSpPr/>
              <p:nvPr/>
            </p:nvSpPr>
            <p:spPr>
              <a:xfrm flipH="1">
                <a:off x="7359969" y="7128819"/>
                <a:ext cx="6774321" cy="1744715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Flecha: curvada hacia arriba 66"/>
              <p:cNvSpPr/>
              <p:nvPr/>
            </p:nvSpPr>
            <p:spPr>
              <a:xfrm flipH="1">
                <a:off x="970252" y="7478791"/>
                <a:ext cx="13129539" cy="1905700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lecha: curvada hacia arriba 64"/>
              <p:cNvSpPr/>
              <p:nvPr/>
            </p:nvSpPr>
            <p:spPr>
              <a:xfrm flipH="1">
                <a:off x="11653040" y="7121960"/>
                <a:ext cx="2446751" cy="1456710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CuadroTexto 67"/>
              <p:cNvSpPr txBox="1"/>
              <p:nvPr/>
            </p:nvSpPr>
            <p:spPr>
              <a:xfrm>
                <a:off x="4948839" y="7914229"/>
                <a:ext cx="6023216" cy="58477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FEEDBACKS NEEDED!!</a:t>
                </a:r>
              </a:p>
            </p:txBody>
          </p:sp>
        </p:grpSp>
        <p:sp>
          <p:nvSpPr>
            <p:cNvPr id="45" name="CuadroTexto 44"/>
            <p:cNvSpPr txBox="1"/>
            <p:nvPr/>
          </p:nvSpPr>
          <p:spPr>
            <a:xfrm>
              <a:off x="5079983" y="9598669"/>
              <a:ext cx="6023216" cy="58477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REQUIREMENTS??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2871450" y="800100"/>
            <a:ext cx="5047855" cy="1940946"/>
          </a:xfrm>
          <a:prstGeom prst="roundRect">
            <a:avLst/>
          </a:prstGeom>
          <a:solidFill>
            <a:srgbClr val="0099CC">
              <a:alpha val="63922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BE" sz="3600" dirty="0" smtClean="0">
                <a:solidFill>
                  <a:srgbClr val="FFFFFF"/>
                </a:solidFill>
              </a:rPr>
              <a:t>Strengthen cooperation between public and private entities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8450" y="8307954"/>
            <a:ext cx="5047855" cy="1940946"/>
          </a:xfrm>
          <a:prstGeom prst="roundRect">
            <a:avLst/>
          </a:prstGeom>
          <a:solidFill>
            <a:srgbClr val="0099CC">
              <a:alpha val="63922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BE" sz="3600" dirty="0" smtClean="0">
                <a:solidFill>
                  <a:srgbClr val="FFFFFF"/>
                </a:solidFill>
              </a:rPr>
              <a:t>Enhanced internet at sea. New technologies (some low cost)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3050" y="3238500"/>
            <a:ext cx="5047855" cy="1328012"/>
          </a:xfrm>
          <a:prstGeom prst="roundRect">
            <a:avLst/>
          </a:prstGeom>
          <a:solidFill>
            <a:srgbClr val="0099CC">
              <a:alpha val="63922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BE" sz="3600" dirty="0" smtClean="0">
                <a:solidFill>
                  <a:srgbClr val="FFFFFF"/>
                </a:solidFill>
              </a:rPr>
              <a:t>Ingestion activity proposed by SDN</a:t>
            </a:r>
            <a:endParaRPr lang="en-GB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1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0" y="38100"/>
            <a:ext cx="14427200" cy="1024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4850" y="4152900"/>
            <a:ext cx="14249400" cy="2553879"/>
          </a:xfrm>
          <a:prstGeom prst="roundRect">
            <a:avLst/>
          </a:prstGeom>
          <a:solidFill>
            <a:srgbClr val="0099CC">
              <a:alpha val="63922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lvl="0" algn="ctr"/>
            <a:r>
              <a:rPr lang="en-US" sz="4800" dirty="0">
                <a:solidFill>
                  <a:schemeClr val="bg1"/>
                </a:solidFill>
              </a:rPr>
              <a:t>Some missions are generating 1Tb of data per day! !</a:t>
            </a:r>
          </a:p>
          <a:p>
            <a:pPr lvl="0" algn="ctr"/>
            <a:endParaRPr lang="en-US" sz="4800" dirty="0">
              <a:solidFill>
                <a:schemeClr val="bg1"/>
              </a:solidFill>
            </a:endParaRPr>
          </a:p>
          <a:p>
            <a:pPr lvl="0" algn="ctr"/>
            <a:r>
              <a:rPr lang="en-US" sz="4800" dirty="0">
                <a:solidFill>
                  <a:srgbClr val="FFFFFF"/>
                </a:solidFill>
              </a:rPr>
              <a:t>Hard to process/store at individual member state level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4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 rot="10800000">
            <a:off x="1" y="9501302"/>
            <a:ext cx="18273940" cy="777392"/>
          </a:xfrm>
          <a:custGeom>
            <a:avLst/>
            <a:gdLst>
              <a:gd name="connsiteX0" fmla="*/ 0 w 18273940"/>
              <a:gd name="connsiteY0" fmla="*/ 0 h 777392"/>
              <a:gd name="connsiteX1" fmla="*/ 18273940 w 18273940"/>
              <a:gd name="connsiteY1" fmla="*/ 0 h 777392"/>
              <a:gd name="connsiteX2" fmla="*/ 18273940 w 18273940"/>
              <a:gd name="connsiteY2" fmla="*/ 777392 h 777392"/>
              <a:gd name="connsiteX3" fmla="*/ 0 w 18273940"/>
              <a:gd name="connsiteY3" fmla="*/ 777392 h 777392"/>
              <a:gd name="connsiteX4" fmla="*/ 0 w 18273940"/>
              <a:gd name="connsiteY4" fmla="*/ 0 h 7773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73940" h="777392">
                <a:moveTo>
                  <a:pt x="0" y="0"/>
                </a:moveTo>
                <a:lnTo>
                  <a:pt x="18273940" y="0"/>
                </a:lnTo>
                <a:lnTo>
                  <a:pt x="18273940" y="777392"/>
                </a:lnTo>
                <a:lnTo>
                  <a:pt x="0" y="777392"/>
                </a:lnTo>
                <a:lnTo>
                  <a:pt x="0" y="0"/>
                </a:lnTo>
              </a:path>
            </a:pathLst>
          </a:custGeom>
          <a:solidFill>
            <a:srgbClr val="EBEB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7270971" y="9495630"/>
            <a:ext cx="25386" cy="790092"/>
          </a:xfrm>
          <a:custGeom>
            <a:avLst/>
            <a:gdLst>
              <a:gd name="connsiteX0" fmla="*/ 6350 w 25387"/>
              <a:gd name="connsiteY0" fmla="*/ 783742 h 790092"/>
              <a:gd name="connsiteX1" fmla="*/ 6350 w 25387"/>
              <a:gd name="connsiteY1" fmla="*/ 6350 h 790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87" h="790092">
                <a:moveTo>
                  <a:pt x="6350" y="783742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6F9ED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2" y="385483"/>
            <a:ext cx="9246695" cy="879977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927851" y="6495292"/>
            <a:ext cx="1701253" cy="14479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378998" y="2933700"/>
            <a:ext cx="1701253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822450" y="5527343"/>
            <a:ext cx="1804293" cy="1825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626743" y="7206587"/>
            <a:ext cx="2762376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041651" y="952501"/>
            <a:ext cx="1701253" cy="48362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831851" y="571502"/>
            <a:ext cx="4724400" cy="708659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626744" y="419100"/>
            <a:ext cx="5968107" cy="19431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27051" y="571500"/>
            <a:ext cx="7543800" cy="8229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067498" y="6513978"/>
            <a:ext cx="5968107" cy="19431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05" y="5031350"/>
            <a:ext cx="1905693" cy="19056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17" y="4260676"/>
            <a:ext cx="1834073" cy="9353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1"/>
          <a:stretch/>
        </p:blipFill>
        <p:spPr>
          <a:xfrm>
            <a:off x="4041532" y="5367487"/>
            <a:ext cx="2326908" cy="967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2" b="19465"/>
          <a:stretch/>
        </p:blipFill>
        <p:spPr>
          <a:xfrm>
            <a:off x="5379663" y="3052228"/>
            <a:ext cx="1700588" cy="937074"/>
          </a:xfrm>
          <a:prstGeom prst="rect">
            <a:avLst/>
          </a:prstGeom>
        </p:spPr>
      </p:pic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805" y="3399551"/>
            <a:ext cx="2454358" cy="79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29" y="3761328"/>
            <a:ext cx="1965226" cy="138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9274" y="4404899"/>
            <a:ext cx="3057781" cy="659771"/>
          </a:xfrm>
          <a:prstGeom prst="rect">
            <a:avLst/>
          </a:prstGeom>
        </p:spPr>
      </p:pic>
      <p:pic>
        <p:nvPicPr>
          <p:cNvPr id="1025" name="Picture 10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6792" y="6190453"/>
            <a:ext cx="3170258" cy="1073162"/>
          </a:xfrm>
          <a:prstGeom prst="rect">
            <a:avLst/>
          </a:prstGeom>
        </p:spPr>
      </p:pic>
      <p:pic>
        <p:nvPicPr>
          <p:cNvPr id="1026" name="Picture 10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0" y="2314974"/>
            <a:ext cx="2737000" cy="831357"/>
          </a:xfrm>
          <a:prstGeom prst="rect">
            <a:avLst/>
          </a:prstGeom>
        </p:spPr>
      </p:pic>
      <p:pic>
        <p:nvPicPr>
          <p:cNvPr id="1027" name="Picture 10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48581" y="3218162"/>
            <a:ext cx="2108276" cy="57626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453934" y="5580206"/>
            <a:ext cx="290387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29" tIns="45715" rIns="91429" bIns="45715" rtlCol="0">
            <a:spAutoFit/>
          </a:bodyPr>
          <a:lstStyle/>
          <a:p>
            <a:r>
              <a:rPr lang="fr-BE" sz="4800" dirty="0"/>
              <a:t>Ocean </a:t>
            </a:r>
            <a:r>
              <a:rPr lang="fr-BE" sz="4800" dirty="0" err="1"/>
              <a:t>Gov</a:t>
            </a:r>
            <a:endParaRPr lang="en-GB" sz="4800" dirty="0"/>
          </a:p>
        </p:txBody>
      </p:sp>
      <p:pic>
        <p:nvPicPr>
          <p:cNvPr id="1031" name="Picture 10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43300" y="2349177"/>
            <a:ext cx="1897166" cy="85885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081612" y="3846531"/>
            <a:ext cx="118333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29" tIns="45715" rIns="91429" bIns="45715" rtlCol="0">
            <a:spAutoFit/>
          </a:bodyPr>
          <a:lstStyle/>
          <a:p>
            <a:r>
              <a:rPr lang="fr-BE" sz="4800" dirty="0"/>
              <a:t>IMP</a:t>
            </a:r>
            <a:endParaRPr lang="en-GB" sz="4800" dirty="0"/>
          </a:p>
        </p:txBody>
      </p:sp>
      <p:sp>
        <p:nvSpPr>
          <p:cNvPr id="48" name="TextBox 47"/>
          <p:cNvSpPr txBox="1"/>
          <p:nvPr/>
        </p:nvSpPr>
        <p:spPr>
          <a:xfrm>
            <a:off x="5874145" y="3736038"/>
            <a:ext cx="111280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29" tIns="45715" rIns="91429" bIns="45715" rtlCol="0">
            <a:spAutoFit/>
          </a:bodyPr>
          <a:lstStyle/>
          <a:p>
            <a:r>
              <a:rPr lang="fr-BE" sz="4800" dirty="0"/>
              <a:t>CFP</a:t>
            </a:r>
            <a:endParaRPr lang="en-GB" sz="4800" dirty="0"/>
          </a:p>
        </p:txBody>
      </p:sp>
      <p:pic>
        <p:nvPicPr>
          <p:cNvPr id="49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01" y="4852568"/>
            <a:ext cx="4090941" cy="79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3091955" y="4005582"/>
            <a:ext cx="331860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5" rIns="91429" bIns="45715" rtlCol="0">
            <a:spAutoFit/>
          </a:bodyPr>
          <a:lstStyle/>
          <a:p>
            <a:r>
              <a:rPr lang="fr-BE" sz="4800" dirty="0"/>
              <a:t>Blue </a:t>
            </a:r>
            <a:r>
              <a:rPr lang="fr-BE" sz="4800" dirty="0" err="1"/>
              <a:t>Growth</a:t>
            </a:r>
            <a:endParaRPr lang="en-GB" sz="4800" dirty="0"/>
          </a:p>
        </p:txBody>
      </p:sp>
      <p:sp>
        <p:nvSpPr>
          <p:cNvPr id="51" name="TextBox 50"/>
          <p:cNvSpPr txBox="1"/>
          <p:nvPr/>
        </p:nvSpPr>
        <p:spPr>
          <a:xfrm>
            <a:off x="1846119" y="2738244"/>
            <a:ext cx="239039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29" tIns="45715" rIns="91429" bIns="45715" rtlCol="0">
            <a:spAutoFit/>
          </a:bodyPr>
          <a:lstStyle/>
          <a:p>
            <a:r>
              <a:rPr lang="fr-BE" sz="7200" dirty="0"/>
              <a:t>MSFD</a:t>
            </a:r>
            <a:endParaRPr lang="en-GB" sz="7200" dirty="0"/>
          </a:p>
        </p:txBody>
      </p:sp>
      <p:sp>
        <p:nvSpPr>
          <p:cNvPr id="52" name="TextBox 51"/>
          <p:cNvSpPr txBox="1"/>
          <p:nvPr/>
        </p:nvSpPr>
        <p:spPr>
          <a:xfrm>
            <a:off x="5780540" y="4123894"/>
            <a:ext cx="187583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29" tIns="45715" rIns="91429" bIns="45715" rtlCol="0">
            <a:spAutoFit/>
          </a:bodyPr>
          <a:lstStyle/>
          <a:p>
            <a:r>
              <a:rPr lang="fr-BE" sz="7200" dirty="0"/>
              <a:t>MSP</a:t>
            </a:r>
            <a:endParaRPr lang="en-GB" sz="7200" dirty="0"/>
          </a:p>
        </p:txBody>
      </p:sp>
      <p:sp>
        <p:nvSpPr>
          <p:cNvPr id="62" name="TextBox 61"/>
          <p:cNvSpPr txBox="1"/>
          <p:nvPr/>
        </p:nvSpPr>
        <p:spPr>
          <a:xfrm>
            <a:off x="11347451" y="2371846"/>
            <a:ext cx="5047855" cy="1123712"/>
          </a:xfrm>
          <a:prstGeom prst="roundRect">
            <a:avLst/>
          </a:prstGeom>
          <a:solidFill>
            <a:srgbClr val="0099CC">
              <a:alpha val="63922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BE" sz="6000" dirty="0" smtClean="0">
                <a:solidFill>
                  <a:srgbClr val="FFFFFF"/>
                </a:solidFill>
              </a:rPr>
              <a:t>Sustained</a:t>
            </a:r>
            <a:endParaRPr lang="en-GB" sz="6000" dirty="0">
              <a:solidFill>
                <a:srgbClr val="FFFF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347451" y="3613315"/>
            <a:ext cx="5047855" cy="1123712"/>
          </a:xfrm>
          <a:prstGeom prst="roundRect">
            <a:avLst/>
          </a:prstGeom>
          <a:solidFill>
            <a:srgbClr val="0099CC">
              <a:alpha val="63922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BE" sz="6000" dirty="0">
                <a:solidFill>
                  <a:srgbClr val="FFFFFF"/>
                </a:solidFill>
              </a:rPr>
              <a:t>Inclusive</a:t>
            </a:r>
            <a:endParaRPr lang="en-GB" sz="6000" dirty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351173" y="6080170"/>
            <a:ext cx="5047855" cy="1123712"/>
          </a:xfrm>
          <a:prstGeom prst="roundRect">
            <a:avLst/>
          </a:prstGeom>
          <a:solidFill>
            <a:srgbClr val="0099CC">
              <a:alpha val="63922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BE" sz="6000" dirty="0">
                <a:solidFill>
                  <a:srgbClr val="FFFFFF"/>
                </a:solidFill>
              </a:rPr>
              <a:t>Focal point</a:t>
            </a:r>
            <a:endParaRPr lang="en-GB" sz="6000" dirty="0">
              <a:solidFill>
                <a:srgbClr val="FFFF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345582" y="4838701"/>
            <a:ext cx="5047855" cy="1123712"/>
          </a:xfrm>
          <a:prstGeom prst="roundRect">
            <a:avLst/>
          </a:prstGeom>
          <a:solidFill>
            <a:srgbClr val="0099CC">
              <a:alpha val="63922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BE" sz="6000" dirty="0">
                <a:solidFill>
                  <a:srgbClr val="FFFFFF"/>
                </a:solidFill>
              </a:rPr>
              <a:t>Common</a:t>
            </a:r>
            <a:endParaRPr lang="en-GB" sz="6000" dirty="0">
              <a:solidFill>
                <a:srgbClr val="FFFF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4547" y="4733557"/>
            <a:ext cx="237116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29" tIns="45715" rIns="91429" bIns="45715" rtlCol="0">
            <a:spAutoFit/>
          </a:bodyPr>
          <a:lstStyle/>
          <a:p>
            <a:r>
              <a:rPr lang="fr-BE" sz="5400" dirty="0"/>
              <a:t>INSPIRE</a:t>
            </a:r>
            <a:endParaRPr lang="en-GB" sz="5400" dirty="0"/>
          </a:p>
        </p:txBody>
      </p:sp>
      <p:sp>
        <p:nvSpPr>
          <p:cNvPr id="68" name="TextBox 67"/>
          <p:cNvSpPr txBox="1"/>
          <p:nvPr/>
        </p:nvSpPr>
        <p:spPr>
          <a:xfrm>
            <a:off x="2512881" y="6742086"/>
            <a:ext cx="139333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29" tIns="45715" rIns="91429" bIns="45715" rtlCol="0">
            <a:spAutoFit/>
          </a:bodyPr>
          <a:lstStyle/>
          <a:p>
            <a:r>
              <a:rPr lang="fr-BE" sz="4800" dirty="0"/>
              <a:t>WFD</a:t>
            </a:r>
            <a:endParaRPr lang="en-GB" sz="4800" dirty="0"/>
          </a:p>
        </p:txBody>
      </p:sp>
      <p:sp>
        <p:nvSpPr>
          <p:cNvPr id="69" name="TextBox 68"/>
          <p:cNvSpPr txBox="1"/>
          <p:nvPr/>
        </p:nvSpPr>
        <p:spPr>
          <a:xfrm>
            <a:off x="4417412" y="7114733"/>
            <a:ext cx="2515342" cy="7156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29" tIns="45715" rIns="91429" bIns="45715" rtlCol="0">
            <a:spAutoFit/>
          </a:bodyPr>
          <a:lstStyle/>
          <a:p>
            <a:r>
              <a:rPr lang="fr-BE" sz="4000" dirty="0"/>
              <a:t>Habitats D.</a:t>
            </a:r>
            <a:endParaRPr lang="en-GB" sz="40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9287052"/>
            <a:ext cx="3124200" cy="98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3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9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sea_level_emodn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" b="2064"/>
          <a:stretch>
            <a:fillRect/>
          </a:stretch>
        </p:blipFill>
        <p:spPr>
          <a:xfrm>
            <a:off x="908050" y="1485900"/>
            <a:ext cx="15102512" cy="8305800"/>
          </a:xfrm>
          <a:prstGeom prst="rect">
            <a:avLst/>
          </a:prstGeom>
        </p:spPr>
      </p:pic>
      <p:sp>
        <p:nvSpPr>
          <p:cNvPr id="16386" name="Content Placeholder 2"/>
          <p:cNvSpPr txBox="1">
            <a:spLocks/>
          </p:cNvSpPr>
          <p:nvPr/>
        </p:nvSpPr>
        <p:spPr bwMode="auto">
          <a:xfrm>
            <a:off x="10356850" y="1562100"/>
            <a:ext cx="7315200" cy="815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lIns="137079" tIns="68540" rIns="137079" bIns="68540"/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Genev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entury Gothic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3100" b="1" dirty="0">
                <a:solidFill>
                  <a:srgbClr val="1F497D"/>
                </a:solidFill>
                <a:latin typeface="+mn-lt"/>
              </a:rPr>
              <a:t>Spatial gaps 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3100" dirty="0">
                <a:solidFill>
                  <a:srgbClr val="1F497D"/>
                </a:solidFill>
                <a:latin typeface="+mn-lt"/>
                <a:ea typeface="ＭＳ Ｐゴシック" charset="0"/>
              </a:rPr>
              <a:t>horizontal – SE European seas; 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3100" dirty="0">
                <a:solidFill>
                  <a:srgbClr val="1F497D"/>
                </a:solidFill>
                <a:latin typeface="+mn-lt"/>
                <a:ea typeface="ＭＳ Ｐゴシック" charset="0"/>
              </a:rPr>
              <a:t>vertical – deep sea is under-sampled;</a:t>
            </a:r>
          </a:p>
          <a:p>
            <a:pPr lvl="1" eaLnBrk="1" hangingPunct="1"/>
            <a:endParaRPr lang="en-GB" sz="3100" dirty="0">
              <a:solidFill>
                <a:srgbClr val="1F497D"/>
              </a:solidFill>
              <a:latin typeface="+mn-lt"/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3100" b="1" dirty="0">
                <a:solidFill>
                  <a:srgbClr val="1F497D"/>
                </a:solidFill>
                <a:latin typeface="+mn-lt"/>
              </a:rPr>
              <a:t>Temporal gaps 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3100" dirty="0">
                <a:solidFill>
                  <a:srgbClr val="1F497D"/>
                </a:solidFill>
                <a:latin typeface="+mn-lt"/>
                <a:ea typeface="ＭＳ Ｐゴシック" charset="0"/>
              </a:rPr>
              <a:t>few complete time series;</a:t>
            </a:r>
          </a:p>
          <a:p>
            <a:pPr eaLnBrk="1" hangingPunct="1">
              <a:buFont typeface="Arial" charset="0"/>
              <a:buChar char="•"/>
            </a:pPr>
            <a:endParaRPr lang="en-GB" sz="3100" dirty="0">
              <a:solidFill>
                <a:srgbClr val="1F497D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3100" b="1" dirty="0">
                <a:solidFill>
                  <a:srgbClr val="1F497D"/>
                </a:solidFill>
                <a:latin typeface="+mn-lt"/>
              </a:rPr>
              <a:t>Parameter gaps 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3100" dirty="0">
                <a:solidFill>
                  <a:srgbClr val="1F497D"/>
                </a:solidFill>
                <a:latin typeface="+mn-lt"/>
                <a:ea typeface="ＭＳ Ｐゴシック" charset="0"/>
              </a:rPr>
              <a:t>biogeochemical; sensors are now </a:t>
            </a:r>
            <a:endParaRPr lang="en-GB" sz="3100" dirty="0" smtClean="0">
              <a:solidFill>
                <a:srgbClr val="1F497D"/>
              </a:solidFill>
              <a:latin typeface="+mn-lt"/>
              <a:ea typeface="ＭＳ Ｐゴシック" charset="0"/>
            </a:endParaRPr>
          </a:p>
          <a:p>
            <a:pPr lvl="1" eaLnBrk="1" hangingPunct="1"/>
            <a:r>
              <a:rPr lang="en-GB" sz="3100" dirty="0" smtClean="0">
                <a:solidFill>
                  <a:srgbClr val="1F497D"/>
                </a:solidFill>
                <a:latin typeface="+mn-lt"/>
                <a:ea typeface="ＭＳ Ｐゴシック" charset="0"/>
              </a:rPr>
              <a:t>available;</a:t>
            </a:r>
            <a:endParaRPr lang="en-GB" sz="3100" dirty="0">
              <a:solidFill>
                <a:srgbClr val="1F497D"/>
              </a:solidFill>
              <a:latin typeface="+mn-lt"/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3100" b="1" dirty="0">
                <a:solidFill>
                  <a:srgbClr val="1F497D"/>
                </a:solidFill>
                <a:latin typeface="+mn-lt"/>
              </a:rPr>
              <a:t>Long term commitments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3100" dirty="0">
                <a:solidFill>
                  <a:srgbClr val="1F497D"/>
                </a:solidFill>
                <a:latin typeface="+mn-lt"/>
                <a:ea typeface="ＭＳ Ｐゴシック" charset="0"/>
              </a:rPr>
              <a:t>more than 70% based on short term </a:t>
            </a:r>
            <a:br>
              <a:rPr lang="en-GB" sz="3100" dirty="0">
                <a:solidFill>
                  <a:srgbClr val="1F497D"/>
                </a:solidFill>
                <a:latin typeface="+mn-lt"/>
                <a:ea typeface="ＭＳ Ｐゴシック" charset="0"/>
              </a:rPr>
            </a:br>
            <a:r>
              <a:rPr lang="en-GB" sz="3100" dirty="0">
                <a:solidFill>
                  <a:srgbClr val="1F497D"/>
                </a:solidFill>
                <a:latin typeface="+mn-lt"/>
                <a:ea typeface="ＭＳ Ｐゴシック" charset="0"/>
              </a:rPr>
              <a:t>research funding;</a:t>
            </a:r>
          </a:p>
          <a:p>
            <a:pPr eaLnBrk="1" hangingPunct="1">
              <a:buFont typeface="Arial" charset="0"/>
              <a:buChar char="•"/>
            </a:pPr>
            <a:endParaRPr lang="en-US" sz="3100" dirty="0">
              <a:solidFill>
                <a:srgbClr val="1F497D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3100" b="1" dirty="0">
                <a:solidFill>
                  <a:srgbClr val="1F497D"/>
                </a:solidFill>
                <a:latin typeface="+mn-lt"/>
              </a:rPr>
              <a:t>Integrated monitoring strategy at </a:t>
            </a:r>
            <a:endParaRPr lang="en-US" sz="3100" b="1" dirty="0" smtClean="0">
              <a:solidFill>
                <a:srgbClr val="1F497D"/>
              </a:solidFill>
              <a:latin typeface="+mn-lt"/>
            </a:endParaRPr>
          </a:p>
          <a:p>
            <a:pPr eaLnBrk="1" hangingPunct="1"/>
            <a:r>
              <a:rPr lang="en-US" sz="3100" b="1" dirty="0" smtClean="0">
                <a:solidFill>
                  <a:srgbClr val="1F497D"/>
                </a:solidFill>
                <a:latin typeface="+mn-lt"/>
              </a:rPr>
              <a:t>European </a:t>
            </a:r>
            <a:r>
              <a:rPr lang="en-US" sz="3100" b="1" dirty="0">
                <a:solidFill>
                  <a:srgbClr val="1F497D"/>
                </a:solidFill>
                <a:latin typeface="+mn-lt"/>
              </a:rPr>
              <a:t>level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100" dirty="0">
                <a:solidFill>
                  <a:srgbClr val="1F497D"/>
                </a:solidFill>
                <a:latin typeface="+mn-lt"/>
                <a:ea typeface="ＭＳ Ｐゴシック" charset="0"/>
              </a:rPr>
              <a:t>Reduce overlaps; maximize </a:t>
            </a:r>
            <a:r>
              <a:rPr lang="en-US" sz="3100" dirty="0" smtClean="0">
                <a:solidFill>
                  <a:srgbClr val="1F497D"/>
                </a:solidFill>
                <a:latin typeface="+mn-lt"/>
                <a:ea typeface="ＭＳ Ｐゴシック" charset="0"/>
              </a:rPr>
              <a:t>synergies</a:t>
            </a:r>
            <a:endParaRPr lang="el-GR" sz="31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091893" y="1"/>
            <a:ext cx="11198587" cy="19883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0E568B"/>
                </a:solidFill>
              </a:rPr>
              <a:t>What is missing 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1485899"/>
            <a:ext cx="9067800" cy="618497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080250" y="1790700"/>
            <a:ext cx="1447800" cy="5638800"/>
          </a:xfrm>
          <a:prstGeom prst="roundRect">
            <a:avLst/>
          </a:prstGeom>
          <a:solidFill>
            <a:schemeClr val="accent1">
              <a:alpha val="12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8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3848100"/>
            <a:ext cx="9372600" cy="2076450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IE" sz="7100" dirty="0" smtClean="0">
                <a:solidFill>
                  <a:srgbClr val="1F497D"/>
                </a:solidFill>
              </a:rPr>
              <a:t>Operational ecology</a:t>
            </a:r>
            <a:r>
              <a:rPr lang="en-IE" sz="7100" dirty="0" smtClean="0">
                <a:solidFill>
                  <a:srgbClr val="1F497D"/>
                </a:solidFill>
              </a:rPr>
              <a:t/>
            </a:r>
            <a:br>
              <a:rPr lang="en-IE" sz="7100" dirty="0" smtClean="0">
                <a:solidFill>
                  <a:srgbClr val="1F497D"/>
                </a:solidFill>
              </a:rPr>
            </a:br>
            <a:r>
              <a:rPr lang="en-IE" sz="7100" dirty="0" smtClean="0">
                <a:solidFill>
                  <a:srgbClr val="1F497D"/>
                </a:solidFill>
              </a:rPr>
              <a:t/>
            </a:r>
            <a:br>
              <a:rPr lang="en-IE" sz="7100" dirty="0" smtClean="0">
                <a:solidFill>
                  <a:srgbClr val="1F497D"/>
                </a:solidFill>
              </a:rPr>
            </a:br>
            <a:r>
              <a:rPr lang="en-IE" sz="7100" dirty="0">
                <a:solidFill>
                  <a:srgbClr val="1F497D"/>
                </a:solidFill>
              </a:rPr>
              <a:t/>
            </a:r>
            <a:br>
              <a:rPr lang="en-IE" sz="7100" dirty="0">
                <a:solidFill>
                  <a:srgbClr val="1F497D"/>
                </a:solidFill>
              </a:rPr>
            </a:br>
            <a:r>
              <a:rPr lang="en-GB" sz="4000" dirty="0" smtClean="0">
                <a:solidFill>
                  <a:srgbClr val="1F497D"/>
                </a:solidFill>
              </a:rPr>
              <a:t>Present state of the ecosystem</a:t>
            </a:r>
            <a:br>
              <a:rPr lang="en-GB" sz="4000" dirty="0" smtClean="0">
                <a:solidFill>
                  <a:srgbClr val="1F497D"/>
                </a:solidFill>
              </a:rPr>
            </a:br>
            <a:r>
              <a:rPr lang="en-GB" sz="4000" dirty="0">
                <a:solidFill>
                  <a:srgbClr val="1F497D"/>
                </a:solidFill>
              </a:rPr>
              <a:t/>
            </a:r>
            <a:br>
              <a:rPr lang="en-GB" sz="4000" dirty="0">
                <a:solidFill>
                  <a:srgbClr val="1F497D"/>
                </a:solidFill>
              </a:rPr>
            </a:br>
            <a:r>
              <a:rPr lang="en-GB" sz="4000" dirty="0" smtClean="0">
                <a:solidFill>
                  <a:srgbClr val="1F497D"/>
                </a:solidFill>
              </a:rPr>
              <a:t>Ecosystem forecast</a:t>
            </a:r>
            <a:br>
              <a:rPr lang="en-GB" sz="4000" dirty="0" smtClean="0">
                <a:solidFill>
                  <a:srgbClr val="1F497D"/>
                </a:solidFill>
              </a:rPr>
            </a:br>
            <a:r>
              <a:rPr lang="en-GB" sz="4000" dirty="0">
                <a:solidFill>
                  <a:srgbClr val="1F497D"/>
                </a:solidFill>
              </a:rPr>
              <a:t/>
            </a:r>
            <a:br>
              <a:rPr lang="en-GB" sz="4000" dirty="0">
                <a:solidFill>
                  <a:srgbClr val="1F497D"/>
                </a:solidFill>
              </a:rPr>
            </a:br>
            <a:r>
              <a:rPr lang="en-GB" sz="4000" dirty="0" smtClean="0">
                <a:solidFill>
                  <a:srgbClr val="1F497D"/>
                </a:solidFill>
              </a:rPr>
              <a:t>Reliable what/if scenario simulations</a:t>
            </a:r>
            <a:br>
              <a:rPr lang="en-GB" sz="4000" dirty="0" smtClean="0">
                <a:solidFill>
                  <a:srgbClr val="1F497D"/>
                </a:solidFill>
              </a:rPr>
            </a:br>
            <a:r>
              <a:rPr lang="en-GB" sz="4000" dirty="0">
                <a:solidFill>
                  <a:srgbClr val="1F497D"/>
                </a:solidFill>
              </a:rPr>
              <a:t/>
            </a:r>
            <a:br>
              <a:rPr lang="en-GB" sz="4000" dirty="0">
                <a:solidFill>
                  <a:srgbClr val="1F497D"/>
                </a:solidFill>
              </a:rPr>
            </a:br>
            <a:r>
              <a:rPr lang="en-GB" sz="4000" dirty="0" smtClean="0">
                <a:solidFill>
                  <a:srgbClr val="1F497D"/>
                </a:solidFill>
              </a:rPr>
              <a:t>Prediction of biohazards</a:t>
            </a:r>
            <a:br>
              <a:rPr lang="en-GB" sz="4000" dirty="0" smtClean="0">
                <a:solidFill>
                  <a:srgbClr val="1F497D"/>
                </a:solidFill>
              </a:rPr>
            </a:br>
            <a:r>
              <a:rPr lang="en-GB" sz="4000" dirty="0">
                <a:solidFill>
                  <a:srgbClr val="1F497D"/>
                </a:solidFill>
              </a:rPr>
              <a:t/>
            </a:r>
            <a:br>
              <a:rPr lang="en-GB" sz="4000" dirty="0">
                <a:solidFill>
                  <a:srgbClr val="1F497D"/>
                </a:solidFill>
              </a:rPr>
            </a:br>
            <a:r>
              <a:rPr lang="en-GB" sz="4000" dirty="0" smtClean="0">
                <a:solidFill>
                  <a:srgbClr val="1F497D"/>
                </a:solidFill>
              </a:rPr>
              <a:t>Prediction of future trends</a:t>
            </a:r>
            <a:endParaRPr lang="en-GB" sz="4000" dirty="0">
              <a:solidFill>
                <a:srgbClr val="1F497D"/>
              </a:solidFill>
            </a:endParaRPr>
          </a:p>
        </p:txBody>
      </p:sp>
      <p:pic>
        <p:nvPicPr>
          <p:cNvPr id="4" name="Billede 68" descr="\\VBOXSVR\tmp\tmp-avab\opec\D5.2_Monitoring\Expvar_test\output_AMM_Chl\explvar_Chl_AMM-all.tif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1257300"/>
            <a:ext cx="10509250" cy="822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3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Observing System Simulation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Computationally expensive</a:t>
            </a:r>
          </a:p>
          <a:p>
            <a:r>
              <a:rPr lang="en-US" dirty="0" smtClean="0"/>
              <a:t>Some in </a:t>
            </a:r>
            <a:r>
              <a:rPr lang="en-US" dirty="0" err="1" smtClean="0"/>
              <a:t>AtlantOS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Help with EOOS roll out: “EOOS simulator””</a:t>
            </a:r>
            <a:endParaRPr lang="en-US" dirty="0"/>
          </a:p>
        </p:txBody>
      </p:sp>
      <p:pic>
        <p:nvPicPr>
          <p:cNvPr id="4" name="Billede 17"/>
          <p:cNvPicPr/>
          <p:nvPr/>
        </p:nvPicPr>
        <p:blipFill rotWithShape="1">
          <a:blip r:embed="rId2"/>
          <a:srcRect l="3888" t="7962" r="4976" b="7940"/>
          <a:stretch/>
        </p:blipFill>
        <p:spPr bwMode="auto">
          <a:xfrm>
            <a:off x="8902700" y="266700"/>
            <a:ext cx="939165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lede 7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10484" r="7834" b="21530"/>
          <a:stretch/>
        </p:blipFill>
        <p:spPr bwMode="auto">
          <a:xfrm>
            <a:off x="0" y="3848100"/>
            <a:ext cx="9899650" cy="5207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09250" y="6743700"/>
            <a:ext cx="5047855" cy="715078"/>
          </a:xfrm>
          <a:prstGeom prst="roundRect">
            <a:avLst/>
          </a:prstGeom>
          <a:solidFill>
            <a:srgbClr val="0099CC">
              <a:alpha val="63922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BE" sz="3600" dirty="0" smtClean="0">
                <a:solidFill>
                  <a:srgbClr val="FFFFFF"/>
                </a:solidFill>
              </a:rPr>
              <a:t>EOOS Simulator</a:t>
            </a:r>
            <a:endParaRPr lang="en-GB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5173" y="1149777"/>
            <a:ext cx="9182407" cy="4167260"/>
            <a:chOff x="135171" y="1149776"/>
            <a:chExt cx="9182408" cy="4167260"/>
          </a:xfrm>
        </p:grpSpPr>
        <p:sp>
          <p:nvSpPr>
            <p:cNvPr id="10" name="Rounded Rectangle 9"/>
            <p:cNvSpPr/>
            <p:nvPr/>
          </p:nvSpPr>
          <p:spPr>
            <a:xfrm>
              <a:off x="1215000" y="1777208"/>
              <a:ext cx="3822991" cy="106877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63211" tIns="81606" rIns="163211" bIns="81606" rtlCol="0" anchor="ctr"/>
            <a:lstStyle/>
            <a:p>
              <a:pPr lvl="0" algn="ctr"/>
              <a:r>
                <a:rPr lang="en-US" sz="3100" dirty="0">
                  <a:solidFill>
                    <a:prstClr val="black"/>
                  </a:solidFill>
                </a:rPr>
                <a:t>Policy</a:t>
              </a:r>
            </a:p>
            <a:p>
              <a:pPr lvl="0" algn="ctr"/>
              <a:r>
                <a:rPr lang="en-US" sz="3100" dirty="0">
                  <a:solidFill>
                    <a:prstClr val="black"/>
                  </a:solidFill>
                </a:rPr>
                <a:t>Evidence-base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443183" y="1956731"/>
              <a:ext cx="3874396" cy="119504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63211" tIns="81606" rIns="163211" bIns="81606" rtlCol="0" anchor="ctr"/>
            <a:lstStyle/>
            <a:p>
              <a:pPr lvl="0" algn="ctr"/>
              <a:r>
                <a:rPr lang="en-US" sz="3100" dirty="0">
                  <a:solidFill>
                    <a:prstClr val="black"/>
                  </a:solidFill>
                </a:rPr>
                <a:t>Ocean Literacy &amp; Citizen science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35171" y="1149776"/>
              <a:ext cx="1794575" cy="62743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63211" tIns="81606" rIns="163211" bIns="81606" rtlCol="0" anchor="ctr"/>
            <a:lstStyle/>
            <a:p>
              <a:pPr lvl="0" algn="ctr"/>
              <a:r>
                <a:rPr lang="en-US" sz="3100" dirty="0">
                  <a:solidFill>
                    <a:prstClr val="black"/>
                  </a:solidFill>
                </a:rPr>
                <a:t>MSFD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040035" y="1149776"/>
              <a:ext cx="1794575" cy="62743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63211" tIns="81606" rIns="163211" bIns="81606" rtlCol="0" anchor="ctr"/>
            <a:lstStyle/>
            <a:p>
              <a:pPr lvl="0" algn="ctr"/>
              <a:r>
                <a:rPr lang="en-US" sz="3100" dirty="0">
                  <a:solidFill>
                    <a:prstClr val="black"/>
                  </a:solidFill>
                </a:rPr>
                <a:t>MSP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949334" y="1149776"/>
              <a:ext cx="1794575" cy="62743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63211" tIns="81606" rIns="163211" bIns="81606" rtlCol="0" anchor="ctr"/>
            <a:lstStyle/>
            <a:p>
              <a:pPr lvl="0" algn="ctr"/>
              <a:r>
                <a:rPr lang="en-US" sz="3100" dirty="0">
                  <a:solidFill>
                    <a:prstClr val="black"/>
                  </a:solidFill>
                </a:rPr>
                <a:t>CFP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15002" y="3959930"/>
              <a:ext cx="3412832" cy="135710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63211" tIns="81606" rIns="163211" bIns="81606" rtlCol="0" anchor="ctr"/>
            <a:lstStyle/>
            <a:p>
              <a:pPr lvl="0" algn="ctr"/>
              <a:r>
                <a:rPr lang="en-US" sz="3100" dirty="0">
                  <a:solidFill>
                    <a:prstClr val="black"/>
                  </a:solidFill>
                </a:rPr>
                <a:t>Scientific knowledge and Innovation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699250" y="3314700"/>
            <a:ext cx="4974969" cy="5562600"/>
            <a:chOff x="1631951" y="895975"/>
            <a:chExt cx="2892498" cy="5341314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1631951" y="895975"/>
              <a:ext cx="2879725" cy="5341314"/>
            </a:xfrm>
            <a:prstGeom prst="roundRect">
              <a:avLst/>
            </a:prstGeom>
            <a:solidFill>
              <a:srgbClr val="8FE1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4400" dirty="0" smtClean="0">
                  <a:solidFill>
                    <a:schemeClr val="tx2"/>
                  </a:solidFill>
                  <a:cs typeface="Century"/>
                </a:rPr>
                <a:t>Ocean Observations</a:t>
              </a:r>
              <a:endParaRPr lang="el-GR" sz="4400" dirty="0">
                <a:solidFill>
                  <a:schemeClr val="tx2"/>
                </a:solidFill>
                <a:cs typeface="Century"/>
              </a:endParaRPr>
            </a:p>
          </p:txBody>
        </p:sp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357" y="3140869"/>
              <a:ext cx="482600" cy="201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662" y="2618979"/>
              <a:ext cx="1474787" cy="95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558" y="2618979"/>
              <a:ext cx="1223962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431" y="3370368"/>
              <a:ext cx="2016125" cy="104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869" y="4794502"/>
              <a:ext cx="618862" cy="91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63" name="Picture 50" descr="5100_IFM-Kiel_fig0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739" y="4864100"/>
              <a:ext cx="1183048" cy="90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Rounded Rectangle 63"/>
          <p:cNvSpPr/>
          <p:nvPr/>
        </p:nvSpPr>
        <p:spPr>
          <a:xfrm>
            <a:off x="984250" y="8496300"/>
            <a:ext cx="41910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63211" tIns="81606" rIns="163211" bIns="81606" rtlCol="0" anchor="ctr"/>
          <a:lstStyle/>
          <a:p>
            <a:pPr lvl="0" algn="ctr"/>
            <a:r>
              <a:rPr lang="en-US" sz="3100" dirty="0" smtClean="0">
                <a:solidFill>
                  <a:prstClr val="black"/>
                </a:solidFill>
              </a:rPr>
              <a:t>Climate studies and assessments</a:t>
            </a:r>
            <a:endParaRPr lang="en-US" sz="3100" dirty="0">
              <a:solidFill>
                <a:prstClr val="black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2795250" y="5753100"/>
            <a:ext cx="41910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63211" tIns="81606" rIns="163211" bIns="81606" rtlCol="0" anchor="ctr"/>
          <a:lstStyle/>
          <a:p>
            <a:pPr lvl="0" algn="ctr"/>
            <a:r>
              <a:rPr lang="en-US" sz="3100" dirty="0" smtClean="0">
                <a:solidFill>
                  <a:prstClr val="black"/>
                </a:solidFill>
              </a:rPr>
              <a:t>Direct collection by industry</a:t>
            </a:r>
            <a:endParaRPr lang="en-US" sz="3100" dirty="0">
              <a:solidFill>
                <a:prstClr val="black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2947650" y="8039100"/>
            <a:ext cx="41910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63211" tIns="81606" rIns="163211" bIns="81606" rtlCol="0" anchor="ctr"/>
          <a:lstStyle/>
          <a:p>
            <a:pPr lvl="0" algn="ctr"/>
            <a:r>
              <a:rPr lang="en-US" sz="3100" dirty="0" smtClean="0">
                <a:solidFill>
                  <a:prstClr val="black"/>
                </a:solidFill>
              </a:rPr>
              <a:t>Many other uses</a:t>
            </a:r>
            <a:endParaRPr lang="en-US" sz="3100" dirty="0">
              <a:solidFill>
                <a:prstClr val="black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203450" y="6210300"/>
            <a:ext cx="41910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63211" tIns="81606" rIns="163211" bIns="81606" rtlCol="0" anchor="ctr"/>
          <a:lstStyle/>
          <a:p>
            <a:pPr lvl="0" algn="ctr"/>
            <a:r>
              <a:rPr lang="en-US" sz="3100" dirty="0" smtClean="0">
                <a:solidFill>
                  <a:prstClr val="black"/>
                </a:solidFill>
              </a:rPr>
              <a:t>Regional conventions and assessments</a:t>
            </a:r>
            <a:endParaRPr lang="en-US" sz="3100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96777" y="1062335"/>
            <a:ext cx="7505918" cy="3112155"/>
            <a:chOff x="9796777" y="1062335"/>
            <a:chExt cx="7505918" cy="3112155"/>
          </a:xfrm>
        </p:grpSpPr>
        <p:sp>
          <p:nvSpPr>
            <p:cNvPr id="15" name="Rounded Rectangle 14"/>
            <p:cNvSpPr/>
            <p:nvPr/>
          </p:nvSpPr>
          <p:spPr>
            <a:xfrm>
              <a:off x="11118851" y="2857502"/>
              <a:ext cx="2417824" cy="58911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63211" tIns="81606" rIns="163211" bIns="81606" rtlCol="0" anchor="ctr"/>
            <a:lstStyle/>
            <a:p>
              <a:pPr lvl="0" algn="ctr"/>
              <a:r>
                <a:rPr lang="en-US" sz="3100" dirty="0">
                  <a:solidFill>
                    <a:prstClr val="black"/>
                  </a:solidFill>
                </a:rPr>
                <a:t>CMEMS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796777" y="1146192"/>
              <a:ext cx="3822991" cy="8070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63211" tIns="81606" rIns="163211" bIns="81606" rtlCol="0" anchor="ctr"/>
            <a:lstStyle/>
            <a:p>
              <a:pPr lvl="0" algn="ctr"/>
              <a:r>
                <a:rPr lang="en-US" sz="3100" dirty="0">
                  <a:solidFill>
                    <a:prstClr val="black"/>
                  </a:solidFill>
                </a:rPr>
                <a:t>Operational users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3557251" y="3543302"/>
              <a:ext cx="1931020" cy="6311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63211" tIns="81606" rIns="163211" bIns="81606" rtlCol="0" anchor="ctr"/>
            <a:lstStyle/>
            <a:p>
              <a:pPr lvl="0" algn="ctr"/>
              <a:r>
                <a:rPr lang="en-US" sz="3100" dirty="0">
                  <a:solidFill>
                    <a:prstClr val="black"/>
                  </a:solidFill>
                </a:rPr>
                <a:t>Other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3479704" y="1062335"/>
              <a:ext cx="3822991" cy="106877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63211" tIns="81606" rIns="163211" bIns="81606" rtlCol="0" anchor="ctr"/>
            <a:lstStyle/>
            <a:p>
              <a:pPr lvl="0" algn="ctr"/>
              <a:r>
                <a:rPr lang="en-US" sz="3100" dirty="0">
                  <a:solidFill>
                    <a:prstClr val="black"/>
                  </a:solidFill>
                </a:rPr>
                <a:t>Products/services for Blue Growth </a:t>
              </a:r>
              <a:r>
                <a:rPr lang="en-US" sz="3100" dirty="0" smtClean="0">
                  <a:solidFill>
                    <a:prstClr val="black"/>
                  </a:solidFill>
                </a:rPr>
                <a:t>sectors</a:t>
              </a:r>
              <a:endParaRPr lang="en-US" sz="3100" dirty="0">
                <a:solidFill>
                  <a:prstClr val="black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3557251" y="2857502"/>
              <a:ext cx="2275337" cy="61654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63211" tIns="81606" rIns="163211" bIns="81606" rtlCol="0" anchor="ctr"/>
            <a:lstStyle/>
            <a:p>
              <a:pPr lvl="0" algn="ctr"/>
              <a:r>
                <a:rPr lang="en-US" sz="3100" dirty="0" err="1">
                  <a:solidFill>
                    <a:prstClr val="black"/>
                  </a:solidFill>
                </a:rPr>
                <a:t>EMODnet</a:t>
              </a:r>
              <a:endParaRPr lang="en-US" sz="3100" dirty="0">
                <a:solidFill>
                  <a:prstClr val="black"/>
                </a:solidFill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15999963" y="2857500"/>
              <a:ext cx="1291087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63211" tIns="81606" rIns="163211" bIns="81606" rtlCol="0" anchor="ctr"/>
            <a:lstStyle/>
            <a:p>
              <a:pPr lvl="0" algn="ctr"/>
              <a:r>
                <a:rPr lang="en-US" sz="3100" dirty="0" smtClean="0">
                  <a:solidFill>
                    <a:prstClr val="black"/>
                  </a:solidFill>
                </a:rPr>
                <a:t>DCF</a:t>
              </a:r>
              <a:endParaRPr lang="en-US" sz="3100" dirty="0">
                <a:solidFill>
                  <a:prstClr val="black"/>
                </a:solidFill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908050" y="3848100"/>
            <a:ext cx="16306800" cy="5638800"/>
          </a:xfrm>
          <a:prstGeom prst="roundRect">
            <a:avLst/>
          </a:prstGeom>
          <a:ln w="635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63211" tIns="81606" rIns="163211" bIns="81606" rtlCol="0" anchor="ctr"/>
          <a:lstStyle/>
          <a:p>
            <a:pPr lvl="0" algn="ctr"/>
            <a:r>
              <a:rPr lang="en-US" sz="9600" dirty="0" smtClean="0">
                <a:solidFill>
                  <a:schemeClr val="tx2"/>
                </a:solidFill>
              </a:rPr>
              <a:t>Collect once</a:t>
            </a:r>
          </a:p>
          <a:p>
            <a:pPr lvl="0" algn="ctr"/>
            <a:endParaRPr lang="en-US" sz="9600" dirty="0" smtClean="0">
              <a:solidFill>
                <a:schemeClr val="tx2"/>
              </a:solidFill>
            </a:endParaRPr>
          </a:p>
          <a:p>
            <a:pPr lvl="0" algn="ctr"/>
            <a:r>
              <a:rPr lang="en-US" sz="9600" dirty="0" smtClean="0">
                <a:solidFill>
                  <a:schemeClr val="tx2"/>
                </a:solidFill>
              </a:rPr>
              <a:t>Use many times</a:t>
            </a:r>
            <a:endParaRPr lang="en-US" sz="9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7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8" grpId="0" animBg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24582</TotalTime>
  <Words>447</Words>
  <Application>Microsoft Macintosh PowerPoint</Application>
  <PresentationFormat>Custom</PresentationFormat>
  <Paragraphs>175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Centralised Copernicus</vt:lpstr>
      <vt:lpstr>PowerPoint Presentation</vt:lpstr>
      <vt:lpstr>PowerPoint Presentation</vt:lpstr>
      <vt:lpstr>PowerPoint Presentation</vt:lpstr>
      <vt:lpstr>What is missing ? </vt:lpstr>
      <vt:lpstr>Operational ecology   Present state of the ecosystem  Ecosystem forecast  Reliable what/if scenario simulations  Prediction of biohazards  Prediction of future trends</vt:lpstr>
      <vt:lpstr>Observing System Simulation Experiments</vt:lpstr>
      <vt:lpstr>PowerPoint Presentation</vt:lpstr>
      <vt:lpstr>Essential Ocean Variables and readiness level CONCEPT   PILOT   MATURE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Dina</dc:creator>
  <cp:lastModifiedBy>Glenn Nolan</cp:lastModifiedBy>
  <cp:revision>217</cp:revision>
  <cp:lastPrinted>2017-03-27T17:04:54Z</cp:lastPrinted>
  <dcterms:created xsi:type="dcterms:W3CDTF">2006-08-16T00:00:00Z</dcterms:created>
  <dcterms:modified xsi:type="dcterms:W3CDTF">2017-03-27T17:05:00Z</dcterms:modified>
</cp:coreProperties>
</file>