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6" r:id="rId6"/>
    <p:sldId id="258" r:id="rId7"/>
    <p:sldId id="257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7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74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2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3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67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72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7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5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9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1C1B-B77C-4EA5-94FB-36A340E008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BF75F-E3E2-4EE3-BC95-D91B89DAA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71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 Reception Facilities Directive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1476"/>
            <a:ext cx="5678978" cy="475548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ships </a:t>
            </a:r>
            <a:r>
              <a:rPr lang="en-GB" dirty="0"/>
              <a:t>shall pay an indirect fee, irrespective of delivery of waste to a port reception facility</a:t>
            </a:r>
            <a:r>
              <a:rPr lang="en-GB" dirty="0" smtClean="0"/>
              <a:t>;</a:t>
            </a:r>
          </a:p>
          <a:p>
            <a:r>
              <a:rPr lang="en-GB" dirty="0" smtClean="0"/>
              <a:t>should </a:t>
            </a:r>
            <a:r>
              <a:rPr lang="en-GB" dirty="0"/>
              <a:t>not create a disincentive for fishing port communities to participate in existing delivery schemes for passively fished </a:t>
            </a:r>
            <a:r>
              <a:rPr lang="en-GB" dirty="0" smtClean="0"/>
              <a:t>waste</a:t>
            </a:r>
          </a:p>
          <a:p>
            <a:r>
              <a:rPr lang="en-GB" dirty="0"/>
              <a:t>Member States shall </a:t>
            </a:r>
            <a:endParaRPr lang="en-GB" dirty="0" smtClean="0"/>
          </a:p>
          <a:p>
            <a:pPr lvl="1"/>
            <a:r>
              <a:rPr lang="en-GB" dirty="0" smtClean="0"/>
              <a:t>ensure </a:t>
            </a:r>
            <a:r>
              <a:rPr lang="en-GB" dirty="0"/>
              <a:t>that monitoring data on the volume and quantity of passively fished waste is collected, and shall report such monitoring data to the Commission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carry </a:t>
            </a:r>
            <a:r>
              <a:rPr lang="en-GB" dirty="0"/>
              <a:t>out inspections of ships calling in their ports corresponding to at least 15 % of the total number of individual ships calling in the Member State annually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Image result for port reception facil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05" y="2647019"/>
            <a:ext cx="5037918" cy="279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8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Directive </a:t>
            </a:r>
            <a:r>
              <a:rPr lang="en-US" dirty="0" smtClean="0"/>
              <a:t>on the reduction of the impact of certain plastic products on the environment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6443749" cy="4417233"/>
          </a:xfrm>
        </p:spPr>
        <p:txBody>
          <a:bodyPr>
            <a:normAutofit fontScale="92500" lnSpcReduction="10000"/>
          </a:bodyPr>
          <a:lstStyle/>
          <a:p>
            <a:r>
              <a:rPr lang="en-GB" sz="3300" dirty="0" smtClean="0"/>
              <a:t>extended </a:t>
            </a:r>
            <a:r>
              <a:rPr lang="en-GB" sz="3300" dirty="0"/>
              <a:t>producer responsibility </a:t>
            </a:r>
            <a:r>
              <a:rPr lang="en-GB" sz="3300" dirty="0" smtClean="0"/>
              <a:t> </a:t>
            </a:r>
          </a:p>
          <a:p>
            <a:pPr lvl="1"/>
            <a:r>
              <a:rPr lang="en-GB" sz="2800" dirty="0" smtClean="0"/>
              <a:t>for </a:t>
            </a:r>
            <a:r>
              <a:rPr lang="en-GB" sz="2800" dirty="0"/>
              <a:t>fishing gear containing plastic </a:t>
            </a:r>
            <a:endParaRPr lang="en-GB" sz="2800" dirty="0" smtClean="0"/>
          </a:p>
          <a:p>
            <a:r>
              <a:rPr lang="en-GB" sz="3300" dirty="0" smtClean="0"/>
              <a:t>national </a:t>
            </a:r>
            <a:r>
              <a:rPr lang="en-GB" sz="3300" dirty="0"/>
              <a:t>minimum annual collection rate </a:t>
            </a:r>
            <a:endParaRPr lang="en-GB" sz="3300" dirty="0" smtClean="0"/>
          </a:p>
          <a:p>
            <a:pPr lvl="1"/>
            <a:r>
              <a:rPr lang="en-GB" sz="2800" dirty="0" smtClean="0"/>
              <a:t>of </a:t>
            </a:r>
            <a:r>
              <a:rPr lang="en-GB" sz="2800" dirty="0"/>
              <a:t>waste fishing gear containing plastic for recycling.</a:t>
            </a:r>
          </a:p>
          <a:p>
            <a:r>
              <a:rPr lang="en-GB" sz="3300" dirty="0" smtClean="0"/>
              <a:t>monitor </a:t>
            </a:r>
            <a:r>
              <a:rPr lang="en-GB" sz="3300" dirty="0"/>
              <a:t>fishing gear </a:t>
            </a:r>
            <a:endParaRPr lang="en-GB" sz="3300" dirty="0" smtClean="0"/>
          </a:p>
          <a:p>
            <a:pPr lvl="1"/>
            <a:r>
              <a:rPr lang="en-GB" sz="2800" dirty="0" smtClean="0"/>
              <a:t>containing </a:t>
            </a:r>
            <a:r>
              <a:rPr lang="en-GB" sz="2800" dirty="0"/>
              <a:t>plastic placed on the market of the Member State </a:t>
            </a:r>
            <a:endParaRPr lang="en-GB" sz="2800" dirty="0" smtClean="0"/>
          </a:p>
          <a:p>
            <a:pPr lvl="1"/>
            <a:r>
              <a:rPr lang="en-GB" sz="2800" dirty="0" smtClean="0"/>
              <a:t>waste containing </a:t>
            </a:r>
            <a:r>
              <a:rPr lang="en-GB" sz="2800" dirty="0"/>
              <a:t>plastic collected </a:t>
            </a:r>
          </a:p>
          <a:p>
            <a:pPr lvl="1"/>
            <a:r>
              <a:rPr lang="en-GB" sz="2800" dirty="0" smtClean="0"/>
              <a:t>report </a:t>
            </a:r>
            <a:r>
              <a:rPr lang="en-GB" sz="2800" dirty="0"/>
              <a:t>to the </a:t>
            </a:r>
            <a:r>
              <a:rPr lang="en-GB" sz="2800" dirty="0" smtClean="0"/>
              <a:t>Commission </a:t>
            </a:r>
            <a:endParaRPr lang="en-GB" sz="28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919556" y="1690688"/>
            <a:ext cx="2751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i="1" dirty="0" smtClean="0">
                <a:solidFill>
                  <a:schemeClr val="accent1"/>
                </a:solidFill>
                <a:latin typeface="+mj-lt"/>
              </a:rPr>
              <a:t>text agreed by Council and Parliament</a:t>
            </a:r>
            <a:endParaRPr lang="en-GB" sz="2400" i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028" name="Picture 4" descr="Image result for turtle in fishing 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15" y="3016251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Responsibility of Producers</a:t>
            </a:r>
            <a:br>
              <a:rPr lang="en-GB" dirty="0" smtClean="0"/>
            </a:br>
            <a:r>
              <a:rPr lang="en-US" sz="1800" dirty="0"/>
              <a:t>(</a:t>
            </a:r>
            <a:r>
              <a:rPr lang="en-US" sz="1800" dirty="0" smtClean="0"/>
              <a:t>Directive 2008/98/EC on waste)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5577840" cy="47139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800" dirty="0" smtClean="0"/>
              <a:t>costs </a:t>
            </a:r>
            <a:endParaRPr lang="en-US" sz="3800" dirty="0"/>
          </a:p>
          <a:p>
            <a:pPr lvl="1"/>
            <a:r>
              <a:rPr lang="en-US" sz="3800" dirty="0" smtClean="0"/>
              <a:t>separate collection of waste,</a:t>
            </a:r>
          </a:p>
          <a:p>
            <a:pPr lvl="1"/>
            <a:r>
              <a:rPr lang="en-US" sz="3800" dirty="0" smtClean="0"/>
              <a:t>its subsequent transport,</a:t>
            </a:r>
          </a:p>
          <a:p>
            <a:pPr lvl="1"/>
            <a:r>
              <a:rPr lang="en-US" sz="3800" dirty="0" smtClean="0"/>
              <a:t>and treatment</a:t>
            </a:r>
          </a:p>
          <a:p>
            <a:r>
              <a:rPr lang="en-US" sz="3800" dirty="0" smtClean="0"/>
              <a:t>reporting system in place to gather data </a:t>
            </a:r>
          </a:p>
          <a:p>
            <a:pPr lvl="1"/>
            <a:r>
              <a:rPr lang="en-US" sz="3800" dirty="0" smtClean="0"/>
              <a:t>on the products placed on the market of the Member State </a:t>
            </a:r>
          </a:p>
          <a:p>
            <a:pPr lvl="1"/>
            <a:r>
              <a:rPr lang="en-US" sz="3800" dirty="0" smtClean="0"/>
              <a:t>and data on the collection and treatment of waste</a:t>
            </a:r>
            <a:endParaRPr lang="en-GB" sz="3800" dirty="0"/>
          </a:p>
        </p:txBody>
      </p:sp>
      <p:pic>
        <p:nvPicPr>
          <p:cNvPr id="2052" name="Picture 4" descr="Image result for recycling fishing g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251" y="2209277"/>
            <a:ext cx="5115329" cy="283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8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of Fisheries Control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2767" cy="4351338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3000" dirty="0" smtClean="0"/>
              <a:t>reporting lost </a:t>
            </a:r>
            <a:r>
              <a:rPr lang="en-US" sz="3000" dirty="0"/>
              <a:t>gear </a:t>
            </a:r>
            <a:endParaRPr lang="en-US" sz="3000" dirty="0" smtClean="0"/>
          </a:p>
          <a:p>
            <a:pPr lvl="1" fontAlgn="base"/>
            <a:r>
              <a:rPr lang="en-US" sz="2600" dirty="0" smtClean="0"/>
              <a:t>eased and improved through </a:t>
            </a:r>
            <a:r>
              <a:rPr lang="en-US" sz="2600" dirty="0"/>
              <a:t>the use of logbooks (electronic) for all categories of vessels.</a:t>
            </a:r>
          </a:p>
          <a:p>
            <a:pPr fontAlgn="base"/>
            <a:r>
              <a:rPr lang="en-US" sz="3000" dirty="0"/>
              <a:t>r</a:t>
            </a:r>
            <a:r>
              <a:rPr lang="en-US" sz="3000" dirty="0" smtClean="0"/>
              <a:t>etrieval</a:t>
            </a:r>
          </a:p>
          <a:p>
            <a:pPr lvl="1" fontAlgn="base"/>
            <a:r>
              <a:rPr lang="en-US" sz="2600" dirty="0" smtClean="0"/>
              <a:t>removal of derogation to </a:t>
            </a:r>
            <a:r>
              <a:rPr lang="en-US" sz="2600" dirty="0"/>
              <a:t>vessels &lt; 12m to carry on board the necessary </a:t>
            </a:r>
            <a:r>
              <a:rPr lang="en-US" sz="2600" dirty="0" smtClean="0"/>
              <a:t>equipment</a:t>
            </a:r>
            <a:endParaRPr lang="en-US" sz="2600" dirty="0"/>
          </a:p>
          <a:p>
            <a:pPr fontAlgn="base"/>
            <a:r>
              <a:rPr lang="en-US" sz="3000" dirty="0" smtClean="0"/>
              <a:t>marking of gear</a:t>
            </a:r>
          </a:p>
          <a:p>
            <a:pPr lvl="1" fontAlgn="base"/>
            <a:r>
              <a:rPr lang="en-US" sz="2600" dirty="0"/>
              <a:t>e</a:t>
            </a:r>
            <a:r>
              <a:rPr lang="en-US" sz="2600" dirty="0" smtClean="0"/>
              <a:t>xtended to recreational </a:t>
            </a:r>
            <a:r>
              <a:rPr lang="en-US" sz="2600" dirty="0"/>
              <a:t>fisheries.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258155"/>
            <a:ext cx="6286500" cy="3533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0" y="2243589"/>
            <a:ext cx="5930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GB" sz="2400" i="1" dirty="0">
                <a:solidFill>
                  <a:srgbClr val="5B9BD5"/>
                </a:solidFill>
                <a:latin typeface="Calibri Light" panose="020F0302020204030204"/>
              </a:rPr>
              <a:t>u</a:t>
            </a:r>
            <a:r>
              <a:rPr lang="en-GB" sz="2400" i="1" dirty="0" smtClean="0">
                <a:solidFill>
                  <a:srgbClr val="5B9BD5"/>
                </a:solidFill>
                <a:latin typeface="Calibri Light" panose="020F0302020204030204"/>
              </a:rPr>
              <a:t>nder consideration by </a:t>
            </a:r>
            <a:r>
              <a:rPr lang="en-GB" sz="2400" i="1" dirty="0">
                <a:solidFill>
                  <a:srgbClr val="5B9BD5"/>
                </a:solidFill>
                <a:latin typeface="Calibri Light" panose="020F0302020204030204"/>
              </a:rPr>
              <a:t>Council and Parliament</a:t>
            </a:r>
          </a:p>
        </p:txBody>
      </p:sp>
    </p:spTree>
    <p:extLst>
      <p:ext uri="{BB962C8B-B14F-4D97-AF65-F5344CB8AC3E}">
        <p14:creationId xmlns:p14="http://schemas.microsoft.com/office/powerpoint/2010/main" val="34707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Maritime and Fisheries Fund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662"/>
            <a:ext cx="6452062" cy="5245331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sz="3200" dirty="0" smtClean="0"/>
              <a:t>2014-2020</a:t>
            </a:r>
          </a:p>
          <a:p>
            <a:pPr lvl="1"/>
            <a:r>
              <a:rPr lang="en-GB" sz="2800" dirty="0" smtClean="0"/>
              <a:t>14 </a:t>
            </a:r>
            <a:r>
              <a:rPr lang="en-GB" sz="2800" dirty="0"/>
              <a:t>coastal Member States </a:t>
            </a:r>
            <a:r>
              <a:rPr lang="en-GB" sz="2800" dirty="0" smtClean="0"/>
              <a:t>committed </a:t>
            </a:r>
            <a:r>
              <a:rPr lang="en-GB" sz="2800" dirty="0"/>
              <a:t>to the collection of lost fishing </a:t>
            </a:r>
            <a:r>
              <a:rPr lang="en-GB" sz="2800" dirty="0" smtClean="0"/>
              <a:t>gear. </a:t>
            </a:r>
          </a:p>
          <a:p>
            <a:pPr lvl="1"/>
            <a:r>
              <a:rPr lang="en-GB" sz="2800" dirty="0" smtClean="0"/>
              <a:t>108 </a:t>
            </a:r>
            <a:r>
              <a:rPr lang="en-GB" sz="2800" dirty="0"/>
              <a:t>operations </a:t>
            </a:r>
            <a:r>
              <a:rPr lang="en-GB" sz="2800" dirty="0" smtClean="0"/>
              <a:t>by </a:t>
            </a:r>
            <a:r>
              <a:rPr lang="en-GB" sz="2800" dirty="0"/>
              <a:t>2023. </a:t>
            </a:r>
            <a:endParaRPr lang="en-GB" sz="2800" dirty="0" smtClean="0"/>
          </a:p>
          <a:p>
            <a:pPr lvl="1"/>
            <a:r>
              <a:rPr lang="en-GB" sz="2800" dirty="0" smtClean="0"/>
              <a:t>€</a:t>
            </a:r>
            <a:r>
              <a:rPr lang="en-GB" sz="2800" dirty="0"/>
              <a:t>50 </a:t>
            </a:r>
            <a:r>
              <a:rPr lang="en-GB" sz="2800" dirty="0" smtClean="0"/>
              <a:t>million</a:t>
            </a:r>
            <a:r>
              <a:rPr lang="en-GB" sz="2800" dirty="0"/>
              <a:t>, of which more than €</a:t>
            </a:r>
            <a:r>
              <a:rPr lang="en-GB" sz="2800" dirty="0" smtClean="0"/>
              <a:t>30 million from </a:t>
            </a:r>
            <a:r>
              <a:rPr lang="en-GB" sz="2800" dirty="0"/>
              <a:t>the </a:t>
            </a:r>
            <a:r>
              <a:rPr lang="en-GB" sz="2800" dirty="0" smtClean="0"/>
              <a:t>Fund.</a:t>
            </a:r>
            <a:endParaRPr lang="en-GB" sz="2800" dirty="0"/>
          </a:p>
          <a:p>
            <a:r>
              <a:rPr lang="en-GB" sz="3200" dirty="0"/>
              <a:t> </a:t>
            </a:r>
            <a:r>
              <a:rPr lang="en-GB" sz="3200" dirty="0" smtClean="0"/>
              <a:t>2021-2027 Commission proposal</a:t>
            </a:r>
            <a:endParaRPr lang="en-GB" sz="3200" dirty="0"/>
          </a:p>
          <a:p>
            <a:pPr lvl="1"/>
            <a:r>
              <a:rPr lang="en-GB" sz="2800" dirty="0"/>
              <a:t>financial support </a:t>
            </a:r>
            <a:r>
              <a:rPr lang="en-GB" sz="2800" dirty="0" smtClean="0"/>
              <a:t>for </a:t>
            </a:r>
            <a:r>
              <a:rPr lang="en-GB" sz="2800" dirty="0"/>
              <a:t>the collection of lost fishing </a:t>
            </a:r>
            <a:r>
              <a:rPr lang="en-GB" sz="2800" dirty="0" smtClean="0"/>
              <a:t>gear </a:t>
            </a:r>
            <a:r>
              <a:rPr lang="en-GB" sz="2800" dirty="0"/>
              <a:t>and marine litter from the </a:t>
            </a:r>
            <a:r>
              <a:rPr lang="en-GB" sz="2800" dirty="0" smtClean="0"/>
              <a:t>sea</a:t>
            </a:r>
            <a:endParaRPr lang="en-GB" sz="2800" dirty="0"/>
          </a:p>
          <a:p>
            <a:pPr lvl="1"/>
            <a:r>
              <a:rPr lang="en-GB" sz="2800" dirty="0"/>
              <a:t>investments in ports to provide adequate reception facilities for such recovered material</a:t>
            </a:r>
          </a:p>
        </p:txBody>
      </p:sp>
      <p:pic>
        <p:nvPicPr>
          <p:cNvPr id="4098" name="Picture 2" descr="Image result for fishing for l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035" y="2809856"/>
            <a:ext cx="4830965" cy="23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4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es xmlns="4fb4bed0-e17b-4abc-8a95-993000fe37c9">
      <Url xsi:nil="true"/>
      <Description xsi:nil="true"/>
    </Are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940188331AF345A5AE93DB37FD5CAE" ma:contentTypeVersion="1" ma:contentTypeDescription="Create a new document." ma:contentTypeScope="" ma:versionID="764457bdba50affcc4008e3a1fb3992d">
  <xsd:schema xmlns:xsd="http://www.w3.org/2001/XMLSchema" xmlns:xs="http://www.w3.org/2001/XMLSchema" xmlns:p="http://schemas.microsoft.com/office/2006/metadata/properties" xmlns:ns2="4fb4bed0-e17b-4abc-8a95-993000fe37c9" targetNamespace="http://schemas.microsoft.com/office/2006/metadata/properties" ma:root="true" ma:fieldsID="8b595613ede5c6c3892834057defd2d8" ns2:_="">
    <xsd:import namespace="4fb4bed0-e17b-4abc-8a95-993000fe37c9"/>
    <xsd:element name="properties">
      <xsd:complexType>
        <xsd:sequence>
          <xsd:element name="documentManagement">
            <xsd:complexType>
              <xsd:all>
                <xsd:element ref="ns2:Ar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4bed0-e17b-4abc-8a95-993000fe37c9" elementFormDefault="qualified">
    <xsd:import namespace="http://schemas.microsoft.com/office/2006/documentManagement/types"/>
    <xsd:import namespace="http://schemas.microsoft.com/office/infopath/2007/PartnerControls"/>
    <xsd:element name="Ares" ma:index="8" nillable="true" ma:displayName="Ares" ma:description="To insert Ares reference and link" ma:format="Hyperlink" ma:internalName="Ar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B5D6CA-BDB4-4D0A-93D7-3540A9601C02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fb4bed0-e17b-4abc-8a95-993000fe37c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3AFF6E4-69A1-46F0-896B-FC8C0C50C6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A8627D-8610-44D0-9771-C7E5DAE5DD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b4bed0-e17b-4abc-8a95-993000fe3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296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Port Reception Facilities Directive</vt:lpstr>
      <vt:lpstr>Directive on the reduction of the impact of certain plastic products on the environment</vt:lpstr>
      <vt:lpstr>Responsibility of Producers (Directive 2008/98/EC on waste)</vt:lpstr>
      <vt:lpstr>Revision of Fisheries Control Regulation</vt:lpstr>
      <vt:lpstr>European Maritime and Fisheries Fund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Directive on the reduction of the impact of certain plastic products on the environment</dc:title>
  <dc:creator>SHEPHERD Iain (MARE)</dc:creator>
  <cp:lastModifiedBy>SHEPHERD Iain (MARE)</cp:lastModifiedBy>
  <cp:revision>13</cp:revision>
  <dcterms:created xsi:type="dcterms:W3CDTF">2019-02-14T10:34:37Z</dcterms:created>
  <dcterms:modified xsi:type="dcterms:W3CDTF">2019-02-26T14:32:49Z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0x010100B7940188331AF345A5AE93DB37FD5CAE</vt:lpwstr>
  </property>
</Properties>
</file>