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343" r:id="rId3"/>
    <p:sldId id="336" r:id="rId4"/>
    <p:sldId id="351" r:id="rId5"/>
    <p:sldId id="350" r:id="rId6"/>
    <p:sldId id="326" r:id="rId7"/>
    <p:sldId id="344" r:id="rId8"/>
    <p:sldId id="348" r:id="rId9"/>
    <p:sldId id="354" r:id="rId10"/>
    <p:sldId id="340" r:id="rId11"/>
    <p:sldId id="341" r:id="rId12"/>
    <p:sldId id="332" r:id="rId13"/>
    <p:sldId id="282" r:id="rId14"/>
    <p:sldId id="333" r:id="rId15"/>
    <p:sldId id="329" r:id="rId16"/>
    <p:sldId id="289" r:id="rId17"/>
    <p:sldId id="310" r:id="rId18"/>
    <p:sldId id="313" r:id="rId19"/>
    <p:sldId id="318" r:id="rId20"/>
    <p:sldId id="345" r:id="rId21"/>
    <p:sldId id="352" r:id="rId22"/>
    <p:sldId id="324" r:id="rId23"/>
    <p:sldId id="346" r:id="rId24"/>
    <p:sldId id="347" r:id="rId25"/>
    <p:sldId id="353" r:id="rId26"/>
    <p:sldId id="339" r:id="rId2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8" autoAdjust="0"/>
    <p:restoredTop sz="64746" autoAdjust="0"/>
  </p:normalViewPr>
  <p:slideViewPr>
    <p:cSldViewPr>
      <p:cViewPr>
        <p:scale>
          <a:sx n="50" d="100"/>
          <a:sy n="50" d="100"/>
        </p:scale>
        <p:origin x="-1530" y="-5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GB"/>
          </a:p>
        </p:txBody>
      </p:sp>
      <p:sp>
        <p:nvSpPr>
          <p:cNvPr id="3" name="Date Placeholder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323C59D3-E17C-4A85-BE5F-978A855E1798}" type="datetimeFigureOut">
              <a:rPr lang="en-GB" smtClean="0"/>
              <a:pPr/>
              <a:t>20/06/2012</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62" tIns="47781" rIns="95562" bIns="4778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40F6A41C-A984-48F6-86D4-58E23E59EB05}"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GB" sz="800" dirty="0" smtClean="0">
              <a:solidFill>
                <a:schemeClr val="bg1"/>
              </a:solidFill>
            </a:endParaRPr>
          </a:p>
          <a:p>
            <a:endParaRPr lang="en-GB" sz="800" dirty="0" smtClean="0">
              <a:solidFill>
                <a:schemeClr val="bg1"/>
              </a:solidFill>
            </a:endParaRPr>
          </a:p>
          <a:p>
            <a:endParaRPr lang="en-GB" sz="800" dirty="0" smtClean="0">
              <a:solidFill>
                <a:schemeClr val="bg1"/>
              </a:solidFill>
            </a:endParaRPr>
          </a:p>
          <a:p>
            <a:endParaRPr lang="en-GB" sz="800" dirty="0" smtClean="0">
              <a:solidFill>
                <a:schemeClr val="bg1"/>
              </a:solidFill>
            </a:endParaRPr>
          </a:p>
          <a:p>
            <a:endParaRPr lang="en-GB" sz="800" dirty="0" smtClean="0">
              <a:solidFill>
                <a:schemeClr val="bg1"/>
              </a:solidFill>
            </a:endParaRPr>
          </a:p>
          <a:p>
            <a:endParaRPr lang="en-GB" sz="800" dirty="0" smtClean="0">
              <a:solidFill>
                <a:schemeClr val="bg1"/>
              </a:solidFill>
            </a:endParaRPr>
          </a:p>
          <a:p>
            <a:endParaRPr lang="en-GB" sz="800" dirty="0" smtClean="0">
              <a:solidFill>
                <a:schemeClr val="bg1"/>
              </a:solidFill>
            </a:endParaRPr>
          </a:p>
          <a:p>
            <a:endParaRPr lang="en-GB" sz="800" dirty="0" smtClean="0">
              <a:solidFill>
                <a:schemeClr val="bg1"/>
              </a:solidFill>
            </a:endParaRPr>
          </a:p>
          <a:p>
            <a:endParaRPr lang="en-GB" sz="800" dirty="0" smtClean="0">
              <a:solidFill>
                <a:schemeClr val="bg1"/>
              </a:solidFill>
            </a:endParaRPr>
          </a:p>
          <a:p>
            <a:endParaRPr lang="en-GB" sz="800" dirty="0" smtClean="0">
              <a:solidFill>
                <a:schemeClr val="bg1"/>
              </a:solidFill>
            </a:endParaRPr>
          </a:p>
          <a:p>
            <a:endParaRPr lang="en-GB" sz="800" dirty="0" smtClean="0">
              <a:solidFill>
                <a:schemeClr val="bg1"/>
              </a:solidFill>
            </a:endParaRPr>
          </a:p>
          <a:p>
            <a:r>
              <a:rPr lang="en-GB" sz="800" dirty="0" smtClean="0">
                <a:solidFill>
                  <a:schemeClr val="bg1"/>
                </a:solidFill>
              </a:rPr>
              <a:t>Reminds me the MSFD is about</a:t>
            </a:r>
            <a:r>
              <a:rPr lang="en-GB" sz="800" baseline="0" dirty="0" smtClean="0">
                <a:solidFill>
                  <a:schemeClr val="bg1"/>
                </a:solidFill>
              </a:rPr>
              <a:t> more than reports and excel spreadsheets</a:t>
            </a:r>
            <a:endParaRPr lang="en-GB" sz="800" dirty="0">
              <a:solidFill>
                <a:schemeClr val="bg1"/>
              </a:solidFill>
            </a:endParaRPr>
          </a:p>
        </p:txBody>
      </p:sp>
      <p:sp>
        <p:nvSpPr>
          <p:cNvPr id="4" name="Slide Number Placeholder 3"/>
          <p:cNvSpPr>
            <a:spLocks noGrp="1"/>
          </p:cNvSpPr>
          <p:nvPr>
            <p:ph type="sldNum" sz="quarter" idx="10"/>
          </p:nvPr>
        </p:nvSpPr>
        <p:spPr/>
        <p:txBody>
          <a:bodyPr/>
          <a:lstStyle/>
          <a:p>
            <a:fld id="{5EE3B3A1-6545-425A-99AA-9672CE7FF3A1}"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CPR has identified lots of changes</a:t>
            </a:r>
            <a:r>
              <a:rPr lang="en-GB" baseline="0" dirty="0" smtClean="0"/>
              <a:t> in the North Atlantic plankton</a:t>
            </a:r>
            <a:endParaRPr lang="en-GB" dirty="0" smtClean="0"/>
          </a:p>
          <a:p>
            <a:r>
              <a:rPr lang="en-GB" dirty="0" smtClean="0"/>
              <a:t>With the</a:t>
            </a:r>
            <a:r>
              <a:rPr lang="en-GB" baseline="0" dirty="0" smtClean="0"/>
              <a:t> CPR survey </a:t>
            </a:r>
            <a:r>
              <a:rPr lang="en-GB" dirty="0" smtClean="0"/>
              <a:t>we’ve observed changes in phytoplankton</a:t>
            </a:r>
            <a:r>
              <a:rPr lang="en-GB" baseline="0" dirty="0" smtClean="0"/>
              <a:t> biomass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PCI – estimate</a:t>
            </a:r>
            <a:r>
              <a:rPr lang="en-GB" baseline="0" dirty="0" smtClean="0"/>
              <a:t> of phytoplankton biomass</a:t>
            </a:r>
          </a:p>
          <a:p>
            <a:r>
              <a:rPr lang="en-GB" baseline="0" dirty="0" smtClean="0"/>
              <a:t>At the North Atlantic basin scale</a:t>
            </a:r>
          </a:p>
          <a:p>
            <a:endParaRPr lang="en-GB" baseline="0" dirty="0" smtClean="0"/>
          </a:p>
        </p:txBody>
      </p:sp>
      <p:sp>
        <p:nvSpPr>
          <p:cNvPr id="4" name="Slide Number Placeholder 3"/>
          <p:cNvSpPr>
            <a:spLocks noGrp="1"/>
          </p:cNvSpPr>
          <p:nvPr>
            <p:ph type="sldNum" sz="quarter" idx="10"/>
          </p:nvPr>
        </p:nvSpPr>
        <p:spPr/>
        <p:txBody>
          <a:bodyPr/>
          <a:lstStyle/>
          <a:p>
            <a:fld id="{40F6A41C-A984-48F6-86D4-58E23E59EB05}"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When we look closer at the NEA and North</a:t>
            </a:r>
            <a:r>
              <a:rPr lang="en-GB" baseline="0" dirty="0" smtClean="0"/>
              <a:t> Sea this inc is also </a:t>
            </a:r>
            <a:r>
              <a:rPr lang="en-GB" baseline="0" dirty="0" err="1" smtClean="0"/>
              <a:t>visiable</a:t>
            </a:r>
            <a:r>
              <a:rPr lang="en-GB" baseline="0" dirty="0" smtClean="0"/>
              <a:t> </a:t>
            </a:r>
          </a:p>
          <a:p>
            <a:r>
              <a:rPr lang="en-GB" baseline="0" dirty="0" smtClean="0"/>
              <a:t>And actually we now know that a climate-driven regime shift has occurred in the NEA</a:t>
            </a:r>
            <a:endParaRPr lang="en-GB" dirty="0" smtClean="0"/>
          </a:p>
          <a:p>
            <a:r>
              <a:rPr lang="en-GB" baseline="0" dirty="0" smtClean="0"/>
              <a:t>1980s- regime shift, SUDDEN, multiple </a:t>
            </a:r>
            <a:r>
              <a:rPr lang="en-GB" baseline="0" dirty="0" err="1" smtClean="0"/>
              <a:t>trophic</a:t>
            </a:r>
            <a:r>
              <a:rPr lang="en-GB" baseline="0" dirty="0" smtClean="0"/>
              <a:t> levels, region-wide, stepwise, </a:t>
            </a:r>
            <a:r>
              <a:rPr lang="en-GB" baseline="0" dirty="0" err="1" smtClean="0"/>
              <a:t>hydroclimatic</a:t>
            </a:r>
            <a:endParaRPr lang="en-GB" baseline="0" dirty="0" smtClean="0"/>
          </a:p>
          <a:p>
            <a:r>
              <a:rPr lang="en-GB" baseline="0" dirty="0" smtClean="0"/>
              <a:t>Not only change in </a:t>
            </a:r>
            <a:r>
              <a:rPr lang="en-GB" baseline="0" dirty="0" err="1" smtClean="0"/>
              <a:t>phyto</a:t>
            </a:r>
            <a:r>
              <a:rPr lang="en-GB" baseline="0" dirty="0" smtClean="0"/>
              <a:t> biomass but also in bloom seasonality</a:t>
            </a:r>
          </a:p>
          <a:p>
            <a:endParaRPr lang="en-GB" baseline="0" dirty="0" smtClean="0"/>
          </a:p>
          <a:p>
            <a:r>
              <a:rPr lang="en-GB" baseline="0" dirty="0" smtClean="0"/>
              <a:t>Unpredictable – how do we manage? Large sudden (&lt; a decade) changes will exceed any ecological target we set </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40F6A41C-A984-48F6-86D4-58E23E59EB05}"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In addition to regime shift there have been </a:t>
            </a:r>
            <a:r>
              <a:rPr lang="en-GB" i="1" dirty="0" smtClean="0"/>
              <a:t>gradual</a:t>
            </a:r>
            <a:r>
              <a:rPr lang="en-GB" dirty="0" smtClean="0"/>
              <a:t> climate-driven changes in the north</a:t>
            </a:r>
            <a:r>
              <a:rPr lang="en-GB" baseline="0" dirty="0" smtClean="0"/>
              <a:t> </a:t>
            </a:r>
            <a:r>
              <a:rPr lang="en-GB" baseline="0" dirty="0" err="1" smtClean="0"/>
              <a:t>atlantic</a:t>
            </a:r>
            <a:endParaRPr lang="en-GB" dirty="0" smtClean="0"/>
          </a:p>
          <a:p>
            <a:pPr>
              <a:buFont typeface="Arial" pitchFamily="34" charset="0"/>
              <a:buChar char="•"/>
            </a:pPr>
            <a:r>
              <a:rPr lang="en-GB" dirty="0" smtClean="0"/>
              <a:t>During last 50 years there has been a progressive </a:t>
            </a:r>
            <a:r>
              <a:rPr lang="en-GB" dirty="0" err="1" smtClean="0"/>
              <a:t>incr</a:t>
            </a:r>
            <a:r>
              <a:rPr lang="en-GB" baseline="0" dirty="0" smtClean="0"/>
              <a:t> in the presence of warm-water/sub-tropical species into the more temperate areas of the NEA and a poleward retreat of the colder-water species</a:t>
            </a:r>
          </a:p>
          <a:p>
            <a:pPr defTabSz="882213">
              <a:buFont typeface="Arial" pitchFamily="34" charset="0"/>
              <a:buChar char="•"/>
            </a:pPr>
            <a:r>
              <a:rPr lang="en-GB" dirty="0" smtClean="0"/>
              <a:t>Calanoid copepod</a:t>
            </a:r>
            <a:r>
              <a:rPr lang="en-GB" baseline="0" dirty="0" smtClean="0"/>
              <a:t> groups</a:t>
            </a:r>
          </a:p>
          <a:p>
            <a:pPr>
              <a:buFont typeface="Arial" pitchFamily="34" charset="0"/>
              <a:buChar char="•"/>
            </a:pPr>
            <a:r>
              <a:rPr lang="en-GB" b="1" dirty="0" smtClean="0"/>
              <a:t>1000 km shift northward</a:t>
            </a:r>
          </a:p>
          <a:p>
            <a:pPr>
              <a:buFont typeface="Arial" pitchFamily="34" charset="0"/>
              <a:buChar char="•"/>
            </a:pPr>
            <a:r>
              <a:rPr lang="en-GB" dirty="0" smtClean="0"/>
              <a:t>Trophic</a:t>
            </a:r>
            <a:r>
              <a:rPr lang="en-GB" baseline="0" dirty="0" smtClean="0"/>
              <a:t> consequences -&gt; lead to Cal hyper then cal </a:t>
            </a:r>
            <a:r>
              <a:rPr lang="en-GB" baseline="0" dirty="0" err="1" smtClean="0"/>
              <a:t>hel</a:t>
            </a:r>
            <a:r>
              <a:rPr lang="en-GB" baseline="0" dirty="0" smtClean="0"/>
              <a:t> and fin example (for consequences)</a:t>
            </a:r>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2213">
              <a:defRPr/>
            </a:pPr>
            <a:r>
              <a:rPr lang="en-GB" baseline="0" dirty="0" smtClean="0"/>
              <a:t>As the climate has warmed fin has moved north out of north sea and has been replaced by </a:t>
            </a:r>
            <a:r>
              <a:rPr lang="en-GB" baseline="0" dirty="0" err="1" smtClean="0"/>
              <a:t>hel</a:t>
            </a:r>
            <a:endParaRPr lang="en-GB" baseline="0" dirty="0" smtClean="0"/>
          </a:p>
          <a:p>
            <a:pPr defTabSz="882213">
              <a:buFont typeface="Arial" pitchFamily="34" charset="0"/>
              <a:buChar char="•"/>
              <a:defRPr/>
            </a:pPr>
            <a:r>
              <a:rPr lang="en-GB" baseline="0" dirty="0" smtClean="0"/>
              <a:t>Although they look the same there are </a:t>
            </a:r>
            <a:r>
              <a:rPr lang="en-GB" baseline="0" dirty="0" err="1" smtClean="0"/>
              <a:t>trophic</a:t>
            </a:r>
            <a:r>
              <a:rPr lang="en-GB" baseline="0" dirty="0" smtClean="0"/>
              <a:t> difference, cal fin is cod food</a:t>
            </a:r>
          </a:p>
          <a:p>
            <a:pPr>
              <a:buFont typeface="Arial" pitchFamily="34" charset="0"/>
              <a:buChar char="•"/>
            </a:pPr>
            <a:r>
              <a:rPr lang="en-GB" baseline="0" dirty="0" smtClean="0"/>
              <a:t>Not replacing in equal biomass –decline in total copepod biomass</a:t>
            </a:r>
          </a:p>
          <a:p>
            <a:pPr>
              <a:buFont typeface="Arial" pitchFamily="34" charset="0"/>
              <a:buChar char="•"/>
            </a:pPr>
            <a:r>
              <a:rPr lang="en-GB" baseline="0" dirty="0" smtClean="0"/>
              <a:t>Trophic consequence</a:t>
            </a:r>
          </a:p>
        </p:txBody>
      </p:sp>
      <p:sp>
        <p:nvSpPr>
          <p:cNvPr id="4" name="Slide Number Placeholder 3"/>
          <p:cNvSpPr>
            <a:spLocks noGrp="1"/>
          </p:cNvSpPr>
          <p:nvPr>
            <p:ph type="sldNum" sz="quarter" idx="10"/>
          </p:nvPr>
        </p:nvSpPr>
        <p:spPr/>
        <p:txBody>
          <a:bodyPr/>
          <a:lstStyle/>
          <a:p>
            <a:fld id="{40F6A41C-A984-48F6-86D4-58E23E59EB05}"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So who cares </a:t>
            </a:r>
            <a:r>
              <a:rPr lang="en-GB" baseline="0" dirty="0" smtClean="0"/>
              <a:t>about</a:t>
            </a:r>
            <a:r>
              <a:rPr lang="en-GB" dirty="0" smtClean="0"/>
              <a:t> copepods? Well plankton are awesome</a:t>
            </a:r>
            <a:r>
              <a:rPr lang="en-GB" baseline="0" dirty="0" smtClean="0"/>
              <a:t> in themselves but changes in the plankton also resonate upwards thru the </a:t>
            </a:r>
            <a:r>
              <a:rPr lang="en-GB" baseline="0" dirty="0" err="1" smtClean="0"/>
              <a:t>foodweb</a:t>
            </a:r>
            <a:r>
              <a:rPr lang="en-GB" baseline="0" dirty="0" smtClean="0"/>
              <a:t> </a:t>
            </a:r>
            <a:endParaRPr lang="en-GB" dirty="0" smtClean="0"/>
          </a:p>
          <a:p>
            <a:r>
              <a:rPr lang="en-GB" dirty="0" smtClean="0"/>
              <a:t>We all know that cod are overfished</a:t>
            </a:r>
            <a:r>
              <a:rPr lang="en-GB" baseline="0" dirty="0" smtClean="0"/>
              <a:t> in the NS.</a:t>
            </a:r>
            <a:endParaRPr lang="en-GB" dirty="0" smtClean="0"/>
          </a:p>
          <a:p>
            <a:r>
              <a:rPr lang="en-GB" dirty="0" smtClean="0"/>
              <a:t>Fish affected by SST directly but also indirectly through copepod zooplankton prey</a:t>
            </a:r>
          </a:p>
          <a:p>
            <a:r>
              <a:rPr lang="en-GB" dirty="0" smtClean="0"/>
              <a:t>Plankton change – PC1 of an index of plankton attributes like prey abundance and size</a:t>
            </a:r>
          </a:p>
          <a:p>
            <a:r>
              <a:rPr lang="en-GB" dirty="0" smtClean="0"/>
              <a:t>1980s – climate effects on plankton in comb with fishing reduced cod recruitment and SSB declined (</a:t>
            </a:r>
            <a:r>
              <a:rPr lang="en-GB" dirty="0" err="1" smtClean="0"/>
              <a:t>mulitple</a:t>
            </a:r>
            <a:r>
              <a:rPr lang="en-GB" dirty="0" smtClean="0"/>
              <a:t> pressures!)</a:t>
            </a:r>
          </a:p>
          <a:p>
            <a:r>
              <a:rPr lang="en-GB" dirty="0" smtClean="0"/>
              <a:t>This climate role means that however well we manage, we may not get cod back. </a:t>
            </a:r>
          </a:p>
          <a:p>
            <a:endParaRPr lang="en-GB" dirty="0" smtClean="0"/>
          </a:p>
          <a:p>
            <a:r>
              <a:rPr lang="en-GB" u="sng" dirty="0" smtClean="0"/>
              <a:t>How do we set a target for this?? May not be a popular choice as people WANT to eat cod</a:t>
            </a:r>
          </a:p>
          <a:p>
            <a:r>
              <a:rPr lang="en-GB" u="sng" dirty="0" smtClean="0"/>
              <a:t>Could look like the measures we are taking to manage fishing aren’t working</a:t>
            </a:r>
          </a:p>
          <a:p>
            <a:r>
              <a:rPr lang="en-GB" dirty="0" smtClean="0"/>
              <a:t>However. need to look for more appropriate, sustainable fisheries – fish fight mackerel  bap</a:t>
            </a:r>
            <a:endParaRPr lang="en-GB" u="sng" dirty="0" smtClean="0"/>
          </a:p>
        </p:txBody>
      </p:sp>
      <p:sp>
        <p:nvSpPr>
          <p:cNvPr id="4" name="Slide Number Placeholder 3"/>
          <p:cNvSpPr>
            <a:spLocks noGrp="1"/>
          </p:cNvSpPr>
          <p:nvPr>
            <p:ph type="sldNum" sz="quarter" idx="10"/>
          </p:nvPr>
        </p:nvSpPr>
        <p:spPr/>
        <p:txBody>
          <a:bodyPr/>
          <a:lstStyle/>
          <a:p>
            <a:fld id="{40F6A41C-A984-48F6-86D4-58E23E59EB05}"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baseline="0" dirty="0" smtClean="0">
                <a:solidFill>
                  <a:srgbClr val="FF9933"/>
                </a:solidFill>
              </a:rPr>
              <a:t>Part of management is determining if a change is </a:t>
            </a:r>
            <a:r>
              <a:rPr lang="en-GB" baseline="0" dirty="0" err="1" smtClean="0">
                <a:solidFill>
                  <a:srgbClr val="FF9933"/>
                </a:solidFill>
              </a:rPr>
              <a:t>anthro</a:t>
            </a:r>
            <a:r>
              <a:rPr lang="en-GB" baseline="0" dirty="0" smtClean="0">
                <a:solidFill>
                  <a:srgbClr val="FF9933"/>
                </a:solidFill>
              </a:rPr>
              <a:t> (and can therefore be managed with a measure) or if it’s natural variability or climate change.</a:t>
            </a:r>
          </a:p>
          <a:p>
            <a:r>
              <a:rPr lang="en-GB" baseline="0" dirty="0" smtClean="0">
                <a:solidFill>
                  <a:srgbClr val="FF9933"/>
                </a:solidFill>
              </a:rPr>
              <a:t>This is a key challenge/research questions.</a:t>
            </a:r>
          </a:p>
          <a:p>
            <a:r>
              <a:rPr lang="en-GB" baseline="0" dirty="0" smtClean="0">
                <a:solidFill>
                  <a:srgbClr val="FF9933"/>
                </a:solidFill>
              </a:rPr>
              <a:t> Perspective! Difference between offshore-onshore plankton can be used to determine drivers of change (or at least if manageable) </a:t>
            </a:r>
            <a:r>
              <a:rPr lang="en-GB" baseline="0" dirty="0" err="1" smtClean="0">
                <a:solidFill>
                  <a:srgbClr val="FF9933"/>
                </a:solidFill>
              </a:rPr>
              <a:t>bc</a:t>
            </a:r>
            <a:r>
              <a:rPr lang="en-GB" baseline="0" dirty="0" smtClean="0">
                <a:solidFill>
                  <a:srgbClr val="FF9933"/>
                </a:solidFill>
              </a:rPr>
              <a:t> we need to know if the changes we are seeing in our marine </a:t>
            </a:r>
            <a:r>
              <a:rPr lang="en-GB" baseline="0" dirty="0" err="1" smtClean="0">
                <a:solidFill>
                  <a:srgbClr val="FF9933"/>
                </a:solidFill>
              </a:rPr>
              <a:t>env</a:t>
            </a:r>
            <a:r>
              <a:rPr lang="en-GB" baseline="0" dirty="0" smtClean="0">
                <a:solidFill>
                  <a:srgbClr val="FF9933"/>
                </a:solidFill>
              </a:rPr>
              <a:t> are anthropogenically-driven, and therefore manageable, changes. Or primarily climate related and we are unable to do anything about them.</a:t>
            </a:r>
          </a:p>
          <a:p>
            <a:r>
              <a:rPr lang="en-GB" baseline="0" dirty="0" smtClean="0">
                <a:solidFill>
                  <a:srgbClr val="FF9933"/>
                </a:solidFill>
              </a:rPr>
              <a:t>Need to focus on what we CAN manage and do the best we can.</a:t>
            </a:r>
          </a:p>
          <a:p>
            <a:r>
              <a:rPr lang="en-GB" baseline="0" dirty="0" smtClean="0">
                <a:solidFill>
                  <a:srgbClr val="FF9933"/>
                </a:solidFill>
              </a:rPr>
              <a:t>One way to separate these signals is by comparing coastal to oceanic datasets and looking for changes...</a:t>
            </a:r>
          </a:p>
        </p:txBody>
      </p:sp>
      <p:sp>
        <p:nvSpPr>
          <p:cNvPr id="4" name="Slide Number Placeholder 3"/>
          <p:cNvSpPr>
            <a:spLocks noGrp="1"/>
          </p:cNvSpPr>
          <p:nvPr>
            <p:ph type="sldNum" sz="quarter" idx="10"/>
          </p:nvPr>
        </p:nvSpPr>
        <p:spPr/>
        <p:txBody>
          <a:bodyPr/>
          <a:lstStyle/>
          <a:p>
            <a:fld id="{40F6A41C-A984-48F6-86D4-58E23E59EB05}"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a:buFont typeface="Arial" pitchFamily="34" charset="0"/>
              <a:buChar char="•"/>
            </a:pPr>
            <a:r>
              <a:rPr lang="en-GB" sz="1400" dirty="0" smtClean="0"/>
              <a:t>Lack of understanding</a:t>
            </a:r>
          </a:p>
          <a:p>
            <a:pPr>
              <a:buFont typeface="Arial" pitchFamily="34" charset="0"/>
              <a:buChar char="•"/>
            </a:pPr>
            <a:r>
              <a:rPr lang="en-GB" sz="1400" dirty="0" smtClean="0"/>
              <a:t>Tipping points</a:t>
            </a:r>
          </a:p>
          <a:p>
            <a:pPr>
              <a:buFont typeface="Arial" pitchFamily="34" charset="0"/>
              <a:buChar char="•"/>
            </a:pPr>
            <a:r>
              <a:rPr lang="en-GB" sz="1400" dirty="0" smtClean="0"/>
              <a:t>Healthy v acidic </a:t>
            </a:r>
            <a:r>
              <a:rPr lang="en-GB" sz="1400" dirty="0" err="1" smtClean="0"/>
              <a:t>cocco</a:t>
            </a:r>
            <a:endParaRPr lang="en-GB" sz="1400" dirty="0" smtClean="0"/>
          </a:p>
          <a:p>
            <a:pPr>
              <a:buFont typeface="Arial" pitchFamily="34" charset="0"/>
              <a:buChar char="•"/>
            </a:pPr>
            <a:r>
              <a:rPr lang="en-GB" sz="1400" dirty="0" smtClean="0"/>
              <a:t>So as the sea becomes more acidic we should see a decrease in calcareous plankton. Right?</a:t>
            </a:r>
          </a:p>
          <a:p>
            <a:pPr>
              <a:buFont typeface="Arial" pitchFamily="34" charset="0"/>
              <a:buChar char="•"/>
            </a:pPr>
            <a:r>
              <a:rPr lang="en-GB" sz="1300" dirty="0" smtClean="0"/>
              <a:t>But that’s not what we see. </a:t>
            </a:r>
          </a:p>
          <a:p>
            <a:pPr>
              <a:buFont typeface="Arial" pitchFamily="34" charset="0"/>
              <a:buChar char="•"/>
            </a:pPr>
            <a:r>
              <a:rPr lang="en-GB" sz="1300" dirty="0" smtClean="0"/>
              <a:t>How can we manage what we don’t even understand?</a:t>
            </a:r>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We’ve been talking about GES. </a:t>
            </a:r>
            <a:r>
              <a:rPr lang="en-GB" baseline="0" dirty="0" smtClean="0"/>
              <a:t>But what if what we think is good, </a:t>
            </a:r>
            <a:r>
              <a:rPr lang="en-GB" baseline="0" dirty="0" err="1" smtClean="0"/>
              <a:t>ISN’t</a:t>
            </a:r>
            <a:r>
              <a:rPr lang="en-GB" baseline="0" dirty="0" smtClean="0"/>
              <a:t> good? Biodiversity is usually considered good, D1 says we should maintain biodiversity. </a:t>
            </a:r>
          </a:p>
          <a:p>
            <a:r>
              <a:rPr lang="en-GB" dirty="0" smtClean="0"/>
              <a:t>The most productive regions of the world</a:t>
            </a:r>
            <a:r>
              <a:rPr lang="en-GB" baseline="0" dirty="0" smtClean="0"/>
              <a:t> in terms of big, edible fish are the temperate and cold latitudes – that’s where tuna and cod come from. </a:t>
            </a:r>
            <a:endParaRPr lang="en-GB" dirty="0" smtClean="0"/>
          </a:p>
          <a:p>
            <a:r>
              <a:rPr lang="en-GB" baseline="0" dirty="0" smtClean="0"/>
              <a:t>Compare – temperate seas to tropical = high diversity, but low biomass in tropical. </a:t>
            </a:r>
            <a:r>
              <a:rPr lang="en-GB" baseline="0" dirty="0" err="1" smtClean="0"/>
              <a:t>Trophical</a:t>
            </a:r>
            <a:r>
              <a:rPr lang="en-GB" baseline="0" dirty="0" smtClean="0"/>
              <a:t> waters have clear blue water – while cold and temperate waters are productive and full of plankton which supports fish biomass.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Diversity increasing</a:t>
            </a:r>
            <a:r>
              <a:rPr lang="en-GB" baseline="0" dirty="0" smtClean="0"/>
              <a:t> due to warming...but biomass decreasing and plankton community tending toward smaller-sized fraction</a:t>
            </a:r>
          </a:p>
          <a:p>
            <a:endParaRPr lang="en-GB" baseline="0" dirty="0" smtClean="0"/>
          </a:p>
          <a:p>
            <a:r>
              <a:rPr lang="en-GB" baseline="0" dirty="0" smtClean="0"/>
              <a:t>So is increased biodiversity is it what we want in this case? Knowing that inc biodiversity in the plankton is resulting in decreasing productivity (following on to smaller-sized fish communities) and reduced carbon drawdown? </a:t>
            </a:r>
          </a:p>
        </p:txBody>
      </p:sp>
      <p:sp>
        <p:nvSpPr>
          <p:cNvPr id="4" name="Slide Number Placeholder 3"/>
          <p:cNvSpPr>
            <a:spLocks noGrp="1"/>
          </p:cNvSpPr>
          <p:nvPr>
            <p:ph type="sldNum" sz="quarter" idx="10"/>
          </p:nvPr>
        </p:nvSpPr>
        <p:spPr/>
        <p:txBody>
          <a:bodyPr/>
          <a:lstStyle/>
          <a:p>
            <a:fld id="{40F6A41C-A984-48F6-86D4-58E23E59EB05}"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Jellyfish</a:t>
            </a:r>
            <a:r>
              <a:rPr lang="en-GB" baseline="0" dirty="0" smtClean="0"/>
              <a:t> increasing and often considered bad </a:t>
            </a:r>
            <a:r>
              <a:rPr lang="en-GB" baseline="0" dirty="0" err="1" smtClean="0"/>
              <a:t>bc</a:t>
            </a:r>
            <a:r>
              <a:rPr lang="en-GB" baseline="0" dirty="0" smtClean="0"/>
              <a:t> they prey on fish and compete with fish for food</a:t>
            </a:r>
            <a:endParaRPr lang="en-GB" u="sng"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a:buFont typeface="Arial" pitchFamily="34" charset="0"/>
              <a:buChar char="•"/>
            </a:pPr>
            <a:r>
              <a:rPr lang="en-GB" dirty="0" smtClean="0"/>
              <a:t>Subjective</a:t>
            </a:r>
          </a:p>
          <a:p>
            <a:pPr>
              <a:buFont typeface="Arial" pitchFamily="34" charset="0"/>
              <a:buChar char="•"/>
            </a:pPr>
            <a:r>
              <a:rPr lang="en-GB" dirty="0" smtClean="0"/>
              <a:t> How we manage for one trophic level affects</a:t>
            </a:r>
            <a:r>
              <a:rPr lang="en-GB" baseline="0" dirty="0" smtClean="0"/>
              <a:t> others – we have lots of plankton data which we could use to help manage turtles</a:t>
            </a:r>
            <a:endParaRPr lang="en-GB" dirty="0" smtClean="0"/>
          </a:p>
          <a:p>
            <a:pPr>
              <a:buFont typeface="Arial" pitchFamily="34" charset="0"/>
              <a:buChar char="•"/>
            </a:pPr>
            <a:r>
              <a:rPr lang="en-GB" baseline="0" dirty="0" smtClean="0"/>
              <a:t>Conservation</a:t>
            </a:r>
          </a:p>
          <a:p>
            <a:pPr>
              <a:buFont typeface="Arial" pitchFamily="34" charset="0"/>
              <a:buChar char="•"/>
            </a:pPr>
            <a:r>
              <a:rPr lang="en-GB" baseline="0" dirty="0" smtClean="0"/>
              <a:t>Conundrum</a:t>
            </a:r>
          </a:p>
          <a:p>
            <a:pPr>
              <a:buFont typeface="Arial" pitchFamily="34" charset="0"/>
              <a:buChar char="•"/>
            </a:pPr>
            <a:r>
              <a:rPr lang="en-GB" baseline="0" dirty="0" smtClean="0"/>
              <a:t>h</a:t>
            </a:r>
            <a:r>
              <a:rPr lang="en-GB" dirty="0" smtClean="0"/>
              <a:t>ow do we use that conflicting information</a:t>
            </a:r>
            <a:r>
              <a:rPr lang="en-GB" baseline="0" dirty="0" smtClean="0"/>
              <a:t> to </a:t>
            </a:r>
            <a:r>
              <a:rPr lang="en-GB" dirty="0" smtClean="0"/>
              <a:t>set a target?</a:t>
            </a:r>
          </a:p>
          <a:p>
            <a:pPr>
              <a:buFont typeface="Arial" pitchFamily="34" charset="0"/>
              <a:buChar char="•"/>
            </a:pPr>
            <a:endParaRPr lang="en-GB" dirty="0" smtClean="0"/>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Manage a whole</a:t>
            </a:r>
            <a:r>
              <a:rPr lang="en-GB" baseline="0" dirty="0" smtClean="0"/>
              <a:t> ecosystem like this, we need a holistic approach. Europe doesn’t have a history of holistic management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2. Each of these directives manage one aspect of the ecosystem. But what about gaps? Or contradictions?</a:t>
            </a:r>
          </a:p>
          <a:p>
            <a:pPr>
              <a:buFont typeface="Arial" pitchFamily="34" charset="0"/>
              <a:buChar char="•"/>
            </a:pPr>
            <a:r>
              <a:rPr lang="en-GB" sz="1100" dirty="0" smtClean="0"/>
              <a:t> </a:t>
            </a:r>
            <a:r>
              <a:rPr lang="en-GB" sz="1200" dirty="0" smtClean="0"/>
              <a:t>Common Fisheries Policy -&gt; fish</a:t>
            </a:r>
          </a:p>
          <a:p>
            <a:pPr>
              <a:buFont typeface="Arial" pitchFamily="34" charset="0"/>
              <a:buChar char="•"/>
            </a:pPr>
            <a:r>
              <a:rPr lang="en-GB" sz="1200" dirty="0" smtClean="0"/>
              <a:t> Habitats and Species Directive -&gt; habitats</a:t>
            </a:r>
          </a:p>
          <a:p>
            <a:pPr>
              <a:buFont typeface="Arial" pitchFamily="34" charset="0"/>
              <a:buChar char="•"/>
            </a:pPr>
            <a:r>
              <a:rPr lang="en-GB" sz="1200" dirty="0" smtClean="0"/>
              <a:t> Birds Directive -&gt; birds</a:t>
            </a:r>
          </a:p>
          <a:p>
            <a:pPr>
              <a:buFont typeface="Arial" pitchFamily="34" charset="0"/>
              <a:buChar char="•"/>
            </a:pPr>
            <a:r>
              <a:rPr lang="en-GB" sz="1200" dirty="0" smtClean="0"/>
              <a:t> Urban Waste Water Treatment Directive -&gt; P</a:t>
            </a:r>
          </a:p>
          <a:p>
            <a:pPr>
              <a:buFont typeface="Arial" pitchFamily="34" charset="0"/>
              <a:buChar char="•"/>
            </a:pPr>
            <a:r>
              <a:rPr lang="en-GB" sz="1200" dirty="0" smtClean="0"/>
              <a:t> Nitrates Directive -&gt; N</a:t>
            </a:r>
          </a:p>
          <a:p>
            <a:pPr>
              <a:buFont typeface="Arial" pitchFamily="34" charset="0"/>
              <a:buChar char="•"/>
            </a:pPr>
            <a:r>
              <a:rPr lang="en-GB" sz="1200" dirty="0" smtClean="0"/>
              <a:t> Water Framework Directive -&gt; coastal nutrients</a:t>
            </a:r>
          </a:p>
        </p:txBody>
      </p:sp>
      <p:sp>
        <p:nvSpPr>
          <p:cNvPr id="4" name="Slide Number Placeholder 3"/>
          <p:cNvSpPr>
            <a:spLocks noGrp="1"/>
          </p:cNvSpPr>
          <p:nvPr>
            <p:ph type="sldNum" sz="quarter" idx="10"/>
          </p:nvPr>
        </p:nvSpPr>
        <p:spPr/>
        <p:txBody>
          <a:bodyPr/>
          <a:lstStyle/>
          <a:p>
            <a:fld id="{40F6A41C-A984-48F6-86D4-58E23E59EB05}"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b="1" i="0" dirty="0" smtClean="0"/>
              <a:t>So there’s this list of challenges – but what</a:t>
            </a:r>
            <a:r>
              <a:rPr lang="en-GB" b="1" i="0" baseline="0" dirty="0" smtClean="0"/>
              <a:t> do we do about them? how do we deal with them?</a:t>
            </a:r>
            <a:endParaRPr lang="en-GB" b="1" i="0" dirty="0" smtClean="0"/>
          </a:p>
          <a:p>
            <a:r>
              <a:rPr lang="en-GB" b="1" i="0" dirty="0" smtClean="0"/>
              <a:t>So there are a lot of </a:t>
            </a:r>
            <a:r>
              <a:rPr lang="en-GB" b="1" i="0" baseline="0" dirty="0" smtClean="0"/>
              <a:t>challenges we must consider when developing indicators and setting management targets:</a:t>
            </a:r>
            <a:endParaRPr lang="en-GB" b="1" i="0" dirty="0" smtClean="0"/>
          </a:p>
          <a:p>
            <a:r>
              <a:rPr lang="en-GB" i="1" dirty="0" smtClean="0"/>
              <a:t>Climate</a:t>
            </a:r>
            <a:r>
              <a:rPr lang="en-GB" dirty="0" smtClean="0"/>
              <a:t> : can have a confounding, or exacerbating, or mitigating,</a:t>
            </a:r>
            <a:r>
              <a:rPr lang="en-GB" baseline="0" dirty="0" smtClean="0"/>
              <a:t> influence on the sea. Can interact with management.</a:t>
            </a:r>
            <a:endParaRPr lang="en-GB" dirty="0" smtClean="0"/>
          </a:p>
          <a:p>
            <a:r>
              <a:rPr lang="en-GB" i="1" dirty="0" smtClean="0"/>
              <a:t>Multiple</a:t>
            </a:r>
            <a:r>
              <a:rPr lang="en-GB" i="1" baseline="0" dirty="0" smtClean="0"/>
              <a:t> pressures</a:t>
            </a:r>
            <a:r>
              <a:rPr lang="en-GB" baseline="0" dirty="0" smtClean="0"/>
              <a:t>: holistic approach needed, laid out in MSFD, but we must make sure this does not get lost (or watered down) during implementation</a:t>
            </a:r>
          </a:p>
          <a:p>
            <a:r>
              <a:rPr lang="en-GB" i="1" u="none" baseline="0" dirty="0" smtClean="0"/>
              <a:t>Signals: </a:t>
            </a:r>
            <a:r>
              <a:rPr lang="en-GB" baseline="0" dirty="0" smtClean="0"/>
              <a:t>how can we manage a system if we aren’t sure which changes are manageable and which are not?</a:t>
            </a:r>
          </a:p>
          <a:p>
            <a:r>
              <a:rPr lang="en-GB" i="1" baseline="0" dirty="0" smtClean="0"/>
              <a:t>Understanding: </a:t>
            </a:r>
            <a:r>
              <a:rPr lang="en-GB" baseline="0" dirty="0" smtClean="0"/>
              <a:t>how can we manage the sea if we don’t understand why changes are occurring?</a:t>
            </a:r>
          </a:p>
          <a:p>
            <a:r>
              <a:rPr lang="en-GB" i="1" baseline="0" dirty="0" smtClean="0"/>
              <a:t>Subjectivity: </a:t>
            </a:r>
            <a:r>
              <a:rPr lang="en-GB" baseline="0" dirty="0" smtClean="0"/>
              <a:t>is what we are aiming for really what we want? The MSFD calls for maintenance of </a:t>
            </a:r>
            <a:r>
              <a:rPr lang="en-GB" baseline="0" dirty="0" err="1" smtClean="0"/>
              <a:t>biodiveristy</a:t>
            </a:r>
            <a:r>
              <a:rPr lang="en-GB" baseline="0" dirty="0" smtClean="0"/>
              <a:t> – but if plankton </a:t>
            </a:r>
            <a:r>
              <a:rPr lang="en-GB" baseline="0" dirty="0" err="1" smtClean="0"/>
              <a:t>biodiv</a:t>
            </a:r>
            <a:r>
              <a:rPr lang="en-GB" baseline="0" dirty="0" smtClean="0"/>
              <a:t> increases that will likely mean fewer fish to eat.</a:t>
            </a:r>
          </a:p>
          <a:p>
            <a:r>
              <a:rPr lang="en-GB" i="1" baseline="0" dirty="0" smtClean="0"/>
              <a:t>Expectations: </a:t>
            </a:r>
            <a:r>
              <a:rPr lang="en-GB" baseline="0" dirty="0" smtClean="0"/>
              <a:t>Maybe we can’t manage the sea the way we want to, maybe we can’t always have cod, maybe we’ll have to make more sustainable choices</a:t>
            </a:r>
          </a:p>
          <a:p>
            <a:r>
              <a:rPr lang="en-GB" i="1" baseline="0" dirty="0" smtClean="0"/>
              <a:t>Complexity: </a:t>
            </a:r>
            <a:r>
              <a:rPr lang="en-GB" baseline="0" dirty="0" smtClean="0"/>
              <a:t>the way we manage, or don’t manage, one </a:t>
            </a:r>
            <a:r>
              <a:rPr lang="en-GB" baseline="0" dirty="0" err="1" smtClean="0"/>
              <a:t>trophic</a:t>
            </a:r>
            <a:r>
              <a:rPr lang="en-GB" baseline="0" dirty="0" smtClean="0"/>
              <a:t> level could have consequences for other </a:t>
            </a:r>
            <a:r>
              <a:rPr lang="en-GB" baseline="0" dirty="0" err="1" smtClean="0"/>
              <a:t>trophic</a:t>
            </a:r>
            <a:r>
              <a:rPr lang="en-GB" baseline="0" dirty="0" smtClean="0"/>
              <a:t> levels. Again, the holistic approach suggested by the MSFD really is crucial</a:t>
            </a:r>
          </a:p>
          <a:p>
            <a:endParaRPr lang="en-GB" baseline="0" dirty="0" smtClean="0"/>
          </a:p>
          <a:p>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40F6A41C-A984-48F6-86D4-58E23E59EB05}"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defTabSz="851159">
              <a:defRPr/>
            </a:pPr>
            <a:r>
              <a:rPr lang="en-GB" dirty="0" smtClean="0"/>
              <a:t>Ubiquitous targets for all</a:t>
            </a:r>
            <a:r>
              <a:rPr lang="en-GB" baseline="0" dirty="0" smtClean="0"/>
              <a:t> pelagic indicators</a:t>
            </a:r>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defTabSz="851159">
              <a:defRPr/>
            </a:pPr>
            <a:r>
              <a:rPr lang="en-GB" dirty="0" smtClean="0"/>
              <a:t>UK example  just a summary, no</a:t>
            </a:r>
            <a:r>
              <a:rPr lang="en-GB" baseline="0" dirty="0" smtClean="0"/>
              <a:t> detail, you can ask me later. </a:t>
            </a:r>
            <a:endParaRPr lang="en-GB" dirty="0" smtClean="0"/>
          </a:p>
          <a:p>
            <a:pPr defTabSz="851159">
              <a:defRPr/>
            </a:pPr>
            <a:r>
              <a:rPr lang="en-GB" dirty="0" smtClean="0"/>
              <a:t>Plus the biomass</a:t>
            </a:r>
            <a:r>
              <a:rPr lang="en-GB" baseline="0" dirty="0" smtClean="0"/>
              <a:t> indicators</a:t>
            </a:r>
          </a:p>
          <a:p>
            <a:pPr lvl="1"/>
            <a:r>
              <a:rPr lang="en-GB" sz="1200" kern="1200" dirty="0" smtClean="0">
                <a:solidFill>
                  <a:schemeClr val="tx1"/>
                </a:solidFill>
                <a:latin typeface="+mn-lt"/>
                <a:ea typeface="+mn-ea"/>
                <a:cs typeface="+mn-cs"/>
              </a:rPr>
              <a:t>For the indicators under Descriptor 1, the PI consists of lifeforms that are likely to reflect changes in the dominant groups of phytoplankton and zooplankton i.e. the ratio between diatoms &amp; dinoflagellates; large and small copepods; copepod grazers and non-copepod grazers. </a:t>
            </a:r>
          </a:p>
          <a:p>
            <a:pPr lvl="1"/>
            <a:r>
              <a:rPr lang="en-GB" sz="1200" kern="1200" dirty="0" smtClean="0">
                <a:solidFill>
                  <a:schemeClr val="tx1"/>
                </a:solidFill>
                <a:latin typeface="+mn-lt"/>
                <a:ea typeface="+mn-ea"/>
                <a:cs typeface="+mn-cs"/>
              </a:rPr>
              <a:t>For Descriptor 4, the emphasis of the PI is energy flow through the ecosystem, so lifeform pairs have been selected to provide an indication of changes in: the transfer of energy from primary to secondary producers; the pathway of energy flow and top predators; benthic/ pelagic coupling (i.e. the interaction between the seafloor and the water column).  </a:t>
            </a:r>
          </a:p>
          <a:p>
            <a:pPr lvl="1"/>
            <a:r>
              <a:rPr lang="en-GB" sz="1200" kern="1200" dirty="0" smtClean="0">
                <a:solidFill>
                  <a:schemeClr val="tx1"/>
                </a:solidFill>
                <a:latin typeface="+mn-lt"/>
                <a:ea typeface="+mn-ea"/>
                <a:cs typeface="+mn-cs"/>
              </a:rPr>
              <a:t>Benthic-pelagic coupling is the primary focus of the PI for Descriptor 6, which use a lifeform pair of changes in </a:t>
            </a:r>
            <a:r>
              <a:rPr lang="en-GB" sz="1200" kern="1200" dirty="0" err="1" smtClean="0">
                <a:solidFill>
                  <a:schemeClr val="tx1"/>
                </a:solidFill>
                <a:latin typeface="+mn-lt"/>
                <a:ea typeface="+mn-ea"/>
                <a:cs typeface="+mn-cs"/>
              </a:rPr>
              <a:t>holoplankton</a:t>
            </a:r>
            <a:r>
              <a:rPr lang="en-GB" sz="1200" kern="1200" dirty="0" smtClean="0">
                <a:solidFill>
                  <a:schemeClr val="tx1"/>
                </a:solidFill>
                <a:latin typeface="+mn-lt"/>
                <a:ea typeface="+mn-ea"/>
                <a:cs typeface="+mn-cs"/>
              </a:rPr>
              <a:t>, which are fully planktonic and benthic </a:t>
            </a:r>
            <a:r>
              <a:rPr lang="en-GB" sz="1200" kern="1200" dirty="0" err="1" smtClean="0">
                <a:solidFill>
                  <a:schemeClr val="tx1"/>
                </a:solidFill>
                <a:latin typeface="+mn-lt"/>
                <a:ea typeface="+mn-ea"/>
                <a:cs typeface="+mn-cs"/>
              </a:rPr>
              <a:t>meroplankton</a:t>
            </a:r>
            <a:r>
              <a:rPr lang="en-GB" sz="1200" kern="1200" dirty="0" smtClean="0">
                <a:solidFill>
                  <a:schemeClr val="tx1"/>
                </a:solidFill>
                <a:latin typeface="+mn-lt"/>
                <a:ea typeface="+mn-ea"/>
                <a:cs typeface="+mn-cs"/>
              </a:rPr>
              <a:t>, of which only part of the lifecycle is planktonic. </a:t>
            </a:r>
          </a:p>
          <a:p>
            <a:pPr lvl="1"/>
            <a:r>
              <a:rPr lang="en-GB" sz="1200" kern="1200" dirty="0" smtClean="0">
                <a:solidFill>
                  <a:schemeClr val="tx1"/>
                </a:solidFill>
                <a:latin typeface="+mn-lt"/>
                <a:ea typeface="+mn-ea"/>
                <a:cs typeface="+mn-cs"/>
              </a:rPr>
              <a:t>The lifeforms selected for the PI under Descriptor 5 – Eutrophication, aim to determine whether nutrient enrichment has resulted in a shift in algal species composition, especially towards dinoflagellates and </a:t>
            </a:r>
            <a:r>
              <a:rPr lang="en-GB" sz="1200" kern="1200" dirty="0" err="1" smtClean="0">
                <a:solidFill>
                  <a:schemeClr val="tx1"/>
                </a:solidFill>
                <a:latin typeface="+mn-lt"/>
                <a:ea typeface="+mn-ea"/>
                <a:cs typeface="+mn-cs"/>
              </a:rPr>
              <a:t>microflagellates</a:t>
            </a:r>
            <a:r>
              <a:rPr lang="en-GB" sz="1200" kern="1200" dirty="0" smtClean="0">
                <a:solidFill>
                  <a:schemeClr val="tx1"/>
                </a:solidFill>
                <a:latin typeface="+mn-lt"/>
                <a:ea typeface="+mn-ea"/>
                <a:cs typeface="+mn-cs"/>
              </a:rPr>
              <a:t> (many species of which cause harmful toxic algal blooms) and changes in the potentially toxin-producing dinoflagellates and diatom - </a:t>
            </a:r>
            <a:r>
              <a:rPr lang="en-GB" sz="1200" i="1" kern="1200" dirty="0" smtClean="0">
                <a:solidFill>
                  <a:schemeClr val="tx1"/>
                </a:solidFill>
                <a:latin typeface="+mn-lt"/>
                <a:ea typeface="+mn-ea"/>
                <a:cs typeface="+mn-cs"/>
              </a:rPr>
              <a:t>Pseudo-</a:t>
            </a:r>
            <a:r>
              <a:rPr lang="en-GB" sz="1200" i="1" kern="1200" dirty="0" err="1" smtClean="0">
                <a:solidFill>
                  <a:schemeClr val="tx1"/>
                </a:solidFill>
                <a:latin typeface="+mn-lt"/>
                <a:ea typeface="+mn-ea"/>
                <a:cs typeface="+mn-cs"/>
              </a:rPr>
              <a:t>nitzschia</a:t>
            </a:r>
            <a:r>
              <a:rPr lang="en-GB" sz="1200" kern="1200" dirty="0" smtClean="0">
                <a:solidFill>
                  <a:schemeClr val="tx1"/>
                </a:solidFill>
                <a:latin typeface="+mn-lt"/>
                <a:ea typeface="+mn-ea"/>
                <a:cs typeface="+mn-cs"/>
              </a:rPr>
              <a:t> spp.</a:t>
            </a:r>
          </a:p>
          <a:p>
            <a:pPr lvl="1"/>
            <a:r>
              <a:rPr lang="en-GB" sz="1200" kern="1200" dirty="0" smtClean="0">
                <a:solidFill>
                  <a:schemeClr val="tx1"/>
                </a:solidFill>
                <a:latin typeface="+mn-lt"/>
                <a:ea typeface="+mn-ea"/>
                <a:cs typeface="+mn-cs"/>
              </a:rPr>
              <a:t>All lifeform pairs together can be used to assess Criterion 1.7: Ecosystem structure.</a:t>
            </a:r>
          </a:p>
          <a:p>
            <a:pPr defTabSz="851159">
              <a:defRPr/>
            </a:pPr>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defTabSz="851159">
              <a:defRPr/>
            </a:pPr>
            <a:r>
              <a:rPr lang="en-GB" dirty="0" smtClean="0"/>
              <a:t>Ubiquitous targets for all</a:t>
            </a:r>
            <a:r>
              <a:rPr lang="en-GB" baseline="0" dirty="0" smtClean="0"/>
              <a:t> pelagic indicators</a:t>
            </a:r>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defTabSz="851159">
              <a:defRPr/>
            </a:pPr>
            <a:r>
              <a:rPr lang="en-GB" b="1" i="0" dirty="0" smtClean="0"/>
              <a:t>So when setting management</a:t>
            </a:r>
            <a:r>
              <a:rPr lang="en-GB" b="1" i="0" baseline="0" dirty="0" smtClean="0"/>
              <a:t> indicators and targets we need to think about:</a:t>
            </a:r>
            <a:endParaRPr lang="en-GB" b="1" i="0" dirty="0" smtClean="0"/>
          </a:p>
          <a:p>
            <a:pPr defTabSz="851159">
              <a:defRPr/>
            </a:pPr>
            <a:endParaRPr lang="en-GB" i="1" dirty="0" smtClean="0"/>
          </a:p>
          <a:p>
            <a:pPr defTabSz="851159">
              <a:defRPr/>
            </a:pPr>
            <a:r>
              <a:rPr lang="en-GB" i="1" dirty="0" smtClean="0"/>
              <a:t>Manageable</a:t>
            </a:r>
            <a:r>
              <a:rPr lang="en-GB" i="1" baseline="0" dirty="0" smtClean="0"/>
              <a:t> change</a:t>
            </a:r>
            <a:r>
              <a:rPr lang="en-GB" baseline="0" dirty="0" smtClean="0"/>
              <a:t>: how much of the change that we are observing is even manageable at all? No try to manage things that we can’t, but think about the unmanageable drivers when we are setting up management plans and deciding targets.</a:t>
            </a:r>
          </a:p>
          <a:p>
            <a:pPr defTabSz="851159">
              <a:defRPr/>
            </a:pPr>
            <a:r>
              <a:rPr lang="en-GB" i="1" dirty="0" smtClean="0"/>
              <a:t>Targets: </a:t>
            </a:r>
            <a:r>
              <a:rPr lang="en-GB" dirty="0" smtClean="0"/>
              <a:t>Where do we set targets when our</a:t>
            </a:r>
            <a:r>
              <a:rPr lang="en-GB" baseline="0" dirty="0" smtClean="0"/>
              <a:t> environment is </a:t>
            </a:r>
            <a:r>
              <a:rPr lang="en-GB" dirty="0" smtClean="0"/>
              <a:t>unpredictable? Will targets move (climate change)? The only solution to this is more research and adaptive management.</a:t>
            </a:r>
            <a:r>
              <a:rPr lang="en-GB" baseline="0" dirty="0" smtClean="0"/>
              <a:t> </a:t>
            </a:r>
          </a:p>
          <a:p>
            <a:pPr defTabSz="851159">
              <a:defRPr/>
            </a:pPr>
            <a:r>
              <a:rPr lang="en-GB" baseline="0" dirty="0" smtClean="0"/>
              <a:t>Holistic approach – ecosystem components connected, fish-</a:t>
            </a:r>
            <a:r>
              <a:rPr lang="en-GB" baseline="0" dirty="0" err="1" smtClean="0"/>
              <a:t>plankotn</a:t>
            </a:r>
            <a:r>
              <a:rPr lang="en-GB" baseline="0" dirty="0" smtClean="0"/>
              <a:t>, plankton-turtles, the way we manage one component has impacts on others</a:t>
            </a:r>
            <a:endParaRPr lang="en-GB" dirty="0" smtClean="0"/>
          </a:p>
          <a:p>
            <a:endParaRPr lang="en-GB" dirty="0" smtClean="0"/>
          </a:p>
          <a:p>
            <a:r>
              <a:rPr lang="en-GB" dirty="0" smtClean="0"/>
              <a:t>How</a:t>
            </a:r>
            <a:r>
              <a:rPr lang="en-GB" baseline="0" dirty="0" smtClean="0"/>
              <a:t> can YOU as a scientist help?</a:t>
            </a:r>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defTabSz="851159">
              <a:defRPr/>
            </a:pPr>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CPR funding consortium</a:t>
            </a:r>
          </a:p>
          <a:p>
            <a:r>
              <a:rPr lang="en-GB" dirty="0" smtClean="0"/>
              <a:t>Ships</a:t>
            </a:r>
            <a:r>
              <a:rPr lang="en-GB" baseline="0" dirty="0" smtClean="0"/>
              <a:t> crews</a:t>
            </a:r>
          </a:p>
          <a:p>
            <a:r>
              <a:rPr lang="en-GB" baseline="0" dirty="0" smtClean="0"/>
              <a:t>The CPR analysts – there have been 105 of us which Sir </a:t>
            </a:r>
            <a:r>
              <a:rPr lang="en-GB" baseline="0" dirty="0" err="1" smtClean="0"/>
              <a:t>Alister</a:t>
            </a:r>
            <a:r>
              <a:rPr lang="en-GB" baseline="0" dirty="0" smtClean="0"/>
              <a:t> himself was the first</a:t>
            </a:r>
          </a:p>
        </p:txBody>
      </p:sp>
      <p:sp>
        <p:nvSpPr>
          <p:cNvPr id="4" name="Slide Number Placeholder 3"/>
          <p:cNvSpPr>
            <a:spLocks noGrp="1"/>
          </p:cNvSpPr>
          <p:nvPr>
            <p:ph type="sldNum" sz="quarter" idx="10"/>
          </p:nvPr>
        </p:nvSpPr>
        <p:spPr/>
        <p:txBody>
          <a:bodyPr/>
          <a:lstStyle/>
          <a:p>
            <a:fld id="{A2BEFE62-7CAB-4E9C-921A-50DB6F481DD2}" type="slidenum">
              <a:rPr lang="en-GB" smtClean="0"/>
              <a:pPr/>
              <a:t>26</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SO the MSFD was passed to integrate these</a:t>
            </a:r>
            <a:r>
              <a:rPr lang="en-GB" baseline="0" dirty="0" smtClean="0"/>
              <a:t> policies, fill gaps, manage our seas holistically. But MSFD really only thinks about the anthropogenic pressures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SO the MSFD was passed to integrate these</a:t>
            </a:r>
            <a:r>
              <a:rPr lang="en-GB" baseline="0" dirty="0" smtClean="0"/>
              <a:t> policies, fill gaps, manage our seas holistically. But MSFD really only thinks about the anthropogenic pressures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baseline="0" dirty="0" smtClean="0"/>
              <a:t>What we are doing now is selecting indicators and establishing </a:t>
            </a:r>
            <a:r>
              <a:rPr lang="en-GB" baseline="0" dirty="0" err="1" smtClean="0"/>
              <a:t>env</a:t>
            </a:r>
            <a:r>
              <a:rPr lang="en-GB" baseline="0" dirty="0" smtClean="0"/>
              <a:t> targets</a:t>
            </a:r>
            <a:endParaRPr lang="en-GB" dirty="0" smtClean="0"/>
          </a:p>
          <a:p>
            <a:pPr defTabSz="882213">
              <a:defRPr/>
            </a:pPr>
            <a:r>
              <a:rPr lang="en-GB" baseline="0" dirty="0" smtClean="0"/>
              <a:t>V little guidance on indicators, setting targets or even what is GOOD </a:t>
            </a:r>
            <a:r>
              <a:rPr lang="en-GB" baseline="0" dirty="0" err="1" smtClean="0"/>
              <a:t>env</a:t>
            </a:r>
            <a:r>
              <a:rPr lang="en-GB" baseline="0" dirty="0" smtClean="0"/>
              <a:t> status</a:t>
            </a:r>
          </a:p>
          <a:p>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But...</a:t>
            </a:r>
          </a:p>
          <a:p>
            <a:r>
              <a:rPr lang="en-GB" dirty="0" smtClean="0"/>
              <a:t>Anything we manage has to</a:t>
            </a:r>
            <a:r>
              <a:rPr lang="en-GB" baseline="0" dirty="0" smtClean="0"/>
              <a:t> be managed in the face of climate change which is essentially an unmanageable pressure. This has to be considered when developing indicators and setting management goals and targets. We are locked in for &gt;100yrs.</a:t>
            </a:r>
          </a:p>
          <a:p>
            <a:r>
              <a:rPr lang="en-GB" baseline="0" dirty="0" smtClean="0"/>
              <a:t>So we need to be able to manage anthropogenic pressures but against a background of unmanageable climate change</a:t>
            </a:r>
          </a:p>
        </p:txBody>
      </p:sp>
      <p:sp>
        <p:nvSpPr>
          <p:cNvPr id="4" name="Slide Number Placeholder 3"/>
          <p:cNvSpPr>
            <a:spLocks noGrp="1"/>
          </p:cNvSpPr>
          <p:nvPr>
            <p:ph type="sldNum" sz="quarter" idx="10"/>
          </p:nvPr>
        </p:nvSpPr>
        <p:spPr/>
        <p:txBody>
          <a:bodyPr/>
          <a:lstStyle/>
          <a:p>
            <a:fld id="{40F6A41C-A984-48F6-86D4-58E23E59EB05}"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Luckily</a:t>
            </a:r>
            <a:r>
              <a:rPr lang="en-GB" baseline="0" dirty="0" smtClean="0"/>
              <a:t> we have lots of data on plankton </a:t>
            </a:r>
          </a:p>
          <a:p>
            <a:r>
              <a:rPr lang="en-GB" baseline="0" dirty="0" smtClean="0"/>
              <a:t>Open sea</a:t>
            </a:r>
          </a:p>
          <a:p>
            <a:r>
              <a:rPr lang="en-GB" baseline="0" dirty="0" smtClean="0"/>
              <a:t>80</a:t>
            </a:r>
            <a:r>
              <a:rPr lang="en-GB" baseline="30000" dirty="0" smtClean="0"/>
              <a:t>th</a:t>
            </a:r>
            <a:r>
              <a:rPr lang="en-GB" baseline="0" dirty="0" smtClean="0"/>
              <a:t> anniversary</a:t>
            </a:r>
            <a:endParaRPr lang="en-GB" dirty="0"/>
          </a:p>
        </p:txBody>
      </p:sp>
      <p:sp>
        <p:nvSpPr>
          <p:cNvPr id="4" name="Slide Number Placeholder 3"/>
          <p:cNvSpPr>
            <a:spLocks noGrp="1"/>
          </p:cNvSpPr>
          <p:nvPr>
            <p:ph type="sldNum" sz="quarter" idx="10"/>
          </p:nvPr>
        </p:nvSpPr>
        <p:spPr/>
        <p:txBody>
          <a:bodyPr/>
          <a:lstStyle/>
          <a:p>
            <a:fld id="{5EE3B3A1-6545-425A-99AA-9672CE7FF3A1}"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Luckily</a:t>
            </a:r>
            <a:r>
              <a:rPr lang="en-GB" baseline="0" dirty="0" smtClean="0"/>
              <a:t> we have lots of data on plankton </a:t>
            </a:r>
          </a:p>
          <a:p>
            <a:r>
              <a:rPr lang="en-GB" baseline="0" dirty="0" smtClean="0"/>
              <a:t>Open sea</a:t>
            </a:r>
          </a:p>
          <a:p>
            <a:r>
              <a:rPr lang="en-GB" baseline="0" dirty="0" smtClean="0"/>
              <a:t>80</a:t>
            </a:r>
            <a:r>
              <a:rPr lang="en-GB" baseline="30000" dirty="0" smtClean="0"/>
              <a:t>th</a:t>
            </a:r>
            <a:r>
              <a:rPr lang="en-GB" baseline="0" dirty="0" smtClean="0"/>
              <a:t> anniversary</a:t>
            </a:r>
            <a:endParaRPr lang="en-GB" dirty="0"/>
          </a:p>
        </p:txBody>
      </p:sp>
      <p:sp>
        <p:nvSpPr>
          <p:cNvPr id="4" name="Slide Number Placeholder 3"/>
          <p:cNvSpPr>
            <a:spLocks noGrp="1"/>
          </p:cNvSpPr>
          <p:nvPr>
            <p:ph type="sldNum" sz="quarter" idx="10"/>
          </p:nvPr>
        </p:nvSpPr>
        <p:spPr/>
        <p:txBody>
          <a:bodyPr/>
          <a:lstStyle/>
          <a:p>
            <a:fld id="{5EE3B3A1-6545-425A-99AA-9672CE7FF3A1}"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defTabSz="882213"/>
            <a:r>
              <a:rPr lang="en-GB" dirty="0" smtClean="0"/>
              <a:t>But even</a:t>
            </a:r>
            <a:r>
              <a:rPr lang="en-GB" baseline="0" dirty="0" smtClean="0"/>
              <a:t> if we pick the perfect indicators to tell us about our seas</a:t>
            </a:r>
            <a:r>
              <a:rPr lang="en-GB" dirty="0" smtClean="0"/>
              <a:t> how do we set a target for GES?? How good is good? An</a:t>
            </a:r>
            <a:r>
              <a:rPr lang="en-GB" baseline="0" dirty="0" smtClean="0"/>
              <a:t>d WHAT is good environmental status?</a:t>
            </a:r>
            <a:endParaRPr lang="en-GB" dirty="0" smtClean="0"/>
          </a:p>
          <a:p>
            <a:r>
              <a:rPr lang="en-GB" dirty="0" smtClean="0"/>
              <a:t>So we have this problem of Shifting</a:t>
            </a:r>
            <a:r>
              <a:rPr lang="en-GB" baseline="0" dirty="0" smtClean="0"/>
              <a:t> baselines</a:t>
            </a:r>
          </a:p>
          <a:p>
            <a:r>
              <a:rPr lang="en-GB" baseline="0" dirty="0" smtClean="0"/>
              <a:t>Target setting</a:t>
            </a:r>
          </a:p>
          <a:p>
            <a:r>
              <a:rPr lang="en-GB" baseline="0" dirty="0" smtClean="0"/>
              <a:t>When we are setting </a:t>
            </a:r>
            <a:r>
              <a:rPr lang="en-GB" baseline="0" dirty="0" err="1" smtClean="0"/>
              <a:t>env</a:t>
            </a:r>
            <a:r>
              <a:rPr lang="en-GB" baseline="0" dirty="0" smtClean="0"/>
              <a:t> targets, how do we decide WHAT is good environmental status? My </a:t>
            </a:r>
            <a:r>
              <a:rPr lang="en-GB" baseline="0" dirty="0" err="1" smtClean="0"/>
              <a:t>gma</a:t>
            </a:r>
            <a:r>
              <a:rPr lang="en-GB" baseline="0" dirty="0" smtClean="0"/>
              <a:t> would </a:t>
            </a:r>
            <a:r>
              <a:rPr lang="en-GB" baseline="0" dirty="0" err="1" smtClean="0"/>
              <a:t>obv</a:t>
            </a:r>
            <a:r>
              <a:rPr lang="en-GB" baseline="0" dirty="0" smtClean="0"/>
              <a:t> have different views on GES than </a:t>
            </a:r>
            <a:r>
              <a:rPr lang="en-GB" baseline="0" dirty="0" err="1" smtClean="0"/>
              <a:t>i</a:t>
            </a:r>
            <a:r>
              <a:rPr lang="en-GB" baseline="0" dirty="0" smtClean="0"/>
              <a:t> would</a:t>
            </a:r>
          </a:p>
          <a:p>
            <a:r>
              <a:rPr lang="en-GB" baseline="0" dirty="0" smtClean="0"/>
              <a:t>What must we consider when setting GES targets against a back ground of major large-scale ecological changes?</a:t>
            </a:r>
          </a:p>
          <a:p>
            <a:endParaRPr lang="en-GB" dirty="0"/>
          </a:p>
        </p:txBody>
      </p:sp>
      <p:sp>
        <p:nvSpPr>
          <p:cNvPr id="4" name="Slide Number Placeholder 3"/>
          <p:cNvSpPr>
            <a:spLocks noGrp="1"/>
          </p:cNvSpPr>
          <p:nvPr>
            <p:ph type="sldNum" sz="quarter" idx="10"/>
          </p:nvPr>
        </p:nvSpPr>
        <p:spPr/>
        <p:txBody>
          <a:bodyPr/>
          <a:lstStyle/>
          <a:p>
            <a:fld id="{40F6A41C-A984-48F6-86D4-58E23E59EB05}"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6/20/2012</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4.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6.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mailto:abiqua@sahfos.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G:\Pictures\2010\2010 - August\IMAG0323.jpg"/>
          <p:cNvPicPr>
            <a:picLocks noChangeAspect="1" noChangeArrowheads="1"/>
          </p:cNvPicPr>
          <p:nvPr/>
        </p:nvPicPr>
        <p:blipFill>
          <a:blip r:embed="rId3" cstate="print"/>
          <a:srcRect/>
          <a:stretch>
            <a:fillRect/>
          </a:stretch>
        </p:blipFill>
        <p:spPr bwMode="auto">
          <a:xfrm>
            <a:off x="-1143000" y="0"/>
            <a:ext cx="10287000" cy="6858000"/>
          </a:xfrm>
          <a:prstGeom prst="rect">
            <a:avLst/>
          </a:prstGeom>
          <a:noFill/>
        </p:spPr>
      </p:pic>
      <p:sp>
        <p:nvSpPr>
          <p:cNvPr id="2" name="Title 1"/>
          <p:cNvSpPr>
            <a:spLocks noGrp="1"/>
          </p:cNvSpPr>
          <p:nvPr>
            <p:ph type="ctrTitle"/>
          </p:nvPr>
        </p:nvSpPr>
        <p:spPr>
          <a:xfrm>
            <a:off x="1524000" y="4549775"/>
            <a:ext cx="7391400" cy="1470025"/>
          </a:xfrm>
        </p:spPr>
        <p:txBody>
          <a:bodyPr>
            <a:normAutofit fontScale="90000"/>
          </a:bodyPr>
          <a:lstStyle/>
          <a:p>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Why is it so hard to set MSFD targets?</a:t>
            </a:r>
            <a:r>
              <a:rPr lang="en-GB" dirty="0" smtClean="0"/>
              <a:t/>
            </a:r>
            <a:br>
              <a:rPr lang="en-GB" dirty="0" smtClean="0"/>
            </a:b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 name="Subtitle 2"/>
          <p:cNvSpPr>
            <a:spLocks noGrp="1"/>
          </p:cNvSpPr>
          <p:nvPr>
            <p:ph type="subTitle" idx="1"/>
          </p:nvPr>
        </p:nvSpPr>
        <p:spPr>
          <a:xfrm>
            <a:off x="2133600" y="6096000"/>
            <a:ext cx="6400800" cy="838200"/>
          </a:xfrm>
        </p:spPr>
        <p:txBody>
          <a:bodyPr>
            <a:normAutofit/>
          </a:bodyPr>
          <a:lstStyle/>
          <a:p>
            <a:r>
              <a:rPr lang="en-GB" dirty="0" smtClean="0">
                <a:solidFill>
                  <a:schemeClr val="bg1">
                    <a:lumMod val="95000"/>
                  </a:schemeClr>
                </a:solidFill>
              </a:rPr>
              <a:t>Abigail McQuatters-Gollop</a:t>
            </a:r>
          </a:p>
        </p:txBody>
      </p:sp>
      <p:pic>
        <p:nvPicPr>
          <p:cNvPr id="5" name="Picture 5" descr="Sahfos_Logo"/>
          <p:cNvPicPr>
            <a:picLocks noChangeAspect="1" noChangeArrowheads="1"/>
          </p:cNvPicPr>
          <p:nvPr/>
        </p:nvPicPr>
        <p:blipFill>
          <a:blip r:embed="rId4" cstate="screen"/>
          <a:srcRect/>
          <a:stretch>
            <a:fillRect/>
          </a:stretch>
        </p:blipFill>
        <p:spPr bwMode="auto">
          <a:xfrm>
            <a:off x="0" y="4797425"/>
            <a:ext cx="1644651" cy="206057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2" name="Title 1"/>
          <p:cNvSpPr>
            <a:spLocks noGrp="1"/>
          </p:cNvSpPr>
          <p:nvPr>
            <p:ph type="title"/>
          </p:nvPr>
        </p:nvSpPr>
        <p:spPr>
          <a:xfrm>
            <a:off x="0" y="-228600"/>
            <a:ext cx="8229600" cy="1143000"/>
          </a:xfrm>
        </p:spPr>
        <p:txBody>
          <a:bodyPr>
            <a:normAutofit/>
          </a:bodyPr>
          <a:lstStyle/>
          <a:p>
            <a:pPr algn="l">
              <a:defRPr/>
            </a:pP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Basin-scale change</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sp>
        <p:nvSpPr>
          <p:cNvPr id="9" name="Text Box 7"/>
          <p:cNvSpPr txBox="1">
            <a:spLocks noChangeArrowheads="1"/>
          </p:cNvSpPr>
          <p:nvPr/>
        </p:nvSpPr>
        <p:spPr bwMode="auto">
          <a:xfrm>
            <a:off x="3625850" y="6553200"/>
            <a:ext cx="5554663" cy="304800"/>
          </a:xfrm>
          <a:prstGeom prst="rect">
            <a:avLst/>
          </a:prstGeom>
          <a:noFill/>
          <a:ln w="9525">
            <a:noFill/>
            <a:miter lim="800000"/>
            <a:headEnd/>
            <a:tailEnd/>
          </a:ln>
          <a:effectLst/>
        </p:spPr>
        <p:txBody>
          <a:bodyPr wrap="none">
            <a:spAutoFit/>
          </a:bodyPr>
          <a:lstStyle/>
          <a:p>
            <a:r>
              <a:rPr lang="en-GB" sz="1400" dirty="0">
                <a:solidFill>
                  <a:schemeClr val="bg1"/>
                </a:solidFill>
              </a:rPr>
              <a:t>Updated from Edwards et al (2001)  ICES Journal of Marine Science</a:t>
            </a:r>
          </a:p>
        </p:txBody>
      </p:sp>
      <p:pic>
        <p:nvPicPr>
          <p:cNvPr id="14" name="Picture 3" descr="G:\Nature_response\2000_Decadal_PCI_Anomalies.jpg"/>
          <p:cNvPicPr>
            <a:picLocks noChangeAspect="1" noChangeArrowheads="1"/>
          </p:cNvPicPr>
          <p:nvPr/>
        </p:nvPicPr>
        <p:blipFill>
          <a:blip r:embed="rId3" cstate="print"/>
          <a:srcRect/>
          <a:stretch>
            <a:fillRect/>
          </a:stretch>
        </p:blipFill>
        <p:spPr bwMode="auto">
          <a:xfrm>
            <a:off x="639688" y="838200"/>
            <a:ext cx="8504312" cy="5484747"/>
          </a:xfrm>
          <a:prstGeom prst="rect">
            <a:avLst/>
          </a:prstGeom>
          <a:noFill/>
        </p:spPr>
      </p:pic>
      <p:sp>
        <p:nvSpPr>
          <p:cNvPr id="15" name="TextBox 14"/>
          <p:cNvSpPr txBox="1"/>
          <p:nvPr/>
        </p:nvSpPr>
        <p:spPr>
          <a:xfrm>
            <a:off x="3657600" y="6457890"/>
            <a:ext cx="5181600" cy="400110"/>
          </a:xfrm>
          <a:prstGeom prst="rect">
            <a:avLst/>
          </a:prstGeom>
          <a:solidFill>
            <a:schemeClr val="bg1"/>
          </a:solidFill>
        </p:spPr>
        <p:txBody>
          <a:bodyPr wrap="square" rtlCol="0">
            <a:spAutoFit/>
          </a:bodyPr>
          <a:lstStyle/>
          <a:p>
            <a:r>
              <a:rPr lang="en-GB" sz="2000" b="1" dirty="0" smtClean="0"/>
              <a:t>McQuatters-Gollop et al 2011 Nature</a:t>
            </a:r>
            <a:endParaRPr lang="en-GB" sz="20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2" name="Title 1"/>
          <p:cNvSpPr>
            <a:spLocks noGrp="1"/>
          </p:cNvSpPr>
          <p:nvPr>
            <p:ph type="title"/>
          </p:nvPr>
        </p:nvSpPr>
        <p:spPr>
          <a:xfrm>
            <a:off x="0" y="-228600"/>
            <a:ext cx="9144000" cy="1143000"/>
          </a:xfrm>
        </p:spPr>
        <p:txBody>
          <a:bodyPr>
            <a:normAutofit/>
          </a:bodyPr>
          <a:lstStyle/>
          <a:p>
            <a:pPr algn="l">
              <a:defRPr/>
            </a:pP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Regime shifts</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pic>
        <p:nvPicPr>
          <p:cNvPr id="7" name="Picture 6"/>
          <p:cNvPicPr>
            <a:picLocks noChangeAspect="1" noChangeArrowheads="1"/>
          </p:cNvPicPr>
          <p:nvPr/>
        </p:nvPicPr>
        <p:blipFill>
          <a:blip r:embed="rId4" cstate="screen"/>
          <a:srcRect l="6936" t="3128" r="50289"/>
          <a:stretch>
            <a:fillRect/>
          </a:stretch>
        </p:blipFill>
        <p:spPr bwMode="auto">
          <a:xfrm>
            <a:off x="6019800" y="838200"/>
            <a:ext cx="2819400" cy="5599372"/>
          </a:xfrm>
          <a:prstGeom prst="rect">
            <a:avLst/>
          </a:prstGeom>
          <a:noFill/>
          <a:ln w="9525">
            <a:noFill/>
            <a:miter lim="800000"/>
            <a:headEnd/>
            <a:tailEnd/>
          </a:ln>
          <a:effectLst/>
        </p:spPr>
      </p:pic>
      <p:sp>
        <p:nvSpPr>
          <p:cNvPr id="9" name="Text Box 7"/>
          <p:cNvSpPr txBox="1">
            <a:spLocks noChangeArrowheads="1"/>
          </p:cNvSpPr>
          <p:nvPr/>
        </p:nvSpPr>
        <p:spPr bwMode="auto">
          <a:xfrm>
            <a:off x="2819400" y="6553200"/>
            <a:ext cx="6444328" cy="369332"/>
          </a:xfrm>
          <a:prstGeom prst="rect">
            <a:avLst/>
          </a:prstGeom>
          <a:noFill/>
          <a:ln w="9525">
            <a:noFill/>
            <a:miter lim="800000"/>
            <a:headEnd/>
            <a:tailEnd/>
          </a:ln>
          <a:effectLst/>
        </p:spPr>
        <p:txBody>
          <a:bodyPr wrap="none">
            <a:spAutoFit/>
          </a:bodyPr>
          <a:lstStyle/>
          <a:p>
            <a:r>
              <a:rPr lang="en-GB" dirty="0">
                <a:solidFill>
                  <a:schemeClr val="bg1"/>
                </a:solidFill>
              </a:rPr>
              <a:t>Updated from Edwards et al (2001)  ICES Journal of Marine Science</a:t>
            </a:r>
          </a:p>
        </p:txBody>
      </p:sp>
      <p:pic>
        <p:nvPicPr>
          <p:cNvPr id="11" name="Picture 10"/>
          <p:cNvPicPr>
            <a:picLocks noChangeAspect="1" noChangeArrowheads="1"/>
          </p:cNvPicPr>
          <p:nvPr/>
        </p:nvPicPr>
        <p:blipFill>
          <a:blip r:embed="rId4" cstate="screen"/>
          <a:srcRect l="52023" t="3128"/>
          <a:stretch>
            <a:fillRect/>
          </a:stretch>
        </p:blipFill>
        <p:spPr bwMode="auto">
          <a:xfrm>
            <a:off x="2514600" y="838200"/>
            <a:ext cx="3162300" cy="5599372"/>
          </a:xfrm>
          <a:prstGeom prst="rect">
            <a:avLst/>
          </a:prstGeom>
          <a:noFill/>
          <a:ln w="9525">
            <a:noFill/>
            <a:miter lim="800000"/>
            <a:headEnd/>
            <a:tailEnd/>
          </a:ln>
          <a:effectLst/>
        </p:spPr>
      </p:pic>
      <p:cxnSp>
        <p:nvCxnSpPr>
          <p:cNvPr id="12" name="Straight Connector 11"/>
          <p:cNvCxnSpPr/>
          <p:nvPr/>
        </p:nvCxnSpPr>
        <p:spPr>
          <a:xfrm>
            <a:off x="6477000" y="2667000"/>
            <a:ext cx="1676400" cy="0"/>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dirty="0"/>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2" name="Title 1"/>
          <p:cNvSpPr>
            <a:spLocks noGrp="1"/>
          </p:cNvSpPr>
          <p:nvPr>
            <p:ph type="title"/>
          </p:nvPr>
        </p:nvSpPr>
        <p:spPr>
          <a:xfrm>
            <a:off x="0" y="0"/>
            <a:ext cx="6019800" cy="1676400"/>
          </a:xfrm>
        </p:spPr>
        <p:txBody>
          <a:bodyPr>
            <a:normAutofit/>
          </a:bodyPr>
          <a:lstStyle/>
          <a:p>
            <a:pPr lvl="0" algn="l">
              <a:defRPr/>
            </a:pPr>
            <a:r>
              <a:rPr lang="en-GB" sz="4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Biogeographical</a:t>
            </a:r>
            <a:br>
              <a:rPr lang="en-GB" sz="4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GB" sz="4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shifts</a:t>
            </a:r>
            <a:endParaRPr lang="en-GB"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9" name="Text Box 7"/>
          <p:cNvSpPr txBox="1">
            <a:spLocks noChangeArrowheads="1"/>
          </p:cNvSpPr>
          <p:nvPr/>
        </p:nvSpPr>
        <p:spPr bwMode="auto">
          <a:xfrm>
            <a:off x="7179808" y="6550223"/>
            <a:ext cx="1964192" cy="307777"/>
          </a:xfrm>
          <a:prstGeom prst="rect">
            <a:avLst/>
          </a:prstGeom>
          <a:noFill/>
          <a:ln w="9525">
            <a:noFill/>
            <a:miter lim="800000"/>
            <a:headEnd/>
            <a:tailEnd/>
          </a:ln>
          <a:effectLst/>
        </p:spPr>
        <p:txBody>
          <a:bodyPr wrap="none">
            <a:spAutoFit/>
          </a:bodyPr>
          <a:lstStyle/>
          <a:p>
            <a:r>
              <a:rPr lang="en-GB" sz="1400" dirty="0" smtClean="0">
                <a:solidFill>
                  <a:schemeClr val="bg1">
                    <a:lumMod val="95000"/>
                  </a:schemeClr>
                </a:solidFill>
              </a:rPr>
              <a:t>Beaugrand et al, Science</a:t>
            </a:r>
            <a:endParaRPr lang="en-GB" sz="1400" dirty="0">
              <a:solidFill>
                <a:schemeClr val="bg1">
                  <a:lumMod val="95000"/>
                </a:schemeClr>
              </a:solidFill>
            </a:endParaRPr>
          </a:p>
        </p:txBody>
      </p:sp>
      <p:pic>
        <p:nvPicPr>
          <p:cNvPr id="11" name="Picture 10"/>
          <p:cNvPicPr>
            <a:picLocks noChangeAspect="1" noChangeArrowheads="1"/>
          </p:cNvPicPr>
          <p:nvPr/>
        </p:nvPicPr>
        <p:blipFill>
          <a:blip r:embed="rId3" cstate="screen"/>
          <a:srcRect l="9417" r="7078"/>
          <a:stretch>
            <a:fillRect/>
          </a:stretch>
        </p:blipFill>
        <p:spPr bwMode="auto">
          <a:xfrm>
            <a:off x="685800" y="3505200"/>
            <a:ext cx="1495436" cy="2588577"/>
          </a:xfrm>
          <a:prstGeom prst="rect">
            <a:avLst/>
          </a:prstGeom>
          <a:noFill/>
          <a:ln w="9525">
            <a:noFill/>
            <a:miter lim="800000"/>
            <a:headEnd/>
            <a:tailEnd/>
          </a:ln>
        </p:spPr>
      </p:pic>
      <p:grpSp>
        <p:nvGrpSpPr>
          <p:cNvPr id="12" name="Group 11"/>
          <p:cNvGrpSpPr/>
          <p:nvPr/>
        </p:nvGrpSpPr>
        <p:grpSpPr>
          <a:xfrm>
            <a:off x="4876800" y="0"/>
            <a:ext cx="3124200" cy="6858000"/>
            <a:chOff x="3421964" y="0"/>
            <a:chExt cx="2909672" cy="6858000"/>
          </a:xfrm>
        </p:grpSpPr>
        <p:pic>
          <p:nvPicPr>
            <p:cNvPr id="1027" name="Picture 3" descr="G:\annual report 2009\cymk figs\biofigures.jpg"/>
            <p:cNvPicPr>
              <a:picLocks noChangeAspect="1" noChangeArrowheads="1"/>
            </p:cNvPicPr>
            <p:nvPr/>
          </p:nvPicPr>
          <p:blipFill>
            <a:blip r:embed="rId4" cstate="print"/>
            <a:srcRect r="71911"/>
            <a:stretch>
              <a:fillRect/>
            </a:stretch>
          </p:blipFill>
          <p:spPr bwMode="auto">
            <a:xfrm>
              <a:off x="3421964" y="0"/>
              <a:ext cx="1607236" cy="6858000"/>
            </a:xfrm>
            <a:prstGeom prst="rect">
              <a:avLst/>
            </a:prstGeom>
            <a:noFill/>
          </p:spPr>
        </p:pic>
        <p:pic>
          <p:nvPicPr>
            <p:cNvPr id="10" name="Picture 3" descr="G:\annual report 2009\cymk figs\biofigures.jpg"/>
            <p:cNvPicPr>
              <a:picLocks noChangeAspect="1" noChangeArrowheads="1"/>
            </p:cNvPicPr>
            <p:nvPr/>
          </p:nvPicPr>
          <p:blipFill>
            <a:blip r:embed="rId4" cstate="print"/>
            <a:srcRect l="77238"/>
            <a:stretch>
              <a:fillRect/>
            </a:stretch>
          </p:blipFill>
          <p:spPr bwMode="auto">
            <a:xfrm>
              <a:off x="5029200" y="0"/>
              <a:ext cx="1302436" cy="6858000"/>
            </a:xfrm>
            <a:prstGeom prst="rect">
              <a:avLst/>
            </a:prstGeom>
            <a:noFill/>
          </p:spPr>
        </p:pic>
      </p:grpSp>
      <p:sp>
        <p:nvSpPr>
          <p:cNvPr id="13" name="TextBox 12"/>
          <p:cNvSpPr txBox="1"/>
          <p:nvPr/>
        </p:nvSpPr>
        <p:spPr>
          <a:xfrm>
            <a:off x="304800" y="2133600"/>
            <a:ext cx="3352800" cy="523220"/>
          </a:xfrm>
          <a:prstGeom prst="rect">
            <a:avLst/>
          </a:prstGeom>
          <a:noFill/>
        </p:spPr>
        <p:txBody>
          <a:bodyPr wrap="square" rtlCol="0">
            <a:spAutoFit/>
          </a:bodyPr>
          <a:lstStyle/>
          <a:p>
            <a:r>
              <a:rPr lang="en-GB" sz="2800" b="1" dirty="0" smtClean="0">
                <a:solidFill>
                  <a:schemeClr val="bg1"/>
                </a:solidFill>
                <a:effectLst>
                  <a:outerShdw blurRad="38100" dist="38100" dir="2700000" algn="tl">
                    <a:srgbClr val="000000">
                      <a:alpha val="43137"/>
                    </a:srgbClr>
                  </a:outerShdw>
                </a:effectLst>
              </a:rPr>
              <a:t>1000 km shift!</a:t>
            </a:r>
            <a:endParaRPr lang="en-GB" sz="28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10" name="TextBox 9"/>
          <p:cNvSpPr txBox="1"/>
          <p:nvPr/>
        </p:nvSpPr>
        <p:spPr>
          <a:xfrm>
            <a:off x="0" y="2057400"/>
            <a:ext cx="8458200" cy="2062103"/>
          </a:xfrm>
          <a:prstGeom prst="rect">
            <a:avLst/>
          </a:prstGeom>
          <a:noFill/>
        </p:spPr>
        <p:txBody>
          <a:bodyPr wrap="square" rtlCol="0">
            <a:spAutoFit/>
          </a:bodyPr>
          <a:lstStyle/>
          <a:p>
            <a:pPr>
              <a:buFont typeface="Arial" pitchFamily="34" charset="0"/>
              <a:buChar char="•"/>
            </a:pPr>
            <a:r>
              <a:rPr lang="en-GB" sz="3200" dirty="0" smtClean="0"/>
              <a:t> </a:t>
            </a:r>
            <a:r>
              <a:rPr lang="en-GB" sz="3200" i="1" dirty="0" smtClean="0"/>
              <a:t>C. </a:t>
            </a:r>
            <a:r>
              <a:rPr lang="en-GB" sz="3200" i="1" dirty="0" err="1" smtClean="0"/>
              <a:t>Helgolandicus</a:t>
            </a:r>
            <a:endParaRPr lang="en-GB" sz="3200" i="1" dirty="0" smtClean="0"/>
          </a:p>
          <a:p>
            <a:pPr lvl="1">
              <a:buFont typeface="Arial" pitchFamily="34" charset="0"/>
              <a:buChar char="•"/>
            </a:pPr>
            <a:r>
              <a:rPr lang="en-GB" sz="3200" dirty="0" smtClean="0"/>
              <a:t> </a:t>
            </a:r>
            <a:r>
              <a:rPr lang="en-GB" sz="3200" dirty="0" smtClean="0">
                <a:solidFill>
                  <a:srgbClr val="FF0000"/>
                </a:solidFill>
              </a:rPr>
              <a:t>warm</a:t>
            </a:r>
            <a:r>
              <a:rPr lang="en-GB" sz="3200" dirty="0" smtClean="0"/>
              <a:t> </a:t>
            </a:r>
          </a:p>
          <a:p>
            <a:pPr>
              <a:buFont typeface="Arial" pitchFamily="34" charset="0"/>
              <a:buChar char="•"/>
            </a:pPr>
            <a:r>
              <a:rPr lang="en-GB" sz="3200" dirty="0" smtClean="0"/>
              <a:t> </a:t>
            </a:r>
            <a:r>
              <a:rPr lang="en-GB" sz="3200" i="1" dirty="0" smtClean="0"/>
              <a:t>C. </a:t>
            </a:r>
            <a:r>
              <a:rPr lang="en-GB" sz="3200" i="1" dirty="0" err="1" smtClean="0"/>
              <a:t>Finmarchicus</a:t>
            </a:r>
            <a:r>
              <a:rPr lang="en-GB" sz="3200" i="1" dirty="0" smtClean="0"/>
              <a:t> </a:t>
            </a:r>
          </a:p>
          <a:p>
            <a:pPr lvl="1">
              <a:buFont typeface="Arial" pitchFamily="34" charset="0"/>
              <a:buChar char="•"/>
            </a:pPr>
            <a:r>
              <a:rPr lang="en-GB" sz="3200" b="1" dirty="0" smtClean="0">
                <a:solidFill>
                  <a:schemeClr val="tx2"/>
                </a:solidFill>
              </a:rPr>
              <a:t> cold </a:t>
            </a:r>
          </a:p>
        </p:txBody>
      </p:sp>
      <p:pic>
        <p:nvPicPr>
          <p:cNvPr id="4099" name="Picture 3" descr="G:\CP2\Figs\Cal Percents.png"/>
          <p:cNvPicPr>
            <a:picLocks noChangeAspect="1" noChangeArrowheads="1"/>
          </p:cNvPicPr>
          <p:nvPr/>
        </p:nvPicPr>
        <p:blipFill>
          <a:blip r:embed="rId4" cstate="print"/>
          <a:srcRect/>
          <a:stretch>
            <a:fillRect/>
          </a:stretch>
        </p:blipFill>
        <p:spPr bwMode="auto">
          <a:xfrm>
            <a:off x="3581400" y="149413"/>
            <a:ext cx="2819400" cy="6708588"/>
          </a:xfrm>
          <a:prstGeom prst="rect">
            <a:avLst/>
          </a:prstGeom>
          <a:noFill/>
        </p:spPr>
      </p:pic>
      <p:pic>
        <p:nvPicPr>
          <p:cNvPr id="13" name="Picture 2" descr="\\CALDERWOOD\SAHFOS Z Drive\Data\Image Library\Zooplankton\COPEPODS\Calanus\Calanus finmarchicus\Cal fin 523ZB15b mw enhanced.jpg"/>
          <p:cNvPicPr>
            <a:picLocks noChangeAspect="1" noChangeArrowheads="1"/>
          </p:cNvPicPr>
          <p:nvPr/>
        </p:nvPicPr>
        <p:blipFill>
          <a:blip r:embed="rId5" cstate="print"/>
          <a:srcRect/>
          <a:stretch>
            <a:fillRect/>
          </a:stretch>
        </p:blipFill>
        <p:spPr bwMode="auto">
          <a:xfrm>
            <a:off x="609600" y="4343400"/>
            <a:ext cx="1930400" cy="1447800"/>
          </a:xfrm>
          <a:prstGeom prst="rect">
            <a:avLst/>
          </a:prstGeom>
          <a:noFill/>
        </p:spPr>
      </p:pic>
      <p:pic>
        <p:nvPicPr>
          <p:cNvPr id="11" name="Picture 5"/>
          <p:cNvPicPr>
            <a:picLocks noChangeAspect="1" noChangeArrowheads="1"/>
          </p:cNvPicPr>
          <p:nvPr/>
        </p:nvPicPr>
        <p:blipFill>
          <a:blip r:embed="rId6" cstate="print"/>
          <a:srcRect/>
          <a:stretch>
            <a:fillRect/>
          </a:stretch>
        </p:blipFill>
        <p:spPr bwMode="auto">
          <a:xfrm>
            <a:off x="1066800" y="457200"/>
            <a:ext cx="7465233" cy="6019800"/>
          </a:xfrm>
          <a:prstGeom prst="rect">
            <a:avLst/>
          </a:prstGeom>
          <a:noFill/>
          <a:ln w="9525">
            <a:noFill/>
            <a:miter lim="800000"/>
            <a:headEnd/>
            <a:tailEnd/>
          </a:ln>
        </p:spPr>
      </p:pic>
      <p:sp>
        <p:nvSpPr>
          <p:cNvPr id="12" name="TextBox 11"/>
          <p:cNvSpPr txBox="1"/>
          <p:nvPr/>
        </p:nvSpPr>
        <p:spPr>
          <a:xfrm>
            <a:off x="0" y="6396335"/>
            <a:ext cx="1199752" cy="461665"/>
          </a:xfrm>
          <a:prstGeom prst="rect">
            <a:avLst/>
          </a:prstGeom>
          <a:noFill/>
        </p:spPr>
        <p:txBody>
          <a:bodyPr wrap="none" rtlCol="0">
            <a:spAutoFit/>
          </a:bodyPr>
          <a:lstStyle/>
          <a:p>
            <a:r>
              <a:rPr lang="en-GB" sz="2400" b="1" dirty="0" smtClean="0">
                <a:solidFill>
                  <a:schemeClr val="bg1"/>
                </a:solidFill>
              </a:rPr>
              <a:t>SAHFOS</a:t>
            </a:r>
            <a:endParaRPr lang="en-GB" sz="2400" b="1"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1" y="1"/>
            <a:ext cx="9144001" cy="6857999"/>
            <a:chOff x="1" y="1"/>
            <a:chExt cx="9144001" cy="6857999"/>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dirty="0"/>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grpSp>
      <p:sp>
        <p:nvSpPr>
          <p:cNvPr id="2" name="Title 1"/>
          <p:cNvSpPr>
            <a:spLocks noGrp="1"/>
          </p:cNvSpPr>
          <p:nvPr>
            <p:ph type="title"/>
          </p:nvPr>
        </p:nvSpPr>
        <p:spPr>
          <a:xfrm>
            <a:off x="0" y="-228600"/>
            <a:ext cx="8229600" cy="1143000"/>
          </a:xfrm>
        </p:spPr>
        <p:txBody>
          <a:bodyPr>
            <a:normAutofit/>
          </a:bodyPr>
          <a:lstStyle/>
          <a:p>
            <a:pPr algn="l">
              <a:defRPr/>
            </a:pP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rPr>
              <a:t>Unrealistic expectations</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sp>
        <p:nvSpPr>
          <p:cNvPr id="8" name="TextBox 7"/>
          <p:cNvSpPr txBox="1"/>
          <p:nvPr/>
        </p:nvSpPr>
        <p:spPr>
          <a:xfrm>
            <a:off x="6096000" y="6488668"/>
            <a:ext cx="3048000" cy="369332"/>
          </a:xfrm>
          <a:prstGeom prst="rect">
            <a:avLst/>
          </a:prstGeom>
          <a:noFill/>
        </p:spPr>
        <p:txBody>
          <a:bodyPr wrap="square" rtlCol="0">
            <a:spAutoFit/>
          </a:bodyPr>
          <a:lstStyle/>
          <a:p>
            <a:r>
              <a:rPr lang="en-GB" dirty="0" smtClean="0">
                <a:solidFill>
                  <a:schemeClr val="bg1"/>
                </a:solidFill>
              </a:rPr>
              <a:t>Beaugrand et al Nature 2003</a:t>
            </a:r>
            <a:endParaRPr lang="en-GB" dirty="0">
              <a:solidFill>
                <a:schemeClr val="bg1"/>
              </a:solidFill>
            </a:endParaRPr>
          </a:p>
        </p:txBody>
      </p:sp>
      <p:pic>
        <p:nvPicPr>
          <p:cNvPr id="3079" name="Picture 7"/>
          <p:cNvPicPr>
            <a:picLocks noChangeAspect="1" noChangeArrowheads="1"/>
          </p:cNvPicPr>
          <p:nvPr/>
        </p:nvPicPr>
        <p:blipFill>
          <a:blip r:embed="rId4" cstate="print"/>
          <a:srcRect/>
          <a:stretch>
            <a:fillRect/>
          </a:stretch>
        </p:blipFill>
        <p:spPr bwMode="auto">
          <a:xfrm>
            <a:off x="228600" y="1219200"/>
            <a:ext cx="6038490" cy="2667000"/>
          </a:xfrm>
          <a:prstGeom prst="rect">
            <a:avLst/>
          </a:prstGeom>
          <a:noFill/>
          <a:ln w="9525">
            <a:noFill/>
            <a:miter lim="800000"/>
            <a:headEnd/>
            <a:tailEnd/>
          </a:ln>
        </p:spPr>
      </p:pic>
      <p:pic>
        <p:nvPicPr>
          <p:cNvPr id="3080" name="Picture 8"/>
          <p:cNvPicPr>
            <a:picLocks noChangeAspect="1" noChangeArrowheads="1"/>
          </p:cNvPicPr>
          <p:nvPr/>
        </p:nvPicPr>
        <p:blipFill>
          <a:blip r:embed="rId5" cstate="print"/>
          <a:srcRect/>
          <a:stretch>
            <a:fillRect/>
          </a:stretch>
        </p:blipFill>
        <p:spPr bwMode="auto">
          <a:xfrm>
            <a:off x="4710113" y="3907450"/>
            <a:ext cx="4433887" cy="2950550"/>
          </a:xfrm>
          <a:prstGeom prst="rect">
            <a:avLst/>
          </a:prstGeom>
          <a:noFill/>
          <a:ln w="9525">
            <a:noFill/>
            <a:miter lim="800000"/>
            <a:headEnd/>
            <a:tailEnd/>
          </a:ln>
        </p:spPr>
      </p:pic>
      <p:grpSp>
        <p:nvGrpSpPr>
          <p:cNvPr id="7" name="Group 14"/>
          <p:cNvGrpSpPr/>
          <p:nvPr/>
        </p:nvGrpSpPr>
        <p:grpSpPr>
          <a:xfrm>
            <a:off x="685800" y="914400"/>
            <a:ext cx="7848601" cy="5534025"/>
            <a:chOff x="685800" y="914400"/>
            <a:chExt cx="7848601" cy="5534025"/>
          </a:xfrm>
        </p:grpSpPr>
        <p:pic>
          <p:nvPicPr>
            <p:cNvPr id="12" name="Picture 11"/>
            <p:cNvPicPr>
              <a:picLocks noChangeAspect="1" noChangeArrowheads="1"/>
            </p:cNvPicPr>
            <p:nvPr/>
          </p:nvPicPr>
          <p:blipFill>
            <a:blip r:embed="rId6" cstate="screen"/>
            <a:srcRect l="5162" r="7078"/>
            <a:stretch>
              <a:fillRect/>
            </a:stretch>
          </p:blipFill>
          <p:spPr bwMode="auto">
            <a:xfrm>
              <a:off x="685800" y="914400"/>
              <a:ext cx="1571636" cy="2588577"/>
            </a:xfrm>
            <a:prstGeom prst="rect">
              <a:avLst/>
            </a:prstGeom>
            <a:noFill/>
            <a:ln w="9525">
              <a:noFill/>
              <a:miter lim="800000"/>
              <a:headEnd/>
              <a:tailEnd/>
            </a:ln>
          </p:spPr>
        </p:pic>
        <p:pic>
          <p:nvPicPr>
            <p:cNvPr id="13" name="Picture 6"/>
            <p:cNvPicPr>
              <a:picLocks noChangeAspect="1" noChangeArrowheads="1"/>
            </p:cNvPicPr>
            <p:nvPr/>
          </p:nvPicPr>
          <p:blipFill>
            <a:blip r:embed="rId7" cstate="screen"/>
            <a:srcRect/>
            <a:stretch>
              <a:fillRect/>
            </a:stretch>
          </p:blipFill>
          <p:spPr bwMode="auto">
            <a:xfrm>
              <a:off x="1524000" y="3657600"/>
              <a:ext cx="6604000" cy="2790825"/>
            </a:xfrm>
            <a:prstGeom prst="rect">
              <a:avLst/>
            </a:prstGeom>
            <a:noFill/>
            <a:ln w="9525">
              <a:noFill/>
              <a:miter lim="800000"/>
              <a:headEnd/>
              <a:tailEnd/>
            </a:ln>
          </p:spPr>
        </p:pic>
        <p:pic>
          <p:nvPicPr>
            <p:cNvPr id="14" name="Picture 3" descr="G:\Desktop\images.jpg"/>
            <p:cNvPicPr>
              <a:picLocks noChangeAspect="1" noChangeArrowheads="1"/>
            </p:cNvPicPr>
            <p:nvPr/>
          </p:nvPicPr>
          <p:blipFill>
            <a:blip r:embed="rId8" cstate="print"/>
            <a:srcRect/>
            <a:stretch>
              <a:fillRect/>
            </a:stretch>
          </p:blipFill>
          <p:spPr bwMode="auto">
            <a:xfrm>
              <a:off x="4267200" y="990600"/>
              <a:ext cx="4267201" cy="2536859"/>
            </a:xfrm>
            <a:prstGeom prst="rect">
              <a:avLst/>
            </a:prstGeom>
            <a:noFill/>
          </p:spPr>
        </p:pic>
      </p:grpSp>
      <p:pic>
        <p:nvPicPr>
          <p:cNvPr id="3076" name="Picture 4"/>
          <p:cNvPicPr>
            <a:picLocks noChangeAspect="1" noChangeArrowheads="1"/>
          </p:cNvPicPr>
          <p:nvPr/>
        </p:nvPicPr>
        <p:blipFill>
          <a:blip r:embed="rId9" cstate="print"/>
          <a:srcRect/>
          <a:stretch>
            <a:fillRect/>
          </a:stretch>
        </p:blipFill>
        <p:spPr bwMode="auto">
          <a:xfrm>
            <a:off x="228600" y="1143000"/>
            <a:ext cx="8658906" cy="5029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0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7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08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dirty="0"/>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2" name="Title 1"/>
          <p:cNvSpPr>
            <a:spLocks noGrp="1"/>
          </p:cNvSpPr>
          <p:nvPr>
            <p:ph type="title"/>
          </p:nvPr>
        </p:nvSpPr>
        <p:spPr>
          <a:xfrm>
            <a:off x="0" y="-228600"/>
            <a:ext cx="8229600" cy="1143000"/>
          </a:xfrm>
        </p:spPr>
        <p:txBody>
          <a:bodyPr>
            <a:normAutofit/>
          </a:bodyPr>
          <a:lstStyle/>
          <a:p>
            <a:pPr algn="l">
              <a:defRPr/>
            </a:pP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rPr>
              <a:t>Separating the signals</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grpSp>
        <p:nvGrpSpPr>
          <p:cNvPr id="9" name="Group 8"/>
          <p:cNvGrpSpPr/>
          <p:nvPr/>
        </p:nvGrpSpPr>
        <p:grpSpPr>
          <a:xfrm>
            <a:off x="5410200" y="1447800"/>
            <a:ext cx="3676650" cy="5215354"/>
            <a:chOff x="228600" y="1524000"/>
            <a:chExt cx="3676650" cy="5215354"/>
          </a:xfrm>
        </p:grpSpPr>
        <p:pic>
          <p:nvPicPr>
            <p:cNvPr id="1026" name="Picture 2"/>
            <p:cNvPicPr>
              <a:picLocks noChangeAspect="1" noChangeArrowheads="1"/>
            </p:cNvPicPr>
            <p:nvPr/>
          </p:nvPicPr>
          <p:blipFill>
            <a:blip r:embed="rId4" cstate="print"/>
            <a:srcRect l="9959" r="11618"/>
            <a:stretch>
              <a:fillRect/>
            </a:stretch>
          </p:blipFill>
          <p:spPr bwMode="auto">
            <a:xfrm>
              <a:off x="304800" y="1524000"/>
              <a:ext cx="3600450" cy="4876800"/>
            </a:xfrm>
            <a:prstGeom prst="rect">
              <a:avLst/>
            </a:prstGeom>
            <a:noFill/>
            <a:ln w="9525">
              <a:noFill/>
              <a:miter lim="800000"/>
              <a:headEnd/>
              <a:tailEnd/>
            </a:ln>
          </p:spPr>
        </p:pic>
        <p:sp>
          <p:nvSpPr>
            <p:cNvPr id="8" name="Text Box 7"/>
            <p:cNvSpPr txBox="1">
              <a:spLocks noChangeArrowheads="1"/>
            </p:cNvSpPr>
            <p:nvPr/>
          </p:nvSpPr>
          <p:spPr bwMode="auto">
            <a:xfrm>
              <a:off x="228600" y="6400800"/>
              <a:ext cx="1194558" cy="338554"/>
            </a:xfrm>
            <a:prstGeom prst="rect">
              <a:avLst/>
            </a:prstGeom>
            <a:noFill/>
            <a:ln w="9525">
              <a:noFill/>
              <a:miter lim="800000"/>
              <a:headEnd/>
              <a:tailEnd/>
            </a:ln>
            <a:effectLst/>
          </p:spPr>
          <p:txBody>
            <a:bodyPr wrap="none">
              <a:spAutoFit/>
            </a:bodyPr>
            <a:lstStyle/>
            <a:p>
              <a:r>
                <a:rPr lang="en-GB" sz="1600" dirty="0" smtClean="0">
                  <a:solidFill>
                    <a:schemeClr val="bg1"/>
                  </a:solidFill>
                </a:rPr>
                <a:t>Cloern 2001</a:t>
              </a:r>
              <a:endParaRPr lang="en-GB" sz="1600" dirty="0">
                <a:solidFill>
                  <a:schemeClr val="bg1"/>
                </a:solidFill>
              </a:endParaRPr>
            </a:p>
          </p:txBody>
        </p:sp>
      </p:grpSp>
      <p:grpSp>
        <p:nvGrpSpPr>
          <p:cNvPr id="11" name="Group 10"/>
          <p:cNvGrpSpPr/>
          <p:nvPr/>
        </p:nvGrpSpPr>
        <p:grpSpPr>
          <a:xfrm>
            <a:off x="0" y="1371601"/>
            <a:ext cx="5350699" cy="4377153"/>
            <a:chOff x="914400" y="1600200"/>
            <a:chExt cx="6543675" cy="4994490"/>
          </a:xfrm>
        </p:grpSpPr>
        <p:pic>
          <p:nvPicPr>
            <p:cNvPr id="7" name="Picture 3" descr="F:\Work\NorthSeaPaper\StatsAndGraphs\Chla-Blue and Green.JPG"/>
            <p:cNvPicPr>
              <a:picLocks noChangeAspect="1" noChangeArrowheads="1"/>
            </p:cNvPicPr>
            <p:nvPr/>
          </p:nvPicPr>
          <p:blipFill>
            <a:blip r:embed="rId5" cstate="screen"/>
            <a:srcRect/>
            <a:stretch>
              <a:fillRect/>
            </a:stretch>
          </p:blipFill>
          <p:spPr bwMode="auto">
            <a:xfrm>
              <a:off x="914400" y="1600200"/>
              <a:ext cx="6543675" cy="4556125"/>
            </a:xfrm>
            <a:prstGeom prst="rect">
              <a:avLst/>
            </a:prstGeom>
            <a:noFill/>
            <a:ln w="9525">
              <a:noFill/>
              <a:miter lim="800000"/>
              <a:headEnd/>
              <a:tailEnd/>
            </a:ln>
          </p:spPr>
        </p:pic>
        <p:sp>
          <p:nvSpPr>
            <p:cNvPr id="10" name="Text Box 7"/>
            <p:cNvSpPr txBox="1">
              <a:spLocks noChangeArrowheads="1"/>
            </p:cNvSpPr>
            <p:nvPr/>
          </p:nvSpPr>
          <p:spPr bwMode="auto">
            <a:xfrm>
              <a:off x="914400" y="6208388"/>
              <a:ext cx="3244390" cy="386302"/>
            </a:xfrm>
            <a:prstGeom prst="rect">
              <a:avLst/>
            </a:prstGeom>
            <a:noFill/>
            <a:ln w="9525">
              <a:noFill/>
              <a:miter lim="800000"/>
              <a:headEnd/>
              <a:tailEnd/>
            </a:ln>
            <a:effectLst/>
          </p:spPr>
          <p:txBody>
            <a:bodyPr wrap="none">
              <a:spAutoFit/>
            </a:bodyPr>
            <a:lstStyle/>
            <a:p>
              <a:r>
                <a:rPr lang="en-GB" sz="1600" dirty="0" smtClean="0">
                  <a:solidFill>
                    <a:schemeClr val="bg1"/>
                  </a:solidFill>
                </a:rPr>
                <a:t>McQuatters-Gollop et al 2007</a:t>
              </a:r>
              <a:endParaRPr lang="en-GB" sz="1600" dirty="0">
                <a:solidFill>
                  <a:schemeClr val="bg1"/>
                </a:solidFill>
              </a:endParaRPr>
            </a:p>
          </p:txBody>
        </p:sp>
      </p:grpSp>
      <p:sp>
        <p:nvSpPr>
          <p:cNvPr id="12" name="Oval 11"/>
          <p:cNvSpPr/>
          <p:nvPr/>
        </p:nvSpPr>
        <p:spPr>
          <a:xfrm>
            <a:off x="3581400" y="2057400"/>
            <a:ext cx="914400" cy="2819400"/>
          </a:xfrm>
          <a:prstGeom prst="ellipse">
            <a:avLst/>
          </a:prstGeom>
          <a:noFill/>
          <a:ln w="47625">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1981200"/>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9" name="Title 7"/>
          <p:cNvSpPr txBox="1">
            <a:spLocks/>
          </p:cNvSpPr>
          <p:nvPr/>
        </p:nvSpPr>
        <p:spPr>
          <a:xfrm>
            <a:off x="0" y="-228600"/>
            <a:ext cx="9144000" cy="914400"/>
          </a:xfrm>
          <a:prstGeom prst="rect">
            <a:avLst/>
          </a:prstGeom>
        </p:spPr>
        <p:txBody>
          <a:bodyPr vert="horz" lIns="91440" tIns="45720" rIns="91440" bIns="45720" rtlCol="0" anchor="ctr">
            <a:normAutofit/>
          </a:bodyPr>
          <a:lstStyle/>
          <a:p>
            <a:pPr lvl="0">
              <a:spcBef>
                <a:spcPct val="0"/>
              </a:spcBef>
              <a:defRPr/>
            </a:pPr>
            <a:r>
              <a:rPr lang="en-GB"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Lack of understanding</a:t>
            </a:r>
            <a:endParaRPr kumimoji="0" lang="en-GB" sz="4400" b="1" i="1" u="none" strike="noStrike" kern="1200" cap="none" spc="50" normalizeH="0" baseline="0" noProof="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uLnTx/>
              <a:uFillTx/>
              <a:latin typeface="+mj-lt"/>
              <a:ea typeface="+mj-ea"/>
              <a:cs typeface="+mj-cs"/>
            </a:endParaRPr>
          </a:p>
        </p:txBody>
      </p:sp>
      <p:pic>
        <p:nvPicPr>
          <p:cNvPr id="12" name="Picture 2" descr="G:\annual report 2009\Atlas\Pg 6-7 Coccos\SteveGroomBloom.gif"/>
          <p:cNvPicPr>
            <a:picLocks noChangeAspect="1" noChangeArrowheads="1"/>
          </p:cNvPicPr>
          <p:nvPr/>
        </p:nvPicPr>
        <p:blipFill>
          <a:blip r:embed="rId4" cstate="print"/>
          <a:srcRect/>
          <a:stretch>
            <a:fillRect/>
          </a:stretch>
        </p:blipFill>
        <p:spPr bwMode="auto">
          <a:xfrm>
            <a:off x="1752600" y="990600"/>
            <a:ext cx="5486400" cy="5486400"/>
          </a:xfrm>
          <a:prstGeom prst="rect">
            <a:avLst/>
          </a:prstGeom>
          <a:noFill/>
        </p:spPr>
      </p:pic>
      <p:pic>
        <p:nvPicPr>
          <p:cNvPr id="15" name="Picture 2"/>
          <p:cNvPicPr>
            <a:picLocks noChangeAspect="1" noChangeArrowheads="1"/>
          </p:cNvPicPr>
          <p:nvPr/>
        </p:nvPicPr>
        <p:blipFill>
          <a:blip r:embed="rId5" cstate="print"/>
          <a:srcRect/>
          <a:stretch>
            <a:fillRect/>
          </a:stretch>
        </p:blipFill>
        <p:spPr bwMode="auto">
          <a:xfrm>
            <a:off x="5257800" y="1962150"/>
            <a:ext cx="2889463" cy="2152650"/>
          </a:xfrm>
          <a:prstGeom prst="rect">
            <a:avLst/>
          </a:prstGeom>
          <a:noFill/>
          <a:ln w="9525">
            <a:noFill/>
            <a:miter lim="800000"/>
            <a:headEnd/>
            <a:tailEnd/>
          </a:ln>
        </p:spPr>
      </p:pic>
      <p:pic>
        <p:nvPicPr>
          <p:cNvPr id="16" name="Picture 6"/>
          <p:cNvPicPr>
            <a:picLocks noChangeAspect="1" noChangeArrowheads="1"/>
          </p:cNvPicPr>
          <p:nvPr/>
        </p:nvPicPr>
        <p:blipFill>
          <a:blip r:embed="rId6" cstate="print"/>
          <a:srcRect l="24806" r="24400"/>
          <a:stretch>
            <a:fillRect/>
          </a:stretch>
        </p:blipFill>
        <p:spPr bwMode="auto">
          <a:xfrm>
            <a:off x="1219200" y="1905000"/>
            <a:ext cx="2743200" cy="2743200"/>
          </a:xfrm>
          <a:prstGeom prst="rect">
            <a:avLst/>
          </a:prstGeom>
          <a:noFill/>
          <a:ln w="9525">
            <a:noFill/>
            <a:miter lim="800000"/>
            <a:headEnd/>
            <a:tailEnd/>
          </a:ln>
        </p:spPr>
      </p:pic>
      <p:grpSp>
        <p:nvGrpSpPr>
          <p:cNvPr id="10" name="Group 9"/>
          <p:cNvGrpSpPr/>
          <p:nvPr/>
        </p:nvGrpSpPr>
        <p:grpSpPr>
          <a:xfrm>
            <a:off x="0" y="3933826"/>
            <a:ext cx="9144001" cy="2924175"/>
            <a:chOff x="0" y="3933826"/>
            <a:chExt cx="9144001" cy="2924175"/>
          </a:xfrm>
        </p:grpSpPr>
        <p:pic>
          <p:nvPicPr>
            <p:cNvPr id="8197" name="Picture 5"/>
            <p:cNvPicPr>
              <a:picLocks noChangeAspect="1" noChangeArrowheads="1"/>
            </p:cNvPicPr>
            <p:nvPr/>
          </p:nvPicPr>
          <p:blipFill>
            <a:blip r:embed="rId7" cstate="print"/>
            <a:srcRect/>
            <a:stretch>
              <a:fillRect/>
            </a:stretch>
          </p:blipFill>
          <p:spPr bwMode="auto">
            <a:xfrm>
              <a:off x="1847850" y="3933826"/>
              <a:ext cx="7296151" cy="2924175"/>
            </a:xfrm>
            <a:prstGeom prst="rect">
              <a:avLst/>
            </a:prstGeom>
            <a:noFill/>
            <a:ln w="9525">
              <a:noFill/>
              <a:miter lim="800000"/>
              <a:headEnd/>
              <a:tailEnd/>
            </a:ln>
          </p:spPr>
        </p:pic>
        <p:sp>
          <p:nvSpPr>
            <p:cNvPr id="23" name="TextBox 22"/>
            <p:cNvSpPr txBox="1"/>
            <p:nvPr/>
          </p:nvSpPr>
          <p:spPr>
            <a:xfrm>
              <a:off x="0" y="5934670"/>
              <a:ext cx="1828800" cy="923330"/>
            </a:xfrm>
            <a:prstGeom prst="rect">
              <a:avLst/>
            </a:prstGeom>
            <a:noFill/>
          </p:spPr>
          <p:txBody>
            <a:bodyPr wrap="square" rtlCol="0">
              <a:spAutoFit/>
            </a:bodyPr>
            <a:lstStyle/>
            <a:p>
              <a:r>
                <a:rPr lang="en-GB" dirty="0" err="1" smtClean="0">
                  <a:solidFill>
                    <a:schemeClr val="bg1"/>
                  </a:solidFill>
                </a:rPr>
                <a:t>McQ</a:t>
              </a:r>
              <a:r>
                <a:rPr lang="en-GB" dirty="0" smtClean="0">
                  <a:solidFill>
                    <a:schemeClr val="bg1"/>
                  </a:solidFill>
                </a:rPr>
                <a:t>-G, Edwards, Beaugrand SAHFOS</a:t>
              </a:r>
              <a:endParaRPr lang="en-GB" dirty="0">
                <a:solidFill>
                  <a:schemeClr val="bg1"/>
                </a:solidFil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9" name="Title 7"/>
          <p:cNvSpPr txBox="1">
            <a:spLocks/>
          </p:cNvSpPr>
          <p:nvPr/>
        </p:nvSpPr>
        <p:spPr>
          <a:xfrm>
            <a:off x="0" y="0"/>
            <a:ext cx="9144000" cy="914400"/>
          </a:xfrm>
          <a:prstGeom prst="rect">
            <a:avLst/>
          </a:prstGeom>
        </p:spPr>
        <p:txBody>
          <a:bodyPr vert="horz" lIns="91440" tIns="45720" rIns="91440" bIns="45720" rtlCol="0" anchor="ctr">
            <a:normAutofit/>
          </a:bodyPr>
          <a:lstStyle/>
          <a:p>
            <a:pPr lvl="0">
              <a:spcBef>
                <a:spcPct val="0"/>
              </a:spcBef>
              <a:defRPr/>
            </a:pPr>
            <a:r>
              <a:rPr lang="en-GB"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Subjectivity</a:t>
            </a:r>
            <a:endParaRPr lang="en-GB" sz="44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0" name="TextBox 9"/>
          <p:cNvSpPr txBox="1"/>
          <p:nvPr/>
        </p:nvSpPr>
        <p:spPr>
          <a:xfrm>
            <a:off x="3203848" y="6488668"/>
            <a:ext cx="5436938" cy="369332"/>
          </a:xfrm>
          <a:prstGeom prst="rect">
            <a:avLst/>
          </a:prstGeom>
          <a:noFill/>
        </p:spPr>
        <p:txBody>
          <a:bodyPr wrap="none" rtlCol="0">
            <a:spAutoFit/>
          </a:bodyPr>
          <a:lstStyle/>
          <a:p>
            <a:r>
              <a:rPr lang="en-GB" dirty="0" smtClean="0">
                <a:solidFill>
                  <a:schemeClr val="bg1"/>
                </a:solidFill>
              </a:rPr>
              <a:t>G. Beaugrand &amp; M. Edwards PNAS (bottom) &amp; GCB (top)</a:t>
            </a:r>
            <a:endParaRPr lang="en-GB" dirty="0">
              <a:solidFill>
                <a:schemeClr val="bg1"/>
              </a:solidFill>
            </a:endParaRPr>
          </a:p>
        </p:txBody>
      </p:sp>
      <p:pic>
        <p:nvPicPr>
          <p:cNvPr id="10242" name="Picture 2" descr="G:\annual report 2009\cymk figs\diversity and time.jpg"/>
          <p:cNvPicPr>
            <a:picLocks noChangeAspect="1" noChangeArrowheads="1"/>
          </p:cNvPicPr>
          <p:nvPr/>
        </p:nvPicPr>
        <p:blipFill>
          <a:blip r:embed="rId4" cstate="print"/>
          <a:srcRect l="45299"/>
          <a:stretch>
            <a:fillRect/>
          </a:stretch>
        </p:blipFill>
        <p:spPr bwMode="auto">
          <a:xfrm>
            <a:off x="228599" y="3352800"/>
            <a:ext cx="5465861" cy="3124200"/>
          </a:xfrm>
          <a:prstGeom prst="rect">
            <a:avLst/>
          </a:prstGeom>
          <a:noFill/>
        </p:spPr>
      </p:pic>
      <p:pic>
        <p:nvPicPr>
          <p:cNvPr id="10243" name="Picture 3"/>
          <p:cNvPicPr>
            <a:picLocks noChangeAspect="1" noChangeArrowheads="1"/>
          </p:cNvPicPr>
          <p:nvPr/>
        </p:nvPicPr>
        <p:blipFill>
          <a:blip r:embed="rId5" cstate="print"/>
          <a:srcRect l="4255" t="5556"/>
          <a:stretch>
            <a:fillRect/>
          </a:stretch>
        </p:blipFill>
        <p:spPr bwMode="auto">
          <a:xfrm>
            <a:off x="4800600" y="0"/>
            <a:ext cx="4343400" cy="3281680"/>
          </a:xfrm>
          <a:prstGeom prst="rect">
            <a:avLst/>
          </a:prstGeom>
          <a:noFill/>
          <a:ln w="9525">
            <a:noFill/>
            <a:miter lim="800000"/>
            <a:headEnd/>
            <a:tailEnd/>
          </a:ln>
        </p:spPr>
      </p:pic>
      <p:sp>
        <p:nvSpPr>
          <p:cNvPr id="11" name="TextBox 10"/>
          <p:cNvSpPr txBox="1"/>
          <p:nvPr/>
        </p:nvSpPr>
        <p:spPr>
          <a:xfrm>
            <a:off x="457200" y="1524000"/>
            <a:ext cx="3505200" cy="1077218"/>
          </a:xfrm>
          <a:prstGeom prst="rect">
            <a:avLst/>
          </a:prstGeom>
          <a:noFill/>
        </p:spPr>
        <p:txBody>
          <a:bodyPr wrap="square" rtlCol="0">
            <a:spAutoFit/>
          </a:bodyPr>
          <a:lstStyle/>
          <a:p>
            <a:r>
              <a:rPr lang="en-GB" sz="32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Is biodiversity always good?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
            <a:ext cx="9144001" cy="6857999"/>
            <a:chOff x="1" y="1"/>
            <a:chExt cx="9144001" cy="6857999"/>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grpSp>
      <p:sp>
        <p:nvSpPr>
          <p:cNvPr id="2" name="Title 1"/>
          <p:cNvSpPr>
            <a:spLocks noGrp="1"/>
          </p:cNvSpPr>
          <p:nvPr>
            <p:ph type="title"/>
          </p:nvPr>
        </p:nvSpPr>
        <p:spPr>
          <a:xfrm>
            <a:off x="0" y="-228600"/>
            <a:ext cx="8229600" cy="1143000"/>
          </a:xfrm>
        </p:spPr>
        <p:txBody>
          <a:bodyPr>
            <a:normAutofit/>
          </a:bodyPr>
          <a:lstStyle/>
          <a:p>
            <a:pPr algn="l">
              <a:defRPr/>
            </a:pPr>
            <a:r>
              <a:rPr lang="en-GB"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rPr>
              <a:t>Trophic</a:t>
            </a: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rPr>
              <a:t> links</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pic>
        <p:nvPicPr>
          <p:cNvPr id="5123" name="Picture 3"/>
          <p:cNvPicPr>
            <a:picLocks noChangeAspect="1" noChangeArrowheads="1"/>
          </p:cNvPicPr>
          <p:nvPr/>
        </p:nvPicPr>
        <p:blipFill>
          <a:blip r:embed="rId3" cstate="print"/>
          <a:srcRect/>
          <a:stretch>
            <a:fillRect/>
          </a:stretch>
        </p:blipFill>
        <p:spPr bwMode="auto">
          <a:xfrm>
            <a:off x="228600" y="1905000"/>
            <a:ext cx="3560582" cy="2667000"/>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4246645" y="914400"/>
            <a:ext cx="4897355" cy="5486400"/>
          </a:xfrm>
          <a:prstGeom prst="rect">
            <a:avLst/>
          </a:prstGeom>
          <a:noFill/>
          <a:ln w="9525">
            <a:noFill/>
            <a:miter lim="800000"/>
            <a:headEnd/>
            <a:tailEnd/>
          </a:ln>
        </p:spPr>
      </p:pic>
      <p:sp>
        <p:nvSpPr>
          <p:cNvPr id="12" name="TextBox 11"/>
          <p:cNvSpPr txBox="1"/>
          <p:nvPr/>
        </p:nvSpPr>
        <p:spPr>
          <a:xfrm>
            <a:off x="6172200" y="6488668"/>
            <a:ext cx="2971800" cy="369332"/>
          </a:xfrm>
          <a:prstGeom prst="rect">
            <a:avLst/>
          </a:prstGeom>
          <a:noFill/>
        </p:spPr>
        <p:txBody>
          <a:bodyPr wrap="square" rtlCol="0">
            <a:spAutoFit/>
          </a:bodyPr>
          <a:lstStyle/>
          <a:p>
            <a:r>
              <a:rPr lang="en-GB" dirty="0" smtClean="0">
                <a:solidFill>
                  <a:schemeClr val="bg1"/>
                </a:solidFill>
              </a:rPr>
              <a:t>Licandro et al Biology Letters</a:t>
            </a:r>
            <a:endParaRPr lang="en-GB"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1" y="1"/>
            <a:ext cx="9144001" cy="6857999"/>
            <a:chOff x="1" y="1"/>
            <a:chExt cx="9144001" cy="6857999"/>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dirty="0"/>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grpSp>
      <p:sp>
        <p:nvSpPr>
          <p:cNvPr id="2" name="Title 1"/>
          <p:cNvSpPr>
            <a:spLocks noGrp="1"/>
          </p:cNvSpPr>
          <p:nvPr>
            <p:ph type="title"/>
          </p:nvPr>
        </p:nvSpPr>
        <p:spPr>
          <a:xfrm>
            <a:off x="0" y="-228600"/>
            <a:ext cx="8229600" cy="1143000"/>
          </a:xfrm>
        </p:spPr>
        <p:txBody>
          <a:bodyPr>
            <a:normAutofit/>
          </a:bodyPr>
          <a:lstStyle/>
          <a:p>
            <a:pPr algn="l">
              <a:defRPr/>
            </a:pPr>
            <a:r>
              <a:rPr lang="en-GB"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Trophic</a:t>
            </a: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links</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pic>
        <p:nvPicPr>
          <p:cNvPr id="4101" name="Picture 5"/>
          <p:cNvPicPr>
            <a:picLocks noChangeAspect="1" noChangeArrowheads="1"/>
          </p:cNvPicPr>
          <p:nvPr/>
        </p:nvPicPr>
        <p:blipFill>
          <a:blip r:embed="rId4" cstate="print"/>
          <a:srcRect/>
          <a:stretch>
            <a:fillRect/>
          </a:stretch>
        </p:blipFill>
        <p:spPr bwMode="auto">
          <a:xfrm>
            <a:off x="1295400" y="1219200"/>
            <a:ext cx="6934200" cy="5200650"/>
          </a:xfrm>
          <a:prstGeom prst="rect">
            <a:avLst/>
          </a:prstGeom>
          <a:noFill/>
          <a:ln w="9525">
            <a:noFill/>
            <a:miter lim="800000"/>
            <a:headEnd/>
            <a:tailEnd/>
          </a:ln>
        </p:spPr>
      </p:pic>
      <p:sp>
        <p:nvSpPr>
          <p:cNvPr id="9" name="TextBox 8"/>
          <p:cNvSpPr txBox="1"/>
          <p:nvPr/>
        </p:nvSpPr>
        <p:spPr>
          <a:xfrm>
            <a:off x="7543800" y="6488668"/>
            <a:ext cx="1600200" cy="369332"/>
          </a:xfrm>
          <a:prstGeom prst="rect">
            <a:avLst/>
          </a:prstGeom>
          <a:noFill/>
        </p:spPr>
        <p:txBody>
          <a:bodyPr wrap="square" rtlCol="0">
            <a:spAutoFit/>
          </a:bodyPr>
          <a:lstStyle/>
          <a:p>
            <a:r>
              <a:rPr lang="en-GB" dirty="0" smtClean="0">
                <a:solidFill>
                  <a:schemeClr val="bg1"/>
                </a:solidFill>
              </a:rPr>
              <a:t>Witt et al 2007</a:t>
            </a:r>
            <a:endParaRPr lang="en-GB" dirty="0">
              <a:solidFill>
                <a:schemeClr val="bg1"/>
              </a:solidFill>
            </a:endParaRPr>
          </a:p>
        </p:txBody>
      </p:sp>
      <p:pic>
        <p:nvPicPr>
          <p:cNvPr id="4102" name="Picture 6"/>
          <p:cNvPicPr>
            <a:picLocks noChangeAspect="1" noChangeArrowheads="1"/>
          </p:cNvPicPr>
          <p:nvPr/>
        </p:nvPicPr>
        <p:blipFill>
          <a:blip r:embed="rId5" cstate="print"/>
          <a:srcRect/>
          <a:stretch>
            <a:fillRect/>
          </a:stretch>
        </p:blipFill>
        <p:spPr bwMode="auto">
          <a:xfrm>
            <a:off x="-1" y="1752600"/>
            <a:ext cx="9216531" cy="4191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6"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2245" name="Rectangle 197"/>
          <p:cNvSpPr>
            <a:spLocks noChangeArrowheads="1"/>
          </p:cNvSpPr>
          <p:nvPr/>
        </p:nvSpPr>
        <p:spPr bwMode="auto">
          <a:xfrm>
            <a:off x="1" y="4801794"/>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2231"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a:p>
        </p:txBody>
      </p:sp>
      <p:sp>
        <p:nvSpPr>
          <p:cNvPr id="37" name="Title 1"/>
          <p:cNvSpPr txBox="1">
            <a:spLocks/>
          </p:cNvSpPr>
          <p:nvPr/>
        </p:nvSpPr>
        <p:spPr>
          <a:xfrm>
            <a:off x="0" y="-228600"/>
            <a:ext cx="8686800" cy="1143000"/>
          </a:xfrm>
          <a:prstGeom prst="rect">
            <a:avLst/>
          </a:prstGeom>
        </p:spPr>
        <p:txBody>
          <a:bodyPr vert="horz" lIns="91440" tIns="45720" rIns="91440" bIns="45720" rtlCol="0" anchor="ctr">
            <a:normAutofit fontScale="90000"/>
          </a:bodyPr>
          <a:lstStyle/>
          <a:p>
            <a:pPr marL="0" marR="0" lvl="0" indent="0" algn="ctr" fontAlgn="auto">
              <a:lnSpc>
                <a:spcPct val="100000"/>
              </a:lnSpc>
              <a:spcBef>
                <a:spcPct val="0"/>
              </a:spcBef>
              <a:spcAft>
                <a:spcPts val="0"/>
              </a:spcAft>
              <a:buClrTx/>
              <a:buSzTx/>
              <a:tabLst/>
              <a:defRPr/>
            </a:pPr>
            <a:r>
              <a:rPr lang="en-GB"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j-ea"/>
                <a:cs typeface="+mj-cs"/>
              </a:rPr>
              <a:t>EU marine policy: a lack of integration</a:t>
            </a:r>
            <a:endParaRPr lang="en-GB"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j-ea"/>
              <a:cs typeface="+mj-cs"/>
            </a:endParaRPr>
          </a:p>
        </p:txBody>
      </p:sp>
      <p:pic>
        <p:nvPicPr>
          <p:cNvPr id="1026" name="Picture 2"/>
          <p:cNvPicPr>
            <a:picLocks noChangeAspect="1" noChangeArrowheads="1"/>
          </p:cNvPicPr>
          <p:nvPr/>
        </p:nvPicPr>
        <p:blipFill>
          <a:blip r:embed="rId4" cstate="print"/>
          <a:srcRect l="10000" t="13333" r="3333" b="13333"/>
          <a:stretch>
            <a:fillRect/>
          </a:stretch>
        </p:blipFill>
        <p:spPr bwMode="auto">
          <a:xfrm>
            <a:off x="-76200" y="1447800"/>
            <a:ext cx="3962400" cy="25146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0800" y="3905250"/>
            <a:ext cx="3937000" cy="2952750"/>
          </a:xfrm>
          <a:prstGeom prst="rect">
            <a:avLst/>
          </a:prstGeom>
          <a:noFill/>
          <a:ln w="9525">
            <a:noFill/>
            <a:miter lim="800000"/>
            <a:headEnd/>
            <a:tailEnd/>
          </a:ln>
        </p:spPr>
      </p:pic>
      <p:pic>
        <p:nvPicPr>
          <p:cNvPr id="12" name="Picture 7" descr="fish_mortalities_july_2001"/>
          <p:cNvPicPr>
            <a:picLocks noChangeAspect="1" noChangeArrowheads="1"/>
          </p:cNvPicPr>
          <p:nvPr/>
        </p:nvPicPr>
        <p:blipFill>
          <a:blip r:embed="rId6" cstate="screen"/>
          <a:srcRect/>
          <a:stretch>
            <a:fillRect/>
          </a:stretch>
        </p:blipFill>
        <p:spPr bwMode="auto">
          <a:xfrm>
            <a:off x="4915765" y="4038600"/>
            <a:ext cx="4228235" cy="2819400"/>
          </a:xfrm>
          <a:prstGeom prst="rect">
            <a:avLst/>
          </a:prstGeom>
          <a:noFill/>
          <a:ln w="9525">
            <a:noFill/>
            <a:miter lim="800000"/>
            <a:headEnd/>
            <a:tailEnd/>
          </a:ln>
        </p:spPr>
      </p:pic>
      <p:pic>
        <p:nvPicPr>
          <p:cNvPr id="11" name="Picture 6" descr="CoastalDefences"/>
          <p:cNvPicPr>
            <a:picLocks noChangeAspect="1" noChangeArrowheads="1"/>
          </p:cNvPicPr>
          <p:nvPr/>
        </p:nvPicPr>
        <p:blipFill>
          <a:blip r:embed="rId7" cstate="screen"/>
          <a:srcRect/>
          <a:stretch>
            <a:fillRect/>
          </a:stretch>
        </p:blipFill>
        <p:spPr bwMode="auto">
          <a:xfrm>
            <a:off x="6096000" y="1828800"/>
            <a:ext cx="3048000" cy="2286000"/>
          </a:xfrm>
          <a:prstGeom prst="rect">
            <a:avLst/>
          </a:prstGeom>
          <a:noFill/>
          <a:ln w="9525">
            <a:noFill/>
            <a:miter lim="800000"/>
            <a:headEnd/>
            <a:tailEnd/>
          </a:ln>
        </p:spPr>
      </p:pic>
      <p:pic>
        <p:nvPicPr>
          <p:cNvPr id="1029" name="Picture 5"/>
          <p:cNvPicPr>
            <a:picLocks noChangeAspect="1" noChangeArrowheads="1"/>
          </p:cNvPicPr>
          <p:nvPr/>
        </p:nvPicPr>
        <p:blipFill>
          <a:blip r:embed="rId8" cstate="print"/>
          <a:srcRect/>
          <a:stretch>
            <a:fillRect/>
          </a:stretch>
        </p:blipFill>
        <p:spPr bwMode="auto">
          <a:xfrm>
            <a:off x="3886200" y="4119562"/>
            <a:ext cx="2745301" cy="2738438"/>
          </a:xfrm>
          <a:prstGeom prst="rect">
            <a:avLst/>
          </a:prstGeom>
          <a:noFill/>
          <a:ln w="9525">
            <a:noFill/>
            <a:miter lim="800000"/>
            <a:headEnd/>
            <a:tailEnd/>
          </a:ln>
        </p:spPr>
      </p:pic>
      <p:pic>
        <p:nvPicPr>
          <p:cNvPr id="1027" name="Picture 3"/>
          <p:cNvPicPr>
            <a:picLocks noChangeAspect="1" noChangeArrowheads="1"/>
          </p:cNvPicPr>
          <p:nvPr/>
        </p:nvPicPr>
        <p:blipFill>
          <a:blip r:embed="rId9" cstate="print"/>
          <a:srcRect/>
          <a:stretch>
            <a:fillRect/>
          </a:stretch>
        </p:blipFill>
        <p:spPr bwMode="auto">
          <a:xfrm>
            <a:off x="3886200" y="1371600"/>
            <a:ext cx="2284707" cy="280511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2" name="Title 1"/>
          <p:cNvSpPr>
            <a:spLocks noGrp="1"/>
          </p:cNvSpPr>
          <p:nvPr>
            <p:ph type="title"/>
          </p:nvPr>
        </p:nvSpPr>
        <p:spPr/>
        <p:txBody>
          <a:bodyPr>
            <a:normAutofit/>
          </a:bodyPr>
          <a:lstStyle/>
          <a:p>
            <a:pPr algn="l">
              <a:defRPr/>
            </a:pP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rPr>
              <a:t>Challenges....</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sp>
        <p:nvSpPr>
          <p:cNvPr id="8" name="Content Placeholder 7"/>
          <p:cNvSpPr>
            <a:spLocks noGrp="1"/>
          </p:cNvSpPr>
          <p:nvPr>
            <p:ph idx="1"/>
          </p:nvPr>
        </p:nvSpPr>
        <p:spPr/>
        <p:txBody>
          <a:bodyPr>
            <a:normAutofit/>
          </a:bodyPr>
          <a:lstStyle/>
          <a:p>
            <a:r>
              <a:rPr lang="en-GB" dirty="0" smtClean="0"/>
              <a:t>Climate</a:t>
            </a:r>
          </a:p>
          <a:p>
            <a:r>
              <a:rPr lang="en-GB" dirty="0" smtClean="0"/>
              <a:t>Multiple pressures</a:t>
            </a:r>
          </a:p>
          <a:p>
            <a:r>
              <a:rPr lang="en-GB" dirty="0" smtClean="0"/>
              <a:t>Difficulty separating signals </a:t>
            </a:r>
          </a:p>
          <a:p>
            <a:r>
              <a:rPr lang="en-GB" dirty="0" smtClean="0"/>
              <a:t>Lack of understanding</a:t>
            </a:r>
          </a:p>
          <a:p>
            <a:r>
              <a:rPr lang="en-GB" dirty="0" smtClean="0"/>
              <a:t>Subjectivity </a:t>
            </a:r>
          </a:p>
          <a:p>
            <a:r>
              <a:rPr lang="en-GB" dirty="0" smtClean="0"/>
              <a:t>Unrealistic expectations</a:t>
            </a:r>
          </a:p>
          <a:p>
            <a:r>
              <a:rPr lang="en-GB" dirty="0" err="1" smtClean="0"/>
              <a:t>Trophic</a:t>
            </a:r>
            <a:r>
              <a:rPr lang="en-GB" dirty="0" smtClean="0"/>
              <a:t> complexity</a:t>
            </a: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7" name="Content Placeholder 6"/>
          <p:cNvSpPr>
            <a:spLocks noGrp="1"/>
          </p:cNvSpPr>
          <p:nvPr>
            <p:ph idx="1"/>
          </p:nvPr>
        </p:nvSpPr>
        <p:spPr/>
        <p:txBody>
          <a:bodyPr/>
          <a:lstStyle/>
          <a:p>
            <a:endParaRPr lang="en-GB"/>
          </a:p>
        </p:txBody>
      </p:sp>
      <p:sp>
        <p:nvSpPr>
          <p:cNvPr id="9" name="Title 8"/>
          <p:cNvSpPr>
            <a:spLocks noGrp="1"/>
          </p:cNvSpPr>
          <p:nvPr>
            <p:ph type="title"/>
          </p:nvPr>
        </p:nvSpPr>
        <p:spPr/>
        <p:txBody>
          <a:bodyPr/>
          <a:lstStyle/>
          <a:p>
            <a:endParaRPr lang="en-GB"/>
          </a:p>
        </p:txBody>
      </p:sp>
      <p:pic>
        <p:nvPicPr>
          <p:cNvPr id="1026" name="Picture 2" descr="G:\HBDSEG\InidicatorDevelopmentMSFD\LifeForms\BelfastRport\MonitoringUK.jpg"/>
          <p:cNvPicPr>
            <a:picLocks noChangeAspect="1" noChangeArrowheads="1"/>
          </p:cNvPicPr>
          <p:nvPr/>
        </p:nvPicPr>
        <p:blipFill>
          <a:blip r:embed="rId4" cstate="print"/>
          <a:srcRect/>
          <a:stretch>
            <a:fillRect/>
          </a:stretch>
        </p:blipFill>
        <p:spPr bwMode="auto">
          <a:xfrm>
            <a:off x="1066800" y="-1981200"/>
            <a:ext cx="7562850" cy="10688638"/>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2" name="Title 1"/>
          <p:cNvSpPr>
            <a:spLocks noGrp="1"/>
          </p:cNvSpPr>
          <p:nvPr>
            <p:ph type="title"/>
          </p:nvPr>
        </p:nvSpPr>
        <p:spPr>
          <a:xfrm>
            <a:off x="0" y="-228600"/>
            <a:ext cx="8229600" cy="1143000"/>
          </a:xfrm>
        </p:spPr>
        <p:txBody>
          <a:bodyPr>
            <a:normAutofit fontScale="90000"/>
          </a:bodyPr>
          <a:lstStyle/>
          <a:p>
            <a:pPr algn="l">
              <a:defRPr/>
            </a:pP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rPr>
              <a:t>UK approach: to pelagic indicators</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pic>
        <p:nvPicPr>
          <p:cNvPr id="1026" name="Picture 2" descr="G:\Desktop\Lifeform Approach.jpg"/>
          <p:cNvPicPr>
            <a:picLocks noChangeAspect="1" noChangeArrowheads="1"/>
          </p:cNvPicPr>
          <p:nvPr/>
        </p:nvPicPr>
        <p:blipFill>
          <a:blip r:embed="rId4" cstate="print"/>
          <a:srcRect/>
          <a:stretch>
            <a:fillRect/>
          </a:stretch>
        </p:blipFill>
        <p:spPr bwMode="auto">
          <a:xfrm>
            <a:off x="533400" y="685800"/>
            <a:ext cx="8229600" cy="6172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2" name="Title 1"/>
          <p:cNvSpPr>
            <a:spLocks noGrp="1"/>
          </p:cNvSpPr>
          <p:nvPr>
            <p:ph type="title"/>
          </p:nvPr>
        </p:nvSpPr>
        <p:spPr>
          <a:xfrm>
            <a:off x="0" y="0"/>
            <a:ext cx="8229600" cy="1143000"/>
          </a:xfrm>
        </p:spPr>
        <p:txBody>
          <a:bodyPr>
            <a:normAutofit/>
          </a:bodyPr>
          <a:lstStyle/>
          <a:p>
            <a:pPr algn="l">
              <a:defRPr/>
            </a:pP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rPr>
              <a:t>UK approach: to pelagic targets</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sp>
        <p:nvSpPr>
          <p:cNvPr id="8" name="Content Placeholder 7"/>
          <p:cNvSpPr>
            <a:spLocks noGrp="1"/>
          </p:cNvSpPr>
          <p:nvPr>
            <p:ph idx="1"/>
          </p:nvPr>
        </p:nvSpPr>
        <p:spPr>
          <a:xfrm>
            <a:off x="533400" y="2895600"/>
            <a:ext cx="8229600" cy="1295399"/>
          </a:xfrm>
        </p:spPr>
        <p:txBody>
          <a:bodyPr>
            <a:normAutofit/>
          </a:bodyPr>
          <a:lstStyle/>
          <a:p>
            <a:pPr>
              <a:buNone/>
            </a:pPr>
            <a:r>
              <a:rPr lang="en-GB" i="1" dirty="0" smtClean="0"/>
              <a:t>‘the plankton community is not significantly influenced by anthropogenic drivers’</a:t>
            </a:r>
            <a:endParaRPr lang="en-GB" dirty="0" smtClean="0"/>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2" name="Title 1"/>
          <p:cNvSpPr>
            <a:spLocks noGrp="1"/>
          </p:cNvSpPr>
          <p:nvPr>
            <p:ph type="title"/>
          </p:nvPr>
        </p:nvSpPr>
        <p:spPr/>
        <p:txBody>
          <a:bodyPr>
            <a:normAutofit/>
          </a:bodyPr>
          <a:lstStyle/>
          <a:p>
            <a:pPr algn="l">
              <a:defRPr/>
            </a:pP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rPr>
              <a:t>...so consider</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sp>
        <p:nvSpPr>
          <p:cNvPr id="8" name="Content Placeholder 7"/>
          <p:cNvSpPr>
            <a:spLocks noGrp="1"/>
          </p:cNvSpPr>
          <p:nvPr>
            <p:ph idx="1"/>
          </p:nvPr>
        </p:nvSpPr>
        <p:spPr/>
        <p:txBody>
          <a:bodyPr>
            <a:normAutofit/>
          </a:bodyPr>
          <a:lstStyle/>
          <a:p>
            <a:r>
              <a:rPr lang="en-GB" dirty="0" smtClean="0"/>
              <a:t>How much change is </a:t>
            </a:r>
            <a:r>
              <a:rPr lang="en-GB" i="1" dirty="0" smtClean="0"/>
              <a:t>manageable</a:t>
            </a:r>
            <a:r>
              <a:rPr lang="en-GB" dirty="0" smtClean="0"/>
              <a:t>?</a:t>
            </a:r>
          </a:p>
          <a:p>
            <a:r>
              <a:rPr lang="en-GB" dirty="0" smtClean="0"/>
              <a:t>How do we set management targets?</a:t>
            </a:r>
          </a:p>
          <a:p>
            <a:r>
              <a:rPr lang="en-GB" dirty="0" smtClean="0"/>
              <a:t>Holistic approach crucial</a:t>
            </a: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2" name="Title 1"/>
          <p:cNvSpPr>
            <a:spLocks noGrp="1"/>
          </p:cNvSpPr>
          <p:nvPr>
            <p:ph type="title"/>
          </p:nvPr>
        </p:nvSpPr>
        <p:spPr/>
        <p:txBody>
          <a:bodyPr>
            <a:normAutofit/>
          </a:bodyPr>
          <a:lstStyle/>
          <a:p>
            <a:pPr algn="l">
              <a:defRPr/>
            </a:pP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rPr>
              <a:t>Unanswered questions</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sp>
        <p:nvSpPr>
          <p:cNvPr id="8" name="Content Placeholder 7"/>
          <p:cNvSpPr>
            <a:spLocks noGrp="1"/>
          </p:cNvSpPr>
          <p:nvPr>
            <p:ph idx="1"/>
          </p:nvPr>
        </p:nvSpPr>
        <p:spPr/>
        <p:txBody>
          <a:bodyPr>
            <a:normAutofit/>
          </a:bodyPr>
          <a:lstStyle/>
          <a:p>
            <a:r>
              <a:rPr lang="en-GB" dirty="0" smtClean="0"/>
              <a:t>Aggregation?	</a:t>
            </a:r>
          </a:p>
          <a:p>
            <a:pPr lvl="1"/>
            <a:r>
              <a:rPr lang="en-GB" dirty="0" smtClean="0"/>
              <a:t>Spatial and within descriptors</a:t>
            </a:r>
          </a:p>
          <a:p>
            <a:r>
              <a:rPr lang="en-GB" dirty="0" smtClean="0"/>
              <a:t>Who assesses each dataset?</a:t>
            </a:r>
          </a:p>
          <a:p>
            <a:r>
              <a:rPr lang="en-GB" dirty="0" smtClean="0"/>
              <a:t>What if there are no data?</a:t>
            </a:r>
          </a:p>
          <a:p>
            <a:r>
              <a:rPr lang="en-GB" dirty="0" smtClean="0"/>
              <a:t>Baselines v reference conditions</a:t>
            </a:r>
          </a:p>
          <a:p>
            <a:r>
              <a:rPr lang="en-GB" dirty="0" smtClean="0"/>
              <a:t>Comparability within regional seas</a:t>
            </a:r>
            <a:endParaRPr lang="en-GB" dirty="0" smtClean="0"/>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1" y="1"/>
            <a:ext cx="9144001" cy="6857999"/>
            <a:chOff x="1" y="1"/>
            <a:chExt cx="9144001" cy="6857999"/>
          </a:xfrm>
        </p:grpSpPr>
        <p:grpSp>
          <p:nvGrpSpPr>
            <p:cNvPr id="3" name="Group 8"/>
            <p:cNvGrpSpPr/>
            <p:nvPr/>
          </p:nvGrpSpPr>
          <p:grpSpPr>
            <a:xfrm>
              <a:off x="1" y="1"/>
              <a:ext cx="9144001" cy="6857999"/>
              <a:chOff x="1" y="1"/>
              <a:chExt cx="9144001" cy="6857999"/>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gr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grpSp>
      <p:sp>
        <p:nvSpPr>
          <p:cNvPr id="7" name="Title 1"/>
          <p:cNvSpPr txBox="1">
            <a:spLocks/>
          </p:cNvSpPr>
          <p:nvPr/>
        </p:nvSpPr>
        <p:spPr>
          <a:xfrm>
            <a:off x="533400" y="-315416"/>
            <a:ext cx="8229600" cy="1143000"/>
          </a:xfrm>
          <a:prstGeom prst="rect">
            <a:avLst/>
          </a:prstGeom>
        </p:spPr>
        <p:txBody>
          <a:bodyPr vert="horz" lIns="0" rIns="0" bIns="0" anchor="b">
            <a:noAutofit/>
          </a:bodyPr>
          <a:lstStyle/>
          <a:p>
            <a:pPr marL="0" marR="0" lvl="0" indent="0" algn="ctr" fontAlgn="auto">
              <a:lnSpc>
                <a:spcPct val="100000"/>
              </a:lnSpc>
              <a:spcBef>
                <a:spcPct val="0"/>
              </a:spcBef>
              <a:spcAft>
                <a:spcPts val="0"/>
              </a:spcAft>
              <a:buClrTx/>
              <a:buSzTx/>
              <a:tabLst/>
              <a:defRPr/>
            </a:pPr>
            <a:r>
              <a:rPr lang="en-GB"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j-ea"/>
                <a:cs typeface="+mj-cs"/>
              </a:rPr>
              <a:t>Thank you</a:t>
            </a:r>
            <a:endParaRPr lang="en-GB"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j-ea"/>
              <a:cs typeface="+mj-cs"/>
            </a:endParaRPr>
          </a:p>
        </p:txBody>
      </p:sp>
      <p:pic>
        <p:nvPicPr>
          <p:cNvPr id="1026" name="Picture 2" descr="G:\Documents\SAHFOS misc\Pics\SIr Alister and the CPR.jpg"/>
          <p:cNvPicPr>
            <a:picLocks noChangeAspect="1" noChangeArrowheads="1"/>
          </p:cNvPicPr>
          <p:nvPr/>
        </p:nvPicPr>
        <p:blipFill>
          <a:blip r:embed="rId3" cstate="print"/>
          <a:srcRect/>
          <a:stretch>
            <a:fillRect/>
          </a:stretch>
        </p:blipFill>
        <p:spPr bwMode="auto">
          <a:xfrm>
            <a:off x="395536" y="1124744"/>
            <a:ext cx="3563513" cy="4525292"/>
          </a:xfrm>
          <a:prstGeom prst="rect">
            <a:avLst/>
          </a:prstGeom>
          <a:noFill/>
        </p:spPr>
      </p:pic>
      <p:sp>
        <p:nvSpPr>
          <p:cNvPr id="9" name="TextBox 8"/>
          <p:cNvSpPr txBox="1"/>
          <p:nvPr/>
        </p:nvSpPr>
        <p:spPr>
          <a:xfrm>
            <a:off x="4499992" y="2204864"/>
            <a:ext cx="4104456" cy="1384995"/>
          </a:xfrm>
          <a:prstGeom prst="rect">
            <a:avLst/>
          </a:prstGeom>
          <a:noFill/>
        </p:spPr>
        <p:txBody>
          <a:bodyPr wrap="square" rtlCol="0">
            <a:spAutoFit/>
          </a:bodyPr>
          <a:lstStyle/>
          <a:p>
            <a:pPr algn="ctr"/>
            <a:r>
              <a:rPr lang="en-GB" sz="2800" dirty="0" smtClean="0">
                <a:solidFill>
                  <a:schemeClr val="bg1"/>
                </a:solidFill>
              </a:rPr>
              <a:t>Abigail McQuatters-Gollop</a:t>
            </a:r>
          </a:p>
          <a:p>
            <a:pPr algn="ctr"/>
            <a:r>
              <a:rPr lang="en-GB" sz="2800" dirty="0" smtClean="0">
                <a:solidFill>
                  <a:schemeClr val="bg1"/>
                </a:solidFill>
              </a:rPr>
              <a:t>SAHFOS</a:t>
            </a:r>
          </a:p>
          <a:p>
            <a:pPr algn="ctr"/>
            <a:r>
              <a:rPr lang="en-GB" sz="2800" dirty="0" smtClean="0">
                <a:solidFill>
                  <a:schemeClr val="bg1"/>
                </a:solidFill>
              </a:rPr>
              <a:t> </a:t>
            </a:r>
            <a:r>
              <a:rPr lang="en-GB" sz="2800" dirty="0" smtClean="0">
                <a:solidFill>
                  <a:schemeClr val="bg1"/>
                </a:solidFill>
                <a:hlinkClick r:id="rId4"/>
              </a:rPr>
              <a:t>abiqua@sahfos.ac.uk</a:t>
            </a:r>
            <a:r>
              <a:rPr lang="en-GB" sz="2800" dirty="0" smtClean="0">
                <a:solidFill>
                  <a:schemeClr val="bg1"/>
                </a:solidFill>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6"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224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2231"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a:p>
        </p:txBody>
      </p:sp>
      <p:sp>
        <p:nvSpPr>
          <p:cNvPr id="89" name="Title 1"/>
          <p:cNvSpPr txBox="1">
            <a:spLocks/>
          </p:cNvSpPr>
          <p:nvPr/>
        </p:nvSpPr>
        <p:spPr>
          <a:xfrm>
            <a:off x="0" y="304800"/>
            <a:ext cx="9144000" cy="1143000"/>
          </a:xfrm>
          <a:prstGeom prst="rect">
            <a:avLst/>
          </a:prstGeom>
        </p:spPr>
        <p:txBody>
          <a:bodyPr vert="horz" lIns="91440" tIns="45720" rIns="91440" bIns="45720" rtlCol="0" anchor="ctr">
            <a:noAutofit/>
          </a:bodyPr>
          <a:lstStyle/>
          <a:p>
            <a:pPr lvl="0" algn="ctr">
              <a:spcBef>
                <a:spcPct val="0"/>
              </a:spcBef>
              <a:defRPr/>
            </a:pPr>
            <a:r>
              <a:rPr lang="en-GB" sz="4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j-ea"/>
                <a:cs typeface="+mj-cs"/>
              </a:rPr>
              <a:t>Marine Strategy Framework Directive (MSFD): Good Environmental Status (GES) </a:t>
            </a:r>
            <a:endParaRPr lang="en-GB"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j-ea"/>
              <a:cs typeface="+mj-cs"/>
            </a:endParaRPr>
          </a:p>
        </p:txBody>
      </p:sp>
      <p:pic>
        <p:nvPicPr>
          <p:cNvPr id="9" name="Picture 8"/>
          <p:cNvPicPr/>
          <p:nvPr/>
        </p:nvPicPr>
        <p:blipFill rotWithShape="1">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l="41084" t="4373" b="50463"/>
          <a:stretch/>
        </p:blipFill>
        <p:spPr bwMode="auto">
          <a:xfrm>
            <a:off x="2133600" y="1981200"/>
            <a:ext cx="5181600" cy="4876800"/>
          </a:xfrm>
          <a:prstGeom prst="rect">
            <a:avLst/>
          </a:prstGeom>
          <a:ln>
            <a:no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6"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224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2231"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7" name="TextBox 6"/>
          <p:cNvSpPr txBox="1"/>
          <p:nvPr/>
        </p:nvSpPr>
        <p:spPr>
          <a:xfrm>
            <a:off x="1981200" y="609600"/>
            <a:ext cx="5257800" cy="2123658"/>
          </a:xfrm>
          <a:prstGeom prst="rect">
            <a:avLst/>
          </a:prstGeom>
          <a:noFill/>
        </p:spPr>
        <p:txBody>
          <a:bodyPr wrap="square" rtlCol="0">
            <a:spAutoFit/>
          </a:bodyPr>
          <a:lstStyle/>
          <a:p>
            <a:r>
              <a:rPr lang="en-GB" sz="3600" dirty="0" smtClean="0">
                <a:solidFill>
                  <a:schemeClr val="bg1"/>
                </a:solidFill>
              </a:rPr>
              <a:t>Biodiversity Descriptors:</a:t>
            </a:r>
          </a:p>
          <a:p>
            <a:r>
              <a:rPr lang="en-GB" sz="3200" dirty="0" smtClean="0">
                <a:solidFill>
                  <a:schemeClr val="bg1"/>
                </a:solidFill>
              </a:rPr>
              <a:t>D1 Biodiversity</a:t>
            </a:r>
          </a:p>
          <a:p>
            <a:r>
              <a:rPr lang="en-GB" sz="3200" dirty="0" smtClean="0">
                <a:solidFill>
                  <a:schemeClr val="bg1"/>
                </a:solidFill>
              </a:rPr>
              <a:t>D4 Food webs</a:t>
            </a:r>
          </a:p>
          <a:p>
            <a:r>
              <a:rPr lang="en-GB" sz="3200" dirty="0" smtClean="0">
                <a:solidFill>
                  <a:schemeClr val="bg1"/>
                </a:solidFill>
              </a:rPr>
              <a:t>D6 Sea floor integrity</a:t>
            </a:r>
            <a:endParaRPr lang="en-GB" sz="3200" dirty="0">
              <a:solidFill>
                <a:schemeClr val="bg1"/>
              </a:solidFill>
            </a:endParaRPr>
          </a:p>
        </p:txBody>
      </p:sp>
      <p:sp>
        <p:nvSpPr>
          <p:cNvPr id="8" name="TextBox 7"/>
          <p:cNvSpPr txBox="1"/>
          <p:nvPr/>
        </p:nvSpPr>
        <p:spPr>
          <a:xfrm>
            <a:off x="0" y="3429000"/>
            <a:ext cx="9144000" cy="2123658"/>
          </a:xfrm>
          <a:prstGeom prst="rect">
            <a:avLst/>
          </a:prstGeom>
          <a:noFill/>
        </p:spPr>
        <p:txBody>
          <a:bodyPr wrap="square" rtlCol="0">
            <a:spAutoFit/>
          </a:bodyPr>
          <a:lstStyle/>
          <a:p>
            <a:pPr algn="ctr"/>
            <a:r>
              <a:rPr lang="en-GB" sz="3600" dirty="0" smtClean="0">
                <a:solidFill>
                  <a:schemeClr val="bg1"/>
                </a:solidFill>
              </a:rPr>
              <a:t>Ecosystem Components:</a:t>
            </a:r>
          </a:p>
          <a:p>
            <a:r>
              <a:rPr lang="en-GB" sz="3200" dirty="0" smtClean="0">
                <a:solidFill>
                  <a:schemeClr val="bg1"/>
                </a:solidFill>
              </a:rPr>
              <a:t>Marine mammals   Sedimentary benthic habitats</a:t>
            </a:r>
          </a:p>
          <a:p>
            <a:r>
              <a:rPr lang="en-GB" sz="3200" dirty="0" smtClean="0">
                <a:solidFill>
                  <a:schemeClr val="bg1"/>
                </a:solidFill>
              </a:rPr>
              <a:t>Seabirds                    Rock &amp; reef habitats</a:t>
            </a:r>
          </a:p>
          <a:p>
            <a:r>
              <a:rPr lang="en-GB" sz="3200" dirty="0" smtClean="0">
                <a:solidFill>
                  <a:schemeClr val="bg1"/>
                </a:solidFill>
              </a:rPr>
              <a:t>Non-</a:t>
            </a:r>
            <a:r>
              <a:rPr lang="en-GB" sz="3200" dirty="0" err="1" smtClean="0">
                <a:solidFill>
                  <a:schemeClr val="bg1"/>
                </a:solidFill>
              </a:rPr>
              <a:t>comm</a:t>
            </a:r>
            <a:r>
              <a:rPr lang="en-GB" sz="3200" dirty="0" smtClean="0">
                <a:solidFill>
                  <a:schemeClr val="bg1"/>
                </a:solidFill>
              </a:rPr>
              <a:t> fish        Pelagic habitats</a:t>
            </a:r>
            <a:endParaRPr lang="en-GB" sz="32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6"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224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2231"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a:p>
        </p:txBody>
      </p:sp>
      <p:sp>
        <p:nvSpPr>
          <p:cNvPr id="89" name="Title 1"/>
          <p:cNvSpPr txBox="1">
            <a:spLocks/>
          </p:cNvSpPr>
          <p:nvPr/>
        </p:nvSpPr>
        <p:spPr>
          <a:xfrm>
            <a:off x="457200" y="0"/>
            <a:ext cx="8229600" cy="1143000"/>
          </a:xfrm>
          <a:prstGeom prst="rect">
            <a:avLst/>
          </a:prstGeom>
        </p:spPr>
        <p:txBody>
          <a:bodyPr vert="horz" lIns="91440" tIns="45720" rIns="91440" bIns="45720" rtlCol="0" anchor="ctr">
            <a:noAutofit/>
          </a:bodyPr>
          <a:lstStyle/>
          <a:p>
            <a:pPr marL="0" marR="0" lvl="0" indent="0" algn="ctr" fontAlgn="auto">
              <a:lnSpc>
                <a:spcPct val="100000"/>
              </a:lnSpc>
              <a:spcBef>
                <a:spcPct val="0"/>
              </a:spcBef>
              <a:spcAft>
                <a:spcPts val="0"/>
              </a:spcAft>
              <a:buClrTx/>
              <a:buSzTx/>
              <a:tabLst/>
              <a:defRPr/>
            </a:pPr>
            <a:r>
              <a:rPr lang="en-GB"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j-ea"/>
                <a:cs typeface="+mj-cs"/>
              </a:rPr>
              <a:t>Marine Strategy Framework Directive (MSFD)</a:t>
            </a:r>
            <a:endParaRPr lang="en-GB"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j-ea"/>
              <a:cs typeface="+mj-cs"/>
            </a:endParaRPr>
          </a:p>
        </p:txBody>
      </p:sp>
      <p:grpSp>
        <p:nvGrpSpPr>
          <p:cNvPr id="2" name="Group 91"/>
          <p:cNvGrpSpPr/>
          <p:nvPr/>
        </p:nvGrpSpPr>
        <p:grpSpPr>
          <a:xfrm>
            <a:off x="152401" y="4038601"/>
            <a:ext cx="8991601" cy="2895600"/>
            <a:chOff x="152400" y="4038600"/>
            <a:chExt cx="8991601" cy="2895600"/>
          </a:xfrm>
        </p:grpSpPr>
        <p:pic>
          <p:nvPicPr>
            <p:cNvPr id="37" name="Picture 17" descr="Knowseasinvisible"/>
            <p:cNvPicPr>
              <a:picLocks noChangeAspect="1" noChangeArrowheads="1"/>
            </p:cNvPicPr>
            <p:nvPr/>
          </p:nvPicPr>
          <p:blipFill>
            <a:blip r:embed="rId3" cstate="print"/>
            <a:srcRect/>
            <a:stretch>
              <a:fillRect/>
            </a:stretch>
          </p:blipFill>
          <p:spPr bwMode="auto">
            <a:xfrm>
              <a:off x="8377279" y="6400800"/>
              <a:ext cx="766721" cy="457200"/>
            </a:xfrm>
            <a:prstGeom prst="rect">
              <a:avLst/>
            </a:prstGeom>
            <a:noFill/>
            <a:ln w="9525">
              <a:noFill/>
              <a:miter lim="800000"/>
              <a:headEnd/>
              <a:tailEnd/>
            </a:ln>
          </p:spPr>
        </p:pic>
        <p:pic>
          <p:nvPicPr>
            <p:cNvPr id="38" name="Picture 19" descr="KS"/>
            <p:cNvPicPr>
              <a:picLocks noChangeAspect="1" noChangeArrowheads="1"/>
            </p:cNvPicPr>
            <p:nvPr/>
          </p:nvPicPr>
          <p:blipFill>
            <a:blip r:embed="rId4" cstate="print"/>
            <a:srcRect/>
            <a:stretch>
              <a:fillRect/>
            </a:stretch>
          </p:blipFill>
          <p:spPr bwMode="auto">
            <a:xfrm rot="5400000">
              <a:off x="6358131" y="6281931"/>
              <a:ext cx="457198" cy="694940"/>
            </a:xfrm>
            <a:prstGeom prst="rect">
              <a:avLst/>
            </a:prstGeom>
            <a:noFill/>
            <a:ln w="9525">
              <a:noFill/>
              <a:miter lim="800000"/>
              <a:headEnd/>
              <a:tailEnd/>
            </a:ln>
          </p:spPr>
        </p:pic>
        <p:sp>
          <p:nvSpPr>
            <p:cNvPr id="39" name="Rectangle 38"/>
            <p:cNvSpPr/>
            <p:nvPr/>
          </p:nvSpPr>
          <p:spPr>
            <a:xfrm>
              <a:off x="4664426" y="6642556"/>
              <a:ext cx="1906291" cy="246221"/>
            </a:xfrm>
            <a:prstGeom prst="rect">
              <a:avLst/>
            </a:prstGeom>
          </p:spPr>
          <p:txBody>
            <a:bodyPr wrap="none">
              <a:spAutoFit/>
            </a:bodyPr>
            <a:lstStyle/>
            <a:p>
              <a:pPr defTabSz="400229" eaLnBrk="0" hangingPunct="0"/>
              <a:r>
                <a:rPr lang="en-GB" sz="1000" b="1" dirty="0" smtClean="0">
                  <a:solidFill>
                    <a:schemeClr val="bg1"/>
                  </a:solidFill>
                  <a:latin typeface="Futura Lt BT" pitchFamily="34" charset="0"/>
                </a:rPr>
                <a:t>EVA ROTH &amp;TIM O’HIGGINS</a:t>
              </a:r>
              <a:endParaRPr lang="en-GB" sz="1000" b="1" dirty="0">
                <a:solidFill>
                  <a:schemeClr val="bg1"/>
                </a:solidFill>
                <a:latin typeface="Futura Lt BT" pitchFamily="34" charset="0"/>
              </a:endParaRPr>
            </a:p>
          </p:txBody>
        </p:sp>
        <p:grpSp>
          <p:nvGrpSpPr>
            <p:cNvPr id="3" name="Group 65"/>
            <p:cNvGrpSpPr/>
            <p:nvPr/>
          </p:nvGrpSpPr>
          <p:grpSpPr>
            <a:xfrm>
              <a:off x="152400" y="4038600"/>
              <a:ext cx="8991601" cy="2286000"/>
              <a:chOff x="152400" y="4038600"/>
              <a:chExt cx="8991601" cy="2286000"/>
            </a:xfrm>
          </p:grpSpPr>
          <p:sp>
            <p:nvSpPr>
              <p:cNvPr id="42" name="Line 142"/>
              <p:cNvSpPr>
                <a:spLocks noChangeAspect="1" noChangeShapeType="1"/>
              </p:cNvSpPr>
              <p:nvPr/>
            </p:nvSpPr>
            <p:spPr bwMode="auto">
              <a:xfrm>
                <a:off x="1880421" y="5939064"/>
                <a:ext cx="1220" cy="115661"/>
              </a:xfrm>
              <a:prstGeom prst="line">
                <a:avLst/>
              </a:prstGeom>
              <a:noFill/>
              <a:ln w="9525">
                <a:solidFill>
                  <a:schemeClr val="tx1"/>
                </a:solidFill>
                <a:round/>
                <a:headEnd/>
                <a:tailEnd/>
              </a:ln>
              <a:effectLst/>
            </p:spPr>
            <p:txBody>
              <a:bodyPr lIns="65306" tIns="32653" rIns="65306" bIns="32653"/>
              <a:lstStyle/>
              <a:p>
                <a:endParaRPr lang="en-GB"/>
              </a:p>
            </p:txBody>
          </p:sp>
          <p:sp>
            <p:nvSpPr>
              <p:cNvPr id="43" name="Line 148"/>
              <p:cNvSpPr>
                <a:spLocks noChangeAspect="1" noChangeShapeType="1"/>
              </p:cNvSpPr>
              <p:nvPr/>
            </p:nvSpPr>
            <p:spPr bwMode="auto">
              <a:xfrm>
                <a:off x="7094309" y="5450341"/>
                <a:ext cx="0" cy="527276"/>
              </a:xfrm>
              <a:prstGeom prst="line">
                <a:avLst/>
              </a:prstGeom>
              <a:noFill/>
              <a:ln w="9525">
                <a:solidFill>
                  <a:schemeClr val="tx1"/>
                </a:solidFill>
                <a:round/>
                <a:headEnd/>
                <a:tailEnd/>
              </a:ln>
              <a:effectLst/>
            </p:spPr>
            <p:txBody>
              <a:bodyPr lIns="65306" tIns="32653" rIns="65306" bIns="32653"/>
              <a:lstStyle/>
              <a:p>
                <a:endParaRPr lang="en-GB"/>
              </a:p>
            </p:txBody>
          </p:sp>
          <p:sp>
            <p:nvSpPr>
              <p:cNvPr id="44" name="Line 153"/>
              <p:cNvSpPr>
                <a:spLocks noChangeAspect="1" noChangeShapeType="1"/>
              </p:cNvSpPr>
              <p:nvPr/>
            </p:nvSpPr>
            <p:spPr bwMode="auto">
              <a:xfrm flipV="1">
                <a:off x="4558761" y="5450340"/>
                <a:ext cx="1220" cy="562429"/>
              </a:xfrm>
              <a:prstGeom prst="line">
                <a:avLst/>
              </a:prstGeom>
              <a:noFill/>
              <a:ln w="9525">
                <a:solidFill>
                  <a:schemeClr val="tx1"/>
                </a:solidFill>
                <a:round/>
                <a:headEnd/>
                <a:tailEnd/>
              </a:ln>
              <a:effectLst/>
            </p:spPr>
            <p:txBody>
              <a:bodyPr lIns="65306" tIns="32653" rIns="65306" bIns="32653"/>
              <a:lstStyle/>
              <a:p>
                <a:endParaRPr lang="en-GB"/>
              </a:p>
            </p:txBody>
          </p:sp>
          <p:sp>
            <p:nvSpPr>
              <p:cNvPr id="45" name="Line 155"/>
              <p:cNvSpPr>
                <a:spLocks noChangeAspect="1" noChangeShapeType="1"/>
              </p:cNvSpPr>
              <p:nvPr/>
            </p:nvSpPr>
            <p:spPr bwMode="auto">
              <a:xfrm flipV="1">
                <a:off x="8686855" y="5399314"/>
                <a:ext cx="2440" cy="579438"/>
              </a:xfrm>
              <a:prstGeom prst="line">
                <a:avLst/>
              </a:prstGeom>
              <a:noFill/>
              <a:ln w="9525">
                <a:solidFill>
                  <a:schemeClr val="tx1"/>
                </a:solidFill>
                <a:round/>
                <a:headEnd/>
                <a:tailEnd/>
              </a:ln>
              <a:effectLst/>
            </p:spPr>
            <p:txBody>
              <a:bodyPr lIns="65306" tIns="32653" rIns="65306" bIns="32653"/>
              <a:lstStyle/>
              <a:p>
                <a:endParaRPr lang="en-GB"/>
              </a:p>
            </p:txBody>
          </p:sp>
          <p:sp>
            <p:nvSpPr>
              <p:cNvPr id="46" name="Text Box 158"/>
              <p:cNvSpPr txBox="1">
                <a:spLocks noChangeAspect="1" noChangeArrowheads="1"/>
              </p:cNvSpPr>
              <p:nvPr/>
            </p:nvSpPr>
            <p:spPr bwMode="auto">
              <a:xfrm>
                <a:off x="4038600" y="4495800"/>
                <a:ext cx="1074575" cy="1001031"/>
              </a:xfrm>
              <a:prstGeom prst="rect">
                <a:avLst/>
              </a:prstGeom>
              <a:solidFill>
                <a:schemeClr val="bg1"/>
              </a:solidFill>
              <a:ln w="3175">
                <a:solidFill>
                  <a:schemeClr val="tx1"/>
                </a:solidFill>
                <a:miter lim="800000"/>
                <a:headEnd/>
                <a:tailEnd/>
              </a:ln>
              <a:effectLst/>
            </p:spPr>
            <p:txBody>
              <a:bodyPr lIns="56101" tIns="28050" rIns="56101" bIns="28050"/>
              <a:lstStyle/>
              <a:p>
                <a:pPr defTabSz="561228"/>
                <a:r>
                  <a:rPr lang="en-GB" sz="1400" dirty="0" smtClean="0"/>
                  <a:t>Establish </a:t>
                </a:r>
                <a:r>
                  <a:rPr lang="en-GB" sz="1400" dirty="0"/>
                  <a:t>and implement</a:t>
                </a:r>
              </a:p>
              <a:p>
                <a:pPr defTabSz="561228"/>
                <a:r>
                  <a:rPr lang="en-GB" sz="1400" dirty="0"/>
                  <a:t>monitoring programme</a:t>
                </a:r>
              </a:p>
            </p:txBody>
          </p:sp>
          <p:sp>
            <p:nvSpPr>
              <p:cNvPr id="47" name="Text Box 160"/>
              <p:cNvSpPr txBox="1">
                <a:spLocks noChangeAspect="1" noChangeArrowheads="1"/>
              </p:cNvSpPr>
              <p:nvPr/>
            </p:nvSpPr>
            <p:spPr bwMode="auto">
              <a:xfrm>
                <a:off x="6705600" y="4419600"/>
                <a:ext cx="1295400" cy="1026205"/>
              </a:xfrm>
              <a:prstGeom prst="rect">
                <a:avLst/>
              </a:prstGeom>
              <a:solidFill>
                <a:schemeClr val="bg1"/>
              </a:solidFill>
              <a:ln w="3175">
                <a:solidFill>
                  <a:schemeClr val="tx1"/>
                </a:solidFill>
                <a:miter lim="800000"/>
                <a:headEnd/>
                <a:tailEnd/>
              </a:ln>
              <a:effectLst/>
            </p:spPr>
            <p:txBody>
              <a:bodyPr lIns="56101" tIns="28050" rIns="56101" bIns="28050"/>
              <a:lstStyle/>
              <a:p>
                <a:pPr defTabSz="561228"/>
                <a:r>
                  <a:rPr lang="en-GB" sz="1400" dirty="0" smtClean="0"/>
                  <a:t>Entry </a:t>
                </a:r>
                <a:r>
                  <a:rPr lang="en-GB" sz="1400" dirty="0"/>
                  <a:t>into operation of the </a:t>
                </a:r>
                <a:r>
                  <a:rPr lang="en-GB" sz="1400" dirty="0" smtClean="0"/>
                  <a:t>programme </a:t>
                </a:r>
                <a:r>
                  <a:rPr lang="en-GB" sz="1400" dirty="0"/>
                  <a:t>of </a:t>
                </a:r>
                <a:r>
                  <a:rPr lang="en-GB" sz="1400" dirty="0" smtClean="0"/>
                  <a:t>measures </a:t>
                </a:r>
                <a:endParaRPr lang="en-GB" sz="1400" dirty="0"/>
              </a:p>
            </p:txBody>
          </p:sp>
          <p:sp>
            <p:nvSpPr>
              <p:cNvPr id="48" name="Text Box 161"/>
              <p:cNvSpPr txBox="1">
                <a:spLocks noChangeAspect="1" noChangeArrowheads="1"/>
              </p:cNvSpPr>
              <p:nvPr/>
            </p:nvSpPr>
            <p:spPr bwMode="auto">
              <a:xfrm>
                <a:off x="8229600" y="4953000"/>
                <a:ext cx="753383" cy="533400"/>
              </a:xfrm>
              <a:prstGeom prst="rect">
                <a:avLst/>
              </a:prstGeom>
              <a:solidFill>
                <a:schemeClr val="bg1"/>
              </a:solidFill>
              <a:ln w="3175">
                <a:solidFill>
                  <a:schemeClr val="tx1"/>
                </a:solidFill>
                <a:miter lim="800000"/>
                <a:headEnd/>
                <a:tailEnd/>
              </a:ln>
              <a:effectLst/>
            </p:spPr>
            <p:txBody>
              <a:bodyPr lIns="56101" tIns="28050" rIns="56101" bIns="28050"/>
              <a:lstStyle/>
              <a:p>
                <a:pPr defTabSz="561228">
                  <a:spcBef>
                    <a:spcPct val="50000"/>
                  </a:spcBef>
                </a:pPr>
                <a:r>
                  <a:rPr lang="en-GB" sz="1400" dirty="0"/>
                  <a:t>Achieve </a:t>
                </a:r>
                <a:r>
                  <a:rPr lang="en-GB" sz="1400" dirty="0" smtClean="0"/>
                  <a:t>GES</a:t>
                </a:r>
                <a:endParaRPr lang="en-GB" sz="1400" dirty="0"/>
              </a:p>
            </p:txBody>
          </p:sp>
          <p:sp>
            <p:nvSpPr>
              <p:cNvPr id="49" name="Line 186"/>
              <p:cNvSpPr>
                <a:spLocks noChangeAspect="1" noChangeShapeType="1"/>
              </p:cNvSpPr>
              <p:nvPr/>
            </p:nvSpPr>
            <p:spPr bwMode="auto">
              <a:xfrm>
                <a:off x="5858242" y="5450341"/>
                <a:ext cx="1220" cy="391205"/>
              </a:xfrm>
              <a:prstGeom prst="line">
                <a:avLst/>
              </a:prstGeom>
              <a:noFill/>
              <a:ln w="9525">
                <a:solidFill>
                  <a:schemeClr val="tx1"/>
                </a:solidFill>
                <a:round/>
                <a:headEnd/>
                <a:tailEnd/>
              </a:ln>
              <a:effectLst/>
            </p:spPr>
            <p:txBody>
              <a:bodyPr lIns="65306" tIns="32653" rIns="65306" bIns="32653"/>
              <a:lstStyle/>
              <a:p>
                <a:endParaRPr lang="en-GB"/>
              </a:p>
            </p:txBody>
          </p:sp>
          <p:sp>
            <p:nvSpPr>
              <p:cNvPr id="50" name="Text Box 159"/>
              <p:cNvSpPr txBox="1">
                <a:spLocks noChangeAspect="1" noChangeArrowheads="1"/>
              </p:cNvSpPr>
              <p:nvPr/>
            </p:nvSpPr>
            <p:spPr bwMode="auto">
              <a:xfrm>
                <a:off x="5385958" y="4495799"/>
                <a:ext cx="1091042" cy="1001032"/>
              </a:xfrm>
              <a:prstGeom prst="rect">
                <a:avLst/>
              </a:prstGeom>
              <a:solidFill>
                <a:schemeClr val="bg1"/>
              </a:solidFill>
              <a:ln w="3175">
                <a:solidFill>
                  <a:schemeClr val="tx1"/>
                </a:solidFill>
                <a:miter lim="800000"/>
                <a:headEnd/>
                <a:tailEnd/>
              </a:ln>
              <a:effectLst/>
            </p:spPr>
            <p:txBody>
              <a:bodyPr lIns="56101" tIns="28050" rIns="56101" bIns="28050"/>
              <a:lstStyle/>
              <a:p>
                <a:pPr defTabSz="561228"/>
                <a:r>
                  <a:rPr lang="en-GB" sz="1400" dirty="0" smtClean="0"/>
                  <a:t>Programme </a:t>
                </a:r>
                <a:r>
                  <a:rPr lang="en-GB" sz="1400" dirty="0"/>
                  <a:t>of </a:t>
                </a:r>
                <a:r>
                  <a:rPr lang="en-GB" sz="1400" dirty="0" smtClean="0"/>
                  <a:t> measures </a:t>
                </a:r>
                <a:r>
                  <a:rPr lang="en-GB" sz="1400" dirty="0"/>
                  <a:t>to achieve or maintain </a:t>
                </a:r>
                <a:r>
                  <a:rPr lang="en-GB" sz="1400" dirty="0" smtClean="0"/>
                  <a:t>GES</a:t>
                </a:r>
                <a:endParaRPr lang="en-GB" sz="1400" dirty="0"/>
              </a:p>
            </p:txBody>
          </p:sp>
          <p:sp>
            <p:nvSpPr>
              <p:cNvPr id="51" name="Line 187"/>
              <p:cNvSpPr>
                <a:spLocks noChangeAspect="1" noChangeShapeType="1"/>
              </p:cNvSpPr>
              <p:nvPr/>
            </p:nvSpPr>
            <p:spPr bwMode="auto">
              <a:xfrm flipH="1">
                <a:off x="990600" y="5163457"/>
                <a:ext cx="0" cy="781277"/>
              </a:xfrm>
              <a:prstGeom prst="line">
                <a:avLst/>
              </a:prstGeom>
              <a:noFill/>
              <a:ln w="9525">
                <a:solidFill>
                  <a:schemeClr val="tx1"/>
                </a:solidFill>
                <a:round/>
                <a:headEnd/>
                <a:tailEnd/>
              </a:ln>
              <a:effectLst/>
            </p:spPr>
            <p:txBody>
              <a:bodyPr lIns="65306" tIns="32653" rIns="65306" bIns="32653"/>
              <a:lstStyle/>
              <a:p>
                <a:endParaRPr lang="en-GB"/>
              </a:p>
            </p:txBody>
          </p:sp>
          <p:sp>
            <p:nvSpPr>
              <p:cNvPr id="52" name="Text Box 156"/>
              <p:cNvSpPr txBox="1">
                <a:spLocks noChangeAspect="1" noChangeArrowheads="1"/>
              </p:cNvSpPr>
              <p:nvPr/>
            </p:nvSpPr>
            <p:spPr bwMode="auto">
              <a:xfrm>
                <a:off x="304800" y="4724400"/>
                <a:ext cx="1447800" cy="896257"/>
              </a:xfrm>
              <a:prstGeom prst="rect">
                <a:avLst/>
              </a:prstGeom>
              <a:solidFill>
                <a:schemeClr val="bg1"/>
              </a:solidFill>
              <a:ln w="3175">
                <a:solidFill>
                  <a:schemeClr val="tx1"/>
                </a:solidFill>
                <a:miter lim="800000"/>
                <a:headEnd/>
                <a:tailEnd/>
              </a:ln>
              <a:effectLst/>
            </p:spPr>
            <p:txBody>
              <a:bodyPr lIns="56101" tIns="28050" rIns="56101" bIns="28050"/>
              <a:lstStyle/>
              <a:p>
                <a:pPr defTabSz="561228"/>
                <a:r>
                  <a:rPr lang="en-GB" sz="1400" dirty="0" smtClean="0"/>
                  <a:t>Criteria </a:t>
                </a:r>
                <a:r>
                  <a:rPr lang="en-GB" sz="1400" dirty="0"/>
                  <a:t>and methodological standards </a:t>
                </a:r>
                <a:r>
                  <a:rPr lang="en-GB" sz="1400" dirty="0" smtClean="0"/>
                  <a:t>decided</a:t>
                </a:r>
                <a:endParaRPr lang="en-GB" sz="1400" dirty="0"/>
              </a:p>
            </p:txBody>
          </p:sp>
          <p:sp>
            <p:nvSpPr>
              <p:cNvPr id="53" name="Line 131"/>
              <p:cNvSpPr>
                <a:spLocks noChangeAspect="1" noChangeShapeType="1"/>
              </p:cNvSpPr>
              <p:nvPr/>
            </p:nvSpPr>
            <p:spPr bwMode="auto">
              <a:xfrm flipH="1">
                <a:off x="2819400" y="5257800"/>
                <a:ext cx="0" cy="832303"/>
              </a:xfrm>
              <a:prstGeom prst="line">
                <a:avLst/>
              </a:prstGeom>
              <a:noFill/>
              <a:ln w="9525">
                <a:solidFill>
                  <a:schemeClr val="tx1"/>
                </a:solidFill>
                <a:round/>
                <a:headEnd/>
                <a:tailEnd/>
              </a:ln>
              <a:effectLst/>
            </p:spPr>
            <p:txBody>
              <a:bodyPr lIns="65306" tIns="32653" rIns="65306" bIns="32653"/>
              <a:lstStyle/>
              <a:p>
                <a:endParaRPr lang="en-GB"/>
              </a:p>
            </p:txBody>
          </p:sp>
          <p:sp>
            <p:nvSpPr>
              <p:cNvPr id="54" name="Text Box 157"/>
              <p:cNvSpPr txBox="1">
                <a:spLocks noChangeAspect="1" noChangeArrowheads="1"/>
              </p:cNvSpPr>
              <p:nvPr/>
            </p:nvSpPr>
            <p:spPr bwMode="auto">
              <a:xfrm>
                <a:off x="1904999" y="4191000"/>
                <a:ext cx="2057399" cy="1219199"/>
              </a:xfrm>
              <a:prstGeom prst="rect">
                <a:avLst/>
              </a:prstGeom>
              <a:solidFill>
                <a:schemeClr val="bg1"/>
              </a:solidFill>
              <a:ln w="3175">
                <a:solidFill>
                  <a:schemeClr val="tx1"/>
                </a:solidFill>
                <a:miter lim="800000"/>
                <a:headEnd/>
                <a:tailEnd/>
              </a:ln>
              <a:effectLst/>
            </p:spPr>
            <p:txBody>
              <a:bodyPr lIns="56101" tIns="28050" rIns="56101" bIns="28050"/>
              <a:lstStyle/>
              <a:p>
                <a:pPr defTabSz="561228">
                  <a:buFont typeface="Arial" pitchFamily="34" charset="0"/>
                  <a:buChar char="•"/>
                </a:pPr>
                <a:r>
                  <a:rPr lang="en-GB" sz="1400" dirty="0" smtClean="0"/>
                  <a:t>Initial assessment</a:t>
                </a:r>
              </a:p>
              <a:p>
                <a:pPr defTabSz="561228">
                  <a:buFont typeface="Arial" pitchFamily="34" charset="0"/>
                  <a:buChar char="•"/>
                </a:pPr>
                <a:r>
                  <a:rPr lang="en-GB" sz="1400" dirty="0" smtClean="0"/>
                  <a:t>Determination </a:t>
                </a:r>
                <a:r>
                  <a:rPr lang="en-GB" sz="1400" dirty="0"/>
                  <a:t>of </a:t>
                </a:r>
                <a:r>
                  <a:rPr lang="en-GB" sz="1400" dirty="0" smtClean="0"/>
                  <a:t>GES</a:t>
                </a:r>
              </a:p>
              <a:p>
                <a:pPr defTabSz="561228">
                  <a:buFont typeface="Arial" pitchFamily="34" charset="0"/>
                  <a:buChar char="•"/>
                </a:pPr>
                <a:r>
                  <a:rPr lang="en-GB" sz="1400" dirty="0" smtClean="0"/>
                  <a:t>Establishment environmental </a:t>
                </a:r>
                <a:r>
                  <a:rPr lang="en-GB" sz="1600" b="1" dirty="0" smtClean="0">
                    <a:solidFill>
                      <a:schemeClr val="accent6">
                        <a:lumMod val="75000"/>
                      </a:schemeClr>
                    </a:solidFill>
                  </a:rPr>
                  <a:t>indicators</a:t>
                </a:r>
                <a:r>
                  <a:rPr lang="en-GB" sz="1400" dirty="0" smtClean="0"/>
                  <a:t> &amp; </a:t>
                </a:r>
                <a:r>
                  <a:rPr lang="en-GB" sz="1400" dirty="0"/>
                  <a:t>associated </a:t>
                </a:r>
                <a:r>
                  <a:rPr lang="en-GB" sz="1600" b="1" dirty="0" smtClean="0">
                    <a:solidFill>
                      <a:schemeClr val="accent6">
                        <a:lumMod val="75000"/>
                      </a:schemeClr>
                    </a:solidFill>
                  </a:rPr>
                  <a:t>targets</a:t>
                </a:r>
                <a:endParaRPr lang="en-GB" sz="1400" b="1" dirty="0">
                  <a:solidFill>
                    <a:schemeClr val="accent6">
                      <a:lumMod val="75000"/>
                    </a:schemeClr>
                  </a:solidFill>
                </a:endParaRPr>
              </a:p>
            </p:txBody>
          </p:sp>
          <p:sp>
            <p:nvSpPr>
              <p:cNvPr id="55" name="AutoShape 204"/>
              <p:cNvSpPr>
                <a:spLocks noChangeArrowheads="1"/>
              </p:cNvSpPr>
              <p:nvPr/>
            </p:nvSpPr>
            <p:spPr bwMode="auto">
              <a:xfrm>
                <a:off x="152401" y="5639707"/>
                <a:ext cx="8991600" cy="684893"/>
              </a:xfrm>
              <a:prstGeom prst="rightArrow">
                <a:avLst>
                  <a:gd name="adj1" fmla="val 50000"/>
                  <a:gd name="adj2" fmla="val 57176"/>
                </a:avLst>
              </a:prstGeom>
              <a:solidFill>
                <a:srgbClr val="800000"/>
              </a:solidFill>
              <a:ln w="9525">
                <a:solidFill>
                  <a:schemeClr val="tx1"/>
                </a:solidFill>
                <a:miter lim="800000"/>
                <a:headEnd/>
                <a:tailEnd/>
              </a:ln>
              <a:effectLst/>
            </p:spPr>
            <p:txBody>
              <a:bodyPr wrap="none" lIns="40072" tIns="20036" rIns="40072" bIns="20036" anchor="ctr"/>
              <a:lstStyle/>
              <a:p>
                <a:pPr defTabSz="826535"/>
                <a:r>
                  <a:rPr lang="en-GB" sz="1050" b="1" dirty="0" smtClean="0">
                    <a:solidFill>
                      <a:schemeClr val="bg1"/>
                    </a:solidFill>
                  </a:rPr>
                  <a:t>DATE</a:t>
                </a:r>
                <a:endParaRPr lang="en-GB" sz="1050" b="1" dirty="0">
                  <a:solidFill>
                    <a:schemeClr val="bg1"/>
                  </a:solidFill>
                </a:endParaRPr>
              </a:p>
            </p:txBody>
          </p:sp>
          <p:sp>
            <p:nvSpPr>
              <p:cNvPr id="56" name="Text Box 205"/>
              <p:cNvSpPr txBox="1">
                <a:spLocks noChangeArrowheads="1"/>
              </p:cNvSpPr>
              <p:nvPr/>
            </p:nvSpPr>
            <p:spPr bwMode="auto">
              <a:xfrm>
                <a:off x="152400" y="4038600"/>
                <a:ext cx="1371600" cy="317462"/>
              </a:xfrm>
              <a:prstGeom prst="rect">
                <a:avLst/>
              </a:prstGeom>
              <a:noFill/>
              <a:ln w="9525">
                <a:noFill/>
                <a:miter lim="800000"/>
                <a:headEnd/>
                <a:tailEnd/>
              </a:ln>
              <a:effectLst/>
            </p:spPr>
            <p:txBody>
              <a:bodyPr wrap="square" lIns="40072" tIns="20036" rIns="40072" bIns="20036">
                <a:spAutoFit/>
              </a:bodyPr>
              <a:lstStyle/>
              <a:p>
                <a:pPr defTabSz="913837">
                  <a:spcBef>
                    <a:spcPct val="50000"/>
                  </a:spcBef>
                </a:pPr>
                <a:r>
                  <a:rPr lang="en-GB" b="1" dirty="0">
                    <a:solidFill>
                      <a:srgbClr val="800000"/>
                    </a:solidFill>
                    <a:effectLst>
                      <a:outerShdw blurRad="38100" dist="38100" dir="2700000" algn="tl">
                        <a:srgbClr val="C0C0C0"/>
                      </a:outerShdw>
                    </a:effectLst>
                  </a:rPr>
                  <a:t>Milestones</a:t>
                </a:r>
              </a:p>
            </p:txBody>
          </p:sp>
          <p:sp>
            <p:nvSpPr>
              <p:cNvPr id="57" name="TextBox 56"/>
              <p:cNvSpPr txBox="1"/>
              <p:nvPr/>
            </p:nvSpPr>
            <p:spPr>
              <a:xfrm>
                <a:off x="685800" y="5773057"/>
                <a:ext cx="652743" cy="369332"/>
              </a:xfrm>
              <a:prstGeom prst="rect">
                <a:avLst/>
              </a:prstGeom>
              <a:noFill/>
            </p:spPr>
            <p:txBody>
              <a:bodyPr wrap="none" rtlCol="0">
                <a:spAutoFit/>
              </a:bodyPr>
              <a:lstStyle/>
              <a:p>
                <a:r>
                  <a:rPr lang="en-GB" dirty="0" smtClean="0">
                    <a:solidFill>
                      <a:schemeClr val="bg1"/>
                    </a:solidFill>
                  </a:rPr>
                  <a:t>2010</a:t>
                </a:r>
                <a:endParaRPr lang="en-GB" dirty="0">
                  <a:solidFill>
                    <a:schemeClr val="bg1"/>
                  </a:solidFill>
                </a:endParaRPr>
              </a:p>
            </p:txBody>
          </p:sp>
          <p:sp>
            <p:nvSpPr>
              <p:cNvPr id="58" name="TextBox 57"/>
              <p:cNvSpPr txBox="1"/>
              <p:nvPr/>
            </p:nvSpPr>
            <p:spPr>
              <a:xfrm>
                <a:off x="2514600" y="5791200"/>
                <a:ext cx="652743" cy="369332"/>
              </a:xfrm>
              <a:prstGeom prst="rect">
                <a:avLst/>
              </a:prstGeom>
              <a:noFill/>
            </p:spPr>
            <p:txBody>
              <a:bodyPr wrap="none" rtlCol="0">
                <a:spAutoFit/>
              </a:bodyPr>
              <a:lstStyle/>
              <a:p>
                <a:r>
                  <a:rPr lang="en-GB" dirty="0" smtClean="0">
                    <a:solidFill>
                      <a:schemeClr val="bg1"/>
                    </a:solidFill>
                  </a:rPr>
                  <a:t>2012</a:t>
                </a:r>
                <a:endParaRPr lang="en-GB" dirty="0">
                  <a:solidFill>
                    <a:schemeClr val="bg1"/>
                  </a:solidFill>
                </a:endParaRPr>
              </a:p>
            </p:txBody>
          </p:sp>
          <p:sp>
            <p:nvSpPr>
              <p:cNvPr id="59" name="TextBox 58"/>
              <p:cNvSpPr txBox="1"/>
              <p:nvPr/>
            </p:nvSpPr>
            <p:spPr>
              <a:xfrm>
                <a:off x="4267200" y="5791200"/>
                <a:ext cx="652743" cy="369332"/>
              </a:xfrm>
              <a:prstGeom prst="rect">
                <a:avLst/>
              </a:prstGeom>
              <a:noFill/>
            </p:spPr>
            <p:txBody>
              <a:bodyPr wrap="none" rtlCol="0">
                <a:spAutoFit/>
              </a:bodyPr>
              <a:lstStyle/>
              <a:p>
                <a:r>
                  <a:rPr lang="en-GB" dirty="0" smtClean="0">
                    <a:solidFill>
                      <a:schemeClr val="bg1"/>
                    </a:solidFill>
                  </a:rPr>
                  <a:t>2014</a:t>
                </a:r>
                <a:endParaRPr lang="en-GB" dirty="0">
                  <a:solidFill>
                    <a:schemeClr val="bg1"/>
                  </a:solidFill>
                </a:endParaRPr>
              </a:p>
            </p:txBody>
          </p:sp>
          <p:sp>
            <p:nvSpPr>
              <p:cNvPr id="60" name="TextBox 59"/>
              <p:cNvSpPr txBox="1"/>
              <p:nvPr/>
            </p:nvSpPr>
            <p:spPr>
              <a:xfrm>
                <a:off x="5410200" y="5791200"/>
                <a:ext cx="930511" cy="369332"/>
              </a:xfrm>
              <a:prstGeom prst="rect">
                <a:avLst/>
              </a:prstGeom>
              <a:noFill/>
            </p:spPr>
            <p:txBody>
              <a:bodyPr wrap="none" rtlCol="0">
                <a:spAutoFit/>
              </a:bodyPr>
              <a:lstStyle/>
              <a:p>
                <a:r>
                  <a:rPr lang="en-GB" dirty="0" smtClean="0">
                    <a:solidFill>
                      <a:schemeClr val="bg1"/>
                    </a:solidFill>
                  </a:rPr>
                  <a:t>by 2015</a:t>
                </a:r>
                <a:endParaRPr lang="en-GB" dirty="0">
                  <a:solidFill>
                    <a:schemeClr val="bg1"/>
                  </a:solidFill>
                </a:endParaRPr>
              </a:p>
            </p:txBody>
          </p:sp>
          <p:sp>
            <p:nvSpPr>
              <p:cNvPr id="61" name="TextBox 60"/>
              <p:cNvSpPr txBox="1"/>
              <p:nvPr/>
            </p:nvSpPr>
            <p:spPr>
              <a:xfrm>
                <a:off x="6613289" y="5791200"/>
                <a:ext cx="930511" cy="369332"/>
              </a:xfrm>
              <a:prstGeom prst="rect">
                <a:avLst/>
              </a:prstGeom>
              <a:noFill/>
            </p:spPr>
            <p:txBody>
              <a:bodyPr wrap="none" rtlCol="0">
                <a:spAutoFit/>
              </a:bodyPr>
              <a:lstStyle/>
              <a:p>
                <a:r>
                  <a:rPr lang="en-GB" dirty="0" smtClean="0">
                    <a:solidFill>
                      <a:schemeClr val="bg1"/>
                    </a:solidFill>
                  </a:rPr>
                  <a:t>by 2016</a:t>
                </a:r>
                <a:endParaRPr lang="en-GB" dirty="0">
                  <a:solidFill>
                    <a:schemeClr val="bg1"/>
                  </a:solidFill>
                </a:endParaRPr>
              </a:p>
            </p:txBody>
          </p:sp>
          <p:sp>
            <p:nvSpPr>
              <p:cNvPr id="62" name="TextBox 61"/>
              <p:cNvSpPr txBox="1"/>
              <p:nvPr/>
            </p:nvSpPr>
            <p:spPr>
              <a:xfrm>
                <a:off x="8305800" y="5791200"/>
                <a:ext cx="652743" cy="369332"/>
              </a:xfrm>
              <a:prstGeom prst="rect">
                <a:avLst/>
              </a:prstGeom>
              <a:noFill/>
            </p:spPr>
            <p:txBody>
              <a:bodyPr wrap="none" rtlCol="0">
                <a:spAutoFit/>
              </a:bodyPr>
              <a:lstStyle/>
              <a:p>
                <a:r>
                  <a:rPr lang="en-GB" dirty="0" smtClean="0">
                    <a:solidFill>
                      <a:schemeClr val="bg1"/>
                    </a:solidFill>
                  </a:rPr>
                  <a:t>2020</a:t>
                </a:r>
                <a:endParaRPr lang="en-GB" dirty="0">
                  <a:solidFill>
                    <a:schemeClr val="bg1"/>
                  </a:solidFill>
                </a:endParaRPr>
              </a:p>
            </p:txBody>
          </p:sp>
        </p:grpSp>
        <p:sp>
          <p:nvSpPr>
            <p:cNvPr id="41" name="Text Box 20"/>
            <p:cNvSpPr txBox="1">
              <a:spLocks noChangeAspect="1" noChangeArrowheads="1"/>
            </p:cNvSpPr>
            <p:nvPr/>
          </p:nvSpPr>
          <p:spPr bwMode="auto">
            <a:xfrm>
              <a:off x="6705600" y="6339741"/>
              <a:ext cx="2133600" cy="594459"/>
            </a:xfrm>
            <a:prstGeom prst="rect">
              <a:avLst/>
            </a:prstGeom>
            <a:noFill/>
            <a:ln w="9525">
              <a:noFill/>
              <a:miter lim="800000"/>
              <a:headEnd/>
              <a:tailEnd/>
            </a:ln>
          </p:spPr>
          <p:txBody>
            <a:bodyPr wrap="square" lIns="40069" tIns="20035" rIns="40069" bIns="20035">
              <a:spAutoFit/>
            </a:bodyPr>
            <a:lstStyle/>
            <a:p>
              <a:pPr defTabSz="400229"/>
              <a:r>
                <a:rPr lang="en-GB" sz="3600" b="1" dirty="0" err="1" smtClean="0">
                  <a:solidFill>
                    <a:srgbClr val="ACD1E3"/>
                  </a:solidFill>
                  <a:ea typeface="ＭＳ Ｐゴシック" pitchFamily="-106" charset="-128"/>
                </a:rPr>
                <a:t>nowSeas</a:t>
              </a:r>
              <a:endParaRPr lang="en-GB" sz="3600" b="1" dirty="0">
                <a:solidFill>
                  <a:srgbClr val="ACD1E3"/>
                </a:solidFill>
                <a:ea typeface="ＭＳ Ｐゴシック" pitchFamily="-106" charset="-128"/>
              </a:endParaRPr>
            </a:p>
          </p:txBody>
        </p:sp>
      </p:grpSp>
      <p:sp>
        <p:nvSpPr>
          <p:cNvPr id="63" name="TextBox 62"/>
          <p:cNvSpPr txBox="1"/>
          <p:nvPr/>
        </p:nvSpPr>
        <p:spPr>
          <a:xfrm>
            <a:off x="1752600" y="1905000"/>
            <a:ext cx="5334000" cy="1569660"/>
          </a:xfrm>
          <a:prstGeom prst="rect">
            <a:avLst/>
          </a:prstGeom>
          <a:noFill/>
        </p:spPr>
        <p:txBody>
          <a:bodyPr wrap="square" rtlCol="0">
            <a:spAutoFit/>
          </a:bodyPr>
          <a:lstStyle/>
          <a:p>
            <a:r>
              <a:rPr lang="en-GB" sz="3200" dirty="0" smtClean="0"/>
              <a:t>MSFD uses INDICATORS to monitor towards TARGETS for Good Environmental Status</a:t>
            </a:r>
            <a:endParaRPr lang="en-GB" sz="3200" dirty="0"/>
          </a:p>
        </p:txBody>
      </p:sp>
      <p:sp>
        <p:nvSpPr>
          <p:cNvPr id="34" name="Oval 33"/>
          <p:cNvSpPr/>
          <p:nvPr/>
        </p:nvSpPr>
        <p:spPr>
          <a:xfrm>
            <a:off x="1524000" y="3810000"/>
            <a:ext cx="2667000" cy="2286000"/>
          </a:xfrm>
          <a:prstGeom prst="ellipse">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2" name="Title 1"/>
          <p:cNvSpPr>
            <a:spLocks noGrp="1"/>
          </p:cNvSpPr>
          <p:nvPr>
            <p:ph type="title"/>
          </p:nvPr>
        </p:nvSpPr>
        <p:spPr>
          <a:xfrm>
            <a:off x="0" y="0"/>
            <a:ext cx="9144000" cy="1143000"/>
          </a:xfrm>
        </p:spPr>
        <p:txBody>
          <a:bodyPr>
            <a:normAutofit fontScale="90000"/>
          </a:bodyPr>
          <a:lstStyle/>
          <a:p>
            <a:pPr algn="l">
              <a:defRPr/>
            </a:pP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rPr>
              <a:t>Climate change: an unmanageable pressure</a:t>
            </a:r>
            <a:endParaRPr lang="en-GB"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cs typeface="+mn-cs"/>
            </a:endParaRPr>
          </a:p>
        </p:txBody>
      </p:sp>
      <p:pic>
        <p:nvPicPr>
          <p:cNvPr id="3074" name="Picture 2"/>
          <p:cNvPicPr>
            <a:picLocks noChangeAspect="1" noChangeArrowheads="1"/>
          </p:cNvPicPr>
          <p:nvPr/>
        </p:nvPicPr>
        <p:blipFill>
          <a:blip r:embed="rId3" cstate="print"/>
          <a:srcRect l="21083" t="3562" r="5417" b="64384"/>
          <a:stretch>
            <a:fillRect/>
          </a:stretch>
        </p:blipFill>
        <p:spPr bwMode="auto">
          <a:xfrm>
            <a:off x="1295400" y="1600200"/>
            <a:ext cx="714756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8"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9"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pic>
        <p:nvPicPr>
          <p:cNvPr id="4" name="Picture 1" descr="G:\AnnualReport2009\CPR_NorthernHemi [Converted].png"/>
          <p:cNvPicPr>
            <a:picLocks noGrp="1" noChangeAspect="1" noChangeArrowheads="1"/>
          </p:cNvPicPr>
          <p:nvPr>
            <p:ph idx="1"/>
          </p:nvPr>
        </p:nvPicPr>
        <p:blipFill>
          <a:blip r:embed="rId3" cstate="screen"/>
          <a:srcRect/>
          <a:stretch>
            <a:fillRect/>
          </a:stretch>
        </p:blipFill>
        <p:spPr bwMode="auto">
          <a:xfrm>
            <a:off x="0" y="1600201"/>
            <a:ext cx="4649360" cy="4659489"/>
          </a:xfrm>
          <a:prstGeom prst="rect">
            <a:avLst/>
          </a:prstGeom>
          <a:noFill/>
        </p:spPr>
      </p:pic>
      <p:pic>
        <p:nvPicPr>
          <p:cNvPr id="3074" name="Picture 2"/>
          <p:cNvPicPr>
            <a:picLocks noChangeAspect="1" noChangeArrowheads="1"/>
          </p:cNvPicPr>
          <p:nvPr/>
        </p:nvPicPr>
        <p:blipFill>
          <a:blip r:embed="rId4" cstate="print"/>
          <a:srcRect l="8477" t="12780" r="1907"/>
          <a:stretch>
            <a:fillRect/>
          </a:stretch>
        </p:blipFill>
        <p:spPr bwMode="auto">
          <a:xfrm>
            <a:off x="6324600" y="4517708"/>
            <a:ext cx="2819400" cy="2340293"/>
          </a:xfrm>
          <a:prstGeom prst="rect">
            <a:avLst/>
          </a:prstGeom>
          <a:noFill/>
          <a:ln w="9525">
            <a:noFill/>
            <a:miter lim="800000"/>
            <a:headEnd/>
            <a:tailEnd/>
          </a:ln>
        </p:spPr>
      </p:pic>
      <p:sp>
        <p:nvSpPr>
          <p:cNvPr id="5" name="TextBox 4"/>
          <p:cNvSpPr txBox="1"/>
          <p:nvPr/>
        </p:nvSpPr>
        <p:spPr>
          <a:xfrm>
            <a:off x="4572000" y="1447800"/>
            <a:ext cx="4191000" cy="3754874"/>
          </a:xfrm>
          <a:prstGeom prst="rect">
            <a:avLst/>
          </a:prstGeom>
          <a:noFill/>
        </p:spPr>
        <p:txBody>
          <a:bodyPr wrap="square" rtlCol="0">
            <a:spAutoFit/>
          </a:bodyPr>
          <a:lstStyle/>
          <a:p>
            <a:pPr>
              <a:buFont typeface="Arial" pitchFamily="34" charset="0"/>
              <a:buChar char="•"/>
            </a:pPr>
            <a:r>
              <a:rPr lang="en-GB" sz="2000" dirty="0" smtClean="0"/>
              <a:t>SAHFOS </a:t>
            </a:r>
          </a:p>
          <a:p>
            <a:pPr>
              <a:buFont typeface="Arial" pitchFamily="34" charset="0"/>
              <a:buChar char="•"/>
            </a:pPr>
            <a:r>
              <a:rPr lang="en-GB" sz="2000" dirty="0" smtClean="0"/>
              <a:t>Ships of Opportunity (SOOPs)</a:t>
            </a:r>
          </a:p>
          <a:p>
            <a:pPr>
              <a:buFont typeface="Arial" pitchFamily="34" charset="0"/>
              <a:buChar char="•"/>
            </a:pPr>
            <a:r>
              <a:rPr lang="en-GB" sz="2000" dirty="0" smtClean="0"/>
              <a:t>Unchanged methodology (80 years)</a:t>
            </a:r>
          </a:p>
          <a:p>
            <a:pPr>
              <a:buFont typeface="Arial" pitchFamily="34" charset="0"/>
              <a:buChar char="•"/>
            </a:pPr>
            <a:r>
              <a:rPr lang="en-GB" sz="2000" dirty="0" smtClean="0"/>
              <a:t> Longest, most spatially extensive oceanic monitoring program in the world</a:t>
            </a:r>
          </a:p>
          <a:p>
            <a:pPr>
              <a:buFont typeface="Arial" pitchFamily="34" charset="0"/>
              <a:buChar char="•"/>
            </a:pPr>
            <a:r>
              <a:rPr lang="en-GB" sz="2000" dirty="0" smtClean="0"/>
              <a:t>  ~ 1 million samples </a:t>
            </a:r>
          </a:p>
          <a:p>
            <a:pPr>
              <a:buFont typeface="Arial" pitchFamily="34" charset="0"/>
              <a:buChar char="•"/>
            </a:pPr>
            <a:r>
              <a:rPr lang="en-GB" sz="2000" dirty="0" smtClean="0"/>
              <a:t> 500 plankton taxa + indicator of </a:t>
            </a:r>
            <a:r>
              <a:rPr lang="en-GB" sz="2000" dirty="0" err="1" smtClean="0"/>
              <a:t>phyto</a:t>
            </a:r>
            <a:r>
              <a:rPr lang="en-GB" sz="2000" dirty="0" smtClean="0"/>
              <a:t> biomass</a:t>
            </a:r>
          </a:p>
          <a:p>
            <a:pPr>
              <a:buFont typeface="Arial" pitchFamily="34" charset="0"/>
              <a:buChar char="•"/>
            </a:pPr>
            <a:r>
              <a:rPr lang="en-GB" sz="2000" dirty="0" smtClean="0"/>
              <a:t> </a:t>
            </a:r>
            <a:r>
              <a:rPr lang="en-GB" sz="2000" dirty="0" err="1" smtClean="0"/>
              <a:t>Microplastics</a:t>
            </a:r>
            <a:endParaRPr lang="en-GB" sz="2000" dirty="0" smtClean="0"/>
          </a:p>
          <a:p>
            <a:pPr>
              <a:buFont typeface="Arial" pitchFamily="34" charset="0"/>
              <a:buChar char="•"/>
            </a:pPr>
            <a:r>
              <a:rPr lang="en-GB" sz="2000" dirty="0" smtClean="0"/>
              <a:t> Water sampler</a:t>
            </a:r>
          </a:p>
          <a:p>
            <a:pPr>
              <a:buFont typeface="Arial" pitchFamily="34" charset="0"/>
              <a:buChar char="•"/>
            </a:pPr>
            <a:r>
              <a:rPr lang="en-GB" sz="2000" dirty="0" smtClean="0"/>
              <a:t> Sample archive</a:t>
            </a:r>
            <a:endParaRPr lang="en-GB" sz="2000" dirty="0"/>
          </a:p>
        </p:txBody>
      </p:sp>
      <p:sp>
        <p:nvSpPr>
          <p:cNvPr id="6" name="Title 1"/>
          <p:cNvSpPr txBox="1">
            <a:spLocks/>
          </p:cNvSpPr>
          <p:nvPr/>
        </p:nvSpPr>
        <p:spPr>
          <a:xfrm>
            <a:off x="533400" y="152400"/>
            <a:ext cx="8229600" cy="1143000"/>
          </a:xfrm>
          <a:prstGeom prst="rect">
            <a:avLst/>
          </a:prstGeom>
        </p:spPr>
        <p:txBody>
          <a:bodyPr vert="horz" lIns="0" rIns="0" bIns="0" anchor="b">
            <a:noAutofit/>
          </a:bodyPr>
          <a:lstStyle/>
          <a:p>
            <a:pPr marL="0" marR="0" lvl="0" indent="0" algn="ctr" fontAlgn="auto">
              <a:lnSpc>
                <a:spcPct val="100000"/>
              </a:lnSpc>
              <a:spcBef>
                <a:spcPct val="0"/>
              </a:spcBef>
              <a:spcAft>
                <a:spcPts val="0"/>
              </a:spcAft>
              <a:buClrTx/>
              <a:buSzTx/>
              <a:tabLst/>
              <a:defRPr/>
            </a:pPr>
            <a:r>
              <a:rPr lang="en-GB" sz="4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j-ea"/>
                <a:cs typeface="+mj-cs"/>
              </a:rPr>
              <a:t>The Continuous Plankton Recorder (CPR)</a:t>
            </a:r>
            <a:endParaRPr lang="en-GB" sz="4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ea typeface="+mj-ea"/>
              <a:cs typeface="+mj-cs"/>
            </a:endParaRPr>
          </a:p>
        </p:txBody>
      </p:sp>
      <p:pic>
        <p:nvPicPr>
          <p:cNvPr id="10" name="Picture 5" descr="Sahfos_Logo"/>
          <p:cNvPicPr>
            <a:picLocks noChangeAspect="1" noChangeArrowheads="1"/>
          </p:cNvPicPr>
          <p:nvPr/>
        </p:nvPicPr>
        <p:blipFill>
          <a:blip r:embed="rId5" cstate="screen"/>
          <a:srcRect/>
          <a:stretch>
            <a:fillRect/>
          </a:stretch>
        </p:blipFill>
        <p:spPr bwMode="auto">
          <a:xfrm>
            <a:off x="0" y="2"/>
            <a:ext cx="1219200" cy="152753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8"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a:p>
        </p:txBody>
      </p:sp>
      <p:sp>
        <p:nvSpPr>
          <p:cNvPr id="9"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pic>
        <p:nvPicPr>
          <p:cNvPr id="1026" name="Picture 2" descr="G:\Desktop\cpr and microbial sampler for annual report observing platform.png"/>
          <p:cNvPicPr>
            <a:picLocks noChangeAspect="1" noChangeArrowheads="1"/>
          </p:cNvPicPr>
          <p:nvPr/>
        </p:nvPicPr>
        <p:blipFill>
          <a:blip r:embed="rId3" cstate="print"/>
          <a:srcRect/>
          <a:stretch>
            <a:fillRect/>
          </a:stretch>
        </p:blipFill>
        <p:spPr bwMode="auto">
          <a:xfrm>
            <a:off x="-304800" y="76200"/>
            <a:ext cx="9818890" cy="6400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8"/>
          <p:cNvSpPr txBox="1">
            <a:spLocks noChangeAspect="1" noChangeArrowheads="1"/>
          </p:cNvSpPr>
          <p:nvPr/>
        </p:nvSpPr>
        <p:spPr bwMode="auto">
          <a:xfrm>
            <a:off x="-1" y="2318884"/>
            <a:ext cx="9144001" cy="4539116"/>
          </a:xfrm>
          <a:prstGeom prst="rect">
            <a:avLst/>
          </a:prstGeom>
          <a:gradFill rotWithShape="1">
            <a:gsLst>
              <a:gs pos="0">
                <a:srgbClr val="76C3DF"/>
              </a:gs>
              <a:gs pos="100000">
                <a:schemeClr val="accent2">
                  <a:alpha val="50000"/>
                </a:schemeClr>
              </a:gs>
            </a:gsLst>
            <a:lin ang="5400000" scaled="1"/>
          </a:gradFill>
          <a:ln w="12700">
            <a:noFill/>
            <a:miter lim="800000"/>
            <a:headEnd/>
            <a:tailEnd/>
          </a:ln>
          <a:effectLst/>
        </p:spPr>
        <p:txBody>
          <a:bodyPr lIns="56101" tIns="28050" rIns="56101" bIns="28050"/>
          <a:lstStyle/>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900" b="1" dirty="0">
              <a:effectLst>
                <a:outerShdw blurRad="38100" dist="38100" dir="2700000" algn="tl">
                  <a:srgbClr val="FFFFFF"/>
                </a:outerShdw>
              </a:effectLst>
            </a:endParaRPr>
          </a:p>
          <a:p>
            <a:pPr defTabSz="561228">
              <a:spcBef>
                <a:spcPct val="50000"/>
              </a:spcBef>
            </a:pPr>
            <a:endParaRPr lang="en-GB" sz="1400" b="1" dirty="0">
              <a:effectLst>
                <a:outerShdw blurRad="38100" dist="38100" dir="2700000" algn="tl">
                  <a:srgbClr val="FFFFFF"/>
                </a:outerShdw>
              </a:effectLst>
            </a:endParaRPr>
          </a:p>
          <a:p>
            <a:pPr defTabSz="561228">
              <a:spcBef>
                <a:spcPct val="50000"/>
              </a:spcBef>
            </a:pPr>
            <a:endParaRPr lang="en-GB" sz="1600" b="1" dirty="0">
              <a:effectLst>
                <a:outerShdw blurRad="38100" dist="38100" dir="2700000" algn="tl">
                  <a:srgbClr val="FFFFFF"/>
                </a:outerShdw>
              </a:effectLst>
            </a:endParaRPr>
          </a:p>
          <a:p>
            <a:pPr defTabSz="561228">
              <a:spcBef>
                <a:spcPct val="50000"/>
              </a:spcBef>
            </a:pPr>
            <a:endParaRPr lang="en-GB" sz="900" dirty="0"/>
          </a:p>
        </p:txBody>
      </p:sp>
      <p:sp>
        <p:nvSpPr>
          <p:cNvPr id="5" name="Rectangle 197"/>
          <p:cNvSpPr>
            <a:spLocks noChangeArrowheads="1"/>
          </p:cNvSpPr>
          <p:nvPr/>
        </p:nvSpPr>
        <p:spPr bwMode="auto">
          <a:xfrm>
            <a:off x="1" y="4702402"/>
            <a:ext cx="9144001" cy="2155598"/>
          </a:xfrm>
          <a:prstGeom prst="rect">
            <a:avLst/>
          </a:prstGeom>
          <a:gradFill rotWithShape="1">
            <a:gsLst>
              <a:gs pos="0">
                <a:srgbClr val="004059">
                  <a:gamma/>
                  <a:shade val="46275"/>
                  <a:invGamma/>
                  <a:alpha val="0"/>
                </a:srgbClr>
              </a:gs>
              <a:gs pos="100000">
                <a:srgbClr val="004059"/>
              </a:gs>
            </a:gsLst>
            <a:lin ang="5400000" scaled="1"/>
          </a:gradFill>
          <a:ln w="9525">
            <a:noFill/>
            <a:miter lim="800000"/>
            <a:headEnd/>
            <a:tailEnd/>
          </a:ln>
          <a:effectLst/>
        </p:spPr>
        <p:txBody>
          <a:bodyPr wrap="none" lIns="65306" tIns="32653" rIns="65306" bIns="32653" anchor="ctr"/>
          <a:lstStyle/>
          <a:p>
            <a:endParaRPr lang="en-GB" dirty="0"/>
          </a:p>
        </p:txBody>
      </p:sp>
      <p:sp>
        <p:nvSpPr>
          <p:cNvPr id="6" name="Rectangle 183"/>
          <p:cNvSpPr>
            <a:spLocks noChangeArrowheads="1"/>
          </p:cNvSpPr>
          <p:nvPr/>
        </p:nvSpPr>
        <p:spPr bwMode="auto">
          <a:xfrm>
            <a:off x="1" y="1"/>
            <a:ext cx="9144001" cy="3199946"/>
          </a:xfrm>
          <a:prstGeom prst="rect">
            <a:avLst/>
          </a:prstGeom>
          <a:gradFill rotWithShape="1">
            <a:gsLst>
              <a:gs pos="0">
                <a:srgbClr val="A6CB01"/>
              </a:gs>
              <a:gs pos="100000">
                <a:srgbClr val="76C3DF"/>
              </a:gs>
            </a:gsLst>
            <a:lin ang="5400000" scaled="1"/>
          </a:gradFill>
          <a:ln w="9525">
            <a:noFill/>
            <a:miter lim="800000"/>
            <a:headEnd/>
            <a:tailEnd/>
          </a:ln>
          <a:effectLst/>
        </p:spPr>
        <p:txBody>
          <a:bodyPr wrap="none" lIns="65306" tIns="32653" rIns="65306" bIns="32653" anchor="ctr"/>
          <a:lstStyle/>
          <a:p>
            <a:endParaRPr lang="en-GB" dirty="0"/>
          </a:p>
        </p:txBody>
      </p:sp>
      <p:sp>
        <p:nvSpPr>
          <p:cNvPr id="2" name="Title 1"/>
          <p:cNvSpPr>
            <a:spLocks noGrp="1"/>
          </p:cNvSpPr>
          <p:nvPr>
            <p:ph type="title"/>
          </p:nvPr>
        </p:nvSpPr>
        <p:spPr>
          <a:xfrm>
            <a:off x="457200" y="-152400"/>
            <a:ext cx="8229600" cy="1143000"/>
          </a:xfrm>
        </p:spPr>
        <p:txBody>
          <a:bodyPr>
            <a:normAutofit/>
          </a:bodyPr>
          <a:lstStyle/>
          <a:p>
            <a:pPr>
              <a:defRPr/>
            </a:pPr>
            <a:r>
              <a:rPr lang="en-GB"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How good is good?</a:t>
            </a:r>
          </a:p>
        </p:txBody>
      </p:sp>
      <p:pic>
        <p:nvPicPr>
          <p:cNvPr id="1026" name="Picture 2"/>
          <p:cNvPicPr>
            <a:picLocks noChangeAspect="1" noChangeArrowheads="1"/>
          </p:cNvPicPr>
          <p:nvPr/>
        </p:nvPicPr>
        <p:blipFill>
          <a:blip r:embed="rId4" cstate="print"/>
          <a:srcRect/>
          <a:stretch>
            <a:fillRect/>
          </a:stretch>
        </p:blipFill>
        <p:spPr bwMode="auto">
          <a:xfrm>
            <a:off x="914400" y="1295400"/>
            <a:ext cx="7086600" cy="4793531"/>
          </a:xfrm>
          <a:prstGeom prst="rect">
            <a:avLst/>
          </a:prstGeom>
          <a:noFill/>
          <a:ln w="9525">
            <a:noFill/>
            <a:miter lim="800000"/>
            <a:headEnd/>
            <a:tailEnd/>
          </a:ln>
        </p:spPr>
      </p:pic>
      <p:sp>
        <p:nvSpPr>
          <p:cNvPr id="20" name="TextBox 19"/>
          <p:cNvSpPr txBox="1"/>
          <p:nvPr/>
        </p:nvSpPr>
        <p:spPr>
          <a:xfrm>
            <a:off x="609600" y="6273225"/>
            <a:ext cx="1295400" cy="584775"/>
          </a:xfrm>
          <a:prstGeom prst="rect">
            <a:avLst/>
          </a:prstGeom>
          <a:noFill/>
        </p:spPr>
        <p:txBody>
          <a:bodyPr wrap="square" rtlCol="0">
            <a:spAutoFit/>
          </a:bodyPr>
          <a:lstStyle/>
          <a:p>
            <a:r>
              <a:rPr lang="en-GB" sz="3200" dirty="0" smtClean="0">
                <a:solidFill>
                  <a:schemeClr val="bg1"/>
                </a:solidFill>
              </a:rPr>
              <a:t>Past</a:t>
            </a:r>
            <a:endParaRPr lang="en-GB" sz="3200" dirty="0">
              <a:solidFill>
                <a:schemeClr val="bg1"/>
              </a:solidFill>
            </a:endParaRPr>
          </a:p>
        </p:txBody>
      </p:sp>
      <p:sp>
        <p:nvSpPr>
          <p:cNvPr id="21" name="TextBox 20"/>
          <p:cNvSpPr txBox="1"/>
          <p:nvPr/>
        </p:nvSpPr>
        <p:spPr>
          <a:xfrm>
            <a:off x="6705600" y="6273225"/>
            <a:ext cx="1905000" cy="584775"/>
          </a:xfrm>
          <a:prstGeom prst="rect">
            <a:avLst/>
          </a:prstGeom>
          <a:noFill/>
        </p:spPr>
        <p:txBody>
          <a:bodyPr wrap="square" rtlCol="0">
            <a:spAutoFit/>
          </a:bodyPr>
          <a:lstStyle/>
          <a:p>
            <a:r>
              <a:rPr lang="en-GB" sz="3200" dirty="0" smtClean="0">
                <a:solidFill>
                  <a:schemeClr val="bg1"/>
                </a:solidFill>
              </a:rPr>
              <a:t>Present</a:t>
            </a:r>
            <a:endParaRPr lang="en-GB" sz="3200" dirty="0">
              <a:solidFill>
                <a:schemeClr val="bg1"/>
              </a:solidFill>
            </a:endParaRPr>
          </a:p>
        </p:txBody>
      </p:sp>
      <p:sp>
        <p:nvSpPr>
          <p:cNvPr id="22" name="Right Arrow 21"/>
          <p:cNvSpPr/>
          <p:nvPr/>
        </p:nvSpPr>
        <p:spPr>
          <a:xfrm>
            <a:off x="2133600" y="6400800"/>
            <a:ext cx="434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6"/>
          <p:cNvGrpSpPr/>
          <p:nvPr/>
        </p:nvGrpSpPr>
        <p:grpSpPr>
          <a:xfrm>
            <a:off x="3581400" y="1295400"/>
            <a:ext cx="1524000" cy="5370731"/>
            <a:chOff x="3581400" y="1295400"/>
            <a:chExt cx="1524000" cy="5370731"/>
          </a:xfrm>
        </p:grpSpPr>
        <p:cxnSp>
          <p:nvCxnSpPr>
            <p:cNvPr id="25" name="Straight Connector 24"/>
            <p:cNvCxnSpPr/>
            <p:nvPr/>
          </p:nvCxnSpPr>
          <p:spPr>
            <a:xfrm rot="16200000" flipH="1">
              <a:off x="1752600" y="3657600"/>
              <a:ext cx="4800600" cy="76200"/>
            </a:xfrm>
            <a:prstGeom prst="line">
              <a:avLst/>
            </a:prstGeom>
            <a:ln w="41275"/>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3581400" y="6019800"/>
              <a:ext cx="1524000" cy="646331"/>
            </a:xfrm>
            <a:prstGeom prst="rect">
              <a:avLst/>
            </a:prstGeom>
            <a:noFill/>
          </p:spPr>
          <p:txBody>
            <a:bodyPr wrap="square" rtlCol="0">
              <a:spAutoFit/>
            </a:bodyPr>
            <a:lstStyle/>
            <a:p>
              <a:r>
                <a:rPr lang="en-GB" sz="3600" b="1" dirty="0" smtClean="0"/>
                <a:t>1977</a:t>
              </a:r>
              <a:endParaRPr lang="en-GB" sz="3600" b="1" dirty="0"/>
            </a:p>
          </p:txBody>
        </p:sp>
      </p:grpSp>
      <p:grpSp>
        <p:nvGrpSpPr>
          <p:cNvPr id="7" name="Group 27"/>
          <p:cNvGrpSpPr/>
          <p:nvPr/>
        </p:nvGrpSpPr>
        <p:grpSpPr>
          <a:xfrm>
            <a:off x="381000" y="1295400"/>
            <a:ext cx="1524000" cy="5294531"/>
            <a:chOff x="3581400" y="1447800"/>
            <a:chExt cx="1524000" cy="5294531"/>
          </a:xfrm>
        </p:grpSpPr>
        <p:cxnSp>
          <p:nvCxnSpPr>
            <p:cNvPr id="29" name="Straight Connector 28"/>
            <p:cNvCxnSpPr/>
            <p:nvPr/>
          </p:nvCxnSpPr>
          <p:spPr>
            <a:xfrm rot="5400000">
              <a:off x="1714500" y="3848100"/>
              <a:ext cx="4800600" cy="0"/>
            </a:xfrm>
            <a:prstGeom prst="line">
              <a:avLst/>
            </a:prstGeom>
            <a:ln w="41275"/>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3581400" y="6096000"/>
              <a:ext cx="1524000" cy="646331"/>
            </a:xfrm>
            <a:prstGeom prst="rect">
              <a:avLst/>
            </a:prstGeom>
            <a:noFill/>
          </p:spPr>
          <p:txBody>
            <a:bodyPr wrap="square" rtlCol="0">
              <a:spAutoFit/>
            </a:bodyPr>
            <a:lstStyle/>
            <a:p>
              <a:r>
                <a:rPr lang="en-GB" sz="3600" b="1" dirty="0" smtClean="0"/>
                <a:t>1920</a:t>
              </a:r>
              <a:endParaRPr lang="en-GB" sz="3600" b="1"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25.8"/>
</p:tagLst>
</file>

<file path=ppt/tags/tag10.xml><?xml version="1.0" encoding="utf-8"?>
<p:tagLst xmlns:a="http://schemas.openxmlformats.org/drawingml/2006/main" xmlns:r="http://schemas.openxmlformats.org/officeDocument/2006/relationships" xmlns:p="http://schemas.openxmlformats.org/presentationml/2006/main">
  <p:tag name="TIMING" val="|15|11.8|6.3|6.1|12.1|13|23.4"/>
</p:tagLst>
</file>

<file path=ppt/tags/tag11.xml><?xml version="1.0" encoding="utf-8"?>
<p:tagLst xmlns:a="http://schemas.openxmlformats.org/drawingml/2006/main" xmlns:r="http://schemas.openxmlformats.org/officeDocument/2006/relationships" xmlns:p="http://schemas.openxmlformats.org/presentationml/2006/main">
  <p:tag name="TIMING" val="|0.5|25|23|22.4|16.5"/>
</p:tagLst>
</file>

<file path=ppt/tags/tag12.xml><?xml version="1.0" encoding="utf-8"?>
<p:tagLst xmlns:a="http://schemas.openxmlformats.org/drawingml/2006/main" xmlns:r="http://schemas.openxmlformats.org/officeDocument/2006/relationships" xmlns:p="http://schemas.openxmlformats.org/presentationml/2006/main">
  <p:tag name="TIMING" val="|0.5|25|23|22.4|16.5"/>
</p:tagLst>
</file>

<file path=ppt/tags/tag13.xml><?xml version="1.0" encoding="utf-8"?>
<p:tagLst xmlns:a="http://schemas.openxmlformats.org/drawingml/2006/main" xmlns:r="http://schemas.openxmlformats.org/officeDocument/2006/relationships" xmlns:p="http://schemas.openxmlformats.org/presentationml/2006/main">
  <p:tag name="TIMING" val="|0.5|25|23|22.4|16.5"/>
</p:tagLst>
</file>

<file path=ppt/tags/tag14.xml><?xml version="1.0" encoding="utf-8"?>
<p:tagLst xmlns:a="http://schemas.openxmlformats.org/drawingml/2006/main" xmlns:r="http://schemas.openxmlformats.org/officeDocument/2006/relationships" xmlns:p="http://schemas.openxmlformats.org/presentationml/2006/main">
  <p:tag name="TIMING" val="|0.5|25|23|22.4|16.5"/>
</p:tagLst>
</file>

<file path=ppt/tags/tag15.xml><?xml version="1.0" encoding="utf-8"?>
<p:tagLst xmlns:a="http://schemas.openxmlformats.org/drawingml/2006/main" xmlns:r="http://schemas.openxmlformats.org/officeDocument/2006/relationships" xmlns:p="http://schemas.openxmlformats.org/presentationml/2006/main">
  <p:tag name="TIMING" val="|0.5|25|23|22.4|16.5"/>
</p:tagLst>
</file>

<file path=ppt/tags/tag2.xml><?xml version="1.0" encoding="utf-8"?>
<p:tagLst xmlns:a="http://schemas.openxmlformats.org/drawingml/2006/main" xmlns:r="http://schemas.openxmlformats.org/officeDocument/2006/relationships" xmlns:p="http://schemas.openxmlformats.org/presentationml/2006/main">
  <p:tag name="TIMING" val="|0|29.3|52.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23.6|20.2"/>
</p:tagLst>
</file>

<file path=ppt/tags/tag5.xml><?xml version="1.0" encoding="utf-8"?>
<p:tagLst xmlns:a="http://schemas.openxmlformats.org/drawingml/2006/main" xmlns:r="http://schemas.openxmlformats.org/officeDocument/2006/relationships" xmlns:p="http://schemas.openxmlformats.org/presentationml/2006/main">
  <p:tag name="TIMING" val="|9.3|15|55"/>
</p:tagLst>
</file>

<file path=ppt/tags/tag6.xml><?xml version="1.0" encoding="utf-8"?>
<p:tagLst xmlns:a="http://schemas.openxmlformats.org/drawingml/2006/main" xmlns:r="http://schemas.openxmlformats.org/officeDocument/2006/relationships" xmlns:p="http://schemas.openxmlformats.org/presentationml/2006/main">
  <p:tag name="TIMING" val="|21.4|4.8"/>
</p:tagLst>
</file>

<file path=ppt/tags/tag7.xml><?xml version="1.0" encoding="utf-8"?>
<p:tagLst xmlns:a="http://schemas.openxmlformats.org/drawingml/2006/main" xmlns:r="http://schemas.openxmlformats.org/officeDocument/2006/relationships" xmlns:p="http://schemas.openxmlformats.org/presentationml/2006/main">
  <p:tag name="TIMING" val="|6.8|8.3|10.6"/>
</p:tagLst>
</file>

<file path=ppt/tags/tag8.xml><?xml version="1.0" encoding="utf-8"?>
<p:tagLst xmlns:a="http://schemas.openxmlformats.org/drawingml/2006/main" xmlns:r="http://schemas.openxmlformats.org/officeDocument/2006/relationships" xmlns:p="http://schemas.openxmlformats.org/presentationml/2006/main">
  <p:tag name="TIMING" val="|29.5"/>
</p:tagLst>
</file>

<file path=ppt/tags/tag9.xml><?xml version="1.0" encoding="utf-8"?>
<p:tagLst xmlns:a="http://schemas.openxmlformats.org/drawingml/2006/main" xmlns:r="http://schemas.openxmlformats.org/officeDocument/2006/relationships" xmlns:p="http://schemas.openxmlformats.org/presentationml/2006/main">
  <p:tag name="TIMING"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6491</TotalTime>
  <Words>2153</Words>
  <Application>Microsoft Office PowerPoint</Application>
  <PresentationFormat>On-screen Show (4:3)</PresentationFormat>
  <Paragraphs>572</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Why is it so hard to set MSFD targets? </vt:lpstr>
      <vt:lpstr>Slide 2</vt:lpstr>
      <vt:lpstr>Slide 3</vt:lpstr>
      <vt:lpstr>Slide 4</vt:lpstr>
      <vt:lpstr>Slide 5</vt:lpstr>
      <vt:lpstr>Climate change: an unmanageable pressure</vt:lpstr>
      <vt:lpstr>Slide 7</vt:lpstr>
      <vt:lpstr>Slide 8</vt:lpstr>
      <vt:lpstr>How good is good?</vt:lpstr>
      <vt:lpstr>Basin-scale change</vt:lpstr>
      <vt:lpstr>Regime shifts</vt:lpstr>
      <vt:lpstr>Biogeographical  shifts</vt:lpstr>
      <vt:lpstr>Slide 13</vt:lpstr>
      <vt:lpstr>Unrealistic expectations</vt:lpstr>
      <vt:lpstr>Separating the signals</vt:lpstr>
      <vt:lpstr>Slide 16</vt:lpstr>
      <vt:lpstr>Slide 17</vt:lpstr>
      <vt:lpstr>Trophic links</vt:lpstr>
      <vt:lpstr>Trophic links</vt:lpstr>
      <vt:lpstr>Challenges....</vt:lpstr>
      <vt:lpstr>Slide 21</vt:lpstr>
      <vt:lpstr>UK approach: to pelagic indicators</vt:lpstr>
      <vt:lpstr>UK approach: to pelagic targets</vt:lpstr>
      <vt:lpstr>...so consider</vt:lpstr>
      <vt:lpstr>Unanswered questions</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Abigail McQuatters-Gollop</dc:creator>
  <cp:lastModifiedBy>abigail</cp:lastModifiedBy>
  <cp:revision>1271</cp:revision>
  <dcterms:created xsi:type="dcterms:W3CDTF">2006-08-16T00:00:00Z</dcterms:created>
  <dcterms:modified xsi:type="dcterms:W3CDTF">2012-06-20T07:48:55Z</dcterms:modified>
</cp:coreProperties>
</file>