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3" r:id="rId2"/>
    <p:sldMasterId id="2147483705" r:id="rId3"/>
    <p:sldMasterId id="2147483729" r:id="rId4"/>
    <p:sldMasterId id="2147483742" r:id="rId5"/>
    <p:sldMasterId id="2147483755" r:id="rId6"/>
    <p:sldMasterId id="2147483767" r:id="rId7"/>
    <p:sldMasterId id="2147483981" r:id="rId8"/>
    <p:sldMasterId id="2147483994" r:id="rId9"/>
    <p:sldMasterId id="2147484018" r:id="rId10"/>
    <p:sldMasterId id="2147484042" r:id="rId11"/>
    <p:sldMasterId id="2147484054" r:id="rId12"/>
    <p:sldMasterId id="2147484067" r:id="rId13"/>
    <p:sldMasterId id="2147484080" r:id="rId14"/>
    <p:sldMasterId id="2147484092" r:id="rId15"/>
  </p:sldMasterIdLst>
  <p:notesMasterIdLst>
    <p:notesMasterId r:id="rId43"/>
  </p:notesMasterIdLst>
  <p:handoutMasterIdLst>
    <p:handoutMasterId r:id="rId44"/>
  </p:handoutMasterIdLst>
  <p:sldIdLst>
    <p:sldId id="263" r:id="rId16"/>
    <p:sldId id="292" r:id="rId17"/>
    <p:sldId id="293" r:id="rId18"/>
    <p:sldId id="287" r:id="rId19"/>
    <p:sldId id="290" r:id="rId20"/>
    <p:sldId id="289" r:id="rId21"/>
    <p:sldId id="291" r:id="rId22"/>
    <p:sldId id="294" r:id="rId23"/>
    <p:sldId id="296" r:id="rId24"/>
    <p:sldId id="295" r:id="rId25"/>
    <p:sldId id="297" r:id="rId26"/>
    <p:sldId id="264" r:id="rId27"/>
    <p:sldId id="266" r:id="rId28"/>
    <p:sldId id="267" r:id="rId29"/>
    <p:sldId id="271" r:id="rId30"/>
    <p:sldId id="272" r:id="rId31"/>
    <p:sldId id="273" r:id="rId32"/>
    <p:sldId id="274" r:id="rId33"/>
    <p:sldId id="275" r:id="rId34"/>
    <p:sldId id="277" r:id="rId35"/>
    <p:sldId id="278" r:id="rId36"/>
    <p:sldId id="279" r:id="rId37"/>
    <p:sldId id="282" r:id="rId38"/>
    <p:sldId id="283" r:id="rId39"/>
    <p:sldId id="284" r:id="rId40"/>
    <p:sldId id="285" r:id="rId41"/>
    <p:sldId id="286" r:id="rId42"/>
  </p:sldIdLst>
  <p:sldSz cx="9144000" cy="6858000" type="screen4x3"/>
  <p:notesSz cx="6797675" cy="9926638"/>
  <p:defaultTextStyle>
    <a:defPPr>
      <a:defRPr lang="en-GB"/>
    </a:defPPr>
    <a:lvl1pPr algn="l" rtl="0" fontAlgn="base">
      <a:spcBef>
        <a:spcPct val="0"/>
      </a:spcBef>
      <a:spcAft>
        <a:spcPct val="0"/>
      </a:spcAft>
      <a:defRPr sz="7600" b="1" kern="1200">
        <a:solidFill>
          <a:srgbClr val="FFD624"/>
        </a:solidFill>
        <a:latin typeface="Verdana" pitchFamily="34" charset="0"/>
        <a:ea typeface="+mn-ea"/>
        <a:cs typeface="+mn-cs"/>
      </a:defRPr>
    </a:lvl1pPr>
    <a:lvl2pPr marL="457200" algn="l" rtl="0" fontAlgn="base">
      <a:spcBef>
        <a:spcPct val="0"/>
      </a:spcBef>
      <a:spcAft>
        <a:spcPct val="0"/>
      </a:spcAft>
      <a:defRPr sz="7600" b="1" kern="1200">
        <a:solidFill>
          <a:srgbClr val="FFD624"/>
        </a:solidFill>
        <a:latin typeface="Verdana" pitchFamily="34" charset="0"/>
        <a:ea typeface="+mn-ea"/>
        <a:cs typeface="+mn-cs"/>
      </a:defRPr>
    </a:lvl2pPr>
    <a:lvl3pPr marL="914400" algn="l" rtl="0" fontAlgn="base">
      <a:spcBef>
        <a:spcPct val="0"/>
      </a:spcBef>
      <a:spcAft>
        <a:spcPct val="0"/>
      </a:spcAft>
      <a:defRPr sz="7600" b="1" kern="1200">
        <a:solidFill>
          <a:srgbClr val="FFD624"/>
        </a:solidFill>
        <a:latin typeface="Verdana" pitchFamily="34" charset="0"/>
        <a:ea typeface="+mn-ea"/>
        <a:cs typeface="+mn-cs"/>
      </a:defRPr>
    </a:lvl3pPr>
    <a:lvl4pPr marL="1371600" algn="l" rtl="0" fontAlgn="base">
      <a:spcBef>
        <a:spcPct val="0"/>
      </a:spcBef>
      <a:spcAft>
        <a:spcPct val="0"/>
      </a:spcAft>
      <a:defRPr sz="7600" b="1" kern="1200">
        <a:solidFill>
          <a:srgbClr val="FFD624"/>
        </a:solidFill>
        <a:latin typeface="Verdana" pitchFamily="34" charset="0"/>
        <a:ea typeface="+mn-ea"/>
        <a:cs typeface="+mn-cs"/>
      </a:defRPr>
    </a:lvl4pPr>
    <a:lvl5pPr marL="1828800" algn="l" rtl="0" fontAlgn="base">
      <a:spcBef>
        <a:spcPct val="0"/>
      </a:spcBef>
      <a:spcAft>
        <a:spcPct val="0"/>
      </a:spcAft>
      <a:defRPr sz="7600" b="1" kern="1200">
        <a:solidFill>
          <a:srgbClr val="FFD624"/>
        </a:solidFill>
        <a:latin typeface="Verdana" pitchFamily="34" charset="0"/>
        <a:ea typeface="+mn-ea"/>
        <a:cs typeface="+mn-cs"/>
      </a:defRPr>
    </a:lvl5pPr>
    <a:lvl6pPr marL="2286000" algn="l" defTabSz="914400" rtl="0" eaLnBrk="1" latinLnBrk="0" hangingPunct="1">
      <a:defRPr sz="7600" b="1" kern="1200">
        <a:solidFill>
          <a:srgbClr val="FFD624"/>
        </a:solidFill>
        <a:latin typeface="Verdana" pitchFamily="34" charset="0"/>
        <a:ea typeface="+mn-ea"/>
        <a:cs typeface="+mn-cs"/>
      </a:defRPr>
    </a:lvl6pPr>
    <a:lvl7pPr marL="2743200" algn="l" defTabSz="914400" rtl="0" eaLnBrk="1" latinLnBrk="0" hangingPunct="1">
      <a:defRPr sz="7600" b="1" kern="1200">
        <a:solidFill>
          <a:srgbClr val="FFD624"/>
        </a:solidFill>
        <a:latin typeface="Verdana" pitchFamily="34" charset="0"/>
        <a:ea typeface="+mn-ea"/>
        <a:cs typeface="+mn-cs"/>
      </a:defRPr>
    </a:lvl7pPr>
    <a:lvl8pPr marL="3200400" algn="l" defTabSz="914400" rtl="0" eaLnBrk="1" latinLnBrk="0" hangingPunct="1">
      <a:defRPr sz="7600" b="1" kern="1200">
        <a:solidFill>
          <a:srgbClr val="FFD624"/>
        </a:solidFill>
        <a:latin typeface="Verdana" pitchFamily="34" charset="0"/>
        <a:ea typeface="+mn-ea"/>
        <a:cs typeface="+mn-cs"/>
      </a:defRPr>
    </a:lvl8pPr>
    <a:lvl9pPr marL="3657600" algn="l" defTabSz="914400" rtl="0" eaLnBrk="1" latinLnBrk="0" hangingPunct="1">
      <a:defRPr sz="7600" b="1" kern="1200">
        <a:solidFill>
          <a:srgbClr val="FFD624"/>
        </a:solidFill>
        <a:latin typeface="Verdana"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FF"/>
    <a:srgbClr val="0F5494"/>
    <a:srgbClr val="3166CF"/>
    <a:srgbClr val="2D5EC1"/>
    <a:srgbClr val="FFD624"/>
    <a:srgbClr val="3E6FD2"/>
    <a:srgbClr val="BDDEFF"/>
    <a:srgbClr val="99CCFF"/>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245" autoAdjust="0"/>
  </p:normalViewPr>
  <p:slideViewPr>
    <p:cSldViewPr>
      <p:cViewPr varScale="1">
        <p:scale>
          <a:sx n="70" d="100"/>
          <a:sy n="70" d="100"/>
        </p:scale>
        <p:origin x="-426" y="-11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73" d="100"/>
          <a:sy n="73" d="100"/>
        </p:scale>
        <p:origin x="-2148" y="-108"/>
      </p:cViewPr>
      <p:guideLst>
        <p:guide orient="horz" pos="3126"/>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Master" Target="slideMasters/slideMaster13.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3" Type="http://schemas.openxmlformats.org/officeDocument/2006/relationships/slideMaster" Target="slideMasters/slideMaster3.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slide" Target="slides/slide27.xml"/><Relationship Id="rId47" Type="http://schemas.openxmlformats.org/officeDocument/2006/relationships/theme" Target="theme/theme1.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xml"/><Relationship Id="rId20" Type="http://schemas.openxmlformats.org/officeDocument/2006/relationships/slide" Target="slides/slide5.xml"/><Relationship Id="rId29" Type="http://schemas.openxmlformats.org/officeDocument/2006/relationships/slide" Target="slides/slide14.xml"/><Relationship Id="rId41"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10" Type="http://schemas.openxmlformats.org/officeDocument/2006/relationships/slideMaster" Target="slideMasters/slideMaster10.xml"/><Relationship Id="rId19" Type="http://schemas.openxmlformats.org/officeDocument/2006/relationships/slide" Target="slides/slide4.xml"/><Relationship Id="rId31" Type="http://schemas.openxmlformats.org/officeDocument/2006/relationships/slide" Target="slides/slide16.xml"/><Relationship Id="rId44"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notesMaster" Target="notesMasters/notesMaster1.xml"/><Relationship Id="rId48"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hdr" sz="quarter"/>
          </p:nvPr>
        </p:nvSpPr>
        <p:spPr bwMode="auto">
          <a:xfrm>
            <a:off x="0"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7891" name="Rectangle 3"/>
          <p:cNvSpPr>
            <a:spLocks noGrp="1" noChangeArrowheads="1"/>
          </p:cNvSpPr>
          <p:nvPr>
            <p:ph type="dt" sz="quarter" idx="1"/>
          </p:nvPr>
        </p:nvSpPr>
        <p:spPr bwMode="auto">
          <a:xfrm>
            <a:off x="3849688"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solidFill>
                  <a:schemeClr val="tx1"/>
                </a:solidFill>
                <a:latin typeface="Arial" charset="0"/>
              </a:defRPr>
            </a:lvl1pPr>
          </a:lstStyle>
          <a:p>
            <a:pPr>
              <a:defRPr/>
            </a:pPr>
            <a:endParaRPr lang="en-GB"/>
          </a:p>
        </p:txBody>
      </p:sp>
      <p:sp>
        <p:nvSpPr>
          <p:cNvPr id="37892" name="Rectangle 4"/>
          <p:cNvSpPr>
            <a:spLocks noGrp="1" noChangeArrowheads="1"/>
          </p:cNvSpPr>
          <p:nvPr>
            <p:ph type="ftr" sz="quarter" idx="2"/>
          </p:nvPr>
        </p:nvSpPr>
        <p:spPr bwMode="auto">
          <a:xfrm>
            <a:off x="0"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7893" name="Rectangle 5"/>
          <p:cNvSpPr>
            <a:spLocks noGrp="1" noChangeArrowheads="1"/>
          </p:cNvSpPr>
          <p:nvPr>
            <p:ph type="sldNum" sz="quarter" idx="3"/>
          </p:nvPr>
        </p:nvSpPr>
        <p:spPr bwMode="auto">
          <a:xfrm>
            <a:off x="3849688"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a:defRPr/>
            </a:pPr>
            <a:fld id="{CA1552D6-E4DA-49B1-B7AA-3153A6BAF81D}" type="slidenum">
              <a:rPr lang="en-GB"/>
              <a:pPr>
                <a:defRPr/>
              </a:pPr>
              <a:t>‹#›</a:t>
            </a:fld>
            <a:endParaRPr lang="en-GB"/>
          </a:p>
        </p:txBody>
      </p:sp>
    </p:spTree>
    <p:extLst>
      <p:ext uri="{BB962C8B-B14F-4D97-AF65-F5344CB8AC3E}">
        <p14:creationId xmlns:p14="http://schemas.microsoft.com/office/powerpoint/2010/main" val="11211483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hdr" sz="quarter"/>
          </p:nvPr>
        </p:nvSpPr>
        <p:spPr bwMode="auto">
          <a:xfrm>
            <a:off x="0"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6867" name="Rectangle 3"/>
          <p:cNvSpPr>
            <a:spLocks noGrp="1" noChangeArrowheads="1"/>
          </p:cNvSpPr>
          <p:nvPr>
            <p:ph type="dt" idx="1"/>
          </p:nvPr>
        </p:nvSpPr>
        <p:spPr bwMode="auto">
          <a:xfrm>
            <a:off x="3849688"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solidFill>
                  <a:schemeClr val="tx1"/>
                </a:solidFill>
                <a:latin typeface="Arial" charset="0"/>
              </a:defRPr>
            </a:lvl1pPr>
          </a:lstStyle>
          <a:p>
            <a:pPr>
              <a:defRPr/>
            </a:pPr>
            <a:endParaRPr lang="en-GB"/>
          </a:p>
        </p:txBody>
      </p:sp>
      <p:sp>
        <p:nvSpPr>
          <p:cNvPr id="118788" name="Rectangle 4"/>
          <p:cNvSpPr>
            <a:spLocks noGrp="1" noRot="1" noChangeAspect="1" noChangeArrowheads="1" noTextEdit="1"/>
          </p:cNvSpPr>
          <p:nvPr>
            <p:ph type="sldImg" idx="2"/>
          </p:nvPr>
        </p:nvSpPr>
        <p:spPr bwMode="auto">
          <a:xfrm>
            <a:off x="917575" y="744538"/>
            <a:ext cx="4964113" cy="37226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9" name="Rectangle 5"/>
          <p:cNvSpPr>
            <a:spLocks noGrp="1" noChangeArrowheads="1"/>
          </p:cNvSpPr>
          <p:nvPr>
            <p:ph type="body" sz="quarter" idx="3"/>
          </p:nvPr>
        </p:nvSpPr>
        <p:spPr bwMode="auto">
          <a:xfrm>
            <a:off x="679450" y="4714875"/>
            <a:ext cx="5438775" cy="4467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p>
        </p:txBody>
      </p:sp>
      <p:sp>
        <p:nvSpPr>
          <p:cNvPr id="36870" name="Rectangle 6"/>
          <p:cNvSpPr>
            <a:spLocks noGrp="1" noChangeArrowheads="1"/>
          </p:cNvSpPr>
          <p:nvPr>
            <p:ph type="ftr" sz="quarter" idx="4"/>
          </p:nvPr>
        </p:nvSpPr>
        <p:spPr bwMode="auto">
          <a:xfrm>
            <a:off x="0"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6871" name="Rectangle 7"/>
          <p:cNvSpPr>
            <a:spLocks noGrp="1" noChangeArrowheads="1"/>
          </p:cNvSpPr>
          <p:nvPr>
            <p:ph type="sldNum" sz="quarter" idx="5"/>
          </p:nvPr>
        </p:nvSpPr>
        <p:spPr bwMode="auto">
          <a:xfrm>
            <a:off x="3849688"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a:defRPr/>
            </a:pPr>
            <a:fld id="{83775FF4-A881-460E-8CD5-4C09C74FF0BB}" type="slidenum">
              <a:rPr lang="en-GB"/>
              <a:pPr>
                <a:defRPr/>
              </a:pPr>
              <a:t>‹#›</a:t>
            </a:fld>
            <a:endParaRPr lang="en-GB"/>
          </a:p>
        </p:txBody>
      </p:sp>
    </p:spTree>
    <p:extLst>
      <p:ext uri="{BB962C8B-B14F-4D97-AF65-F5344CB8AC3E}">
        <p14:creationId xmlns:p14="http://schemas.microsoft.com/office/powerpoint/2010/main" val="11340423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Slide Image Placeholder 1"/>
          <p:cNvSpPr>
            <a:spLocks noGrp="1" noRot="1" noChangeAspect="1"/>
          </p:cNvSpPr>
          <p:nvPr>
            <p:ph type="sldImg"/>
          </p:nvPr>
        </p:nvSpPr>
        <p:spPr>
          <a:ln/>
        </p:spPr>
      </p:sp>
      <p:sp>
        <p:nvSpPr>
          <p:cNvPr id="1218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endParaRPr>
          </a:p>
        </p:txBody>
      </p:sp>
      <p:sp>
        <p:nvSpPr>
          <p:cNvPr id="1218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fld id="{217E99FE-D8A8-4A90-8439-1DA8117961A5}" type="slidenum">
              <a:rPr lang="en-GB" sz="1200" b="0" smtClean="0">
                <a:solidFill>
                  <a:schemeClr val="tx1"/>
                </a:solidFill>
                <a:latin typeface="Arial" pitchFamily="34" charset="0"/>
              </a:rPr>
              <a:pPr/>
              <a:t>1</a:t>
            </a:fld>
            <a:endParaRPr lang="en-GB" sz="1200" b="0" smtClean="0">
              <a:solidFill>
                <a:schemeClr val="tx1"/>
              </a:solidFill>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fld id="{3CDEA3D2-ED78-42B7-ACD2-45BFD343DF69}" type="slidenum">
              <a:rPr lang="en-GB" sz="1200">
                <a:solidFill>
                  <a:prstClr val="black"/>
                </a:solidFill>
              </a:rPr>
              <a:pPr eaLnBrk="1" hangingPunct="1"/>
              <a:t>2</a:t>
            </a:fld>
            <a:endParaRPr lang="en-GB" sz="1200">
              <a:solidFill>
                <a:prstClr val="black"/>
              </a:solidFill>
            </a:endParaRPr>
          </a:p>
        </p:txBody>
      </p:sp>
      <p:sp>
        <p:nvSpPr>
          <p:cNvPr id="30723" name="Rectangle 2"/>
          <p:cNvSpPr>
            <a:spLocks noGrp="1" noRot="1" noChangeAspect="1" noChangeArrowheads="1" noTextEdit="1"/>
          </p:cNvSpPr>
          <p:nvPr>
            <p:ph type="sldImg"/>
          </p:nvPr>
        </p:nvSpPr>
        <p:spPr>
          <a:xfrm>
            <a:off x="915988" y="744538"/>
            <a:ext cx="4964112" cy="3722687"/>
          </a:xfrm>
          <a:ln/>
        </p:spPr>
      </p:sp>
      <p:sp>
        <p:nvSpPr>
          <p:cNvPr id="30724" name="Rectangle 3"/>
          <p:cNvSpPr>
            <a:spLocks noGrp="1" noChangeArrowheads="1"/>
          </p:cNvSpPr>
          <p:nvPr>
            <p:ph type="body" idx="1"/>
          </p:nvPr>
        </p:nvSpPr>
        <p:spPr>
          <a:xfrm>
            <a:off x="768350" y="4732338"/>
            <a:ext cx="5438775"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fld id="{E61D8855-9D1C-4F23-9B14-7F23CB5DDBFE}" type="slidenum">
              <a:rPr lang="en-GB" sz="1200">
                <a:solidFill>
                  <a:prstClr val="black"/>
                </a:solidFill>
              </a:rPr>
              <a:pPr eaLnBrk="1" hangingPunct="1"/>
              <a:t>3</a:t>
            </a:fld>
            <a:endParaRPr lang="en-GB" sz="1200">
              <a:solidFill>
                <a:prstClr val="black"/>
              </a:solidFill>
            </a:endParaRPr>
          </a:p>
        </p:txBody>
      </p:sp>
      <p:sp>
        <p:nvSpPr>
          <p:cNvPr id="31747" name="Rectangle 2"/>
          <p:cNvSpPr>
            <a:spLocks noGrp="1" noRot="1" noChangeAspect="1" noChangeArrowheads="1" noTextEdit="1"/>
          </p:cNvSpPr>
          <p:nvPr>
            <p:ph type="sldImg"/>
          </p:nvPr>
        </p:nvSpPr>
        <p:spPr>
          <a:xfrm>
            <a:off x="917575" y="744538"/>
            <a:ext cx="4962525" cy="3722687"/>
          </a:xfrm>
          <a:ln/>
        </p:spPr>
      </p:sp>
      <p:sp>
        <p:nvSpPr>
          <p:cNvPr id="31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Despite all this spending we can’t use the data</a:t>
            </a:r>
            <a:endParaRPr lang="en-GB"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fld id="{FD1903AC-9E43-4828-9548-0CB4E9DFA7BF}" type="slidenum">
              <a:rPr lang="en-GB" sz="1200" b="0" smtClean="0">
                <a:solidFill>
                  <a:prstClr val="black"/>
                </a:solidFill>
                <a:latin typeface="Arial" pitchFamily="34" charset="0"/>
              </a:rPr>
              <a:pPr/>
              <a:t>5</a:t>
            </a:fld>
            <a:endParaRPr lang="en-GB" sz="1200" b="0" smtClean="0">
              <a:solidFill>
                <a:prstClr val="black"/>
              </a:solidFill>
              <a:latin typeface="Arial" pitchFamily="34" charset="0"/>
            </a:endParaRPr>
          </a:p>
        </p:txBody>
      </p:sp>
      <p:sp>
        <p:nvSpPr>
          <p:cNvPr id="125954" name="Rectangle 2"/>
          <p:cNvSpPr>
            <a:spLocks noGrp="1" noRot="1" noChangeAspect="1" noChangeArrowheads="1" noTextEdit="1"/>
          </p:cNvSpPr>
          <p:nvPr>
            <p:ph type="sldImg"/>
          </p:nvPr>
        </p:nvSpPr>
        <p:spPr>
          <a:xfrm>
            <a:off x="917575" y="744538"/>
            <a:ext cx="4962525" cy="3722687"/>
          </a:xfrm>
          <a:ln/>
        </p:spPr>
      </p:sp>
      <p:sp>
        <p:nvSpPr>
          <p:cNvPr id="125955" name="Rectangle 3"/>
          <p:cNvSpPr>
            <a:spLocks noGrp="1" noChangeArrowheads="1"/>
          </p:cNvSpPr>
          <p:nvPr>
            <p:ph type="body" idx="1"/>
          </p:nvPr>
        </p:nvSpPr>
        <p:spPr>
          <a:xfrm>
            <a:off x="685574" y="4733280"/>
            <a:ext cx="5519408" cy="459492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latin typeface="Arial" pitchFamily="34" charset="0"/>
              </a:rPr>
              <a:t>This is to indicate that the different initiatives of the Commission form a coherent package</a:t>
            </a:r>
          </a:p>
          <a:p>
            <a:pPr marL="457200" indent="-457200">
              <a:buFont typeface="+mj-lt"/>
              <a:buAutoNum type="arabicPeriod"/>
            </a:pPr>
            <a:r>
              <a:rPr lang="en-US" dirty="0" smtClean="0">
                <a:latin typeface="Arial" pitchFamily="34" charset="0"/>
              </a:rPr>
              <a:t>Data Collection for Fisheries  - DG-MARE</a:t>
            </a:r>
          </a:p>
          <a:p>
            <a:pPr marL="457200" indent="-457200">
              <a:buFont typeface="+mj-lt"/>
              <a:buAutoNum type="arabicPeriod"/>
            </a:pPr>
            <a:r>
              <a:rPr lang="en-US" dirty="0" smtClean="0">
                <a:latin typeface="Arial" pitchFamily="34" charset="0"/>
              </a:rPr>
              <a:t>Global Monitoring  for Environment and Security (GMES)</a:t>
            </a:r>
          </a:p>
          <a:p>
            <a:pPr marL="914400" lvl="1" indent="-457200">
              <a:buFont typeface="Arial" pitchFamily="34" charset="0"/>
              <a:buChar char="•"/>
            </a:pPr>
            <a:r>
              <a:rPr lang="en-US" dirty="0">
                <a:latin typeface="Arial" pitchFamily="34" charset="0"/>
              </a:rPr>
              <a:t>t</a:t>
            </a:r>
            <a:r>
              <a:rPr lang="en-US" dirty="0" smtClean="0">
                <a:latin typeface="Arial" pitchFamily="34" charset="0"/>
              </a:rPr>
              <a:t>his is part of the space policy (ENTR). It covers space measurements and an oceanographic forecasting service (like weather forecasts except it is for oceans). We have very strong links to this project. The funding in the new financial framework is not yet guaranteed but we support it very much – including through a joint project.</a:t>
            </a:r>
          </a:p>
          <a:p>
            <a:pPr marL="457200" indent="-457200">
              <a:buFont typeface="+mj-lt"/>
              <a:buAutoNum type="arabicPeriod"/>
            </a:pPr>
            <a:r>
              <a:rPr lang="en-US" dirty="0" smtClean="0">
                <a:latin typeface="Arial" pitchFamily="34" charset="0"/>
              </a:rPr>
              <a:t>INSPIRE Directive (ENV)</a:t>
            </a:r>
          </a:p>
          <a:p>
            <a:pPr marL="914400" lvl="1" indent="-457200">
              <a:buFont typeface="Arial" pitchFamily="34" charset="0"/>
              <a:buChar char="•"/>
            </a:pPr>
            <a:r>
              <a:rPr lang="en-US" dirty="0" smtClean="0">
                <a:latin typeface="Arial" pitchFamily="34" charset="0"/>
              </a:rPr>
              <a:t>Specifies how geographical data should be made available by public authorities We are compliant with INSPIRE</a:t>
            </a:r>
          </a:p>
          <a:p>
            <a:pPr marL="457200" indent="-457200">
              <a:buFont typeface="+mj-lt"/>
              <a:buAutoNum type="arabicPeriod"/>
            </a:pPr>
            <a:r>
              <a:rPr lang="en-US" dirty="0" smtClean="0">
                <a:latin typeface="Arial" pitchFamily="34" charset="0"/>
              </a:rPr>
              <a:t>European Marine Observation  and Data Network (DG-MARE)</a:t>
            </a:r>
          </a:p>
          <a:p>
            <a:pPr marL="914400" lvl="1" indent="-457200">
              <a:buFont typeface="Arial" pitchFamily="34" charset="0"/>
              <a:buChar char="•"/>
            </a:pPr>
            <a:r>
              <a:rPr lang="en-US" dirty="0">
                <a:latin typeface="Arial" pitchFamily="34" charset="0"/>
              </a:rPr>
              <a:t>This is our baby</a:t>
            </a:r>
          </a:p>
          <a:p>
            <a:endParaRPr lang="en-US" dirty="0">
              <a:latin typeface="Arial" pitchFamily="34" charset="0"/>
            </a:endParaRPr>
          </a:p>
          <a:p>
            <a:r>
              <a:rPr lang="en-US" dirty="0" smtClean="0">
                <a:latin typeface="Arial" pitchFamily="34" charset="0"/>
              </a:rPr>
              <a:t>We work closely with ENV and European Environment Agency who both see </a:t>
            </a:r>
            <a:r>
              <a:rPr lang="en-US" dirty="0" err="1" smtClean="0">
                <a:latin typeface="Arial" pitchFamily="34" charset="0"/>
              </a:rPr>
              <a:t>EMODnet</a:t>
            </a:r>
            <a:r>
              <a:rPr lang="en-US" dirty="0" smtClean="0">
                <a:latin typeface="Arial" pitchFamily="34" charset="0"/>
              </a:rPr>
              <a:t> as the main EU tool to lower the reporting burden for Member States for the Marine Strategy Framework Directive. We held a  joint meeting of the two Expert Groups on 30 October.</a:t>
            </a:r>
            <a:endParaRPr lang="en-US" dirty="0">
              <a:latin typeface="Arial" pitchFamily="34" charset="0"/>
            </a:endParaRPr>
          </a:p>
          <a:p>
            <a:endParaRPr lang="en-US" dirty="0"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Slide Image Placeholder 1"/>
          <p:cNvSpPr>
            <a:spLocks noGrp="1" noRot="1" noChangeAspect="1" noTextEdit="1"/>
          </p:cNvSpPr>
          <p:nvPr>
            <p:ph type="sldImg"/>
          </p:nvPr>
        </p:nvSpPr>
        <p:spPr>
          <a:xfrm>
            <a:off x="917575" y="744538"/>
            <a:ext cx="4962525" cy="3722687"/>
          </a:xfrm>
          <a:ln/>
        </p:spPr>
      </p:sp>
      <p:sp>
        <p:nvSpPr>
          <p:cNvPr id="306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600" dirty="0" smtClean="0">
                <a:latin typeface="Arial" pitchFamily="34" charset="0"/>
              </a:rPr>
              <a:t>Six portals are already operational. In order of appearance  these are for</a:t>
            </a:r>
          </a:p>
          <a:p>
            <a:pPr marL="228600" indent="-228600" eaLnBrk="1" hangingPunct="1">
              <a:buFont typeface="+mj-lt"/>
              <a:buAutoNum type="arabicPeriod"/>
            </a:pPr>
            <a:r>
              <a:rPr lang="en-US" sz="1600" dirty="0" smtClean="0">
                <a:latin typeface="Arial" pitchFamily="34" charset="0"/>
              </a:rPr>
              <a:t>hydrography</a:t>
            </a:r>
          </a:p>
          <a:p>
            <a:pPr marL="228600" indent="-228600" eaLnBrk="1" hangingPunct="1">
              <a:buFont typeface="+mj-lt"/>
              <a:buAutoNum type="arabicPeriod"/>
            </a:pPr>
            <a:r>
              <a:rPr lang="en-US" sz="1600" dirty="0" smtClean="0">
                <a:latin typeface="Arial" pitchFamily="34" charset="0"/>
              </a:rPr>
              <a:t>geology</a:t>
            </a:r>
          </a:p>
          <a:p>
            <a:pPr marL="228600" indent="-228600" eaLnBrk="1" hangingPunct="1">
              <a:buFont typeface="+mj-lt"/>
              <a:buAutoNum type="arabicPeriod"/>
            </a:pPr>
            <a:r>
              <a:rPr lang="en-US" sz="1600" dirty="0" smtClean="0">
                <a:latin typeface="Arial" pitchFamily="34" charset="0"/>
              </a:rPr>
              <a:t>physics</a:t>
            </a:r>
          </a:p>
          <a:p>
            <a:pPr marL="228600" indent="-228600" eaLnBrk="1" hangingPunct="1">
              <a:buFont typeface="+mj-lt"/>
              <a:buAutoNum type="arabicPeriod"/>
            </a:pPr>
            <a:r>
              <a:rPr lang="en-US" sz="1600" dirty="0" smtClean="0">
                <a:latin typeface="Arial" pitchFamily="34" charset="0"/>
              </a:rPr>
              <a:t>chemistry</a:t>
            </a:r>
          </a:p>
          <a:p>
            <a:pPr marL="228600" indent="-228600" eaLnBrk="1" hangingPunct="1">
              <a:buFont typeface="+mj-lt"/>
              <a:buAutoNum type="arabicPeriod"/>
            </a:pPr>
            <a:r>
              <a:rPr lang="en-US" sz="1600" dirty="0" smtClean="0">
                <a:latin typeface="Arial" pitchFamily="34" charset="0"/>
              </a:rPr>
              <a:t>biology</a:t>
            </a:r>
          </a:p>
          <a:p>
            <a:pPr marL="228600" indent="-228600" eaLnBrk="1" hangingPunct="1">
              <a:buFont typeface="+mj-lt"/>
              <a:buAutoNum type="arabicPeriod"/>
            </a:pPr>
            <a:r>
              <a:rPr lang="en-US" sz="1600" dirty="0" smtClean="0">
                <a:latin typeface="Arial" pitchFamily="34" charset="0"/>
              </a:rPr>
              <a:t>physical habitats</a:t>
            </a:r>
          </a:p>
        </p:txBody>
      </p:sp>
      <p:sp>
        <p:nvSpPr>
          <p:cNvPr id="306180" name="Slide Number Placeholder 3"/>
          <p:cNvSpPr txBox="1">
            <a:spLocks noGrp="1"/>
          </p:cNvSpPr>
          <p:nvPr/>
        </p:nvSpPr>
        <p:spPr bwMode="auto">
          <a:xfrm>
            <a:off x="3849688" y="9428165"/>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pPr algn="r"/>
            <a:fld id="{56F9A362-E114-4755-B658-00CBA594FA3D}" type="slidenum">
              <a:rPr lang="en-GB" sz="1200" b="0">
                <a:solidFill>
                  <a:prstClr val="black"/>
                </a:solidFill>
                <a:latin typeface="Myriad Pro" pitchFamily="34" charset="0"/>
              </a:rPr>
              <a:pPr algn="r"/>
              <a:t>6</a:t>
            </a:fld>
            <a:endParaRPr lang="en-GB" sz="1200" b="0">
              <a:solidFill>
                <a:prstClr val="black"/>
              </a:solidFill>
              <a:latin typeface="Myriad Pro"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Slide Image Placeholder 1"/>
          <p:cNvSpPr>
            <a:spLocks noGrp="1" noRot="1" noChangeAspect="1" noTextEdit="1"/>
          </p:cNvSpPr>
          <p:nvPr>
            <p:ph type="sldImg"/>
          </p:nvPr>
        </p:nvSpPr>
        <p:spPr>
          <a:ln/>
        </p:spPr>
      </p:sp>
      <p:sp>
        <p:nvSpPr>
          <p:cNvPr id="134146" name="Notes Placeholder 2"/>
          <p:cNvSpPr>
            <a:spLocks noGrp="1"/>
          </p:cNvSpPr>
          <p:nvPr>
            <p:ph type="body" idx="1"/>
          </p:nvPr>
        </p:nvSpPr>
        <p:spPr>
          <a:xfrm>
            <a:off x="806551" y="4747297"/>
            <a:ext cx="5438775" cy="44672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2000" dirty="0" smtClean="0">
                <a:latin typeface="Arial" pitchFamily="34" charset="0"/>
              </a:rPr>
              <a:t>This is the opening paragraph of the Green paper</a:t>
            </a:r>
          </a:p>
        </p:txBody>
      </p:sp>
      <p:sp>
        <p:nvSpPr>
          <p:cNvPr id="13414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fld id="{D03D95BC-01E6-4AEB-85DC-185C5B099BDA}" type="slidenum">
              <a:rPr lang="en-GB" sz="1200" b="0" smtClean="0">
                <a:solidFill>
                  <a:srgbClr val="000000"/>
                </a:solidFill>
                <a:latin typeface="Arial" pitchFamily="34" charset="0"/>
              </a:rPr>
              <a:pPr/>
              <a:t>11</a:t>
            </a:fld>
            <a:endParaRPr lang="en-GB" sz="1200" b="0" smtClean="0">
              <a:solidFill>
                <a:srgbClr val="000000"/>
              </a:solidFill>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pPr>
                <a:defRPr/>
              </a:pPr>
              <a:t>‹#›</a:t>
            </a:fld>
            <a:endParaRPr lang="en-GB" dirty="0"/>
          </a:p>
        </p:txBody>
      </p:sp>
    </p:spTree>
    <p:extLst>
      <p:ext uri="{BB962C8B-B14F-4D97-AF65-F5344CB8AC3E}">
        <p14:creationId xmlns:p14="http://schemas.microsoft.com/office/powerpoint/2010/main" val="16841092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pPr>
                <a:defRPr/>
              </a:pPr>
              <a:t>‹#›</a:t>
            </a:fld>
            <a:endParaRPr lang="en-GB"/>
          </a:p>
        </p:txBody>
      </p:sp>
    </p:spTree>
    <p:extLst>
      <p:ext uri="{BB962C8B-B14F-4D97-AF65-F5344CB8AC3E}">
        <p14:creationId xmlns:p14="http://schemas.microsoft.com/office/powerpoint/2010/main" val="124620563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073485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592279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0903830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13713226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9182258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10052103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1919275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738917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1161446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886822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pPr>
                <a:defRPr/>
              </a:pPr>
              <a:t>‹#›</a:t>
            </a:fld>
            <a:endParaRPr lang="en-GB"/>
          </a:p>
        </p:txBody>
      </p:sp>
    </p:spTree>
    <p:extLst>
      <p:ext uri="{BB962C8B-B14F-4D97-AF65-F5344CB8AC3E}">
        <p14:creationId xmlns:p14="http://schemas.microsoft.com/office/powerpoint/2010/main" val="364079057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9956907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25457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2969787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375817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4854242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41863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4662078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966629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2543130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637371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42358880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2017838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2942939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4117258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527265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5661912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6"/>
          <p:cNvSpPr>
            <a:spLocks noChangeArrowheads="1"/>
          </p:cNvSpPr>
          <p:nvPr/>
        </p:nvSpPr>
        <p:spPr bwMode="auto">
          <a:xfrm>
            <a:off x="0" y="1125538"/>
            <a:ext cx="9144000" cy="5732462"/>
          </a:xfrm>
          <a:prstGeom prst="rect">
            <a:avLst/>
          </a:prstGeom>
          <a:solidFill>
            <a:srgbClr val="0F5494"/>
          </a:solidFill>
          <a:ln w="63500"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endParaRPr lang="en-US" sz="1800" b="0">
              <a:solidFill>
                <a:srgbClr val="FFFFFF"/>
              </a:solidFill>
              <a:cs typeface="Arial" charset="0"/>
            </a:endParaRPr>
          </a:p>
        </p:txBody>
      </p:sp>
      <p:pic>
        <p:nvPicPr>
          <p:cNvPr id="5" name="Picture 8" descr="C:\DOCUME~1\lenain\LOCALS~1\Temp\7zE90B.tmp\LOGO-CE for Word Mare Maritime Affairs EN Positiv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9663" y="323850"/>
            <a:ext cx="1811337" cy="139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C:\DOCUME~1\lenain\LOCALS~1\Temp\7zE90C.tmp\Footer Box Mare Maritime Affairs E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9575" y="6437313"/>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39952" y="1700808"/>
            <a:ext cx="4536504" cy="2088232"/>
          </a:xfrm>
        </p:spPr>
        <p:txBody>
          <a:bodyPr/>
          <a:lstStyle>
            <a:lvl1pPr>
              <a:defRPr sz="76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7" name="Rectangle 4"/>
          <p:cNvSpPr>
            <a:spLocks noGrp="1" noChangeArrowheads="1"/>
          </p:cNvSpPr>
          <p:nvPr>
            <p:ph type="dt" sz="half" idx="10"/>
          </p:nvPr>
        </p:nvSpPr>
        <p:spPr>
          <a:xfrm>
            <a:off x="457200" y="6092825"/>
            <a:ext cx="2133600" cy="476250"/>
          </a:xfrm>
        </p:spPr>
        <p:txBody>
          <a:bodyPr/>
          <a:lstStyle>
            <a:lvl1pPr>
              <a:defRPr dirty="0">
                <a:solidFill>
                  <a:schemeClr val="bg1"/>
                </a:solidFill>
              </a:defRPr>
            </a:lvl1pPr>
          </a:lstStyle>
          <a:p>
            <a:pPr>
              <a:defRPr/>
            </a:pPr>
            <a:endParaRPr lang="en-GB">
              <a:solidFill>
                <a:srgbClr val="FFFFFF"/>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bg1"/>
                </a:solidFill>
              </a:defRPr>
            </a:lvl1pPr>
          </a:lstStyle>
          <a:p>
            <a:pPr>
              <a:defRPr/>
            </a:pPr>
            <a:endParaRPr>
              <a:solidFill>
                <a:srgbClr val="FFFFFF"/>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a:solidFill>
                  <a:schemeClr val="bg1"/>
                </a:solidFill>
              </a:defRPr>
            </a:lvl1pPr>
          </a:lstStyle>
          <a:p>
            <a:pPr>
              <a:defRPr/>
            </a:pPr>
            <a:fld id="{4857A377-873B-4E66-9792-D38035E764EC}"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3072674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Rectangle 3"/>
          <p:cNvSpPr/>
          <p:nvPr/>
        </p:nvSpPr>
        <p:spPr>
          <a:xfrm>
            <a:off x="0" y="0"/>
            <a:ext cx="9144000" cy="989013"/>
          </a:xfrm>
          <a:prstGeom prst="rect">
            <a:avLst/>
          </a:prstGeom>
          <a:solidFill>
            <a:srgbClr val="9AC00A"/>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sz="1800" b="0">
              <a:solidFill>
                <a:srgbClr val="FFFFFF"/>
              </a:solidFill>
            </a:endParaRPr>
          </a:p>
        </p:txBody>
      </p:sp>
      <p:pic>
        <p:nvPicPr>
          <p:cNvPr id="5" name="Picture 9" descr="C:\DOCUME~1\lenain\LOCALS~1\Temp\7zE90C.tmp\Footer Box Mare Maritime Affairs EN.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4500" y="6457950"/>
            <a:ext cx="611188"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DOCUME~1\lenain\LOCALS~1\Temp\7zE90D.tmp\LOGO-CE for Word Mare Maritime Affairs EN Negativ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438" y="306388"/>
            <a:ext cx="1620837" cy="124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1556271"/>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57200" y="2636912"/>
            <a:ext cx="8229600" cy="3384476"/>
          </a:xfrm>
        </p:spPr>
        <p:txBody>
          <a:bodyPr/>
          <a:lstStyle>
            <a:lvl1pPr marL="0" indent="-342900">
              <a:buClr>
                <a:srgbClr val="0F5494"/>
              </a:buClr>
              <a:buSzPct val="120000"/>
              <a:buFont typeface="Arial" pitchFamily="34" charset="0"/>
              <a:buChar char="•"/>
              <a:defRPr/>
            </a:lvl1pPr>
            <a:lvl2pPr>
              <a:buClr>
                <a:srgbClr val="009FBA"/>
              </a:buClr>
              <a:defRPr/>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6FB2673B-988C-4C7B-9CE8-75AF8125AF91}"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43242366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4" name="Picture 6" descr="C:\DOCUME~1\lenain\LOCALS~1\Temp\7zE12B1.tmp\LOGO-CE for Mare Maritime Affairs EN Landscape Positive.pn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5940425"/>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475200"/>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68000" y="1764000"/>
            <a:ext cx="8229600" cy="3969256"/>
          </a:xfrm>
        </p:spPr>
        <p:txBody>
          <a:bodyPr/>
          <a:lstStyle>
            <a:lvl1pPr marL="0" indent="-342900">
              <a:buClr>
                <a:srgbClr val="0F5494"/>
              </a:buClr>
              <a:buSzPct val="120000"/>
              <a:buFont typeface="Arial" pitchFamily="34" charset="0"/>
              <a:buChar char="•"/>
              <a:defRPr i="0"/>
            </a:lvl1pPr>
            <a:lvl2pPr>
              <a:buClr>
                <a:srgbClr val="009FBA"/>
              </a:buClr>
              <a:defRPr sz="1800" b="0"/>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5"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B83AA520-8D27-4CB7-AC26-41911908FAA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0165103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813E356D-932D-4ADF-B568-65BF9801BB6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977843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9D1FCA35-F2CE-4A2C-A9A8-2B25041955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584216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3766209-9905-4791-BF1D-E522882C1435}" type="slidenum">
              <a:rPr lang="en-GB"/>
              <a:pPr>
                <a:defRPr/>
              </a:pPr>
              <a:t>‹#›</a:t>
            </a:fld>
            <a:endParaRPr lang="en-GB"/>
          </a:p>
        </p:txBody>
      </p:sp>
    </p:spTree>
    <p:extLst>
      <p:ext uri="{BB962C8B-B14F-4D97-AF65-F5344CB8AC3E}">
        <p14:creationId xmlns:p14="http://schemas.microsoft.com/office/powerpoint/2010/main" val="42288168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4792EB6A-FDAE-4631-A332-8E3BF044939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3754706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92CE937D-F21B-4DBD-A0CC-63CE69C3B70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0513687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87F5FA1D-965B-4F5C-875E-BA66307137B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2820340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A1D4C76A-0F6B-4494-A66A-CAA57CB5890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6464950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7C3B4254-FF6C-45B4-B12E-7C44E33DA68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119182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DDE8F64B-A879-4A91-8558-AEAFB3D1894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8421048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04F1F349-EDA9-4A60-831E-647B8971BA9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092183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394619468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11921255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413310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4D312858-6B86-4827-8A94-5AF39EC53607}" type="slidenum">
              <a:rPr lang="en-GB"/>
              <a:pPr>
                <a:defRPr/>
              </a:pPr>
              <a:t>‹#›</a:t>
            </a:fld>
            <a:endParaRPr lang="en-GB"/>
          </a:p>
        </p:txBody>
      </p:sp>
    </p:spTree>
    <p:extLst>
      <p:ext uri="{BB962C8B-B14F-4D97-AF65-F5344CB8AC3E}">
        <p14:creationId xmlns:p14="http://schemas.microsoft.com/office/powerpoint/2010/main" val="74830148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8473961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7767039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7541532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820701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53715744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323125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979507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01323109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pic>
        <p:nvPicPr>
          <p:cNvPr id="4" name="Picture 6" descr="C:\DOCUME~1\lenain\LOCALS~1\Temp\7zE12B1.tmp\LOGO-CE for Mare Maritime Affairs EN Landscape Positive.pn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5940425"/>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475200"/>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68000" y="1764000"/>
            <a:ext cx="8229600" cy="3969256"/>
          </a:xfrm>
        </p:spPr>
        <p:txBody>
          <a:bodyPr/>
          <a:lstStyle>
            <a:lvl1pPr marL="0" indent="-342900">
              <a:buClr>
                <a:srgbClr val="0F5494"/>
              </a:buClr>
              <a:buSzPct val="120000"/>
              <a:buFont typeface="Arial" pitchFamily="34" charset="0"/>
              <a:buChar char="•"/>
              <a:defRPr i="0"/>
            </a:lvl1pPr>
            <a:lvl2pPr>
              <a:buClr>
                <a:srgbClr val="009FBA"/>
              </a:buClr>
              <a:defRPr sz="1800" b="0"/>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5"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B83AA520-8D27-4CB7-AC26-41911908FAA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9112834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23288442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CAF518D0-1FF0-41E0-815A-84F5F24B0175}" type="slidenum">
              <a:rPr lang="en-GB"/>
              <a:pPr>
                <a:defRPr/>
              </a:pPr>
              <a:t>‹#›</a:t>
            </a:fld>
            <a:endParaRPr lang="en-GB"/>
          </a:p>
        </p:txBody>
      </p:sp>
    </p:spTree>
    <p:extLst>
      <p:ext uri="{BB962C8B-B14F-4D97-AF65-F5344CB8AC3E}">
        <p14:creationId xmlns:p14="http://schemas.microsoft.com/office/powerpoint/2010/main" val="101784752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7103967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0076827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20393003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4227933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2067074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315306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2952075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624921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4562237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768355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423DF5A1-501D-45A2-B319-EA7487E3CDB7}" type="slidenum">
              <a:rPr lang="en-GB"/>
              <a:pPr>
                <a:defRPr/>
              </a:pPr>
              <a:t>‹#›</a:t>
            </a:fld>
            <a:endParaRPr lang="en-GB"/>
          </a:p>
        </p:txBody>
      </p:sp>
    </p:spTree>
    <p:extLst>
      <p:ext uri="{BB962C8B-B14F-4D97-AF65-F5344CB8AC3E}">
        <p14:creationId xmlns:p14="http://schemas.microsoft.com/office/powerpoint/2010/main" val="283032134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2702921767"/>
      </p:ext>
    </p:extLst>
  </p:cSld>
  <p:clrMapOvr>
    <a:masterClrMapping/>
  </p:clrMapOvr>
  <p:transition spd="slow">
    <p:wipe dir="r"/>
  </p:transition>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5" name="Rectangle 48"/>
          <p:cNvSpPr>
            <a:spLocks noGrp="1" noChangeArrowheads="1"/>
          </p:cNvSpPr>
          <p:nvPr>
            <p:ph type="sldNum" sz="quarter" idx="11"/>
          </p:nvPr>
        </p:nvSpPr>
        <p:spPr>
          <a:ln/>
        </p:spPr>
        <p:txBody>
          <a:bodyPr/>
          <a:lstStyle>
            <a:lvl1pPr>
              <a:defRPr/>
            </a:lvl1pPr>
          </a:lstStyle>
          <a:p>
            <a:fld id="{F967C495-890A-44B5-B1BC-68F5BE77AFE2}"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913702125"/>
      </p:ext>
    </p:extLst>
  </p:cSld>
  <p:clrMapOvr>
    <a:masterClrMapping/>
  </p:clrMapOvr>
  <p:transition spd="slow">
    <p:wipe dir="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5" name="Rectangle 48"/>
          <p:cNvSpPr>
            <a:spLocks noGrp="1" noChangeArrowheads="1"/>
          </p:cNvSpPr>
          <p:nvPr>
            <p:ph type="sldNum" sz="quarter" idx="11"/>
          </p:nvPr>
        </p:nvSpPr>
        <p:spPr>
          <a:ln/>
        </p:spPr>
        <p:txBody>
          <a:bodyPr/>
          <a:lstStyle>
            <a:lvl1pPr>
              <a:defRPr/>
            </a:lvl1pPr>
          </a:lstStyle>
          <a:p>
            <a:fld id="{57030313-C034-4B92-9313-81EE3BA15917}"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3478608869"/>
      </p:ext>
    </p:extLst>
  </p:cSld>
  <p:clrMapOvr>
    <a:masterClrMapping/>
  </p:clrMapOvr>
  <p:transition spd="slow">
    <p:wipe dir="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6" name="Rectangle 48"/>
          <p:cNvSpPr>
            <a:spLocks noGrp="1" noChangeArrowheads="1"/>
          </p:cNvSpPr>
          <p:nvPr>
            <p:ph type="sldNum" sz="quarter" idx="11"/>
          </p:nvPr>
        </p:nvSpPr>
        <p:spPr>
          <a:ln/>
        </p:spPr>
        <p:txBody>
          <a:bodyPr/>
          <a:lstStyle>
            <a:lvl1pPr>
              <a:defRPr/>
            </a:lvl1pPr>
          </a:lstStyle>
          <a:p>
            <a:fld id="{B858DAFC-1C2C-4B58-8907-777E9AC62053}"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2648025267"/>
      </p:ext>
    </p:extLst>
  </p:cSld>
  <p:clrMapOvr>
    <a:masterClrMapping/>
  </p:clrMapOvr>
  <p:transition spd="slow">
    <p:wipe dir="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8" name="Rectangle 48"/>
          <p:cNvSpPr>
            <a:spLocks noGrp="1" noChangeArrowheads="1"/>
          </p:cNvSpPr>
          <p:nvPr>
            <p:ph type="sldNum" sz="quarter" idx="11"/>
          </p:nvPr>
        </p:nvSpPr>
        <p:spPr>
          <a:ln/>
        </p:spPr>
        <p:txBody>
          <a:bodyPr/>
          <a:lstStyle>
            <a:lvl1pPr>
              <a:defRPr/>
            </a:lvl1pPr>
          </a:lstStyle>
          <a:p>
            <a:fld id="{3206B65A-CDC9-4F5D-A42E-4E8F388C4F66}"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3142885726"/>
      </p:ext>
    </p:extLst>
  </p:cSld>
  <p:clrMapOvr>
    <a:masterClrMapping/>
  </p:clrMapOvr>
  <p:transition spd="slow">
    <p:wipe dir="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4" name="Rectangle 48"/>
          <p:cNvSpPr>
            <a:spLocks noGrp="1" noChangeArrowheads="1"/>
          </p:cNvSpPr>
          <p:nvPr>
            <p:ph type="sldNum" sz="quarter" idx="11"/>
          </p:nvPr>
        </p:nvSpPr>
        <p:spPr>
          <a:ln/>
        </p:spPr>
        <p:txBody>
          <a:bodyPr/>
          <a:lstStyle>
            <a:lvl1pPr>
              <a:defRPr/>
            </a:lvl1pPr>
          </a:lstStyle>
          <a:p>
            <a:fld id="{C8168B53-0B07-402F-B398-1E8C3C4C253B}"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2437712986"/>
      </p:ext>
    </p:extLst>
  </p:cSld>
  <p:clrMapOvr>
    <a:masterClrMapping/>
  </p:clrMapOvr>
  <p:transition spd="slow">
    <p:wipe dir="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3" name="Rectangle 48"/>
          <p:cNvSpPr>
            <a:spLocks noGrp="1" noChangeArrowheads="1"/>
          </p:cNvSpPr>
          <p:nvPr>
            <p:ph type="sldNum" sz="quarter" idx="11"/>
          </p:nvPr>
        </p:nvSpPr>
        <p:spPr>
          <a:ln/>
        </p:spPr>
        <p:txBody>
          <a:bodyPr/>
          <a:lstStyle>
            <a:lvl1pPr>
              <a:defRPr/>
            </a:lvl1pPr>
          </a:lstStyle>
          <a:p>
            <a:fld id="{30801270-D267-45B4-9F41-89C8EB400F44}"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553527514"/>
      </p:ext>
    </p:extLst>
  </p:cSld>
  <p:clrMapOvr>
    <a:masterClrMapping/>
  </p:clrMapOvr>
  <p:transition spd="slow">
    <p:wipe dir="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6" name="Rectangle 48"/>
          <p:cNvSpPr>
            <a:spLocks noGrp="1" noChangeArrowheads="1"/>
          </p:cNvSpPr>
          <p:nvPr>
            <p:ph type="sldNum" sz="quarter" idx="11"/>
          </p:nvPr>
        </p:nvSpPr>
        <p:spPr>
          <a:ln/>
        </p:spPr>
        <p:txBody>
          <a:bodyPr/>
          <a:lstStyle>
            <a:lvl1pPr>
              <a:defRPr/>
            </a:lvl1pPr>
          </a:lstStyle>
          <a:p>
            <a:fld id="{CD393201-3E07-45E9-9262-CB43E07C70BC}"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1702523173"/>
      </p:ext>
    </p:extLst>
  </p:cSld>
  <p:clrMapOvr>
    <a:masterClrMapping/>
  </p:clrMapOvr>
  <p:transition spd="slow">
    <p:wipe dir="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6" name="Rectangle 48"/>
          <p:cNvSpPr>
            <a:spLocks noGrp="1" noChangeArrowheads="1"/>
          </p:cNvSpPr>
          <p:nvPr>
            <p:ph type="sldNum" sz="quarter" idx="11"/>
          </p:nvPr>
        </p:nvSpPr>
        <p:spPr>
          <a:ln/>
        </p:spPr>
        <p:txBody>
          <a:bodyPr/>
          <a:lstStyle>
            <a:lvl1pPr>
              <a:defRPr/>
            </a:lvl1pPr>
          </a:lstStyle>
          <a:p>
            <a:fld id="{BC0415F9-BE5F-40C8-9127-AF2B1251E823}"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3855705247"/>
      </p:ext>
    </p:extLst>
  </p:cSld>
  <p:clrMapOvr>
    <a:masterClrMapping/>
  </p:clrMapOvr>
  <p:transition spd="slow">
    <p:wipe dir="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5" name="Rectangle 48"/>
          <p:cNvSpPr>
            <a:spLocks noGrp="1" noChangeArrowheads="1"/>
          </p:cNvSpPr>
          <p:nvPr>
            <p:ph type="sldNum" sz="quarter" idx="11"/>
          </p:nvPr>
        </p:nvSpPr>
        <p:spPr>
          <a:ln/>
        </p:spPr>
        <p:txBody>
          <a:bodyPr/>
          <a:lstStyle>
            <a:lvl1pPr>
              <a:defRPr/>
            </a:lvl1pPr>
          </a:lstStyle>
          <a:p>
            <a:fld id="{DA39C8EB-5E1F-475F-8CD2-A42ED4C89218}"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2753721311"/>
      </p:ext>
    </p:extLst>
  </p:cSld>
  <p:clrMapOvr>
    <a:masterClrMapping/>
  </p:clrMapOvr>
  <p:transition spd="slow">
    <p:wipe dir="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75437D16-7B4E-410D-A5A0-A597E5B8055B}" type="slidenum">
              <a:rPr lang="en-GB"/>
              <a:pPr>
                <a:defRPr/>
              </a:pPr>
              <a:t>‹#›</a:t>
            </a:fld>
            <a:endParaRPr lang="en-GB"/>
          </a:p>
        </p:txBody>
      </p:sp>
    </p:spTree>
    <p:extLst>
      <p:ext uri="{BB962C8B-B14F-4D97-AF65-F5344CB8AC3E}">
        <p14:creationId xmlns:p14="http://schemas.microsoft.com/office/powerpoint/2010/main" val="70932759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7"/>
          <p:cNvSpPr>
            <a:spLocks noGrp="1" noChangeArrowheads="1"/>
          </p:cNvSpPr>
          <p:nvPr>
            <p:ph type="ftr" sz="quarter" idx="10"/>
          </p:nvPr>
        </p:nvSpPr>
        <p:spPr>
          <a:ln/>
        </p:spPr>
        <p:txBody>
          <a:bodyPr/>
          <a:lstStyle>
            <a:lvl1pPr>
              <a:defRPr/>
            </a:lvl1pPr>
          </a:lstStyle>
          <a:p>
            <a:pPr>
              <a:defRPr/>
            </a:pPr>
            <a:r>
              <a:rPr lang="en-GB">
                <a:solidFill>
                  <a:srgbClr val="FFFFFF"/>
                </a:solidFill>
              </a:rPr>
              <a:t>Fisheries</a:t>
            </a:r>
          </a:p>
        </p:txBody>
      </p:sp>
      <p:sp>
        <p:nvSpPr>
          <p:cNvPr id="5" name="Rectangle 48"/>
          <p:cNvSpPr>
            <a:spLocks noGrp="1" noChangeArrowheads="1"/>
          </p:cNvSpPr>
          <p:nvPr>
            <p:ph type="sldNum" sz="quarter" idx="11"/>
          </p:nvPr>
        </p:nvSpPr>
        <p:spPr>
          <a:ln/>
        </p:spPr>
        <p:txBody>
          <a:bodyPr/>
          <a:lstStyle>
            <a:lvl1pPr>
              <a:defRPr/>
            </a:lvl1pPr>
          </a:lstStyle>
          <a:p>
            <a:fld id="{1AF82ECD-5BE7-4679-AF3B-18D31066A37A}"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1207066840"/>
      </p:ext>
    </p:extLst>
  </p:cSld>
  <p:clrMapOvr>
    <a:masterClrMapping/>
  </p:clrMapOvr>
  <p:transition spd="slow">
    <p:wipe dir="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19075" y="219075"/>
            <a:ext cx="8367713"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223838" y="1438275"/>
            <a:ext cx="8367712" cy="4102100"/>
          </a:xfrm>
        </p:spPr>
        <p:txBody>
          <a:bodyPr/>
          <a:lstStyle/>
          <a:p>
            <a:endParaRPr lang="en-GB"/>
          </a:p>
        </p:txBody>
      </p:sp>
      <p:sp>
        <p:nvSpPr>
          <p:cNvPr id="4" name="Footer Placeholder 3"/>
          <p:cNvSpPr>
            <a:spLocks noGrp="1"/>
          </p:cNvSpPr>
          <p:nvPr>
            <p:ph type="ftr" sz="quarter" idx="10"/>
          </p:nvPr>
        </p:nvSpPr>
        <p:spPr>
          <a:xfrm>
            <a:off x="6905625" y="6453188"/>
            <a:ext cx="981075" cy="396875"/>
          </a:xfrm>
        </p:spPr>
        <p:txBody>
          <a:bodyPr/>
          <a:lstStyle>
            <a:lvl1pPr>
              <a:defRPr/>
            </a:lvl1pPr>
          </a:lstStyle>
          <a:p>
            <a:pPr>
              <a:defRPr/>
            </a:pPr>
            <a:r>
              <a:rPr lang="en-GB">
                <a:solidFill>
                  <a:srgbClr val="FFFFFF"/>
                </a:solidFill>
              </a:rPr>
              <a:t>Fisheries</a:t>
            </a:r>
          </a:p>
        </p:txBody>
      </p:sp>
      <p:sp>
        <p:nvSpPr>
          <p:cNvPr id="5" name="Slide Number Placeholder 4"/>
          <p:cNvSpPr>
            <a:spLocks noGrp="1"/>
          </p:cNvSpPr>
          <p:nvPr>
            <p:ph type="sldNum" sz="quarter" idx="11"/>
          </p:nvPr>
        </p:nvSpPr>
        <p:spPr>
          <a:xfrm>
            <a:off x="8343900" y="6453188"/>
            <a:ext cx="800100" cy="396875"/>
          </a:xfrm>
        </p:spPr>
        <p:txBody>
          <a:bodyPr/>
          <a:lstStyle>
            <a:lvl1pPr>
              <a:defRPr/>
            </a:lvl1pPr>
          </a:lstStyle>
          <a:p>
            <a:fld id="{E305A538-79AF-433B-8AD7-64167CC03C6C}" type="slidenum">
              <a:rPr lang="en-GB">
                <a:solidFill>
                  <a:srgbClr val="9AC00A"/>
                </a:solidFill>
              </a:rPr>
              <a:pPr/>
              <a:t>‹#›</a:t>
            </a:fld>
            <a:r>
              <a:rPr lang="en-GB">
                <a:solidFill>
                  <a:srgbClr val="9AC00A"/>
                </a:solidFill>
              </a:rPr>
              <a:t>/26</a:t>
            </a:r>
          </a:p>
        </p:txBody>
      </p:sp>
    </p:spTree>
    <p:extLst>
      <p:ext uri="{BB962C8B-B14F-4D97-AF65-F5344CB8AC3E}">
        <p14:creationId xmlns:p14="http://schemas.microsoft.com/office/powerpoint/2010/main" val="2817500036"/>
      </p:ext>
    </p:extLst>
  </p:cSld>
  <p:clrMapOvr>
    <a:masterClrMapping/>
  </p:clrMapOvr>
  <p:transition spd="slow">
    <p:wipe dir="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5A35D4F1-07F9-4A0D-9EF7-3A5FB19FCA34}" type="slidenum">
              <a:rPr lang="en-GB"/>
              <a:pPr>
                <a:defRPr/>
              </a:pPr>
              <a:t>‹#›</a:t>
            </a:fld>
            <a:endParaRPr lang="en-GB"/>
          </a:p>
        </p:txBody>
      </p:sp>
    </p:spTree>
    <p:extLst>
      <p:ext uri="{BB962C8B-B14F-4D97-AF65-F5344CB8AC3E}">
        <p14:creationId xmlns:p14="http://schemas.microsoft.com/office/powerpoint/2010/main" val="2763291861"/>
      </p:ext>
    </p:extLst>
  </p:cSld>
  <p:clrMapOvr>
    <a:masterClrMapping/>
  </p:clrMapOvr>
  <p:transition spd="slow">
    <p:wipe dir="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82E968F-23E3-4DD4-B428-E90680CBFCEA}" type="slidenum">
              <a:rPr lang="en-GB"/>
              <a:pPr>
                <a:defRPr/>
              </a:pPr>
              <a:t>‹#›</a:t>
            </a:fld>
            <a:endParaRPr lang="en-GB"/>
          </a:p>
        </p:txBody>
      </p:sp>
    </p:spTree>
    <p:extLst>
      <p:ext uri="{BB962C8B-B14F-4D97-AF65-F5344CB8AC3E}">
        <p14:creationId xmlns:p14="http://schemas.microsoft.com/office/powerpoint/2010/main" val="287384337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pPr>
                <a:defRPr/>
              </a:pPr>
              <a:t>‹#›</a:t>
            </a:fld>
            <a:endParaRPr lang="en-GB" dirty="0"/>
          </a:p>
        </p:txBody>
      </p:sp>
    </p:spTree>
    <p:extLst>
      <p:ext uri="{BB962C8B-B14F-4D97-AF65-F5344CB8AC3E}">
        <p14:creationId xmlns:p14="http://schemas.microsoft.com/office/powerpoint/2010/main" val="377797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3EA9F744-3558-437E-B9D1-6FCA95F5A52A}" type="slidenum">
              <a:rPr lang="en-GB"/>
              <a:pPr>
                <a:defRPr/>
              </a:pPr>
              <a:t>‹#›</a:t>
            </a:fld>
            <a:endParaRPr lang="en-GB"/>
          </a:p>
        </p:txBody>
      </p:sp>
    </p:spTree>
    <p:extLst>
      <p:ext uri="{BB962C8B-B14F-4D97-AF65-F5344CB8AC3E}">
        <p14:creationId xmlns:p14="http://schemas.microsoft.com/office/powerpoint/2010/main" val="226016378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0F4CDCB8-47A6-4A04-A6E5-79D702F6BEBD}" type="slidenum">
              <a:rPr lang="en-GB"/>
              <a:pPr>
                <a:defRPr/>
              </a:pPr>
              <a:t>‹#›</a:t>
            </a:fld>
            <a:endParaRPr lang="en-GB"/>
          </a:p>
        </p:txBody>
      </p:sp>
    </p:spTree>
    <p:extLst>
      <p:ext uri="{BB962C8B-B14F-4D97-AF65-F5344CB8AC3E}">
        <p14:creationId xmlns:p14="http://schemas.microsoft.com/office/powerpoint/2010/main" val="186422311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FE78C18A-4FF5-49C2-9F68-68C70D3E77CB}" type="slidenum">
              <a:rPr lang="en-GB"/>
              <a:pPr>
                <a:defRPr/>
              </a:pPr>
              <a:t>‹#›</a:t>
            </a:fld>
            <a:endParaRPr lang="en-GB"/>
          </a:p>
        </p:txBody>
      </p:sp>
    </p:spTree>
    <p:extLst>
      <p:ext uri="{BB962C8B-B14F-4D97-AF65-F5344CB8AC3E}">
        <p14:creationId xmlns:p14="http://schemas.microsoft.com/office/powerpoint/2010/main" val="22973207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253249085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CD66644F-89D8-40FD-8299-9056F0372804}" type="slidenum">
              <a:rPr lang="en-GB"/>
              <a:pPr>
                <a:defRPr/>
              </a:pPr>
              <a:t>‹#›</a:t>
            </a:fld>
            <a:endParaRPr lang="en-GB"/>
          </a:p>
        </p:txBody>
      </p:sp>
    </p:spTree>
    <p:extLst>
      <p:ext uri="{BB962C8B-B14F-4D97-AF65-F5344CB8AC3E}">
        <p14:creationId xmlns:p14="http://schemas.microsoft.com/office/powerpoint/2010/main" val="429298094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DAD22B9-C8A7-4720-99BC-E236086293C0}" type="slidenum">
              <a:rPr lang="en-GB"/>
              <a:pPr>
                <a:defRPr/>
              </a:pPr>
              <a:t>‹#›</a:t>
            </a:fld>
            <a:endParaRPr lang="en-GB"/>
          </a:p>
        </p:txBody>
      </p:sp>
    </p:spTree>
    <p:extLst>
      <p:ext uri="{BB962C8B-B14F-4D97-AF65-F5344CB8AC3E}">
        <p14:creationId xmlns:p14="http://schemas.microsoft.com/office/powerpoint/2010/main" val="123808283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4EA8868B-EB4A-46E5-AA3B-95A5B355D15F}" type="slidenum">
              <a:rPr lang="en-GB"/>
              <a:pPr>
                <a:defRPr/>
              </a:pPr>
              <a:t>‹#›</a:t>
            </a:fld>
            <a:endParaRPr lang="en-GB"/>
          </a:p>
        </p:txBody>
      </p:sp>
    </p:spTree>
    <p:extLst>
      <p:ext uri="{BB962C8B-B14F-4D97-AF65-F5344CB8AC3E}">
        <p14:creationId xmlns:p14="http://schemas.microsoft.com/office/powerpoint/2010/main" val="111761344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F6F31BAD-E4B7-47E2-95FA-CC8C7CF4C80C}" type="slidenum">
              <a:rPr lang="en-GB"/>
              <a:pPr>
                <a:defRPr/>
              </a:pPr>
              <a:t>‹#›</a:t>
            </a:fld>
            <a:endParaRPr lang="en-GB"/>
          </a:p>
        </p:txBody>
      </p:sp>
    </p:spTree>
    <p:extLst>
      <p:ext uri="{BB962C8B-B14F-4D97-AF65-F5344CB8AC3E}">
        <p14:creationId xmlns:p14="http://schemas.microsoft.com/office/powerpoint/2010/main" val="312876649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6F0DB0B7-0D09-4A94-8FC8-AC6502642423}" type="slidenum">
              <a:rPr lang="en-GB"/>
              <a:pPr>
                <a:defRPr/>
              </a:pPr>
              <a:t>‹#›</a:t>
            </a:fld>
            <a:endParaRPr lang="en-GB"/>
          </a:p>
        </p:txBody>
      </p:sp>
    </p:spTree>
    <p:extLst>
      <p:ext uri="{BB962C8B-B14F-4D97-AF65-F5344CB8AC3E}">
        <p14:creationId xmlns:p14="http://schemas.microsoft.com/office/powerpoint/2010/main" val="413112042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79513761-D1BB-41AD-BF6F-D9ACA0A1C62C}" type="slidenum">
              <a:rPr lang="en-GB"/>
              <a:pPr>
                <a:defRPr/>
              </a:pPr>
              <a:t>‹#›</a:t>
            </a:fld>
            <a:endParaRPr lang="en-GB"/>
          </a:p>
        </p:txBody>
      </p:sp>
    </p:spTree>
    <p:extLst>
      <p:ext uri="{BB962C8B-B14F-4D97-AF65-F5344CB8AC3E}">
        <p14:creationId xmlns:p14="http://schemas.microsoft.com/office/powerpoint/2010/main" val="2821572850"/>
      </p:ext>
    </p:extLst>
  </p:cSld>
  <p:clrMapOvr>
    <a:masterClrMapping/>
  </p:clrMapOvr>
  <p:transition spd="slow">
    <p:wipe dir="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pPr>
                <a:defRPr/>
              </a:pPr>
              <a:t>‹#›</a:t>
            </a:fld>
            <a:endParaRPr lang="en-GB"/>
          </a:p>
        </p:txBody>
      </p:sp>
    </p:spTree>
    <p:extLst>
      <p:ext uri="{BB962C8B-B14F-4D97-AF65-F5344CB8AC3E}">
        <p14:creationId xmlns:p14="http://schemas.microsoft.com/office/powerpoint/2010/main" val="34172824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6FB38E9-5F37-478E-9ECE-DCE623A7C250}" type="slidenum">
              <a:rPr lang="en-GB"/>
              <a:pPr>
                <a:defRPr/>
              </a:pPr>
              <a:t>‹#›</a:t>
            </a:fld>
            <a:endParaRPr lang="en-GB"/>
          </a:p>
        </p:txBody>
      </p:sp>
    </p:spTree>
    <p:extLst>
      <p:ext uri="{BB962C8B-B14F-4D97-AF65-F5344CB8AC3E}">
        <p14:creationId xmlns:p14="http://schemas.microsoft.com/office/powerpoint/2010/main" val="99726000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3065EF1E-9945-4C3F-90DE-8586802C4562}" type="slidenum">
              <a:rPr lang="en-GB"/>
              <a:pPr>
                <a:defRPr/>
              </a:pPr>
              <a:t>‹#›</a:t>
            </a:fld>
            <a:endParaRPr lang="en-GB"/>
          </a:p>
        </p:txBody>
      </p:sp>
    </p:spTree>
    <p:extLst>
      <p:ext uri="{BB962C8B-B14F-4D97-AF65-F5344CB8AC3E}">
        <p14:creationId xmlns:p14="http://schemas.microsoft.com/office/powerpoint/2010/main" val="85974152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23CA03D0-47D6-4584-99EB-E46B2989D134}" type="slidenum">
              <a:rPr lang="en-GB"/>
              <a:pPr>
                <a:defRPr/>
              </a:pPr>
              <a:t>‹#›</a:t>
            </a:fld>
            <a:endParaRPr lang="en-GB"/>
          </a:p>
        </p:txBody>
      </p:sp>
    </p:spTree>
    <p:extLst>
      <p:ext uri="{BB962C8B-B14F-4D97-AF65-F5344CB8AC3E}">
        <p14:creationId xmlns:p14="http://schemas.microsoft.com/office/powerpoint/2010/main" val="120303339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98EB234E-A4EC-4858-9901-567E81111E7D}" type="slidenum">
              <a:rPr lang="en-GB"/>
              <a:pPr>
                <a:defRPr/>
              </a:pPr>
              <a:t>‹#›</a:t>
            </a:fld>
            <a:endParaRPr lang="en-GB"/>
          </a:p>
        </p:txBody>
      </p:sp>
    </p:spTree>
    <p:extLst>
      <p:ext uri="{BB962C8B-B14F-4D97-AF65-F5344CB8AC3E}">
        <p14:creationId xmlns:p14="http://schemas.microsoft.com/office/powerpoint/2010/main" val="142927587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34004308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D9F4AFEB-ABA8-4D52-A008-2E46A35B5ED6}" type="slidenum">
              <a:rPr lang="en-GB"/>
              <a:pPr>
                <a:defRPr/>
              </a:pPr>
              <a:t>‹#›</a:t>
            </a:fld>
            <a:endParaRPr lang="en-GB"/>
          </a:p>
        </p:txBody>
      </p:sp>
    </p:spTree>
    <p:extLst>
      <p:ext uri="{BB962C8B-B14F-4D97-AF65-F5344CB8AC3E}">
        <p14:creationId xmlns:p14="http://schemas.microsoft.com/office/powerpoint/2010/main" val="103878863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44DFE1B0-03B6-4079-8F94-29BFE44A54ED}" type="slidenum">
              <a:rPr lang="en-GB"/>
              <a:pPr>
                <a:defRPr/>
              </a:pPr>
              <a:t>‹#›</a:t>
            </a:fld>
            <a:endParaRPr lang="en-GB"/>
          </a:p>
        </p:txBody>
      </p:sp>
    </p:spTree>
    <p:extLst>
      <p:ext uri="{BB962C8B-B14F-4D97-AF65-F5344CB8AC3E}">
        <p14:creationId xmlns:p14="http://schemas.microsoft.com/office/powerpoint/2010/main" val="301115663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7EBECA6B-70DB-4179-8D40-7791B4E8339E}" type="slidenum">
              <a:rPr lang="en-GB"/>
              <a:pPr>
                <a:defRPr/>
              </a:pPr>
              <a:t>‹#›</a:t>
            </a:fld>
            <a:endParaRPr lang="en-GB"/>
          </a:p>
        </p:txBody>
      </p:sp>
    </p:spTree>
    <p:extLst>
      <p:ext uri="{BB962C8B-B14F-4D97-AF65-F5344CB8AC3E}">
        <p14:creationId xmlns:p14="http://schemas.microsoft.com/office/powerpoint/2010/main" val="59444585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8DB0F23A-2AA2-4516-9BD6-2D2C0A090827}" type="slidenum">
              <a:rPr lang="en-GB"/>
              <a:pPr>
                <a:defRPr/>
              </a:pPr>
              <a:t>‹#›</a:t>
            </a:fld>
            <a:endParaRPr lang="en-GB"/>
          </a:p>
        </p:txBody>
      </p:sp>
    </p:spTree>
    <p:extLst>
      <p:ext uri="{BB962C8B-B14F-4D97-AF65-F5344CB8AC3E}">
        <p14:creationId xmlns:p14="http://schemas.microsoft.com/office/powerpoint/2010/main" val="29732309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2AA2CA6E-5E6B-43ED-9865-511E319B964D}" type="slidenum">
              <a:rPr lang="en-GB"/>
              <a:pPr>
                <a:defRPr/>
              </a:pPr>
              <a:t>‹#›</a:t>
            </a:fld>
            <a:endParaRPr lang="en-GB"/>
          </a:p>
        </p:txBody>
      </p:sp>
    </p:spTree>
    <p:extLst>
      <p:ext uri="{BB962C8B-B14F-4D97-AF65-F5344CB8AC3E}">
        <p14:creationId xmlns:p14="http://schemas.microsoft.com/office/powerpoint/2010/main" val="45328464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pPr>
                <a:defRPr/>
              </a:pPr>
              <a:t>‹#›</a:t>
            </a:fld>
            <a:endParaRPr lang="en-GB"/>
          </a:p>
        </p:txBody>
      </p:sp>
    </p:spTree>
    <p:extLst>
      <p:ext uri="{BB962C8B-B14F-4D97-AF65-F5344CB8AC3E}">
        <p14:creationId xmlns:p14="http://schemas.microsoft.com/office/powerpoint/2010/main" val="22855257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481C34A5-53CF-47D0-9682-900595C074C3}" type="slidenum">
              <a:rPr lang="en-GB"/>
              <a:pPr>
                <a:defRPr/>
              </a:pPr>
              <a:t>‹#›</a:t>
            </a:fld>
            <a:endParaRPr lang="en-GB"/>
          </a:p>
        </p:txBody>
      </p:sp>
    </p:spTree>
    <p:extLst>
      <p:ext uri="{BB962C8B-B14F-4D97-AF65-F5344CB8AC3E}">
        <p14:creationId xmlns:p14="http://schemas.microsoft.com/office/powerpoint/2010/main" val="2877698187"/>
      </p:ext>
    </p:extLst>
  </p:cSld>
  <p:clrMapOvr>
    <a:masterClrMapping/>
  </p:clrMapOvr>
  <p:transition spd="slow">
    <p:wipe dir="r"/>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91091FF5-115E-490B-9607-C60F282EE9B6}" type="slidenum">
              <a:rPr lang="en-GB"/>
              <a:pPr>
                <a:defRPr/>
              </a:pPr>
              <a:t>‹#›</a:t>
            </a:fld>
            <a:endParaRPr lang="en-GB"/>
          </a:p>
        </p:txBody>
      </p:sp>
    </p:spTree>
    <p:extLst>
      <p:ext uri="{BB962C8B-B14F-4D97-AF65-F5344CB8AC3E}">
        <p14:creationId xmlns:p14="http://schemas.microsoft.com/office/powerpoint/2010/main" val="51244650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7E342221-5168-4BAD-A8D2-CAA4234E4E00}" type="slidenum">
              <a:rPr lang="en-GB"/>
              <a:pPr>
                <a:defRPr/>
              </a:pPr>
              <a:t>‹#›</a:t>
            </a:fld>
            <a:endParaRPr lang="en-GB"/>
          </a:p>
        </p:txBody>
      </p:sp>
    </p:spTree>
    <p:extLst>
      <p:ext uri="{BB962C8B-B14F-4D97-AF65-F5344CB8AC3E}">
        <p14:creationId xmlns:p14="http://schemas.microsoft.com/office/powerpoint/2010/main" val="367186687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E1D2BF0A-C9EF-4490-8325-64030CEEB11A}" type="slidenum">
              <a:rPr lang="en-GB"/>
              <a:pPr>
                <a:defRPr/>
              </a:pPr>
              <a:t>‹#›</a:t>
            </a:fld>
            <a:endParaRPr lang="en-GB"/>
          </a:p>
        </p:txBody>
      </p:sp>
    </p:spTree>
    <p:extLst>
      <p:ext uri="{BB962C8B-B14F-4D97-AF65-F5344CB8AC3E}">
        <p14:creationId xmlns:p14="http://schemas.microsoft.com/office/powerpoint/2010/main" val="61505973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ED6AAF26-861B-4C0E-AEB4-214566986D90}" type="slidenum">
              <a:rPr lang="en-GB"/>
              <a:pPr>
                <a:defRPr/>
              </a:pPr>
              <a:t>‹#›</a:t>
            </a:fld>
            <a:endParaRPr lang="en-GB"/>
          </a:p>
        </p:txBody>
      </p:sp>
    </p:spTree>
    <p:extLst>
      <p:ext uri="{BB962C8B-B14F-4D97-AF65-F5344CB8AC3E}">
        <p14:creationId xmlns:p14="http://schemas.microsoft.com/office/powerpoint/2010/main" val="13169333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showMasterPhAnim="0" type="tbl" preserve="1">
  <p:cSld name="Title and Table">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219075" y="219075"/>
            <a:ext cx="8367713"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223838" y="1438275"/>
            <a:ext cx="8367712" cy="4102100"/>
          </a:xfrm>
        </p:spPr>
        <p:txBody>
          <a:bodyPr/>
          <a:lstStyle/>
          <a:p>
            <a:pPr lvl="0"/>
            <a:endParaRPr lang="en-GB" noProof="0" smtClean="0"/>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6F39A5CF-6898-49CB-8AC7-5CBCACB1F97F}" type="slidenum">
              <a:rPr lang="en-GB"/>
              <a:pPr>
                <a:defRPr/>
              </a:pPr>
              <a:t>‹#›</a:t>
            </a:fld>
            <a:endParaRPr lang="en-GB"/>
          </a:p>
        </p:txBody>
      </p:sp>
    </p:spTree>
    <p:extLst>
      <p:ext uri="{BB962C8B-B14F-4D97-AF65-F5344CB8AC3E}">
        <p14:creationId xmlns:p14="http://schemas.microsoft.com/office/powerpoint/2010/main" val="93873950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168161630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BE42F424-81FB-4E0A-A770-2ADA9E4552C2}" type="slidenum">
              <a:rPr lang="en-GB"/>
              <a:pPr>
                <a:defRPr/>
              </a:pPr>
              <a:t>‹#›</a:t>
            </a:fld>
            <a:endParaRPr lang="en-GB"/>
          </a:p>
        </p:txBody>
      </p:sp>
    </p:spTree>
    <p:extLst>
      <p:ext uri="{BB962C8B-B14F-4D97-AF65-F5344CB8AC3E}">
        <p14:creationId xmlns:p14="http://schemas.microsoft.com/office/powerpoint/2010/main" val="93511920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632FE6EE-3B75-407F-84E9-92A4300F2E50}" type="slidenum">
              <a:rPr lang="en-GB"/>
              <a:pPr>
                <a:defRPr/>
              </a:pPr>
              <a:t>‹#›</a:t>
            </a:fld>
            <a:endParaRPr lang="en-GB"/>
          </a:p>
        </p:txBody>
      </p:sp>
    </p:spTree>
    <p:extLst>
      <p:ext uri="{BB962C8B-B14F-4D97-AF65-F5344CB8AC3E}">
        <p14:creationId xmlns:p14="http://schemas.microsoft.com/office/powerpoint/2010/main" val="284769735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74561D67-0573-454A-AC2D-85C16E9820CD}" type="slidenum">
              <a:rPr lang="en-GB"/>
              <a:pPr>
                <a:defRPr/>
              </a:pPr>
              <a:t>‹#›</a:t>
            </a:fld>
            <a:endParaRPr lang="en-GB"/>
          </a:p>
        </p:txBody>
      </p:sp>
    </p:spTree>
    <p:extLst>
      <p:ext uri="{BB962C8B-B14F-4D97-AF65-F5344CB8AC3E}">
        <p14:creationId xmlns:p14="http://schemas.microsoft.com/office/powerpoint/2010/main" val="423143952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p>
        </p:txBody>
      </p:sp>
      <p:sp>
        <p:nvSpPr>
          <p:cNvPr id="8" name="Rectangle 5"/>
          <p:cNvSpPr>
            <a:spLocks noGrp="1" noChangeArrowheads="1"/>
          </p:cNvSpPr>
          <p:nvPr>
            <p:ph type="ftr" sz="quarter" idx="11"/>
          </p:nvPr>
        </p:nvSpPr>
        <p:spPr/>
        <p:txBody>
          <a:bodyPr/>
          <a:lstStyle>
            <a:lvl1pPr>
              <a:defRPr/>
            </a:lvl1pPr>
          </a:lstStyle>
          <a:p>
            <a:pPr>
              <a:defRPr/>
            </a:pPr>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pPr>
                <a:defRPr/>
              </a:pPr>
              <a:t>‹#›</a:t>
            </a:fld>
            <a:endParaRPr lang="en-GB"/>
          </a:p>
        </p:txBody>
      </p:sp>
    </p:spTree>
    <p:extLst>
      <p:ext uri="{BB962C8B-B14F-4D97-AF65-F5344CB8AC3E}">
        <p14:creationId xmlns:p14="http://schemas.microsoft.com/office/powerpoint/2010/main" val="5383607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Footer Placeholder 6"/>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Slide Number Placeholder 7"/>
          <p:cNvSpPr>
            <a:spLocks noGrp="1"/>
          </p:cNvSpPr>
          <p:nvPr>
            <p:ph type="sldNum" sz="quarter" idx="11"/>
          </p:nvPr>
        </p:nvSpPr>
        <p:spPr/>
        <p:txBody>
          <a:bodyPr/>
          <a:lstStyle>
            <a:lvl1pPr>
              <a:defRPr b="1">
                <a:latin typeface="Verdana" pitchFamily="34" charset="0"/>
              </a:defRPr>
            </a:lvl1pPr>
          </a:lstStyle>
          <a:p>
            <a:pPr>
              <a:defRPr/>
            </a:pPr>
            <a:fld id="{0635F722-AF17-4D2F-93F9-1593AC4703E2}" type="slidenum">
              <a:rPr lang="en-GB"/>
              <a:pPr>
                <a:defRPr/>
              </a:pPr>
              <a:t>‹#›</a:t>
            </a:fld>
            <a:endParaRPr lang="en-GB"/>
          </a:p>
        </p:txBody>
      </p:sp>
    </p:spTree>
    <p:extLst>
      <p:ext uri="{BB962C8B-B14F-4D97-AF65-F5344CB8AC3E}">
        <p14:creationId xmlns:p14="http://schemas.microsoft.com/office/powerpoint/2010/main" val="398482511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Footer Placeholder 2"/>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Slide Number Placeholder 3"/>
          <p:cNvSpPr>
            <a:spLocks noGrp="1"/>
          </p:cNvSpPr>
          <p:nvPr>
            <p:ph type="sldNum" sz="quarter" idx="11"/>
          </p:nvPr>
        </p:nvSpPr>
        <p:spPr/>
        <p:txBody>
          <a:bodyPr/>
          <a:lstStyle>
            <a:lvl1pPr>
              <a:defRPr b="1">
                <a:latin typeface="Verdana" pitchFamily="34" charset="0"/>
              </a:defRPr>
            </a:lvl1pPr>
          </a:lstStyle>
          <a:p>
            <a:pPr>
              <a:defRPr/>
            </a:pPr>
            <a:fld id="{93CFA986-AF93-44C9-8915-C0A4FE916CCE}" type="slidenum">
              <a:rPr lang="en-GB"/>
              <a:pPr>
                <a:defRPr/>
              </a:pPr>
              <a:t>‹#›</a:t>
            </a:fld>
            <a:endParaRPr lang="en-GB"/>
          </a:p>
        </p:txBody>
      </p:sp>
    </p:spTree>
    <p:extLst>
      <p:ext uri="{BB962C8B-B14F-4D97-AF65-F5344CB8AC3E}">
        <p14:creationId xmlns:p14="http://schemas.microsoft.com/office/powerpoint/2010/main" val="48676683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Footer Placeholder 1"/>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Slide Number Placeholder 2"/>
          <p:cNvSpPr>
            <a:spLocks noGrp="1"/>
          </p:cNvSpPr>
          <p:nvPr>
            <p:ph type="sldNum" sz="quarter" idx="11"/>
          </p:nvPr>
        </p:nvSpPr>
        <p:spPr/>
        <p:txBody>
          <a:bodyPr/>
          <a:lstStyle>
            <a:lvl1pPr>
              <a:defRPr b="1">
                <a:latin typeface="Verdana" pitchFamily="34" charset="0"/>
              </a:defRPr>
            </a:lvl1pPr>
          </a:lstStyle>
          <a:p>
            <a:pPr>
              <a:defRPr/>
            </a:pPr>
            <a:fld id="{E391490C-AFD4-4BD4-8E64-1E1D6055AF7D}" type="slidenum">
              <a:rPr lang="en-GB"/>
              <a:pPr>
                <a:defRPr/>
              </a:pPr>
              <a:t>‹#›</a:t>
            </a:fld>
            <a:endParaRPr lang="en-GB"/>
          </a:p>
        </p:txBody>
      </p:sp>
    </p:spTree>
    <p:extLst>
      <p:ext uri="{BB962C8B-B14F-4D97-AF65-F5344CB8AC3E}">
        <p14:creationId xmlns:p14="http://schemas.microsoft.com/office/powerpoint/2010/main" val="3254711128"/>
      </p:ext>
    </p:extLst>
  </p:cSld>
  <p:clrMapOvr>
    <a:masterClrMapping/>
  </p:clrMapOvr>
  <p:transition spd="slow">
    <p:wipe dir="r"/>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7471C301-B7E8-4BB2-B757-28F0B0CB05D0}" type="slidenum">
              <a:rPr lang="en-GB"/>
              <a:pPr>
                <a:defRPr/>
              </a:pPr>
              <a:t>‹#›</a:t>
            </a:fld>
            <a:endParaRPr lang="en-GB"/>
          </a:p>
        </p:txBody>
      </p:sp>
    </p:spTree>
    <p:extLst>
      <p:ext uri="{BB962C8B-B14F-4D97-AF65-F5344CB8AC3E}">
        <p14:creationId xmlns:p14="http://schemas.microsoft.com/office/powerpoint/2010/main" val="216484128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5E36F8EE-B7E5-4FB0-BC94-658BC97961A3}" type="slidenum">
              <a:rPr lang="en-GB"/>
              <a:pPr>
                <a:defRPr/>
              </a:pPr>
              <a:t>‹#›</a:t>
            </a:fld>
            <a:endParaRPr lang="en-GB"/>
          </a:p>
        </p:txBody>
      </p:sp>
    </p:spTree>
    <p:extLst>
      <p:ext uri="{BB962C8B-B14F-4D97-AF65-F5344CB8AC3E}">
        <p14:creationId xmlns:p14="http://schemas.microsoft.com/office/powerpoint/2010/main" val="47163477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0C710DF0-EB87-4A12-9B74-A1902F67222B}" type="slidenum">
              <a:rPr lang="en-GB"/>
              <a:pPr>
                <a:defRPr/>
              </a:pPr>
              <a:t>‹#›</a:t>
            </a:fld>
            <a:endParaRPr lang="en-GB"/>
          </a:p>
        </p:txBody>
      </p:sp>
    </p:spTree>
    <p:extLst>
      <p:ext uri="{BB962C8B-B14F-4D97-AF65-F5344CB8AC3E}">
        <p14:creationId xmlns:p14="http://schemas.microsoft.com/office/powerpoint/2010/main" val="426405310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911C13C0-A0BF-4196-9581-C784071CAAF2}" type="slidenum">
              <a:rPr lang="en-GB"/>
              <a:pPr>
                <a:defRPr/>
              </a:pPr>
              <a:t>‹#›</a:t>
            </a:fld>
            <a:endParaRPr lang="en-GB"/>
          </a:p>
        </p:txBody>
      </p:sp>
    </p:spTree>
    <p:extLst>
      <p:ext uri="{BB962C8B-B14F-4D97-AF65-F5344CB8AC3E}">
        <p14:creationId xmlns:p14="http://schemas.microsoft.com/office/powerpoint/2010/main" val="52906479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showMasterPhAnim="0" type="tbl" preserve="1">
  <p:cSld name="Title and Table">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219075" y="219075"/>
            <a:ext cx="8367713"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223838" y="1438275"/>
            <a:ext cx="8367712" cy="4102100"/>
          </a:xfrm>
        </p:spPr>
        <p:txBody>
          <a:bodyPr/>
          <a:lstStyle/>
          <a:p>
            <a:pPr lvl="0"/>
            <a:endParaRPr lang="en-GB" noProof="0"/>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88A4F020-EF48-4EA3-873F-9FF16985E6D2}" type="slidenum">
              <a:rPr lang="en-GB"/>
              <a:pPr>
                <a:defRPr/>
              </a:pPr>
              <a:t>‹#›</a:t>
            </a:fld>
            <a:endParaRPr lang="en-GB"/>
          </a:p>
        </p:txBody>
      </p:sp>
    </p:spTree>
    <p:extLst>
      <p:ext uri="{BB962C8B-B14F-4D97-AF65-F5344CB8AC3E}">
        <p14:creationId xmlns:p14="http://schemas.microsoft.com/office/powerpoint/2010/main" val="39460679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52521475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1E6DFD9-7764-429C-98A1-D8A639240EB0}" type="slidenum">
              <a:rPr lang="en-GB"/>
              <a:pPr>
                <a:defRPr/>
              </a:pPr>
              <a:t>‹#›</a:t>
            </a:fld>
            <a:endParaRPr lang="en-GB"/>
          </a:p>
        </p:txBody>
      </p:sp>
    </p:spTree>
    <p:extLst>
      <p:ext uri="{BB962C8B-B14F-4D97-AF65-F5344CB8AC3E}">
        <p14:creationId xmlns:p14="http://schemas.microsoft.com/office/powerpoint/2010/main" val="227121540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p>
        </p:txBody>
      </p:sp>
      <p:sp>
        <p:nvSpPr>
          <p:cNvPr id="4" name="Rectangle 5"/>
          <p:cNvSpPr>
            <a:spLocks noGrp="1" noChangeArrowheads="1"/>
          </p:cNvSpPr>
          <p:nvPr>
            <p:ph type="ftr" sz="quarter" idx="11"/>
          </p:nvPr>
        </p:nvSpPr>
        <p:spPr/>
        <p:txBody>
          <a:bodyPr/>
          <a:lstStyle>
            <a:lvl1pPr>
              <a:defRPr/>
            </a:lvl1pPr>
          </a:lstStyle>
          <a:p>
            <a:pPr>
              <a:defRPr/>
            </a:pPr>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pPr>
                <a:defRPr/>
              </a:pPr>
              <a:t>‹#›</a:t>
            </a:fld>
            <a:endParaRPr lang="en-GB"/>
          </a:p>
        </p:txBody>
      </p:sp>
    </p:spTree>
    <p:extLst>
      <p:ext uri="{BB962C8B-B14F-4D97-AF65-F5344CB8AC3E}">
        <p14:creationId xmlns:p14="http://schemas.microsoft.com/office/powerpoint/2010/main" val="264154370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4146020-34F4-47A2-B4B8-4BE76D19ECA0}" type="slidenum">
              <a:rPr lang="en-GB"/>
              <a:pPr>
                <a:defRPr/>
              </a:pPr>
              <a:t>‹#›</a:t>
            </a:fld>
            <a:endParaRPr lang="en-GB"/>
          </a:p>
        </p:txBody>
      </p:sp>
    </p:spTree>
    <p:extLst>
      <p:ext uri="{BB962C8B-B14F-4D97-AF65-F5344CB8AC3E}">
        <p14:creationId xmlns:p14="http://schemas.microsoft.com/office/powerpoint/2010/main" val="270837905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EDF58B2A-D71E-45EE-A5EC-1E6E66E6360F}" type="slidenum">
              <a:rPr lang="en-GB"/>
              <a:pPr>
                <a:defRPr/>
              </a:pPr>
              <a:t>‹#›</a:t>
            </a:fld>
            <a:endParaRPr lang="en-GB"/>
          </a:p>
        </p:txBody>
      </p:sp>
    </p:spTree>
    <p:extLst>
      <p:ext uri="{BB962C8B-B14F-4D97-AF65-F5344CB8AC3E}">
        <p14:creationId xmlns:p14="http://schemas.microsoft.com/office/powerpoint/2010/main" val="184164272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160BFBA2-F75B-48CC-9288-5C18771DE192}" type="slidenum">
              <a:rPr lang="en-GB"/>
              <a:pPr>
                <a:defRPr/>
              </a:pPr>
              <a:t>‹#›</a:t>
            </a:fld>
            <a:endParaRPr lang="en-GB"/>
          </a:p>
        </p:txBody>
      </p:sp>
    </p:spTree>
    <p:extLst>
      <p:ext uri="{BB962C8B-B14F-4D97-AF65-F5344CB8AC3E}">
        <p14:creationId xmlns:p14="http://schemas.microsoft.com/office/powerpoint/2010/main" val="351487197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0F72CE4A-ED8D-4790-9184-D81F1CC8B669}" type="slidenum">
              <a:rPr lang="en-GB"/>
              <a:pPr>
                <a:defRPr/>
              </a:pPr>
              <a:t>‹#›</a:t>
            </a:fld>
            <a:endParaRPr lang="en-GB"/>
          </a:p>
        </p:txBody>
      </p:sp>
    </p:spTree>
    <p:extLst>
      <p:ext uri="{BB962C8B-B14F-4D97-AF65-F5344CB8AC3E}">
        <p14:creationId xmlns:p14="http://schemas.microsoft.com/office/powerpoint/2010/main" val="278025239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F71A5E91-4CF4-4816-AE67-5A33321D983D}" type="slidenum">
              <a:rPr lang="en-GB"/>
              <a:pPr>
                <a:defRPr/>
              </a:pPr>
              <a:t>‹#›</a:t>
            </a:fld>
            <a:endParaRPr lang="en-GB"/>
          </a:p>
        </p:txBody>
      </p:sp>
    </p:spTree>
    <p:extLst>
      <p:ext uri="{BB962C8B-B14F-4D97-AF65-F5344CB8AC3E}">
        <p14:creationId xmlns:p14="http://schemas.microsoft.com/office/powerpoint/2010/main" val="4099932180"/>
      </p:ext>
    </p:extLst>
  </p:cSld>
  <p:clrMapOvr>
    <a:masterClrMapping/>
  </p:clrMapOvr>
  <p:transition spd="slow">
    <p:wipe dir="r"/>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3152BB9-C19B-44F6-AC3A-F60E5F87A55C}" type="slidenum">
              <a:rPr lang="en-GB"/>
              <a:pPr>
                <a:defRPr/>
              </a:pPr>
              <a:t>‹#›</a:t>
            </a:fld>
            <a:endParaRPr lang="en-GB"/>
          </a:p>
        </p:txBody>
      </p:sp>
    </p:spTree>
    <p:extLst>
      <p:ext uri="{BB962C8B-B14F-4D97-AF65-F5344CB8AC3E}">
        <p14:creationId xmlns:p14="http://schemas.microsoft.com/office/powerpoint/2010/main" val="70582876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83BB3F94-ADB5-4781-A091-62B982AA374E}" type="slidenum">
              <a:rPr lang="en-GB"/>
              <a:pPr>
                <a:defRPr/>
              </a:pPr>
              <a:t>‹#›</a:t>
            </a:fld>
            <a:endParaRPr lang="en-GB"/>
          </a:p>
        </p:txBody>
      </p:sp>
    </p:spTree>
    <p:extLst>
      <p:ext uri="{BB962C8B-B14F-4D97-AF65-F5344CB8AC3E}">
        <p14:creationId xmlns:p14="http://schemas.microsoft.com/office/powerpoint/2010/main" val="45955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D1604B2C-1629-4FD2-8F75-3636065A5C43}" type="slidenum">
              <a:rPr lang="en-GB"/>
              <a:pPr>
                <a:defRPr/>
              </a:pPr>
              <a:t>‹#›</a:t>
            </a:fld>
            <a:endParaRPr lang="en-GB"/>
          </a:p>
        </p:txBody>
      </p:sp>
    </p:spTree>
    <p:extLst>
      <p:ext uri="{BB962C8B-B14F-4D97-AF65-F5344CB8AC3E}">
        <p14:creationId xmlns:p14="http://schemas.microsoft.com/office/powerpoint/2010/main" val="245752946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2AD73A2-4204-4135-B970-19BBF3F10036}" type="slidenum">
              <a:rPr lang="en-GB"/>
              <a:pPr>
                <a:defRPr/>
              </a:pPr>
              <a:t>‹#›</a:t>
            </a:fld>
            <a:endParaRPr lang="en-GB"/>
          </a:p>
        </p:txBody>
      </p:sp>
    </p:spTree>
    <p:extLst>
      <p:ext uri="{BB962C8B-B14F-4D97-AF65-F5344CB8AC3E}">
        <p14:creationId xmlns:p14="http://schemas.microsoft.com/office/powerpoint/2010/main" val="305970969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34761076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p>
        </p:txBody>
      </p:sp>
      <p:sp>
        <p:nvSpPr>
          <p:cNvPr id="3" name="Rectangle 5"/>
          <p:cNvSpPr>
            <a:spLocks noGrp="1" noChangeArrowheads="1"/>
          </p:cNvSpPr>
          <p:nvPr>
            <p:ph type="ftr" sz="quarter" idx="11"/>
          </p:nvPr>
        </p:nvSpPr>
        <p:spPr/>
        <p:txBody>
          <a:bodyPr/>
          <a:lstStyle>
            <a:lvl1pPr>
              <a:defRPr/>
            </a:lvl1pPr>
          </a:lstStyle>
          <a:p>
            <a:pPr>
              <a:defRPr/>
            </a:pPr>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pPr>
                <a:defRPr/>
              </a:pPr>
              <a:t>‹#›</a:t>
            </a:fld>
            <a:endParaRPr lang="en-GB"/>
          </a:p>
        </p:txBody>
      </p:sp>
    </p:spTree>
    <p:extLst>
      <p:ext uri="{BB962C8B-B14F-4D97-AF65-F5344CB8AC3E}">
        <p14:creationId xmlns:p14="http://schemas.microsoft.com/office/powerpoint/2010/main" val="3208659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C548814-9F54-48BC-9F79-2BEB7CFE8772}" type="slidenum">
              <a:rPr lang="en-GB"/>
              <a:pPr>
                <a:defRPr/>
              </a:pPr>
              <a:t>‹#›</a:t>
            </a:fld>
            <a:endParaRPr lang="en-GB"/>
          </a:p>
        </p:txBody>
      </p:sp>
    </p:spTree>
    <p:extLst>
      <p:ext uri="{BB962C8B-B14F-4D97-AF65-F5344CB8AC3E}">
        <p14:creationId xmlns:p14="http://schemas.microsoft.com/office/powerpoint/2010/main" val="297358674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00B0AF7-95A5-493C-A741-615578412AE6}" type="slidenum">
              <a:rPr lang="en-GB"/>
              <a:pPr>
                <a:defRPr/>
              </a:pPr>
              <a:t>‹#›</a:t>
            </a:fld>
            <a:endParaRPr lang="en-GB"/>
          </a:p>
        </p:txBody>
      </p:sp>
    </p:spTree>
    <p:extLst>
      <p:ext uri="{BB962C8B-B14F-4D97-AF65-F5344CB8AC3E}">
        <p14:creationId xmlns:p14="http://schemas.microsoft.com/office/powerpoint/2010/main" val="308150434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F359CB6D-D5CA-4F15-B14F-4AE77E1B3196}" type="slidenum">
              <a:rPr lang="en-GB"/>
              <a:pPr>
                <a:defRPr/>
              </a:pPr>
              <a:t>‹#›</a:t>
            </a:fld>
            <a:endParaRPr lang="en-GB"/>
          </a:p>
        </p:txBody>
      </p:sp>
    </p:spTree>
    <p:extLst>
      <p:ext uri="{BB962C8B-B14F-4D97-AF65-F5344CB8AC3E}">
        <p14:creationId xmlns:p14="http://schemas.microsoft.com/office/powerpoint/2010/main" val="362037713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CD3864D6-7616-4226-9EEE-9A1A8E40B872}" type="slidenum">
              <a:rPr lang="en-GB"/>
              <a:pPr>
                <a:defRPr/>
              </a:pPr>
              <a:t>‹#›</a:t>
            </a:fld>
            <a:endParaRPr lang="en-GB"/>
          </a:p>
        </p:txBody>
      </p:sp>
    </p:spTree>
    <p:extLst>
      <p:ext uri="{BB962C8B-B14F-4D97-AF65-F5344CB8AC3E}">
        <p14:creationId xmlns:p14="http://schemas.microsoft.com/office/powerpoint/2010/main" val="208512145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70281434-C47A-4BA7-8D94-8146282A9DF9}" type="slidenum">
              <a:rPr lang="en-GB"/>
              <a:pPr>
                <a:defRPr/>
              </a:pPr>
              <a:t>‹#›</a:t>
            </a:fld>
            <a:endParaRPr lang="en-GB"/>
          </a:p>
        </p:txBody>
      </p:sp>
    </p:spTree>
    <p:extLst>
      <p:ext uri="{BB962C8B-B14F-4D97-AF65-F5344CB8AC3E}">
        <p14:creationId xmlns:p14="http://schemas.microsoft.com/office/powerpoint/2010/main" val="403413228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56A3F186-3B59-4BC5-839F-DDD0E0A359C6}" type="slidenum">
              <a:rPr lang="en-GB"/>
              <a:pPr>
                <a:defRPr/>
              </a:pPr>
              <a:t>‹#›</a:t>
            </a:fld>
            <a:endParaRPr lang="en-GB"/>
          </a:p>
        </p:txBody>
      </p:sp>
    </p:spTree>
    <p:extLst>
      <p:ext uri="{BB962C8B-B14F-4D97-AF65-F5344CB8AC3E}">
        <p14:creationId xmlns:p14="http://schemas.microsoft.com/office/powerpoint/2010/main" val="1246382298"/>
      </p:ext>
    </p:extLst>
  </p:cSld>
  <p:clrMapOvr>
    <a:masterClrMapping/>
  </p:clrMapOvr>
  <p:transition spd="slow">
    <p:wipe dir="r"/>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9F61020C-BE8D-413B-8D22-F38D9673A5E4}" type="slidenum">
              <a:rPr lang="en-GB"/>
              <a:pPr>
                <a:defRPr/>
              </a:pPr>
              <a:t>‹#›</a:t>
            </a:fld>
            <a:endParaRPr lang="en-GB"/>
          </a:p>
        </p:txBody>
      </p:sp>
    </p:spTree>
    <p:extLst>
      <p:ext uri="{BB962C8B-B14F-4D97-AF65-F5344CB8AC3E}">
        <p14:creationId xmlns:p14="http://schemas.microsoft.com/office/powerpoint/2010/main" val="214794720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DC4C20ED-9B73-4D68-A835-DFBAEAE0B6E6}" type="slidenum">
              <a:rPr lang="en-GB"/>
              <a:pPr>
                <a:defRPr/>
              </a:pPr>
              <a:t>‹#›</a:t>
            </a:fld>
            <a:endParaRPr lang="en-GB"/>
          </a:p>
        </p:txBody>
      </p:sp>
    </p:spTree>
    <p:extLst>
      <p:ext uri="{BB962C8B-B14F-4D97-AF65-F5344CB8AC3E}">
        <p14:creationId xmlns:p14="http://schemas.microsoft.com/office/powerpoint/2010/main" val="193607722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4FB1186-3087-4B73-A4EE-E0F3CF443856}" type="slidenum">
              <a:rPr lang="en-GB"/>
              <a:pPr>
                <a:defRPr/>
              </a:pPr>
              <a:t>‹#›</a:t>
            </a:fld>
            <a:endParaRPr lang="en-GB"/>
          </a:p>
        </p:txBody>
      </p:sp>
    </p:spTree>
    <p:extLst>
      <p:ext uri="{BB962C8B-B14F-4D97-AF65-F5344CB8AC3E}">
        <p14:creationId xmlns:p14="http://schemas.microsoft.com/office/powerpoint/2010/main" val="30194808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AED0228-A7D6-491F-9554-01F10FA1FEF5}" type="slidenum">
              <a:rPr lang="en-GB"/>
              <a:pPr>
                <a:defRPr/>
              </a:pPr>
              <a:t>‹#›</a:t>
            </a:fld>
            <a:endParaRPr lang="en-GB"/>
          </a:p>
        </p:txBody>
      </p:sp>
    </p:spTree>
    <p:extLst>
      <p:ext uri="{BB962C8B-B14F-4D97-AF65-F5344CB8AC3E}">
        <p14:creationId xmlns:p14="http://schemas.microsoft.com/office/powerpoint/2010/main" val="241972265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pPr>
                <a:defRPr/>
              </a:pPr>
              <a:t>‹#›</a:t>
            </a:fld>
            <a:endParaRPr lang="en-GB"/>
          </a:p>
        </p:txBody>
      </p:sp>
    </p:spTree>
    <p:extLst>
      <p:ext uri="{BB962C8B-B14F-4D97-AF65-F5344CB8AC3E}">
        <p14:creationId xmlns:p14="http://schemas.microsoft.com/office/powerpoint/2010/main" val="2852204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6"/>
          <p:cNvSpPr>
            <a:spLocks noChangeArrowheads="1"/>
          </p:cNvSpPr>
          <p:nvPr/>
        </p:nvSpPr>
        <p:spPr bwMode="auto">
          <a:xfrm>
            <a:off x="0" y="1125538"/>
            <a:ext cx="9144000" cy="5732462"/>
          </a:xfrm>
          <a:prstGeom prst="rect">
            <a:avLst/>
          </a:prstGeom>
          <a:solidFill>
            <a:srgbClr val="0F5494"/>
          </a:solidFill>
          <a:ln w="63500"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endParaRPr lang="en-US" sz="1800" b="0">
              <a:solidFill>
                <a:srgbClr val="FFFFFF"/>
              </a:solidFill>
              <a:cs typeface="Arial" charset="0"/>
            </a:endParaRPr>
          </a:p>
        </p:txBody>
      </p:sp>
      <p:pic>
        <p:nvPicPr>
          <p:cNvPr id="5" name="Picture 8" descr="C:\DOCUME~1\lenain\LOCALS~1\Temp\7zE90B.tmp\LOGO-CE for Word Mare Maritime Affairs EN Positiv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9663" y="323850"/>
            <a:ext cx="1811337" cy="139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C:\DOCUME~1\lenain\LOCALS~1\Temp\7zE90C.tmp\Footer Box Mare Maritime Affairs E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9575" y="6437313"/>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39952" y="1700808"/>
            <a:ext cx="4536504" cy="2088232"/>
          </a:xfrm>
        </p:spPr>
        <p:txBody>
          <a:bodyPr/>
          <a:lstStyle>
            <a:lvl1pPr>
              <a:defRPr sz="76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7" name="Rectangle 4"/>
          <p:cNvSpPr>
            <a:spLocks noGrp="1" noChangeArrowheads="1"/>
          </p:cNvSpPr>
          <p:nvPr>
            <p:ph type="dt" sz="half" idx="10"/>
          </p:nvPr>
        </p:nvSpPr>
        <p:spPr>
          <a:xfrm>
            <a:off x="457200" y="6092825"/>
            <a:ext cx="2133600" cy="476250"/>
          </a:xfrm>
        </p:spPr>
        <p:txBody>
          <a:bodyPr/>
          <a:lstStyle>
            <a:lvl1pPr>
              <a:defRPr dirty="0">
                <a:solidFill>
                  <a:schemeClr val="bg1"/>
                </a:solidFill>
              </a:defRPr>
            </a:lvl1pPr>
          </a:lstStyle>
          <a:p>
            <a:pPr>
              <a:defRPr/>
            </a:pPr>
            <a:endParaRPr lang="en-GB">
              <a:solidFill>
                <a:srgbClr val="FFFFFF"/>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bg1"/>
                </a:solidFill>
              </a:defRPr>
            </a:lvl1pPr>
          </a:lstStyle>
          <a:p>
            <a:pPr>
              <a:defRPr/>
            </a:pPr>
            <a:endParaRPr>
              <a:solidFill>
                <a:srgbClr val="FFFFFF"/>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a:solidFill>
                  <a:schemeClr val="bg1"/>
                </a:solidFill>
              </a:defRPr>
            </a:lvl1pPr>
          </a:lstStyle>
          <a:p>
            <a:pPr>
              <a:defRPr/>
            </a:pPr>
            <a:fld id="{4857A377-873B-4E66-9792-D38035E764EC}"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7315554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Rectangle 3"/>
          <p:cNvSpPr/>
          <p:nvPr/>
        </p:nvSpPr>
        <p:spPr>
          <a:xfrm>
            <a:off x="0" y="0"/>
            <a:ext cx="9144000" cy="989013"/>
          </a:xfrm>
          <a:prstGeom prst="rect">
            <a:avLst/>
          </a:prstGeom>
          <a:solidFill>
            <a:srgbClr val="9AC00A"/>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sz="1800" b="0">
              <a:solidFill>
                <a:srgbClr val="FFFFFF"/>
              </a:solidFill>
            </a:endParaRPr>
          </a:p>
        </p:txBody>
      </p:sp>
      <p:pic>
        <p:nvPicPr>
          <p:cNvPr id="5" name="Picture 9" descr="C:\DOCUME~1\lenain\LOCALS~1\Temp\7zE90C.tmp\Footer Box Mare Maritime Affairs EN.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4500" y="6457950"/>
            <a:ext cx="611188"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DOCUME~1\lenain\LOCALS~1\Temp\7zE90D.tmp\LOGO-CE for Word Mare Maritime Affairs EN Negativ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438" y="306388"/>
            <a:ext cx="1620837" cy="124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1556271"/>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57200" y="2636912"/>
            <a:ext cx="8229600" cy="3384476"/>
          </a:xfrm>
        </p:spPr>
        <p:txBody>
          <a:bodyPr/>
          <a:lstStyle>
            <a:lvl1pPr marL="0" indent="-342900">
              <a:buClr>
                <a:srgbClr val="0F5494"/>
              </a:buClr>
              <a:buSzPct val="120000"/>
              <a:buFont typeface="Arial" pitchFamily="34" charset="0"/>
              <a:buChar char="•"/>
              <a:defRPr/>
            </a:lvl1pPr>
            <a:lvl2pPr>
              <a:buClr>
                <a:srgbClr val="009FBA"/>
              </a:buClr>
              <a:defRPr/>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6FB2673B-988C-4C7B-9CE8-75AF8125AF91}"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793869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4" name="Picture 6" descr="C:\DOCUME~1\lenain\LOCALS~1\Temp\7zE12B1.tmp\LOGO-CE for Mare Maritime Affairs EN Landscape Positive.pn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5940425"/>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475200"/>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68000" y="1764000"/>
            <a:ext cx="8229600" cy="3969256"/>
          </a:xfrm>
        </p:spPr>
        <p:txBody>
          <a:bodyPr/>
          <a:lstStyle>
            <a:lvl1pPr marL="0" indent="-342900">
              <a:buClr>
                <a:srgbClr val="0F5494"/>
              </a:buClr>
              <a:buSzPct val="120000"/>
              <a:buFont typeface="Arial" pitchFamily="34" charset="0"/>
              <a:buChar char="•"/>
              <a:defRPr i="0"/>
            </a:lvl1pPr>
            <a:lvl2pPr>
              <a:buClr>
                <a:srgbClr val="009FBA"/>
              </a:buClr>
              <a:defRPr sz="1800" b="0"/>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5"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B83AA520-8D27-4CB7-AC26-41911908FAA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6442345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813E356D-932D-4ADF-B568-65BF9801BB6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534128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9D1FCA35-F2CE-4A2C-A9A8-2B25041955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808248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4792EB6A-FDAE-4631-A332-8E3BF044939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5200429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92CE937D-F21B-4DBD-A0CC-63CE69C3B70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362670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87F5FA1D-965B-4F5C-875E-BA66307137B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838209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A1D4C76A-0F6B-4494-A66A-CAA57CB5890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339914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7C3B4254-FF6C-45B4-B12E-7C44E33DA68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676311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pPr>
                <a:defRPr/>
              </a:pPr>
              <a:t>‹#›</a:t>
            </a:fld>
            <a:endParaRPr lang="en-GB"/>
          </a:p>
        </p:txBody>
      </p:sp>
    </p:spTree>
    <p:extLst>
      <p:ext uri="{BB962C8B-B14F-4D97-AF65-F5344CB8AC3E}">
        <p14:creationId xmlns:p14="http://schemas.microsoft.com/office/powerpoint/2010/main" val="45230153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DDE8F64B-A879-4A91-8558-AEAFB3D1894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033745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04F1F349-EDA9-4A60-831E-647B8971BA9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307999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398936250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677494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095583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8704321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802372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6111658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7821927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7300973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theme" Target="../theme/theme13.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theme" Target="../theme/theme15.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slideLayout" Target="../slideLayouts/slideLayout171.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14" Type="http://schemas.openxmlformats.org/officeDocument/2006/relationships/image" Target="../media/image4.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4.emf"/><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emf"/><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4.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5.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image" Target="../media/image4.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4.emf"/><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4.emf"/><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8.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pPr>
                <a:defRPr/>
              </a:pPr>
              <a:t>‹#›</a:t>
            </a:fld>
            <a:endParaRPr lang="en-GB" dirty="0"/>
          </a:p>
        </p:txBody>
      </p:sp>
    </p:spTree>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343838841"/>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699728564"/>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dirty="0">
                <a:solidFill>
                  <a:schemeClr val="tx1"/>
                </a:solidFill>
                <a:latin typeface="+mj-lt"/>
                <a:cs typeface="+mn-cs"/>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dirty="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cs typeface="+mn-cs"/>
              </a:defRPr>
            </a:lvl1pPr>
          </a:lstStyle>
          <a:p>
            <a:pPr>
              <a:defRPr/>
            </a:pPr>
            <a:fld id="{A804E00C-0303-47FE-9984-164A2CCEB7B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03367673"/>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 id="2147484066" r:id="rId12"/>
  </p:sldLayoutIdLst>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rgbClr val="0F5494"/>
        </a:buClr>
        <a:buChar char="•"/>
        <a:defRPr sz="2400" i="1">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b="1">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868587091"/>
      </p:ext>
    </p:extLst>
  </p:cSld>
  <p:clrMap bg1="lt1" tx1="dk1" bg2="lt2" tx2="dk2" accent1="accent1" accent2="accent2" accent3="accent3" accent4="accent4" accent5="accent5" accent6="accent6" hlink="hlink" folHlink="folHlink"/>
  <p:sldLayoutIdLst>
    <p:sldLayoutId id="2147484068" r:id="rId1"/>
    <p:sldLayoutId id="2147484069" r:id="rId2"/>
    <p:sldLayoutId id="2147484070" r:id="rId3"/>
    <p:sldLayoutId id="2147484071" r:id="rId4"/>
    <p:sldLayoutId id="2147484072" r:id="rId5"/>
    <p:sldLayoutId id="2147484073" r:id="rId6"/>
    <p:sldLayoutId id="2147484074" r:id="rId7"/>
    <p:sldLayoutId id="2147484075" r:id="rId8"/>
    <p:sldLayoutId id="2147484076" r:id="rId9"/>
    <p:sldLayoutId id="2147484077" r:id="rId10"/>
    <p:sldLayoutId id="2147484078" r:id="rId11"/>
    <p:sldLayoutId id="2147484079" r:id="rId12"/>
  </p:sldLayoutIdLst>
  <p:hf sldNum="0" hdr="0" ftr="0" dt="0"/>
  <p:txStyles>
    <p:titleStyle>
      <a:lvl1pPr marL="358775" indent="-358775" algn="l" rtl="0" fontAlgn="base">
        <a:spcBef>
          <a:spcPct val="0"/>
        </a:spcBef>
        <a:spcAft>
          <a:spcPct val="0"/>
        </a:spcAft>
        <a:defRPr sz="3000" b="1">
          <a:solidFill>
            <a:srgbClr val="0F5494"/>
          </a:solidFill>
          <a:latin typeface="+mj-lt"/>
          <a:ea typeface="+mj-ea"/>
          <a:cs typeface="+mj-cs"/>
        </a:defRPr>
      </a:lvl1pPr>
      <a:lvl2pPr marL="358775" indent="-358775" algn="l" rtl="0" fontAlgn="base">
        <a:spcBef>
          <a:spcPct val="0"/>
        </a:spcBef>
        <a:spcAft>
          <a:spcPct val="0"/>
        </a:spcAft>
        <a:defRPr sz="3000" b="1">
          <a:solidFill>
            <a:srgbClr val="0F5494"/>
          </a:solidFill>
          <a:latin typeface="Verdana" pitchFamily="34" charset="0"/>
        </a:defRPr>
      </a:lvl2pPr>
      <a:lvl3pPr marL="358775" indent="-358775" algn="l" rtl="0" fontAlgn="base">
        <a:spcBef>
          <a:spcPct val="0"/>
        </a:spcBef>
        <a:spcAft>
          <a:spcPct val="0"/>
        </a:spcAft>
        <a:defRPr sz="3000" b="1">
          <a:solidFill>
            <a:srgbClr val="0F5494"/>
          </a:solidFill>
          <a:latin typeface="Verdana" pitchFamily="34" charset="0"/>
        </a:defRPr>
      </a:lvl3pPr>
      <a:lvl4pPr marL="358775" indent="-358775" algn="l" rtl="0" fontAlgn="base">
        <a:spcBef>
          <a:spcPct val="0"/>
        </a:spcBef>
        <a:spcAft>
          <a:spcPct val="0"/>
        </a:spcAft>
        <a:defRPr sz="3000" b="1">
          <a:solidFill>
            <a:srgbClr val="0F5494"/>
          </a:solidFill>
          <a:latin typeface="Verdana" pitchFamily="34" charset="0"/>
        </a:defRPr>
      </a:lvl4pPr>
      <a:lvl5pPr marL="358775" indent="-358775" algn="l" rtl="0" fontAlgn="base">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fontAlgn="base">
        <a:spcBef>
          <a:spcPct val="20000"/>
        </a:spcBef>
        <a:spcAft>
          <a:spcPct val="0"/>
        </a:spcAft>
        <a:buClr>
          <a:schemeClr val="bg1"/>
        </a:buClr>
        <a:buChar char="•"/>
        <a:defRPr sz="2400">
          <a:solidFill>
            <a:srgbClr val="0F5494"/>
          </a:solidFill>
          <a:latin typeface="+mn-lt"/>
          <a:ea typeface="+mn-ea"/>
          <a:cs typeface="+mn-cs"/>
        </a:defRPr>
      </a:lvl1pPr>
      <a:lvl2pPr marL="742950" indent="-285750" algn="l" rtl="0" fontAlgn="base">
        <a:spcBef>
          <a:spcPct val="20000"/>
        </a:spcBef>
        <a:spcAft>
          <a:spcPct val="0"/>
        </a:spcAft>
        <a:buClr>
          <a:srgbClr val="009FBA"/>
        </a:buClr>
        <a:buChar char="•"/>
        <a:defRPr sz="2000">
          <a:solidFill>
            <a:srgbClr val="0F5494"/>
          </a:solidFill>
          <a:latin typeface="+mn-lt"/>
        </a:defRPr>
      </a:lvl2pPr>
      <a:lvl3pPr marL="1143000" indent="-228600" algn="l" rtl="0" fontAlgn="base">
        <a:spcBef>
          <a:spcPct val="20000"/>
        </a:spcBef>
        <a:spcAft>
          <a:spcPct val="0"/>
        </a:spcAft>
        <a:defRPr sz="1400">
          <a:solidFill>
            <a:srgbClr val="0F5494"/>
          </a:solidFill>
          <a:latin typeface="+mn-lt"/>
        </a:defRPr>
      </a:lvl3pPr>
      <a:lvl4pPr marL="1600200" indent="-228600" algn="l" rtl="0" fontAlgn="base">
        <a:spcBef>
          <a:spcPct val="20000"/>
        </a:spcBef>
        <a:spcAft>
          <a:spcPct val="0"/>
        </a:spcAft>
        <a:buChar char="–"/>
        <a:defRPr sz="2000">
          <a:solidFill>
            <a:schemeClr val="tx1"/>
          </a:solidFill>
          <a:latin typeface="Arial" charset="0"/>
        </a:defRPr>
      </a:lvl4pPr>
      <a:lvl5pPr marL="2057400" indent="-228600" algn="l" rtl="0" fontAlgn="base">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59436818"/>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1026"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lgn="ctr">
                <a:defRPr/>
              </a:pPr>
              <a:endParaRPr lang="en-GB" sz="1400" b="0">
                <a:solidFill>
                  <a:srgbClr val="000000"/>
                </a:solidFill>
                <a:latin typeface="Myriad Pro" pitchFamily="34" charset="0"/>
                <a:cs typeface="Arial" charset="0"/>
              </a:endParaRPr>
            </a:p>
          </p:txBody>
        </p:sp>
        <p:grpSp>
          <p:nvGrpSpPr>
            <p:cNvPr id="1077"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300" smtClean="0">
                <a:solidFill>
                  <a:schemeClr val="bg1"/>
                </a:solidFill>
              </a:defRPr>
            </a:lvl1pPr>
          </a:lstStyle>
          <a:p>
            <a:pPr>
              <a:defRPr/>
            </a:pPr>
            <a:r>
              <a:rPr lang="en-GB" b="0">
                <a:solidFill>
                  <a:srgbClr val="FFFFFF"/>
                </a:solidFill>
                <a:latin typeface="Myriad Pro" pitchFamily="34" charset="0"/>
                <a:cs typeface="Arial" charset="0"/>
              </a:rPr>
              <a:t>Fisheries</a:t>
            </a:r>
          </a:p>
        </p:txBody>
      </p:sp>
      <p:sp>
        <p:nvSpPr>
          <p:cNvPr id="11312" name="Rectangle 48"/>
          <p:cNvSpPr>
            <a:spLocks noGrp="1" noChangeArrowheads="1"/>
          </p:cNvSpPr>
          <p:nvPr>
            <p:ph type="sldNum" sz="quarter" idx="4"/>
          </p:nvPr>
        </p:nvSpPr>
        <p:spPr bwMode="gray">
          <a:xfrm>
            <a:off x="8343900" y="6453188"/>
            <a:ext cx="800100"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300">
                <a:solidFill>
                  <a:schemeClr val="folHlink"/>
                </a:solidFill>
              </a:defRPr>
            </a:lvl1pPr>
          </a:lstStyle>
          <a:p>
            <a:fld id="{9ABDFD0A-77F7-4AD3-A0BF-4829FDD93149}" type="slidenum">
              <a:rPr lang="en-GB" b="0">
                <a:solidFill>
                  <a:srgbClr val="9AC00A"/>
                </a:solidFill>
                <a:latin typeface="Myriad Pro" pitchFamily="34" charset="0"/>
                <a:cs typeface="Arial" charset="0"/>
              </a:rPr>
              <a:pPr/>
              <a:t>‹#›</a:t>
            </a:fld>
            <a:r>
              <a:rPr lang="en-GB" b="0">
                <a:solidFill>
                  <a:srgbClr val="9AC00A"/>
                </a:solidFill>
                <a:latin typeface="Myriad Pro" pitchFamily="34" charset="0"/>
                <a:cs typeface="Arial" charset="0"/>
              </a:rPr>
              <a:t>/26</a:t>
            </a:r>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cs typeface="Arial" charset="0"/>
              </a:rPr>
              <a:t>Slide</a:t>
            </a:r>
          </a:p>
        </p:txBody>
      </p:sp>
      <p:pic>
        <p:nvPicPr>
          <p:cNvPr id="1032" name="Picture 426" descr="DGMare-White_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3"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3"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4"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1"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3"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8"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19"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1"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2"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0"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1"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2"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3"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5"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lgn="ctr">
                <a:defRPr/>
              </a:pPr>
              <a:endParaRPr lang="en-GB" sz="1400" b="0">
                <a:solidFill>
                  <a:srgbClr val="000000"/>
                </a:solidFill>
                <a:latin typeface="Myriad Pro" pitchFamily="34" charset="0"/>
                <a:cs typeface="Arial"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cs typeface="Arial" charset="0"/>
              </a:rPr>
              <a:t>MARITIME</a:t>
            </a:r>
            <a:br>
              <a:rPr lang="fr-BE" sz="1700">
                <a:solidFill>
                  <a:srgbClr val="005A8E"/>
                </a:solidFill>
                <a:latin typeface="Myriad Pro" pitchFamily="34" charset="0"/>
                <a:cs typeface="Arial" charset="0"/>
              </a:rPr>
            </a:br>
            <a:r>
              <a:rPr lang="fr-BE" sz="1700">
                <a:solidFill>
                  <a:srgbClr val="005A8E"/>
                </a:solidFill>
                <a:latin typeface="Myriad Pro" pitchFamily="34" charset="0"/>
                <a:cs typeface="Arial" charset="0"/>
              </a:rPr>
              <a:t>AFFAIRS</a:t>
            </a:r>
            <a:endParaRPr lang="en-GB" sz="1700">
              <a:solidFill>
                <a:srgbClr val="005A8E"/>
              </a:solidFill>
              <a:latin typeface="Myriad Pro" pitchFamily="34" charset="0"/>
              <a:cs typeface="Arial"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lgn="ctr">
              <a:defRPr/>
            </a:pPr>
            <a:endParaRPr lang="en-GB" sz="1400" b="0">
              <a:solidFill>
                <a:srgbClr val="000000"/>
              </a:solidFill>
              <a:latin typeface="Myriad Pro" pitchFamily="34" charset="0"/>
              <a:cs typeface="Arial" charset="0"/>
            </a:endParaRPr>
          </a:p>
        </p:txBody>
      </p:sp>
    </p:spTree>
    <p:extLst>
      <p:ext uri="{BB962C8B-B14F-4D97-AF65-F5344CB8AC3E}">
        <p14:creationId xmlns:p14="http://schemas.microsoft.com/office/powerpoint/2010/main" val="3457774468"/>
      </p:ext>
    </p:extLst>
  </p:cSld>
  <p:clrMap bg1="lt1" tx1="dk1" bg2="lt2" tx2="dk2" accent1="accent1" accent2="accent2" accent3="accent3" accent4="accent4" accent5="accent5" accent6="accent6" hlink="hlink" folHlink="folHlink"/>
  <p:sldLayoutIdLst>
    <p:sldLayoutId id="2147484093" r:id="rId1"/>
    <p:sldLayoutId id="2147484094" r:id="rId2"/>
    <p:sldLayoutId id="2147484095" r:id="rId3"/>
    <p:sldLayoutId id="2147484096" r:id="rId4"/>
    <p:sldLayoutId id="2147484097" r:id="rId5"/>
    <p:sldLayoutId id="2147484098" r:id="rId6"/>
    <p:sldLayoutId id="2147484099" r:id="rId7"/>
    <p:sldLayoutId id="2147484100" r:id="rId8"/>
    <p:sldLayoutId id="2147484101" r:id="rId9"/>
    <p:sldLayoutId id="2147484102" r:id="rId10"/>
    <p:sldLayoutId id="2147484103" r:id="rId11"/>
    <p:sldLayoutId id="2147484104" r:id="rId12"/>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r" rtl="0" eaLnBrk="0" fontAlgn="base" hangingPunct="0">
        <a:lnSpc>
          <a:spcPct val="80000"/>
        </a:lnSpc>
        <a:spcBef>
          <a:spcPct val="0"/>
        </a:spcBef>
        <a:spcAft>
          <a:spcPct val="0"/>
        </a:spcAft>
        <a:defRPr sz="3500">
          <a:solidFill>
            <a:schemeClr val="tx1"/>
          </a:solidFill>
          <a:latin typeface="+mj-lt"/>
          <a:ea typeface="+mj-ea"/>
          <a:cs typeface="+mj-cs"/>
        </a:defRPr>
      </a:lvl1pPr>
      <a:lvl2pPr algn="r" rtl="0" eaLnBrk="0" fontAlgn="base" hangingPunct="0">
        <a:lnSpc>
          <a:spcPct val="80000"/>
        </a:lnSpc>
        <a:spcBef>
          <a:spcPct val="0"/>
        </a:spcBef>
        <a:spcAft>
          <a:spcPct val="0"/>
        </a:spcAft>
        <a:defRPr sz="3500">
          <a:solidFill>
            <a:schemeClr val="tx1"/>
          </a:solidFill>
          <a:latin typeface="Myriad Pro Light" pitchFamily="34" charset="0"/>
        </a:defRPr>
      </a:lvl2pPr>
      <a:lvl3pPr algn="r" rtl="0" eaLnBrk="0" fontAlgn="base" hangingPunct="0">
        <a:lnSpc>
          <a:spcPct val="80000"/>
        </a:lnSpc>
        <a:spcBef>
          <a:spcPct val="0"/>
        </a:spcBef>
        <a:spcAft>
          <a:spcPct val="0"/>
        </a:spcAft>
        <a:defRPr sz="3500">
          <a:solidFill>
            <a:schemeClr val="tx1"/>
          </a:solidFill>
          <a:latin typeface="Myriad Pro Light" pitchFamily="34" charset="0"/>
        </a:defRPr>
      </a:lvl3pPr>
      <a:lvl4pPr algn="r" rtl="0" eaLnBrk="0" fontAlgn="base" hangingPunct="0">
        <a:lnSpc>
          <a:spcPct val="80000"/>
        </a:lnSpc>
        <a:spcBef>
          <a:spcPct val="0"/>
        </a:spcBef>
        <a:spcAft>
          <a:spcPct val="0"/>
        </a:spcAft>
        <a:defRPr sz="3500">
          <a:solidFill>
            <a:schemeClr val="tx1"/>
          </a:solidFill>
          <a:latin typeface="Myriad Pro Light" pitchFamily="34" charset="0"/>
        </a:defRPr>
      </a:lvl4pPr>
      <a:lvl5pPr algn="r"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r" rtl="0" fontAlgn="base">
        <a:lnSpc>
          <a:spcPct val="80000"/>
        </a:lnSpc>
        <a:spcBef>
          <a:spcPct val="0"/>
        </a:spcBef>
        <a:spcAft>
          <a:spcPct val="0"/>
        </a:spcAft>
        <a:defRPr sz="3500">
          <a:solidFill>
            <a:schemeClr val="tx1"/>
          </a:solidFill>
          <a:latin typeface="Myriad Pro Light" pitchFamily="34" charset="0"/>
        </a:defRPr>
      </a:lvl6pPr>
      <a:lvl7pPr marL="914400" algn="r" rtl="0" fontAlgn="base">
        <a:lnSpc>
          <a:spcPct val="80000"/>
        </a:lnSpc>
        <a:spcBef>
          <a:spcPct val="0"/>
        </a:spcBef>
        <a:spcAft>
          <a:spcPct val="0"/>
        </a:spcAft>
        <a:defRPr sz="3500">
          <a:solidFill>
            <a:schemeClr val="tx1"/>
          </a:solidFill>
          <a:latin typeface="Myriad Pro Light" pitchFamily="34" charset="0"/>
        </a:defRPr>
      </a:lvl7pPr>
      <a:lvl8pPr marL="1371600" algn="r" rtl="0" fontAlgn="base">
        <a:lnSpc>
          <a:spcPct val="80000"/>
        </a:lnSpc>
        <a:spcBef>
          <a:spcPct val="0"/>
        </a:spcBef>
        <a:spcAft>
          <a:spcPct val="0"/>
        </a:spcAft>
        <a:defRPr sz="3500">
          <a:solidFill>
            <a:schemeClr val="tx1"/>
          </a:solidFill>
          <a:latin typeface="Myriad Pro Light" pitchFamily="34" charset="0"/>
        </a:defRPr>
      </a:lvl8pPr>
      <a:lvl9pPr marL="1828800" algn="r"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13314"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13365"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70298B68-D174-4A32-901F-7168792CB2BA}"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13320"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21"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256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256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C2AA42CE-3733-4DE2-876C-6D0D80DE35BC}"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25608"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37890"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37941"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F4DFC9E9-D82A-464F-B315-E6F844AD534E}"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37896" name="Picture 426" descr="DGMare-White_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897"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512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12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1D35D203-1C14-4E83-82D0-7CC1B64A5864}"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1208" name="Picture 426" descr="DGMare-White_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2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64514"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4565"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F231480E-93DE-40C9-B737-227DEFE2F254}"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64520"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21"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768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68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2E897610-A78C-4CE6-BE8F-85AFCFEDB1B0}"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76808"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8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dirty="0">
                <a:solidFill>
                  <a:schemeClr val="tx1"/>
                </a:solidFill>
                <a:latin typeface="+mj-lt"/>
                <a:cs typeface="+mn-cs"/>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dirty="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cs typeface="+mn-cs"/>
              </a:defRPr>
            </a:lvl1pPr>
          </a:lstStyle>
          <a:p>
            <a:pPr>
              <a:defRPr/>
            </a:pPr>
            <a:fld id="{A804E00C-0303-47FE-9984-164A2CCEB7B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40529726"/>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Lst>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rgbClr val="0F5494"/>
        </a:buClr>
        <a:buChar char="•"/>
        <a:defRPr sz="2400" i="1">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b="1">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876857582"/>
      </p:ext>
    </p:extLst>
  </p:cSld>
  <p:clrMap bg1="lt1" tx1="dk1" bg2="lt2" tx2="dk2" accent1="accent1" accent2="accent2" accent3="accent3" accent4="accent4" accent5="accent5" accent6="accent6" hlink="hlink" folHlink="folHlink"/>
  <p:sldLayoutIdLst>
    <p:sldLayoutId id="2147483995" r:id="rId1"/>
    <p:sldLayoutId id="2147483996" r:id="rId2"/>
    <p:sldLayoutId id="2147483997" r:id="rId3"/>
    <p:sldLayoutId id="2147483998" r:id="rId4"/>
    <p:sldLayoutId id="2147483999" r:id="rId5"/>
    <p:sldLayoutId id="2147484000" r:id="rId6"/>
    <p:sldLayoutId id="2147484001" r:id="rId7"/>
    <p:sldLayoutId id="2147484002" r:id="rId8"/>
    <p:sldLayoutId id="2147484003" r:id="rId9"/>
    <p:sldLayoutId id="2147484004" r:id="rId10"/>
    <p:sldLayoutId id="2147484005"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8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8.xml"/></Relationships>
</file>

<file path=ppt/slides/_rels/slide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3.xml"/></Relationships>
</file>

<file path=ppt/slides/_rels/slide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93.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65.xml"/><Relationship Id="rId1" Type="http://schemas.openxmlformats.org/officeDocument/2006/relationships/themeOverride" Target="../theme/themeOverride1.xml"/><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104.xml"/></Relationships>
</file>

<file path=ppt/slides/_rels/slide2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04.xml"/></Relationships>
</file>

<file path=ppt/slides/_rels/slide23.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115.xml"/></Relationships>
</file>

<file path=ppt/slides/_rels/slide27.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127.xml"/></Relationships>
</file>

<file path=ppt/slides/_rels/slide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3.xml"/><Relationship Id="rId1" Type="http://schemas.openxmlformats.org/officeDocument/2006/relationships/slideLayout" Target="../slideLayouts/slideLayout161.xml"/><Relationship Id="rId4" Type="http://schemas.openxmlformats.org/officeDocument/2006/relationships/image" Target="../media/image11.jpeg"/></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48.xml"/></Relationships>
</file>

<file path=ppt/slides/_rels/slide5.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4.png"/><Relationship Id="rId7" Type="http://schemas.openxmlformats.org/officeDocument/2006/relationships/hyperlink" Target="http://www.google.be/imgres?imgurl=http://4.bp.blogspot.com/_CNdgQc66SGg/SY_wR937v0I/AAAAAAAAD74/WJdJaZmvF5M/s400/Inspire_logo.jpg&amp;imgrefurl=http://terrimago.blogspot.com/2009/02/cest-fou-ce-que-leurope-nous-inspire.html&amp;usg=__pXH6vG5yU8NhZU-akdstXYbnBpc=&amp;h=390&amp;w=400&amp;sz=35&amp;hl=en&amp;start=2&amp;sig2=BTTulE4Vc-S3eyKQz0QpCg&amp;zoom=1&amp;um=1&amp;itbs=1&amp;tbnid=XbYVeYua_YA_1M:&amp;tbnh=121&amp;tbnw=124&amp;prev=/images?q=inspire+logo&amp;um=1&amp;hl=en&amp;sa=N&amp;rls=com.microsoft:*&amp;tbs=isch:1&amp;ei=LLmPTLKGB87MswaE_5HKCw" TargetMode="External"/><Relationship Id="rId2" Type="http://schemas.openxmlformats.org/officeDocument/2006/relationships/notesSlide" Target="../notesSlides/notesSlide4.xml"/><Relationship Id="rId1" Type="http://schemas.openxmlformats.org/officeDocument/2006/relationships/slideLayout" Target="../slideLayouts/slideLayout150.xml"/><Relationship Id="rId6" Type="http://schemas.openxmlformats.org/officeDocument/2006/relationships/image" Target="../media/image16.png"/><Relationship Id="rId5" Type="http://schemas.openxmlformats.org/officeDocument/2006/relationships/image" Target="../media/image15.jpeg"/><Relationship Id="rId4" Type="http://schemas.openxmlformats.org/officeDocument/2006/relationships/hyperlink" Target="http://ec.europa.eu/gmes/index_en.htm" TargetMode="External"/></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8.jpeg"/><Relationship Id="rId7"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80.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82.xml"/></Relationships>
</file>

<file path=ppt/slides/_rels/slide8.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86.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p:cNvSpPr>
            <a:spLocks noGrp="1"/>
          </p:cNvSpPr>
          <p:nvPr>
            <p:ph type="title"/>
          </p:nvPr>
        </p:nvSpPr>
        <p:spPr>
          <a:xfrm>
            <a:off x="4067945" y="1700212"/>
            <a:ext cx="4752206" cy="3456979"/>
          </a:xfrm>
        </p:spPr>
        <p:txBody>
          <a:bodyPr/>
          <a:lstStyle/>
          <a:p>
            <a:r>
              <a:rPr lang="en-US" sz="3600" dirty="0" smtClean="0"/>
              <a:t>Marine Knowledge 2020:</a:t>
            </a:r>
            <a:br>
              <a:rPr lang="en-US" sz="3600" dirty="0" smtClean="0"/>
            </a:br>
            <a:endParaRPr lang="en-US" sz="3600" dirty="0" smtClean="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Title 1"/>
          <p:cNvSpPr txBox="1">
            <a:spLocks/>
          </p:cNvSpPr>
          <p:nvPr/>
        </p:nvSpPr>
        <p:spPr bwMode="auto">
          <a:xfrm>
            <a:off x="1403648" y="836712"/>
            <a:ext cx="2915816"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a:lstStyle>
          <a:p>
            <a:pPr marL="92075" indent="-92075" algn="ctr"/>
            <a:r>
              <a:rPr lang="en-US" dirty="0" smtClean="0">
                <a:solidFill>
                  <a:srgbClr val="000000"/>
                </a:solidFill>
              </a:rPr>
              <a:t>240 replies</a:t>
            </a:r>
            <a:endParaRPr lang="en-GB" dirty="0">
              <a:solidFill>
                <a:srgbClr val="000000"/>
              </a:solidFill>
            </a:endParaRPr>
          </a:p>
        </p:txBody>
      </p:sp>
    </p:spTree>
    <p:extLst>
      <p:ext uri="{BB962C8B-B14F-4D97-AF65-F5344CB8AC3E}">
        <p14:creationId xmlns:p14="http://schemas.microsoft.com/office/powerpoint/2010/main" val="158037014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Title 3"/>
          <p:cNvSpPr>
            <a:spLocks noGrp="1"/>
          </p:cNvSpPr>
          <p:nvPr>
            <p:ph type="title"/>
          </p:nvPr>
        </p:nvSpPr>
        <p:spPr>
          <a:xfrm>
            <a:off x="250825" y="-171450"/>
            <a:ext cx="8229600" cy="936625"/>
          </a:xfrm>
        </p:spPr>
        <p:txBody>
          <a:bodyPr/>
          <a:lstStyle/>
          <a:p>
            <a:r>
              <a:rPr lang="en-US" smtClean="0"/>
              <a:t>Vision for 2020</a:t>
            </a:r>
            <a:endParaRPr lang="en-GB" smtClean="0"/>
          </a:p>
        </p:txBody>
      </p:sp>
      <p:sp>
        <p:nvSpPr>
          <p:cNvPr id="133123" name="Text Box 2"/>
          <p:cNvSpPr>
            <a:spLocks noGrp="1" noChangeArrowheads="1"/>
          </p:cNvSpPr>
          <p:nvPr>
            <p:ph idx="1"/>
          </p:nvPr>
        </p:nvSpPr>
        <p:spPr>
          <a:xfrm>
            <a:off x="0" y="1052513"/>
            <a:ext cx="9109075" cy="5311711"/>
          </a:xfrm>
        </p:spPr>
        <p:txBody>
          <a:bodyPr>
            <a:spAutoFit/>
          </a:bodyPr>
          <a:lstStyle/>
          <a:p>
            <a:pPr>
              <a:lnSpc>
                <a:spcPts val="3000"/>
              </a:lnSpc>
              <a:spcBef>
                <a:spcPts val="1100"/>
              </a:spcBef>
              <a:buFontTx/>
              <a:buChar char="•"/>
            </a:pPr>
            <a:r>
              <a:rPr lang="en-GB" dirty="0" smtClean="0"/>
              <a:t>A seamless multi-resolution digital seabed map of European waters by 2020. </a:t>
            </a:r>
          </a:p>
          <a:p>
            <a:pPr lvl="1">
              <a:lnSpc>
                <a:spcPts val="3000"/>
              </a:lnSpc>
              <a:spcBef>
                <a:spcPts val="1100"/>
              </a:spcBef>
            </a:pPr>
            <a:r>
              <a:rPr lang="en-GB" dirty="0" smtClean="0"/>
              <a:t>highest resolution possible in areas that have been surveyed; </a:t>
            </a:r>
          </a:p>
          <a:p>
            <a:pPr lvl="1">
              <a:lnSpc>
                <a:spcPts val="3000"/>
              </a:lnSpc>
              <a:spcBef>
                <a:spcPts val="1100"/>
              </a:spcBef>
            </a:pPr>
            <a:r>
              <a:rPr lang="en-GB" dirty="0" smtClean="0"/>
              <a:t>free of restrictions on use;</a:t>
            </a:r>
          </a:p>
          <a:p>
            <a:pPr lvl="1">
              <a:lnSpc>
                <a:spcPts val="3000"/>
              </a:lnSpc>
              <a:spcBef>
                <a:spcPts val="1100"/>
              </a:spcBef>
            </a:pPr>
            <a:r>
              <a:rPr lang="en-GB" dirty="0" smtClean="0"/>
              <a:t>topography, geology, habitats and ecosystems;</a:t>
            </a:r>
          </a:p>
          <a:p>
            <a:pPr lvl="1">
              <a:lnSpc>
                <a:spcPts val="3000"/>
              </a:lnSpc>
              <a:spcBef>
                <a:spcPts val="1100"/>
              </a:spcBef>
            </a:pPr>
            <a:r>
              <a:rPr lang="en-GB" dirty="0" smtClean="0"/>
              <a:t>accompanied by timely information on</a:t>
            </a:r>
          </a:p>
          <a:p>
            <a:pPr lvl="2">
              <a:lnSpc>
                <a:spcPts val="3000"/>
              </a:lnSpc>
              <a:spcBef>
                <a:spcPts val="1100"/>
              </a:spcBef>
              <a:buFontTx/>
              <a:buChar char="•"/>
            </a:pPr>
            <a:r>
              <a:rPr lang="en-GB" sz="1800" dirty="0" smtClean="0"/>
              <a:t>physical</a:t>
            </a:r>
            <a:r>
              <a:rPr lang="en-GB" sz="1800" dirty="0" smtClean="0"/>
              <a:t>, chemical and biological state of the overlying water column </a:t>
            </a:r>
          </a:p>
          <a:p>
            <a:pPr lvl="2">
              <a:lnSpc>
                <a:spcPts val="3000"/>
              </a:lnSpc>
              <a:spcBef>
                <a:spcPts val="1100"/>
              </a:spcBef>
              <a:buFontTx/>
              <a:buChar char="•"/>
            </a:pPr>
            <a:r>
              <a:rPr lang="en-GB" sz="1800" dirty="0" smtClean="0"/>
              <a:t>oceanographic forecasts;</a:t>
            </a:r>
          </a:p>
          <a:p>
            <a:pPr lvl="1">
              <a:lnSpc>
                <a:spcPts val="3000"/>
              </a:lnSpc>
              <a:spcBef>
                <a:spcPts val="1100"/>
              </a:spcBef>
            </a:pPr>
            <a:r>
              <a:rPr lang="en-GB" dirty="0" smtClean="0"/>
              <a:t>together with a process that helps Member States maximise the potential of their marine observation programmes</a:t>
            </a:r>
          </a:p>
        </p:txBody>
      </p:sp>
    </p:spTree>
    <p:extLst>
      <p:ext uri="{BB962C8B-B14F-4D97-AF65-F5344CB8AC3E}">
        <p14:creationId xmlns:p14="http://schemas.microsoft.com/office/powerpoint/2010/main" val="1457250297"/>
      </p:ext>
    </p:extLst>
  </p:cSld>
  <p:clrMapOvr>
    <a:masterClrMapping/>
  </p:clrMapOvr>
  <p:transition spd="slow"/>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052736"/>
          </a:xfrm>
          <a:solidFill>
            <a:schemeClr val="bg1"/>
          </a:solidFill>
        </p:spPr>
        <p:txBody>
          <a:bodyPr/>
          <a:lstStyle/>
          <a:p>
            <a:r>
              <a:rPr lang="en-GB" sz="2000" smtClean="0"/>
              <a:t>Are </a:t>
            </a:r>
            <a:r>
              <a:rPr lang="en-GB" sz="2000" dirty="0"/>
              <a:t>there any reasons why there should be exceptions, </a:t>
            </a:r>
            <a:r>
              <a:rPr lang="en-GB" sz="2000" dirty="0" smtClean="0"/>
              <a:t>to </a:t>
            </a:r>
            <a:r>
              <a:rPr lang="en-GB" sz="2000" dirty="0"/>
              <a:t>the Commission’s policy of making marine data freely available and interoperable?</a:t>
            </a:r>
          </a:p>
        </p:txBody>
      </p:sp>
      <p:sp>
        <p:nvSpPr>
          <p:cNvPr id="3" name="Content Placeholder 2"/>
          <p:cNvSpPr>
            <a:spLocks noGrp="1"/>
          </p:cNvSpPr>
          <p:nvPr>
            <p:ph idx="1"/>
          </p:nvPr>
        </p:nvSpPr>
        <p:spPr>
          <a:xfrm>
            <a:off x="2987824" y="2420888"/>
            <a:ext cx="3744416" cy="5112568"/>
          </a:xfrm>
        </p:spPr>
        <p:txBody>
          <a:bodyPr/>
          <a:lstStyle/>
          <a:p>
            <a:r>
              <a:rPr lang="en-US" sz="1800" dirty="0" smtClean="0"/>
              <a:t>endangered species</a:t>
            </a:r>
          </a:p>
          <a:p>
            <a:r>
              <a:rPr lang="en-US" sz="1800" dirty="0" smtClean="0"/>
              <a:t>valuable wrecks</a:t>
            </a:r>
          </a:p>
          <a:p>
            <a:r>
              <a:rPr lang="en-US" sz="1800" dirty="0" smtClean="0"/>
              <a:t>movement of ships</a:t>
            </a:r>
          </a:p>
          <a:p>
            <a:r>
              <a:rPr lang="en-US" sz="1800" dirty="0" smtClean="0"/>
              <a:t>publishing rights</a:t>
            </a:r>
          </a:p>
          <a:p>
            <a:r>
              <a:rPr lang="en-US" sz="1800" dirty="0" smtClean="0"/>
              <a:t>legal responsibility</a:t>
            </a:r>
          </a:p>
          <a:p>
            <a:r>
              <a:rPr lang="en-US" sz="1800" dirty="0" smtClean="0"/>
              <a:t>income for trading funds</a:t>
            </a:r>
          </a:p>
          <a:p>
            <a:r>
              <a:rPr lang="en-US" sz="1800" dirty="0" smtClean="0"/>
              <a:t>"incorrect interpretation</a:t>
            </a:r>
            <a:r>
              <a:rPr lang="en-US" dirty="0" smtClean="0"/>
              <a:t>"</a:t>
            </a:r>
            <a:endParaRPr lang="en-GB" dirty="0"/>
          </a:p>
        </p:txBody>
      </p:sp>
      <p:grpSp>
        <p:nvGrpSpPr>
          <p:cNvPr id="10" name="Group 9"/>
          <p:cNvGrpSpPr/>
          <p:nvPr/>
        </p:nvGrpSpPr>
        <p:grpSpPr>
          <a:xfrm>
            <a:off x="467544" y="1117279"/>
            <a:ext cx="8549260" cy="3673013"/>
            <a:chOff x="467544" y="1117279"/>
            <a:chExt cx="8549260" cy="3673013"/>
          </a:xfrm>
        </p:grpSpPr>
        <p:sp>
          <p:nvSpPr>
            <p:cNvPr id="4" name="TextBox 3"/>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668344" y="1117279"/>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9" name="TextBox 8"/>
            <p:cNvSpPr txBox="1"/>
            <p:nvPr/>
          </p:nvSpPr>
          <p:spPr>
            <a:xfrm>
              <a:off x="7693548" y="4482515"/>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grpSp>
    </p:spTree>
    <p:extLst>
      <p:ext uri="{BB962C8B-B14F-4D97-AF65-F5344CB8AC3E}">
        <p14:creationId xmlns:p14="http://schemas.microsoft.com/office/powerpoint/2010/main" val="28698096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196752"/>
          </a:xfrm>
          <a:solidFill>
            <a:schemeClr val="bg1"/>
          </a:solidFill>
        </p:spPr>
        <p:txBody>
          <a:bodyPr/>
          <a:lstStyle/>
          <a:p>
            <a:pPr marL="0" indent="0"/>
            <a:r>
              <a:rPr lang="en-GB" sz="2000" dirty="0"/>
              <a:t>Are the seven thematic groups of the European Marine Observation and Data Network the most appropriate? Should some be combined? (e.g. geology and hydrography) or should some be divided?</a:t>
            </a:r>
          </a:p>
        </p:txBody>
      </p:sp>
      <p:sp>
        <p:nvSpPr>
          <p:cNvPr id="3" name="Content Placeholder 2"/>
          <p:cNvSpPr>
            <a:spLocks noGrp="1"/>
          </p:cNvSpPr>
          <p:nvPr>
            <p:ph idx="1"/>
          </p:nvPr>
        </p:nvSpPr>
        <p:spPr>
          <a:xfrm>
            <a:off x="2915816" y="3068960"/>
            <a:ext cx="3600400" cy="2088232"/>
          </a:xfrm>
        </p:spPr>
        <p:txBody>
          <a:bodyPr/>
          <a:lstStyle/>
          <a:p>
            <a:r>
              <a:rPr lang="en-GB" sz="1800" dirty="0" smtClean="0"/>
              <a:t>need </a:t>
            </a:r>
            <a:r>
              <a:rPr lang="en-GB" sz="1800" dirty="0"/>
              <a:t>to ensure that the groups meet regularly to avoid </a:t>
            </a:r>
            <a:r>
              <a:rPr lang="en-GB" sz="1800" dirty="0" smtClean="0"/>
              <a:t>divergence</a:t>
            </a:r>
          </a:p>
          <a:p>
            <a:r>
              <a:rPr lang="en-GB" sz="1800" dirty="0" smtClean="0"/>
              <a:t>provide </a:t>
            </a:r>
            <a:r>
              <a:rPr lang="en-GB" sz="1800" dirty="0"/>
              <a:t>a portal giving access to data and data products from all groups was emphasised</a:t>
            </a:r>
            <a:r>
              <a:rPr lang="en-GB" sz="1800" dirty="0" smtClean="0"/>
              <a:t>.</a:t>
            </a:r>
            <a:endParaRPr lang="en-GB" sz="1800" dirty="0"/>
          </a:p>
        </p:txBody>
      </p:sp>
      <p:grpSp>
        <p:nvGrpSpPr>
          <p:cNvPr id="4" name="Group 3"/>
          <p:cNvGrpSpPr/>
          <p:nvPr/>
        </p:nvGrpSpPr>
        <p:grpSpPr>
          <a:xfrm>
            <a:off x="467544" y="1117279"/>
            <a:ext cx="8549260" cy="3673013"/>
            <a:chOff x="467544" y="1117279"/>
            <a:chExt cx="8549260" cy="3673013"/>
          </a:xfrm>
        </p:grpSpPr>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668344" y="1117279"/>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93548" y="4482515"/>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grpSp>
    </p:spTree>
    <p:extLst>
      <p:ext uri="{BB962C8B-B14F-4D97-AF65-F5344CB8AC3E}">
        <p14:creationId xmlns:p14="http://schemas.microsoft.com/office/powerpoint/2010/main" val="296675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169368"/>
          </a:xfrm>
          <a:solidFill>
            <a:schemeClr val="bg1"/>
          </a:solidFill>
        </p:spPr>
        <p:txBody>
          <a:bodyPr/>
          <a:lstStyle/>
          <a:p>
            <a:pPr marL="0" indent="0"/>
            <a:r>
              <a:rPr lang="en-GB" sz="2000" dirty="0"/>
              <a:t>What should be the balance in </a:t>
            </a:r>
            <a:r>
              <a:rPr lang="en-GB" sz="2000" dirty="0" err="1"/>
              <a:t>EMODnet</a:t>
            </a:r>
            <a:r>
              <a:rPr lang="en-GB" sz="2000" dirty="0"/>
              <a:t> between providing access to raw data and developing digital map layers derived from the raw data across </a:t>
            </a:r>
            <a:r>
              <a:rPr lang="en-GB" sz="2000" dirty="0" err="1"/>
              <a:t>seabasins</a:t>
            </a:r>
            <a:r>
              <a:rPr lang="en-GB" sz="2000" dirty="0"/>
              <a:t>?</a:t>
            </a:r>
          </a:p>
        </p:txBody>
      </p:sp>
      <p:sp>
        <p:nvSpPr>
          <p:cNvPr id="3" name="Content Placeholder 2"/>
          <p:cNvSpPr>
            <a:spLocks noGrp="1"/>
          </p:cNvSpPr>
          <p:nvPr>
            <p:ph idx="1"/>
          </p:nvPr>
        </p:nvSpPr>
        <p:spPr>
          <a:xfrm>
            <a:off x="2987824" y="2708920"/>
            <a:ext cx="3096344" cy="2160240"/>
          </a:xfrm>
        </p:spPr>
        <p:txBody>
          <a:bodyPr/>
          <a:lstStyle/>
          <a:p>
            <a:r>
              <a:rPr lang="en-GB" sz="1800" dirty="0" smtClean="0"/>
              <a:t>need </a:t>
            </a:r>
            <a:r>
              <a:rPr lang="en-GB" sz="1800" dirty="0"/>
              <a:t>to leave room for the private sector </a:t>
            </a:r>
            <a:endParaRPr lang="en-GB" sz="1800" dirty="0" smtClean="0"/>
          </a:p>
          <a:p>
            <a:r>
              <a:rPr lang="en-GB" sz="1800" dirty="0" smtClean="0"/>
              <a:t>raw data provides reassurance of quality</a:t>
            </a:r>
          </a:p>
          <a:p>
            <a:r>
              <a:rPr lang="en-US" sz="1800" dirty="0"/>
              <a:t>d</a:t>
            </a:r>
            <a:r>
              <a:rPr lang="en-US" sz="1800" dirty="0" smtClean="0"/>
              <a:t>epends on complexity</a:t>
            </a:r>
            <a:endParaRPr lang="en-GB" sz="1800" dirty="0"/>
          </a:p>
        </p:txBody>
      </p:sp>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196145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211364981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an internet portal similar to those for </a:t>
            </a:r>
            <a:r>
              <a:rPr lang="en-GB" sz="1800" dirty="0" err="1"/>
              <a:t>EMODnet</a:t>
            </a:r>
            <a:r>
              <a:rPr lang="en-GB" sz="1800" dirty="0"/>
              <a:t> be set up to provide access to fisheries data held by Member States,</a:t>
            </a:r>
          </a:p>
        </p:txBody>
      </p:sp>
      <p:sp>
        <p:nvSpPr>
          <p:cNvPr id="3" name="Content Placeholder 2"/>
          <p:cNvSpPr>
            <a:spLocks noGrp="1"/>
          </p:cNvSpPr>
          <p:nvPr>
            <p:ph idx="1"/>
          </p:nvPr>
        </p:nvSpPr>
        <p:spPr>
          <a:xfrm>
            <a:off x="2915816" y="3069205"/>
            <a:ext cx="3240360" cy="1459080"/>
          </a:xfrm>
        </p:spPr>
        <p:txBody>
          <a:bodyPr/>
          <a:lstStyle/>
          <a:p>
            <a:r>
              <a:rPr lang="en-US" sz="1800" dirty="0"/>
              <a:t>b</a:t>
            </a:r>
            <a:r>
              <a:rPr lang="en-US" sz="1800" dirty="0" smtClean="0"/>
              <a:t>uild on efforts by JRC or ICES</a:t>
            </a:r>
          </a:p>
          <a:p>
            <a:r>
              <a:rPr lang="en-US" sz="1800" dirty="0"/>
              <a:t>f</a:t>
            </a:r>
            <a:r>
              <a:rPr lang="en-US" sz="1800" dirty="0" smtClean="0"/>
              <a:t>ish are a public resource</a:t>
            </a:r>
          </a:p>
          <a:p>
            <a:endParaRPr lang="en-US" sz="1800" dirty="0" smtClean="0"/>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36695172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control data, such as that derived from the Vessel Monitoring System that tracks fishing vessels, be made more available?</a:t>
            </a:r>
          </a:p>
        </p:txBody>
      </p:sp>
      <p:sp>
        <p:nvSpPr>
          <p:cNvPr id="3" name="Content Placeholder 2"/>
          <p:cNvSpPr>
            <a:spLocks noGrp="1"/>
          </p:cNvSpPr>
          <p:nvPr>
            <p:ph idx="1"/>
          </p:nvPr>
        </p:nvSpPr>
        <p:spPr>
          <a:xfrm>
            <a:off x="2771800" y="2492711"/>
            <a:ext cx="3384376" cy="2448457"/>
          </a:xfrm>
        </p:spPr>
        <p:txBody>
          <a:bodyPr/>
          <a:lstStyle/>
          <a:p>
            <a:r>
              <a:rPr lang="en-US" sz="1800" dirty="0"/>
              <a:t>m</a:t>
            </a:r>
            <a:r>
              <a:rPr lang="en-US" sz="1800" dirty="0" smtClean="0"/>
              <a:t>ost in </a:t>
            </a:r>
            <a:r>
              <a:rPr lang="en-US" sz="1800" dirty="0" err="1" smtClean="0"/>
              <a:t>favour</a:t>
            </a:r>
            <a:r>
              <a:rPr lang="en-US" sz="1800" dirty="0" smtClean="0"/>
              <a:t> provided commercial secrecy maintained</a:t>
            </a:r>
          </a:p>
          <a:p>
            <a:r>
              <a:rPr lang="en-US" sz="1800" dirty="0"/>
              <a:t>s</a:t>
            </a:r>
            <a:r>
              <a:rPr lang="en-US" sz="1800" dirty="0" smtClean="0"/>
              <a:t>ome fishermen's </a:t>
            </a:r>
            <a:r>
              <a:rPr lang="en-US" sz="1800" dirty="0" err="1" smtClean="0"/>
              <a:t>organisations</a:t>
            </a:r>
            <a:r>
              <a:rPr lang="en-US" sz="1800" dirty="0" smtClean="0"/>
              <a:t> against</a:t>
            </a:r>
          </a:p>
          <a:p>
            <a:r>
              <a:rPr lang="en-US" sz="1800" dirty="0"/>
              <a:t>c</a:t>
            </a:r>
            <a:r>
              <a:rPr lang="en-US" sz="1800" dirty="0" smtClean="0"/>
              <a:t>an help Marine Strategy Framework Directive</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31098203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should be the focus of EU support to new marine observation technologies? How can we extend ocean monitoring and its cost effectiveness? How can the EU strengthen its scientific and industrial position in this area? </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a:solidFill>
                  <a:schemeClr val="bg1"/>
                </a:solidFill>
              </a:rPr>
              <a:t>q</a:t>
            </a:r>
            <a:r>
              <a:rPr lang="en-US" dirty="0" smtClean="0">
                <a:solidFill>
                  <a:schemeClr val="bg1"/>
                </a:solidFill>
              </a:rPr>
              <a:t>uality not quantity that counts</a:t>
            </a:r>
          </a:p>
          <a:p>
            <a:pPr marL="95250" indent="-95250">
              <a:spcAft>
                <a:spcPts val="900"/>
              </a:spcAft>
            </a:pPr>
            <a:r>
              <a:rPr lang="en-GB" dirty="0">
                <a:solidFill>
                  <a:schemeClr val="bg1"/>
                </a:solidFill>
              </a:rPr>
              <a:t>novel sensors that can measure parameters automatically </a:t>
            </a:r>
            <a:endParaRPr lang="en-GB" dirty="0" smtClean="0">
              <a:solidFill>
                <a:schemeClr val="bg1"/>
              </a:solidFill>
            </a:endParaRPr>
          </a:p>
          <a:p>
            <a:pPr marL="95250" indent="-95250">
              <a:spcAft>
                <a:spcPts val="900"/>
              </a:spcAft>
            </a:pPr>
            <a:r>
              <a:rPr lang="en-GB" dirty="0" smtClean="0">
                <a:solidFill>
                  <a:schemeClr val="bg1"/>
                </a:solidFill>
              </a:rPr>
              <a:t>Marine </a:t>
            </a:r>
            <a:r>
              <a:rPr lang="en-GB" dirty="0">
                <a:solidFill>
                  <a:schemeClr val="bg1"/>
                </a:solidFill>
              </a:rPr>
              <a:t>Strategy Framework Directive provides a useful </a:t>
            </a:r>
            <a:r>
              <a:rPr lang="en-GB" dirty="0" smtClean="0">
                <a:solidFill>
                  <a:schemeClr val="bg1"/>
                </a:solidFill>
              </a:rPr>
              <a:t>framework</a:t>
            </a:r>
          </a:p>
          <a:p>
            <a:pPr marL="95250" indent="-95250">
              <a:spcAft>
                <a:spcPts val="900"/>
              </a:spcAft>
            </a:pPr>
            <a:r>
              <a:rPr lang="en-GB" dirty="0">
                <a:solidFill>
                  <a:schemeClr val="bg1"/>
                </a:solidFill>
              </a:rPr>
              <a:t>Europe lags behind the US where funding is available to develop new technologies and to take them through to market</a:t>
            </a:r>
          </a:p>
        </p:txBody>
      </p:sp>
    </p:spTree>
    <p:extLst>
      <p:ext uri="{BB962C8B-B14F-4D97-AF65-F5344CB8AC3E}">
        <p14:creationId xmlns:p14="http://schemas.microsoft.com/office/powerpoint/2010/main" val="26815681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smtClean="0"/>
              <a:t>Should </a:t>
            </a:r>
            <a:r>
              <a:rPr lang="en-GB" sz="1800" dirty="0"/>
              <a:t>there be an obligation for research projects to include a provision ensuring the archiving and access to observations collected during the research project?</a:t>
            </a:r>
          </a:p>
        </p:txBody>
      </p:sp>
      <p:sp>
        <p:nvSpPr>
          <p:cNvPr id="3" name="Content Placeholder 2"/>
          <p:cNvSpPr>
            <a:spLocks noGrp="1"/>
          </p:cNvSpPr>
          <p:nvPr>
            <p:ph idx="1"/>
          </p:nvPr>
        </p:nvSpPr>
        <p:spPr>
          <a:xfrm>
            <a:off x="2699792" y="3212210"/>
            <a:ext cx="3384376" cy="1008297"/>
          </a:xfrm>
        </p:spPr>
        <p:txBody>
          <a:bodyPr/>
          <a:lstStyle/>
          <a:p>
            <a:r>
              <a:rPr lang="en-US" sz="1800" dirty="0" smtClean="0"/>
              <a:t>nearly unanimous</a:t>
            </a:r>
          </a:p>
          <a:p>
            <a:r>
              <a:rPr lang="en-US" sz="1800" dirty="0"/>
              <a:t>n</a:t>
            </a:r>
            <a:r>
              <a:rPr lang="en-US" sz="1800" dirty="0" smtClean="0"/>
              <a:t>ot necessarily a legal obligation</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5120524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the ‘push’ process whereby marine environment reports are delivered be progressively replaced by a ‘pull’ </a:t>
            </a:r>
            <a:r>
              <a:rPr lang="en-GB" sz="1800" dirty="0" smtClean="0"/>
              <a:t>process?</a:t>
            </a:r>
            <a:endParaRPr lang="en-GB" sz="1800" dirty="0"/>
          </a:p>
        </p:txBody>
      </p:sp>
      <p:sp>
        <p:nvSpPr>
          <p:cNvPr id="3" name="Content Placeholder 2"/>
          <p:cNvSpPr>
            <a:spLocks noGrp="1"/>
          </p:cNvSpPr>
          <p:nvPr>
            <p:ph idx="1"/>
          </p:nvPr>
        </p:nvSpPr>
        <p:spPr>
          <a:xfrm>
            <a:off x="2915816" y="2891339"/>
            <a:ext cx="3600400" cy="1316074"/>
          </a:xfrm>
        </p:spPr>
        <p:txBody>
          <a:bodyPr/>
          <a:lstStyle/>
          <a:p>
            <a:r>
              <a:rPr lang="en-US" sz="1800" dirty="0"/>
              <a:t>g</a:t>
            </a:r>
            <a:r>
              <a:rPr lang="en-US" sz="1800" dirty="0" smtClean="0"/>
              <a:t>ood long-term aim</a:t>
            </a:r>
          </a:p>
          <a:p>
            <a:r>
              <a:rPr lang="en-US" sz="1800" dirty="0" smtClean="0"/>
              <a:t>efficiency and speed</a:t>
            </a:r>
          </a:p>
          <a:p>
            <a:r>
              <a:rPr lang="en-US" sz="1800" dirty="0" smtClean="0"/>
              <a:t>who vouches for accuracy?</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40475230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showMasterPhAnim="0">
  <p:cSld>
    <p:bg>
      <p:bgPr>
        <a:blipFill dpi="0" rotWithShape="0">
          <a:blip r:embed="rId4"/>
          <a:srcRect/>
          <a:stretch>
            <a:fillRect/>
          </a:stretch>
        </a:blipFill>
        <a:effectLst/>
      </p:bgPr>
    </p:bg>
    <p:spTree>
      <p:nvGrpSpPr>
        <p:cNvPr id="1" name=""/>
        <p:cNvGrpSpPr/>
        <p:nvPr/>
      </p:nvGrpSpPr>
      <p:grpSpPr>
        <a:xfrm>
          <a:off x="0" y="0"/>
          <a:ext cx="0" cy="0"/>
          <a:chOff x="0" y="0"/>
          <a:chExt cx="0" cy="0"/>
        </a:xfrm>
      </p:grpSpPr>
      <p:graphicFrame>
        <p:nvGraphicFramePr>
          <p:cNvPr id="64524" name="Group 12"/>
          <p:cNvGraphicFramePr>
            <a:graphicFrameLocks noGrp="1"/>
          </p:cNvGraphicFramePr>
          <p:nvPr/>
        </p:nvGraphicFramePr>
        <p:xfrm>
          <a:off x="3219450" y="5895975"/>
          <a:ext cx="5924550" cy="979488"/>
        </p:xfrm>
        <a:graphic>
          <a:graphicData uri="http://schemas.openxmlformats.org/drawingml/2006/table">
            <a:tbl>
              <a:tblPr/>
              <a:tblGrid>
                <a:gridCol w="2535238"/>
                <a:gridCol w="3389312"/>
              </a:tblGrid>
              <a:tr h="472746">
                <a:tc>
                  <a:txBody>
                    <a:bodyPr/>
                    <a:lstStyle/>
                    <a:p>
                      <a:pPr marL="0" marR="0" lvl="0" indent="0" algn="l" defTabSz="914400" rtl="0" eaLnBrk="1" fontAlgn="base" latinLnBrk="0" hangingPunct="1">
                        <a:lnSpc>
                          <a:spcPct val="100000"/>
                        </a:lnSpc>
                        <a:spcBef>
                          <a:spcPct val="25000"/>
                        </a:spcBef>
                        <a:spcAft>
                          <a:spcPct val="0"/>
                        </a:spcAft>
                        <a:buClr>
                          <a:schemeClr val="folHlink"/>
                        </a:buClr>
                        <a:buSzTx/>
                        <a:buFontTx/>
                        <a:buNone/>
                        <a:tabLst/>
                      </a:pPr>
                      <a:r>
                        <a:rPr kumimoji="0" lang="en-US" sz="2500" b="0" i="0" u="none" strike="noStrike" cap="none" normalizeH="0" baseline="0" smtClean="0">
                          <a:ln>
                            <a:noFill/>
                          </a:ln>
                          <a:solidFill>
                            <a:schemeClr val="tx1"/>
                          </a:solidFill>
                          <a:effectLst/>
                          <a:latin typeface="Myriad Pro" pitchFamily="34" charset="0"/>
                        </a:rPr>
                        <a:t>space data</a:t>
                      </a:r>
                      <a:endParaRPr kumimoji="0" lang="en-GB" sz="2500" b="0" i="0" u="none" strike="noStrike" cap="none" normalizeH="0" baseline="0" smtClean="0">
                        <a:ln>
                          <a:noFill/>
                        </a:ln>
                        <a:solidFill>
                          <a:schemeClr val="tx1"/>
                        </a:solidFill>
                        <a:effectLst/>
                        <a:latin typeface="Myriad Pro" pitchFamily="34" charset="0"/>
                      </a:endParaRPr>
                    </a:p>
                  </a:txBody>
                  <a:tcPr marT="45750" marB="45750"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5000"/>
                        </a:spcBef>
                        <a:spcAft>
                          <a:spcPct val="0"/>
                        </a:spcAft>
                        <a:buClr>
                          <a:schemeClr val="folHlink"/>
                        </a:buClr>
                        <a:buSzTx/>
                        <a:buFontTx/>
                        <a:buNone/>
                        <a:tabLst/>
                      </a:pPr>
                      <a:r>
                        <a:rPr kumimoji="0" lang="en-US" sz="2500" b="0" i="0" u="none" strike="noStrike" cap="none" normalizeH="0" baseline="0" smtClean="0">
                          <a:ln>
                            <a:noFill/>
                          </a:ln>
                          <a:solidFill>
                            <a:schemeClr val="tx1"/>
                          </a:solidFill>
                          <a:effectLst/>
                          <a:latin typeface="Myriad Pro" pitchFamily="34" charset="0"/>
                        </a:rPr>
                        <a:t>€400 million per year</a:t>
                      </a:r>
                      <a:endParaRPr kumimoji="0" lang="en-GB" sz="2500" b="0" i="0" u="none" strike="noStrike" cap="none" normalizeH="0" baseline="0" smtClean="0">
                        <a:ln>
                          <a:noFill/>
                        </a:ln>
                        <a:solidFill>
                          <a:schemeClr val="tx1"/>
                        </a:solidFill>
                        <a:effectLst/>
                        <a:latin typeface="Myriad Pro" pitchFamily="34" charset="0"/>
                      </a:endParaRPr>
                    </a:p>
                  </a:txBody>
                  <a:tcPr marT="45750" marB="45750"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r>
              <a:tr h="506742">
                <a:tc>
                  <a:txBody>
                    <a:bodyPr/>
                    <a:lstStyle/>
                    <a:p>
                      <a:pPr marL="0" marR="0" lvl="0" indent="0" algn="l" defTabSz="914400" rtl="0" eaLnBrk="1" fontAlgn="base" latinLnBrk="0" hangingPunct="1">
                        <a:lnSpc>
                          <a:spcPct val="100000"/>
                        </a:lnSpc>
                        <a:spcBef>
                          <a:spcPct val="25000"/>
                        </a:spcBef>
                        <a:spcAft>
                          <a:spcPct val="0"/>
                        </a:spcAft>
                        <a:buClr>
                          <a:schemeClr val="folHlink"/>
                        </a:buClr>
                        <a:buSzTx/>
                        <a:buFontTx/>
                        <a:buNone/>
                        <a:tabLst/>
                      </a:pPr>
                      <a:r>
                        <a:rPr kumimoji="0" lang="en-US" sz="2500" b="0" i="0" u="none" strike="noStrike" cap="none" normalizeH="0" baseline="0" smtClean="0">
                          <a:ln>
                            <a:noFill/>
                          </a:ln>
                          <a:solidFill>
                            <a:schemeClr val="tx1"/>
                          </a:solidFill>
                          <a:effectLst/>
                          <a:latin typeface="Myriad Pro" pitchFamily="34" charset="0"/>
                        </a:rPr>
                        <a:t>in-situ data</a:t>
                      </a:r>
                      <a:endParaRPr kumimoji="0" lang="en-GB" sz="2500" b="0" i="0" u="none" strike="noStrike" cap="none" normalizeH="0" baseline="0" smtClean="0">
                        <a:ln>
                          <a:noFill/>
                        </a:ln>
                        <a:solidFill>
                          <a:schemeClr val="tx1"/>
                        </a:solidFill>
                        <a:effectLst/>
                        <a:latin typeface="Myriad Pro" pitchFamily="34" charset="0"/>
                      </a:endParaRPr>
                    </a:p>
                  </a:txBody>
                  <a:tcPr marT="45750" marB="45750" horzOverflow="overflow">
                    <a:lnL w="2857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5000"/>
                        </a:spcBef>
                        <a:spcAft>
                          <a:spcPct val="0"/>
                        </a:spcAft>
                        <a:buClr>
                          <a:schemeClr val="folHlink"/>
                        </a:buClr>
                        <a:buSzTx/>
                        <a:buFontTx/>
                        <a:buNone/>
                        <a:tabLst/>
                      </a:pPr>
                      <a:r>
                        <a:rPr kumimoji="0" lang="en-US" sz="2500" b="0" i="0" u="none" strike="noStrike" cap="none" normalizeH="0" baseline="0" smtClean="0">
                          <a:ln>
                            <a:noFill/>
                          </a:ln>
                          <a:solidFill>
                            <a:schemeClr val="tx1"/>
                          </a:solidFill>
                          <a:effectLst/>
                          <a:latin typeface="Myriad Pro" pitchFamily="34" charset="0"/>
                        </a:rPr>
                        <a:t>&gt; €1 billion per year </a:t>
                      </a:r>
                      <a:endParaRPr kumimoji="0" lang="en-GB" sz="2500" b="0" i="0" u="none" strike="noStrike" cap="none" normalizeH="0" baseline="0" smtClean="0">
                        <a:ln>
                          <a:noFill/>
                        </a:ln>
                        <a:solidFill>
                          <a:schemeClr val="tx1"/>
                        </a:solidFill>
                        <a:effectLst/>
                        <a:latin typeface="Myriad Pro" pitchFamily="34" charset="0"/>
                      </a:endParaRPr>
                    </a:p>
                  </a:txBody>
                  <a:tcPr marT="45750" marB="45750"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r>
            </a:tbl>
          </a:graphicData>
        </a:graphic>
      </p:graphicFrame>
      <p:sp>
        <p:nvSpPr>
          <p:cNvPr id="7179" name="Rectangle 11"/>
          <p:cNvSpPr>
            <a:spLocks noGrp="1" noChangeArrowheads="1"/>
          </p:cNvSpPr>
          <p:nvPr>
            <p:ph type="title"/>
          </p:nvPr>
        </p:nvSpPr>
        <p:spPr>
          <a:xfrm>
            <a:off x="0" y="1349375"/>
            <a:ext cx="2771775" cy="1898650"/>
          </a:xfrm>
        </p:spPr>
        <p:txBody>
          <a:bodyPr/>
          <a:lstStyle/>
          <a:p>
            <a:pPr algn="l" eaLnBrk="1" hangingPunct="1"/>
            <a:r>
              <a:rPr lang="en-US" sz="3700" smtClean="0">
                <a:solidFill>
                  <a:schemeClr val="bg1"/>
                </a:solidFill>
              </a:rPr>
              <a:t>cost of ocean observation in EU</a:t>
            </a:r>
            <a:endParaRPr lang="en-GB" sz="3700" smtClean="0">
              <a:solidFill>
                <a:schemeClr val="bg1"/>
              </a:solidFill>
            </a:endParaRPr>
          </a:p>
        </p:txBody>
      </p:sp>
    </p:spTree>
    <p:extLst>
      <p:ext uri="{BB962C8B-B14F-4D97-AF65-F5344CB8AC3E}">
        <p14:creationId xmlns:p14="http://schemas.microsoft.com/office/powerpoint/2010/main" val="3840943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Are any additional measures required, over and above existing initiatives such as </a:t>
            </a:r>
            <a:r>
              <a:rPr lang="en-GB" sz="1800" dirty="0" err="1"/>
              <a:t>EMODnet</a:t>
            </a:r>
            <a:r>
              <a:rPr lang="en-GB" sz="1800" dirty="0"/>
              <a:t> and GMES, to enable Europe to support international initiatives on ocean data such as GOOS and GEOSS?</a:t>
            </a:r>
          </a:p>
        </p:txBody>
      </p:sp>
      <p:sp>
        <p:nvSpPr>
          <p:cNvPr id="3" name="Content Placeholder 2"/>
          <p:cNvSpPr>
            <a:spLocks noGrp="1"/>
          </p:cNvSpPr>
          <p:nvPr>
            <p:ph idx="1"/>
          </p:nvPr>
        </p:nvSpPr>
        <p:spPr>
          <a:xfrm>
            <a:off x="3131840" y="2891339"/>
            <a:ext cx="3312368" cy="1636945"/>
          </a:xfrm>
        </p:spPr>
        <p:txBody>
          <a:bodyPr/>
          <a:lstStyle/>
          <a:p>
            <a:r>
              <a:rPr lang="en-US" sz="1800" dirty="0" smtClean="0"/>
              <a:t>Engage with WMO</a:t>
            </a:r>
          </a:p>
          <a:p>
            <a:r>
              <a:rPr lang="en-US" sz="1800" dirty="0" smtClean="0"/>
              <a:t>European offshoots </a:t>
            </a:r>
            <a:r>
              <a:rPr lang="en-US" sz="1800" dirty="0" err="1" smtClean="0"/>
              <a:t>EuroArgo</a:t>
            </a:r>
            <a:r>
              <a:rPr lang="en-US" sz="1800" dirty="0" smtClean="0"/>
              <a:t>, </a:t>
            </a:r>
            <a:r>
              <a:rPr lang="en-US" sz="1800" dirty="0" err="1" smtClean="0"/>
              <a:t>EuroGOOS</a:t>
            </a:r>
            <a:r>
              <a:rPr lang="en-US" sz="1800" dirty="0" smtClean="0"/>
              <a:t> </a:t>
            </a:r>
            <a:r>
              <a:rPr lang="en-US" sz="1800" dirty="0" err="1" smtClean="0"/>
              <a:t>etc</a:t>
            </a:r>
            <a:endParaRPr lang="en-US" sz="1800" dirty="0" smtClean="0"/>
          </a:p>
          <a:p>
            <a:r>
              <a:rPr lang="en-US" sz="1800" dirty="0" smtClean="0"/>
              <a:t>ESFRI</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24406380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criteria should be used to determine EU financial support of observation programmes other than those that it already supports? Can you provide examples? Could the Joint Programming Initiative for European Seas and Oceans play a role?</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err="1" smtClean="0">
                <a:solidFill>
                  <a:schemeClr val="bg1"/>
                </a:solidFill>
              </a:rPr>
              <a:t>Suppoprt</a:t>
            </a:r>
            <a:r>
              <a:rPr lang="en-US" dirty="0" smtClean="0">
                <a:solidFill>
                  <a:schemeClr val="bg1"/>
                </a:solidFill>
              </a:rPr>
              <a:t> depend on length of coastline</a:t>
            </a:r>
          </a:p>
          <a:p>
            <a:pPr marL="95250" indent="-95250">
              <a:spcAft>
                <a:spcPts val="900"/>
              </a:spcAft>
            </a:pPr>
            <a:r>
              <a:rPr lang="en-GB" dirty="0">
                <a:solidFill>
                  <a:schemeClr val="bg1"/>
                </a:solidFill>
              </a:rPr>
              <a:t>Caribbean Sea, the western and eastern coasts of Africa and the Polar Regions are poorly surveyed </a:t>
            </a:r>
          </a:p>
          <a:p>
            <a:pPr marL="95250" indent="-95250">
              <a:spcAft>
                <a:spcPts val="900"/>
              </a:spcAft>
            </a:pPr>
            <a:r>
              <a:rPr lang="en-GB" dirty="0" smtClean="0">
                <a:solidFill>
                  <a:schemeClr val="bg1"/>
                </a:solidFill>
              </a:rPr>
              <a:t>Relevance  to Marine </a:t>
            </a:r>
            <a:r>
              <a:rPr lang="en-GB" dirty="0">
                <a:solidFill>
                  <a:schemeClr val="bg1"/>
                </a:solidFill>
              </a:rPr>
              <a:t>Strategy Framework </a:t>
            </a:r>
            <a:r>
              <a:rPr lang="en-GB" dirty="0" smtClean="0">
                <a:solidFill>
                  <a:schemeClr val="bg1"/>
                </a:solidFill>
              </a:rPr>
              <a:t>Directive, blue growth </a:t>
            </a:r>
            <a:r>
              <a:rPr lang="en-GB" dirty="0" err="1" smtClean="0">
                <a:solidFill>
                  <a:schemeClr val="bg1"/>
                </a:solidFill>
              </a:rPr>
              <a:t>etc</a:t>
            </a:r>
            <a:endParaRPr lang="en-GB" dirty="0" smtClean="0">
              <a:solidFill>
                <a:schemeClr val="bg1"/>
              </a:solidFill>
            </a:endParaRPr>
          </a:p>
          <a:p>
            <a:pPr marL="95250" indent="-95250">
              <a:spcAft>
                <a:spcPts val="900"/>
              </a:spcAft>
            </a:pPr>
            <a:r>
              <a:rPr lang="en-GB" dirty="0" smtClean="0">
                <a:solidFill>
                  <a:schemeClr val="bg1"/>
                </a:solidFill>
              </a:rPr>
              <a:t>JPI could help define priorities</a:t>
            </a:r>
          </a:p>
        </p:txBody>
      </p:sp>
    </p:spTree>
    <p:extLst>
      <p:ext uri="{BB962C8B-B14F-4D97-AF65-F5344CB8AC3E}">
        <p14:creationId xmlns:p14="http://schemas.microsoft.com/office/powerpoint/2010/main" val="22440596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51520" y="188641"/>
            <a:ext cx="8446393" cy="1368152"/>
          </a:xfrm>
        </p:spPr>
        <p:txBody>
          <a:bodyPr/>
          <a:lstStyle/>
          <a:p>
            <a:pPr marL="0" indent="0"/>
            <a:r>
              <a:rPr lang="en-GB" sz="2000" dirty="0">
                <a:solidFill>
                  <a:schemeClr val="bg1"/>
                </a:solidFill>
              </a:rPr>
              <a:t>How could the governance of </a:t>
            </a:r>
            <a:r>
              <a:rPr lang="en-GB" sz="2000" dirty="0" err="1">
                <a:solidFill>
                  <a:schemeClr val="bg1"/>
                </a:solidFill>
              </a:rPr>
              <a:t>EMODnet</a:t>
            </a:r>
            <a:r>
              <a:rPr lang="en-GB" sz="2000" dirty="0">
                <a:solidFill>
                  <a:schemeClr val="bg1"/>
                </a:solidFill>
              </a:rPr>
              <a:t> and GMES evolve to better accommodate the need for long term sustainability?</a:t>
            </a:r>
          </a:p>
        </p:txBody>
      </p:sp>
      <p:sp>
        <p:nvSpPr>
          <p:cNvPr id="3" name="Content Placeholder 2"/>
          <p:cNvSpPr>
            <a:spLocks noGrp="1"/>
          </p:cNvSpPr>
          <p:nvPr>
            <p:ph idx="1"/>
          </p:nvPr>
        </p:nvSpPr>
        <p:spPr>
          <a:xfrm>
            <a:off x="827584" y="4005064"/>
            <a:ext cx="7632848" cy="2160240"/>
          </a:xfrm>
        </p:spPr>
        <p:txBody>
          <a:bodyPr/>
          <a:lstStyle/>
          <a:p>
            <a:pPr marL="95250" indent="-95250">
              <a:spcAft>
                <a:spcPts val="900"/>
              </a:spcAft>
            </a:pPr>
            <a:r>
              <a:rPr lang="en-US" dirty="0" smtClean="0">
                <a:solidFill>
                  <a:schemeClr val="bg1"/>
                </a:solidFill>
              </a:rPr>
              <a:t>Need stable funding</a:t>
            </a:r>
          </a:p>
          <a:p>
            <a:pPr marL="95250" indent="-95250">
              <a:spcAft>
                <a:spcPts val="900"/>
              </a:spcAft>
            </a:pPr>
            <a:r>
              <a:rPr lang="en-GB" dirty="0" smtClean="0">
                <a:solidFill>
                  <a:schemeClr val="bg1"/>
                </a:solidFill>
              </a:rPr>
              <a:t>Not closed to new entrants</a:t>
            </a:r>
          </a:p>
          <a:p>
            <a:pPr marL="95250" indent="-95250">
              <a:spcAft>
                <a:spcPts val="900"/>
              </a:spcAft>
            </a:pPr>
            <a:r>
              <a:rPr lang="en-GB" dirty="0" smtClean="0">
                <a:solidFill>
                  <a:schemeClr val="bg1"/>
                </a:solidFill>
              </a:rPr>
              <a:t>Governance board including private companies</a:t>
            </a:r>
          </a:p>
        </p:txBody>
      </p:sp>
    </p:spTree>
    <p:extLst>
      <p:ext uri="{BB962C8B-B14F-4D97-AF65-F5344CB8AC3E}">
        <p14:creationId xmlns:p14="http://schemas.microsoft.com/office/powerpoint/2010/main" val="3332479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mechanism could be envisaged to manage the evaluation and assessments needed to inform the Commission, Member States and Parliament on priorities for EU support? </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smtClean="0">
                <a:solidFill>
                  <a:schemeClr val="bg1"/>
                </a:solidFill>
              </a:rPr>
              <a:t>External expertise and permanent committee</a:t>
            </a:r>
          </a:p>
          <a:p>
            <a:pPr marL="95250" indent="-95250">
              <a:spcAft>
                <a:spcPts val="900"/>
              </a:spcAft>
            </a:pPr>
            <a:r>
              <a:rPr lang="en-GB" dirty="0">
                <a:solidFill>
                  <a:schemeClr val="bg1"/>
                </a:solidFill>
              </a:rPr>
              <a:t>Academia, Public Bodies and Commercial Organisations with clear targets and </a:t>
            </a:r>
            <a:r>
              <a:rPr lang="en-GB" dirty="0" smtClean="0">
                <a:solidFill>
                  <a:schemeClr val="bg1"/>
                </a:solidFill>
              </a:rPr>
              <a:t>metrics</a:t>
            </a:r>
          </a:p>
          <a:p>
            <a:pPr marL="95250" indent="-95250">
              <a:spcAft>
                <a:spcPts val="900"/>
              </a:spcAft>
            </a:pPr>
            <a:r>
              <a:rPr lang="en-GB" dirty="0" smtClean="0">
                <a:solidFill>
                  <a:schemeClr val="bg1"/>
                </a:solidFill>
              </a:rPr>
              <a:t>Marine </a:t>
            </a:r>
            <a:r>
              <a:rPr lang="en-GB" dirty="0">
                <a:solidFill>
                  <a:schemeClr val="bg1"/>
                </a:solidFill>
              </a:rPr>
              <a:t>Strategy Framework </a:t>
            </a:r>
            <a:r>
              <a:rPr lang="en-GB" dirty="0" smtClean="0">
                <a:solidFill>
                  <a:schemeClr val="bg1"/>
                </a:solidFill>
              </a:rPr>
              <a:t>Directive can help</a:t>
            </a:r>
          </a:p>
        </p:txBody>
      </p:sp>
    </p:spTree>
    <p:extLst>
      <p:ext uri="{BB962C8B-B14F-4D97-AF65-F5344CB8AC3E}">
        <p14:creationId xmlns:p14="http://schemas.microsoft.com/office/powerpoint/2010/main" val="24474526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data provided by private companies for licensing purposes be made publicly available?</a:t>
            </a:r>
          </a:p>
        </p:txBody>
      </p:sp>
      <p:sp>
        <p:nvSpPr>
          <p:cNvPr id="3" name="Content Placeholder 2"/>
          <p:cNvSpPr>
            <a:spLocks noGrp="1"/>
          </p:cNvSpPr>
          <p:nvPr>
            <p:ph idx="1"/>
          </p:nvPr>
        </p:nvSpPr>
        <p:spPr>
          <a:xfrm>
            <a:off x="3203848" y="2924943"/>
            <a:ext cx="2664296" cy="1341731"/>
          </a:xfrm>
        </p:spPr>
        <p:txBody>
          <a:bodyPr/>
          <a:lstStyle/>
          <a:p>
            <a:r>
              <a:rPr lang="en-US" sz="1800" dirty="0" smtClean="0"/>
              <a:t>Not geophysical surveys</a:t>
            </a:r>
          </a:p>
          <a:p>
            <a:r>
              <a:rPr lang="en-US" sz="1800" dirty="0" smtClean="0"/>
              <a:t>Detrimental for safety?</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097262"/>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894740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a:t>
            </a:r>
            <a:r>
              <a:rPr lang="en-GB" sz="1800" dirty="0" err="1"/>
              <a:t>licenced</a:t>
            </a:r>
            <a:r>
              <a:rPr lang="en-GB" sz="1800" dirty="0"/>
              <a:t> offshore private sector actors be obliged to contribute to wider monitoring of the sea where this is feasible?</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097262"/>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
        <p:nvSpPr>
          <p:cNvPr id="4" name="Content Placeholder 3"/>
          <p:cNvSpPr>
            <a:spLocks noGrp="1"/>
          </p:cNvSpPr>
          <p:nvPr>
            <p:ph idx="1"/>
          </p:nvPr>
        </p:nvSpPr>
        <p:spPr>
          <a:xfrm>
            <a:off x="2987824" y="2188170"/>
            <a:ext cx="3168352" cy="3633788"/>
          </a:xfrm>
        </p:spPr>
        <p:txBody>
          <a:bodyPr/>
          <a:lstStyle/>
          <a:p>
            <a:r>
              <a:rPr lang="en-GB" sz="2000" dirty="0"/>
              <a:t>the industry </a:t>
            </a:r>
            <a:r>
              <a:rPr lang="en-GB" sz="2000" dirty="0" smtClean="0"/>
              <a:t>(..) </a:t>
            </a:r>
            <a:r>
              <a:rPr lang="en-GB" sz="2000" dirty="0"/>
              <a:t>remains positive </a:t>
            </a:r>
            <a:r>
              <a:rPr lang="en-GB" sz="2000" dirty="0" smtClean="0"/>
              <a:t>(..) </a:t>
            </a:r>
            <a:r>
              <a:rPr lang="en-GB" sz="2000" dirty="0"/>
              <a:t>if sampling from existing structures can help realising that and if it does not interfere with the function and operation of the structures</a:t>
            </a:r>
          </a:p>
        </p:txBody>
      </p:sp>
    </p:spTree>
    <p:extLst>
      <p:ext uri="{BB962C8B-B14F-4D97-AF65-F5344CB8AC3E}">
        <p14:creationId xmlns:p14="http://schemas.microsoft.com/office/powerpoint/2010/main" val="27962358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8964488" cy="1412776"/>
          </a:xfrm>
        </p:spPr>
        <p:txBody>
          <a:bodyPr/>
          <a:lstStyle/>
          <a:p>
            <a:pPr marL="0" indent="0"/>
            <a:r>
              <a:rPr lang="en-GB" sz="2000" dirty="0">
                <a:solidFill>
                  <a:schemeClr val="bg1"/>
                </a:solidFill>
              </a:rPr>
              <a:t>What public-private partnership models can maximise incentives for industry to share data and investments in data as well as benefits to all stakeholders?</a:t>
            </a:r>
          </a:p>
        </p:txBody>
      </p:sp>
      <p:sp>
        <p:nvSpPr>
          <p:cNvPr id="3" name="Content Placeholder 2"/>
          <p:cNvSpPr>
            <a:spLocks noGrp="1"/>
          </p:cNvSpPr>
          <p:nvPr>
            <p:ph idx="1"/>
          </p:nvPr>
        </p:nvSpPr>
        <p:spPr>
          <a:xfrm>
            <a:off x="179512" y="3933056"/>
            <a:ext cx="8964488" cy="3633788"/>
          </a:xfrm>
        </p:spPr>
        <p:txBody>
          <a:bodyPr/>
          <a:lstStyle/>
          <a:p>
            <a:pPr marL="95250" indent="-95250">
              <a:spcAft>
                <a:spcPts val="900"/>
              </a:spcAft>
            </a:pPr>
            <a:r>
              <a:rPr lang="en-US" dirty="0" smtClean="0">
                <a:solidFill>
                  <a:schemeClr val="bg1"/>
                </a:solidFill>
              </a:rPr>
              <a:t>Already happening in UK and Netherlands</a:t>
            </a:r>
          </a:p>
          <a:p>
            <a:pPr marL="95250" indent="-95250">
              <a:spcAft>
                <a:spcPts val="900"/>
              </a:spcAft>
            </a:pPr>
            <a:r>
              <a:rPr lang="en-GB" dirty="0" smtClean="0">
                <a:solidFill>
                  <a:schemeClr val="bg1"/>
                </a:solidFill>
              </a:rPr>
              <a:t>Need public support in early phases</a:t>
            </a:r>
          </a:p>
          <a:p>
            <a:pPr marL="95250" indent="-95250">
              <a:spcAft>
                <a:spcPts val="900"/>
              </a:spcAft>
            </a:pPr>
            <a:r>
              <a:rPr lang="en-GB" dirty="0" err="1" smtClean="0">
                <a:solidFill>
                  <a:schemeClr val="bg1"/>
                </a:solidFill>
              </a:rPr>
              <a:t>Hydrographic</a:t>
            </a:r>
            <a:r>
              <a:rPr lang="en-GB" dirty="0" smtClean="0">
                <a:solidFill>
                  <a:schemeClr val="bg1"/>
                </a:solidFill>
              </a:rPr>
              <a:t> organisations defensive</a:t>
            </a:r>
          </a:p>
        </p:txBody>
      </p:sp>
    </p:spTree>
    <p:extLst>
      <p:ext uri="{BB962C8B-B14F-4D97-AF65-F5344CB8AC3E}">
        <p14:creationId xmlns:p14="http://schemas.microsoft.com/office/powerpoint/2010/main" val="158122100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1000" r="-21000"/>
          </a:stretch>
        </a:blipFill>
        <a:effectLst/>
      </p:bgPr>
    </p:bg>
    <p:spTree>
      <p:nvGrpSpPr>
        <p:cNvPr id="1" name=""/>
        <p:cNvGrpSpPr/>
        <p:nvPr/>
      </p:nvGrpSpPr>
      <p:grpSpPr>
        <a:xfrm>
          <a:off x="0" y="0"/>
          <a:ext cx="0" cy="0"/>
          <a:chOff x="0" y="0"/>
          <a:chExt cx="0" cy="0"/>
        </a:xfrm>
      </p:grpSpPr>
      <p:sp>
        <p:nvSpPr>
          <p:cNvPr id="4" name="TextBox 3"/>
          <p:cNvSpPr txBox="1"/>
          <p:nvPr/>
        </p:nvSpPr>
        <p:spPr>
          <a:xfrm flipH="1">
            <a:off x="683568" y="188640"/>
            <a:ext cx="6840761" cy="1261884"/>
          </a:xfrm>
          <a:prstGeom prst="rect">
            <a:avLst/>
          </a:prstGeom>
          <a:noFill/>
        </p:spPr>
        <p:txBody>
          <a:bodyPr wrap="square" rtlCol="0">
            <a:spAutoFit/>
          </a:bodyPr>
          <a:lstStyle/>
          <a:p>
            <a:r>
              <a:rPr lang="en-US" dirty="0">
                <a:solidFill>
                  <a:srgbClr val="000000"/>
                </a:solidFill>
                <a:cs typeface="Arial" charset="0"/>
              </a:rPr>
              <a:t>n</a:t>
            </a:r>
            <a:r>
              <a:rPr lang="en-US" dirty="0" smtClean="0">
                <a:solidFill>
                  <a:srgbClr val="000000"/>
                </a:solidFill>
                <a:cs typeface="Arial" charset="0"/>
              </a:rPr>
              <a:t>ext steps</a:t>
            </a:r>
            <a:endParaRPr lang="en-GB" dirty="0">
              <a:solidFill>
                <a:srgbClr val="000000"/>
              </a:solidFill>
              <a:cs typeface="Arial" charset="0"/>
            </a:endParaRPr>
          </a:p>
        </p:txBody>
      </p:sp>
      <p:sp>
        <p:nvSpPr>
          <p:cNvPr id="3" name="Content Placeholder 2"/>
          <p:cNvSpPr>
            <a:spLocks noGrp="1"/>
          </p:cNvSpPr>
          <p:nvPr>
            <p:ph idx="1"/>
          </p:nvPr>
        </p:nvSpPr>
        <p:spPr>
          <a:xfrm>
            <a:off x="3131840" y="3429000"/>
            <a:ext cx="5724128" cy="1296144"/>
          </a:xfrm>
        </p:spPr>
        <p:txBody>
          <a:bodyPr/>
          <a:lstStyle/>
          <a:p>
            <a:pPr marL="95250" indent="-95250">
              <a:spcAft>
                <a:spcPts val="900"/>
              </a:spcAft>
            </a:pPr>
            <a:r>
              <a:rPr lang="en-GB" sz="2800" dirty="0">
                <a:solidFill>
                  <a:schemeClr val="bg1"/>
                </a:solidFill>
              </a:rPr>
              <a:t>f</a:t>
            </a:r>
            <a:r>
              <a:rPr lang="en-GB" sz="2800" dirty="0" smtClean="0">
                <a:solidFill>
                  <a:schemeClr val="bg1"/>
                </a:solidFill>
              </a:rPr>
              <a:t>inalise summary document</a:t>
            </a:r>
          </a:p>
          <a:p>
            <a:pPr marL="95250" indent="-95250">
              <a:spcAft>
                <a:spcPts val="900"/>
              </a:spcAft>
            </a:pPr>
            <a:r>
              <a:rPr lang="en-GB" sz="2800" dirty="0">
                <a:solidFill>
                  <a:schemeClr val="bg1"/>
                </a:solidFill>
              </a:rPr>
              <a:t>i</a:t>
            </a:r>
            <a:r>
              <a:rPr lang="en-GB" sz="2800" dirty="0" smtClean="0">
                <a:solidFill>
                  <a:schemeClr val="bg1"/>
                </a:solidFill>
              </a:rPr>
              <a:t>mpact assessment</a:t>
            </a:r>
          </a:p>
        </p:txBody>
      </p:sp>
    </p:spTree>
    <p:extLst>
      <p:ext uri="{BB962C8B-B14F-4D97-AF65-F5344CB8AC3E}">
        <p14:creationId xmlns:p14="http://schemas.microsoft.com/office/powerpoint/2010/main" val="201849794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94"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fld id="{71D33857-9C45-432D-A968-664B913B76E5}" type="slidenum">
              <a:rPr lang="en-GB" sz="1300">
                <a:solidFill>
                  <a:srgbClr val="9AC00A"/>
                </a:solidFill>
              </a:rPr>
              <a:pPr eaLnBrk="1" hangingPunct="1"/>
              <a:t>3</a:t>
            </a:fld>
            <a:r>
              <a:rPr lang="en-GB" sz="1300">
                <a:solidFill>
                  <a:srgbClr val="9AC00A"/>
                </a:solidFill>
              </a:rPr>
              <a:t>/14</a:t>
            </a:r>
          </a:p>
        </p:txBody>
      </p:sp>
      <p:pic>
        <p:nvPicPr>
          <p:cNvPr id="8197" name="Picture 87" descr="DGMare-White_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 name="Rectangle 88"/>
          <p:cNvSpPr>
            <a:spLocks noChangeArrowheads="1"/>
          </p:cNvSpPr>
          <p:nvPr/>
        </p:nvSpPr>
        <p:spPr bwMode="gray">
          <a:xfrm>
            <a:off x="333375" y="0"/>
            <a:ext cx="1366838" cy="198438"/>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1400" b="0">
              <a:solidFill>
                <a:srgbClr val="000000"/>
              </a:solidFill>
              <a:latin typeface="Myriad Pro" pitchFamily="34" charset="0"/>
              <a:cs typeface="Arial" charset="0"/>
            </a:endParaRPr>
          </a:p>
        </p:txBody>
      </p:sp>
      <p:sp>
        <p:nvSpPr>
          <p:cNvPr id="8199" name="Text Box 89"/>
          <p:cNvSpPr txBox="1">
            <a:spLocks noChangeArrowheads="1"/>
          </p:cNvSpPr>
          <p:nvPr/>
        </p:nvSpPr>
        <p:spPr bwMode="gray">
          <a:xfrm>
            <a:off x="241300" y="220663"/>
            <a:ext cx="117792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lnSpc>
                <a:spcPct val="90000"/>
              </a:lnSpc>
            </a:pPr>
            <a:r>
              <a:rPr lang="fr-BE" sz="1700">
                <a:solidFill>
                  <a:srgbClr val="005A8E"/>
                </a:solidFill>
                <a:cs typeface="Arial" charset="0"/>
              </a:rPr>
              <a:t>MARITIME</a:t>
            </a:r>
            <a:br>
              <a:rPr lang="fr-BE" sz="1700">
                <a:solidFill>
                  <a:srgbClr val="005A8E"/>
                </a:solidFill>
                <a:cs typeface="Arial" charset="0"/>
              </a:rPr>
            </a:br>
            <a:r>
              <a:rPr lang="fr-BE" sz="1700">
                <a:solidFill>
                  <a:srgbClr val="005A8E"/>
                </a:solidFill>
                <a:cs typeface="Arial" charset="0"/>
              </a:rPr>
              <a:t>AFFAIRS</a:t>
            </a:r>
            <a:endParaRPr lang="en-GB" sz="1700">
              <a:solidFill>
                <a:srgbClr val="005A8E"/>
              </a:solidFill>
              <a:cs typeface="Arial" charset="0"/>
            </a:endParaRPr>
          </a:p>
        </p:txBody>
      </p:sp>
      <p:sp>
        <p:nvSpPr>
          <p:cNvPr id="8200" name="Rectangle 90"/>
          <p:cNvSpPr>
            <a:spLocks noGrp="1" noChangeArrowheads="1"/>
          </p:cNvSpPr>
          <p:nvPr>
            <p:ph type="title"/>
          </p:nvPr>
        </p:nvSpPr>
        <p:spPr>
          <a:xfrm>
            <a:off x="4433888" y="225425"/>
            <a:ext cx="4710112" cy="1587500"/>
          </a:xfrm>
          <a:noFill/>
        </p:spPr>
        <p:txBody>
          <a:bodyPr/>
          <a:lstStyle/>
          <a:p>
            <a:pPr eaLnBrk="1" hangingPunct="1"/>
            <a:r>
              <a:rPr lang="en-US" sz="2700" smtClean="0"/>
              <a:t>Maria Damanaki, Commissioner for Maritime Affairs and Fisheries</a:t>
            </a:r>
            <a:endParaRPr lang="en-GB" sz="2700" smtClean="0"/>
          </a:p>
        </p:txBody>
      </p:sp>
      <p:pic>
        <p:nvPicPr>
          <p:cNvPr id="8201" name="Picture 91" descr="P0175040003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565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2" name="Text Box 92"/>
          <p:cNvSpPr txBox="1">
            <a:spLocks noChangeArrowheads="1"/>
          </p:cNvSpPr>
          <p:nvPr/>
        </p:nvSpPr>
        <p:spPr bwMode="auto">
          <a:xfrm>
            <a:off x="5062538" y="1762125"/>
            <a:ext cx="3286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spcBef>
                <a:spcPct val="50000"/>
              </a:spcBef>
            </a:pPr>
            <a:endParaRPr lang="en-US" sz="1800" b="0">
              <a:solidFill>
                <a:srgbClr val="005A8E"/>
              </a:solidFill>
              <a:cs typeface="Arial" charset="0"/>
            </a:endParaRPr>
          </a:p>
        </p:txBody>
      </p:sp>
      <p:sp>
        <p:nvSpPr>
          <p:cNvPr id="8203" name="Text Box 93"/>
          <p:cNvSpPr txBox="1">
            <a:spLocks noChangeArrowheads="1"/>
          </p:cNvSpPr>
          <p:nvPr/>
        </p:nvSpPr>
        <p:spPr bwMode="auto">
          <a:xfrm>
            <a:off x="4783138" y="1909763"/>
            <a:ext cx="3976687"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2"/>
                </a:solidFill>
                <a:latin typeface="Myriad Pro" pitchFamily="34" charset="0"/>
              </a:defRPr>
            </a:lvl1pPr>
            <a:lvl2pPr marL="742950" indent="-285750" eaLnBrk="0" hangingPunct="0">
              <a:defRPr sz="1400">
                <a:solidFill>
                  <a:schemeClr val="tx2"/>
                </a:solidFill>
                <a:latin typeface="Myriad Pro" pitchFamily="34" charset="0"/>
              </a:defRPr>
            </a:lvl2pPr>
            <a:lvl3pPr marL="1143000" indent="-228600" eaLnBrk="0" hangingPunct="0">
              <a:defRPr sz="1400">
                <a:solidFill>
                  <a:schemeClr val="tx2"/>
                </a:solidFill>
                <a:latin typeface="Myriad Pro" pitchFamily="34" charset="0"/>
              </a:defRPr>
            </a:lvl3pPr>
            <a:lvl4pPr marL="1600200" indent="-228600" eaLnBrk="0" hangingPunct="0">
              <a:defRPr sz="1400">
                <a:solidFill>
                  <a:schemeClr val="tx2"/>
                </a:solidFill>
                <a:latin typeface="Myriad Pro" pitchFamily="34" charset="0"/>
              </a:defRPr>
            </a:lvl4pPr>
            <a:lvl5pPr marL="2057400" indent="-228600" eaLnBrk="0" hangingPunct="0">
              <a:defRPr sz="1400">
                <a:solidFill>
                  <a:schemeClr val="tx2"/>
                </a:solidFill>
                <a:latin typeface="Myriad Pro" pitchFamily="34" charset="0"/>
              </a:defRPr>
            </a:lvl5pPr>
            <a:lvl6pPr marL="2514600" indent="-228600" algn="ctr" eaLnBrk="0" fontAlgn="base" hangingPunct="0">
              <a:spcBef>
                <a:spcPct val="0"/>
              </a:spcBef>
              <a:spcAft>
                <a:spcPct val="0"/>
              </a:spcAft>
              <a:defRPr sz="1400">
                <a:solidFill>
                  <a:schemeClr val="tx2"/>
                </a:solidFill>
                <a:latin typeface="Myriad Pro" pitchFamily="34" charset="0"/>
              </a:defRPr>
            </a:lvl6pPr>
            <a:lvl7pPr marL="2971800" indent="-228600" algn="ctr" eaLnBrk="0" fontAlgn="base" hangingPunct="0">
              <a:spcBef>
                <a:spcPct val="0"/>
              </a:spcBef>
              <a:spcAft>
                <a:spcPct val="0"/>
              </a:spcAft>
              <a:defRPr sz="1400">
                <a:solidFill>
                  <a:schemeClr val="tx2"/>
                </a:solidFill>
                <a:latin typeface="Myriad Pro" pitchFamily="34" charset="0"/>
              </a:defRPr>
            </a:lvl7pPr>
            <a:lvl8pPr marL="3429000" indent="-228600" algn="ctr" eaLnBrk="0" fontAlgn="base" hangingPunct="0">
              <a:spcBef>
                <a:spcPct val="0"/>
              </a:spcBef>
              <a:spcAft>
                <a:spcPct val="0"/>
              </a:spcAft>
              <a:defRPr sz="1400">
                <a:solidFill>
                  <a:schemeClr val="tx2"/>
                </a:solidFill>
                <a:latin typeface="Myriad Pro" pitchFamily="34" charset="0"/>
              </a:defRPr>
            </a:lvl8pPr>
            <a:lvl9pPr marL="3886200" indent="-228600" algn="ctr" eaLnBrk="0" fontAlgn="base" hangingPunct="0">
              <a:spcBef>
                <a:spcPct val="0"/>
              </a:spcBef>
              <a:spcAft>
                <a:spcPct val="0"/>
              </a:spcAft>
              <a:defRPr sz="1400">
                <a:solidFill>
                  <a:schemeClr val="tx2"/>
                </a:solidFill>
                <a:latin typeface="Myriad Pro" pitchFamily="34" charset="0"/>
              </a:defRPr>
            </a:lvl9pPr>
          </a:lstStyle>
          <a:p>
            <a:pPr eaLnBrk="1" hangingPunct="1">
              <a:spcBef>
                <a:spcPct val="50000"/>
              </a:spcBef>
            </a:pPr>
            <a:r>
              <a:rPr lang="en-GB" sz="2400" b="0" dirty="0">
                <a:solidFill>
                  <a:srgbClr val="005A8E"/>
                </a:solidFill>
                <a:cs typeface="Arial" charset="0"/>
              </a:rPr>
              <a:t>(..) the data collected through these observations can only generate knowledge and innovation if Europe's engineers and scientists are able to find, access, assemble and apply them efficiently and rapidly. At present this is often not the case.</a:t>
            </a:r>
          </a:p>
        </p:txBody>
      </p:sp>
    </p:spTree>
    <p:extLst>
      <p:ext uri="{BB962C8B-B14F-4D97-AF65-F5344CB8AC3E}">
        <p14:creationId xmlns:p14="http://schemas.microsoft.com/office/powerpoint/2010/main" val="234018903"/>
      </p:ext>
    </p:extLst>
  </p:cSld>
  <p:clrMapOvr>
    <a:masterClrMapping/>
  </p:clrMapOvr>
  <p:transition spd="slow">
    <p:wipe dir="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11606" y="820608"/>
            <a:ext cx="3851920" cy="5441374"/>
          </a:xfrm>
          <a:prstGeom prst="rect">
            <a:avLst/>
          </a:prstGeom>
        </p:spPr>
      </p:pic>
      <p:sp>
        <p:nvSpPr>
          <p:cNvPr id="2" name="Title 1"/>
          <p:cNvSpPr>
            <a:spLocks noGrp="1"/>
          </p:cNvSpPr>
          <p:nvPr>
            <p:ph type="title"/>
          </p:nvPr>
        </p:nvSpPr>
        <p:spPr>
          <a:xfrm>
            <a:off x="366355" y="1700808"/>
            <a:ext cx="8229600" cy="936625"/>
          </a:xfrm>
        </p:spPr>
        <p:txBody>
          <a:bodyPr/>
          <a:lstStyle/>
          <a:p>
            <a:r>
              <a:rPr lang="en-US" dirty="0" smtClean="0"/>
              <a:t>`</a:t>
            </a:r>
            <a:endParaRPr lang="en-GB" dirty="0"/>
          </a:p>
        </p:txBody>
      </p:sp>
      <p:pic>
        <p:nvPicPr>
          <p:cNvPr id="4" name="Content Placeholder 3"/>
          <p:cNvPicPr>
            <a:picLocks noGrp="1" noChangeAspect="1"/>
          </p:cNvPicPr>
          <p:nvPr>
            <p:ph idx="1"/>
          </p:nvPr>
        </p:nvPicPr>
        <p:blipFill>
          <a:blip r:embed="rId3" cstate="print">
            <a:extLst>
              <a:ext uri="{28A0092B-C50C-407E-A947-70E740481C1C}">
                <a14:useLocalDpi xmlns:a14="http://schemas.microsoft.com/office/drawing/2010/main" val="0"/>
              </a:ext>
            </a:extLst>
          </a:blip>
          <a:stretch>
            <a:fillRect/>
          </a:stretch>
        </p:blipFill>
        <p:spPr>
          <a:xfrm>
            <a:off x="9625" y="0"/>
            <a:ext cx="5283907" cy="6886403"/>
          </a:xfrm>
        </p:spPr>
      </p:pic>
      <p:sp>
        <p:nvSpPr>
          <p:cNvPr id="7" name="TextBox 6"/>
          <p:cNvSpPr txBox="1"/>
          <p:nvPr/>
        </p:nvSpPr>
        <p:spPr>
          <a:xfrm>
            <a:off x="395536" y="213651"/>
            <a:ext cx="3960440" cy="461665"/>
          </a:xfrm>
          <a:prstGeom prst="rect">
            <a:avLst/>
          </a:prstGeom>
          <a:noFill/>
        </p:spPr>
        <p:txBody>
          <a:bodyPr wrap="square" rtlCol="0">
            <a:spAutoFit/>
          </a:bodyPr>
          <a:lstStyle/>
          <a:p>
            <a:r>
              <a:rPr lang="en-US" sz="2400" dirty="0">
                <a:solidFill>
                  <a:srgbClr val="FFFFFF"/>
                </a:solidFill>
              </a:rPr>
              <a:t>tree of knowledge</a:t>
            </a:r>
            <a:endParaRPr lang="en-GB" sz="2400" dirty="0">
              <a:solidFill>
                <a:srgbClr val="FFFFFF"/>
              </a:solidFill>
            </a:endParaRPr>
          </a:p>
        </p:txBody>
      </p:sp>
      <p:sp>
        <p:nvSpPr>
          <p:cNvPr id="13" name="TextBox 12"/>
          <p:cNvSpPr txBox="1"/>
          <p:nvPr/>
        </p:nvSpPr>
        <p:spPr>
          <a:xfrm>
            <a:off x="6449419" y="6095774"/>
            <a:ext cx="999619" cy="261610"/>
          </a:xfrm>
          <a:prstGeom prst="rect">
            <a:avLst/>
          </a:prstGeom>
          <a:noFill/>
        </p:spPr>
        <p:txBody>
          <a:bodyPr wrap="square" rtlCol="0">
            <a:spAutoFit/>
          </a:bodyPr>
          <a:lstStyle/>
          <a:p>
            <a:r>
              <a:rPr lang="en-US" sz="1100" dirty="0">
                <a:solidFill>
                  <a:srgbClr val="000000"/>
                </a:solidFill>
              </a:rPr>
              <a:t>geology</a:t>
            </a:r>
            <a:endParaRPr lang="en-GB" sz="1100" dirty="0">
              <a:solidFill>
                <a:srgbClr val="000000"/>
              </a:solidFill>
            </a:endParaRPr>
          </a:p>
        </p:txBody>
      </p:sp>
      <p:sp>
        <p:nvSpPr>
          <p:cNvPr id="14" name="TextBox 13"/>
          <p:cNvSpPr txBox="1"/>
          <p:nvPr/>
        </p:nvSpPr>
        <p:spPr>
          <a:xfrm>
            <a:off x="5400092" y="21696"/>
            <a:ext cx="3604592" cy="830997"/>
          </a:xfrm>
          <a:prstGeom prst="rect">
            <a:avLst/>
          </a:prstGeom>
          <a:noFill/>
        </p:spPr>
        <p:txBody>
          <a:bodyPr wrap="square" rtlCol="0">
            <a:spAutoFit/>
          </a:bodyPr>
          <a:lstStyle/>
          <a:p>
            <a:r>
              <a:rPr lang="en-US" sz="2400" dirty="0">
                <a:solidFill>
                  <a:srgbClr val="000000"/>
                </a:solidFill>
              </a:rPr>
              <a:t>tree of marine knowledge</a:t>
            </a:r>
            <a:endParaRPr lang="en-GB" sz="2400" dirty="0">
              <a:solidFill>
                <a:srgbClr val="000000"/>
              </a:solidFill>
            </a:endParaRPr>
          </a:p>
        </p:txBody>
      </p:sp>
      <p:sp>
        <p:nvSpPr>
          <p:cNvPr id="16" name="TextBox 15"/>
          <p:cNvSpPr txBox="1"/>
          <p:nvPr/>
        </p:nvSpPr>
        <p:spPr>
          <a:xfrm>
            <a:off x="5427589" y="5847972"/>
            <a:ext cx="999619" cy="261610"/>
          </a:xfrm>
          <a:prstGeom prst="rect">
            <a:avLst/>
          </a:prstGeom>
          <a:noFill/>
        </p:spPr>
        <p:txBody>
          <a:bodyPr wrap="square" rtlCol="0">
            <a:spAutoFit/>
          </a:bodyPr>
          <a:lstStyle/>
          <a:p>
            <a:r>
              <a:rPr lang="en-US" sz="1100" dirty="0">
                <a:solidFill>
                  <a:srgbClr val="000000"/>
                </a:solidFill>
              </a:rPr>
              <a:t>chemistry</a:t>
            </a:r>
            <a:endParaRPr lang="en-GB" sz="1100" dirty="0">
              <a:solidFill>
                <a:srgbClr val="000000"/>
              </a:solidFill>
            </a:endParaRPr>
          </a:p>
        </p:txBody>
      </p:sp>
      <p:sp>
        <p:nvSpPr>
          <p:cNvPr id="17" name="TextBox 16"/>
          <p:cNvSpPr txBox="1"/>
          <p:nvPr/>
        </p:nvSpPr>
        <p:spPr>
          <a:xfrm>
            <a:off x="8237678" y="5629020"/>
            <a:ext cx="880795" cy="261610"/>
          </a:xfrm>
          <a:prstGeom prst="rect">
            <a:avLst/>
          </a:prstGeom>
          <a:noFill/>
        </p:spPr>
        <p:txBody>
          <a:bodyPr wrap="square" rtlCol="0">
            <a:spAutoFit/>
          </a:bodyPr>
          <a:lstStyle/>
          <a:p>
            <a:r>
              <a:rPr lang="en-US" sz="1100" dirty="0">
                <a:solidFill>
                  <a:srgbClr val="000000"/>
                </a:solidFill>
              </a:rPr>
              <a:t>biology</a:t>
            </a:r>
            <a:endParaRPr lang="en-GB" sz="1100" dirty="0">
              <a:solidFill>
                <a:srgbClr val="000000"/>
              </a:solidFill>
            </a:endParaRPr>
          </a:p>
        </p:txBody>
      </p:sp>
      <p:sp>
        <p:nvSpPr>
          <p:cNvPr id="18" name="TextBox 17"/>
          <p:cNvSpPr txBox="1"/>
          <p:nvPr/>
        </p:nvSpPr>
        <p:spPr>
          <a:xfrm>
            <a:off x="8352420" y="5376670"/>
            <a:ext cx="999619" cy="261610"/>
          </a:xfrm>
          <a:prstGeom prst="rect">
            <a:avLst/>
          </a:prstGeom>
          <a:noFill/>
        </p:spPr>
        <p:txBody>
          <a:bodyPr wrap="square" rtlCol="0">
            <a:spAutoFit/>
          </a:bodyPr>
          <a:lstStyle/>
          <a:p>
            <a:r>
              <a:rPr lang="en-US" sz="1100" dirty="0">
                <a:solidFill>
                  <a:srgbClr val="000000"/>
                </a:solidFill>
              </a:rPr>
              <a:t>physics</a:t>
            </a:r>
            <a:endParaRPr lang="en-GB" sz="1100" dirty="0">
              <a:solidFill>
                <a:srgbClr val="000000"/>
              </a:solidFill>
            </a:endParaRPr>
          </a:p>
        </p:txBody>
      </p:sp>
      <p:sp>
        <p:nvSpPr>
          <p:cNvPr id="19" name="TextBox 18"/>
          <p:cNvSpPr txBox="1"/>
          <p:nvPr/>
        </p:nvSpPr>
        <p:spPr>
          <a:xfrm>
            <a:off x="5396639" y="5392594"/>
            <a:ext cx="999619" cy="261610"/>
          </a:xfrm>
          <a:prstGeom prst="rect">
            <a:avLst/>
          </a:prstGeom>
          <a:noFill/>
        </p:spPr>
        <p:txBody>
          <a:bodyPr wrap="square" rtlCol="0">
            <a:spAutoFit/>
          </a:bodyPr>
          <a:lstStyle/>
          <a:p>
            <a:r>
              <a:rPr lang="en-US" sz="1100" dirty="0">
                <a:solidFill>
                  <a:srgbClr val="000000"/>
                </a:solidFill>
              </a:rPr>
              <a:t>habitats</a:t>
            </a:r>
            <a:endParaRPr lang="en-GB" sz="1100" dirty="0">
              <a:solidFill>
                <a:srgbClr val="000000"/>
              </a:solidFill>
            </a:endParaRPr>
          </a:p>
        </p:txBody>
      </p:sp>
      <p:sp>
        <p:nvSpPr>
          <p:cNvPr id="21" name="TextBox 20"/>
          <p:cNvSpPr txBox="1"/>
          <p:nvPr/>
        </p:nvSpPr>
        <p:spPr>
          <a:xfrm>
            <a:off x="7693829" y="6021435"/>
            <a:ext cx="1368152" cy="261610"/>
          </a:xfrm>
          <a:prstGeom prst="rect">
            <a:avLst/>
          </a:prstGeom>
          <a:noFill/>
        </p:spPr>
        <p:txBody>
          <a:bodyPr wrap="square" rtlCol="0">
            <a:spAutoFit/>
          </a:bodyPr>
          <a:lstStyle/>
          <a:p>
            <a:r>
              <a:rPr lang="en-US" sz="1100" dirty="0">
                <a:solidFill>
                  <a:srgbClr val="000000"/>
                </a:solidFill>
              </a:rPr>
              <a:t>human activity</a:t>
            </a:r>
            <a:endParaRPr lang="en-GB" sz="1100" dirty="0">
              <a:solidFill>
                <a:srgbClr val="000000"/>
              </a:solidFill>
            </a:endParaRPr>
          </a:p>
        </p:txBody>
      </p:sp>
      <p:grpSp>
        <p:nvGrpSpPr>
          <p:cNvPr id="24" name="Group 23"/>
          <p:cNvGrpSpPr/>
          <p:nvPr/>
        </p:nvGrpSpPr>
        <p:grpSpPr>
          <a:xfrm>
            <a:off x="5400092" y="694856"/>
            <a:ext cx="3763434" cy="3281127"/>
            <a:chOff x="5400092" y="694856"/>
            <a:chExt cx="3763434" cy="3281127"/>
          </a:xfrm>
        </p:grpSpPr>
        <p:sp>
          <p:nvSpPr>
            <p:cNvPr id="9" name="TextBox 8"/>
            <p:cNvSpPr txBox="1"/>
            <p:nvPr/>
          </p:nvSpPr>
          <p:spPr>
            <a:xfrm>
              <a:off x="7668344" y="3344848"/>
              <a:ext cx="1368152" cy="430887"/>
            </a:xfrm>
            <a:prstGeom prst="rect">
              <a:avLst/>
            </a:prstGeom>
            <a:noFill/>
          </p:spPr>
          <p:txBody>
            <a:bodyPr wrap="square" rtlCol="0">
              <a:spAutoFit/>
            </a:bodyPr>
            <a:lstStyle/>
            <a:p>
              <a:pPr algn="r"/>
              <a:r>
                <a:rPr lang="en-US" sz="1100" dirty="0">
                  <a:solidFill>
                    <a:srgbClr val="000000"/>
                  </a:solidFill>
                </a:rPr>
                <a:t>public authorities</a:t>
              </a:r>
              <a:endParaRPr lang="en-GB" sz="1100" dirty="0">
                <a:solidFill>
                  <a:srgbClr val="000000"/>
                </a:solidFill>
              </a:endParaRPr>
            </a:p>
          </p:txBody>
        </p:sp>
        <p:sp>
          <p:nvSpPr>
            <p:cNvPr id="11" name="TextBox 10"/>
            <p:cNvSpPr txBox="1"/>
            <p:nvPr/>
          </p:nvSpPr>
          <p:spPr>
            <a:xfrm>
              <a:off x="5400092" y="806121"/>
              <a:ext cx="1368152" cy="261610"/>
            </a:xfrm>
            <a:prstGeom prst="rect">
              <a:avLst/>
            </a:prstGeom>
            <a:noFill/>
          </p:spPr>
          <p:txBody>
            <a:bodyPr wrap="square" rtlCol="0">
              <a:spAutoFit/>
            </a:bodyPr>
            <a:lstStyle/>
            <a:p>
              <a:r>
                <a:rPr lang="en-US" sz="1100" dirty="0">
                  <a:solidFill>
                    <a:srgbClr val="000000"/>
                  </a:solidFill>
                </a:rPr>
                <a:t>researchers</a:t>
              </a:r>
              <a:endParaRPr lang="en-GB" sz="1100" dirty="0">
                <a:solidFill>
                  <a:srgbClr val="000000"/>
                </a:solidFill>
              </a:endParaRPr>
            </a:p>
          </p:txBody>
        </p:sp>
        <p:sp>
          <p:nvSpPr>
            <p:cNvPr id="12" name="TextBox 11"/>
            <p:cNvSpPr txBox="1"/>
            <p:nvPr/>
          </p:nvSpPr>
          <p:spPr>
            <a:xfrm>
              <a:off x="8028384" y="694856"/>
              <a:ext cx="1135142" cy="261610"/>
            </a:xfrm>
            <a:prstGeom prst="rect">
              <a:avLst/>
            </a:prstGeom>
            <a:noFill/>
          </p:spPr>
          <p:txBody>
            <a:bodyPr wrap="square" rtlCol="0">
              <a:spAutoFit/>
            </a:bodyPr>
            <a:lstStyle/>
            <a:p>
              <a:r>
                <a:rPr lang="en-US" sz="1100" dirty="0">
                  <a:solidFill>
                    <a:srgbClr val="000000"/>
                  </a:solidFill>
                </a:rPr>
                <a:t>civil society</a:t>
              </a:r>
              <a:endParaRPr lang="en-GB" sz="1100" dirty="0">
                <a:solidFill>
                  <a:srgbClr val="000000"/>
                </a:solidFill>
              </a:endParaRPr>
            </a:p>
          </p:txBody>
        </p:sp>
        <p:sp>
          <p:nvSpPr>
            <p:cNvPr id="15" name="TextBox 14"/>
            <p:cNvSpPr txBox="1"/>
            <p:nvPr/>
          </p:nvSpPr>
          <p:spPr>
            <a:xfrm>
              <a:off x="5668997" y="3714373"/>
              <a:ext cx="999619" cy="261610"/>
            </a:xfrm>
            <a:prstGeom prst="rect">
              <a:avLst/>
            </a:prstGeom>
            <a:noFill/>
          </p:spPr>
          <p:txBody>
            <a:bodyPr wrap="square" rtlCol="0">
              <a:spAutoFit/>
            </a:bodyPr>
            <a:lstStyle/>
            <a:p>
              <a:r>
                <a:rPr lang="en-US" sz="1100" dirty="0">
                  <a:solidFill>
                    <a:srgbClr val="000000"/>
                  </a:solidFill>
                </a:rPr>
                <a:t>industry</a:t>
              </a:r>
              <a:endParaRPr lang="en-GB" sz="1100" dirty="0">
                <a:solidFill>
                  <a:srgbClr val="000000"/>
                </a:solidFill>
              </a:endParaRPr>
            </a:p>
          </p:txBody>
        </p:sp>
        <p:sp>
          <p:nvSpPr>
            <p:cNvPr id="22" name="TextBox 21"/>
            <p:cNvSpPr txBox="1"/>
            <p:nvPr/>
          </p:nvSpPr>
          <p:spPr>
            <a:xfrm>
              <a:off x="7047928" y="1700808"/>
              <a:ext cx="764432" cy="307777"/>
            </a:xfrm>
            <a:prstGeom prst="rect">
              <a:avLst/>
            </a:prstGeom>
            <a:solidFill>
              <a:srgbClr val="3B8F51"/>
            </a:solidFill>
          </p:spPr>
          <p:txBody>
            <a:bodyPr wrap="square" rtlCol="0">
              <a:spAutoFit/>
            </a:bodyPr>
            <a:lstStyle/>
            <a:p>
              <a:r>
                <a:rPr lang="en-US" sz="1400" dirty="0">
                  <a:solidFill>
                    <a:srgbClr val="FFFFFF"/>
                  </a:solidFill>
                </a:rPr>
                <a:t>users</a:t>
              </a:r>
              <a:endParaRPr lang="en-GB" sz="1400" dirty="0">
                <a:solidFill>
                  <a:srgbClr val="FFFFFF"/>
                </a:solidFill>
              </a:endParaRPr>
            </a:p>
          </p:txBody>
        </p:sp>
      </p:grpSp>
      <p:sp>
        <p:nvSpPr>
          <p:cNvPr id="23" name="TextBox 22"/>
          <p:cNvSpPr txBox="1"/>
          <p:nvPr/>
        </p:nvSpPr>
        <p:spPr>
          <a:xfrm>
            <a:off x="6802916" y="5109225"/>
            <a:ext cx="661900" cy="307777"/>
          </a:xfrm>
          <a:prstGeom prst="rect">
            <a:avLst/>
          </a:prstGeom>
          <a:solidFill>
            <a:srgbClr val="6F695B"/>
          </a:solidFill>
        </p:spPr>
        <p:txBody>
          <a:bodyPr wrap="square" rtlCol="0">
            <a:spAutoFit/>
          </a:bodyPr>
          <a:lstStyle/>
          <a:p>
            <a:r>
              <a:rPr lang="en-US" sz="1400" dirty="0">
                <a:solidFill>
                  <a:srgbClr val="FFFFFF"/>
                </a:solidFill>
              </a:rPr>
              <a:t>data</a:t>
            </a:r>
            <a:endParaRPr lang="en-GB" sz="1400" dirty="0">
              <a:solidFill>
                <a:srgbClr val="FFFFFF"/>
              </a:solidFill>
            </a:endParaRPr>
          </a:p>
        </p:txBody>
      </p:sp>
    </p:spTree>
    <p:extLst>
      <p:ext uri="{BB962C8B-B14F-4D97-AF65-F5344CB8AC3E}">
        <p14:creationId xmlns:p14="http://schemas.microsoft.com/office/powerpoint/2010/main" val="3179030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500"/>
                                        <p:tgtEl>
                                          <p:spTgt spid="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6" grpId="0"/>
      <p:bldP spid="17" grpId="0"/>
      <p:bldP spid="18" grpId="0"/>
      <p:bldP spid="19" grpId="0"/>
      <p:bldP spid="21" grpId="0"/>
      <p:bldP spid="2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1" name="Group 3"/>
          <p:cNvGrpSpPr>
            <a:grpSpLocks/>
          </p:cNvGrpSpPr>
          <p:nvPr/>
        </p:nvGrpSpPr>
        <p:grpSpPr bwMode="auto">
          <a:xfrm>
            <a:off x="4811713" y="0"/>
            <a:ext cx="3319462" cy="3433763"/>
            <a:chOff x="3031" y="0"/>
            <a:chExt cx="2091" cy="2163"/>
          </a:xfrm>
        </p:grpSpPr>
        <p:sp>
          <p:nvSpPr>
            <p:cNvPr id="124940" name="Puzzle3"/>
            <p:cNvSpPr>
              <a:spLocks noEditPoints="1" noChangeArrowheads="1"/>
            </p:cNvSpPr>
            <p:nvPr/>
          </p:nvSpPr>
          <p:spPr bwMode="auto">
            <a:xfrm>
              <a:off x="3031" y="0"/>
              <a:ext cx="2091" cy="2163"/>
            </a:xfrm>
            <a:custGeom>
              <a:avLst/>
              <a:gdLst>
                <a:gd name="T0" fmla="*/ 1006 w 21600"/>
                <a:gd name="T1" fmla="*/ 1583 h 21600"/>
                <a:gd name="T2" fmla="*/ 1989 w 21600"/>
                <a:gd name="T3" fmla="*/ 2112 h 21600"/>
                <a:gd name="T4" fmla="*/ 1276 w 21600"/>
                <a:gd name="T5" fmla="*/ 1382 h 21600"/>
                <a:gd name="T6" fmla="*/ 1989 w 21600"/>
                <a:gd name="T7" fmla="*/ 703 h 21600"/>
                <a:gd name="T8" fmla="*/ 1016 w 21600"/>
                <a:gd name="T9" fmla="*/ 5 h 21600"/>
                <a:gd name="T10" fmla="*/ 67 w 21600"/>
                <a:gd name="T11" fmla="*/ 681 h 21600"/>
                <a:gd name="T12" fmla="*/ 781 w 21600"/>
                <a:gd name="T13" fmla="*/ 1354 h 21600"/>
                <a:gd name="T14" fmla="*/ 67 w 21600"/>
                <a:gd name="T15" fmla="*/ 2112 h 21600"/>
                <a:gd name="T16" fmla="*/ 0 60000 65536"/>
                <a:gd name="T17" fmla="*/ 0 60000 65536"/>
                <a:gd name="T18" fmla="*/ 0 60000 65536"/>
                <a:gd name="T19" fmla="*/ 0 60000 65536"/>
                <a:gd name="T20" fmla="*/ 0 60000 65536"/>
                <a:gd name="T21" fmla="*/ 0 60000 65536"/>
                <a:gd name="T22" fmla="*/ 0 60000 65536"/>
                <a:gd name="T23" fmla="*/ 0 60000 65536"/>
                <a:gd name="T24" fmla="*/ 2273 w 21600"/>
                <a:gd name="T25" fmla="*/ 7719 h 21600"/>
                <a:gd name="T26" fmla="*/ 19152 w 21600"/>
                <a:gd name="T27" fmla="*/ 20242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FFBE7D"/>
            </a:solidFill>
            <a:ln w="28575">
              <a:solidFill>
                <a:srgbClr val="000000"/>
              </a:solidFill>
              <a:miter lim="800000"/>
              <a:headEnd/>
              <a:tailEnd/>
            </a:ln>
          </p:spPr>
          <p:txBody>
            <a:bodyPr lIns="0" tIns="0" rIns="0"/>
            <a:lstStyle/>
            <a:p>
              <a:r>
                <a:rPr lang="en-US" sz="1400" dirty="0">
                  <a:solidFill>
                    <a:srgbClr val="000000"/>
                  </a:solidFill>
                </a:rPr>
                <a:t>European Marine </a:t>
              </a:r>
              <a:r>
                <a:rPr lang="en-US" sz="1400" dirty="0" smtClean="0">
                  <a:solidFill>
                    <a:srgbClr val="000000"/>
                  </a:solidFill>
                </a:rPr>
                <a:t>Observation and Data Network</a:t>
              </a:r>
              <a:endParaRPr lang="en-GB" sz="1400" dirty="0">
                <a:solidFill>
                  <a:srgbClr val="000000"/>
                </a:solidFill>
              </a:endParaRPr>
            </a:p>
          </p:txBody>
        </p:sp>
        <p:pic>
          <p:nvPicPr>
            <p:cNvPr id="124941" name="Picture 5" descr="EMODnet_coll_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59" y="1627"/>
              <a:ext cx="430" cy="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5414" name="Group 6"/>
          <p:cNvGrpSpPr>
            <a:grpSpLocks/>
          </p:cNvGrpSpPr>
          <p:nvPr/>
        </p:nvGrpSpPr>
        <p:grpSpPr bwMode="auto">
          <a:xfrm>
            <a:off x="1797050" y="2463800"/>
            <a:ext cx="3194050" cy="3998913"/>
            <a:chOff x="1132" y="1552"/>
            <a:chExt cx="2012" cy="2519"/>
          </a:xfrm>
        </p:grpSpPr>
        <p:sp>
          <p:nvSpPr>
            <p:cNvPr id="124938" name="Puzzle4"/>
            <p:cNvSpPr>
              <a:spLocks noEditPoints="1" noChangeArrowheads="1"/>
            </p:cNvSpPr>
            <p:nvPr/>
          </p:nvSpPr>
          <p:spPr bwMode="auto">
            <a:xfrm>
              <a:off x="1132" y="1552"/>
              <a:ext cx="2012" cy="2519"/>
            </a:xfrm>
            <a:custGeom>
              <a:avLst/>
              <a:gdLst>
                <a:gd name="T0" fmla="*/ 774 w 21600"/>
                <a:gd name="T1" fmla="*/ 1352 h 21600"/>
                <a:gd name="T2" fmla="*/ 42 w 21600"/>
                <a:gd name="T3" fmla="*/ 1975 h 21600"/>
                <a:gd name="T4" fmla="*/ 1071 w 21600"/>
                <a:gd name="T5" fmla="*/ 2519 h 21600"/>
                <a:gd name="T6" fmla="*/ 1949 w 21600"/>
                <a:gd name="T7" fmla="*/ 1954 h 21600"/>
                <a:gd name="T8" fmla="*/ 1301 w 21600"/>
                <a:gd name="T9" fmla="*/ 1270 h 21600"/>
                <a:gd name="T10" fmla="*/ 1959 w 21600"/>
                <a:gd name="T11" fmla="*/ 550 h 21600"/>
                <a:gd name="T12" fmla="*/ 1034 w 21600"/>
                <a:gd name="T13" fmla="*/ 1 h 21600"/>
                <a:gd name="T14" fmla="*/ 42 w 21600"/>
                <a:gd name="T15" fmla="*/ 550 h 21600"/>
                <a:gd name="T16" fmla="*/ 0 60000 65536"/>
                <a:gd name="T17" fmla="*/ 0 60000 65536"/>
                <a:gd name="T18" fmla="*/ 0 60000 65536"/>
                <a:gd name="T19" fmla="*/ 0 60000 65536"/>
                <a:gd name="T20" fmla="*/ 0 60000 65536"/>
                <a:gd name="T21" fmla="*/ 0 60000 65536"/>
                <a:gd name="T22" fmla="*/ 0 60000 65536"/>
                <a:gd name="T23" fmla="*/ 0 60000 65536"/>
                <a:gd name="T24" fmla="*/ 2072 w 21600"/>
                <a:gd name="T25" fmla="*/ 5668 h 21600"/>
                <a:gd name="T26" fmla="*/ 20204 w 21600"/>
                <a:gd name="T27" fmla="*/ 15983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D8EBB3"/>
            </a:solidFill>
            <a:ln w="28575">
              <a:solidFill>
                <a:srgbClr val="000000"/>
              </a:solidFill>
              <a:miter lim="800000"/>
              <a:headEnd/>
              <a:tailEnd/>
            </a:ln>
          </p:spPr>
          <p:txBody>
            <a:bodyPr/>
            <a:lstStyle/>
            <a:p>
              <a:r>
                <a:rPr lang="en-US" sz="1600">
                  <a:solidFill>
                    <a:srgbClr val="000000"/>
                  </a:solidFill>
                </a:rPr>
                <a:t>Global Monitoring for Environment and Security</a:t>
              </a:r>
              <a:endParaRPr lang="en-GB" sz="1600">
                <a:solidFill>
                  <a:srgbClr val="000000"/>
                </a:solidFill>
              </a:endParaRPr>
            </a:p>
          </p:txBody>
        </p:sp>
        <p:pic>
          <p:nvPicPr>
            <p:cNvPr id="124939" name="Picture 8" descr="Logo_GMES_saferworld">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0" y="3051"/>
              <a:ext cx="638"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5417" name="Group 9"/>
          <p:cNvGrpSpPr>
            <a:grpSpLocks/>
          </p:cNvGrpSpPr>
          <p:nvPr/>
        </p:nvGrpSpPr>
        <p:grpSpPr bwMode="auto">
          <a:xfrm>
            <a:off x="700088" y="1038225"/>
            <a:ext cx="5362575" cy="2384425"/>
            <a:chOff x="441" y="654"/>
            <a:chExt cx="3378" cy="1502"/>
          </a:xfrm>
        </p:grpSpPr>
        <p:sp>
          <p:nvSpPr>
            <p:cNvPr id="124936" name="Puzzle1"/>
            <p:cNvSpPr>
              <a:spLocks noEditPoints="1" noChangeArrowheads="1"/>
            </p:cNvSpPr>
            <p:nvPr/>
          </p:nvSpPr>
          <p:spPr bwMode="auto">
            <a:xfrm>
              <a:off x="441" y="654"/>
              <a:ext cx="3378" cy="1502"/>
            </a:xfrm>
            <a:custGeom>
              <a:avLst/>
              <a:gdLst>
                <a:gd name="T0" fmla="*/ 2618 w 21600"/>
                <a:gd name="T1" fmla="*/ 1466 h 21600"/>
                <a:gd name="T2" fmla="*/ 2655 w 21600"/>
                <a:gd name="T3" fmla="*/ 36 h 21600"/>
                <a:gd name="T4" fmla="*/ 739 w 21600"/>
                <a:gd name="T5" fmla="*/ 60 h 21600"/>
                <a:gd name="T6" fmla="*/ 788 w 21600"/>
                <a:gd name="T7" fmla="*/ 1461 h 21600"/>
                <a:gd name="T8" fmla="*/ 1691 w 21600"/>
                <a:gd name="T9" fmla="*/ 896 h 21600"/>
                <a:gd name="T10" fmla="*/ 1696 w 21600"/>
                <a:gd name="T11" fmla="*/ 606 h 21600"/>
                <a:gd name="T12" fmla="*/ 3378 w 21600"/>
                <a:gd name="T13" fmla="*/ 695 h 21600"/>
                <a:gd name="T14" fmla="*/ 9 w 21600"/>
                <a:gd name="T15" fmla="*/ 695 h 21600"/>
                <a:gd name="T16" fmla="*/ 0 60000 65536"/>
                <a:gd name="T17" fmla="*/ 0 60000 65536"/>
                <a:gd name="T18" fmla="*/ 0 60000 65536"/>
                <a:gd name="T19" fmla="*/ 0 60000 65536"/>
                <a:gd name="T20" fmla="*/ 0 60000 65536"/>
                <a:gd name="T21" fmla="*/ 0 60000 65536"/>
                <a:gd name="T22" fmla="*/ 0 60000 65536"/>
                <a:gd name="T23" fmla="*/ 0 60000 65536"/>
                <a:gd name="T24" fmla="*/ 6087 w 21600"/>
                <a:gd name="T25" fmla="*/ 2574 h 21600"/>
                <a:gd name="T26" fmla="*/ 16133 w 21600"/>
                <a:gd name="T27" fmla="*/ 1955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CCCFF"/>
            </a:solidFill>
            <a:ln w="28575">
              <a:solidFill>
                <a:srgbClr val="000000"/>
              </a:solidFill>
              <a:miter lim="800000"/>
              <a:headEnd/>
              <a:tailEnd/>
            </a:ln>
          </p:spPr>
          <p:txBody>
            <a:bodyPr lIns="0" tIns="144000" rIns="0"/>
            <a:lstStyle/>
            <a:p>
              <a:endParaRPr lang="en-US" sz="1800">
                <a:solidFill>
                  <a:srgbClr val="000000"/>
                </a:solidFill>
              </a:endParaRPr>
            </a:p>
            <a:p>
              <a:endParaRPr lang="en-US" sz="1800">
                <a:solidFill>
                  <a:srgbClr val="000000"/>
                </a:solidFill>
              </a:endParaRPr>
            </a:p>
            <a:p>
              <a:r>
                <a:rPr lang="en-US" sz="1400">
                  <a:solidFill>
                    <a:srgbClr val="000000"/>
                  </a:solidFill>
                </a:rPr>
                <a:t>Data Collection Framework in fisheries</a:t>
              </a:r>
              <a:endParaRPr lang="en-GB" sz="1400">
                <a:solidFill>
                  <a:srgbClr val="000000"/>
                </a:solidFill>
              </a:endParaRPr>
            </a:p>
          </p:txBody>
        </p:sp>
        <p:pic>
          <p:nvPicPr>
            <p:cNvPr id="124937" name="Picture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32" y="1633"/>
              <a:ext cx="480"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5420" name="Group 12"/>
          <p:cNvGrpSpPr>
            <a:grpSpLocks/>
          </p:cNvGrpSpPr>
          <p:nvPr/>
        </p:nvGrpSpPr>
        <p:grpSpPr bwMode="auto">
          <a:xfrm>
            <a:off x="3846513" y="2501900"/>
            <a:ext cx="5297487" cy="3128963"/>
            <a:chOff x="2423" y="1576"/>
            <a:chExt cx="3337" cy="1971"/>
          </a:xfrm>
        </p:grpSpPr>
        <p:sp>
          <p:nvSpPr>
            <p:cNvPr id="124934" name="Puzzle2"/>
            <p:cNvSpPr>
              <a:spLocks noEditPoints="1" noChangeArrowheads="1"/>
            </p:cNvSpPr>
            <p:nvPr/>
          </p:nvSpPr>
          <p:spPr bwMode="auto">
            <a:xfrm>
              <a:off x="2423" y="1576"/>
              <a:ext cx="3337" cy="1971"/>
            </a:xfrm>
            <a:custGeom>
              <a:avLst/>
              <a:gdLst>
                <a:gd name="T0" fmla="*/ 2 w 21600"/>
                <a:gd name="T1" fmla="*/ 1221 h 21600"/>
                <a:gd name="T2" fmla="*/ 649 w 21600"/>
                <a:gd name="T3" fmla="*/ 1931 h 21600"/>
                <a:gd name="T4" fmla="*/ 1607 w 21600"/>
                <a:gd name="T5" fmla="*/ 1269 h 21600"/>
                <a:gd name="T6" fmla="*/ 2599 w 21600"/>
                <a:gd name="T7" fmla="*/ 1934 h 21600"/>
                <a:gd name="T8" fmla="*/ 3337 w 21600"/>
                <a:gd name="T9" fmla="*/ 1376 h 21600"/>
                <a:gd name="T10" fmla="*/ 2609 w 21600"/>
                <a:gd name="T11" fmla="*/ 524 h 21600"/>
                <a:gd name="T12" fmla="*/ 1669 w 21600"/>
                <a:gd name="T13" fmla="*/ 3 h 21600"/>
                <a:gd name="T14" fmla="*/ 649 w 21600"/>
                <a:gd name="T15" fmla="*/ 538 h 21600"/>
                <a:gd name="T16" fmla="*/ 0 60000 65536"/>
                <a:gd name="T17" fmla="*/ 0 60000 65536"/>
                <a:gd name="T18" fmla="*/ 0 60000 65536"/>
                <a:gd name="T19" fmla="*/ 0 60000 65536"/>
                <a:gd name="T20" fmla="*/ 0 60000 65536"/>
                <a:gd name="T21" fmla="*/ 0 60000 65536"/>
                <a:gd name="T22" fmla="*/ 0 60000 65536"/>
                <a:gd name="T23" fmla="*/ 0 60000 65536"/>
                <a:gd name="T24" fmla="*/ 5385 w 21600"/>
                <a:gd name="T25" fmla="*/ 6740 h 21600"/>
                <a:gd name="T26" fmla="*/ 16176 w 21600"/>
                <a:gd name="T27" fmla="*/ 204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FFFFCC"/>
            </a:solidFill>
            <a:ln w="28575">
              <a:solidFill>
                <a:srgbClr val="000000"/>
              </a:solidFill>
              <a:miter lim="800000"/>
              <a:headEnd/>
              <a:tailEnd/>
            </a:ln>
          </p:spPr>
          <p:txBody>
            <a:bodyPr lIns="0" tIns="0"/>
            <a:lstStyle/>
            <a:p>
              <a:r>
                <a:rPr lang="en-US" sz="1600">
                  <a:solidFill>
                    <a:srgbClr val="000000"/>
                  </a:solidFill>
                </a:rPr>
                <a:t>INSPIRE Directive</a:t>
              </a:r>
            </a:p>
            <a:p>
              <a:r>
                <a:rPr lang="en-US" sz="1600">
                  <a:solidFill>
                    <a:srgbClr val="000000"/>
                  </a:solidFill>
                </a:rPr>
                <a:t>Public Sector Information Directive</a:t>
              </a:r>
              <a:endParaRPr lang="en-GB" sz="1600">
                <a:solidFill>
                  <a:srgbClr val="000000"/>
                </a:solidFill>
              </a:endParaRPr>
            </a:p>
          </p:txBody>
        </p:sp>
        <p:pic>
          <p:nvPicPr>
            <p:cNvPr id="124935" name="Picture 14" descr="Inspire_logo">
              <a:hlinkClick r:id="rId7"/>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37" y="2807"/>
              <a:ext cx="624" cy="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64699097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145420"/>
                                        </p:tgtEl>
                                        <p:attrNameLst>
                                          <p:attrName>style.visibility</p:attrName>
                                        </p:attrNameLst>
                                      </p:cBhvr>
                                      <p:to>
                                        <p:strVal val="visible"/>
                                      </p:to>
                                    </p:set>
                                    <p:anim calcmode="lin" valueType="num">
                                      <p:cBhvr additive="base">
                                        <p:cTn id="7" dur="500" fill="hold"/>
                                        <p:tgtEl>
                                          <p:spTgt spid="145420"/>
                                        </p:tgtEl>
                                        <p:attrNameLst>
                                          <p:attrName>ppt_x</p:attrName>
                                        </p:attrNameLst>
                                      </p:cBhvr>
                                      <p:tavLst>
                                        <p:tav tm="0">
                                          <p:val>
                                            <p:strVal val="1+#ppt_w/2"/>
                                          </p:val>
                                        </p:tav>
                                        <p:tav tm="100000">
                                          <p:val>
                                            <p:strVal val="#ppt_x"/>
                                          </p:val>
                                        </p:tav>
                                      </p:tavLst>
                                    </p:anim>
                                    <p:anim calcmode="lin" valueType="num">
                                      <p:cBhvr additive="base">
                                        <p:cTn id="8" dur="500" fill="hold"/>
                                        <p:tgtEl>
                                          <p:spTgt spid="1454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5414"/>
                                        </p:tgtEl>
                                        <p:attrNameLst>
                                          <p:attrName>style.visibility</p:attrName>
                                        </p:attrNameLst>
                                      </p:cBhvr>
                                      <p:to>
                                        <p:strVal val="visible"/>
                                      </p:to>
                                    </p:set>
                                    <p:anim calcmode="lin" valueType="num">
                                      <p:cBhvr additive="base">
                                        <p:cTn id="13" dur="500" fill="hold"/>
                                        <p:tgtEl>
                                          <p:spTgt spid="145414"/>
                                        </p:tgtEl>
                                        <p:attrNameLst>
                                          <p:attrName>ppt_x</p:attrName>
                                        </p:attrNameLst>
                                      </p:cBhvr>
                                      <p:tavLst>
                                        <p:tav tm="0">
                                          <p:val>
                                            <p:strVal val="#ppt_x"/>
                                          </p:val>
                                        </p:tav>
                                        <p:tav tm="100000">
                                          <p:val>
                                            <p:strVal val="#ppt_x"/>
                                          </p:val>
                                        </p:tav>
                                      </p:tavLst>
                                    </p:anim>
                                    <p:anim calcmode="lin" valueType="num">
                                      <p:cBhvr additive="base">
                                        <p:cTn id="14" dur="500" fill="hold"/>
                                        <p:tgtEl>
                                          <p:spTgt spid="14541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5417"/>
                                        </p:tgtEl>
                                        <p:attrNameLst>
                                          <p:attrName>style.visibility</p:attrName>
                                        </p:attrNameLst>
                                      </p:cBhvr>
                                      <p:to>
                                        <p:strVal val="visible"/>
                                      </p:to>
                                    </p:set>
                                    <p:anim calcmode="lin" valueType="num">
                                      <p:cBhvr additive="base">
                                        <p:cTn id="19" dur="500" fill="hold"/>
                                        <p:tgtEl>
                                          <p:spTgt spid="145417"/>
                                        </p:tgtEl>
                                        <p:attrNameLst>
                                          <p:attrName>ppt_x</p:attrName>
                                        </p:attrNameLst>
                                      </p:cBhvr>
                                      <p:tavLst>
                                        <p:tav tm="0">
                                          <p:val>
                                            <p:strVal val="0-#ppt_w/2"/>
                                          </p:val>
                                        </p:tav>
                                        <p:tav tm="100000">
                                          <p:val>
                                            <p:strVal val="#ppt_x"/>
                                          </p:val>
                                        </p:tav>
                                      </p:tavLst>
                                    </p:anim>
                                    <p:anim calcmode="lin" valueType="num">
                                      <p:cBhvr additive="base">
                                        <p:cTn id="20" dur="500" fill="hold"/>
                                        <p:tgtEl>
                                          <p:spTgt spid="14541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145411"/>
                                        </p:tgtEl>
                                        <p:attrNameLst>
                                          <p:attrName>style.visibility</p:attrName>
                                        </p:attrNameLst>
                                      </p:cBhvr>
                                      <p:to>
                                        <p:strVal val="visible"/>
                                      </p:to>
                                    </p:set>
                                    <p:anim calcmode="lin" valueType="num">
                                      <p:cBhvr additive="base">
                                        <p:cTn id="25" dur="500" fill="hold"/>
                                        <p:tgtEl>
                                          <p:spTgt spid="145411"/>
                                        </p:tgtEl>
                                        <p:attrNameLst>
                                          <p:attrName>ppt_x</p:attrName>
                                        </p:attrNameLst>
                                      </p:cBhvr>
                                      <p:tavLst>
                                        <p:tav tm="0">
                                          <p:val>
                                            <p:strVal val="#ppt_x"/>
                                          </p:val>
                                        </p:tav>
                                        <p:tav tm="100000">
                                          <p:val>
                                            <p:strVal val="#ppt_x"/>
                                          </p:val>
                                        </p:tav>
                                      </p:tavLst>
                                    </p:anim>
                                    <p:anim calcmode="lin" valueType="num">
                                      <p:cBhvr additive="base">
                                        <p:cTn id="26" dur="500" fill="hold"/>
                                        <p:tgtEl>
                                          <p:spTgt spid="1454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Number Placeholder 4"/>
          <p:cNvSpPr txBox="1">
            <a:spLocks noGrp="1"/>
          </p:cNvSpPr>
          <p:nvPr/>
        </p:nvSpPr>
        <p:spPr bwMode="gray">
          <a:xfrm>
            <a:off x="8343900" y="6453188"/>
            <a:ext cx="466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fld id="{878977F1-9B96-4196-990E-1A59993D71E6}" type="slidenum">
              <a:rPr lang="en-GB" sz="1300" b="0">
                <a:solidFill>
                  <a:srgbClr val="99CC00"/>
                </a:solidFill>
                <a:latin typeface="Myriad Pro" pitchFamily="34" charset="0"/>
              </a:rPr>
              <a:pPr/>
              <a:t>6</a:t>
            </a:fld>
            <a:endParaRPr lang="en-GB" sz="1300" b="0">
              <a:solidFill>
                <a:srgbClr val="99CC00"/>
              </a:solidFill>
              <a:latin typeface="Myriad Pro" pitchFamily="34" charset="0"/>
            </a:endParaRPr>
          </a:p>
        </p:txBody>
      </p:sp>
      <p:sp>
        <p:nvSpPr>
          <p:cNvPr id="305155" name="Rectangle 2"/>
          <p:cNvSpPr>
            <a:spLocks noGrp="1" noChangeArrowheads="1"/>
          </p:cNvSpPr>
          <p:nvPr>
            <p:ph type="title" idx="4294967295"/>
          </p:nvPr>
        </p:nvSpPr>
        <p:spPr/>
        <p:txBody>
          <a:bodyPr anchor="b"/>
          <a:lstStyle/>
          <a:p>
            <a:pPr eaLnBrk="1" hangingPunct="1"/>
            <a:r>
              <a:rPr lang="en-US" smtClean="0"/>
              <a:t>Preparatory Actions 2008-2010</a:t>
            </a:r>
            <a:endParaRPr lang="en-GB" smtClean="0"/>
          </a:p>
        </p:txBody>
      </p:sp>
      <p:sp>
        <p:nvSpPr>
          <p:cNvPr id="305156" name="Rectangle 3"/>
          <p:cNvSpPr>
            <a:spLocks noGrp="1" noChangeArrowheads="1"/>
          </p:cNvSpPr>
          <p:nvPr>
            <p:ph type="body" idx="4294967295"/>
          </p:nvPr>
        </p:nvSpPr>
        <p:spPr>
          <a:xfrm>
            <a:off x="395288" y="2527300"/>
            <a:ext cx="8507412" cy="3411538"/>
          </a:xfrm>
        </p:spPr>
        <p:txBody>
          <a:bodyPr/>
          <a:lstStyle/>
          <a:p>
            <a:pPr marL="273050" indent="-273050" eaLnBrk="1" hangingPunct="1"/>
            <a:r>
              <a:rPr lang="en-US" sz="5700" dirty="0" smtClean="0"/>
              <a:t>€6,450,000 spent</a:t>
            </a:r>
          </a:p>
          <a:p>
            <a:pPr marL="273050" indent="-273050" eaLnBrk="1" hangingPunct="1"/>
            <a:r>
              <a:rPr lang="en-US" sz="5700" dirty="0" smtClean="0"/>
              <a:t>six portals now operational</a:t>
            </a:r>
            <a:endParaRPr lang="en-GB" sz="5700" dirty="0" smtClean="0"/>
          </a:p>
        </p:txBody>
      </p:sp>
      <p:pic>
        <p:nvPicPr>
          <p:cNvPr id="66564" name="Picture 4" descr="hydrograph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456113" cy="278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5" name="Picture 5" descr="geolog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56113" y="0"/>
            <a:ext cx="4687887" cy="376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6" name="Picture 6" descr="physics"/>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14838" y="3833813"/>
            <a:ext cx="4729162" cy="308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0" name="Picture 10" descr="biology"/>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024" y="3760788"/>
            <a:ext cx="44513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8" name="Picture 8" descr="chemistry"/>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93" y="2523926"/>
            <a:ext cx="4391025" cy="296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71" name="Picture 11" descr="habitats"/>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31840" y="1988840"/>
            <a:ext cx="3492500" cy="249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409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6564"/>
                                        </p:tgtEl>
                                        <p:attrNameLst>
                                          <p:attrName>style.visibility</p:attrName>
                                        </p:attrNameLst>
                                      </p:cBhvr>
                                      <p:to>
                                        <p:strVal val="visible"/>
                                      </p:to>
                                    </p:set>
                                    <p:anim calcmode="lin" valueType="num">
                                      <p:cBhvr additive="base">
                                        <p:cTn id="7" dur="500" fill="hold"/>
                                        <p:tgtEl>
                                          <p:spTgt spid="66564"/>
                                        </p:tgtEl>
                                        <p:attrNameLst>
                                          <p:attrName>ppt_x</p:attrName>
                                        </p:attrNameLst>
                                      </p:cBhvr>
                                      <p:tavLst>
                                        <p:tav tm="0">
                                          <p:val>
                                            <p:strVal val="#ppt_x"/>
                                          </p:val>
                                        </p:tav>
                                        <p:tav tm="100000">
                                          <p:val>
                                            <p:strVal val="#ppt_x"/>
                                          </p:val>
                                        </p:tav>
                                      </p:tavLst>
                                    </p:anim>
                                    <p:anim calcmode="lin" valueType="num">
                                      <p:cBhvr additive="base">
                                        <p:cTn id="8" dur="500" fill="hold"/>
                                        <p:tgtEl>
                                          <p:spTgt spid="665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6565"/>
                                        </p:tgtEl>
                                        <p:attrNameLst>
                                          <p:attrName>style.visibility</p:attrName>
                                        </p:attrNameLst>
                                      </p:cBhvr>
                                      <p:to>
                                        <p:strVal val="visible"/>
                                      </p:to>
                                    </p:set>
                                    <p:anim calcmode="lin" valueType="num">
                                      <p:cBhvr additive="base">
                                        <p:cTn id="13" dur="500" fill="hold"/>
                                        <p:tgtEl>
                                          <p:spTgt spid="66565"/>
                                        </p:tgtEl>
                                        <p:attrNameLst>
                                          <p:attrName>ppt_x</p:attrName>
                                        </p:attrNameLst>
                                      </p:cBhvr>
                                      <p:tavLst>
                                        <p:tav tm="0">
                                          <p:val>
                                            <p:strVal val="#ppt_x"/>
                                          </p:val>
                                        </p:tav>
                                        <p:tav tm="100000">
                                          <p:val>
                                            <p:strVal val="#ppt_x"/>
                                          </p:val>
                                        </p:tav>
                                      </p:tavLst>
                                    </p:anim>
                                    <p:anim calcmode="lin" valueType="num">
                                      <p:cBhvr additive="base">
                                        <p:cTn id="14" dur="500" fill="hold"/>
                                        <p:tgtEl>
                                          <p:spTgt spid="6656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6566"/>
                                        </p:tgtEl>
                                        <p:attrNameLst>
                                          <p:attrName>style.visibility</p:attrName>
                                        </p:attrNameLst>
                                      </p:cBhvr>
                                      <p:to>
                                        <p:strVal val="visible"/>
                                      </p:to>
                                    </p:set>
                                    <p:anim calcmode="lin" valueType="num">
                                      <p:cBhvr additive="base">
                                        <p:cTn id="19" dur="500" fill="hold"/>
                                        <p:tgtEl>
                                          <p:spTgt spid="66566"/>
                                        </p:tgtEl>
                                        <p:attrNameLst>
                                          <p:attrName>ppt_x</p:attrName>
                                        </p:attrNameLst>
                                      </p:cBhvr>
                                      <p:tavLst>
                                        <p:tav tm="0">
                                          <p:val>
                                            <p:strVal val="#ppt_x"/>
                                          </p:val>
                                        </p:tav>
                                        <p:tav tm="100000">
                                          <p:val>
                                            <p:strVal val="#ppt_x"/>
                                          </p:val>
                                        </p:tav>
                                      </p:tavLst>
                                    </p:anim>
                                    <p:anim calcmode="lin" valueType="num">
                                      <p:cBhvr additive="base">
                                        <p:cTn id="20" dur="500" fill="hold"/>
                                        <p:tgtEl>
                                          <p:spTgt spid="6656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6568"/>
                                        </p:tgtEl>
                                        <p:attrNameLst>
                                          <p:attrName>style.visibility</p:attrName>
                                        </p:attrNameLst>
                                      </p:cBhvr>
                                      <p:to>
                                        <p:strVal val="visible"/>
                                      </p:to>
                                    </p:set>
                                    <p:anim calcmode="lin" valueType="num">
                                      <p:cBhvr additive="base">
                                        <p:cTn id="25" dur="500" fill="hold"/>
                                        <p:tgtEl>
                                          <p:spTgt spid="66568"/>
                                        </p:tgtEl>
                                        <p:attrNameLst>
                                          <p:attrName>ppt_x</p:attrName>
                                        </p:attrNameLst>
                                      </p:cBhvr>
                                      <p:tavLst>
                                        <p:tav tm="0">
                                          <p:val>
                                            <p:strVal val="#ppt_x"/>
                                          </p:val>
                                        </p:tav>
                                        <p:tav tm="100000">
                                          <p:val>
                                            <p:strVal val="#ppt_x"/>
                                          </p:val>
                                        </p:tav>
                                      </p:tavLst>
                                    </p:anim>
                                    <p:anim calcmode="lin" valueType="num">
                                      <p:cBhvr additive="base">
                                        <p:cTn id="26" dur="500" fill="hold"/>
                                        <p:tgtEl>
                                          <p:spTgt spid="6656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6570"/>
                                        </p:tgtEl>
                                        <p:attrNameLst>
                                          <p:attrName>style.visibility</p:attrName>
                                        </p:attrNameLst>
                                      </p:cBhvr>
                                      <p:to>
                                        <p:strVal val="visible"/>
                                      </p:to>
                                    </p:set>
                                    <p:anim calcmode="lin" valueType="num">
                                      <p:cBhvr additive="base">
                                        <p:cTn id="31" dur="500" fill="hold"/>
                                        <p:tgtEl>
                                          <p:spTgt spid="66570"/>
                                        </p:tgtEl>
                                        <p:attrNameLst>
                                          <p:attrName>ppt_x</p:attrName>
                                        </p:attrNameLst>
                                      </p:cBhvr>
                                      <p:tavLst>
                                        <p:tav tm="0">
                                          <p:val>
                                            <p:strVal val="#ppt_x"/>
                                          </p:val>
                                        </p:tav>
                                        <p:tav tm="100000">
                                          <p:val>
                                            <p:strVal val="#ppt_x"/>
                                          </p:val>
                                        </p:tav>
                                      </p:tavLst>
                                    </p:anim>
                                    <p:anim calcmode="lin" valueType="num">
                                      <p:cBhvr additive="base">
                                        <p:cTn id="32" dur="500" fill="hold"/>
                                        <p:tgtEl>
                                          <p:spTgt spid="6657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6571"/>
                                        </p:tgtEl>
                                        <p:attrNameLst>
                                          <p:attrName>style.visibility</p:attrName>
                                        </p:attrNameLst>
                                      </p:cBhvr>
                                      <p:to>
                                        <p:strVal val="visible"/>
                                      </p:to>
                                    </p:set>
                                    <p:anim calcmode="lin" valueType="num">
                                      <p:cBhvr additive="base">
                                        <p:cTn id="37" dur="500" fill="hold"/>
                                        <p:tgtEl>
                                          <p:spTgt spid="66571"/>
                                        </p:tgtEl>
                                        <p:attrNameLst>
                                          <p:attrName>ppt_x</p:attrName>
                                        </p:attrNameLst>
                                      </p:cBhvr>
                                      <p:tavLst>
                                        <p:tav tm="0">
                                          <p:val>
                                            <p:strVal val="#ppt_x"/>
                                          </p:val>
                                        </p:tav>
                                        <p:tav tm="100000">
                                          <p:val>
                                            <p:strVal val="#ppt_x"/>
                                          </p:val>
                                        </p:tav>
                                      </p:tavLst>
                                    </p:anim>
                                    <p:anim calcmode="lin" valueType="num">
                                      <p:cBhvr additive="base">
                                        <p:cTn id="38" dur="500" fill="hold"/>
                                        <p:tgtEl>
                                          <p:spTgt spid="66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3212976"/>
            <a:ext cx="3446691" cy="2736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Table 6"/>
          <p:cNvGraphicFramePr>
            <a:graphicFrameLocks noGrp="1"/>
          </p:cNvGraphicFramePr>
          <p:nvPr>
            <p:extLst>
              <p:ext uri="{D42A27DB-BD31-4B8C-83A1-F6EECF244321}">
                <p14:modId xmlns:p14="http://schemas.microsoft.com/office/powerpoint/2010/main" val="2042464033"/>
              </p:ext>
            </p:extLst>
          </p:nvPr>
        </p:nvGraphicFramePr>
        <p:xfrm>
          <a:off x="30904" y="1052736"/>
          <a:ext cx="9113100" cy="1681406"/>
        </p:xfrm>
        <a:graphic>
          <a:graphicData uri="http://schemas.openxmlformats.org/drawingml/2006/table">
            <a:tbl>
              <a:tblPr firstRow="1" bandRow="1">
                <a:tableStyleId>{5C22544A-7EE6-4342-B048-85BDC9FD1C3A}</a:tableStyleId>
              </a:tblPr>
              <a:tblGrid>
                <a:gridCol w="759425"/>
                <a:gridCol w="759425"/>
                <a:gridCol w="759425"/>
                <a:gridCol w="759425"/>
                <a:gridCol w="759425"/>
                <a:gridCol w="759425"/>
                <a:gridCol w="759425"/>
                <a:gridCol w="759425"/>
                <a:gridCol w="759425"/>
                <a:gridCol w="759425"/>
                <a:gridCol w="759425"/>
                <a:gridCol w="759425"/>
              </a:tblGrid>
              <a:tr h="504899">
                <a:tc>
                  <a:txBody>
                    <a:bodyPr/>
                    <a:lstStyle/>
                    <a:p>
                      <a:r>
                        <a:rPr lang="en-US" sz="1400" dirty="0" smtClean="0"/>
                        <a:t>2009</a:t>
                      </a:r>
                      <a:endParaRPr lang="en-GB" sz="1400" dirty="0"/>
                    </a:p>
                  </a:txBody>
                  <a:tcPr marL="91433" marR="91433" marT="45737" marB="45737"/>
                </a:tc>
                <a:tc>
                  <a:txBody>
                    <a:bodyPr/>
                    <a:lstStyle/>
                    <a:p>
                      <a:r>
                        <a:rPr lang="en-US" sz="1400" dirty="0" smtClean="0"/>
                        <a:t>2010</a:t>
                      </a:r>
                      <a:endParaRPr lang="en-GB" sz="1400" dirty="0"/>
                    </a:p>
                  </a:txBody>
                  <a:tcPr marL="91433" marR="91433" marT="45737" marB="45737"/>
                </a:tc>
                <a:tc>
                  <a:txBody>
                    <a:bodyPr/>
                    <a:lstStyle/>
                    <a:p>
                      <a:r>
                        <a:rPr lang="en-US" sz="1400" dirty="0" smtClean="0"/>
                        <a:t>2011</a:t>
                      </a:r>
                      <a:endParaRPr lang="en-GB" sz="1400" dirty="0"/>
                    </a:p>
                  </a:txBody>
                  <a:tcPr marL="91433" marR="91433" marT="45737" marB="45737"/>
                </a:tc>
                <a:tc>
                  <a:txBody>
                    <a:bodyPr/>
                    <a:lstStyle/>
                    <a:p>
                      <a:r>
                        <a:rPr lang="en-US" sz="1400" dirty="0" smtClean="0"/>
                        <a:t>2012</a:t>
                      </a:r>
                      <a:endParaRPr lang="en-GB" sz="1400" dirty="0"/>
                    </a:p>
                  </a:txBody>
                  <a:tcPr marL="91433" marR="91433" marT="45737" marB="45737"/>
                </a:tc>
                <a:tc>
                  <a:txBody>
                    <a:bodyPr/>
                    <a:lstStyle/>
                    <a:p>
                      <a:r>
                        <a:rPr lang="en-US" sz="1400" dirty="0" smtClean="0"/>
                        <a:t>2013</a:t>
                      </a:r>
                      <a:endParaRPr lang="en-GB" sz="1400" dirty="0"/>
                    </a:p>
                  </a:txBody>
                  <a:tcPr marL="91433" marR="91433" marT="45737" marB="45737"/>
                </a:tc>
                <a:tc>
                  <a:txBody>
                    <a:bodyPr/>
                    <a:lstStyle/>
                    <a:p>
                      <a:r>
                        <a:rPr lang="en-US" sz="1400" dirty="0" smtClean="0"/>
                        <a:t>2014</a:t>
                      </a:r>
                      <a:endParaRPr lang="en-GB" sz="1400" dirty="0"/>
                    </a:p>
                  </a:txBody>
                  <a:tcPr marL="91433" marR="91433" marT="45737" marB="45737"/>
                </a:tc>
                <a:tc>
                  <a:txBody>
                    <a:bodyPr/>
                    <a:lstStyle/>
                    <a:p>
                      <a:r>
                        <a:rPr lang="en-US" sz="1400" dirty="0" smtClean="0"/>
                        <a:t>2015</a:t>
                      </a:r>
                      <a:endParaRPr lang="en-GB" sz="1400" dirty="0"/>
                    </a:p>
                  </a:txBody>
                  <a:tcPr marL="91433" marR="91433" marT="45737" marB="45737"/>
                </a:tc>
                <a:tc>
                  <a:txBody>
                    <a:bodyPr/>
                    <a:lstStyle/>
                    <a:p>
                      <a:r>
                        <a:rPr lang="en-US" sz="1400" dirty="0" smtClean="0"/>
                        <a:t>2016</a:t>
                      </a:r>
                      <a:endParaRPr lang="en-GB" sz="1400" dirty="0"/>
                    </a:p>
                  </a:txBody>
                  <a:tcPr marL="91433" marR="91433" marT="45737" marB="45737"/>
                </a:tc>
                <a:tc>
                  <a:txBody>
                    <a:bodyPr/>
                    <a:lstStyle/>
                    <a:p>
                      <a:r>
                        <a:rPr lang="en-US" sz="1400" dirty="0" smtClean="0"/>
                        <a:t>2017</a:t>
                      </a:r>
                      <a:endParaRPr lang="en-GB" sz="1400" dirty="0"/>
                    </a:p>
                  </a:txBody>
                  <a:tcPr marL="91433" marR="91433" marT="45737" marB="45737"/>
                </a:tc>
                <a:tc>
                  <a:txBody>
                    <a:bodyPr/>
                    <a:lstStyle/>
                    <a:p>
                      <a:r>
                        <a:rPr lang="en-US" sz="1400" dirty="0" smtClean="0"/>
                        <a:t>2018</a:t>
                      </a:r>
                      <a:endParaRPr lang="en-GB" sz="1400" dirty="0"/>
                    </a:p>
                  </a:txBody>
                  <a:tcPr marL="91433" marR="91433" marT="45737" marB="45737"/>
                </a:tc>
                <a:tc>
                  <a:txBody>
                    <a:bodyPr/>
                    <a:lstStyle/>
                    <a:p>
                      <a:r>
                        <a:rPr lang="en-US" sz="1400" dirty="0" smtClean="0"/>
                        <a:t>2019</a:t>
                      </a:r>
                      <a:endParaRPr lang="en-GB" sz="1400" dirty="0"/>
                    </a:p>
                  </a:txBody>
                  <a:tcPr marL="91433" marR="91433" marT="45737" marB="45737"/>
                </a:tc>
                <a:tc>
                  <a:txBody>
                    <a:bodyPr/>
                    <a:lstStyle/>
                    <a:p>
                      <a:r>
                        <a:rPr lang="en-US" sz="1400" dirty="0" smtClean="0"/>
                        <a:t>2020</a:t>
                      </a:r>
                      <a:endParaRPr lang="en-GB" sz="1400" dirty="0"/>
                    </a:p>
                  </a:txBody>
                  <a:tcPr marL="91433" marR="91433" marT="45737" marB="45737"/>
                </a:tc>
              </a:tr>
              <a:tr h="501636">
                <a:tc gridSpan="5">
                  <a:txBody>
                    <a:bodyPr/>
                    <a:lstStyle/>
                    <a:p>
                      <a:r>
                        <a:rPr lang="en-US" sz="1600" dirty="0" smtClean="0"/>
                        <a:t>Phase 1 – limited</a:t>
                      </a:r>
                      <a:r>
                        <a:rPr lang="en-US" sz="1600" baseline="0" dirty="0" smtClean="0"/>
                        <a:t> sea basins</a:t>
                      </a:r>
                      <a:endParaRPr lang="en-GB" sz="1600" dirty="0"/>
                    </a:p>
                  </a:txBody>
                  <a:tcPr marL="91433" marR="91433" marT="45737" marB="45737">
                    <a:solidFill>
                      <a:srgbClr val="FF7C8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a:txBody>
                    <a:bodyPr/>
                    <a:lstStyle/>
                    <a:p>
                      <a:endParaRPr lang="en-GB" sz="1600" dirty="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a:txBody>
                    <a:bodyPr/>
                    <a:lstStyle/>
                    <a:p>
                      <a:endParaRPr lang="en-GB" sz="1600" dirty="0"/>
                    </a:p>
                  </a:txBody>
                  <a:tcPr marL="91433" marR="91433" marT="45737" marB="45737"/>
                </a:tc>
              </a:tr>
              <a:tr h="339468">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gridSpan="4">
                  <a:txBody>
                    <a:bodyPr/>
                    <a:lstStyle/>
                    <a:p>
                      <a:r>
                        <a:rPr lang="en-US" sz="1600" dirty="0" smtClean="0"/>
                        <a:t>Phase</a:t>
                      </a:r>
                      <a:r>
                        <a:rPr lang="en-US" sz="1600" baseline="0" dirty="0" smtClean="0"/>
                        <a:t> 2  - low resolution</a:t>
                      </a:r>
                      <a:endParaRPr lang="en-GB" sz="1600" dirty="0"/>
                    </a:p>
                  </a:txBody>
                  <a:tcPr marL="91433" marR="91433" marT="45737" marB="45737">
                    <a:solidFill>
                      <a:srgbClr val="FFFF0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r>
              <a:tr h="335403">
                <a:tc>
                  <a:txBody>
                    <a:bodyPr/>
                    <a:lstStyle/>
                    <a:p>
                      <a:endParaRPr lang="en-GB" sz="1600" dirty="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a:txBody>
                    <a:bodyPr/>
                    <a:lstStyle/>
                    <a:p>
                      <a:endParaRPr lang="en-GB" sz="1600" dirty="0"/>
                    </a:p>
                  </a:txBody>
                  <a:tcPr marL="91433" marR="91433" marT="45737" marB="45737"/>
                </a:tc>
                <a:tc gridSpan="6">
                  <a:txBody>
                    <a:bodyPr/>
                    <a:lstStyle/>
                    <a:p>
                      <a:r>
                        <a:rPr lang="en-US" sz="1600" dirty="0" smtClean="0"/>
                        <a:t>Phase 3 - multi-resolution</a:t>
                      </a:r>
                      <a:endParaRPr lang="en-GB" sz="1600" dirty="0"/>
                    </a:p>
                  </a:txBody>
                  <a:tcPr marL="91433" marR="91433" marT="45737" marB="45737">
                    <a:solidFill>
                      <a:srgbClr val="92D05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r>
            </a:tbl>
          </a:graphicData>
        </a:graphic>
      </p:graphicFrame>
      <p:sp>
        <p:nvSpPr>
          <p:cNvPr id="5" name="Title 4"/>
          <p:cNvSpPr>
            <a:spLocks noGrp="1"/>
          </p:cNvSpPr>
          <p:nvPr>
            <p:ph type="title"/>
          </p:nvPr>
        </p:nvSpPr>
        <p:spPr>
          <a:xfrm>
            <a:off x="4802063" y="13760"/>
            <a:ext cx="4341937" cy="936625"/>
          </a:xfrm>
        </p:spPr>
        <p:txBody>
          <a:bodyPr/>
          <a:lstStyle/>
          <a:p>
            <a:r>
              <a:rPr lang="en-US" dirty="0">
                <a:solidFill>
                  <a:schemeClr val="bg1"/>
                </a:solidFill>
              </a:rPr>
              <a:t>p</a:t>
            </a:r>
            <a:r>
              <a:rPr lang="en-US" dirty="0" smtClean="0">
                <a:solidFill>
                  <a:schemeClr val="bg1"/>
                </a:solidFill>
              </a:rPr>
              <a:t>rototype method</a:t>
            </a:r>
            <a:endParaRPr lang="en-GB" dirty="0">
              <a:solidFill>
                <a:schemeClr val="bg1"/>
              </a:solidFill>
            </a:endParaRPr>
          </a:p>
        </p:txBody>
      </p:sp>
      <p:sp>
        <p:nvSpPr>
          <p:cNvPr id="8" name="Content Placeholder 7"/>
          <p:cNvSpPr>
            <a:spLocks noGrp="1"/>
          </p:cNvSpPr>
          <p:nvPr>
            <p:ph idx="1"/>
          </p:nvPr>
        </p:nvSpPr>
        <p:spPr>
          <a:xfrm>
            <a:off x="4572000" y="3753036"/>
            <a:ext cx="4392488" cy="1656184"/>
          </a:xfrm>
        </p:spPr>
        <p:txBody>
          <a:bodyPr/>
          <a:lstStyle/>
          <a:p>
            <a:pPr indent="0">
              <a:buNone/>
            </a:pPr>
            <a:r>
              <a:rPr lang="en-US" dirty="0"/>
              <a:t>a</a:t>
            </a:r>
            <a:r>
              <a:rPr lang="en-US" dirty="0" smtClean="0"/>
              <a:t>llows users to assess and improve product by trying it out rather than relying on description</a:t>
            </a:r>
            <a:endParaRPr lang="en-GB" dirty="0"/>
          </a:p>
        </p:txBody>
      </p:sp>
    </p:spTree>
    <p:extLst>
      <p:ext uri="{BB962C8B-B14F-4D97-AF65-F5344CB8AC3E}">
        <p14:creationId xmlns:p14="http://schemas.microsoft.com/office/powerpoint/2010/main" val="8078910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6392082" y="260648"/>
            <a:ext cx="2699792" cy="554461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GB" sz="1800" b="0"/>
          </a:p>
        </p:txBody>
      </p:sp>
      <p:sp>
        <p:nvSpPr>
          <p:cNvPr id="5" name="Title 4"/>
          <p:cNvSpPr>
            <a:spLocks noGrp="1"/>
          </p:cNvSpPr>
          <p:nvPr>
            <p:ph type="title"/>
          </p:nvPr>
        </p:nvSpPr>
        <p:spPr>
          <a:xfrm>
            <a:off x="-108520" y="0"/>
            <a:ext cx="9396536" cy="936625"/>
          </a:xfrm>
        </p:spPr>
        <p:txBody>
          <a:bodyPr/>
          <a:lstStyle/>
          <a:p>
            <a:r>
              <a:rPr lang="en-US" dirty="0" smtClean="0"/>
              <a:t>Participation in second phase of </a:t>
            </a:r>
            <a:r>
              <a:rPr lang="en-US" dirty="0" err="1" smtClean="0"/>
              <a:t>EMODnet</a:t>
            </a:r>
            <a:endParaRPr lang="en-GB" dirty="0"/>
          </a:p>
        </p:txBody>
      </p:sp>
    </p:spTree>
    <p:extLst>
      <p:ext uri="{BB962C8B-B14F-4D97-AF65-F5344CB8AC3E}">
        <p14:creationId xmlns:p14="http://schemas.microsoft.com/office/powerpoint/2010/main" val="35901242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3212976"/>
            <a:ext cx="3446691" cy="2736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5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Table 6"/>
          <p:cNvGraphicFramePr>
            <a:graphicFrameLocks noGrp="1"/>
          </p:cNvGraphicFramePr>
          <p:nvPr>
            <p:extLst>
              <p:ext uri="{D42A27DB-BD31-4B8C-83A1-F6EECF244321}">
                <p14:modId xmlns:p14="http://schemas.microsoft.com/office/powerpoint/2010/main" val="3024391576"/>
              </p:ext>
            </p:extLst>
          </p:nvPr>
        </p:nvGraphicFramePr>
        <p:xfrm>
          <a:off x="30904" y="1052736"/>
          <a:ext cx="9113100" cy="1681406"/>
        </p:xfrm>
        <a:graphic>
          <a:graphicData uri="http://schemas.openxmlformats.org/drawingml/2006/table">
            <a:tbl>
              <a:tblPr firstRow="1" bandRow="1">
                <a:tableStyleId>{5C22544A-7EE6-4342-B048-85BDC9FD1C3A}</a:tableStyleId>
              </a:tblPr>
              <a:tblGrid>
                <a:gridCol w="759425"/>
                <a:gridCol w="759425"/>
                <a:gridCol w="759425"/>
                <a:gridCol w="759425"/>
                <a:gridCol w="759425"/>
                <a:gridCol w="759425"/>
                <a:gridCol w="759425"/>
                <a:gridCol w="759425"/>
                <a:gridCol w="759425"/>
                <a:gridCol w="759425"/>
                <a:gridCol w="759425"/>
                <a:gridCol w="759425"/>
              </a:tblGrid>
              <a:tr h="504899">
                <a:tc>
                  <a:txBody>
                    <a:bodyPr/>
                    <a:lstStyle/>
                    <a:p>
                      <a:r>
                        <a:rPr lang="en-US" sz="1400" dirty="0" smtClean="0"/>
                        <a:t>2009</a:t>
                      </a:r>
                      <a:endParaRPr lang="en-GB" sz="1400" dirty="0"/>
                    </a:p>
                  </a:txBody>
                  <a:tcPr marL="91433" marR="91433" marT="45737" marB="45737"/>
                </a:tc>
                <a:tc>
                  <a:txBody>
                    <a:bodyPr/>
                    <a:lstStyle/>
                    <a:p>
                      <a:r>
                        <a:rPr lang="en-US" sz="1400" dirty="0" smtClean="0"/>
                        <a:t>2010</a:t>
                      </a:r>
                      <a:endParaRPr lang="en-GB" sz="1400" dirty="0"/>
                    </a:p>
                  </a:txBody>
                  <a:tcPr marL="91433" marR="91433" marT="45737" marB="45737"/>
                </a:tc>
                <a:tc>
                  <a:txBody>
                    <a:bodyPr/>
                    <a:lstStyle/>
                    <a:p>
                      <a:r>
                        <a:rPr lang="en-US" sz="1400" dirty="0" smtClean="0"/>
                        <a:t>2011</a:t>
                      </a:r>
                      <a:endParaRPr lang="en-GB" sz="1400" dirty="0"/>
                    </a:p>
                  </a:txBody>
                  <a:tcPr marL="91433" marR="91433" marT="45737" marB="45737"/>
                </a:tc>
                <a:tc>
                  <a:txBody>
                    <a:bodyPr/>
                    <a:lstStyle/>
                    <a:p>
                      <a:r>
                        <a:rPr lang="en-US" sz="1400" dirty="0" smtClean="0"/>
                        <a:t>2012</a:t>
                      </a:r>
                      <a:endParaRPr lang="en-GB" sz="1400" dirty="0"/>
                    </a:p>
                  </a:txBody>
                  <a:tcPr marL="91433" marR="91433" marT="45737" marB="45737"/>
                </a:tc>
                <a:tc>
                  <a:txBody>
                    <a:bodyPr/>
                    <a:lstStyle/>
                    <a:p>
                      <a:r>
                        <a:rPr lang="en-US" sz="1400" dirty="0" smtClean="0"/>
                        <a:t>2013</a:t>
                      </a:r>
                      <a:endParaRPr lang="en-GB" sz="1400" dirty="0"/>
                    </a:p>
                  </a:txBody>
                  <a:tcPr marL="91433" marR="91433" marT="45737" marB="45737"/>
                </a:tc>
                <a:tc>
                  <a:txBody>
                    <a:bodyPr/>
                    <a:lstStyle/>
                    <a:p>
                      <a:r>
                        <a:rPr lang="en-US" sz="1400" dirty="0" smtClean="0"/>
                        <a:t>2014</a:t>
                      </a:r>
                      <a:endParaRPr lang="en-GB" sz="1400" dirty="0"/>
                    </a:p>
                  </a:txBody>
                  <a:tcPr marL="91433" marR="91433" marT="45737" marB="45737"/>
                </a:tc>
                <a:tc>
                  <a:txBody>
                    <a:bodyPr/>
                    <a:lstStyle/>
                    <a:p>
                      <a:r>
                        <a:rPr lang="en-US" sz="1400" dirty="0" smtClean="0"/>
                        <a:t>2015</a:t>
                      </a:r>
                      <a:endParaRPr lang="en-GB" sz="1400" dirty="0"/>
                    </a:p>
                  </a:txBody>
                  <a:tcPr marL="91433" marR="91433" marT="45737" marB="45737"/>
                </a:tc>
                <a:tc>
                  <a:txBody>
                    <a:bodyPr/>
                    <a:lstStyle/>
                    <a:p>
                      <a:r>
                        <a:rPr lang="en-US" sz="1400" dirty="0" smtClean="0"/>
                        <a:t>2016</a:t>
                      </a:r>
                      <a:endParaRPr lang="en-GB" sz="1400" dirty="0"/>
                    </a:p>
                  </a:txBody>
                  <a:tcPr marL="91433" marR="91433" marT="45737" marB="45737"/>
                </a:tc>
                <a:tc>
                  <a:txBody>
                    <a:bodyPr/>
                    <a:lstStyle/>
                    <a:p>
                      <a:r>
                        <a:rPr lang="en-US" sz="1400" dirty="0" smtClean="0"/>
                        <a:t>2017</a:t>
                      </a:r>
                      <a:endParaRPr lang="en-GB" sz="1400" dirty="0"/>
                    </a:p>
                  </a:txBody>
                  <a:tcPr marL="91433" marR="91433" marT="45737" marB="45737"/>
                </a:tc>
                <a:tc>
                  <a:txBody>
                    <a:bodyPr/>
                    <a:lstStyle/>
                    <a:p>
                      <a:r>
                        <a:rPr lang="en-US" sz="1400" dirty="0" smtClean="0"/>
                        <a:t>2018</a:t>
                      </a:r>
                      <a:endParaRPr lang="en-GB" sz="1400" dirty="0"/>
                    </a:p>
                  </a:txBody>
                  <a:tcPr marL="91433" marR="91433" marT="45737" marB="45737"/>
                </a:tc>
                <a:tc>
                  <a:txBody>
                    <a:bodyPr/>
                    <a:lstStyle/>
                    <a:p>
                      <a:r>
                        <a:rPr lang="en-US" sz="1400" dirty="0" smtClean="0"/>
                        <a:t>2019</a:t>
                      </a:r>
                      <a:endParaRPr lang="en-GB" sz="1400" dirty="0"/>
                    </a:p>
                  </a:txBody>
                  <a:tcPr marL="91433" marR="91433" marT="45737" marB="45737"/>
                </a:tc>
                <a:tc>
                  <a:txBody>
                    <a:bodyPr/>
                    <a:lstStyle/>
                    <a:p>
                      <a:r>
                        <a:rPr lang="en-US" sz="1400" dirty="0" smtClean="0"/>
                        <a:t>2020</a:t>
                      </a:r>
                      <a:endParaRPr lang="en-GB" sz="1400" dirty="0"/>
                    </a:p>
                  </a:txBody>
                  <a:tcPr marL="91433" marR="91433" marT="45737" marB="45737"/>
                </a:tc>
              </a:tr>
              <a:tr h="501636">
                <a:tc gridSpan="5">
                  <a:txBody>
                    <a:bodyPr/>
                    <a:lstStyle/>
                    <a:p>
                      <a:r>
                        <a:rPr lang="en-US" sz="1600" dirty="0" smtClean="0"/>
                        <a:t>Phase 1 – limited</a:t>
                      </a:r>
                      <a:r>
                        <a:rPr lang="en-US" sz="1600" baseline="0" dirty="0" smtClean="0"/>
                        <a:t> sea basins</a:t>
                      </a:r>
                      <a:endParaRPr lang="en-GB" sz="1600" dirty="0"/>
                    </a:p>
                  </a:txBody>
                  <a:tcPr marL="91433" marR="91433" marT="45737" marB="45737">
                    <a:solidFill>
                      <a:srgbClr val="FF7C8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a:txBody>
                    <a:bodyPr/>
                    <a:lstStyle/>
                    <a:p>
                      <a:endParaRPr lang="en-GB" sz="1600" dirty="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a:txBody>
                    <a:bodyPr/>
                    <a:lstStyle/>
                    <a:p>
                      <a:endParaRPr lang="en-GB" sz="1600" dirty="0"/>
                    </a:p>
                  </a:txBody>
                  <a:tcPr marL="91433" marR="91433" marT="45737" marB="45737"/>
                </a:tc>
              </a:tr>
              <a:tr h="339468">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gridSpan="4">
                  <a:txBody>
                    <a:bodyPr/>
                    <a:lstStyle/>
                    <a:p>
                      <a:r>
                        <a:rPr lang="en-US" sz="1600" dirty="0" smtClean="0"/>
                        <a:t>Phase</a:t>
                      </a:r>
                      <a:r>
                        <a:rPr lang="en-US" sz="1600" baseline="0" dirty="0" smtClean="0"/>
                        <a:t> 2  - low resolution</a:t>
                      </a:r>
                      <a:endParaRPr lang="en-GB" sz="1600" dirty="0"/>
                    </a:p>
                  </a:txBody>
                  <a:tcPr marL="91433" marR="91433" marT="45737" marB="45737">
                    <a:solidFill>
                      <a:srgbClr val="FFFF0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r>
              <a:tr h="335403">
                <a:tc>
                  <a:txBody>
                    <a:bodyPr/>
                    <a:lstStyle/>
                    <a:p>
                      <a:endParaRPr lang="en-GB" sz="1600" dirty="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a:p>
                  </a:txBody>
                  <a:tcPr marL="91433" marR="91433" marT="45737" marB="45737"/>
                </a:tc>
                <a:tc>
                  <a:txBody>
                    <a:bodyPr/>
                    <a:lstStyle/>
                    <a:p>
                      <a:endParaRPr lang="en-GB" sz="1600" dirty="0"/>
                    </a:p>
                  </a:txBody>
                  <a:tcPr marL="91433" marR="91433" marT="45737" marB="45737"/>
                </a:tc>
                <a:tc>
                  <a:txBody>
                    <a:bodyPr/>
                    <a:lstStyle/>
                    <a:p>
                      <a:endParaRPr lang="en-GB" sz="1600" dirty="0"/>
                    </a:p>
                  </a:txBody>
                  <a:tcPr marL="91433" marR="91433" marT="45737" marB="45737"/>
                </a:tc>
                <a:tc gridSpan="6">
                  <a:txBody>
                    <a:bodyPr/>
                    <a:lstStyle/>
                    <a:p>
                      <a:r>
                        <a:rPr lang="en-US" sz="1600" dirty="0" smtClean="0"/>
                        <a:t>Phase 3 - multi-resolution</a:t>
                      </a:r>
                      <a:endParaRPr lang="en-GB" sz="1600" dirty="0"/>
                    </a:p>
                  </a:txBody>
                  <a:tcPr marL="91433" marR="91433" marT="45737" marB="45737">
                    <a:solidFill>
                      <a:srgbClr val="92D050"/>
                    </a:solidFill>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c hMerge="1">
                  <a:txBody>
                    <a:bodyPr/>
                    <a:lstStyle/>
                    <a:p>
                      <a:endParaRPr lang="en-GB" sz="1600" dirty="0"/>
                    </a:p>
                  </a:txBody>
                  <a:tcPr/>
                </a:tc>
              </a:tr>
            </a:tbl>
          </a:graphicData>
        </a:graphic>
      </p:graphicFrame>
      <p:sp>
        <p:nvSpPr>
          <p:cNvPr id="5" name="Title 4"/>
          <p:cNvSpPr>
            <a:spLocks noGrp="1"/>
          </p:cNvSpPr>
          <p:nvPr>
            <p:ph type="title"/>
          </p:nvPr>
        </p:nvSpPr>
        <p:spPr>
          <a:xfrm>
            <a:off x="3773202" y="0"/>
            <a:ext cx="5400600" cy="936625"/>
          </a:xfrm>
        </p:spPr>
        <p:txBody>
          <a:bodyPr/>
          <a:lstStyle/>
          <a:p>
            <a:r>
              <a:rPr lang="en-US" dirty="0" smtClean="0">
                <a:solidFill>
                  <a:schemeClr val="bg1"/>
                </a:solidFill>
              </a:rPr>
              <a:t>Third phase</a:t>
            </a:r>
            <a:endParaRPr lang="en-GB" dirty="0">
              <a:solidFill>
                <a:schemeClr val="bg1"/>
              </a:solidFill>
            </a:endParaRPr>
          </a:p>
        </p:txBody>
      </p:sp>
      <p:sp>
        <p:nvSpPr>
          <p:cNvPr id="3" name="Content Placeholder 2"/>
          <p:cNvSpPr>
            <a:spLocks noGrp="1"/>
          </p:cNvSpPr>
          <p:nvPr>
            <p:ph idx="1"/>
          </p:nvPr>
        </p:nvSpPr>
        <p:spPr>
          <a:xfrm>
            <a:off x="4499992" y="3212976"/>
            <a:ext cx="4536504" cy="1800200"/>
          </a:xfrm>
        </p:spPr>
        <p:txBody>
          <a:bodyPr/>
          <a:lstStyle/>
          <a:p>
            <a:r>
              <a:rPr lang="en-US" dirty="0" smtClean="0"/>
              <a:t>Consultation</a:t>
            </a:r>
          </a:p>
          <a:p>
            <a:pPr lvl="1"/>
            <a:r>
              <a:rPr lang="en-US" dirty="0" smtClean="0"/>
              <a:t>vision?</a:t>
            </a:r>
          </a:p>
          <a:p>
            <a:pPr lvl="1"/>
            <a:r>
              <a:rPr lang="en-US" dirty="0" smtClean="0"/>
              <a:t>governance?</a:t>
            </a:r>
          </a:p>
          <a:p>
            <a:pPr lvl="1"/>
            <a:r>
              <a:rPr lang="en-US" dirty="0" smtClean="0"/>
              <a:t>role of private sector?</a:t>
            </a:r>
            <a:endParaRPr lang="en-GB" dirty="0"/>
          </a:p>
        </p:txBody>
      </p:sp>
    </p:spTree>
    <p:extLst>
      <p:ext uri="{BB962C8B-B14F-4D97-AF65-F5344CB8AC3E}">
        <p14:creationId xmlns:p14="http://schemas.microsoft.com/office/powerpoint/2010/main" val="1727564402"/>
      </p:ext>
    </p:extLst>
  </p:cSld>
  <p:clrMapOvr>
    <a:masterClrMapping/>
  </p:clrMapOvr>
  <p:timing>
    <p:tnLst>
      <p:par>
        <p:cTn id="1" dur="indefinite" restart="never" nodeType="tmRoot"/>
      </p:par>
    </p:tnLst>
  </p:timing>
</p:sld>
</file>

<file path=ppt/theme/theme1.xml><?xml version="1.0" encoding="utf-8"?>
<a:theme xmlns:a="http://schemas.openxmlformats.org/drawingml/2006/main" name="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DG MARE_Maritime Affairs_PPT_template_E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imp-template">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rgbClr val="008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1400" b="0" i="0" u="none" strike="noStrike" cap="none" normalizeH="0" baseline="0" smtClean="0">
            <a:ln>
              <a:noFill/>
            </a:ln>
            <a:solidFill>
              <a:schemeClr val="tx2"/>
            </a:solidFill>
            <a:effectLst/>
            <a:latin typeface="Myriad Pro"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rgbClr val="008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1400" b="0" i="0" u="none" strike="noStrike" cap="none" normalizeH="0" baseline="0" smtClean="0">
            <a:ln>
              <a:noFill/>
            </a:ln>
            <a:solidFill>
              <a:schemeClr val="tx2"/>
            </a:solidFill>
            <a:effectLst/>
            <a:latin typeface="Myriad Pro" pitchFamily="34" charset="0"/>
          </a:defRPr>
        </a:defPPr>
      </a:lstStyle>
    </a:lnDef>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G MARE_Maritime Affairs_PPT_template_E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iho-emodnet-phase4</Template>
  <TotalTime>897</TotalTime>
  <Words>1274</Words>
  <Application>Microsoft Office PowerPoint</Application>
  <PresentationFormat>On-screen Show (4:3)</PresentationFormat>
  <Paragraphs>212</Paragraphs>
  <Slides>27</Slides>
  <Notes>6</Notes>
  <HiddenSlides>0</HiddenSlides>
  <MMClips>0</MMClips>
  <ScaleCrop>false</ScaleCrop>
  <HeadingPairs>
    <vt:vector size="4" baseType="variant">
      <vt:variant>
        <vt:lpstr>Theme</vt:lpstr>
      </vt:variant>
      <vt:variant>
        <vt:i4>15</vt:i4>
      </vt:variant>
      <vt:variant>
        <vt:lpstr>Slide Titles</vt:lpstr>
      </vt:variant>
      <vt:variant>
        <vt:i4>27</vt:i4>
      </vt:variant>
    </vt:vector>
  </HeadingPairs>
  <TitlesOfParts>
    <vt:vector size="42" baseType="lpstr">
      <vt:lpstr>iho-emodnet-phase4</vt:lpstr>
      <vt:lpstr>template_DGMARE_MARITIME-AFFAIRS</vt:lpstr>
      <vt:lpstr>1_template_DGMARE_MARITIME-AFFAIRS</vt:lpstr>
      <vt:lpstr>2_template_DGMARE_MARITIME-AFFAIRS</vt:lpstr>
      <vt:lpstr>3_template_DGMARE_MARITIME-AFFAIRS</vt:lpstr>
      <vt:lpstr>4_template_DGMARE_MARITIME-AFFAIRS</vt:lpstr>
      <vt:lpstr>5_template_DGMARE_MARITIME-AFFAIRS</vt:lpstr>
      <vt:lpstr>DG MARE_Maritime Affairs_PPT_template_EN</vt:lpstr>
      <vt:lpstr>1_iho-emodnet-phase4</vt:lpstr>
      <vt:lpstr>2_iho-emodnet-phase4</vt:lpstr>
      <vt:lpstr>4_iho-emodnet-phase4</vt:lpstr>
      <vt:lpstr>1_DG MARE_Maritime Affairs_PPT_template_EN</vt:lpstr>
      <vt:lpstr>3_imp-template</vt:lpstr>
      <vt:lpstr>5_iho-emodnet-phase4</vt:lpstr>
      <vt:lpstr>6_template_DGMARE_MARITIME-AFFAIRS</vt:lpstr>
      <vt:lpstr>Marine Knowledge 2020: </vt:lpstr>
      <vt:lpstr>cost of ocean observation in EU</vt:lpstr>
      <vt:lpstr>Maria Damanaki, Commissioner for Maritime Affairs and Fisheries</vt:lpstr>
      <vt:lpstr>`</vt:lpstr>
      <vt:lpstr>PowerPoint Presentation</vt:lpstr>
      <vt:lpstr>Preparatory Actions 2008-2010</vt:lpstr>
      <vt:lpstr>prototype method</vt:lpstr>
      <vt:lpstr>Participation in second phase of EMODnet</vt:lpstr>
      <vt:lpstr>Third phase</vt:lpstr>
      <vt:lpstr>PowerPoint Presentation</vt:lpstr>
      <vt:lpstr>Vision for 2020</vt:lpstr>
      <vt:lpstr>Are there any reasons why there should be exceptions, to the Commission’s policy of making marine data freely available and interoperable?</vt:lpstr>
      <vt:lpstr>Are the seven thematic groups of the European Marine Observation and Data Network the most appropriate? Should some be combined? (e.g. geology and hydrography) or should some be divided?</vt:lpstr>
      <vt:lpstr>What should be the balance in EMODnet between providing access to raw data and developing digital map layers derived from the raw data across seabasins?</vt:lpstr>
      <vt:lpstr>Should an internet portal similar to those for EMODnet be set up to provide access to fisheries data held by Member States,</vt:lpstr>
      <vt:lpstr>Should control data, such as that derived from the Vessel Monitoring System that tracks fishing vessels, be made more available?</vt:lpstr>
      <vt:lpstr>What should be the focus of EU support to new marine observation technologies? How can we extend ocean monitoring and its cost effectiveness? How can the EU strengthen its scientific and industrial position in this area? </vt:lpstr>
      <vt:lpstr>Should there be an obligation for research projects to include a provision ensuring the archiving and access to observations collected during the research project?</vt:lpstr>
      <vt:lpstr>Should the ‘push’ process whereby marine environment reports are delivered be progressively replaced by a ‘pull’ process?</vt:lpstr>
      <vt:lpstr>Are any additional measures required, over and above existing initiatives such as EMODnet and GMES, to enable Europe to support international initiatives on ocean data such as GOOS and GEOSS?</vt:lpstr>
      <vt:lpstr>What criteria should be used to determine EU financial support of observation programmes other than those that it already supports? Can you provide examples? Could the Joint Programming Initiative for European Seas and Oceans play a role?</vt:lpstr>
      <vt:lpstr>How could the governance of EMODnet and GMES evolve to better accommodate the need for long term sustainability?</vt:lpstr>
      <vt:lpstr>What mechanism could be envisaged to manage the evaluation and assessments needed to inform the Commission, Member States and Parliament on priorities for EU support? </vt:lpstr>
      <vt:lpstr>Should data provided by private companies for licensing purposes be made publicly available?</vt:lpstr>
      <vt:lpstr>Should licenced offshore private sector actors be obliged to contribute to wider monitoring of the sea where this is feasible?</vt:lpstr>
      <vt:lpstr>What public-private partnership models can maximise incentives for industry to share data and investments in data as well as benefits to all stakeholders?</vt:lpstr>
      <vt:lpstr>PowerPoint Presentation</vt:lpstr>
    </vt:vector>
  </TitlesOfParts>
  <Company>European Commission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EMODnet: next steps</dc:title>
  <dc:creator>SHEPHERD Iain (MARE)</dc:creator>
  <cp:lastModifiedBy>SHEPHERD Iain (MARE)</cp:lastModifiedBy>
  <cp:revision>23</cp:revision>
  <dcterms:created xsi:type="dcterms:W3CDTF">2013-03-06T16:11:37Z</dcterms:created>
  <dcterms:modified xsi:type="dcterms:W3CDTF">2013-04-25T09:52:41Z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ublishingExpirationDate">
    <vt:lpwstr/>
  </property>
  <property fmtid="{D5CDD505-2E9C-101B-9397-08002B2CF9AE}" pid="3" name="PublishingStartDate">
    <vt:lpwstr/>
  </property>
</Properties>
</file>