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8" r:id="rId2"/>
    <p:sldId id="258" r:id="rId3"/>
    <p:sldId id="261" r:id="rId4"/>
    <p:sldId id="262" r:id="rId5"/>
    <p:sldId id="263" r:id="rId6"/>
    <p:sldId id="264" r:id="rId7"/>
    <p:sldId id="273" r:id="rId8"/>
    <p:sldId id="274" r:id="rId9"/>
    <p:sldId id="282" r:id="rId10"/>
    <p:sldId id="284" r:id="rId11"/>
    <p:sldId id="285" r:id="rId12"/>
    <p:sldId id="287" r:id="rId13"/>
    <p:sldId id="280" r:id="rId14"/>
    <p:sldId id="268" r:id="rId15"/>
  </p:sldIdLst>
  <p:sldSz cx="9144000" cy="6858000" type="screen4x3"/>
  <p:notesSz cx="6889750" cy="100155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767" autoAdjust="0"/>
  </p:normalViewPr>
  <p:slideViewPr>
    <p:cSldViewPr snapToGrid="0" showGuides="1">
      <p:cViewPr varScale="1">
        <p:scale>
          <a:sx n="92" d="100"/>
          <a:sy n="92" d="100"/>
        </p:scale>
        <p:origin x="2136" y="78"/>
      </p:cViewPr>
      <p:guideLst>
        <p:guide orient="horz" pos="2160"/>
        <p:guide pos="2880"/>
      </p:guideLst>
    </p:cSldViewPr>
  </p:slideViewPr>
  <p:outlineViewPr>
    <p:cViewPr>
      <p:scale>
        <a:sx n="33" d="100"/>
        <a:sy n="33" d="100"/>
      </p:scale>
      <p:origin x="0" y="-18216"/>
    </p:cViewPr>
  </p:outlineViewPr>
  <p:notesTextViewPr>
    <p:cViewPr>
      <p:scale>
        <a:sx n="1" d="1"/>
        <a:sy n="1" d="1"/>
      </p:scale>
      <p:origin x="0" y="0"/>
    </p:cViewPr>
  </p:notesTextViewPr>
  <p:sorterViewPr>
    <p:cViewPr>
      <p:scale>
        <a:sx n="100" d="100"/>
        <a:sy n="100" d="100"/>
      </p:scale>
      <p:origin x="0" y="-2382"/>
    </p:cViewPr>
  </p:sorterViewPr>
  <p:notesViewPr>
    <p:cSldViewPr snapToGrid="0" showGuides="1">
      <p:cViewPr varScale="1">
        <p:scale>
          <a:sx n="88" d="100"/>
          <a:sy n="88" d="100"/>
        </p:scale>
        <p:origin x="3822" y="66"/>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516"/>
          </a:xfrm>
          <a:prstGeom prst="rect">
            <a:avLst/>
          </a:prstGeom>
        </p:spPr>
        <p:txBody>
          <a:bodyPr vert="horz" lIns="96597" tIns="48299" rIns="96597" bIns="48299" rtlCol="0"/>
          <a:lstStyle>
            <a:lvl1pPr algn="l">
              <a:defRPr sz="1300"/>
            </a:lvl1pPr>
          </a:lstStyle>
          <a:p>
            <a:endParaRPr lang="nl-BE"/>
          </a:p>
        </p:txBody>
      </p:sp>
      <p:sp>
        <p:nvSpPr>
          <p:cNvPr id="3" name="Date Placeholder 2"/>
          <p:cNvSpPr>
            <a:spLocks noGrp="1"/>
          </p:cNvSpPr>
          <p:nvPr>
            <p:ph type="dt" sz="quarter" idx="1"/>
          </p:nvPr>
        </p:nvSpPr>
        <p:spPr>
          <a:xfrm>
            <a:off x="3902597" y="0"/>
            <a:ext cx="2985558" cy="502516"/>
          </a:xfrm>
          <a:prstGeom prst="rect">
            <a:avLst/>
          </a:prstGeom>
        </p:spPr>
        <p:txBody>
          <a:bodyPr vert="horz" lIns="96597" tIns="48299" rIns="96597" bIns="48299" rtlCol="0"/>
          <a:lstStyle>
            <a:lvl1pPr algn="r">
              <a:defRPr sz="1300"/>
            </a:lvl1pPr>
          </a:lstStyle>
          <a:p>
            <a:fld id="{A33FFB64-0864-49E8-A00A-131B018F9827}" type="datetimeFigureOut">
              <a:rPr lang="nl-BE" smtClean="0"/>
              <a:t>8/02/2018</a:t>
            </a:fld>
            <a:endParaRPr lang="nl-BE"/>
          </a:p>
        </p:txBody>
      </p:sp>
      <p:sp>
        <p:nvSpPr>
          <p:cNvPr id="4" name="Footer Placeholder 3"/>
          <p:cNvSpPr>
            <a:spLocks noGrp="1"/>
          </p:cNvSpPr>
          <p:nvPr>
            <p:ph type="ftr" sz="quarter" idx="2"/>
          </p:nvPr>
        </p:nvSpPr>
        <p:spPr>
          <a:xfrm>
            <a:off x="0" y="9513023"/>
            <a:ext cx="2985558" cy="502515"/>
          </a:xfrm>
          <a:prstGeom prst="rect">
            <a:avLst/>
          </a:prstGeom>
        </p:spPr>
        <p:txBody>
          <a:bodyPr vert="horz" lIns="96597" tIns="48299" rIns="96597" bIns="48299" rtlCol="0" anchor="b"/>
          <a:lstStyle>
            <a:lvl1pPr algn="l">
              <a:defRPr sz="1300"/>
            </a:lvl1pPr>
          </a:lstStyle>
          <a:p>
            <a:endParaRPr lang="nl-BE"/>
          </a:p>
        </p:txBody>
      </p:sp>
      <p:sp>
        <p:nvSpPr>
          <p:cNvPr id="5" name="Slide Number Placeholder 4"/>
          <p:cNvSpPr>
            <a:spLocks noGrp="1"/>
          </p:cNvSpPr>
          <p:nvPr>
            <p:ph type="sldNum" sz="quarter" idx="3"/>
          </p:nvPr>
        </p:nvSpPr>
        <p:spPr>
          <a:xfrm>
            <a:off x="3902597" y="9513023"/>
            <a:ext cx="2985558" cy="502515"/>
          </a:xfrm>
          <a:prstGeom prst="rect">
            <a:avLst/>
          </a:prstGeom>
        </p:spPr>
        <p:txBody>
          <a:bodyPr vert="horz" lIns="96597" tIns="48299" rIns="96597" bIns="48299" rtlCol="0" anchor="b"/>
          <a:lstStyle>
            <a:lvl1pPr algn="r">
              <a:defRPr sz="1300"/>
            </a:lvl1pPr>
          </a:lstStyle>
          <a:p>
            <a:fld id="{116ADB66-E3B9-4A5D-944F-CD9778C6661C}" type="slidenum">
              <a:rPr lang="nl-BE" smtClean="0"/>
              <a:t>‹#›</a:t>
            </a:fld>
            <a:endParaRPr lang="nl-BE"/>
          </a:p>
        </p:txBody>
      </p:sp>
    </p:spTree>
    <p:extLst>
      <p:ext uri="{BB962C8B-B14F-4D97-AF65-F5344CB8AC3E}">
        <p14:creationId xmlns:p14="http://schemas.microsoft.com/office/powerpoint/2010/main" val="235637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516"/>
          </a:xfrm>
          <a:prstGeom prst="rect">
            <a:avLst/>
          </a:prstGeom>
        </p:spPr>
        <p:txBody>
          <a:bodyPr vert="horz" lIns="96597" tIns="48299" rIns="96597" bIns="48299" rtlCol="0"/>
          <a:lstStyle>
            <a:lvl1pPr algn="l">
              <a:defRPr sz="1300"/>
            </a:lvl1pPr>
          </a:lstStyle>
          <a:p>
            <a:endParaRPr lang="nl-BE"/>
          </a:p>
        </p:txBody>
      </p:sp>
      <p:sp>
        <p:nvSpPr>
          <p:cNvPr id="3" name="Date Placeholder 2"/>
          <p:cNvSpPr>
            <a:spLocks noGrp="1"/>
          </p:cNvSpPr>
          <p:nvPr>
            <p:ph type="dt" idx="1"/>
          </p:nvPr>
        </p:nvSpPr>
        <p:spPr>
          <a:xfrm>
            <a:off x="3902597" y="0"/>
            <a:ext cx="2985558" cy="502516"/>
          </a:xfrm>
          <a:prstGeom prst="rect">
            <a:avLst/>
          </a:prstGeom>
        </p:spPr>
        <p:txBody>
          <a:bodyPr vert="horz" lIns="96597" tIns="48299" rIns="96597" bIns="48299" rtlCol="0"/>
          <a:lstStyle>
            <a:lvl1pPr algn="r">
              <a:defRPr sz="1300"/>
            </a:lvl1pPr>
          </a:lstStyle>
          <a:p>
            <a:fld id="{3E5A6CED-60D9-4EB5-B3AC-B37F7E7FCA0D}" type="datetimeFigureOut">
              <a:rPr lang="nl-BE" smtClean="0"/>
              <a:t>8/02/2018</a:t>
            </a:fld>
            <a:endParaRPr lang="nl-BE"/>
          </a:p>
        </p:txBody>
      </p:sp>
      <p:sp>
        <p:nvSpPr>
          <p:cNvPr id="4" name="Slide Image Placeholder 3"/>
          <p:cNvSpPr>
            <a:spLocks noGrp="1" noRot="1" noChangeAspect="1"/>
          </p:cNvSpPr>
          <p:nvPr>
            <p:ph type="sldImg" idx="2"/>
          </p:nvPr>
        </p:nvSpPr>
        <p:spPr>
          <a:xfrm>
            <a:off x="1192213" y="1252538"/>
            <a:ext cx="4505325" cy="3379787"/>
          </a:xfrm>
          <a:prstGeom prst="rect">
            <a:avLst/>
          </a:prstGeom>
          <a:noFill/>
          <a:ln w="12700">
            <a:solidFill>
              <a:prstClr val="black"/>
            </a:solidFill>
          </a:ln>
        </p:spPr>
        <p:txBody>
          <a:bodyPr vert="horz" lIns="96597" tIns="48299" rIns="96597" bIns="48299" rtlCol="0" anchor="ctr"/>
          <a:lstStyle/>
          <a:p>
            <a:endParaRPr lang="nl-BE"/>
          </a:p>
        </p:txBody>
      </p:sp>
      <p:sp>
        <p:nvSpPr>
          <p:cNvPr id="5" name="Notes Placeholder 4"/>
          <p:cNvSpPr>
            <a:spLocks noGrp="1"/>
          </p:cNvSpPr>
          <p:nvPr>
            <p:ph type="body" sz="quarter" idx="3"/>
          </p:nvPr>
        </p:nvSpPr>
        <p:spPr>
          <a:xfrm>
            <a:off x="688975" y="4819978"/>
            <a:ext cx="5511800" cy="3943618"/>
          </a:xfrm>
          <a:prstGeom prst="rect">
            <a:avLst/>
          </a:prstGeom>
        </p:spPr>
        <p:txBody>
          <a:bodyPr vert="horz" lIns="96597" tIns="48299" rIns="96597" bIns="4829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513023"/>
            <a:ext cx="2985558" cy="502515"/>
          </a:xfrm>
          <a:prstGeom prst="rect">
            <a:avLst/>
          </a:prstGeom>
        </p:spPr>
        <p:txBody>
          <a:bodyPr vert="horz" lIns="96597" tIns="48299" rIns="96597" bIns="48299" rtlCol="0" anchor="b"/>
          <a:lstStyle>
            <a:lvl1pPr algn="l">
              <a:defRPr sz="1300"/>
            </a:lvl1pPr>
          </a:lstStyle>
          <a:p>
            <a:endParaRPr lang="nl-BE"/>
          </a:p>
        </p:txBody>
      </p:sp>
      <p:sp>
        <p:nvSpPr>
          <p:cNvPr id="7" name="Slide Number Placeholder 6"/>
          <p:cNvSpPr>
            <a:spLocks noGrp="1"/>
          </p:cNvSpPr>
          <p:nvPr>
            <p:ph type="sldNum" sz="quarter" idx="5"/>
          </p:nvPr>
        </p:nvSpPr>
        <p:spPr>
          <a:xfrm>
            <a:off x="3902597" y="9513023"/>
            <a:ext cx="2985558" cy="502515"/>
          </a:xfrm>
          <a:prstGeom prst="rect">
            <a:avLst/>
          </a:prstGeom>
        </p:spPr>
        <p:txBody>
          <a:bodyPr vert="horz" lIns="96597" tIns="48299" rIns="96597" bIns="48299" rtlCol="0" anchor="b"/>
          <a:lstStyle>
            <a:lvl1pPr algn="r">
              <a:defRPr sz="1300"/>
            </a:lvl1pPr>
          </a:lstStyle>
          <a:p>
            <a:fld id="{D17E7A8D-1740-4A2A-A475-7950009E743E}" type="slidenum">
              <a:rPr lang="nl-BE" smtClean="0"/>
              <a:t>‹#›</a:t>
            </a:fld>
            <a:endParaRPr lang="nl-BE"/>
          </a:p>
        </p:txBody>
      </p:sp>
    </p:spTree>
    <p:extLst>
      <p:ext uri="{BB962C8B-B14F-4D97-AF65-F5344CB8AC3E}">
        <p14:creationId xmlns:p14="http://schemas.microsoft.com/office/powerpoint/2010/main" val="384294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E7A8D-1740-4A2A-A475-7950009E743E}" type="slidenum">
              <a:rPr lang="nl-BE" smtClean="0"/>
              <a:t>2</a:t>
            </a:fld>
            <a:endParaRPr lang="nl-BE"/>
          </a:p>
        </p:txBody>
      </p:sp>
    </p:spTree>
    <p:extLst>
      <p:ext uri="{BB962C8B-B14F-4D97-AF65-F5344CB8AC3E}">
        <p14:creationId xmlns:p14="http://schemas.microsoft.com/office/powerpoint/2010/main" val="320442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smtClean="0"/>
              <a:t>EOOS Conference</a:t>
            </a:r>
            <a:r>
              <a:rPr lang="en-GB" noProof="0" dirty="0" smtClean="0"/>
              <a:t> focus: “What is the European capability now, and where are we going?” The multi-day would therefore take a broad and in-depth look at the range of ongoing initiatives, gap analyses and other studies, combine a view on existing capability with a longer-term horizon scan. It should bring together key stakeholders at local, regional, national, European and global level. </a:t>
            </a:r>
          </a:p>
          <a:p>
            <a:r>
              <a:rPr lang="en-GB" b="1" noProof="0" dirty="0" smtClean="0"/>
              <a:t>EOOS Forum</a:t>
            </a:r>
            <a:r>
              <a:rPr lang="en-GB" noProof="0" dirty="0" smtClean="0"/>
              <a:t> focus on Sustainability and funding streams at the Member State level to gain short to mid-term EOOS support for further developments. Key target audience will be ocean observation funders implementing agencies/institutes, users.</a:t>
            </a:r>
            <a:endParaRPr lang="nl-BE" dirty="0"/>
          </a:p>
        </p:txBody>
      </p:sp>
      <p:sp>
        <p:nvSpPr>
          <p:cNvPr id="4" name="Slide Number Placeholder 3"/>
          <p:cNvSpPr>
            <a:spLocks noGrp="1"/>
          </p:cNvSpPr>
          <p:nvPr>
            <p:ph type="sldNum" sz="quarter" idx="10"/>
          </p:nvPr>
        </p:nvSpPr>
        <p:spPr/>
        <p:txBody>
          <a:bodyPr/>
          <a:lstStyle/>
          <a:p>
            <a:fld id="{D17E7A8D-1740-4A2A-A475-7950009E743E}" type="slidenum">
              <a:rPr lang="nl-BE" smtClean="0"/>
              <a:t>14</a:t>
            </a:fld>
            <a:endParaRPr lang="nl-BE"/>
          </a:p>
        </p:txBody>
      </p:sp>
    </p:spTree>
    <p:extLst>
      <p:ext uri="{BB962C8B-B14F-4D97-AF65-F5344CB8AC3E}">
        <p14:creationId xmlns:p14="http://schemas.microsoft.com/office/powerpoint/2010/main" val="4019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314834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31355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103746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413795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349828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C8082-CF4F-44C4-9454-FA8027E4C6C1}" type="datetimeFigureOut">
              <a:rPr lang="nl-BE" smtClean="0"/>
              <a:t>8/02/2018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62261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C8082-CF4F-44C4-9454-FA8027E4C6C1}" type="datetimeFigureOut">
              <a:rPr lang="nl-BE" smtClean="0"/>
              <a:t>8/02/2018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15234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C8082-CF4F-44C4-9454-FA8027E4C6C1}" type="datetimeFigureOut">
              <a:rPr lang="nl-BE" smtClean="0"/>
              <a:t>8/02/2018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75899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C8082-CF4F-44C4-9454-FA8027E4C6C1}" type="datetimeFigureOut">
              <a:rPr lang="nl-BE" smtClean="0"/>
              <a:t>8/02/2018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423936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C8082-CF4F-44C4-9454-FA8027E4C6C1}" type="datetimeFigureOut">
              <a:rPr lang="nl-BE" smtClean="0"/>
              <a:t>8/02/2018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125718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C8082-CF4F-44C4-9454-FA8027E4C6C1}" type="datetimeFigureOut">
              <a:rPr lang="nl-BE" smtClean="0"/>
              <a:t>8/02/2018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259305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C8082-CF4F-44C4-9454-FA8027E4C6C1}" type="datetimeFigureOut">
              <a:rPr lang="nl-BE" smtClean="0"/>
              <a:t>8/02/2018</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FD619-1359-4BCC-B812-B0829FB65F94}" type="slidenum">
              <a:rPr lang="nl-BE" smtClean="0"/>
              <a:t>‹#›</a:t>
            </a:fld>
            <a:endParaRPr lang="nl-BE"/>
          </a:p>
        </p:txBody>
      </p:sp>
    </p:spTree>
    <p:extLst>
      <p:ext uri="{BB962C8B-B14F-4D97-AF65-F5344CB8AC3E}">
        <p14:creationId xmlns:p14="http://schemas.microsoft.com/office/powerpoint/2010/main" val="2606526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mos.org.au/" TargetMode="External"/><Relationship Id="rId2" Type="http://schemas.openxmlformats.org/officeDocument/2006/relationships/hyperlink" Target="https://ioos.noaa.gov/"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goosocean.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eggbrussel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599" y="1028812"/>
            <a:ext cx="8955401" cy="3323987"/>
          </a:xfrm>
          <a:prstGeom prst="rect">
            <a:avLst/>
          </a:prstGeom>
        </p:spPr>
        <p:txBody>
          <a:bodyPr wrap="square">
            <a:spAutoFit/>
          </a:bodyPr>
          <a:lstStyle/>
          <a:p>
            <a:pPr algn="ctr"/>
            <a:r>
              <a:rPr lang="en-US" sz="5400" b="1" dirty="0" smtClean="0">
                <a:solidFill>
                  <a:schemeClr val="tx2"/>
                </a:solidFill>
              </a:rPr>
              <a:t>Conference</a:t>
            </a:r>
            <a:endParaRPr lang="en-US" sz="4800" b="1" dirty="0" smtClean="0">
              <a:solidFill>
                <a:schemeClr val="tx2"/>
              </a:solidFill>
            </a:endParaRPr>
          </a:p>
          <a:p>
            <a:endParaRPr lang="en-US" dirty="0"/>
          </a:p>
          <a:p>
            <a:r>
              <a:rPr lang="en-US" sz="3200" b="1" dirty="0" smtClean="0">
                <a:solidFill>
                  <a:schemeClr val="tx2"/>
                </a:solidFill>
              </a:rPr>
              <a:t>Evolving EOOS: </a:t>
            </a:r>
          </a:p>
          <a:p>
            <a:r>
              <a:rPr lang="en-US" sz="3200" b="1" dirty="0" smtClean="0">
                <a:solidFill>
                  <a:schemeClr val="tx2"/>
                </a:solidFill>
              </a:rPr>
              <a:t>Connecting </a:t>
            </a:r>
            <a:r>
              <a:rPr lang="en-US" sz="3200" b="1" dirty="0">
                <a:solidFill>
                  <a:schemeClr val="tx2"/>
                </a:solidFill>
              </a:rPr>
              <a:t>communities for end-to-end </a:t>
            </a:r>
            <a:r>
              <a:rPr lang="en-US" sz="3200" b="1" dirty="0" smtClean="0">
                <a:solidFill>
                  <a:schemeClr val="tx2"/>
                </a:solidFill>
              </a:rPr>
              <a:t>solutions</a:t>
            </a:r>
          </a:p>
          <a:p>
            <a:endParaRPr lang="en-US" b="1" dirty="0">
              <a:solidFill>
                <a:schemeClr val="tx2"/>
              </a:solidFill>
            </a:endParaRPr>
          </a:p>
          <a:p>
            <a:r>
              <a:rPr lang="en-US" sz="2800" i="1" dirty="0" smtClean="0">
                <a:solidFill>
                  <a:schemeClr val="tx2"/>
                </a:solidFill>
              </a:rPr>
              <a:t>21-23 November 2018,</a:t>
            </a:r>
          </a:p>
          <a:p>
            <a:r>
              <a:rPr lang="en-US" sz="2800" i="1" dirty="0">
                <a:solidFill>
                  <a:schemeClr val="tx2"/>
                </a:solidFill>
              </a:rPr>
              <a:t>The Egg, Bara Street 175, 1070 Brussels, Belgium</a:t>
            </a:r>
            <a:r>
              <a:rPr lang="en-US" sz="2800" b="1" dirty="0">
                <a:solidFill>
                  <a:schemeClr val="tx2"/>
                </a:solidFill>
              </a:rPr>
              <a:t> </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26604"/>
          <a:stretch/>
        </p:blipFill>
        <p:spPr>
          <a:xfrm>
            <a:off x="3242037" y="197539"/>
            <a:ext cx="2659926" cy="906428"/>
          </a:xfrm>
          <a:prstGeom prst="rect">
            <a:avLst/>
          </a:prstGeom>
        </p:spPr>
      </p:pic>
      <p:sp>
        <p:nvSpPr>
          <p:cNvPr id="7" name="Title 1"/>
          <p:cNvSpPr txBox="1">
            <a:spLocks/>
          </p:cNvSpPr>
          <p:nvPr/>
        </p:nvSpPr>
        <p:spPr>
          <a:xfrm>
            <a:off x="907057" y="4186307"/>
            <a:ext cx="7886700" cy="10581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chemeClr val="tx2"/>
              </a:solidFill>
            </a:endParaRPr>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689" y="4550204"/>
            <a:ext cx="5410784" cy="2069624"/>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225" y="4550203"/>
            <a:ext cx="1371673" cy="205648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732" y="4550203"/>
            <a:ext cx="2069625" cy="2069625"/>
          </a:xfrm>
          <a:prstGeom prst="rect">
            <a:avLst/>
          </a:prstGeom>
        </p:spPr>
      </p:pic>
    </p:spTree>
    <p:extLst>
      <p:ext uri="{BB962C8B-B14F-4D97-AF65-F5344CB8AC3E}">
        <p14:creationId xmlns:p14="http://schemas.microsoft.com/office/powerpoint/2010/main" val="2626529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6346"/>
            <a:ext cx="9274629" cy="1325563"/>
          </a:xfrm>
        </p:spPr>
        <p:txBody>
          <a:bodyPr>
            <a:normAutofit/>
          </a:bodyPr>
          <a:lstStyle/>
          <a:p>
            <a:r>
              <a:rPr lang="en-GB" sz="4000" b="1" dirty="0">
                <a:solidFill>
                  <a:schemeClr val="tx2"/>
                </a:solidFill>
              </a:rPr>
              <a:t>EOOS Conference – </a:t>
            </a:r>
            <a:r>
              <a:rPr lang="en-GB" sz="4000" b="1" dirty="0" smtClean="0">
                <a:solidFill>
                  <a:schemeClr val="tx2"/>
                </a:solidFill>
              </a:rPr>
              <a:t>Draft Programme</a:t>
            </a:r>
            <a:endParaRPr lang="en-GB" sz="4000" b="1" i="1" dirty="0">
              <a:solidFill>
                <a:schemeClr val="tx2"/>
              </a:solidFill>
            </a:endParaRPr>
          </a:p>
        </p:txBody>
      </p:sp>
      <p:sp>
        <p:nvSpPr>
          <p:cNvPr id="3" name="Content Placeholder 2"/>
          <p:cNvSpPr>
            <a:spLocks noGrp="1"/>
          </p:cNvSpPr>
          <p:nvPr>
            <p:ph idx="1"/>
          </p:nvPr>
        </p:nvSpPr>
        <p:spPr>
          <a:xfrm>
            <a:off x="171449" y="1334369"/>
            <a:ext cx="8744331" cy="4809975"/>
          </a:xfrm>
        </p:spPr>
        <p:txBody>
          <a:bodyPr>
            <a:normAutofit fontScale="77500" lnSpcReduction="20000"/>
          </a:bodyPr>
          <a:lstStyle/>
          <a:p>
            <a:pPr marL="0" indent="0">
              <a:buNone/>
            </a:pPr>
            <a:r>
              <a:rPr lang="en-US" b="1" dirty="0" smtClean="0">
                <a:solidFill>
                  <a:schemeClr val="tx2"/>
                </a:solidFill>
              </a:rPr>
              <a:t>Day </a:t>
            </a:r>
            <a:r>
              <a:rPr lang="en-US" b="1" dirty="0">
                <a:solidFill>
                  <a:schemeClr val="tx2"/>
                </a:solidFill>
              </a:rPr>
              <a:t>2: </a:t>
            </a:r>
            <a:r>
              <a:rPr lang="en-US" b="1" dirty="0" smtClean="0">
                <a:solidFill>
                  <a:schemeClr val="tx2"/>
                </a:solidFill>
              </a:rPr>
              <a:t>Assessing </a:t>
            </a:r>
            <a:r>
              <a:rPr lang="en-US" b="1" dirty="0">
                <a:solidFill>
                  <a:schemeClr val="tx2"/>
                </a:solidFill>
              </a:rPr>
              <a:t>gaps and connecting </a:t>
            </a:r>
            <a:r>
              <a:rPr lang="en-US" b="1" dirty="0" smtClean="0">
                <a:solidFill>
                  <a:schemeClr val="tx2"/>
                </a:solidFill>
              </a:rPr>
              <a:t>communities</a:t>
            </a:r>
          </a:p>
          <a:p>
            <a:r>
              <a:rPr lang="en-US" b="1" dirty="0"/>
              <a:t>Welcome and recap on day 1 </a:t>
            </a:r>
            <a:endParaRPr lang="nl-BE" dirty="0"/>
          </a:p>
          <a:p>
            <a:r>
              <a:rPr lang="en-US" b="1" dirty="0" smtClean="0"/>
              <a:t>Keynote</a:t>
            </a:r>
            <a:r>
              <a:rPr lang="nl-BE" dirty="0"/>
              <a:t> </a:t>
            </a:r>
            <a:r>
              <a:rPr lang="en-US" i="1" dirty="0" smtClean="0"/>
              <a:t>International on ocean observing development OR </a:t>
            </a:r>
            <a:r>
              <a:rPr lang="en-GB" i="1" dirty="0" smtClean="0"/>
              <a:t>Economic analysis of benefits of monitoring </a:t>
            </a:r>
            <a:r>
              <a:rPr lang="en-GB" i="1" dirty="0" err="1" smtClean="0"/>
              <a:t>eg</a:t>
            </a:r>
            <a:r>
              <a:rPr lang="en-GB" i="1" dirty="0" smtClean="0"/>
              <a:t> </a:t>
            </a:r>
            <a:r>
              <a:rPr lang="en-US" i="1" dirty="0" smtClean="0"/>
              <a:t>OECD</a:t>
            </a:r>
            <a:endParaRPr lang="nl-BE" dirty="0"/>
          </a:p>
          <a:p>
            <a:r>
              <a:rPr lang="en-US" b="1" dirty="0"/>
              <a:t>EOOS: Are observation and monitoring efforts fit for purpose</a:t>
            </a:r>
            <a:r>
              <a:rPr lang="en-US" b="1" dirty="0" smtClean="0"/>
              <a:t>?</a:t>
            </a:r>
          </a:p>
          <a:p>
            <a:r>
              <a:rPr lang="en-US" b="1" dirty="0"/>
              <a:t>EOOS: Where are the gaps in the cycle? (Panel)</a:t>
            </a:r>
            <a:endParaRPr lang="nl-BE" dirty="0"/>
          </a:p>
          <a:p>
            <a:r>
              <a:rPr lang="en-US" b="1" dirty="0"/>
              <a:t>EOOS: Interconnecting communities, observations and data</a:t>
            </a:r>
            <a:r>
              <a:rPr lang="en-US" b="1" dirty="0" smtClean="0"/>
              <a:t>”</a:t>
            </a:r>
          </a:p>
          <a:p>
            <a:r>
              <a:rPr lang="en-US" b="1" dirty="0"/>
              <a:t>Keynote: Big Data and the Ecosystem Approach</a:t>
            </a:r>
            <a:endParaRPr lang="nl-BE" dirty="0"/>
          </a:p>
          <a:p>
            <a:r>
              <a:rPr lang="en-US" b="1" dirty="0"/>
              <a:t>Overview of observation efforts and monitoring </a:t>
            </a:r>
            <a:r>
              <a:rPr lang="en-US" b="1" dirty="0" err="1"/>
              <a:t>programmes</a:t>
            </a:r>
            <a:r>
              <a:rPr lang="en-US" b="1" dirty="0"/>
              <a:t> </a:t>
            </a:r>
            <a:endParaRPr lang="en-US" b="1" dirty="0" smtClean="0"/>
          </a:p>
          <a:p>
            <a:r>
              <a:rPr lang="en-US" b="1" dirty="0"/>
              <a:t>Panel </a:t>
            </a:r>
            <a:r>
              <a:rPr lang="en-US" b="1" dirty="0" smtClean="0"/>
              <a:t>discussion</a:t>
            </a:r>
          </a:p>
          <a:p>
            <a:r>
              <a:rPr lang="en-US" b="1" dirty="0"/>
              <a:t>Industry: From user to producer, and everything in between (potentially a breakout session if more sessions required)</a:t>
            </a:r>
            <a:endParaRPr lang="nl-BE" dirty="0"/>
          </a:p>
          <a:p>
            <a:r>
              <a:rPr lang="en-US" b="1" dirty="0"/>
              <a:t>EOOS By Society, for </a:t>
            </a:r>
            <a:r>
              <a:rPr lang="en-US" b="1" dirty="0" smtClean="0"/>
              <a:t>Society</a:t>
            </a:r>
          </a:p>
          <a:p>
            <a:r>
              <a:rPr lang="en-US" b="1" dirty="0"/>
              <a:t>Reception: Connecting you and me for EOOS: stakeholders</a:t>
            </a:r>
            <a:endParaRPr lang="en-GB" b="1" dirty="0">
              <a:solidFill>
                <a:schemeClr val="tx2"/>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3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6346"/>
            <a:ext cx="9274629" cy="1325563"/>
          </a:xfrm>
        </p:spPr>
        <p:txBody>
          <a:bodyPr>
            <a:normAutofit/>
          </a:bodyPr>
          <a:lstStyle/>
          <a:p>
            <a:r>
              <a:rPr lang="en-GB" sz="4000" b="1" dirty="0">
                <a:solidFill>
                  <a:schemeClr val="tx2"/>
                </a:solidFill>
              </a:rPr>
              <a:t>EOOS Conference – </a:t>
            </a:r>
            <a:r>
              <a:rPr lang="en-GB" sz="4000" b="1" dirty="0" smtClean="0">
                <a:solidFill>
                  <a:schemeClr val="tx2"/>
                </a:solidFill>
              </a:rPr>
              <a:t>Draft Programme</a:t>
            </a:r>
            <a:endParaRPr lang="en-GB" sz="4000" b="1" i="1" dirty="0">
              <a:solidFill>
                <a:schemeClr val="tx2"/>
              </a:solidFill>
            </a:endParaRPr>
          </a:p>
        </p:txBody>
      </p:sp>
      <p:sp>
        <p:nvSpPr>
          <p:cNvPr id="3" name="Content Placeholder 2"/>
          <p:cNvSpPr>
            <a:spLocks noGrp="1"/>
          </p:cNvSpPr>
          <p:nvPr>
            <p:ph idx="1"/>
          </p:nvPr>
        </p:nvSpPr>
        <p:spPr>
          <a:xfrm>
            <a:off x="171449" y="1334368"/>
            <a:ext cx="8744331" cy="5180731"/>
          </a:xfrm>
        </p:spPr>
        <p:txBody>
          <a:bodyPr>
            <a:normAutofit/>
          </a:bodyPr>
          <a:lstStyle/>
          <a:p>
            <a:pPr marL="0" indent="0">
              <a:buNone/>
            </a:pPr>
            <a:r>
              <a:rPr lang="en-US" b="1" dirty="0" smtClean="0">
                <a:solidFill>
                  <a:schemeClr val="tx2"/>
                </a:solidFill>
              </a:rPr>
              <a:t>Day 3: </a:t>
            </a:r>
            <a:r>
              <a:rPr lang="en-US" b="1" dirty="0">
                <a:solidFill>
                  <a:schemeClr val="tx2"/>
                </a:solidFill>
              </a:rPr>
              <a:t>Evolving EOOS</a:t>
            </a:r>
          </a:p>
          <a:p>
            <a:r>
              <a:rPr lang="en-US" b="1" dirty="0"/>
              <a:t>EOOS Future priorities and next steps  </a:t>
            </a:r>
            <a:endParaRPr lang="nl-BE" dirty="0"/>
          </a:p>
          <a:p>
            <a:pPr lvl="1"/>
            <a:r>
              <a:rPr lang="en-US" dirty="0"/>
              <a:t>Plenary recap of main points from the Conference discussions </a:t>
            </a:r>
            <a:endParaRPr lang="nl-BE" dirty="0"/>
          </a:p>
          <a:p>
            <a:pPr lvl="1"/>
            <a:r>
              <a:rPr lang="en-US" dirty="0"/>
              <a:t>Focus talk on sustainability and system requirements as cross-cutting to all four EOOS themes</a:t>
            </a:r>
            <a:endParaRPr lang="nl-BE" dirty="0"/>
          </a:p>
          <a:p>
            <a:pPr lvl="1"/>
            <a:r>
              <a:rPr lang="en-US" dirty="0"/>
              <a:t>Panel: Future priorities in ocean observation and next steps to deliver EOOS with EC, stakeholder representatives (European and International e.g. </a:t>
            </a:r>
            <a:r>
              <a:rPr lang="en-US" dirty="0" err="1"/>
              <a:t>EuroGEOSS</a:t>
            </a:r>
            <a:r>
              <a:rPr lang="en-US" dirty="0"/>
              <a:t>, GOOS) – the EOOS Strategy / Implementation Plan / Joint Actions / Conference Statement</a:t>
            </a:r>
            <a:endParaRPr lang="nl-BE" dirty="0"/>
          </a:p>
          <a:p>
            <a:pPr lvl="1"/>
            <a:r>
              <a:rPr lang="en-US" b="1" dirty="0"/>
              <a:t>Open discussions with </a:t>
            </a:r>
            <a:r>
              <a:rPr lang="en-US" b="1" dirty="0" smtClean="0"/>
              <a:t>audience</a:t>
            </a:r>
          </a:p>
          <a:p>
            <a:r>
              <a:rPr lang="en-US" b="1" dirty="0"/>
              <a:t>Closing Session – Final reading and delivery of the EOOS Conference Message* (To whom? To EC officials, to JPI-O, to other stakeholders, MB reps?) </a:t>
            </a:r>
            <a:endParaRPr lang="nl-BE" dirty="0"/>
          </a:p>
          <a:p>
            <a:endParaRPr lang="en-GB" noProof="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227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6346"/>
            <a:ext cx="9274629" cy="1325563"/>
          </a:xfrm>
        </p:spPr>
        <p:txBody>
          <a:bodyPr>
            <a:normAutofit/>
          </a:bodyPr>
          <a:lstStyle/>
          <a:p>
            <a:r>
              <a:rPr lang="en-GB" sz="3200" dirty="0"/>
              <a:t>Other </a:t>
            </a:r>
            <a:r>
              <a:rPr lang="en-GB" sz="3200" dirty="0" smtClean="0"/>
              <a:t>ideas for potential sessions, topics, keynotes</a:t>
            </a:r>
            <a:endParaRPr lang="en-GB" sz="3200" b="1" i="1" dirty="0">
              <a:solidFill>
                <a:schemeClr val="tx2"/>
              </a:solidFill>
            </a:endParaRPr>
          </a:p>
        </p:txBody>
      </p:sp>
      <p:sp>
        <p:nvSpPr>
          <p:cNvPr id="3" name="Content Placeholder 2"/>
          <p:cNvSpPr>
            <a:spLocks noGrp="1"/>
          </p:cNvSpPr>
          <p:nvPr>
            <p:ph idx="1"/>
          </p:nvPr>
        </p:nvSpPr>
        <p:spPr>
          <a:xfrm>
            <a:off x="171449" y="1334368"/>
            <a:ext cx="8744331" cy="5180731"/>
          </a:xfrm>
        </p:spPr>
        <p:txBody>
          <a:bodyPr>
            <a:normAutofit fontScale="70000" lnSpcReduction="20000"/>
          </a:bodyPr>
          <a:lstStyle/>
          <a:p>
            <a:pPr lvl="0"/>
            <a:r>
              <a:rPr lang="en-US" b="1" dirty="0"/>
              <a:t>Innovative funding options </a:t>
            </a:r>
            <a:r>
              <a:rPr lang="en-US" dirty="0"/>
              <a:t>for in situ ocean observation e.g. </a:t>
            </a:r>
            <a:r>
              <a:rPr lang="en-US" dirty="0" err="1"/>
              <a:t>Interreg</a:t>
            </a:r>
            <a:r>
              <a:rPr lang="en-US" dirty="0"/>
              <a:t>, Structural funds, industry-society partnerships </a:t>
            </a:r>
            <a:r>
              <a:rPr lang="en-US" b="1" dirty="0"/>
              <a:t>(potentially a breakout session)</a:t>
            </a:r>
            <a:endParaRPr lang="nl-BE" dirty="0"/>
          </a:p>
          <a:p>
            <a:pPr lvl="0"/>
            <a:r>
              <a:rPr lang="en-US" b="1" dirty="0"/>
              <a:t>Demonstrations of new applications or innovative uses </a:t>
            </a:r>
            <a:r>
              <a:rPr lang="en-US" dirty="0"/>
              <a:t>of EMODnet data and products; </a:t>
            </a:r>
            <a:r>
              <a:rPr lang="en-US" b="1" dirty="0"/>
              <a:t>(potentially a breakout session)</a:t>
            </a:r>
            <a:endParaRPr lang="nl-BE" dirty="0"/>
          </a:p>
          <a:p>
            <a:pPr lvl="0"/>
            <a:r>
              <a:rPr lang="en-US" dirty="0"/>
              <a:t>Consider keynote taking </a:t>
            </a:r>
            <a:r>
              <a:rPr lang="en-US" b="1" dirty="0"/>
              <a:t>Future look at the next generation of observing and monitoring tools and approaches </a:t>
            </a:r>
            <a:r>
              <a:rPr lang="en-US" dirty="0"/>
              <a:t>– captivating and inspirational talk by a charismatic ocean explorer and/or future oriented science-tech talk on advanced ocean observing technology, the “Digital Ocean” or “Big and Linked Data Challenges”; </a:t>
            </a:r>
            <a:endParaRPr lang="nl-BE" dirty="0"/>
          </a:p>
          <a:p>
            <a:pPr lvl="0"/>
            <a:r>
              <a:rPr lang="en-US" dirty="0"/>
              <a:t>Consider </a:t>
            </a:r>
            <a:r>
              <a:rPr lang="en-US" b="1" dirty="0"/>
              <a:t>Keynotes from non-European expert(s) </a:t>
            </a:r>
            <a:r>
              <a:rPr lang="en-US" dirty="0"/>
              <a:t>on monitoring and observing </a:t>
            </a:r>
            <a:r>
              <a:rPr lang="en-US" dirty="0" err="1"/>
              <a:t>programmes</a:t>
            </a:r>
            <a:r>
              <a:rPr lang="en-US" dirty="0"/>
              <a:t> in other parts of the world (IOOS in the US, Chinese monitoring activities by State Oceanic Administration in China, IMOS in Australia, …) and global coordination efforts such as IOC’s GOOS which is developing a new strategy in 2017; </a:t>
            </a:r>
            <a:endParaRPr lang="nl-BE" dirty="0"/>
          </a:p>
          <a:p>
            <a:pPr lvl="0"/>
            <a:r>
              <a:rPr lang="en-US" dirty="0"/>
              <a:t> “making the case” with cost benefit studies etc.</a:t>
            </a:r>
            <a:endParaRPr lang="nl-BE" dirty="0"/>
          </a:p>
          <a:p>
            <a:r>
              <a:rPr lang="es-ES" i="1" u="sng" dirty="0">
                <a:hlinkClick r:id="rId2"/>
              </a:rPr>
              <a:t>https://ioos.noaa.gov</a:t>
            </a:r>
            <a:r>
              <a:rPr lang="es-ES" i="1" dirty="0"/>
              <a:t> </a:t>
            </a:r>
            <a:endParaRPr lang="nl-BE" dirty="0"/>
          </a:p>
          <a:p>
            <a:r>
              <a:rPr lang="en-GB" i="1" u="sng" dirty="0">
                <a:hlinkClick r:id="rId3"/>
              </a:rPr>
              <a:t>www.</a:t>
            </a:r>
            <a:r>
              <a:rPr lang="es-ES" i="1" u="sng" dirty="0">
                <a:hlinkClick r:id="rId3"/>
              </a:rPr>
              <a:t>Imos.org.au</a:t>
            </a:r>
            <a:r>
              <a:rPr lang="es-ES" i="1" dirty="0"/>
              <a:t>   </a:t>
            </a:r>
            <a:endParaRPr lang="nl-BE" dirty="0"/>
          </a:p>
          <a:p>
            <a:r>
              <a:rPr lang="es-ES" i="1" u="sng" dirty="0">
                <a:hlinkClick r:id="rId4"/>
              </a:rPr>
              <a:t>http://www.goosocean.org/</a:t>
            </a:r>
            <a:r>
              <a:rPr lang="es-ES" i="1" dirty="0"/>
              <a:t> </a:t>
            </a:r>
            <a:endParaRPr lang="nl-BE" dirty="0"/>
          </a:p>
          <a:p>
            <a:endParaRPr lang="en-GB" noProof="0" dirty="0" smtClean="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56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127" y="1113560"/>
            <a:ext cx="8291946" cy="748145"/>
          </a:xfrm>
        </p:spPr>
        <p:txBody>
          <a:bodyPr>
            <a:normAutofit fontScale="90000"/>
          </a:bodyPr>
          <a:lstStyle/>
          <a:p>
            <a:r>
              <a:rPr lang="fr-CA" dirty="0" err="1" smtClean="0"/>
              <a:t>Conference</a:t>
            </a:r>
            <a:r>
              <a:rPr lang="fr-CA" dirty="0" smtClean="0"/>
              <a:t> </a:t>
            </a:r>
            <a:r>
              <a:rPr lang="fr-CA" dirty="0" err="1" smtClean="0"/>
              <a:t>Milestones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282" y="16621"/>
            <a:ext cx="2311753" cy="1027567"/>
          </a:xfrm>
          <a:prstGeom prst="rect">
            <a:avLst/>
          </a:prstGeom>
        </p:spPr>
      </p:pic>
      <p:sp>
        <p:nvSpPr>
          <p:cNvPr id="5" name="Rectangle 4"/>
          <p:cNvSpPr/>
          <p:nvPr/>
        </p:nvSpPr>
        <p:spPr>
          <a:xfrm>
            <a:off x="588820" y="4566645"/>
            <a:ext cx="893618" cy="266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March</a:t>
            </a:r>
            <a:endParaRPr lang="en-US" sz="1350" dirty="0"/>
          </a:p>
        </p:txBody>
      </p:sp>
      <p:sp>
        <p:nvSpPr>
          <p:cNvPr id="15" name="Rectangle 14"/>
          <p:cNvSpPr/>
          <p:nvPr/>
        </p:nvSpPr>
        <p:spPr>
          <a:xfrm>
            <a:off x="1482438" y="4566646"/>
            <a:ext cx="879763" cy="2667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April</a:t>
            </a:r>
            <a:endParaRPr lang="en-US" sz="1350" dirty="0"/>
          </a:p>
        </p:txBody>
      </p:sp>
      <p:sp>
        <p:nvSpPr>
          <p:cNvPr id="16" name="Rectangle 15"/>
          <p:cNvSpPr/>
          <p:nvPr/>
        </p:nvSpPr>
        <p:spPr>
          <a:xfrm>
            <a:off x="2362200" y="4564047"/>
            <a:ext cx="879763" cy="269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May</a:t>
            </a:r>
            <a:endParaRPr lang="en-US" sz="1350" dirty="0"/>
          </a:p>
        </p:txBody>
      </p:sp>
      <p:sp>
        <p:nvSpPr>
          <p:cNvPr id="17" name="Rectangle 16"/>
          <p:cNvSpPr/>
          <p:nvPr/>
        </p:nvSpPr>
        <p:spPr>
          <a:xfrm>
            <a:off x="3241963" y="4566644"/>
            <a:ext cx="879763" cy="26670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err="1"/>
              <a:t>June</a:t>
            </a:r>
            <a:endParaRPr lang="en-US" sz="1350" dirty="0"/>
          </a:p>
        </p:txBody>
      </p:sp>
      <p:sp>
        <p:nvSpPr>
          <p:cNvPr id="18" name="Rectangle 17"/>
          <p:cNvSpPr/>
          <p:nvPr/>
        </p:nvSpPr>
        <p:spPr>
          <a:xfrm>
            <a:off x="4121726" y="4564047"/>
            <a:ext cx="879763" cy="269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July</a:t>
            </a:r>
            <a:endParaRPr lang="en-US" sz="1350" dirty="0"/>
          </a:p>
        </p:txBody>
      </p:sp>
      <p:sp>
        <p:nvSpPr>
          <p:cNvPr id="19" name="Rectangle 18"/>
          <p:cNvSpPr/>
          <p:nvPr/>
        </p:nvSpPr>
        <p:spPr>
          <a:xfrm>
            <a:off x="5001489" y="4564047"/>
            <a:ext cx="879763" cy="26929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August</a:t>
            </a:r>
            <a:endParaRPr lang="en-US" sz="1350" dirty="0"/>
          </a:p>
        </p:txBody>
      </p:sp>
      <p:sp>
        <p:nvSpPr>
          <p:cNvPr id="20" name="Rectangle 19"/>
          <p:cNvSpPr/>
          <p:nvPr/>
        </p:nvSpPr>
        <p:spPr>
          <a:xfrm>
            <a:off x="5881251" y="4564047"/>
            <a:ext cx="879763" cy="269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75" dirty="0" err="1"/>
              <a:t>September</a:t>
            </a:r>
            <a:endParaRPr lang="en-US" sz="1275" dirty="0"/>
          </a:p>
        </p:txBody>
      </p:sp>
      <p:sp>
        <p:nvSpPr>
          <p:cNvPr id="21" name="Rectangle 20"/>
          <p:cNvSpPr/>
          <p:nvPr/>
        </p:nvSpPr>
        <p:spPr>
          <a:xfrm>
            <a:off x="6761014" y="4564127"/>
            <a:ext cx="879763" cy="2692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err="1"/>
              <a:t>October</a:t>
            </a:r>
            <a:endParaRPr lang="en-US" sz="1350" dirty="0"/>
          </a:p>
        </p:txBody>
      </p:sp>
      <p:sp>
        <p:nvSpPr>
          <p:cNvPr id="22" name="Rectangle 21"/>
          <p:cNvSpPr/>
          <p:nvPr/>
        </p:nvSpPr>
        <p:spPr>
          <a:xfrm>
            <a:off x="7640777" y="4564047"/>
            <a:ext cx="879763" cy="26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err="1"/>
              <a:t>November</a:t>
            </a:r>
            <a:endParaRPr lang="en-US" sz="1350" dirty="0"/>
          </a:p>
        </p:txBody>
      </p:sp>
      <p:cxnSp>
        <p:nvCxnSpPr>
          <p:cNvPr id="24" name="Straight Connector 23"/>
          <p:cNvCxnSpPr/>
          <p:nvPr/>
        </p:nvCxnSpPr>
        <p:spPr>
          <a:xfrm>
            <a:off x="673877" y="4351907"/>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8988830">
            <a:off x="161362" y="2929414"/>
            <a:ext cx="3295763" cy="507831"/>
          </a:xfrm>
          <a:prstGeom prst="rect">
            <a:avLst/>
          </a:prstGeom>
          <a:noFill/>
        </p:spPr>
        <p:txBody>
          <a:bodyPr wrap="square" rtlCol="0">
            <a:spAutoFit/>
          </a:bodyPr>
          <a:lstStyle/>
          <a:p>
            <a:r>
              <a:rPr lang="fr-CA" sz="1350" dirty="0"/>
              <a:t>8 : EOOS Forum + </a:t>
            </a:r>
            <a:r>
              <a:rPr lang="fr-CA" sz="1350" dirty="0" err="1"/>
              <a:t>Launch</a:t>
            </a:r>
            <a:r>
              <a:rPr lang="fr-CA" sz="1350" dirty="0"/>
              <a:t> of the </a:t>
            </a:r>
            <a:r>
              <a:rPr lang="fr-CA" sz="1350" dirty="0" err="1"/>
              <a:t>website</a:t>
            </a:r>
            <a:r>
              <a:rPr lang="fr-CA" sz="1350" dirty="0"/>
              <a:t> &amp; registration open for the </a:t>
            </a:r>
            <a:r>
              <a:rPr lang="fr-CA" sz="1350" dirty="0" err="1"/>
              <a:t>conference</a:t>
            </a:r>
            <a:endParaRPr lang="en-US" sz="1350" dirty="0"/>
          </a:p>
        </p:txBody>
      </p:sp>
      <p:cxnSp>
        <p:nvCxnSpPr>
          <p:cNvPr id="28" name="Straight Connector 27"/>
          <p:cNvCxnSpPr/>
          <p:nvPr/>
        </p:nvCxnSpPr>
        <p:spPr>
          <a:xfrm>
            <a:off x="1213001" y="4357535"/>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8988830">
            <a:off x="749602" y="3064370"/>
            <a:ext cx="3278936" cy="300082"/>
          </a:xfrm>
          <a:prstGeom prst="rect">
            <a:avLst/>
          </a:prstGeom>
          <a:noFill/>
        </p:spPr>
        <p:txBody>
          <a:bodyPr wrap="square" rtlCol="0">
            <a:spAutoFit/>
          </a:bodyPr>
          <a:lstStyle/>
          <a:p>
            <a:r>
              <a:rPr lang="fr-CA" sz="1350" dirty="0"/>
              <a:t>9 : </a:t>
            </a:r>
            <a:r>
              <a:rPr lang="fr-CA" sz="1350" dirty="0" err="1"/>
              <a:t>Advisory</a:t>
            </a:r>
            <a:r>
              <a:rPr lang="fr-CA" sz="1350" dirty="0"/>
              <a:t> </a:t>
            </a:r>
            <a:r>
              <a:rPr lang="fr-CA" sz="1350" dirty="0" err="1"/>
              <a:t>Committee</a:t>
            </a:r>
            <a:r>
              <a:rPr lang="fr-CA" sz="1350" dirty="0"/>
              <a:t> + </a:t>
            </a:r>
            <a:r>
              <a:rPr lang="fr-CA" sz="1350" dirty="0" err="1"/>
              <a:t>draft</a:t>
            </a:r>
            <a:r>
              <a:rPr lang="fr-CA" sz="1350" dirty="0"/>
              <a:t> programme</a:t>
            </a:r>
            <a:endParaRPr lang="en-US" sz="1350" dirty="0"/>
          </a:p>
        </p:txBody>
      </p:sp>
      <p:sp>
        <p:nvSpPr>
          <p:cNvPr id="30" name="TextBox 29"/>
          <p:cNvSpPr txBox="1"/>
          <p:nvPr/>
        </p:nvSpPr>
        <p:spPr>
          <a:xfrm rot="18988830">
            <a:off x="7983022" y="3705435"/>
            <a:ext cx="1226426" cy="507831"/>
          </a:xfrm>
          <a:prstGeom prst="rect">
            <a:avLst/>
          </a:prstGeom>
          <a:noFill/>
        </p:spPr>
        <p:txBody>
          <a:bodyPr wrap="square" rtlCol="0">
            <a:spAutoFit/>
          </a:bodyPr>
          <a:lstStyle/>
          <a:p>
            <a:r>
              <a:rPr lang="fr-CA" sz="1350" dirty="0"/>
              <a:t>21-23 : EOOS </a:t>
            </a:r>
            <a:r>
              <a:rPr lang="fr-CA" sz="1350" dirty="0" err="1"/>
              <a:t>Conference</a:t>
            </a:r>
            <a:endParaRPr lang="en-US" sz="1350" dirty="0"/>
          </a:p>
        </p:txBody>
      </p:sp>
      <p:cxnSp>
        <p:nvCxnSpPr>
          <p:cNvPr id="31" name="Straight Connector 30"/>
          <p:cNvCxnSpPr/>
          <p:nvPr/>
        </p:nvCxnSpPr>
        <p:spPr>
          <a:xfrm>
            <a:off x="8106192" y="4346174"/>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13206" y="4346174"/>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8988830">
            <a:off x="7341375" y="3435433"/>
            <a:ext cx="2182325" cy="300082"/>
          </a:xfrm>
          <a:prstGeom prst="rect">
            <a:avLst/>
          </a:prstGeom>
          <a:noFill/>
        </p:spPr>
        <p:txBody>
          <a:bodyPr wrap="square" rtlCol="0">
            <a:spAutoFit/>
          </a:bodyPr>
          <a:lstStyle/>
          <a:p>
            <a:r>
              <a:rPr lang="fr-CA" sz="1350" dirty="0"/>
              <a:t>1 : Registration </a:t>
            </a:r>
            <a:r>
              <a:rPr lang="fr-CA" sz="1350" dirty="0" err="1"/>
              <a:t>closing</a:t>
            </a:r>
            <a:r>
              <a:rPr lang="fr-CA" sz="1350" dirty="0"/>
              <a:t> date</a:t>
            </a:r>
            <a:endParaRPr lang="en-US" sz="1350" dirty="0"/>
          </a:p>
        </p:txBody>
      </p:sp>
      <p:cxnSp>
        <p:nvCxnSpPr>
          <p:cNvPr id="35" name="Straight Connector 34"/>
          <p:cNvCxnSpPr/>
          <p:nvPr/>
        </p:nvCxnSpPr>
        <p:spPr>
          <a:xfrm>
            <a:off x="7728582" y="4357535"/>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8988830">
            <a:off x="1360899" y="3361491"/>
            <a:ext cx="2451351" cy="300082"/>
          </a:xfrm>
          <a:prstGeom prst="rect">
            <a:avLst/>
          </a:prstGeom>
          <a:noFill/>
        </p:spPr>
        <p:txBody>
          <a:bodyPr wrap="square" rtlCol="0">
            <a:spAutoFit/>
          </a:bodyPr>
          <a:lstStyle/>
          <a:p>
            <a:r>
              <a:rPr lang="fr-CA" sz="1350" dirty="0"/>
              <a:t>8 : Forum report</a:t>
            </a:r>
            <a:endParaRPr lang="en-US" sz="1350" dirty="0"/>
          </a:p>
        </p:txBody>
      </p:sp>
      <p:cxnSp>
        <p:nvCxnSpPr>
          <p:cNvPr id="37" name="Straight Connector 36"/>
          <p:cNvCxnSpPr/>
          <p:nvPr/>
        </p:nvCxnSpPr>
        <p:spPr>
          <a:xfrm>
            <a:off x="6317110" y="4348759"/>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8988830">
            <a:off x="5819126" y="3046047"/>
            <a:ext cx="3297011" cy="300082"/>
          </a:xfrm>
          <a:prstGeom prst="rect">
            <a:avLst/>
          </a:prstGeom>
          <a:noFill/>
        </p:spPr>
        <p:txBody>
          <a:bodyPr wrap="square" rtlCol="0">
            <a:spAutoFit/>
          </a:bodyPr>
          <a:lstStyle/>
          <a:p>
            <a:r>
              <a:rPr lang="fr-CA" sz="1350" dirty="0" err="1"/>
              <a:t>Mid-Sept</a:t>
            </a:r>
            <a:r>
              <a:rPr lang="fr-CA" sz="1350" dirty="0"/>
              <a:t> : Final programme</a:t>
            </a:r>
            <a:endParaRPr lang="en-US" sz="1350" dirty="0"/>
          </a:p>
        </p:txBody>
      </p:sp>
      <p:cxnSp>
        <p:nvCxnSpPr>
          <p:cNvPr id="43" name="Straight Connector 42"/>
          <p:cNvCxnSpPr/>
          <p:nvPr/>
        </p:nvCxnSpPr>
        <p:spPr>
          <a:xfrm>
            <a:off x="705776" y="5197993"/>
            <a:ext cx="0" cy="239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08055" y="5197993"/>
            <a:ext cx="0" cy="239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5776" y="5336216"/>
            <a:ext cx="76022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10024" y="5062646"/>
            <a:ext cx="2246705" cy="300082"/>
          </a:xfrm>
          <a:prstGeom prst="rect">
            <a:avLst/>
          </a:prstGeom>
          <a:noFill/>
        </p:spPr>
        <p:txBody>
          <a:bodyPr wrap="none" rtlCol="0">
            <a:spAutoFit/>
          </a:bodyPr>
          <a:lstStyle/>
          <a:p>
            <a:r>
              <a:rPr lang="fr-CA" sz="1350" dirty="0"/>
              <a:t>Communication &amp; Promotion</a:t>
            </a:r>
            <a:endParaRPr lang="en-US" sz="1350" dirty="0"/>
          </a:p>
        </p:txBody>
      </p:sp>
      <p:cxnSp>
        <p:nvCxnSpPr>
          <p:cNvPr id="51" name="Straight Connector 50"/>
          <p:cNvCxnSpPr/>
          <p:nvPr/>
        </p:nvCxnSpPr>
        <p:spPr>
          <a:xfrm>
            <a:off x="2124250" y="4360744"/>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8988830">
            <a:off x="1751996" y="3360359"/>
            <a:ext cx="2451351" cy="300082"/>
          </a:xfrm>
          <a:prstGeom prst="rect">
            <a:avLst/>
          </a:prstGeom>
          <a:noFill/>
        </p:spPr>
        <p:txBody>
          <a:bodyPr wrap="square" rtlCol="0">
            <a:spAutoFit/>
          </a:bodyPr>
          <a:lstStyle/>
          <a:p>
            <a:r>
              <a:rPr lang="fr-CA" sz="1350" dirty="0" err="1"/>
              <a:t>Mid</a:t>
            </a:r>
            <a:r>
              <a:rPr lang="fr-CA" sz="1350" dirty="0"/>
              <a:t>-April : Call for abstracts</a:t>
            </a:r>
            <a:endParaRPr lang="en-US" sz="1350" dirty="0"/>
          </a:p>
        </p:txBody>
      </p:sp>
      <p:sp>
        <p:nvSpPr>
          <p:cNvPr id="53" name="TextBox 52"/>
          <p:cNvSpPr txBox="1"/>
          <p:nvPr/>
        </p:nvSpPr>
        <p:spPr>
          <a:xfrm rot="18988830">
            <a:off x="2826278" y="2867191"/>
            <a:ext cx="3564744" cy="507831"/>
          </a:xfrm>
          <a:prstGeom prst="rect">
            <a:avLst/>
          </a:prstGeom>
          <a:noFill/>
        </p:spPr>
        <p:txBody>
          <a:bodyPr wrap="square" rtlCol="0">
            <a:spAutoFit/>
          </a:bodyPr>
          <a:lstStyle/>
          <a:p>
            <a:r>
              <a:rPr lang="fr-CA" sz="1350" dirty="0" err="1"/>
              <a:t>Beginning</a:t>
            </a:r>
            <a:r>
              <a:rPr lang="fr-CA" sz="1350" dirty="0"/>
              <a:t> of </a:t>
            </a:r>
            <a:r>
              <a:rPr lang="fr-CA" sz="1350" dirty="0" err="1"/>
              <a:t>June</a:t>
            </a:r>
            <a:r>
              <a:rPr lang="fr-CA" sz="1350" dirty="0"/>
              <a:t> : Deadline abstract </a:t>
            </a:r>
            <a:r>
              <a:rPr lang="fr-CA" sz="1350" dirty="0" err="1"/>
              <a:t>submission</a:t>
            </a:r>
            <a:endParaRPr lang="en-US" sz="1350" dirty="0"/>
          </a:p>
        </p:txBody>
      </p:sp>
      <p:cxnSp>
        <p:nvCxnSpPr>
          <p:cNvPr id="54" name="Straight Connector 53"/>
          <p:cNvCxnSpPr/>
          <p:nvPr/>
        </p:nvCxnSpPr>
        <p:spPr>
          <a:xfrm>
            <a:off x="3331043" y="4357535"/>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8988830">
            <a:off x="3495414" y="2926859"/>
            <a:ext cx="3734265" cy="300082"/>
          </a:xfrm>
          <a:prstGeom prst="rect">
            <a:avLst/>
          </a:prstGeom>
          <a:noFill/>
        </p:spPr>
        <p:txBody>
          <a:bodyPr wrap="square" rtlCol="0">
            <a:spAutoFit/>
          </a:bodyPr>
          <a:lstStyle/>
          <a:p>
            <a:r>
              <a:rPr lang="fr-CA" sz="1350" dirty="0"/>
              <a:t>End of </a:t>
            </a:r>
            <a:r>
              <a:rPr lang="fr-CA" sz="1350" dirty="0" err="1"/>
              <a:t>June</a:t>
            </a:r>
            <a:r>
              <a:rPr lang="fr-CA" sz="1350" dirty="0"/>
              <a:t> : Notification on abstract </a:t>
            </a:r>
            <a:r>
              <a:rPr lang="fr-CA" sz="1350" dirty="0" err="1"/>
              <a:t>acceptance</a:t>
            </a:r>
            <a:endParaRPr lang="en-US" sz="1350" dirty="0"/>
          </a:p>
        </p:txBody>
      </p:sp>
      <p:cxnSp>
        <p:nvCxnSpPr>
          <p:cNvPr id="56" name="Straight Connector 55"/>
          <p:cNvCxnSpPr/>
          <p:nvPr/>
        </p:nvCxnSpPr>
        <p:spPr>
          <a:xfrm>
            <a:off x="4035450" y="4358728"/>
            <a:ext cx="0" cy="212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28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GB" sz="4000" b="1" i="1" noProof="0" dirty="0" smtClean="0">
                <a:solidFill>
                  <a:schemeClr val="tx2"/>
                </a:solidFill>
              </a:rPr>
              <a:t>Linking EOOS Forum &amp; Conference</a:t>
            </a:r>
            <a:endParaRPr lang="en-GB" sz="4000" noProof="0" dirty="0">
              <a:solidFill>
                <a:schemeClr val="tx2"/>
              </a:solidFill>
            </a:endParaRPr>
          </a:p>
        </p:txBody>
      </p:sp>
      <p:sp>
        <p:nvSpPr>
          <p:cNvPr id="3" name="Content Placeholder 2"/>
          <p:cNvSpPr>
            <a:spLocks noGrp="1"/>
          </p:cNvSpPr>
          <p:nvPr>
            <p:ph idx="1"/>
          </p:nvPr>
        </p:nvSpPr>
        <p:spPr>
          <a:xfrm>
            <a:off x="180975" y="1590675"/>
            <a:ext cx="8601075" cy="4586288"/>
          </a:xfrm>
        </p:spPr>
        <p:txBody>
          <a:bodyPr>
            <a:normAutofit fontScale="92500"/>
          </a:bodyPr>
          <a:lstStyle/>
          <a:p>
            <a:r>
              <a:rPr lang="en-GB" noProof="0" dirty="0" smtClean="0"/>
              <a:t>EOOS Forum presents and discusses key aspects of EOOS Strategy &amp; Implementation Plan </a:t>
            </a:r>
            <a:r>
              <a:rPr lang="en-GB" i="1" noProof="0" dirty="0" smtClean="0"/>
              <a:t>advanced draft proposals</a:t>
            </a:r>
          </a:p>
          <a:p>
            <a:r>
              <a:rPr lang="en-GB" noProof="0" dirty="0" smtClean="0"/>
              <a:t>EOOS Conference </a:t>
            </a:r>
          </a:p>
          <a:p>
            <a:pPr lvl="1"/>
            <a:r>
              <a:rPr lang="en-GB" noProof="0" dirty="0" smtClean="0"/>
              <a:t>Before and during Conference, gather wide support to endorse elaborated Strategy and Implementation plan </a:t>
            </a:r>
          </a:p>
          <a:p>
            <a:pPr lvl="1"/>
            <a:r>
              <a:rPr lang="en-GB" noProof="0" dirty="0" smtClean="0"/>
              <a:t>revisit early actions &amp; promote communities to connect and propose additional actions &amp; future directions</a:t>
            </a:r>
          </a:p>
          <a:p>
            <a:pPr lvl="1"/>
            <a:r>
              <a:rPr lang="en-GB" noProof="0" dirty="0" smtClean="0"/>
              <a:t>Call for further joint actions</a:t>
            </a:r>
          </a:p>
          <a:p>
            <a:r>
              <a:rPr lang="en-GB" noProof="0" dirty="0" smtClean="0"/>
              <a:t>Points gathered at the Forum in March 2018 could feed into development of the </a:t>
            </a:r>
            <a:r>
              <a:rPr lang="en-GB" b="1" noProof="0" dirty="0" smtClean="0"/>
              <a:t>EOOS call for action (conference message) </a:t>
            </a:r>
            <a:r>
              <a:rPr lang="en-GB" noProof="0" dirty="0" smtClean="0"/>
              <a:t>drafted April-October 2018 by the EOOS SG &amp; </a:t>
            </a:r>
            <a:r>
              <a:rPr lang="en-GB" dirty="0" smtClean="0"/>
              <a:t>with feedback from </a:t>
            </a:r>
            <a:r>
              <a:rPr lang="en-GB" noProof="0" dirty="0" smtClean="0"/>
              <a:t>Conference Advisory Committee. </a:t>
            </a:r>
          </a:p>
          <a:p>
            <a:endParaRPr lang="en-GB" noProof="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44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0"/>
            <a:ext cx="8811491" cy="1325563"/>
          </a:xfrm>
        </p:spPr>
        <p:txBody>
          <a:bodyPr>
            <a:normAutofit/>
          </a:bodyPr>
          <a:lstStyle/>
          <a:p>
            <a:r>
              <a:rPr lang="en-GB" sz="4000" noProof="0" dirty="0" smtClean="0"/>
              <a:t>EOOS Communities</a:t>
            </a:r>
            <a:endParaRPr lang="en-GB" sz="4000" noProof="0" dirty="0"/>
          </a:p>
        </p:txBody>
      </p:sp>
      <p:cxnSp>
        <p:nvCxnSpPr>
          <p:cNvPr id="4" name="Straight Connector 3"/>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descr="H:\arctic.jpg"/>
          <p:cNvPicPr>
            <a:picLocks noChangeAspect="1" noChangeArrowheads="1"/>
          </p:cNvPicPr>
          <p:nvPr/>
        </p:nvPicPr>
        <p:blipFill rotWithShape="1">
          <a:blip r:embed="rId3">
            <a:extLst>
              <a:ext uri="{28A0092B-C50C-407E-A947-70E740481C1C}">
                <a14:useLocalDpi xmlns:a14="http://schemas.microsoft.com/office/drawing/2010/main" val="0"/>
              </a:ext>
            </a:extLst>
          </a:blip>
          <a:srcRect r="21744"/>
          <a:stretch/>
        </p:blipFill>
        <p:spPr bwMode="auto">
          <a:xfrm>
            <a:off x="2498266" y="1831031"/>
            <a:ext cx="2239527" cy="214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25" t="41510" r="65021" b="9905"/>
          <a:stretch/>
        </p:blipFill>
        <p:spPr bwMode="auto">
          <a:xfrm>
            <a:off x="3419267" y="4578026"/>
            <a:ext cx="2393704" cy="215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Afbeeldingsresultaat voor garbage gyr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38" t="2283" r="25323" b="-2283"/>
          <a:stretch/>
        </p:blipFill>
        <p:spPr bwMode="auto">
          <a:xfrm>
            <a:off x="117806" y="1879141"/>
            <a:ext cx="2283032" cy="21453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8463" t="47020" r="56124" b="26431"/>
          <a:stretch/>
        </p:blipFill>
        <p:spPr bwMode="auto">
          <a:xfrm>
            <a:off x="6789045" y="1742286"/>
            <a:ext cx="2338199" cy="226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71152" y="1256921"/>
            <a:ext cx="1829686" cy="646331"/>
          </a:xfrm>
          <a:prstGeom prst="rect">
            <a:avLst/>
          </a:prstGeom>
          <a:noFill/>
        </p:spPr>
        <p:txBody>
          <a:bodyPr wrap="square" rtlCol="0">
            <a:spAutoFit/>
          </a:bodyPr>
          <a:lstStyle/>
          <a:p>
            <a:r>
              <a:rPr lang="en-US" dirty="0" smtClean="0"/>
              <a:t>Monitoring and assessment </a:t>
            </a:r>
            <a:endParaRPr lang="en-US" dirty="0"/>
          </a:p>
        </p:txBody>
      </p:sp>
      <p:sp>
        <p:nvSpPr>
          <p:cNvPr id="12" name="TextBox 11"/>
          <p:cNvSpPr txBox="1"/>
          <p:nvPr/>
        </p:nvSpPr>
        <p:spPr>
          <a:xfrm>
            <a:off x="3109405" y="1372954"/>
            <a:ext cx="1010405" cy="369332"/>
          </a:xfrm>
          <a:prstGeom prst="rect">
            <a:avLst/>
          </a:prstGeom>
          <a:noFill/>
        </p:spPr>
        <p:txBody>
          <a:bodyPr wrap="none" rtlCol="0">
            <a:spAutoFit/>
          </a:bodyPr>
          <a:lstStyle/>
          <a:p>
            <a:r>
              <a:rPr lang="en-US" dirty="0" smtClean="0"/>
              <a:t>Industry </a:t>
            </a:r>
            <a:endParaRPr lang="en-US" dirty="0"/>
          </a:p>
        </p:txBody>
      </p:sp>
      <p:sp>
        <p:nvSpPr>
          <p:cNvPr id="13" name="TextBox 12"/>
          <p:cNvSpPr txBox="1"/>
          <p:nvPr/>
        </p:nvSpPr>
        <p:spPr>
          <a:xfrm>
            <a:off x="7133942" y="1289714"/>
            <a:ext cx="1892517" cy="646331"/>
          </a:xfrm>
          <a:prstGeom prst="rect">
            <a:avLst/>
          </a:prstGeom>
          <a:noFill/>
        </p:spPr>
        <p:txBody>
          <a:bodyPr wrap="square" rtlCol="0">
            <a:spAutoFit/>
          </a:bodyPr>
          <a:lstStyle/>
          <a:p>
            <a:r>
              <a:rPr lang="en-US" dirty="0" smtClean="0"/>
              <a:t>Operational oceanography</a:t>
            </a:r>
            <a:endParaRPr lang="en-US" dirty="0"/>
          </a:p>
        </p:txBody>
      </p:sp>
      <p:pic>
        <p:nvPicPr>
          <p:cNvPr id="14" name="Picture 13"/>
          <p:cNvPicPr>
            <a:picLocks noChangeAspect="1"/>
          </p:cNvPicPr>
          <p:nvPr/>
        </p:nvPicPr>
        <p:blipFill rotWithShape="1">
          <a:blip r:embed="rId7"/>
          <a:srcRect l="50621" t="54456" r="34625" b="25879"/>
          <a:stretch/>
        </p:blipFill>
        <p:spPr>
          <a:xfrm>
            <a:off x="166254" y="4585468"/>
            <a:ext cx="2890883" cy="2167456"/>
          </a:xfrm>
          <a:prstGeom prst="rect">
            <a:avLst/>
          </a:prstGeom>
        </p:spPr>
      </p:pic>
      <p:sp>
        <p:nvSpPr>
          <p:cNvPr id="15" name="TextBox 14"/>
          <p:cNvSpPr txBox="1"/>
          <p:nvPr/>
        </p:nvSpPr>
        <p:spPr>
          <a:xfrm>
            <a:off x="3434497" y="3944710"/>
            <a:ext cx="2012089" cy="646331"/>
          </a:xfrm>
          <a:prstGeom prst="rect">
            <a:avLst/>
          </a:prstGeom>
          <a:noFill/>
        </p:spPr>
        <p:txBody>
          <a:bodyPr wrap="none" rtlCol="0">
            <a:spAutoFit/>
          </a:bodyPr>
          <a:lstStyle/>
          <a:p>
            <a:r>
              <a:rPr lang="en-US" dirty="0" smtClean="0"/>
              <a:t/>
            </a:r>
            <a:br>
              <a:rPr lang="en-US" dirty="0" smtClean="0"/>
            </a:br>
            <a:r>
              <a:rPr lang="en-US" dirty="0" smtClean="0"/>
              <a:t>Marine time-series</a:t>
            </a:r>
          </a:p>
        </p:txBody>
      </p:sp>
      <p:sp>
        <p:nvSpPr>
          <p:cNvPr id="16" name="TextBox 15"/>
          <p:cNvSpPr txBox="1"/>
          <p:nvPr/>
        </p:nvSpPr>
        <p:spPr>
          <a:xfrm>
            <a:off x="6251101" y="4271362"/>
            <a:ext cx="2390398" cy="369332"/>
          </a:xfrm>
          <a:prstGeom prst="rect">
            <a:avLst/>
          </a:prstGeom>
          <a:noFill/>
        </p:spPr>
        <p:txBody>
          <a:bodyPr wrap="none" rtlCol="0">
            <a:spAutoFit/>
          </a:bodyPr>
          <a:lstStyle/>
          <a:p>
            <a:r>
              <a:rPr lang="en-US" dirty="0" smtClean="0"/>
              <a:t>Society/Citizen Science </a:t>
            </a:r>
            <a:endParaRPr lang="en-US" dirty="0"/>
          </a:p>
        </p:txBody>
      </p:sp>
      <p:pic>
        <p:nvPicPr>
          <p:cNvPr id="17" name="Picture 16"/>
          <p:cNvPicPr>
            <a:picLocks noChangeAspect="1"/>
          </p:cNvPicPr>
          <p:nvPr/>
        </p:nvPicPr>
        <p:blipFill rotWithShape="1">
          <a:blip r:embed="rId8"/>
          <a:srcRect l="28211" t="25981" r="25359" b="33894"/>
          <a:stretch/>
        </p:blipFill>
        <p:spPr>
          <a:xfrm>
            <a:off x="5963195" y="4898215"/>
            <a:ext cx="2890157" cy="1404257"/>
          </a:xfrm>
          <a:prstGeom prst="rect">
            <a:avLst/>
          </a:prstGeom>
        </p:spPr>
      </p:pic>
      <p:sp>
        <p:nvSpPr>
          <p:cNvPr id="18" name="TextBox 17"/>
          <p:cNvSpPr txBox="1"/>
          <p:nvPr/>
        </p:nvSpPr>
        <p:spPr>
          <a:xfrm>
            <a:off x="34440" y="3928228"/>
            <a:ext cx="3234603" cy="646331"/>
          </a:xfrm>
          <a:prstGeom prst="rect">
            <a:avLst/>
          </a:prstGeom>
          <a:noFill/>
        </p:spPr>
        <p:txBody>
          <a:bodyPr wrap="none" rtlCol="0">
            <a:spAutoFit/>
          </a:bodyPr>
          <a:lstStyle/>
          <a:p>
            <a:r>
              <a:rPr lang="en-US" dirty="0" smtClean="0"/>
              <a:t/>
            </a:r>
            <a:br>
              <a:rPr lang="en-US" dirty="0" smtClean="0"/>
            </a:br>
            <a:r>
              <a:rPr lang="en-US" dirty="0" smtClean="0"/>
              <a:t>Marine stations and laboratories</a:t>
            </a:r>
          </a:p>
        </p:txBody>
      </p:sp>
      <p:pic>
        <p:nvPicPr>
          <p:cNvPr id="19" name="Picture 3" descr="S:\marineboard\Marine Board\2. EU Contracts\2. FP7\Completed Projects\STAGES\WP4_STAGES\D4.1\D4_1_Final for AquaTT_10July2014\Figures\Section 5 header image collage_Stakeholder Survey\SPI_12_Eurocean 2010 Pre-event 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5238" t="12703"/>
          <a:stretch/>
        </p:blipFill>
        <p:spPr bwMode="auto">
          <a:xfrm>
            <a:off x="4835221" y="1927251"/>
            <a:ext cx="1949149" cy="20677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271100" y="1441587"/>
            <a:ext cx="781176" cy="369332"/>
          </a:xfrm>
          <a:prstGeom prst="rect">
            <a:avLst/>
          </a:prstGeom>
          <a:noFill/>
        </p:spPr>
        <p:txBody>
          <a:bodyPr wrap="none" rtlCol="0">
            <a:spAutoFit/>
          </a:bodyPr>
          <a:lstStyle/>
          <a:p>
            <a:r>
              <a:rPr lang="en-US" dirty="0" smtClean="0"/>
              <a:t>Policy </a:t>
            </a:r>
            <a:endParaRPr lang="en-US" dirty="0"/>
          </a:p>
        </p:txBody>
      </p:sp>
    </p:spTree>
    <p:extLst>
      <p:ext uri="{BB962C8B-B14F-4D97-AF65-F5344CB8AC3E}">
        <p14:creationId xmlns:p14="http://schemas.microsoft.com/office/powerpoint/2010/main" val="3669180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86" y="115050"/>
            <a:ext cx="7886700" cy="1058143"/>
          </a:xfrm>
        </p:spPr>
        <p:txBody>
          <a:bodyPr>
            <a:normAutofit/>
          </a:bodyPr>
          <a:lstStyle/>
          <a:p>
            <a:r>
              <a:rPr lang="en-GB" sz="3600" b="1" noProof="0" dirty="0" smtClean="0">
                <a:solidFill>
                  <a:schemeClr val="tx2"/>
                </a:solidFill>
              </a:rPr>
              <a:t>EOOS Conference – Concept</a:t>
            </a:r>
            <a:endParaRPr lang="en-GB" sz="3600" b="1" noProof="0" dirty="0">
              <a:solidFill>
                <a:schemeClr val="tx2"/>
              </a:solidFill>
            </a:endParaRPr>
          </a:p>
        </p:txBody>
      </p:sp>
      <p:sp>
        <p:nvSpPr>
          <p:cNvPr id="3" name="Content Placeholder 2"/>
          <p:cNvSpPr>
            <a:spLocks noGrp="1"/>
          </p:cNvSpPr>
          <p:nvPr>
            <p:ph idx="1"/>
          </p:nvPr>
        </p:nvSpPr>
        <p:spPr>
          <a:xfrm>
            <a:off x="319177" y="1406107"/>
            <a:ext cx="8196173" cy="5262112"/>
          </a:xfrm>
        </p:spPr>
        <p:txBody>
          <a:bodyPr>
            <a:normAutofit fontScale="77500" lnSpcReduction="20000"/>
          </a:bodyPr>
          <a:lstStyle/>
          <a:p>
            <a:pPr marL="0" indent="0">
              <a:buNone/>
            </a:pPr>
            <a:r>
              <a:rPr lang="en-GB" b="1" i="1" u="sng" noProof="0" dirty="0" smtClean="0"/>
              <a:t>Summary</a:t>
            </a:r>
            <a:r>
              <a:rPr lang="en-GB" b="1" i="1" noProof="0" dirty="0" smtClean="0"/>
              <a:t> </a:t>
            </a:r>
            <a:endParaRPr lang="en-GB" b="1" noProof="0" dirty="0" smtClean="0"/>
          </a:p>
          <a:p>
            <a:pPr lvl="0"/>
            <a:r>
              <a:rPr lang="en-GB" b="1" noProof="0" dirty="0" smtClean="0"/>
              <a:t>Dates:</a:t>
            </a:r>
            <a:r>
              <a:rPr lang="en-GB" noProof="0" dirty="0" smtClean="0"/>
              <a:t> 21-23 November 2018  - from Wednesday morning until Friday Lunch</a:t>
            </a:r>
          </a:p>
          <a:p>
            <a:pPr lvl="0"/>
            <a:r>
              <a:rPr lang="en-GB" b="1" noProof="0" dirty="0" smtClean="0"/>
              <a:t>Location: </a:t>
            </a:r>
            <a:r>
              <a:rPr lang="en-GB" noProof="0" dirty="0" smtClean="0"/>
              <a:t>Brussels, The Egg, Bara Street 175, 1070 Brussels, Belgium</a:t>
            </a:r>
            <a:r>
              <a:rPr lang="en-GB" b="1" i="1" noProof="0" dirty="0" smtClean="0"/>
              <a:t>  - </a:t>
            </a:r>
            <a:r>
              <a:rPr lang="en-GB" b="1" i="1" u="sng" noProof="0" dirty="0" smtClean="0">
                <a:hlinkClick r:id="rId2"/>
              </a:rPr>
              <a:t>www.theeggbrussels.com</a:t>
            </a:r>
            <a:endParaRPr lang="en-GB" noProof="0" dirty="0" smtClean="0"/>
          </a:p>
          <a:p>
            <a:pPr lvl="0"/>
            <a:r>
              <a:rPr lang="en-GB" b="1" noProof="0" dirty="0" smtClean="0"/>
              <a:t>EOOS event</a:t>
            </a:r>
            <a:r>
              <a:rPr lang="en-GB" noProof="0" dirty="0" smtClean="0"/>
              <a:t> developed in collaboration with EMB, EuroGOOS and the EOOS Steering Group with inputs from a Conference Advisory Committee and linked to a one-day forum (8 March 2018, Brussels)</a:t>
            </a:r>
          </a:p>
          <a:p>
            <a:pPr lvl="0"/>
            <a:r>
              <a:rPr lang="en-GB" b="1" noProof="0" dirty="0" smtClean="0"/>
              <a:t>Organisational, communication &amp; logistic support</a:t>
            </a:r>
            <a:r>
              <a:rPr lang="en-GB" noProof="0" dirty="0" smtClean="0"/>
              <a:t> provided by the EMODnet Secretariat in collaboration with Secretariats of European Marine Board &amp; EuroGOOS </a:t>
            </a:r>
          </a:p>
          <a:p>
            <a:pPr lvl="0"/>
            <a:r>
              <a:rPr lang="en-GB" b="1" noProof="0" dirty="0" smtClean="0"/>
              <a:t>Expected number of participants</a:t>
            </a:r>
            <a:r>
              <a:rPr lang="en-GB" noProof="0" dirty="0" smtClean="0"/>
              <a:t>: between 200 and 250</a:t>
            </a:r>
          </a:p>
          <a:p>
            <a:r>
              <a:rPr lang="en-GB" b="1" noProof="0" dirty="0" smtClean="0"/>
              <a:t>Targeted stakeholders / audience:</a:t>
            </a:r>
            <a:r>
              <a:rPr lang="en-GB" b="1" i="1" noProof="0" dirty="0" smtClean="0"/>
              <a:t> </a:t>
            </a:r>
            <a:r>
              <a:rPr lang="en-GB" noProof="0" dirty="0" smtClean="0"/>
              <a:t>The full value chain of EOOS and full diversity of stakeholders from Research and operational ocean observation community, industry, policy, society…European and International. </a:t>
            </a:r>
          </a:p>
          <a:p>
            <a:pPr lvl="0"/>
            <a:r>
              <a:rPr lang="en-GB" b="1" noProof="0" dirty="0" smtClean="0"/>
              <a:t>Budget: </a:t>
            </a:r>
            <a:r>
              <a:rPr lang="en-GB" noProof="0" dirty="0" smtClean="0"/>
              <a:t>estimated 100k euro</a:t>
            </a:r>
          </a:p>
          <a:p>
            <a:endParaRPr lang="en-GB" noProof="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6" name="Straight Connector 5"/>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74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68" y="8806"/>
            <a:ext cx="8315864" cy="1325563"/>
          </a:xfrm>
        </p:spPr>
        <p:txBody>
          <a:bodyPr>
            <a:normAutofit/>
          </a:bodyPr>
          <a:lstStyle/>
          <a:p>
            <a:r>
              <a:rPr lang="en-GB" sz="4000" b="1" dirty="0">
                <a:solidFill>
                  <a:schemeClr val="tx2"/>
                </a:solidFill>
              </a:rPr>
              <a:t>EOOS Conference – </a:t>
            </a:r>
            <a:r>
              <a:rPr lang="en-GB" sz="4000" b="1" i="1" noProof="0" dirty="0" smtClean="0">
                <a:solidFill>
                  <a:schemeClr val="tx2"/>
                </a:solidFill>
              </a:rPr>
              <a:t>Aims and objectives</a:t>
            </a:r>
            <a:endParaRPr lang="en-GB" sz="4000" noProof="0" dirty="0">
              <a:solidFill>
                <a:schemeClr val="tx2"/>
              </a:solidFill>
            </a:endParaRPr>
          </a:p>
        </p:txBody>
      </p:sp>
      <p:sp>
        <p:nvSpPr>
          <p:cNvPr id="3" name="Content Placeholder 2"/>
          <p:cNvSpPr>
            <a:spLocks noGrp="1"/>
          </p:cNvSpPr>
          <p:nvPr>
            <p:ph idx="1"/>
          </p:nvPr>
        </p:nvSpPr>
        <p:spPr>
          <a:xfrm>
            <a:off x="389684" y="1197577"/>
            <a:ext cx="7886700" cy="4351338"/>
          </a:xfrm>
        </p:spPr>
        <p:txBody>
          <a:bodyPr>
            <a:noAutofit/>
          </a:bodyPr>
          <a:lstStyle/>
          <a:p>
            <a:pPr marL="0" indent="0">
              <a:buNone/>
            </a:pPr>
            <a:r>
              <a:rPr lang="en-GB" sz="2000" b="1" noProof="0" dirty="0" smtClean="0"/>
              <a:t>Aim</a:t>
            </a:r>
            <a:r>
              <a:rPr lang="en-GB" sz="2000" noProof="0" dirty="0" smtClean="0"/>
              <a:t>: connect &amp; gather support from broad range of stakeholder communities, strengthen the momentum for the EOOS strategy and implementation by providing a wider perspective and forward look on the development of EOOS. </a:t>
            </a:r>
          </a:p>
          <a:p>
            <a:pPr marL="0" indent="0">
              <a:buNone/>
            </a:pPr>
            <a:r>
              <a:rPr lang="en-GB" sz="2000" b="1" noProof="0" dirty="0" smtClean="0"/>
              <a:t>Objectives</a:t>
            </a:r>
            <a:r>
              <a:rPr lang="en-GB" sz="2000" noProof="0" dirty="0" smtClean="0"/>
              <a:t>:</a:t>
            </a:r>
          </a:p>
          <a:p>
            <a:pPr lvl="0"/>
            <a:r>
              <a:rPr lang="en-GB" sz="2000" noProof="0" dirty="0" smtClean="0"/>
              <a:t>showcase current and planned ocean observing and monitoring capability by presenting insights from major ongoing activities;</a:t>
            </a:r>
          </a:p>
          <a:p>
            <a:pPr lvl="0"/>
            <a:r>
              <a:rPr lang="en-GB" sz="2000" noProof="0" dirty="0" smtClean="0"/>
              <a:t>connect and align diverse observing and monitoring communities and those that rely upon their outputs and services;</a:t>
            </a:r>
          </a:p>
          <a:p>
            <a:pPr lvl="0"/>
            <a:r>
              <a:rPr lang="en-GB" sz="2000" noProof="0" dirty="0" smtClean="0"/>
              <a:t>assess the economic case for sustained observation/monitoring in Europe;</a:t>
            </a:r>
          </a:p>
          <a:p>
            <a:pPr lvl="0"/>
            <a:r>
              <a:rPr lang="en-GB" sz="2000" noProof="0" dirty="0" smtClean="0"/>
              <a:t>identify gaps and requirements as well as cost effective solutions that will contribute to evolving an efficient, inclusive and effective end-to-end EOOS; </a:t>
            </a:r>
          </a:p>
          <a:p>
            <a:pPr lvl="0"/>
            <a:r>
              <a:rPr lang="en-GB" sz="2000" noProof="0" dirty="0" smtClean="0"/>
              <a:t>assess the EOOS strategy and implementation and identifying further concrete joint actions to advance the EOOS agenda.</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32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784"/>
            <a:ext cx="7886700" cy="1325563"/>
          </a:xfrm>
        </p:spPr>
        <p:txBody>
          <a:bodyPr>
            <a:normAutofit/>
          </a:bodyPr>
          <a:lstStyle/>
          <a:p>
            <a:r>
              <a:rPr lang="en-GB" sz="4000" b="1" dirty="0">
                <a:solidFill>
                  <a:schemeClr val="tx2"/>
                </a:solidFill>
              </a:rPr>
              <a:t>EOOS Conference – </a:t>
            </a:r>
            <a:r>
              <a:rPr lang="en-GB" sz="4000" b="1" i="1" noProof="0" dirty="0" smtClean="0">
                <a:solidFill>
                  <a:schemeClr val="tx2"/>
                </a:solidFill>
              </a:rPr>
              <a:t>Focus and scope</a:t>
            </a:r>
            <a:endParaRPr lang="en-GB" sz="4000" noProof="0" dirty="0">
              <a:solidFill>
                <a:schemeClr val="tx2"/>
              </a:solidFill>
            </a:endParaRPr>
          </a:p>
        </p:txBody>
      </p:sp>
      <p:sp>
        <p:nvSpPr>
          <p:cNvPr id="3" name="Content Placeholder 2"/>
          <p:cNvSpPr>
            <a:spLocks noGrp="1"/>
          </p:cNvSpPr>
          <p:nvPr>
            <p:ph idx="1"/>
          </p:nvPr>
        </p:nvSpPr>
        <p:spPr>
          <a:xfrm>
            <a:off x="224287" y="1354347"/>
            <a:ext cx="8691494" cy="5003321"/>
          </a:xfrm>
        </p:spPr>
        <p:txBody>
          <a:bodyPr>
            <a:normAutofit fontScale="92500" lnSpcReduction="10000"/>
          </a:bodyPr>
          <a:lstStyle/>
          <a:p>
            <a:r>
              <a:rPr lang="en-GB" sz="2600" b="1" noProof="0" dirty="0" smtClean="0"/>
              <a:t>Scope:</a:t>
            </a:r>
            <a:r>
              <a:rPr lang="en-GB" sz="2600" noProof="0" dirty="0" smtClean="0"/>
              <a:t> reflects EOOS scope itself: all-encompassing, taking into account the systematic collection of all kinds of data from the marine environment, focusing on the European effort, but set within a global context. </a:t>
            </a:r>
          </a:p>
          <a:p>
            <a:r>
              <a:rPr lang="en-GB" sz="2600" b="1" noProof="0" dirty="0" smtClean="0"/>
              <a:t>Focus</a:t>
            </a:r>
            <a:r>
              <a:rPr lang="en-GB" sz="2600" noProof="0" dirty="0" smtClean="0"/>
              <a:t>: building common understanding towards a well-coordinated &amp; sustained ocean monitoring/observing activity to increase our understanding of the short-medium to long term changes of the system and to underpin an ecosystem based management of our marine and coastal environment supporting blue green growth </a:t>
            </a:r>
          </a:p>
          <a:p>
            <a:pPr marL="0" indent="0">
              <a:buNone/>
            </a:pPr>
            <a:r>
              <a:rPr lang="en-GB" sz="1575" i="1" dirty="0" smtClean="0"/>
              <a:t>The </a:t>
            </a:r>
            <a:r>
              <a:rPr lang="en-GB" sz="1575" i="1" dirty="0"/>
              <a:t>Conference should address and progress the four main actions underpinning the development of EOOS: </a:t>
            </a:r>
          </a:p>
          <a:p>
            <a:pPr marL="685800" lvl="1" indent="-342900">
              <a:buFont typeface="+mj-lt"/>
              <a:buAutoNum type="arabicPeriod"/>
            </a:pPr>
            <a:r>
              <a:rPr lang="en-GB" sz="1425" i="1" dirty="0"/>
              <a:t>Align and connect existing initiatives to ensure efficiency and value for money; </a:t>
            </a:r>
          </a:p>
          <a:p>
            <a:pPr marL="685800" lvl="1" indent="-342900">
              <a:buFont typeface="+mj-lt"/>
              <a:buAutoNum type="arabicPeriod"/>
            </a:pPr>
            <a:r>
              <a:rPr lang="en-GB" sz="1425" i="1" dirty="0"/>
              <a:t>Identify gaps in the European observing capacity and foster initiatives to fill those gaps; </a:t>
            </a:r>
          </a:p>
          <a:p>
            <a:pPr marL="685800" lvl="1" indent="-342900">
              <a:buFont typeface="+mj-lt"/>
              <a:buAutoNum type="arabicPeriod"/>
            </a:pPr>
            <a:r>
              <a:rPr lang="en-GB" sz="1425" i="1" dirty="0"/>
              <a:t>Promote observing capacities which can benefit multiple sectors including research, policy, management and industry; and </a:t>
            </a:r>
          </a:p>
          <a:p>
            <a:pPr marL="685800" lvl="1" indent="-342900">
              <a:buFont typeface="+mj-lt"/>
              <a:buAutoNum type="arabicPeriod"/>
            </a:pPr>
            <a:r>
              <a:rPr lang="en-GB" sz="1425" i="1" dirty="0"/>
              <a:t>Ensure that European ocean observing is integrated into the global observation system(s) by providing a focal point for interaction with international programmes (e.g. GOOS, GEOSS) and partner initiatives outside of Europe.</a:t>
            </a:r>
          </a:p>
          <a:p>
            <a:endParaRPr lang="en-GB" noProof="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560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GB" sz="4000" b="1" dirty="0">
                <a:solidFill>
                  <a:schemeClr val="tx2"/>
                </a:solidFill>
              </a:rPr>
              <a:t>EOOS Conference – </a:t>
            </a:r>
            <a:r>
              <a:rPr lang="en-GB" sz="4000" b="1" i="1" noProof="0" dirty="0" smtClean="0">
                <a:solidFill>
                  <a:schemeClr val="tx2"/>
                </a:solidFill>
              </a:rPr>
              <a:t>Proposed format</a:t>
            </a:r>
            <a:endParaRPr lang="en-GB" sz="4000" noProof="0" dirty="0">
              <a:solidFill>
                <a:schemeClr val="tx2"/>
              </a:solidFill>
            </a:endParaRPr>
          </a:p>
        </p:txBody>
      </p:sp>
      <p:sp>
        <p:nvSpPr>
          <p:cNvPr id="3" name="Content Placeholder 2"/>
          <p:cNvSpPr>
            <a:spLocks noGrp="1"/>
          </p:cNvSpPr>
          <p:nvPr>
            <p:ph idx="1"/>
          </p:nvPr>
        </p:nvSpPr>
        <p:spPr>
          <a:xfrm>
            <a:off x="207034" y="1457782"/>
            <a:ext cx="8816195" cy="4719182"/>
          </a:xfrm>
        </p:spPr>
        <p:txBody>
          <a:bodyPr>
            <a:normAutofit fontScale="92500" lnSpcReduction="10000"/>
          </a:bodyPr>
          <a:lstStyle/>
          <a:p>
            <a:pPr lvl="0"/>
            <a:r>
              <a:rPr lang="en-GB" b="1" noProof="0" dirty="0" smtClean="0"/>
              <a:t>High level political opening </a:t>
            </a:r>
            <a:r>
              <a:rPr lang="en-GB" noProof="0" dirty="0" smtClean="0"/>
              <a:t>&amp; closing sessions (+call for action)</a:t>
            </a:r>
          </a:p>
          <a:p>
            <a:pPr lvl="0"/>
            <a:r>
              <a:rPr lang="en-GB" b="1" noProof="0" dirty="0" smtClean="0"/>
              <a:t>Short invited presentations &amp; discussion panels </a:t>
            </a:r>
            <a:r>
              <a:rPr lang="en-GB" noProof="0" dirty="0" smtClean="0"/>
              <a:t>covering relevant studies, projects, observing/monitoring efforts + perspectives from MSs, European networks, agencies and DGs</a:t>
            </a:r>
          </a:p>
          <a:p>
            <a:pPr lvl="0"/>
            <a:r>
              <a:rPr lang="en-GB" noProof="0" dirty="0" smtClean="0"/>
              <a:t>Focus on </a:t>
            </a:r>
            <a:r>
              <a:rPr lang="en-GB" b="1" noProof="0" dirty="0" smtClean="0"/>
              <a:t>plenary thematic sessions </a:t>
            </a:r>
            <a:r>
              <a:rPr lang="en-GB" noProof="0" dirty="0" smtClean="0"/>
              <a:t>with sufficient time to foster coherence and joint discussions with topical/regional focus</a:t>
            </a:r>
          </a:p>
          <a:p>
            <a:pPr lvl="0"/>
            <a:r>
              <a:rPr lang="en-GB" noProof="0" dirty="0" smtClean="0"/>
              <a:t>Specific </a:t>
            </a:r>
            <a:r>
              <a:rPr lang="en-GB" b="1" noProof="0" dirty="0" smtClean="0"/>
              <a:t>thematic/regional breakout sessions </a:t>
            </a:r>
            <a:r>
              <a:rPr lang="en-GB" noProof="0" dirty="0" smtClean="0"/>
              <a:t>or side meetings (if desirable and/or requested)</a:t>
            </a:r>
          </a:p>
          <a:p>
            <a:pPr lvl="0"/>
            <a:r>
              <a:rPr lang="en-GB" noProof="0" dirty="0" smtClean="0"/>
              <a:t>Ensure sufficient time for </a:t>
            </a:r>
            <a:r>
              <a:rPr lang="en-GB" b="1" noProof="0" dirty="0" smtClean="0"/>
              <a:t>networking</a:t>
            </a:r>
          </a:p>
          <a:p>
            <a:r>
              <a:rPr lang="en-GB" b="1" noProof="0" dirty="0" smtClean="0"/>
              <a:t>Posters/exhibition</a:t>
            </a:r>
            <a:r>
              <a:rPr lang="en-GB" noProof="0" dirty="0" smtClean="0"/>
              <a:t> to bring in wider community</a:t>
            </a:r>
            <a:endParaRPr lang="en-GB" noProof="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80383" y="6152970"/>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37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27" y="114969"/>
            <a:ext cx="8178920" cy="782185"/>
          </a:xfrm>
        </p:spPr>
        <p:txBody>
          <a:bodyPr>
            <a:normAutofit/>
          </a:bodyPr>
          <a:lstStyle/>
          <a:p>
            <a:r>
              <a:rPr lang="en-GB" sz="4000" b="1" dirty="0">
                <a:solidFill>
                  <a:schemeClr val="tx2"/>
                </a:solidFill>
              </a:rPr>
              <a:t>EOOS Conference – </a:t>
            </a:r>
            <a:r>
              <a:rPr lang="en-GB" sz="4000" b="1" i="1" noProof="0" dirty="0" smtClean="0">
                <a:solidFill>
                  <a:schemeClr val="tx2"/>
                </a:solidFill>
              </a:rPr>
              <a:t>Proposed structure</a:t>
            </a:r>
            <a:endParaRPr lang="en-GB" sz="4000" noProof="0" dirty="0">
              <a:solidFill>
                <a:schemeClr val="tx2"/>
              </a:solidFill>
            </a:endParaRPr>
          </a:p>
        </p:txBody>
      </p:sp>
      <p:sp>
        <p:nvSpPr>
          <p:cNvPr id="3" name="Content Placeholder 2"/>
          <p:cNvSpPr>
            <a:spLocks noGrp="1"/>
          </p:cNvSpPr>
          <p:nvPr>
            <p:ph idx="1"/>
          </p:nvPr>
        </p:nvSpPr>
        <p:spPr>
          <a:xfrm>
            <a:off x="215660" y="1194457"/>
            <a:ext cx="8453887" cy="5216734"/>
          </a:xfrm>
        </p:spPr>
        <p:txBody>
          <a:bodyPr>
            <a:noAutofit/>
          </a:bodyPr>
          <a:lstStyle/>
          <a:p>
            <a:pPr lvl="0"/>
            <a:r>
              <a:rPr lang="en-GB" sz="2200" b="1" noProof="0" dirty="0" smtClean="0"/>
              <a:t>Opening Session: Setting the Scene</a:t>
            </a:r>
            <a:r>
              <a:rPr lang="en-GB" sz="2200" noProof="0" dirty="0" smtClean="0"/>
              <a:t> - EOOS state of play, strategy &amp; early implementation actions</a:t>
            </a:r>
          </a:p>
          <a:p>
            <a:pPr marL="514350" lvl="0" indent="-514350">
              <a:buFont typeface="+mj-lt"/>
              <a:buAutoNum type="arabicPeriod"/>
            </a:pPr>
            <a:r>
              <a:rPr lang="en-GB" sz="2200" b="1" noProof="0" dirty="0" smtClean="0"/>
              <a:t>Making the case for sustained observations and monitoring – </a:t>
            </a:r>
            <a:r>
              <a:rPr lang="en-GB" sz="2200" noProof="0" dirty="0" smtClean="0"/>
              <a:t>Cost-benefit assessments and non-economic value use cases involving business, public sector, civil society and research community </a:t>
            </a:r>
          </a:p>
          <a:p>
            <a:pPr marL="514350" lvl="0" indent="-514350">
              <a:buFont typeface="+mj-lt"/>
              <a:buAutoNum type="arabicPeriod"/>
            </a:pPr>
            <a:r>
              <a:rPr lang="en-GB" sz="2200" b="1" noProof="0" dirty="0" smtClean="0"/>
              <a:t>Current and future monitoring and observing activities</a:t>
            </a:r>
            <a:r>
              <a:rPr lang="en-GB" sz="2200" noProof="0" dirty="0" smtClean="0"/>
              <a:t> – Thematic sessions: Overview of activities and perspectives from key stakeholder communities </a:t>
            </a:r>
          </a:p>
          <a:p>
            <a:pPr marL="514350" lvl="0" indent="-514350">
              <a:buFont typeface="+mj-lt"/>
              <a:buAutoNum type="arabicPeriod"/>
            </a:pPr>
            <a:r>
              <a:rPr lang="en-GB" sz="2200" b="1" noProof="0" dirty="0" smtClean="0"/>
              <a:t>Building a fit for purpose EOOS: Gaps and requirements – </a:t>
            </a:r>
            <a:r>
              <a:rPr lang="en-GB" sz="2200" noProof="0" dirty="0" smtClean="0"/>
              <a:t>Results of gap analyses, data stress-tests and requirements studies</a:t>
            </a:r>
            <a:r>
              <a:rPr lang="en-GB" sz="2200" b="1" noProof="0" dirty="0" smtClean="0"/>
              <a:t> </a:t>
            </a:r>
            <a:endParaRPr lang="en-GB" sz="2200" noProof="0" dirty="0" smtClean="0"/>
          </a:p>
          <a:p>
            <a:pPr marL="514350" lvl="0" indent="-514350">
              <a:buFont typeface="+mj-lt"/>
              <a:buAutoNum type="arabicPeriod"/>
            </a:pPr>
            <a:r>
              <a:rPr lang="en-GB" sz="2200" b="1" noProof="0" dirty="0" smtClean="0"/>
              <a:t>Evolving EOOS: Future priorities and next steps – </a:t>
            </a:r>
            <a:r>
              <a:rPr lang="en-GB" sz="2200" noProof="0" dirty="0" smtClean="0"/>
              <a:t>Commitments and actions for joining up European monitoring and observation efforts </a:t>
            </a:r>
          </a:p>
          <a:p>
            <a:pPr lvl="0"/>
            <a:r>
              <a:rPr lang="en-GB" sz="2200" b="1" noProof="0" dirty="0" smtClean="0"/>
              <a:t>Closing Statements: Conclusions &amp; Conference Messages</a:t>
            </a:r>
            <a:endParaRPr lang="en-GB" sz="2200" noProof="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956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6346"/>
            <a:ext cx="9274629" cy="1325563"/>
          </a:xfrm>
        </p:spPr>
        <p:txBody>
          <a:bodyPr>
            <a:normAutofit/>
          </a:bodyPr>
          <a:lstStyle/>
          <a:p>
            <a:r>
              <a:rPr lang="en-GB" sz="4000" b="1" dirty="0">
                <a:solidFill>
                  <a:schemeClr val="tx2"/>
                </a:solidFill>
              </a:rPr>
              <a:t>EOOS Conference – </a:t>
            </a:r>
            <a:r>
              <a:rPr lang="en-GB" sz="4000" b="1" i="1" dirty="0" smtClean="0">
                <a:solidFill>
                  <a:schemeClr val="tx2"/>
                </a:solidFill>
              </a:rPr>
              <a:t>Expected </a:t>
            </a:r>
            <a:r>
              <a:rPr lang="en-GB" sz="4000" b="1" i="1" dirty="0">
                <a:solidFill>
                  <a:schemeClr val="tx2"/>
                </a:solidFill>
              </a:rPr>
              <a:t>main outputs</a:t>
            </a:r>
          </a:p>
        </p:txBody>
      </p:sp>
      <p:sp>
        <p:nvSpPr>
          <p:cNvPr id="3" name="Content Placeholder 2"/>
          <p:cNvSpPr>
            <a:spLocks noGrp="1"/>
          </p:cNvSpPr>
          <p:nvPr>
            <p:ph idx="1"/>
          </p:nvPr>
        </p:nvSpPr>
        <p:spPr>
          <a:xfrm>
            <a:off x="171449" y="1334368"/>
            <a:ext cx="8744331" cy="5180731"/>
          </a:xfrm>
        </p:spPr>
        <p:txBody>
          <a:bodyPr>
            <a:normAutofit/>
          </a:bodyPr>
          <a:lstStyle/>
          <a:p>
            <a:r>
              <a:rPr lang="en-GB" noProof="0" dirty="0" smtClean="0"/>
              <a:t>Endorse the EOOS Strategy </a:t>
            </a:r>
          </a:p>
          <a:p>
            <a:r>
              <a:rPr lang="en-GB" noProof="0" dirty="0" smtClean="0"/>
              <a:t>Formulate broadly-supported recommendations on future priorities for ocean observation/monitoring and </a:t>
            </a:r>
            <a:r>
              <a:rPr lang="en-GB" dirty="0" smtClean="0"/>
              <a:t>next </a:t>
            </a:r>
            <a:r>
              <a:rPr lang="en-GB" dirty="0"/>
              <a:t>steps to deliver an integrated </a:t>
            </a:r>
            <a:r>
              <a:rPr lang="en-GB" dirty="0" smtClean="0"/>
              <a:t>EOOS</a:t>
            </a:r>
            <a:endParaRPr lang="en-GB" noProof="0" dirty="0" smtClean="0"/>
          </a:p>
          <a:p>
            <a:pPr marL="0" indent="0">
              <a:buNone/>
            </a:pPr>
            <a:r>
              <a:rPr lang="en-GB" noProof="0" dirty="0" smtClean="0">
                <a:sym typeface="Wingdings" panose="05000000000000000000" pitchFamily="2" charset="2"/>
              </a:rPr>
              <a:t> </a:t>
            </a:r>
            <a:r>
              <a:rPr lang="en-GB" b="1" noProof="0" dirty="0" smtClean="0"/>
              <a:t>Conference message </a:t>
            </a:r>
            <a:r>
              <a:rPr lang="en-GB" noProof="0" dirty="0" smtClean="0"/>
              <a:t>“Evolving EOOS” </a:t>
            </a:r>
            <a:r>
              <a:rPr lang="en-GB" b="1" noProof="0" dirty="0" smtClean="0"/>
              <a:t>and a call to action</a:t>
            </a:r>
            <a:r>
              <a:rPr lang="en-GB" noProof="0" dirty="0" smtClean="0"/>
              <a:t> from wide stakeholder groups</a:t>
            </a:r>
          </a:p>
          <a:p>
            <a:r>
              <a:rPr lang="en-GB" noProof="0" dirty="0" smtClean="0"/>
              <a:t>Highlight a number of possible </a:t>
            </a:r>
            <a:r>
              <a:rPr lang="en-GB" b="1" noProof="0" dirty="0" smtClean="0"/>
              <a:t>joint actions</a:t>
            </a:r>
            <a:r>
              <a:rPr lang="en-GB" noProof="0" dirty="0" smtClean="0"/>
              <a:t> and steps that could be taken by key stakeholders to implement the EOOS Strategy</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60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6346"/>
            <a:ext cx="9274629" cy="1325563"/>
          </a:xfrm>
        </p:spPr>
        <p:txBody>
          <a:bodyPr>
            <a:normAutofit/>
          </a:bodyPr>
          <a:lstStyle/>
          <a:p>
            <a:r>
              <a:rPr lang="en-GB" sz="4000" b="1" dirty="0">
                <a:solidFill>
                  <a:schemeClr val="tx2"/>
                </a:solidFill>
              </a:rPr>
              <a:t>EOOS Conference – </a:t>
            </a:r>
            <a:r>
              <a:rPr lang="en-GB" sz="4000" b="1" dirty="0" smtClean="0">
                <a:solidFill>
                  <a:schemeClr val="tx2"/>
                </a:solidFill>
              </a:rPr>
              <a:t>Draft Programme</a:t>
            </a:r>
            <a:endParaRPr lang="en-GB" sz="4000" b="1" i="1" dirty="0">
              <a:solidFill>
                <a:schemeClr val="tx2"/>
              </a:solidFill>
            </a:endParaRPr>
          </a:p>
        </p:txBody>
      </p:sp>
      <p:sp>
        <p:nvSpPr>
          <p:cNvPr id="3" name="Content Placeholder 2"/>
          <p:cNvSpPr>
            <a:spLocks noGrp="1"/>
          </p:cNvSpPr>
          <p:nvPr>
            <p:ph idx="1"/>
          </p:nvPr>
        </p:nvSpPr>
        <p:spPr>
          <a:xfrm>
            <a:off x="171449" y="1334368"/>
            <a:ext cx="8744331" cy="5180731"/>
          </a:xfrm>
        </p:spPr>
        <p:txBody>
          <a:bodyPr>
            <a:normAutofit/>
          </a:bodyPr>
          <a:lstStyle/>
          <a:p>
            <a:pPr marL="0" indent="0">
              <a:buNone/>
            </a:pPr>
            <a:r>
              <a:rPr lang="en-US" b="1" dirty="0">
                <a:solidFill>
                  <a:schemeClr val="tx2"/>
                </a:solidFill>
              </a:rPr>
              <a:t>Day </a:t>
            </a:r>
            <a:r>
              <a:rPr lang="en-US" b="1" dirty="0" smtClean="0">
                <a:solidFill>
                  <a:schemeClr val="tx2"/>
                </a:solidFill>
              </a:rPr>
              <a:t>1: EOOS status and main building blocks</a:t>
            </a:r>
          </a:p>
          <a:p>
            <a:r>
              <a:rPr lang="en-US" b="1" dirty="0" smtClean="0"/>
              <a:t>High </a:t>
            </a:r>
            <a:r>
              <a:rPr lang="en-US" b="1" dirty="0"/>
              <a:t>level policy kick-off and EOOS </a:t>
            </a:r>
            <a:r>
              <a:rPr lang="en-US" b="1" dirty="0" smtClean="0"/>
              <a:t>end-to-end</a:t>
            </a:r>
          </a:p>
          <a:p>
            <a:r>
              <a:rPr lang="en-US" b="1" dirty="0"/>
              <a:t>EOOS: Key components and </a:t>
            </a:r>
            <a:r>
              <a:rPr lang="en-US" b="1" dirty="0" smtClean="0"/>
              <a:t>priorities</a:t>
            </a:r>
          </a:p>
          <a:p>
            <a:r>
              <a:rPr lang="en-US" b="1" dirty="0"/>
              <a:t>Panel discussion</a:t>
            </a:r>
            <a:r>
              <a:rPr lang="en-US" dirty="0"/>
              <a:t> with focus on </a:t>
            </a:r>
            <a:r>
              <a:rPr lang="en-US" dirty="0" smtClean="0"/>
              <a:t>key </a:t>
            </a:r>
            <a:r>
              <a:rPr lang="en-US" dirty="0"/>
              <a:t>priorities identified in the Strategy document; </a:t>
            </a:r>
            <a:r>
              <a:rPr lang="en-US" b="1" dirty="0" smtClean="0"/>
              <a:t>OR</a:t>
            </a:r>
            <a:r>
              <a:rPr lang="nl-BE" dirty="0"/>
              <a:t> </a:t>
            </a:r>
            <a:r>
              <a:rPr lang="en-US" dirty="0" smtClean="0"/>
              <a:t>making </a:t>
            </a:r>
            <a:r>
              <a:rPr lang="en-US" dirty="0"/>
              <a:t>the case for Ocean Observing </a:t>
            </a:r>
            <a:r>
              <a:rPr lang="en-US" dirty="0" smtClean="0"/>
              <a:t>efforts</a:t>
            </a:r>
          </a:p>
          <a:p>
            <a:r>
              <a:rPr lang="en-US" b="1" dirty="0"/>
              <a:t>Major observing integration projects, efforts and initiatives at Sea-basin </a:t>
            </a:r>
            <a:r>
              <a:rPr lang="en-US" b="1" dirty="0" smtClean="0"/>
              <a:t>scale (parallel)</a:t>
            </a:r>
          </a:p>
          <a:p>
            <a:r>
              <a:rPr lang="en-US" b="1" dirty="0"/>
              <a:t>Plenary closing of the </a:t>
            </a:r>
            <a:r>
              <a:rPr lang="en-US" b="1" dirty="0" smtClean="0"/>
              <a:t>day</a:t>
            </a:r>
          </a:p>
          <a:p>
            <a:r>
              <a:rPr lang="en-US" b="1" dirty="0"/>
              <a:t>Reception: Connecting the dots for </a:t>
            </a:r>
            <a:r>
              <a:rPr lang="en-US" b="1" dirty="0" smtClean="0"/>
              <a:t>EOOS</a:t>
            </a:r>
            <a:r>
              <a:rPr lang="nl-BE" dirty="0"/>
              <a:t> </a:t>
            </a:r>
            <a:r>
              <a:rPr lang="nl-BE" dirty="0" smtClean="0"/>
              <a:t>- </a:t>
            </a:r>
            <a:r>
              <a:rPr lang="en-US" dirty="0" smtClean="0"/>
              <a:t>Themed </a:t>
            </a:r>
            <a:r>
              <a:rPr lang="en-US" dirty="0"/>
              <a:t>poster pitch presentations </a:t>
            </a:r>
            <a:r>
              <a:rPr lang="en-US" b="1" dirty="0" smtClean="0"/>
              <a:t> </a:t>
            </a:r>
            <a:endParaRPr lang="en-GB" noProof="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63131" y="6144344"/>
            <a:ext cx="2152650" cy="523875"/>
          </a:xfrm>
          <a:prstGeom prst="rect">
            <a:avLst/>
          </a:prstGeom>
        </p:spPr>
      </p:pic>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48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1522</Words>
  <Application>Microsoft Office PowerPoint</Application>
  <PresentationFormat>On-screen Show (4:3)</PresentationFormat>
  <Paragraphs>128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EOOS Communities</vt:lpstr>
      <vt:lpstr>EOOS Conference – Concept</vt:lpstr>
      <vt:lpstr>EOOS Conference – Aims and objectives</vt:lpstr>
      <vt:lpstr>EOOS Conference – Focus and scope</vt:lpstr>
      <vt:lpstr>EOOS Conference – Proposed format</vt:lpstr>
      <vt:lpstr>EOOS Conference – Proposed structure</vt:lpstr>
      <vt:lpstr>EOOS Conference – Expected main outputs</vt:lpstr>
      <vt:lpstr>EOOS Conference – Draft Programme</vt:lpstr>
      <vt:lpstr>EOOS Conference – Draft Programme</vt:lpstr>
      <vt:lpstr>EOOS Conference – Draft Programme</vt:lpstr>
      <vt:lpstr>Other ideas for potential sessions, topics, keynotes</vt:lpstr>
      <vt:lpstr>Conference Milestones</vt:lpstr>
      <vt:lpstr>Linking EOOS Forum &amp; Conference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Jan-Bart Calewaert</dc:creator>
  <cp:lastModifiedBy>Jan-Bart Calewaert</cp:lastModifiedBy>
  <cp:revision>79</cp:revision>
  <cp:lastPrinted>2018-02-08T10:19:12Z</cp:lastPrinted>
  <dcterms:created xsi:type="dcterms:W3CDTF">2017-12-18T12:55:55Z</dcterms:created>
  <dcterms:modified xsi:type="dcterms:W3CDTF">2018-02-08T10:23:41Z</dcterms:modified>
</cp:coreProperties>
</file>