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93" r:id="rId2"/>
    <p:sldId id="396" r:id="rId3"/>
    <p:sldId id="389" r:id="rId4"/>
    <p:sldId id="392" r:id="rId5"/>
    <p:sldId id="301" r:id="rId6"/>
    <p:sldId id="349" r:id="rId7"/>
    <p:sldId id="291" r:id="rId8"/>
    <p:sldId id="295" r:id="rId9"/>
    <p:sldId id="385" r:id="rId10"/>
    <p:sldId id="386" r:id="rId11"/>
    <p:sldId id="387" r:id="rId12"/>
    <p:sldId id="307" r:id="rId13"/>
    <p:sldId id="345" r:id="rId14"/>
    <p:sldId id="346" r:id="rId15"/>
    <p:sldId id="388" r:id="rId16"/>
    <p:sldId id="348" r:id="rId17"/>
    <p:sldId id="356" r:id="rId18"/>
    <p:sldId id="394" r:id="rId19"/>
    <p:sldId id="395" r:id="rId20"/>
    <p:sldId id="335" r:id="rId21"/>
    <p:sldId id="365" r:id="rId22"/>
    <p:sldId id="391" r:id="rId23"/>
    <p:sldId id="378" r:id="rId24"/>
    <p:sldId id="377" r:id="rId25"/>
    <p:sldId id="384" r:id="rId26"/>
    <p:sldId id="35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6400"/>
    <a:srgbClr val="626000"/>
    <a:srgbClr val="A29E00"/>
    <a:srgbClr val="CCCC00"/>
    <a:srgbClr val="FFFFCC"/>
    <a:srgbClr val="66FF33"/>
    <a:srgbClr val="FFCC00"/>
    <a:srgbClr val="304B83"/>
    <a:srgbClr val="00008D"/>
    <a:srgbClr val="003C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5" autoAdjust="0"/>
    <p:restoredTop sz="90929"/>
  </p:normalViewPr>
  <p:slideViewPr>
    <p:cSldViewPr>
      <p:cViewPr varScale="1">
        <p:scale>
          <a:sx n="68" d="100"/>
          <a:sy n="68" d="100"/>
        </p:scale>
        <p:origin x="-1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B5828A-318F-422E-A0A1-4634611991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43608" y="0"/>
            <a:ext cx="4432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Marine Observation and Data Expert Group Meeting, 12</a:t>
            </a:r>
            <a:r>
              <a:rPr lang="en-GB" sz="1000" baseline="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13 October 2011</a:t>
            </a:r>
            <a:endParaRPr lang="en-GB" sz="1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04B8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44613" cy="69040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407" y="548680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b="1" i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2644170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kern="0" dirty="0" smtClean="0">
                <a:solidFill>
                  <a:srgbClr val="FFFF00"/>
                </a:solidFill>
                <a:latin typeface="Arial" charset="0"/>
              </a:rPr>
              <a:t>The name is used for the </a:t>
            </a:r>
            <a:r>
              <a:rPr lang="en-US" b="1" i="1" kern="0" dirty="0" err="1" smtClean="0">
                <a:solidFill>
                  <a:srgbClr val="FFFF00"/>
                </a:solidFill>
                <a:latin typeface="Arial" charset="0"/>
              </a:rPr>
              <a:t>organisation</a:t>
            </a:r>
            <a:r>
              <a:rPr lang="en-US" b="1" i="1" kern="0" dirty="0" smtClean="0">
                <a:solidFill>
                  <a:srgbClr val="FFFF00"/>
                </a:solidFill>
                <a:latin typeface="Arial" charset="0"/>
              </a:rPr>
              <a:t>,</a:t>
            </a:r>
          </a:p>
          <a:p>
            <a:pPr algn="ctr"/>
            <a:r>
              <a:rPr lang="en-US" b="1" i="1" kern="0" dirty="0" smtClean="0">
                <a:solidFill>
                  <a:srgbClr val="FFFF00"/>
                </a:solidFill>
                <a:latin typeface="Arial" charset="0"/>
              </a:rPr>
              <a:t>the people involved,</a:t>
            </a:r>
          </a:p>
          <a:p>
            <a:pPr algn="ctr"/>
            <a:r>
              <a:rPr lang="en-US" b="1" i="1" kern="0" dirty="0" smtClean="0">
                <a:solidFill>
                  <a:srgbClr val="FFFF00"/>
                </a:solidFill>
                <a:latin typeface="Arial" charset="0"/>
              </a:rPr>
              <a:t>and the products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47664" y="184482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kern="0" dirty="0" smtClean="0">
                <a:solidFill>
                  <a:srgbClr val="FFFF00"/>
                </a:solidFill>
                <a:latin typeface="Arial" charset="0"/>
              </a:rPr>
              <a:t>The </a:t>
            </a:r>
            <a:r>
              <a:rPr lang="en-US" b="1" i="1" u="sng" kern="0" dirty="0" smtClean="0">
                <a:solidFill>
                  <a:srgbClr val="FFFF00"/>
                </a:solidFill>
                <a:latin typeface="Arial" charset="0"/>
              </a:rPr>
              <a:t>Ge</a:t>
            </a:r>
            <a:r>
              <a:rPr lang="en-US" b="1" i="1" kern="0" dirty="0" smtClean="0">
                <a:solidFill>
                  <a:srgbClr val="FFFF00"/>
                </a:solidFill>
                <a:latin typeface="Arial" charset="0"/>
              </a:rPr>
              <a:t>neral </a:t>
            </a:r>
            <a:r>
              <a:rPr lang="en-US" b="1" i="1" u="sng" kern="0" dirty="0" smtClean="0">
                <a:solidFill>
                  <a:srgbClr val="FFFF00"/>
                </a:solidFill>
                <a:latin typeface="Arial" charset="0"/>
              </a:rPr>
              <a:t>B</a:t>
            </a:r>
            <a:r>
              <a:rPr lang="en-US" b="1" i="1" kern="0" dirty="0" smtClean="0">
                <a:solidFill>
                  <a:srgbClr val="FFFF00"/>
                </a:solidFill>
                <a:latin typeface="Arial" charset="0"/>
              </a:rPr>
              <a:t>athymetric </a:t>
            </a:r>
            <a:r>
              <a:rPr lang="en-US" b="1" i="1" u="sng" kern="0" dirty="0" smtClean="0">
                <a:solidFill>
                  <a:srgbClr val="FFFF00"/>
                </a:solidFill>
                <a:latin typeface="Arial" charset="0"/>
              </a:rPr>
              <a:t>C</a:t>
            </a:r>
            <a:r>
              <a:rPr lang="en-US" b="1" i="1" kern="0" dirty="0" smtClean="0">
                <a:solidFill>
                  <a:srgbClr val="FFFF00"/>
                </a:solidFill>
                <a:latin typeface="Arial" charset="0"/>
              </a:rPr>
              <a:t>hart of the </a:t>
            </a:r>
            <a:r>
              <a:rPr lang="en-US" b="1" i="1" u="sng" kern="0" dirty="0" smtClean="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US" b="1" i="1" kern="0" dirty="0" smtClean="0">
                <a:solidFill>
                  <a:srgbClr val="FFFF00"/>
                </a:solidFill>
                <a:latin typeface="Arial" charset="0"/>
              </a:rPr>
              <a:t>ceans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9049" y="548680"/>
            <a:ext cx="22621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organization….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9652" y="4797152"/>
            <a:ext cx="7452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usually composed of 10 experts who are there for their expertise,</a:t>
            </a:r>
          </a:p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not their affiliation (i.e. IOC or IHO)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5646" y="378904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has the power to create and disband further working groups to look into specific areas (e.g. GEBCO cookbook)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9632" y="285293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TSCOM “looks after” many aspects of technical detail as regards the updating, maintenance and quality of the GEBCO products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0895" y="2060848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Technical Sub-Committee (TSCOM)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9049" y="548680"/>
            <a:ext cx="22621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organization….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9652" y="4797152"/>
            <a:ext cx="7452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 effort is being very strongly supported by direct funding from the Nippon Foundation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5646" y="3934797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current areas of focus are the South East Pacific, Indian Ocean and the Southern Ocean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9632" y="285293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SCRUM's </a:t>
            </a:r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aim is to build a closer collaboration with regional mapping efforts and coordinate, as well as encourage, the incorporation of their compilations into GEBCO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1849" y="2060848"/>
            <a:ext cx="6468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Sub-Committee on Regional Undersea Mapping (SCRUM)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1447" y="548680"/>
            <a:ext cx="35573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general, support comes from...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624" y="573325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Private Charitable Foundations such as the Nippon Foundation</a:t>
            </a:r>
          </a:p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the Margaret Kendrick Blodgett Foundation both provide funding</a:t>
            </a:r>
            <a:endParaRPr lang="en-GB" sz="1800" b="1" i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507589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UK Government supports the Bathymetric Editor and Digital Data Manager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4222829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IOC supports DCDB</a:t>
            </a:r>
          </a:p>
          <a:p>
            <a:pPr algn="ctr"/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(Data Center for Digital Bathymetry – Boulder, Colorado, USA)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1620" y="306896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US Government supports GEBCO by funding work at the</a:t>
            </a:r>
          </a:p>
          <a:p>
            <a:pPr algn="ctr"/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National Geophysical Data Center</a:t>
            </a:r>
          </a:p>
          <a:p>
            <a:pPr algn="ctr"/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Lamont-Doherty Earth Observatory (GMRT)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23628" y="213285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Individual members’ home organizations</a:t>
            </a:r>
          </a:p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(Government, Academia and Industry) support participation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3399" y="548680"/>
            <a:ext cx="23134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charset="0"/>
            </a:endParaRPr>
          </a:p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GEBCO, the people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386278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kern="0" dirty="0" smtClean="0">
                <a:solidFill>
                  <a:srgbClr val="FFFF00"/>
                </a:solidFill>
                <a:latin typeface="Arial" charset="0"/>
              </a:rPr>
              <a:t>before the involvement of the Nippon Foundation, the global</a:t>
            </a:r>
          </a:p>
          <a:p>
            <a:pPr algn="ctr"/>
            <a:r>
              <a:rPr lang="en-GB" sz="1800" kern="0" dirty="0" smtClean="0">
                <a:solidFill>
                  <a:srgbClr val="FFFF00"/>
                </a:solidFill>
                <a:latin typeface="Arial" charset="0"/>
              </a:rPr>
              <a:t>participation within GEBCO looked like this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307244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kern="0" dirty="0" smtClean="0">
                <a:solidFill>
                  <a:srgbClr val="FFFF00"/>
                </a:solidFill>
                <a:latin typeface="Arial" charset="0"/>
              </a:rPr>
              <a:t>this program is funded by the Nippon Foundation,</a:t>
            </a:r>
          </a:p>
          <a:p>
            <a:pPr algn="ctr"/>
            <a:r>
              <a:rPr lang="en-GB" sz="1800" kern="0" dirty="0" smtClean="0">
                <a:solidFill>
                  <a:srgbClr val="FFFF00"/>
                </a:solidFill>
                <a:latin typeface="Arial" charset="0"/>
              </a:rPr>
              <a:t>a Private, non-Profit Japanese grant-making organisation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640" y="191683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kern="0" dirty="0" smtClean="0">
                <a:solidFill>
                  <a:srgbClr val="FFFF00"/>
                </a:solidFill>
                <a:latin typeface="Arial" charset="0"/>
              </a:rPr>
              <a:t>operates a program to train younger scientists and</a:t>
            </a:r>
          </a:p>
          <a:p>
            <a:pPr algn="ctr"/>
            <a:r>
              <a:rPr lang="en-GB" sz="1800" kern="0" dirty="0" err="1" smtClean="0">
                <a:solidFill>
                  <a:srgbClr val="FFFF00"/>
                </a:solidFill>
                <a:latin typeface="Arial" charset="0"/>
              </a:rPr>
              <a:t>hydrographers</a:t>
            </a:r>
            <a:r>
              <a:rPr lang="en-GB" sz="1800" kern="0" dirty="0" smtClean="0">
                <a:solidFill>
                  <a:srgbClr val="FFFF00"/>
                </a:solidFill>
                <a:latin typeface="Arial" charset="0"/>
              </a:rPr>
              <a:t> in oceanic bathymetry</a:t>
            </a:r>
          </a:p>
          <a:p>
            <a:pPr algn="ctr"/>
            <a:r>
              <a:rPr lang="en-GB" sz="1800" kern="0" dirty="0" smtClean="0">
                <a:solidFill>
                  <a:srgbClr val="FFFF00"/>
                </a:solidFill>
                <a:latin typeface="Arial" charset="0"/>
              </a:rPr>
              <a:t>and to build capacity in their home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408" y="548680"/>
            <a:ext cx="18774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" name="Picture 2" descr="CountiresBefor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6624736" cy="48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3399" y="548680"/>
            <a:ext cx="23134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charset="0"/>
            </a:endParaRPr>
          </a:p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GEBCO, the people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386278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kern="0" dirty="0" smtClean="0">
                <a:solidFill>
                  <a:srgbClr val="FFFF00"/>
                </a:solidFill>
                <a:latin typeface="Arial" charset="0"/>
              </a:rPr>
              <a:t>Before the involvement of the Nippon Foundation, the global</a:t>
            </a:r>
          </a:p>
          <a:p>
            <a:pPr algn="ctr"/>
            <a:r>
              <a:rPr lang="en-GB" sz="1800" kern="0" dirty="0" smtClean="0">
                <a:solidFill>
                  <a:srgbClr val="FFFF00"/>
                </a:solidFill>
                <a:latin typeface="Arial" charset="0"/>
              </a:rPr>
              <a:t>participation within GEBCO looked like this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307244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kern="0" dirty="0" smtClean="0">
                <a:solidFill>
                  <a:srgbClr val="FFFF00"/>
                </a:solidFill>
                <a:latin typeface="Arial" charset="0"/>
              </a:rPr>
              <a:t>This program is funded by the Nippon Foundation,</a:t>
            </a:r>
          </a:p>
          <a:p>
            <a:pPr algn="ctr"/>
            <a:r>
              <a:rPr lang="en-GB" sz="1800" kern="0" dirty="0" smtClean="0">
                <a:solidFill>
                  <a:srgbClr val="FFFF00"/>
                </a:solidFill>
                <a:latin typeface="Arial" charset="0"/>
              </a:rPr>
              <a:t>a Private, non-Profit Japanese grant-making organisation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640" y="191683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kern="0" dirty="0" smtClean="0">
                <a:solidFill>
                  <a:srgbClr val="FFFF00"/>
                </a:solidFill>
                <a:latin typeface="Arial" charset="0"/>
              </a:rPr>
              <a:t>operates a program to train younger scientists and</a:t>
            </a:r>
          </a:p>
          <a:p>
            <a:pPr algn="ctr"/>
            <a:r>
              <a:rPr lang="en-GB" sz="1800" kern="0" dirty="0" err="1" smtClean="0">
                <a:solidFill>
                  <a:srgbClr val="FFFF00"/>
                </a:solidFill>
                <a:latin typeface="Arial" charset="0"/>
              </a:rPr>
              <a:t>hydrographers</a:t>
            </a:r>
            <a:r>
              <a:rPr lang="en-GB" sz="1800" kern="0" dirty="0" smtClean="0">
                <a:solidFill>
                  <a:srgbClr val="FFFF00"/>
                </a:solidFill>
                <a:latin typeface="Arial" charset="0"/>
              </a:rPr>
              <a:t> in oceanic bathymetry</a:t>
            </a:r>
          </a:p>
          <a:p>
            <a:pPr algn="ctr"/>
            <a:r>
              <a:rPr lang="en-GB" sz="1800" kern="0" dirty="0" smtClean="0">
                <a:solidFill>
                  <a:srgbClr val="FFFF00"/>
                </a:solidFill>
                <a:latin typeface="Arial" charset="0"/>
              </a:rPr>
              <a:t>and to build capacity in their home countries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479715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kern="0" dirty="0" smtClean="0">
                <a:solidFill>
                  <a:srgbClr val="FFFF00"/>
                </a:solidFill>
                <a:latin typeface="Arial" charset="0"/>
              </a:rPr>
              <a:t>Now, with the involvement of the Nippon Foundation, the global</a:t>
            </a:r>
          </a:p>
          <a:p>
            <a:pPr algn="ctr"/>
            <a:r>
              <a:rPr lang="en-GB" sz="1800" kern="0" dirty="0" smtClean="0">
                <a:solidFill>
                  <a:srgbClr val="FFFF00"/>
                </a:solidFill>
                <a:latin typeface="Arial" charset="0"/>
              </a:rPr>
              <a:t>participation within GEBCO looks like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408" y="548680"/>
            <a:ext cx="18774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4" name="Picture 2" descr="CountiresAf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486" y="1484784"/>
            <a:ext cx="662393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412" y="548680"/>
            <a:ext cx="1877437" cy="1172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Products…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7380" y="4821018"/>
            <a:ext cx="777686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viewing and download of 100m resolution grids - GMRT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(via Lamont-Doherty Earth Observatory)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www.ldeo.edu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3384" y="6150437"/>
            <a:ext cx="770485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Regional Undersea Mapping </a:t>
            </a:r>
            <a:r>
              <a:rPr lang="en-US" sz="1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programmes</a:t>
            </a: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– grids (printed maps)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(S E Pacific, N Indian Ocean, Southern Ocean)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0081" y="5751664"/>
            <a:ext cx="253146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Under Development….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9812" y="4311504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Gazetteer of Undersea Feature Names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3444" y="3325458"/>
            <a:ext cx="6624736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worldwide digital data bank of oceanic soundings</a:t>
            </a:r>
          </a:p>
          <a:p>
            <a:pPr algn="ctr"/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(Data Center Digital Bathymetry)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http://www.ngdc.noaa.gov/mgg/bathymetry/iho.html</a:t>
            </a:r>
            <a:endParaRPr lang="en-US" sz="1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7624" y="2564904"/>
            <a:ext cx="795637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global grid of topography covering the entire world at a resolution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30 arc-seconds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9388" y="2060848"/>
            <a:ext cx="763284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bathymetric maps of the world ocean, in paper and digital versions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407" y="548680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b="1" i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112474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charset="0"/>
              </a:rPr>
              <a:t>the maps are built mostly from sparse data</a:t>
            </a:r>
          </a:p>
        </p:txBody>
      </p:sp>
      <p:pic>
        <p:nvPicPr>
          <p:cNvPr id="6" name="Picture 5" descr="sid_09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556792"/>
            <a:ext cx="6040536" cy="4396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0064" y="594928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charset="0"/>
              </a:rPr>
              <a:t>the interpolations between data points/surveys can often lead to</a:t>
            </a:r>
          </a:p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charset="0"/>
              </a:rPr>
              <a:t>“steps” and other apparent anomalies in the seabed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407" y="548680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b="1" i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0064" y="594928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charset="0"/>
              </a:rPr>
              <a:t>the “steps”  produced when real data and gravity-derived interpolations are juxtaposed – (prior to reprocessing)</a:t>
            </a:r>
          </a:p>
        </p:txBody>
      </p:sp>
      <p:pic>
        <p:nvPicPr>
          <p:cNvPr id="8" name="Picture 7" descr="google_exampl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96752"/>
            <a:ext cx="6572398" cy="4672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407" y="548680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b="1" i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2644170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solidFill>
                  <a:srgbClr val="FFFF00"/>
                </a:solidFill>
                <a:latin typeface="Arial" charset="0"/>
              </a:rPr>
              <a:t>GEBCO is over 100 years old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47664" y="184482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kern="0" dirty="0" smtClean="0">
                <a:solidFill>
                  <a:srgbClr val="FFFF00"/>
                </a:solidFill>
                <a:latin typeface="Arial" charset="0"/>
              </a:rPr>
              <a:t>The </a:t>
            </a:r>
            <a:r>
              <a:rPr lang="en-US" b="1" i="1" u="sng" kern="0" dirty="0" smtClean="0">
                <a:solidFill>
                  <a:srgbClr val="FFFF00"/>
                </a:solidFill>
                <a:latin typeface="Arial" charset="0"/>
              </a:rPr>
              <a:t>Ge</a:t>
            </a:r>
            <a:r>
              <a:rPr lang="en-US" b="1" i="1" kern="0" dirty="0" smtClean="0">
                <a:solidFill>
                  <a:srgbClr val="FFFF00"/>
                </a:solidFill>
                <a:latin typeface="Arial" charset="0"/>
              </a:rPr>
              <a:t>neral </a:t>
            </a:r>
            <a:r>
              <a:rPr lang="en-US" b="1" i="1" u="sng" kern="0" dirty="0" smtClean="0">
                <a:solidFill>
                  <a:srgbClr val="FFFF00"/>
                </a:solidFill>
                <a:latin typeface="Arial" charset="0"/>
              </a:rPr>
              <a:t>B</a:t>
            </a:r>
            <a:r>
              <a:rPr lang="en-US" b="1" i="1" kern="0" dirty="0" smtClean="0">
                <a:solidFill>
                  <a:srgbClr val="FFFF00"/>
                </a:solidFill>
                <a:latin typeface="Arial" charset="0"/>
              </a:rPr>
              <a:t>athymetric </a:t>
            </a:r>
            <a:r>
              <a:rPr lang="en-US" b="1" i="1" u="sng" kern="0" dirty="0" smtClean="0">
                <a:solidFill>
                  <a:srgbClr val="FFFF00"/>
                </a:solidFill>
                <a:latin typeface="Arial" charset="0"/>
              </a:rPr>
              <a:t>C</a:t>
            </a:r>
            <a:r>
              <a:rPr lang="en-US" b="1" i="1" kern="0" dirty="0" smtClean="0">
                <a:solidFill>
                  <a:srgbClr val="FFFF00"/>
                </a:solidFill>
                <a:latin typeface="Arial" charset="0"/>
              </a:rPr>
              <a:t>hart of the </a:t>
            </a:r>
            <a:r>
              <a:rPr lang="en-US" b="1" i="1" u="sng" kern="0" dirty="0" smtClean="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US" b="1" i="1" kern="0" dirty="0" smtClean="0">
                <a:solidFill>
                  <a:srgbClr val="FFFF00"/>
                </a:solidFill>
                <a:latin typeface="Arial" charset="0"/>
              </a:rPr>
              <a:t>ceans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680" y="3471391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solidFill>
                  <a:srgbClr val="FFFF00"/>
                </a:solidFill>
                <a:latin typeface="Arial" charset="0"/>
              </a:rPr>
              <a:t>today, it</a:t>
            </a:r>
            <a:r>
              <a:rPr lang="en-US" kern="0" dirty="0" smtClean="0">
                <a:solidFill>
                  <a:srgbClr val="FFFF00"/>
                </a:solidFill>
                <a:latin typeface="Arial" charset="0"/>
              </a:rPr>
              <a:t> has developed from being a series of paper charts into a series of digital products fit for the 21</a:t>
            </a:r>
            <a:r>
              <a:rPr lang="en-US" kern="0" baseline="30000" dirty="0" smtClean="0">
                <a:solidFill>
                  <a:srgbClr val="FFFF00"/>
                </a:solidFill>
                <a:latin typeface="Arial" charset="0"/>
              </a:rPr>
              <a:t>st</a:t>
            </a:r>
            <a:r>
              <a:rPr lang="en-US" kern="0" dirty="0" smtClean="0">
                <a:solidFill>
                  <a:srgbClr val="FFFF00"/>
                </a:solidFill>
                <a:latin typeface="Arial" charset="0"/>
              </a:rPr>
              <a:t> century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9082" y="548680"/>
            <a:ext cx="22621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Now, the focus is 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2753" y="5877272"/>
            <a:ext cx="164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digital delivery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34881" y="5301208"/>
            <a:ext cx="108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outreach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2856" y="4653136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involvement of regional participants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0908" y="4077072"/>
            <a:ext cx="495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obtaining higher resolution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3613" y="3429000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attribution of data 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3688" y="269962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getting more data submitted to the International Data Banks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7664" y="198884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enlarging the GEBCO Community (people)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432" y="548680"/>
            <a:ext cx="18774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i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Data Ingestion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9388" y="537321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interpolated areas were (and are continuing to be)</a:t>
            </a:r>
          </a:p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ALWAYS replaced by REAL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3384" y="430587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interpolated areas between sounding lines – inc </a:t>
            </a:r>
            <a:r>
              <a:rPr lang="en-US" sz="1800" kern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multibeam</a:t>
            </a:r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surveys</a:t>
            </a:r>
          </a:p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were replaced by interpolations from the</a:t>
            </a:r>
          </a:p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Smith &amp; </a:t>
            </a:r>
            <a:r>
              <a:rPr lang="en-US" sz="1800" kern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Sandwell</a:t>
            </a:r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predicted bathymetry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7400" y="364502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contours were then replaced by areas of primary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1640" y="282883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initial digital product was based upon CONTOURS from Series 5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664" y="198884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possibly best described by very brief review of GEBCO digital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407" y="548680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b="1" i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112474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charset="0"/>
              </a:rPr>
              <a:t>each data “spot” is a 30 arc-second tile</a:t>
            </a:r>
          </a:p>
        </p:txBody>
      </p:sp>
      <p:pic>
        <p:nvPicPr>
          <p:cNvPr id="6" name="Picture 5" descr="sid_09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556792"/>
            <a:ext cx="6040536" cy="4396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0064" y="594928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charset="0"/>
              </a:rPr>
              <a:t>the interpolations between data points/surveys use the Smith &amp; </a:t>
            </a:r>
            <a:r>
              <a:rPr lang="en-US" sz="1800" kern="0" dirty="0" err="1" smtClean="0">
                <a:solidFill>
                  <a:srgbClr val="FFFF00"/>
                </a:solidFill>
                <a:latin typeface="Arial" charset="0"/>
              </a:rPr>
              <a:t>Sandwell</a:t>
            </a:r>
            <a:r>
              <a:rPr lang="en-US" sz="1800" kern="0" dirty="0" smtClean="0">
                <a:solidFill>
                  <a:srgbClr val="FFFF00"/>
                </a:solidFill>
                <a:latin typeface="Arial" charset="0"/>
              </a:rPr>
              <a:t> predicted bathymetry from satellite altimetry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440" y="548680"/>
            <a:ext cx="18774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i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Data Ingestion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3668" y="480992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Electronic Navigational Chart (ENC) soundings</a:t>
            </a:r>
          </a:p>
          <a:p>
            <a:pPr algn="ctr"/>
            <a:r>
              <a:rPr lang="en-US" sz="1800" kern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harvetsed</a:t>
            </a:r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by Hydrographic Offices around the world following</a:t>
            </a:r>
          </a:p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 IHO request on behalf of GEBCO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6492" y="4005064"/>
            <a:ext cx="3211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data compilations e.g. IBCAO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640" y="279370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soundings – single beam lines and </a:t>
            </a:r>
            <a:r>
              <a:rPr lang="en-US" sz="1800" kern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multibeam</a:t>
            </a:r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surveys</a:t>
            </a:r>
          </a:p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from government, academia and commercial sources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3737" y="1988840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primary DATA – includes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450" y="548680"/>
            <a:ext cx="18774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i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Data Ingestion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5656" y="472514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Current issues include: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632" y="508518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working toward a common data warehouse framework</a:t>
            </a:r>
          </a:p>
          <a:p>
            <a:pPr algn="ctr"/>
            <a:r>
              <a:rPr lang="en-GB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 keeping a “copy” of all CLEAN data that were used in </a:t>
            </a:r>
            <a:r>
              <a:rPr lang="en-US" sz="1800" u="sng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grid generation</a:t>
            </a:r>
          </a:p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(rather than a duplicate of NGDC holdings)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648" y="371703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some is commercial data e.g.  OLEX, Survey company,</a:t>
            </a:r>
          </a:p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ENC soundings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9632" y="263691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however some data has been given “for GEBCO use only”</a:t>
            </a:r>
          </a:p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e.g. some restricted US Navy data is comingled with public data</a:t>
            </a:r>
          </a:p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 interpolated areas and is NOT attributed as “real”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1660" y="206084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most data used in GEBCO is from public 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4909" y="6237312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 metadata to store…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9232" y="548680"/>
            <a:ext cx="29418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i="1" kern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EMODnet</a:t>
            </a:r>
            <a:r>
              <a:rPr lang="en-US" sz="1800" b="1" i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connections….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636" y="437787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Presentations were made by people from both projects to show</a:t>
            </a:r>
          </a:p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nature of what each were trying to achieve and to explore ways</a:t>
            </a:r>
          </a:p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which they could work together for mutual benefit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636" y="357301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800" kern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EMODnet</a:t>
            </a:r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participants attended recent GEBCO Meeting</a:t>
            </a:r>
          </a:p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La Jolla, California (3-5 Oct)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640" y="301350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attended recent </a:t>
            </a:r>
            <a:r>
              <a:rPr lang="en-US" sz="1800" kern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EMODnet</a:t>
            </a:r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meeting in Athens (12-13 Sep)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9632" y="227687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Bathymetric Editor (me) is now working as part of </a:t>
            </a:r>
            <a:r>
              <a:rPr lang="en-US" sz="1800" kern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EMODnet</a:t>
            </a:r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427" y="548680"/>
            <a:ext cx="18774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227687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407" y="548680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b="1" i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134076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charset="0"/>
              </a:rPr>
              <a:t>but most people think of this…</a:t>
            </a:r>
          </a:p>
        </p:txBody>
      </p:sp>
      <p:pic>
        <p:nvPicPr>
          <p:cNvPr id="5" name="Picture 4" descr="GEBCO_08_bat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7308304" cy="4228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407" y="548680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b="1" i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134076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FFFF00"/>
                </a:solidFill>
                <a:latin typeface="Arial" charset="0"/>
              </a:rPr>
              <a:t>or this…</a:t>
            </a:r>
          </a:p>
        </p:txBody>
      </p:sp>
      <p:pic>
        <p:nvPicPr>
          <p:cNvPr id="6" name="Picture 5" descr="google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6804248" cy="483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548680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charset="0"/>
            </a:endParaRPr>
          </a:p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the organization operates in affiliation with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9652" y="3845947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Intergovernmental Oceanographic Commission – IOC</a:t>
            </a:r>
          </a:p>
          <a:p>
            <a:pPr algn="ctr"/>
            <a:r>
              <a:rPr lang="en-GB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(of UNESCO)</a:t>
            </a:r>
          </a:p>
          <a:p>
            <a:pPr algn="ctr"/>
            <a:endParaRPr lang="en-GB" sz="1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“The IOC assists Member States of the UN to address their individual and collective ocean and coastal problems through the sharing of knowledge, information and technology and through the co-ordination of national programmes.”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3648" y="2084655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International </a:t>
            </a:r>
            <a:r>
              <a:rPr lang="en-GB" sz="1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Hydrographic</a:t>
            </a:r>
            <a:r>
              <a:rPr lang="en-GB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Organization (IHO)</a:t>
            </a:r>
          </a:p>
          <a:p>
            <a:pPr algn="ctr"/>
            <a:endParaRPr lang="en-GB" sz="1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“A subsidiary mission is the application of </a:t>
            </a:r>
            <a:r>
              <a:rPr lang="en-GB" sz="1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hydrographic</a:t>
            </a:r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data to support</a:t>
            </a:r>
          </a:p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science, and to promote its use in geographic information systems…”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405" y="548680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1680" y="4748951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GEBCO, the people</a:t>
            </a:r>
          </a:p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operates a program to train younger scientists and</a:t>
            </a:r>
          </a:p>
          <a:p>
            <a:pPr algn="ctr"/>
            <a:r>
              <a:rPr lang="en-GB" sz="1800" b="1" i="1" kern="0" dirty="0" err="1" smtClean="0">
                <a:solidFill>
                  <a:srgbClr val="FFFF00"/>
                </a:solidFill>
                <a:latin typeface="Arial" charset="0"/>
              </a:rPr>
              <a:t>hydrographers</a:t>
            </a:r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 in oceanic bathymetry</a:t>
            </a:r>
          </a:p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and to build capacity in their home countries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680" y="2887776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GEBCO, the products</a:t>
            </a:r>
          </a:p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are a series of descriptions in maps, numerical grids and</a:t>
            </a:r>
          </a:p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nomenclature of what is known of the </a:t>
            </a:r>
            <a:r>
              <a:rPr lang="en-GB" sz="1800" b="1" i="1" kern="0" dirty="0" err="1" smtClean="0">
                <a:solidFill>
                  <a:srgbClr val="FFFF00"/>
                </a:solidFill>
                <a:latin typeface="Arial" charset="0"/>
              </a:rPr>
              <a:t>physiography</a:t>
            </a:r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 of</a:t>
            </a:r>
          </a:p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the World Ocean at a scale appropriate to the</a:t>
            </a:r>
          </a:p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amount of data available at the time of publication</a:t>
            </a:r>
            <a:endParaRPr lang="en-US" sz="1800" b="1" i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156956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GEBCO, the organization</a:t>
            </a:r>
          </a:p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is a network of volunteers, both individuals and organizations,</a:t>
            </a:r>
          </a:p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who cooperatively produce bathymetry of the world ocean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9050" y="548680"/>
            <a:ext cx="22621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charset="0"/>
            </a:endParaRPr>
          </a:p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the organization….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728" y="4438853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Sub-Committee on Regional Undersea Mapping (SCRUM)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6060" y="36467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Technical Sub-Committee</a:t>
            </a:r>
          </a:p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(TSCOM)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6892" y="2924944"/>
            <a:ext cx="531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Sub-Committee on Undersea Feature Names (SCUFN)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0081" y="2276872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GEBCO Guiding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9049" y="548680"/>
            <a:ext cx="22621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organization….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7644" y="508518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establishing new access channels between data holdings and end users</a:t>
            </a:r>
            <a:endParaRPr lang="en-GB" sz="1800" b="1" i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1660" y="4294837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encouraging broad participation with other data suppliers </a:t>
            </a:r>
          </a:p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within a common data warehouse framework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7644" y="357301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maintaining a network of experts in data collection and interpretation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684" y="301350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establishing standards for data quality and data access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36085" y="2060848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GEBCO Guiding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9049" y="548680"/>
            <a:ext cx="22621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GEBCO</a:t>
            </a:r>
          </a:p>
          <a:p>
            <a:pPr algn="ctr"/>
            <a:endParaRPr lang="en-US" sz="1800" b="1" i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organization….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9652" y="4581128"/>
            <a:ext cx="7452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ensures that proposed names will adhere to the guidelines of IHO-IOC Publication B-6, and the feature’s existence will be supported by valid evidence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5646" y="386104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prepares and maintains lists standardised feature definitions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5686" y="2852936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SCUFN maintains and makes available the IHO-IOC GEBCO Gazetteer of Undersea Feature Names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4208" y="2060848"/>
            <a:ext cx="608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i="1" kern="0" dirty="0" smtClean="0">
                <a:solidFill>
                  <a:srgbClr val="FFFF00"/>
                </a:solidFill>
                <a:latin typeface="Arial" charset="0"/>
              </a:rPr>
              <a:t>Sub-Committee on Undersea Feature Names (SCUFN)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9652" y="5795972"/>
            <a:ext cx="745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ideally SCUFN has 12 members, 6 appointed by IOC and 6 by the IHO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1600" b="1" i="1" kern="0" dirty="0" smtClean="0">
            <a:solidFill>
              <a:srgbClr val="FF0000"/>
            </a:solidFill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4771</TotalTime>
  <Words>1262</Words>
  <Application>Microsoft Office PowerPoint</Application>
  <PresentationFormat>On-screen Show (4:3)</PresentationFormat>
  <Paragraphs>196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Southampton Oceanography Centre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 Mapping offshore the United Kingdom</dc:title>
  <dc:creator>Colin Jacobs</dc:creator>
  <cp:lastModifiedBy>clj</cp:lastModifiedBy>
  <cp:revision>312</cp:revision>
  <dcterms:created xsi:type="dcterms:W3CDTF">2007-07-11T11:08:20Z</dcterms:created>
  <dcterms:modified xsi:type="dcterms:W3CDTF">2011-10-13T06:49:25Z</dcterms:modified>
</cp:coreProperties>
</file>