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74" r:id="rId2"/>
    <p:sldId id="257" r:id="rId3"/>
    <p:sldId id="259" r:id="rId4"/>
    <p:sldId id="272" r:id="rId5"/>
    <p:sldId id="260" r:id="rId6"/>
    <p:sldId id="271" r:id="rId7"/>
    <p:sldId id="269" r:id="rId8"/>
    <p:sldId id="270" r:id="rId9"/>
    <p:sldId id="261" r:id="rId10"/>
    <p:sldId id="25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DF9"/>
    <a:srgbClr val="8FD2FF"/>
    <a:srgbClr val="D4B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14" autoAdjust="0"/>
    <p:restoredTop sz="94660"/>
  </p:normalViewPr>
  <p:slideViewPr>
    <p:cSldViewPr>
      <p:cViewPr>
        <p:scale>
          <a:sx n="98" d="100"/>
          <a:sy n="98" d="100"/>
        </p:scale>
        <p:origin x="-768" y="3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C927C-125C-423C-A5DB-5A30251477D4}"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6BA072F-2DF4-40A0-9820-9254CFBDFB7A}">
      <dgm:prSet phldrT="[Text]" custT="1"/>
      <dgm:spPr/>
      <dgm:t>
        <a:bodyPr/>
        <a:lstStyle/>
        <a:p>
          <a:r>
            <a:rPr lang="en-US" sz="1400" dirty="0" smtClean="0"/>
            <a:t>Employment</a:t>
          </a:r>
          <a:endParaRPr lang="en-US" sz="1400" dirty="0"/>
        </a:p>
      </dgm:t>
    </dgm:pt>
    <dgm:pt modelId="{CD2094E8-0D19-445B-B4CC-629CEC3D6493}" type="parTrans" cxnId="{1E5C9D6C-E35D-470D-8DDD-035467CF90B2}">
      <dgm:prSet/>
      <dgm:spPr/>
      <dgm:t>
        <a:bodyPr/>
        <a:lstStyle/>
        <a:p>
          <a:endParaRPr lang="en-US"/>
        </a:p>
      </dgm:t>
    </dgm:pt>
    <dgm:pt modelId="{46C91CE3-9DDC-451B-8F36-F3863F468C8F}" type="sibTrans" cxnId="{1E5C9D6C-E35D-470D-8DDD-035467CF90B2}">
      <dgm:prSet/>
      <dgm:spPr/>
      <dgm:t>
        <a:bodyPr/>
        <a:lstStyle/>
        <a:p>
          <a:endParaRPr lang="en-US"/>
        </a:p>
      </dgm:t>
    </dgm:pt>
    <dgm:pt modelId="{2C4CA6CF-7C84-4164-871A-59718EF306E7}">
      <dgm:prSet phldrT="[Text]" custT="1"/>
      <dgm:spPr/>
      <dgm:t>
        <a:bodyPr/>
        <a:lstStyle/>
        <a:p>
          <a:r>
            <a:rPr lang="en-US" sz="1400" dirty="0" smtClean="0"/>
            <a:t>Social Cohesion</a:t>
          </a:r>
          <a:endParaRPr lang="en-US" sz="1400" dirty="0"/>
        </a:p>
      </dgm:t>
    </dgm:pt>
    <dgm:pt modelId="{70E9A668-2048-4A9C-A15F-5528A51434BD}" type="parTrans" cxnId="{686BC86A-EBF1-4B7E-A1BD-79F2AD629BD2}">
      <dgm:prSet/>
      <dgm:spPr/>
      <dgm:t>
        <a:bodyPr/>
        <a:lstStyle/>
        <a:p>
          <a:endParaRPr lang="en-US"/>
        </a:p>
      </dgm:t>
    </dgm:pt>
    <dgm:pt modelId="{D6D1E969-EBA3-43A3-9E77-D03B70487ED1}" type="sibTrans" cxnId="{686BC86A-EBF1-4B7E-A1BD-79F2AD629BD2}">
      <dgm:prSet/>
      <dgm:spPr/>
      <dgm:t>
        <a:bodyPr/>
        <a:lstStyle/>
        <a:p>
          <a:endParaRPr lang="en-US"/>
        </a:p>
      </dgm:t>
    </dgm:pt>
    <dgm:pt modelId="{38CF9875-AD94-479A-BCB4-6B4485D4602A}">
      <dgm:prSet phldrT="[Text]" custT="1"/>
      <dgm:spPr/>
      <dgm:t>
        <a:bodyPr/>
        <a:lstStyle/>
        <a:p>
          <a:r>
            <a:rPr lang="en-US" sz="1400" dirty="0" smtClean="0"/>
            <a:t>Stability</a:t>
          </a:r>
          <a:endParaRPr lang="en-US" sz="1400" dirty="0"/>
        </a:p>
      </dgm:t>
    </dgm:pt>
    <dgm:pt modelId="{5EF1DF60-BBC8-47C0-9315-C611A8B3B51E}" type="parTrans" cxnId="{D63A6597-6FB8-4905-8983-58274CC5B888}">
      <dgm:prSet/>
      <dgm:spPr/>
      <dgm:t>
        <a:bodyPr/>
        <a:lstStyle/>
        <a:p>
          <a:endParaRPr lang="en-US"/>
        </a:p>
      </dgm:t>
    </dgm:pt>
    <dgm:pt modelId="{6B6947F6-3D3B-4722-ADE3-64BACDA2A183}" type="sibTrans" cxnId="{D63A6597-6FB8-4905-8983-58274CC5B888}">
      <dgm:prSet/>
      <dgm:spPr/>
      <dgm:t>
        <a:bodyPr/>
        <a:lstStyle/>
        <a:p>
          <a:endParaRPr lang="en-US"/>
        </a:p>
      </dgm:t>
    </dgm:pt>
    <dgm:pt modelId="{ECADC7B1-C5CE-49A0-8CDA-FBD2FAC5BFB8}">
      <dgm:prSet phldrT="[Text]" custT="1"/>
      <dgm:spPr/>
      <dgm:t>
        <a:bodyPr/>
        <a:lstStyle/>
        <a:p>
          <a:r>
            <a:rPr lang="en-US" sz="1400" dirty="0" smtClean="0"/>
            <a:t>Innovation</a:t>
          </a:r>
          <a:endParaRPr lang="en-US" sz="1400" dirty="0"/>
        </a:p>
      </dgm:t>
    </dgm:pt>
    <dgm:pt modelId="{3283A2A7-B00E-4155-ADE3-6B3C003EA629}" type="parTrans" cxnId="{4239AFB4-6FBB-43AE-B2AA-B9616D225DF1}">
      <dgm:prSet/>
      <dgm:spPr/>
      <dgm:t>
        <a:bodyPr/>
        <a:lstStyle/>
        <a:p>
          <a:endParaRPr lang="en-US"/>
        </a:p>
      </dgm:t>
    </dgm:pt>
    <dgm:pt modelId="{E3C9B258-A353-4290-8084-863E423268AB}" type="sibTrans" cxnId="{4239AFB4-6FBB-43AE-B2AA-B9616D225DF1}">
      <dgm:prSet/>
      <dgm:spPr/>
      <dgm:t>
        <a:bodyPr/>
        <a:lstStyle/>
        <a:p>
          <a:endParaRPr lang="en-US"/>
        </a:p>
      </dgm:t>
    </dgm:pt>
    <dgm:pt modelId="{3539B24A-D964-496F-8374-32A37EA5786B}">
      <dgm:prSet phldrT="[Text]" custT="1"/>
      <dgm:spPr/>
      <dgm:t>
        <a:bodyPr/>
        <a:lstStyle/>
        <a:p>
          <a:r>
            <a:rPr lang="en-US" sz="1400" dirty="0" err="1" smtClean="0"/>
            <a:t>Diverisfication</a:t>
          </a:r>
          <a:endParaRPr lang="en-US" sz="1400" dirty="0"/>
        </a:p>
      </dgm:t>
    </dgm:pt>
    <dgm:pt modelId="{D4ACCC89-233E-4AA4-99F9-02EA8DA4FF69}" type="parTrans" cxnId="{B1CF4B92-D94D-42BC-AE3E-C3C591451981}">
      <dgm:prSet/>
      <dgm:spPr/>
      <dgm:t>
        <a:bodyPr/>
        <a:lstStyle/>
        <a:p>
          <a:endParaRPr lang="en-US"/>
        </a:p>
      </dgm:t>
    </dgm:pt>
    <dgm:pt modelId="{86AD08C1-0F0F-4403-81F0-45D1EA17ED6E}" type="sibTrans" cxnId="{B1CF4B92-D94D-42BC-AE3E-C3C591451981}">
      <dgm:prSet/>
      <dgm:spPr/>
      <dgm:t>
        <a:bodyPr/>
        <a:lstStyle/>
        <a:p>
          <a:endParaRPr lang="en-US"/>
        </a:p>
      </dgm:t>
    </dgm:pt>
    <dgm:pt modelId="{5690EC24-29D2-4F8A-A852-0F6FB6464F82}">
      <dgm:prSet custT="1"/>
      <dgm:spPr/>
      <dgm:t>
        <a:bodyPr/>
        <a:lstStyle/>
        <a:p>
          <a:r>
            <a:rPr lang="en-US" sz="1400" dirty="0" smtClean="0"/>
            <a:t>Competitiveness</a:t>
          </a:r>
          <a:endParaRPr lang="en-US" sz="1400" dirty="0"/>
        </a:p>
      </dgm:t>
    </dgm:pt>
    <dgm:pt modelId="{A842A599-57AE-4FA5-9258-3BBCC7F31B19}" type="parTrans" cxnId="{616BEB1A-2145-42B5-A884-D7B7BDA66FEB}">
      <dgm:prSet/>
      <dgm:spPr/>
      <dgm:t>
        <a:bodyPr/>
        <a:lstStyle/>
        <a:p>
          <a:endParaRPr lang="en-US"/>
        </a:p>
      </dgm:t>
    </dgm:pt>
    <dgm:pt modelId="{E79476E3-4A4D-417C-B5DB-70CD5420941E}" type="sibTrans" cxnId="{616BEB1A-2145-42B5-A884-D7B7BDA66FEB}">
      <dgm:prSet/>
      <dgm:spPr/>
      <dgm:t>
        <a:bodyPr/>
        <a:lstStyle/>
        <a:p>
          <a:endParaRPr lang="en-US"/>
        </a:p>
      </dgm:t>
    </dgm:pt>
    <dgm:pt modelId="{1DB64DB9-2889-40B4-BCA2-B5B7DF78BFF8}">
      <dgm:prSet custT="1"/>
      <dgm:spPr/>
      <dgm:t>
        <a:bodyPr/>
        <a:lstStyle/>
        <a:p>
          <a:r>
            <a:rPr lang="en-US" sz="1400" dirty="0" smtClean="0"/>
            <a:t>Growth</a:t>
          </a:r>
          <a:endParaRPr lang="en-US" sz="1400" dirty="0"/>
        </a:p>
      </dgm:t>
    </dgm:pt>
    <dgm:pt modelId="{472BF4A6-D0B0-474A-84BC-78148FC02C97}" type="parTrans" cxnId="{B18413EA-60CF-40CD-9E7D-A3EFCD167236}">
      <dgm:prSet/>
      <dgm:spPr/>
      <dgm:t>
        <a:bodyPr/>
        <a:lstStyle/>
        <a:p>
          <a:endParaRPr lang="en-US"/>
        </a:p>
      </dgm:t>
    </dgm:pt>
    <dgm:pt modelId="{FA6DB1D6-7588-4ADD-89CE-CA65B62976F4}" type="sibTrans" cxnId="{B18413EA-60CF-40CD-9E7D-A3EFCD167236}">
      <dgm:prSet/>
      <dgm:spPr/>
      <dgm:t>
        <a:bodyPr/>
        <a:lstStyle/>
        <a:p>
          <a:endParaRPr lang="en-US"/>
        </a:p>
      </dgm:t>
    </dgm:pt>
    <dgm:pt modelId="{9C0AA183-6BDA-4C3E-8B2C-4A1A4EEF88BA}" type="pres">
      <dgm:prSet presAssocID="{182C927C-125C-423C-A5DB-5A30251477D4}" presName="cycle" presStyleCnt="0">
        <dgm:presLayoutVars>
          <dgm:dir/>
          <dgm:resizeHandles val="exact"/>
        </dgm:presLayoutVars>
      </dgm:prSet>
      <dgm:spPr/>
      <dgm:t>
        <a:bodyPr/>
        <a:lstStyle/>
        <a:p>
          <a:endParaRPr lang="en-US"/>
        </a:p>
      </dgm:t>
    </dgm:pt>
    <dgm:pt modelId="{CE5F3642-FB8C-4B08-BC33-1AC4E083499E}" type="pres">
      <dgm:prSet presAssocID="{A6BA072F-2DF4-40A0-9820-9254CFBDFB7A}" presName="node" presStyleLbl="node1" presStyleIdx="0" presStyleCnt="7">
        <dgm:presLayoutVars>
          <dgm:bulletEnabled val="1"/>
        </dgm:presLayoutVars>
      </dgm:prSet>
      <dgm:spPr>
        <a:prstGeom prst="ellipse">
          <a:avLst/>
        </a:prstGeom>
      </dgm:spPr>
      <dgm:t>
        <a:bodyPr/>
        <a:lstStyle/>
        <a:p>
          <a:endParaRPr lang="en-US"/>
        </a:p>
      </dgm:t>
    </dgm:pt>
    <dgm:pt modelId="{BF694FAE-1807-458C-A26F-D8009FD55F05}" type="pres">
      <dgm:prSet presAssocID="{A6BA072F-2DF4-40A0-9820-9254CFBDFB7A}" presName="spNode" presStyleCnt="0"/>
      <dgm:spPr/>
    </dgm:pt>
    <dgm:pt modelId="{2C24AACB-F6DA-4888-8499-E2E2F72BEFCD}" type="pres">
      <dgm:prSet presAssocID="{46C91CE3-9DDC-451B-8F36-F3863F468C8F}" presName="sibTrans" presStyleLbl="sibTrans1D1" presStyleIdx="0" presStyleCnt="7"/>
      <dgm:spPr/>
      <dgm:t>
        <a:bodyPr/>
        <a:lstStyle/>
        <a:p>
          <a:endParaRPr lang="en-US"/>
        </a:p>
      </dgm:t>
    </dgm:pt>
    <dgm:pt modelId="{6A5907B3-2E53-418D-A5D6-2C7A45BABD4A}" type="pres">
      <dgm:prSet presAssocID="{2C4CA6CF-7C84-4164-871A-59718EF306E7}" presName="node" presStyleLbl="node1" presStyleIdx="1" presStyleCnt="7">
        <dgm:presLayoutVars>
          <dgm:bulletEnabled val="1"/>
        </dgm:presLayoutVars>
      </dgm:prSet>
      <dgm:spPr>
        <a:prstGeom prst="ellipse">
          <a:avLst/>
        </a:prstGeom>
      </dgm:spPr>
      <dgm:t>
        <a:bodyPr/>
        <a:lstStyle/>
        <a:p>
          <a:endParaRPr lang="en-US"/>
        </a:p>
      </dgm:t>
    </dgm:pt>
    <dgm:pt modelId="{1A05596A-C684-4DB7-8082-CF90C0A6C42A}" type="pres">
      <dgm:prSet presAssocID="{2C4CA6CF-7C84-4164-871A-59718EF306E7}" presName="spNode" presStyleCnt="0"/>
      <dgm:spPr/>
    </dgm:pt>
    <dgm:pt modelId="{6ADA06F5-3DF1-4BFF-BDBD-7E104693E24E}" type="pres">
      <dgm:prSet presAssocID="{D6D1E969-EBA3-43A3-9E77-D03B70487ED1}" presName="sibTrans" presStyleLbl="sibTrans1D1" presStyleIdx="1" presStyleCnt="7"/>
      <dgm:spPr/>
      <dgm:t>
        <a:bodyPr/>
        <a:lstStyle/>
        <a:p>
          <a:endParaRPr lang="en-US"/>
        </a:p>
      </dgm:t>
    </dgm:pt>
    <dgm:pt modelId="{1AC87C85-8396-4619-8F96-769734F40F9F}" type="pres">
      <dgm:prSet presAssocID="{38CF9875-AD94-479A-BCB4-6B4485D4602A}" presName="node" presStyleLbl="node1" presStyleIdx="2" presStyleCnt="7">
        <dgm:presLayoutVars>
          <dgm:bulletEnabled val="1"/>
        </dgm:presLayoutVars>
      </dgm:prSet>
      <dgm:spPr>
        <a:prstGeom prst="ellipse">
          <a:avLst/>
        </a:prstGeom>
      </dgm:spPr>
      <dgm:t>
        <a:bodyPr/>
        <a:lstStyle/>
        <a:p>
          <a:endParaRPr lang="en-US"/>
        </a:p>
      </dgm:t>
    </dgm:pt>
    <dgm:pt modelId="{A35E2EAD-663B-4875-9637-BFD303A70BD7}" type="pres">
      <dgm:prSet presAssocID="{38CF9875-AD94-479A-BCB4-6B4485D4602A}" presName="spNode" presStyleCnt="0"/>
      <dgm:spPr/>
    </dgm:pt>
    <dgm:pt modelId="{B37000E1-C2C7-499D-8F62-0BF926979E74}" type="pres">
      <dgm:prSet presAssocID="{6B6947F6-3D3B-4722-ADE3-64BACDA2A183}" presName="sibTrans" presStyleLbl="sibTrans1D1" presStyleIdx="2" presStyleCnt="7"/>
      <dgm:spPr/>
      <dgm:t>
        <a:bodyPr/>
        <a:lstStyle/>
        <a:p>
          <a:endParaRPr lang="en-US"/>
        </a:p>
      </dgm:t>
    </dgm:pt>
    <dgm:pt modelId="{F305776A-E25B-45E0-BDCA-766EEBB6D1C5}" type="pres">
      <dgm:prSet presAssocID="{ECADC7B1-C5CE-49A0-8CDA-FBD2FAC5BFB8}" presName="node" presStyleLbl="node1" presStyleIdx="3" presStyleCnt="7">
        <dgm:presLayoutVars>
          <dgm:bulletEnabled val="1"/>
        </dgm:presLayoutVars>
      </dgm:prSet>
      <dgm:spPr>
        <a:prstGeom prst="ellipse">
          <a:avLst/>
        </a:prstGeom>
      </dgm:spPr>
      <dgm:t>
        <a:bodyPr/>
        <a:lstStyle/>
        <a:p>
          <a:endParaRPr lang="en-US"/>
        </a:p>
      </dgm:t>
    </dgm:pt>
    <dgm:pt modelId="{03C547F4-518C-4A2C-8754-E995E4012A61}" type="pres">
      <dgm:prSet presAssocID="{ECADC7B1-C5CE-49A0-8CDA-FBD2FAC5BFB8}" presName="spNode" presStyleCnt="0"/>
      <dgm:spPr/>
    </dgm:pt>
    <dgm:pt modelId="{461A795B-14DB-4941-89AB-52D551A17FB3}" type="pres">
      <dgm:prSet presAssocID="{E3C9B258-A353-4290-8084-863E423268AB}" presName="sibTrans" presStyleLbl="sibTrans1D1" presStyleIdx="3" presStyleCnt="7"/>
      <dgm:spPr/>
      <dgm:t>
        <a:bodyPr/>
        <a:lstStyle/>
        <a:p>
          <a:endParaRPr lang="en-US"/>
        </a:p>
      </dgm:t>
    </dgm:pt>
    <dgm:pt modelId="{70215926-5541-4111-918F-A2A341784A63}" type="pres">
      <dgm:prSet presAssocID="{3539B24A-D964-496F-8374-32A37EA5786B}" presName="node" presStyleLbl="node1" presStyleIdx="4" presStyleCnt="7">
        <dgm:presLayoutVars>
          <dgm:bulletEnabled val="1"/>
        </dgm:presLayoutVars>
      </dgm:prSet>
      <dgm:spPr>
        <a:prstGeom prst="ellipse">
          <a:avLst/>
        </a:prstGeom>
      </dgm:spPr>
      <dgm:t>
        <a:bodyPr/>
        <a:lstStyle/>
        <a:p>
          <a:endParaRPr lang="en-US"/>
        </a:p>
      </dgm:t>
    </dgm:pt>
    <dgm:pt modelId="{8EF5A10C-06EE-42DA-BD9F-2067744F1EBF}" type="pres">
      <dgm:prSet presAssocID="{3539B24A-D964-496F-8374-32A37EA5786B}" presName="spNode" presStyleCnt="0"/>
      <dgm:spPr/>
    </dgm:pt>
    <dgm:pt modelId="{AA2A5EB8-731D-4BC6-A0C5-480A5B59FBA8}" type="pres">
      <dgm:prSet presAssocID="{86AD08C1-0F0F-4403-81F0-45D1EA17ED6E}" presName="sibTrans" presStyleLbl="sibTrans1D1" presStyleIdx="4" presStyleCnt="7"/>
      <dgm:spPr/>
      <dgm:t>
        <a:bodyPr/>
        <a:lstStyle/>
        <a:p>
          <a:endParaRPr lang="en-US"/>
        </a:p>
      </dgm:t>
    </dgm:pt>
    <dgm:pt modelId="{6D21BD83-3938-43B3-AD9E-61F5A1AB2956}" type="pres">
      <dgm:prSet presAssocID="{5690EC24-29D2-4F8A-A852-0F6FB6464F82}" presName="node" presStyleLbl="node1" presStyleIdx="5" presStyleCnt="7">
        <dgm:presLayoutVars>
          <dgm:bulletEnabled val="1"/>
        </dgm:presLayoutVars>
      </dgm:prSet>
      <dgm:spPr>
        <a:prstGeom prst="ellipse">
          <a:avLst/>
        </a:prstGeom>
      </dgm:spPr>
      <dgm:t>
        <a:bodyPr/>
        <a:lstStyle/>
        <a:p>
          <a:endParaRPr lang="en-US"/>
        </a:p>
      </dgm:t>
    </dgm:pt>
    <dgm:pt modelId="{514A59F1-F11A-41F2-A59C-AAE6E39B7CFA}" type="pres">
      <dgm:prSet presAssocID="{5690EC24-29D2-4F8A-A852-0F6FB6464F82}" presName="spNode" presStyleCnt="0"/>
      <dgm:spPr/>
    </dgm:pt>
    <dgm:pt modelId="{0BBA22EF-4986-4CCF-BBF1-AC4DB52B9DB2}" type="pres">
      <dgm:prSet presAssocID="{E79476E3-4A4D-417C-B5DB-70CD5420941E}" presName="sibTrans" presStyleLbl="sibTrans1D1" presStyleIdx="5" presStyleCnt="7"/>
      <dgm:spPr/>
      <dgm:t>
        <a:bodyPr/>
        <a:lstStyle/>
        <a:p>
          <a:endParaRPr lang="en-US"/>
        </a:p>
      </dgm:t>
    </dgm:pt>
    <dgm:pt modelId="{306CB2FE-3715-4745-8940-0AB38DD259F6}" type="pres">
      <dgm:prSet presAssocID="{1DB64DB9-2889-40B4-BCA2-B5B7DF78BFF8}" presName="node" presStyleLbl="node1" presStyleIdx="6" presStyleCnt="7">
        <dgm:presLayoutVars>
          <dgm:bulletEnabled val="1"/>
        </dgm:presLayoutVars>
      </dgm:prSet>
      <dgm:spPr>
        <a:prstGeom prst="ellipse">
          <a:avLst/>
        </a:prstGeom>
      </dgm:spPr>
      <dgm:t>
        <a:bodyPr/>
        <a:lstStyle/>
        <a:p>
          <a:endParaRPr lang="en-US"/>
        </a:p>
      </dgm:t>
    </dgm:pt>
    <dgm:pt modelId="{65FAAF1F-1070-4EA8-A412-3A40EF5163C0}" type="pres">
      <dgm:prSet presAssocID="{1DB64DB9-2889-40B4-BCA2-B5B7DF78BFF8}" presName="spNode" presStyleCnt="0"/>
      <dgm:spPr/>
    </dgm:pt>
    <dgm:pt modelId="{B3F41CDA-5722-414F-937A-AD86E6650598}" type="pres">
      <dgm:prSet presAssocID="{FA6DB1D6-7588-4ADD-89CE-CA65B62976F4}" presName="sibTrans" presStyleLbl="sibTrans1D1" presStyleIdx="6" presStyleCnt="7"/>
      <dgm:spPr/>
      <dgm:t>
        <a:bodyPr/>
        <a:lstStyle/>
        <a:p>
          <a:endParaRPr lang="en-US"/>
        </a:p>
      </dgm:t>
    </dgm:pt>
  </dgm:ptLst>
  <dgm:cxnLst>
    <dgm:cxn modelId="{1E5C9D6C-E35D-470D-8DDD-035467CF90B2}" srcId="{182C927C-125C-423C-A5DB-5A30251477D4}" destId="{A6BA072F-2DF4-40A0-9820-9254CFBDFB7A}" srcOrd="0" destOrd="0" parTransId="{CD2094E8-0D19-445B-B4CC-629CEC3D6493}" sibTransId="{46C91CE3-9DDC-451B-8F36-F3863F468C8F}"/>
    <dgm:cxn modelId="{34145E81-EDCC-456E-86E5-2C8202191C05}" type="presOf" srcId="{46C91CE3-9DDC-451B-8F36-F3863F468C8F}" destId="{2C24AACB-F6DA-4888-8499-E2E2F72BEFCD}" srcOrd="0" destOrd="0" presId="urn:microsoft.com/office/officeart/2005/8/layout/cycle6"/>
    <dgm:cxn modelId="{CD5FFF9B-CEA0-403F-A7D5-23439F716C8B}" type="presOf" srcId="{E79476E3-4A4D-417C-B5DB-70CD5420941E}" destId="{0BBA22EF-4986-4CCF-BBF1-AC4DB52B9DB2}" srcOrd="0" destOrd="0" presId="urn:microsoft.com/office/officeart/2005/8/layout/cycle6"/>
    <dgm:cxn modelId="{686BC86A-EBF1-4B7E-A1BD-79F2AD629BD2}" srcId="{182C927C-125C-423C-A5DB-5A30251477D4}" destId="{2C4CA6CF-7C84-4164-871A-59718EF306E7}" srcOrd="1" destOrd="0" parTransId="{70E9A668-2048-4A9C-A15F-5528A51434BD}" sibTransId="{D6D1E969-EBA3-43A3-9E77-D03B70487ED1}"/>
    <dgm:cxn modelId="{E73D069D-7CB0-49B7-A953-461C0AC3338D}" type="presOf" srcId="{86AD08C1-0F0F-4403-81F0-45D1EA17ED6E}" destId="{AA2A5EB8-731D-4BC6-A0C5-480A5B59FBA8}" srcOrd="0" destOrd="0" presId="urn:microsoft.com/office/officeart/2005/8/layout/cycle6"/>
    <dgm:cxn modelId="{BC71B670-2A18-4BB9-AD1E-734E7C47907F}" type="presOf" srcId="{D6D1E969-EBA3-43A3-9E77-D03B70487ED1}" destId="{6ADA06F5-3DF1-4BFF-BDBD-7E104693E24E}" srcOrd="0" destOrd="0" presId="urn:microsoft.com/office/officeart/2005/8/layout/cycle6"/>
    <dgm:cxn modelId="{DA136E31-DA47-4E33-B154-05749A430D8E}" type="presOf" srcId="{5690EC24-29D2-4F8A-A852-0F6FB6464F82}" destId="{6D21BD83-3938-43B3-AD9E-61F5A1AB2956}" srcOrd="0" destOrd="0" presId="urn:microsoft.com/office/officeart/2005/8/layout/cycle6"/>
    <dgm:cxn modelId="{29EDAD8F-DD99-482C-A8F4-E4240F71FDF9}" type="presOf" srcId="{ECADC7B1-C5CE-49A0-8CDA-FBD2FAC5BFB8}" destId="{F305776A-E25B-45E0-BDCA-766EEBB6D1C5}" srcOrd="0" destOrd="0" presId="urn:microsoft.com/office/officeart/2005/8/layout/cycle6"/>
    <dgm:cxn modelId="{29FCD31B-1DBC-4C39-973B-91F18757700F}" type="presOf" srcId="{182C927C-125C-423C-A5DB-5A30251477D4}" destId="{9C0AA183-6BDA-4C3E-8B2C-4A1A4EEF88BA}" srcOrd="0" destOrd="0" presId="urn:microsoft.com/office/officeart/2005/8/layout/cycle6"/>
    <dgm:cxn modelId="{20A88410-732C-49A3-996B-F5877C56A535}" type="presOf" srcId="{A6BA072F-2DF4-40A0-9820-9254CFBDFB7A}" destId="{CE5F3642-FB8C-4B08-BC33-1AC4E083499E}" srcOrd="0" destOrd="0" presId="urn:microsoft.com/office/officeart/2005/8/layout/cycle6"/>
    <dgm:cxn modelId="{24E0C12F-822E-4965-8808-5FF4F1537604}" type="presOf" srcId="{38CF9875-AD94-479A-BCB4-6B4485D4602A}" destId="{1AC87C85-8396-4619-8F96-769734F40F9F}" srcOrd="0" destOrd="0" presId="urn:microsoft.com/office/officeart/2005/8/layout/cycle6"/>
    <dgm:cxn modelId="{FEF11EB9-3F73-4BDD-AEDB-270F37E14A9D}" type="presOf" srcId="{3539B24A-D964-496F-8374-32A37EA5786B}" destId="{70215926-5541-4111-918F-A2A341784A63}" srcOrd="0" destOrd="0" presId="urn:microsoft.com/office/officeart/2005/8/layout/cycle6"/>
    <dgm:cxn modelId="{8023BD8A-0991-44C7-8BED-AFDBF0EC603D}" type="presOf" srcId="{1DB64DB9-2889-40B4-BCA2-B5B7DF78BFF8}" destId="{306CB2FE-3715-4745-8940-0AB38DD259F6}" srcOrd="0" destOrd="0" presId="urn:microsoft.com/office/officeart/2005/8/layout/cycle6"/>
    <dgm:cxn modelId="{616BEB1A-2145-42B5-A884-D7B7BDA66FEB}" srcId="{182C927C-125C-423C-A5DB-5A30251477D4}" destId="{5690EC24-29D2-4F8A-A852-0F6FB6464F82}" srcOrd="5" destOrd="0" parTransId="{A842A599-57AE-4FA5-9258-3BBCC7F31B19}" sibTransId="{E79476E3-4A4D-417C-B5DB-70CD5420941E}"/>
    <dgm:cxn modelId="{D63A6597-6FB8-4905-8983-58274CC5B888}" srcId="{182C927C-125C-423C-A5DB-5A30251477D4}" destId="{38CF9875-AD94-479A-BCB4-6B4485D4602A}" srcOrd="2" destOrd="0" parTransId="{5EF1DF60-BBC8-47C0-9315-C611A8B3B51E}" sibTransId="{6B6947F6-3D3B-4722-ADE3-64BACDA2A183}"/>
    <dgm:cxn modelId="{CA952775-D55D-4807-9D29-DF4B590150DB}" type="presOf" srcId="{FA6DB1D6-7588-4ADD-89CE-CA65B62976F4}" destId="{B3F41CDA-5722-414F-937A-AD86E6650598}" srcOrd="0" destOrd="0" presId="urn:microsoft.com/office/officeart/2005/8/layout/cycle6"/>
    <dgm:cxn modelId="{FA8785E7-1CE3-4970-9A00-C0D9DAABC063}" type="presOf" srcId="{6B6947F6-3D3B-4722-ADE3-64BACDA2A183}" destId="{B37000E1-C2C7-499D-8F62-0BF926979E74}" srcOrd="0" destOrd="0" presId="urn:microsoft.com/office/officeart/2005/8/layout/cycle6"/>
    <dgm:cxn modelId="{0CF05F16-AD5C-4BE8-B7A3-99972A26DA0F}" type="presOf" srcId="{E3C9B258-A353-4290-8084-863E423268AB}" destId="{461A795B-14DB-4941-89AB-52D551A17FB3}" srcOrd="0" destOrd="0" presId="urn:microsoft.com/office/officeart/2005/8/layout/cycle6"/>
    <dgm:cxn modelId="{B1CF4B92-D94D-42BC-AE3E-C3C591451981}" srcId="{182C927C-125C-423C-A5DB-5A30251477D4}" destId="{3539B24A-D964-496F-8374-32A37EA5786B}" srcOrd="4" destOrd="0" parTransId="{D4ACCC89-233E-4AA4-99F9-02EA8DA4FF69}" sibTransId="{86AD08C1-0F0F-4403-81F0-45D1EA17ED6E}"/>
    <dgm:cxn modelId="{4239AFB4-6FBB-43AE-B2AA-B9616D225DF1}" srcId="{182C927C-125C-423C-A5DB-5A30251477D4}" destId="{ECADC7B1-C5CE-49A0-8CDA-FBD2FAC5BFB8}" srcOrd="3" destOrd="0" parTransId="{3283A2A7-B00E-4155-ADE3-6B3C003EA629}" sibTransId="{E3C9B258-A353-4290-8084-863E423268AB}"/>
    <dgm:cxn modelId="{4E1BB2EA-0A75-40B1-B3E1-A7C853031B4E}" type="presOf" srcId="{2C4CA6CF-7C84-4164-871A-59718EF306E7}" destId="{6A5907B3-2E53-418D-A5D6-2C7A45BABD4A}" srcOrd="0" destOrd="0" presId="urn:microsoft.com/office/officeart/2005/8/layout/cycle6"/>
    <dgm:cxn modelId="{B18413EA-60CF-40CD-9E7D-A3EFCD167236}" srcId="{182C927C-125C-423C-A5DB-5A30251477D4}" destId="{1DB64DB9-2889-40B4-BCA2-B5B7DF78BFF8}" srcOrd="6" destOrd="0" parTransId="{472BF4A6-D0B0-474A-84BC-78148FC02C97}" sibTransId="{FA6DB1D6-7588-4ADD-89CE-CA65B62976F4}"/>
    <dgm:cxn modelId="{305C202F-5CB4-4DC1-BA14-E84E50EB9CFD}" type="presParOf" srcId="{9C0AA183-6BDA-4C3E-8B2C-4A1A4EEF88BA}" destId="{CE5F3642-FB8C-4B08-BC33-1AC4E083499E}" srcOrd="0" destOrd="0" presId="urn:microsoft.com/office/officeart/2005/8/layout/cycle6"/>
    <dgm:cxn modelId="{A5FB23FB-C7F9-4598-B18B-A4A1598415B4}" type="presParOf" srcId="{9C0AA183-6BDA-4C3E-8B2C-4A1A4EEF88BA}" destId="{BF694FAE-1807-458C-A26F-D8009FD55F05}" srcOrd="1" destOrd="0" presId="urn:microsoft.com/office/officeart/2005/8/layout/cycle6"/>
    <dgm:cxn modelId="{B8570761-7A15-48FC-9882-04F7E09658C6}" type="presParOf" srcId="{9C0AA183-6BDA-4C3E-8B2C-4A1A4EEF88BA}" destId="{2C24AACB-F6DA-4888-8499-E2E2F72BEFCD}" srcOrd="2" destOrd="0" presId="urn:microsoft.com/office/officeart/2005/8/layout/cycle6"/>
    <dgm:cxn modelId="{22F2AF15-EF49-4928-8443-B36014D15785}" type="presParOf" srcId="{9C0AA183-6BDA-4C3E-8B2C-4A1A4EEF88BA}" destId="{6A5907B3-2E53-418D-A5D6-2C7A45BABD4A}" srcOrd="3" destOrd="0" presId="urn:microsoft.com/office/officeart/2005/8/layout/cycle6"/>
    <dgm:cxn modelId="{C9BA0F5C-D755-4ACC-91F6-787920317679}" type="presParOf" srcId="{9C0AA183-6BDA-4C3E-8B2C-4A1A4EEF88BA}" destId="{1A05596A-C684-4DB7-8082-CF90C0A6C42A}" srcOrd="4" destOrd="0" presId="urn:microsoft.com/office/officeart/2005/8/layout/cycle6"/>
    <dgm:cxn modelId="{A101A095-1620-4925-BCA3-9474CD06F16F}" type="presParOf" srcId="{9C0AA183-6BDA-4C3E-8B2C-4A1A4EEF88BA}" destId="{6ADA06F5-3DF1-4BFF-BDBD-7E104693E24E}" srcOrd="5" destOrd="0" presId="urn:microsoft.com/office/officeart/2005/8/layout/cycle6"/>
    <dgm:cxn modelId="{B865F98F-D60F-4B33-8EE5-1CF9DAAA3158}" type="presParOf" srcId="{9C0AA183-6BDA-4C3E-8B2C-4A1A4EEF88BA}" destId="{1AC87C85-8396-4619-8F96-769734F40F9F}" srcOrd="6" destOrd="0" presId="urn:microsoft.com/office/officeart/2005/8/layout/cycle6"/>
    <dgm:cxn modelId="{3890DAA2-0B55-446A-B880-15B2D3433A0B}" type="presParOf" srcId="{9C0AA183-6BDA-4C3E-8B2C-4A1A4EEF88BA}" destId="{A35E2EAD-663B-4875-9637-BFD303A70BD7}" srcOrd="7" destOrd="0" presId="urn:microsoft.com/office/officeart/2005/8/layout/cycle6"/>
    <dgm:cxn modelId="{1AD45DC0-AE94-4F44-AF7A-E76D96A83872}" type="presParOf" srcId="{9C0AA183-6BDA-4C3E-8B2C-4A1A4EEF88BA}" destId="{B37000E1-C2C7-499D-8F62-0BF926979E74}" srcOrd="8" destOrd="0" presId="urn:microsoft.com/office/officeart/2005/8/layout/cycle6"/>
    <dgm:cxn modelId="{4BCDC059-4AE0-4173-9788-DB96B6219D7A}" type="presParOf" srcId="{9C0AA183-6BDA-4C3E-8B2C-4A1A4EEF88BA}" destId="{F305776A-E25B-45E0-BDCA-766EEBB6D1C5}" srcOrd="9" destOrd="0" presId="urn:microsoft.com/office/officeart/2005/8/layout/cycle6"/>
    <dgm:cxn modelId="{A8E8C5D5-0B93-4358-B07E-07E8C69AAEF9}" type="presParOf" srcId="{9C0AA183-6BDA-4C3E-8B2C-4A1A4EEF88BA}" destId="{03C547F4-518C-4A2C-8754-E995E4012A61}" srcOrd="10" destOrd="0" presId="urn:microsoft.com/office/officeart/2005/8/layout/cycle6"/>
    <dgm:cxn modelId="{C68D0B03-64AA-4696-BFED-A053127022E1}" type="presParOf" srcId="{9C0AA183-6BDA-4C3E-8B2C-4A1A4EEF88BA}" destId="{461A795B-14DB-4941-89AB-52D551A17FB3}" srcOrd="11" destOrd="0" presId="urn:microsoft.com/office/officeart/2005/8/layout/cycle6"/>
    <dgm:cxn modelId="{16BCB0C6-D362-44A8-8788-2B383CED00CE}" type="presParOf" srcId="{9C0AA183-6BDA-4C3E-8B2C-4A1A4EEF88BA}" destId="{70215926-5541-4111-918F-A2A341784A63}" srcOrd="12" destOrd="0" presId="urn:microsoft.com/office/officeart/2005/8/layout/cycle6"/>
    <dgm:cxn modelId="{D8E71540-B90D-4537-BFC4-4534A4008399}" type="presParOf" srcId="{9C0AA183-6BDA-4C3E-8B2C-4A1A4EEF88BA}" destId="{8EF5A10C-06EE-42DA-BD9F-2067744F1EBF}" srcOrd="13" destOrd="0" presId="urn:microsoft.com/office/officeart/2005/8/layout/cycle6"/>
    <dgm:cxn modelId="{65365EB0-4046-41B6-84BA-D4E87851BB7C}" type="presParOf" srcId="{9C0AA183-6BDA-4C3E-8B2C-4A1A4EEF88BA}" destId="{AA2A5EB8-731D-4BC6-A0C5-480A5B59FBA8}" srcOrd="14" destOrd="0" presId="urn:microsoft.com/office/officeart/2005/8/layout/cycle6"/>
    <dgm:cxn modelId="{2DB0D962-25AF-4AD6-9616-800E46412893}" type="presParOf" srcId="{9C0AA183-6BDA-4C3E-8B2C-4A1A4EEF88BA}" destId="{6D21BD83-3938-43B3-AD9E-61F5A1AB2956}" srcOrd="15" destOrd="0" presId="urn:microsoft.com/office/officeart/2005/8/layout/cycle6"/>
    <dgm:cxn modelId="{773C6600-86A8-475C-8D9B-C633BEBF83E3}" type="presParOf" srcId="{9C0AA183-6BDA-4C3E-8B2C-4A1A4EEF88BA}" destId="{514A59F1-F11A-41F2-A59C-AAE6E39B7CFA}" srcOrd="16" destOrd="0" presId="urn:microsoft.com/office/officeart/2005/8/layout/cycle6"/>
    <dgm:cxn modelId="{5635C86C-D156-4EF8-8073-B4863A322FC8}" type="presParOf" srcId="{9C0AA183-6BDA-4C3E-8B2C-4A1A4EEF88BA}" destId="{0BBA22EF-4986-4CCF-BBF1-AC4DB52B9DB2}" srcOrd="17" destOrd="0" presId="urn:microsoft.com/office/officeart/2005/8/layout/cycle6"/>
    <dgm:cxn modelId="{40384F02-3CA9-41A9-9EDF-676F98957CE3}" type="presParOf" srcId="{9C0AA183-6BDA-4C3E-8B2C-4A1A4EEF88BA}" destId="{306CB2FE-3715-4745-8940-0AB38DD259F6}" srcOrd="18" destOrd="0" presId="urn:microsoft.com/office/officeart/2005/8/layout/cycle6"/>
    <dgm:cxn modelId="{8BEE22DD-DF0B-4F22-8442-A7C1E567E59D}" type="presParOf" srcId="{9C0AA183-6BDA-4C3E-8B2C-4A1A4EEF88BA}" destId="{65FAAF1F-1070-4EA8-A412-3A40EF5163C0}" srcOrd="19" destOrd="0" presId="urn:microsoft.com/office/officeart/2005/8/layout/cycle6"/>
    <dgm:cxn modelId="{B9FB6A28-1B25-4689-99BD-75C721A3F1A2}" type="presParOf" srcId="{9C0AA183-6BDA-4C3E-8B2C-4A1A4EEF88BA}" destId="{B3F41CDA-5722-414F-937A-AD86E6650598}"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F3642-FB8C-4B08-BC33-1AC4E083499E}">
      <dsp:nvSpPr>
        <dsp:cNvPr id="0" name=""/>
        <dsp:cNvSpPr/>
      </dsp:nvSpPr>
      <dsp:spPr>
        <a:xfrm>
          <a:off x="3311127" y="963"/>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Employment</a:t>
          </a:r>
          <a:endParaRPr lang="en-US" sz="1400" kern="1200" dirty="0"/>
        </a:p>
      </dsp:txBody>
      <dsp:txXfrm>
        <a:off x="3490721" y="117699"/>
        <a:ext cx="867155" cy="563651"/>
      </dsp:txXfrm>
    </dsp:sp>
    <dsp:sp modelId="{2C24AACB-F6DA-4888-8499-E2E2F72BEFCD}">
      <dsp:nvSpPr>
        <dsp:cNvPr id="0" name=""/>
        <dsp:cNvSpPr/>
      </dsp:nvSpPr>
      <dsp:spPr>
        <a:xfrm>
          <a:off x="1646747" y="399525"/>
          <a:ext cx="4555104" cy="4555104"/>
        </a:xfrm>
        <a:custGeom>
          <a:avLst/>
          <a:gdLst/>
          <a:ahLst/>
          <a:cxnLst/>
          <a:rect l="0" t="0" r="0" b="0"/>
          <a:pathLst>
            <a:path>
              <a:moveTo>
                <a:pt x="2898863" y="86384"/>
              </a:moveTo>
              <a:arcTo wR="2277552" hR="2277552" stAng="17149849" swAng="1258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5907B3-2E53-418D-A5D6-2C7A45BABD4A}">
      <dsp:nvSpPr>
        <dsp:cNvPr id="0" name=""/>
        <dsp:cNvSpPr/>
      </dsp:nvSpPr>
      <dsp:spPr>
        <a:xfrm>
          <a:off x="5091789" y="858484"/>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Social Cohesion</a:t>
          </a:r>
          <a:endParaRPr lang="en-US" sz="1400" kern="1200" dirty="0"/>
        </a:p>
      </dsp:txBody>
      <dsp:txXfrm>
        <a:off x="5271383" y="975220"/>
        <a:ext cx="867155" cy="563651"/>
      </dsp:txXfrm>
    </dsp:sp>
    <dsp:sp modelId="{6ADA06F5-3DF1-4BFF-BDBD-7E104693E24E}">
      <dsp:nvSpPr>
        <dsp:cNvPr id="0" name=""/>
        <dsp:cNvSpPr/>
      </dsp:nvSpPr>
      <dsp:spPr>
        <a:xfrm>
          <a:off x="1646747" y="399525"/>
          <a:ext cx="4555104" cy="4555104"/>
        </a:xfrm>
        <a:custGeom>
          <a:avLst/>
          <a:gdLst/>
          <a:ahLst/>
          <a:cxnLst/>
          <a:rect l="0" t="0" r="0" b="0"/>
          <a:pathLst>
            <a:path>
              <a:moveTo>
                <a:pt x="4318349" y="1266417"/>
              </a:moveTo>
              <a:arcTo wR="2277552" hR="2277552" stAng="20018604" swAng="1727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C87C85-8396-4619-8F96-769734F40F9F}">
      <dsp:nvSpPr>
        <dsp:cNvPr id="0" name=""/>
        <dsp:cNvSpPr/>
      </dsp:nvSpPr>
      <dsp:spPr>
        <a:xfrm>
          <a:off x="5531577" y="2785318"/>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Stability</a:t>
          </a:r>
          <a:endParaRPr lang="en-US" sz="1400" kern="1200" dirty="0"/>
        </a:p>
      </dsp:txBody>
      <dsp:txXfrm>
        <a:off x="5711171" y="2902054"/>
        <a:ext cx="867155" cy="563651"/>
      </dsp:txXfrm>
    </dsp:sp>
    <dsp:sp modelId="{B37000E1-C2C7-499D-8F62-0BF926979E74}">
      <dsp:nvSpPr>
        <dsp:cNvPr id="0" name=""/>
        <dsp:cNvSpPr/>
      </dsp:nvSpPr>
      <dsp:spPr>
        <a:xfrm>
          <a:off x="1646747" y="399525"/>
          <a:ext cx="4555104" cy="4555104"/>
        </a:xfrm>
        <a:custGeom>
          <a:avLst/>
          <a:gdLst/>
          <a:ahLst/>
          <a:cxnLst/>
          <a:rect l="0" t="0" r="0" b="0"/>
          <a:pathLst>
            <a:path>
              <a:moveTo>
                <a:pt x="4363776" y="3191288"/>
              </a:moveTo>
              <a:arcTo wR="2277552" hR="2277552" stAng="1419163" swAng="1360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05776A-E25B-45E0-BDCA-766EEBB6D1C5}">
      <dsp:nvSpPr>
        <dsp:cNvPr id="0" name=""/>
        <dsp:cNvSpPr/>
      </dsp:nvSpPr>
      <dsp:spPr>
        <a:xfrm>
          <a:off x="4299320" y="4330519"/>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Innovation</a:t>
          </a:r>
          <a:endParaRPr lang="en-US" sz="1400" kern="1200" dirty="0"/>
        </a:p>
      </dsp:txBody>
      <dsp:txXfrm>
        <a:off x="4478914" y="4447255"/>
        <a:ext cx="867155" cy="563651"/>
      </dsp:txXfrm>
    </dsp:sp>
    <dsp:sp modelId="{461A795B-14DB-4941-89AB-52D551A17FB3}">
      <dsp:nvSpPr>
        <dsp:cNvPr id="0" name=""/>
        <dsp:cNvSpPr/>
      </dsp:nvSpPr>
      <dsp:spPr>
        <a:xfrm>
          <a:off x="1646747" y="399525"/>
          <a:ext cx="4555104" cy="4555104"/>
        </a:xfrm>
        <a:custGeom>
          <a:avLst/>
          <a:gdLst/>
          <a:ahLst/>
          <a:cxnLst/>
          <a:rect l="0" t="0" r="0" b="0"/>
          <a:pathLst>
            <a:path>
              <a:moveTo>
                <a:pt x="2645173" y="4525239"/>
              </a:moveTo>
              <a:arcTo wR="2277552" hR="2277552" stAng="4842673" swAng="111465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215926-5541-4111-918F-A2A341784A63}">
      <dsp:nvSpPr>
        <dsp:cNvPr id="0" name=""/>
        <dsp:cNvSpPr/>
      </dsp:nvSpPr>
      <dsp:spPr>
        <a:xfrm>
          <a:off x="2322934" y="4330519"/>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Diverisfication</a:t>
          </a:r>
          <a:endParaRPr lang="en-US" sz="1400" kern="1200" dirty="0"/>
        </a:p>
      </dsp:txBody>
      <dsp:txXfrm>
        <a:off x="2502528" y="4447255"/>
        <a:ext cx="867155" cy="563651"/>
      </dsp:txXfrm>
    </dsp:sp>
    <dsp:sp modelId="{AA2A5EB8-731D-4BC6-A0C5-480A5B59FBA8}">
      <dsp:nvSpPr>
        <dsp:cNvPr id="0" name=""/>
        <dsp:cNvSpPr/>
      </dsp:nvSpPr>
      <dsp:spPr>
        <a:xfrm>
          <a:off x="1646747" y="399525"/>
          <a:ext cx="4555104" cy="4555104"/>
        </a:xfrm>
        <a:custGeom>
          <a:avLst/>
          <a:gdLst/>
          <a:ahLst/>
          <a:cxnLst/>
          <a:rect l="0" t="0" r="0" b="0"/>
          <a:pathLst>
            <a:path>
              <a:moveTo>
                <a:pt x="704611" y="3924701"/>
              </a:moveTo>
              <a:arcTo wR="2277552" hR="2277552" stAng="8020790" swAng="13600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21BD83-3938-43B3-AD9E-61F5A1AB2956}">
      <dsp:nvSpPr>
        <dsp:cNvPr id="0" name=""/>
        <dsp:cNvSpPr/>
      </dsp:nvSpPr>
      <dsp:spPr>
        <a:xfrm>
          <a:off x="1090678" y="2785318"/>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Competitiveness</a:t>
          </a:r>
          <a:endParaRPr lang="en-US" sz="1400" kern="1200" dirty="0"/>
        </a:p>
      </dsp:txBody>
      <dsp:txXfrm>
        <a:off x="1270272" y="2902054"/>
        <a:ext cx="867155" cy="563651"/>
      </dsp:txXfrm>
    </dsp:sp>
    <dsp:sp modelId="{0BBA22EF-4986-4CCF-BBF1-AC4DB52B9DB2}">
      <dsp:nvSpPr>
        <dsp:cNvPr id="0" name=""/>
        <dsp:cNvSpPr/>
      </dsp:nvSpPr>
      <dsp:spPr>
        <a:xfrm>
          <a:off x="1646747" y="399525"/>
          <a:ext cx="4555104" cy="4555104"/>
        </a:xfrm>
        <a:custGeom>
          <a:avLst/>
          <a:gdLst/>
          <a:ahLst/>
          <a:cxnLst/>
          <a:rect l="0" t="0" r="0" b="0"/>
          <a:pathLst>
            <a:path>
              <a:moveTo>
                <a:pt x="2053" y="2374257"/>
              </a:moveTo>
              <a:arcTo wR="2277552" hR="2277552" stAng="10653989" swAng="172740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6CB2FE-3715-4745-8940-0AB38DD259F6}">
      <dsp:nvSpPr>
        <dsp:cNvPr id="0" name=""/>
        <dsp:cNvSpPr/>
      </dsp:nvSpPr>
      <dsp:spPr>
        <a:xfrm>
          <a:off x="1530465" y="858484"/>
          <a:ext cx="1226343" cy="79712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Growth</a:t>
          </a:r>
          <a:endParaRPr lang="en-US" sz="1400" kern="1200" dirty="0"/>
        </a:p>
      </dsp:txBody>
      <dsp:txXfrm>
        <a:off x="1710059" y="975220"/>
        <a:ext cx="867155" cy="563651"/>
      </dsp:txXfrm>
    </dsp:sp>
    <dsp:sp modelId="{B3F41CDA-5722-414F-937A-AD86E6650598}">
      <dsp:nvSpPr>
        <dsp:cNvPr id="0" name=""/>
        <dsp:cNvSpPr/>
      </dsp:nvSpPr>
      <dsp:spPr>
        <a:xfrm>
          <a:off x="1646747" y="399525"/>
          <a:ext cx="4555104" cy="4555104"/>
        </a:xfrm>
        <a:custGeom>
          <a:avLst/>
          <a:gdLst/>
          <a:ahLst/>
          <a:cxnLst/>
          <a:rect l="0" t="0" r="0" b="0"/>
          <a:pathLst>
            <a:path>
              <a:moveTo>
                <a:pt x="913194" y="453882"/>
              </a:moveTo>
              <a:arcTo wR="2277552" hR="2277552" stAng="13991906" swAng="125824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7807F-AB51-4DB7-870E-585A968C1BAF}" type="datetimeFigureOut">
              <a:rPr lang="en-US" smtClean="0"/>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76FBA-C16B-4C99-9371-E8473658EDCB}" type="slidenum">
              <a:rPr lang="en-US" smtClean="0"/>
              <a:t>‹#›</a:t>
            </a:fld>
            <a:endParaRPr lang="en-US"/>
          </a:p>
        </p:txBody>
      </p:sp>
    </p:spTree>
    <p:extLst>
      <p:ext uri="{BB962C8B-B14F-4D97-AF65-F5344CB8AC3E}">
        <p14:creationId xmlns:p14="http://schemas.microsoft.com/office/powerpoint/2010/main" val="42608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76FBA-C16B-4C99-9371-E8473658EDCB}" type="slidenum">
              <a:rPr lang="en-US" smtClean="0"/>
              <a:t>2</a:t>
            </a:fld>
            <a:endParaRPr lang="en-US"/>
          </a:p>
        </p:txBody>
      </p:sp>
    </p:spTree>
    <p:extLst>
      <p:ext uri="{BB962C8B-B14F-4D97-AF65-F5344CB8AC3E}">
        <p14:creationId xmlns:p14="http://schemas.microsoft.com/office/powerpoint/2010/main" val="2127937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476FBA-C16B-4C99-9371-E8473658EDCB}" type="slidenum">
              <a:rPr lang="en-US" smtClean="0"/>
              <a:t>3</a:t>
            </a:fld>
            <a:endParaRPr lang="en-US"/>
          </a:p>
        </p:txBody>
      </p:sp>
    </p:spTree>
    <p:extLst>
      <p:ext uri="{BB962C8B-B14F-4D97-AF65-F5344CB8AC3E}">
        <p14:creationId xmlns:p14="http://schemas.microsoft.com/office/powerpoint/2010/main" val="3738047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6"/>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32D763-6EA2-4933-AC55-31ED2346E1B4}"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MarInEM</a:t>
            </a:r>
            <a:endParaRPr lang="en-US"/>
          </a:p>
        </p:txBody>
      </p:sp>
      <p:sp>
        <p:nvSpPr>
          <p:cNvPr id="6" name="Slide Number Placeholder 5"/>
          <p:cNvSpPr>
            <a:spLocks noGrp="1"/>
          </p:cNvSpPr>
          <p:nvPr>
            <p:ph type="sldNum" sz="quarter" idx="12"/>
          </p:nvPr>
        </p:nvSpPr>
        <p:spPr/>
        <p:txBody>
          <a:bodyPr/>
          <a:lstStyle/>
          <a:p>
            <a:fld id="{4199101E-1DD6-4AF5-8901-03D6DA98375C}" type="slidenum">
              <a:rPr lang="en-US" smtClean="0"/>
              <a:t>‹#›</a:t>
            </a:fld>
            <a:endParaRPr lang="en-US"/>
          </a:p>
        </p:txBody>
      </p:sp>
      <p:sp>
        <p:nvSpPr>
          <p:cNvPr id="2" name="Title 1"/>
          <p:cNvSpPr>
            <a:spLocks noGrp="1"/>
          </p:cNvSpPr>
          <p:nvPr>
            <p:ph type="ctrTitle"/>
          </p:nvPr>
        </p:nvSpPr>
        <p:spPr>
          <a:xfrm>
            <a:off x="817582" y="3132291"/>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7C4E1-C7FA-452E-A9FD-0AC9C3B44BC9}"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MarInEM</a:t>
            </a:r>
            <a:endParaRPr lang="en-US"/>
          </a:p>
        </p:txBody>
      </p:sp>
      <p:sp>
        <p:nvSpPr>
          <p:cNvPr id="6" name="Slide Number Placeholder 5"/>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0A6FA3-1488-4EEC-8484-8867FC2B6A4C}"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MarInEM</a:t>
            </a:r>
            <a:endParaRPr lang="en-US"/>
          </a:p>
        </p:txBody>
      </p:sp>
      <p:sp>
        <p:nvSpPr>
          <p:cNvPr id="6" name="Slide Number Placeholder 5"/>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02B082-13C8-4171-B3E8-9C447B379001}"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MarInEM</a:t>
            </a:r>
            <a:endParaRPr lang="en-US"/>
          </a:p>
        </p:txBody>
      </p:sp>
      <p:sp>
        <p:nvSpPr>
          <p:cNvPr id="6" name="Slide Number Placeholder 5"/>
          <p:cNvSpPr>
            <a:spLocks noGrp="1"/>
          </p:cNvSpPr>
          <p:nvPr>
            <p:ph type="sldNum" sz="quarter" idx="12"/>
          </p:nvPr>
        </p:nvSpPr>
        <p:spPr/>
        <p:txBody>
          <a:bodyPr/>
          <a:lstStyle/>
          <a:p>
            <a:fld id="{4199101E-1DD6-4AF5-8901-03D6DA9837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7"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2"/>
            <a:ext cx="597049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7E6FB-C9AA-4635-9804-99D42FEF1B42}" type="datetime1">
              <a:rPr lang="en-US" smtClean="0"/>
              <a:t>1/17/2018</a:t>
            </a:fld>
            <a:endParaRPr lang="en-US"/>
          </a:p>
        </p:txBody>
      </p:sp>
      <p:sp>
        <p:nvSpPr>
          <p:cNvPr id="5" name="Footer Placeholder 4"/>
          <p:cNvSpPr>
            <a:spLocks noGrp="1"/>
          </p:cNvSpPr>
          <p:nvPr>
            <p:ph type="ftr" sz="quarter" idx="11"/>
          </p:nvPr>
        </p:nvSpPr>
        <p:spPr/>
        <p:txBody>
          <a:bodyPr/>
          <a:lstStyle/>
          <a:p>
            <a:r>
              <a:rPr lang="en-US" smtClean="0"/>
              <a:t>MarInEM</a:t>
            </a:r>
            <a:endParaRPr lang="en-US"/>
          </a:p>
        </p:txBody>
      </p:sp>
      <p:sp>
        <p:nvSpPr>
          <p:cNvPr id="6" name="Slide Number Placeholder 5"/>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BDF73F-A877-43A8-87BA-780FF6CBBCD4}"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MarInEM</a:t>
            </a:r>
            <a:endParaRPr lang="en-US"/>
          </a:p>
        </p:txBody>
      </p:sp>
      <p:sp>
        <p:nvSpPr>
          <p:cNvPr id="7" name="Slide Number Placeholder 6"/>
          <p:cNvSpPr>
            <a:spLocks noGrp="1"/>
          </p:cNvSpPr>
          <p:nvPr>
            <p:ph type="sldNum" sz="quarter" idx="12"/>
          </p:nvPr>
        </p:nvSpPr>
        <p:spPr/>
        <p:txBody>
          <a:bodyPr/>
          <a:lstStyle/>
          <a:p>
            <a:fld id="{4199101E-1DD6-4AF5-8901-03D6DA98375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59988F-76B6-47ED-AA7A-A79590AC6C66}" type="datetime1">
              <a:rPr lang="en-US" smtClean="0"/>
              <a:t>1/17/2018</a:t>
            </a:fld>
            <a:endParaRPr lang="en-US"/>
          </a:p>
        </p:txBody>
      </p:sp>
      <p:sp>
        <p:nvSpPr>
          <p:cNvPr id="8" name="Footer Placeholder 7"/>
          <p:cNvSpPr>
            <a:spLocks noGrp="1"/>
          </p:cNvSpPr>
          <p:nvPr>
            <p:ph type="ftr" sz="quarter" idx="11"/>
          </p:nvPr>
        </p:nvSpPr>
        <p:spPr/>
        <p:txBody>
          <a:bodyPr/>
          <a:lstStyle/>
          <a:p>
            <a:r>
              <a:rPr lang="en-US" smtClean="0"/>
              <a:t>MarInEM</a:t>
            </a:r>
            <a:endParaRPr lang="en-US"/>
          </a:p>
        </p:txBody>
      </p:sp>
      <p:sp>
        <p:nvSpPr>
          <p:cNvPr id="9" name="Slide Number Placeholder 8"/>
          <p:cNvSpPr>
            <a:spLocks noGrp="1"/>
          </p:cNvSpPr>
          <p:nvPr>
            <p:ph type="sldNum" sz="quarter" idx="12"/>
          </p:nvPr>
        </p:nvSpPr>
        <p:spPr/>
        <p:txBody>
          <a:bodyPr/>
          <a:lstStyle/>
          <a:p>
            <a:fld id="{4199101E-1DD6-4AF5-8901-03D6DA98375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3BC373-8C31-4241-BD3D-123B6F6BE1EF}" type="datetime1">
              <a:rPr lang="en-US" smtClean="0"/>
              <a:t>1/17/2018</a:t>
            </a:fld>
            <a:endParaRPr lang="en-US"/>
          </a:p>
        </p:txBody>
      </p:sp>
      <p:sp>
        <p:nvSpPr>
          <p:cNvPr id="4" name="Footer Placeholder 3"/>
          <p:cNvSpPr>
            <a:spLocks noGrp="1"/>
          </p:cNvSpPr>
          <p:nvPr>
            <p:ph type="ftr" sz="quarter" idx="11"/>
          </p:nvPr>
        </p:nvSpPr>
        <p:spPr/>
        <p:txBody>
          <a:bodyPr/>
          <a:lstStyle/>
          <a:p>
            <a:r>
              <a:rPr lang="en-US" smtClean="0"/>
              <a:t>MarInEM</a:t>
            </a:r>
            <a:endParaRPr lang="en-US"/>
          </a:p>
        </p:txBody>
      </p:sp>
      <p:sp>
        <p:nvSpPr>
          <p:cNvPr id="5" name="Slide Number Placeholder 4"/>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AAEB-7C90-4E90-AEE3-1504D6EF2FC0}" type="datetime1">
              <a:rPr lang="en-US" smtClean="0"/>
              <a:t>1/17/2018</a:t>
            </a:fld>
            <a:endParaRPr lang="en-US"/>
          </a:p>
        </p:txBody>
      </p:sp>
      <p:sp>
        <p:nvSpPr>
          <p:cNvPr id="3" name="Footer Placeholder 2"/>
          <p:cNvSpPr>
            <a:spLocks noGrp="1"/>
          </p:cNvSpPr>
          <p:nvPr>
            <p:ph type="ftr" sz="quarter" idx="11"/>
          </p:nvPr>
        </p:nvSpPr>
        <p:spPr/>
        <p:txBody>
          <a:bodyPr/>
          <a:lstStyle/>
          <a:p>
            <a:r>
              <a:rPr lang="en-US" smtClean="0"/>
              <a:t>MarInEM</a:t>
            </a:r>
            <a:endParaRPr lang="en-US"/>
          </a:p>
        </p:txBody>
      </p:sp>
      <p:sp>
        <p:nvSpPr>
          <p:cNvPr id="4" name="Slide Number Placeholder 3"/>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64371-AE34-48C1-9A77-64769334E6F9}"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MarInEM</a:t>
            </a:r>
            <a:endParaRPr lang="en-US"/>
          </a:p>
        </p:txBody>
      </p:sp>
      <p:sp>
        <p:nvSpPr>
          <p:cNvPr id="7" name="Slide Number Placeholder 6"/>
          <p:cNvSpPr>
            <a:spLocks noGrp="1"/>
          </p:cNvSpPr>
          <p:nvPr>
            <p:ph type="sldNum" sz="quarter" idx="12"/>
          </p:nvPr>
        </p:nvSpPr>
        <p:spPr/>
        <p:txBody>
          <a:bodyPr/>
          <a:lstStyle/>
          <a:p>
            <a:fld id="{4199101E-1DD6-4AF5-8901-03D6DA98375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7"/>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0C48E-674D-4C4E-A550-EEAADF1773D7}" type="datetime1">
              <a:rPr lang="en-US" smtClean="0"/>
              <a:t>1/17/2018</a:t>
            </a:fld>
            <a:endParaRPr lang="en-US"/>
          </a:p>
        </p:txBody>
      </p:sp>
      <p:sp>
        <p:nvSpPr>
          <p:cNvPr id="6" name="Footer Placeholder 5"/>
          <p:cNvSpPr>
            <a:spLocks noGrp="1"/>
          </p:cNvSpPr>
          <p:nvPr>
            <p:ph type="ftr" sz="quarter" idx="11"/>
          </p:nvPr>
        </p:nvSpPr>
        <p:spPr/>
        <p:txBody>
          <a:bodyPr/>
          <a:lstStyle/>
          <a:p>
            <a:r>
              <a:rPr lang="en-US" smtClean="0"/>
              <a:t>MarInEM</a:t>
            </a:r>
            <a:endParaRPr lang="en-US"/>
          </a:p>
        </p:txBody>
      </p:sp>
      <p:sp>
        <p:nvSpPr>
          <p:cNvPr id="7" name="Slide Number Placeholder 6"/>
          <p:cNvSpPr>
            <a:spLocks noGrp="1"/>
          </p:cNvSpPr>
          <p:nvPr>
            <p:ph type="sldNum" sz="quarter" idx="12"/>
          </p:nvPr>
        </p:nvSpPr>
        <p:spPr/>
        <p:txBody>
          <a:bodyPr/>
          <a:lstStyle/>
          <a:p>
            <a:fld id="{4199101E-1DD6-4AF5-8901-03D6DA98375C}" type="slidenum">
              <a:rPr lang="en-US" smtClean="0"/>
              <a:t>‹#›</a:t>
            </a:fld>
            <a:endParaRPr lang="en-US"/>
          </a:p>
        </p:txBody>
      </p:sp>
      <p:sp>
        <p:nvSpPr>
          <p:cNvPr id="2" name="Title 1"/>
          <p:cNvSpPr>
            <a:spLocks noGrp="1"/>
          </p:cNvSpPr>
          <p:nvPr>
            <p:ph type="title"/>
          </p:nvPr>
        </p:nvSpPr>
        <p:spPr>
          <a:xfrm>
            <a:off x="727268" y="4464421"/>
            <a:ext cx="6383539"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247EE2D-D4F5-4CE6-A6D8-43313060B8F8}" type="datetime1">
              <a:rPr lang="en-US" smtClean="0"/>
              <a:t>1/17/2018</a:t>
            </a:fld>
            <a:endParaRPr lang="en-US"/>
          </a:p>
        </p:txBody>
      </p:sp>
      <p:sp>
        <p:nvSpPr>
          <p:cNvPr id="5" name="Footer Placeholder 4"/>
          <p:cNvSpPr>
            <a:spLocks noGrp="1"/>
          </p:cNvSpPr>
          <p:nvPr>
            <p:ph type="ftr" sz="quarter" idx="3"/>
          </p:nvPr>
        </p:nvSpPr>
        <p:spPr>
          <a:xfrm>
            <a:off x="457201" y="6172201"/>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en-US" smtClean="0"/>
              <a:t>MarInEM</a:t>
            </a:r>
            <a:endParaRPr lang="en-US"/>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199101E-1DD6-4AF5-8901-03D6DA9837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entor.cubiclemon.ne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yma.ac.cy/about-us/who-we-are/cyprus-maritime-academy-cyma/" TargetMode="External"/><Relationship Id="rId7" Type="http://schemas.openxmlformats.org/officeDocument/2006/relationships/image" Target="../media/image26.png"/><Relationship Id="rId2" Type="http://schemas.openxmlformats.org/officeDocument/2006/relationships/hyperlink" Target="https://www.cut.ac.cy/cfs/vision/" TargetMode="External"/><Relationship Id="rId1" Type="http://schemas.openxmlformats.org/officeDocument/2006/relationships/slideLayout" Target="../slideLayouts/slideLayout7.xml"/><Relationship Id="rId6" Type="http://schemas.openxmlformats.org/officeDocument/2006/relationships/hyperlink" Target="http://nauticalacademy.org/" TargetMode="External"/><Relationship Id="rId5" Type="http://schemas.openxmlformats.org/officeDocument/2006/relationships/hyperlink" Target="http://www.frederick.ac.cy/marine-eng" TargetMode="External"/><Relationship Id="rId4" Type="http://schemas.openxmlformats.org/officeDocument/2006/relationships/hyperlink" Target="http://www.frederick.ac.cy/school-of-economic-sciences-and-administration-programs-of-study/bsc-in-maritime-studies"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maritec-x.eu/"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elagos.interreg-med.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1" y="4800600"/>
            <a:ext cx="7696199" cy="1524000"/>
          </a:xfrm>
        </p:spPr>
        <p:txBody>
          <a:bodyPr>
            <a:noAutofit/>
          </a:bodyPr>
          <a:lstStyle/>
          <a:p>
            <a:pPr algn="just"/>
            <a:r>
              <a:rPr lang="en-US" sz="1500" b="1" dirty="0" smtClean="0">
                <a:solidFill>
                  <a:srgbClr val="002060"/>
                </a:solidFill>
                <a:latin typeface="Times New Roman"/>
                <a:ea typeface="Times New Roman"/>
              </a:rPr>
              <a:t>“</a:t>
            </a:r>
            <a:r>
              <a:rPr lang="en-US" sz="1500" b="1" dirty="0">
                <a:solidFill>
                  <a:srgbClr val="002060"/>
                </a:solidFill>
                <a:latin typeface="Times New Roman"/>
                <a:ea typeface="Times New Roman"/>
              </a:rPr>
              <a:t>The Maritime Institute of Eastern Mediterranean is a novel non-profit organization, aiming to promote Research, Technology and Innovation as well as Education and Training within and for the Maritime industry; and to act as a Forum and a Think-Tank but also as an Incubator of Business Opportunities on Maritime and Sea Affairs in the context of Sustainable Development, by encouraging and facilitating the Dialogue, Networking and  Cooperation among all the sector’s stakeholders in the Eastern Mediterranean </a:t>
            </a:r>
            <a:r>
              <a:rPr lang="en-US" sz="1500" b="1">
                <a:solidFill>
                  <a:srgbClr val="002060"/>
                </a:solidFill>
                <a:latin typeface="Times New Roman"/>
                <a:ea typeface="Times New Roman"/>
              </a:rPr>
              <a:t>Region</a:t>
            </a:r>
            <a:r>
              <a:rPr lang="en-US" sz="1500" b="1" smtClean="0">
                <a:solidFill>
                  <a:srgbClr val="002060"/>
                </a:solidFill>
                <a:latin typeface="Times New Roman"/>
                <a:ea typeface="Times New Roman"/>
              </a:rPr>
              <a:t>”</a:t>
            </a:r>
            <a:endParaRPr lang="en-US" sz="1500" b="1" dirty="0" smtClean="0">
              <a:solidFill>
                <a:srgbClr val="002060"/>
              </a:solidFill>
            </a:endParaRPr>
          </a:p>
        </p:txBody>
      </p:sp>
      <p:sp>
        <p:nvSpPr>
          <p:cNvPr id="3" name="Title 2"/>
          <p:cNvSpPr>
            <a:spLocks noGrp="1"/>
          </p:cNvSpPr>
          <p:nvPr>
            <p:ph type="ctrTitle"/>
          </p:nvPr>
        </p:nvSpPr>
        <p:spPr>
          <a:xfrm>
            <a:off x="457200" y="3048000"/>
            <a:ext cx="7945418" cy="1744509"/>
          </a:xfrm>
        </p:spPr>
        <p:txBody>
          <a:bodyPr/>
          <a:lstStyle/>
          <a:p>
            <a:pPr marL="0" lvl="0" indent="0" algn="ctr">
              <a:spcBef>
                <a:spcPts val="0"/>
              </a:spcBef>
            </a:pPr>
            <a:r>
              <a:rPr lang="en-US" sz="4400" dirty="0">
                <a:solidFill>
                  <a:srgbClr val="0070C0"/>
                </a:solidFill>
                <a:latin typeface="+mn-lt"/>
                <a:ea typeface="+mn-ea"/>
                <a:cs typeface="+mn-cs"/>
              </a:rPr>
              <a:t>The Tree of Blue </a:t>
            </a:r>
            <a:r>
              <a:rPr lang="en-US" sz="4400" dirty="0" smtClean="0">
                <a:solidFill>
                  <a:srgbClr val="0070C0"/>
                </a:solidFill>
                <a:latin typeface="+mn-lt"/>
                <a:ea typeface="+mn-ea"/>
                <a:cs typeface="+mn-cs"/>
              </a:rPr>
              <a:t>Growth</a:t>
            </a:r>
            <a:r>
              <a:rPr lang="en-US" sz="1800" dirty="0" smtClean="0">
                <a:solidFill>
                  <a:srgbClr val="0070C0"/>
                </a:solidFill>
                <a:latin typeface="+mn-lt"/>
                <a:ea typeface="+mn-ea"/>
                <a:cs typeface="+mn-cs"/>
              </a:rPr>
              <a:t/>
            </a:r>
            <a:br>
              <a:rPr lang="en-US" sz="1800" dirty="0" smtClean="0">
                <a:solidFill>
                  <a:srgbClr val="0070C0"/>
                </a:solidFill>
                <a:latin typeface="+mn-lt"/>
                <a:ea typeface="+mn-ea"/>
                <a:cs typeface="+mn-cs"/>
              </a:rPr>
            </a:br>
            <a:r>
              <a:rPr lang="en-US" sz="1800" dirty="0" smtClean="0">
                <a:solidFill>
                  <a:srgbClr val="0070C0"/>
                </a:solidFill>
                <a:latin typeface="+mn-lt"/>
                <a:ea typeface="+mn-ea"/>
                <a:cs typeface="+mn-cs"/>
              </a:rPr>
              <a:t/>
            </a:r>
            <a:br>
              <a:rPr lang="en-US" sz="1800" dirty="0" smtClean="0">
                <a:solidFill>
                  <a:srgbClr val="0070C0"/>
                </a:solidFill>
                <a:latin typeface="+mn-lt"/>
                <a:ea typeface="+mn-ea"/>
                <a:cs typeface="+mn-cs"/>
              </a:rPr>
            </a:br>
            <a:r>
              <a:rPr lang="en-US" sz="2400" dirty="0" smtClean="0">
                <a:solidFill>
                  <a:srgbClr val="0070C0"/>
                </a:solidFill>
                <a:effectLst/>
                <a:latin typeface="Arial"/>
                <a:ea typeface="Calibri"/>
                <a:cs typeface="+mn-cs"/>
              </a:rPr>
              <a:t>&gt;&gt;</a:t>
            </a:r>
            <a:r>
              <a:rPr lang="en-US" sz="2400" dirty="0">
                <a:solidFill>
                  <a:srgbClr val="0070C0"/>
                </a:solidFill>
                <a:effectLst/>
                <a:latin typeface="Arial"/>
                <a:ea typeface="Calibri"/>
                <a:cs typeface="+mn-cs"/>
              </a:rPr>
              <a:t>Turning a Vision into Reality&lt;&lt;</a:t>
            </a:r>
            <a:br>
              <a:rPr lang="en-US" sz="2400" dirty="0">
                <a:solidFill>
                  <a:srgbClr val="0070C0"/>
                </a:solidFill>
                <a:effectLst/>
                <a:latin typeface="Arial"/>
                <a:ea typeface="Calibri"/>
                <a:cs typeface="+mn-cs"/>
              </a:rPr>
            </a:br>
            <a:endParaRPr lang="en-US" sz="4400" dirty="0"/>
          </a:p>
        </p:txBody>
      </p:sp>
      <p:sp>
        <p:nvSpPr>
          <p:cNvPr id="6" name="Slide Number Placeholder 5"/>
          <p:cNvSpPr>
            <a:spLocks noGrp="1"/>
          </p:cNvSpPr>
          <p:nvPr>
            <p:ph type="sldNum" sz="quarter" idx="12"/>
          </p:nvPr>
        </p:nvSpPr>
        <p:spPr>
          <a:xfrm>
            <a:off x="7315200" y="6492875"/>
            <a:ext cx="1828800" cy="365125"/>
          </a:xfrm>
        </p:spPr>
        <p:txBody>
          <a:bodyPr/>
          <a:lstStyle/>
          <a:p>
            <a:fld id="{4199101E-1DD6-4AF5-8901-03D6DA98375C}" type="slidenum">
              <a:rPr lang="en-US" smtClean="0">
                <a:solidFill>
                  <a:schemeClr val="tx1"/>
                </a:solidFill>
              </a:rPr>
              <a:t>1</a:t>
            </a:fld>
            <a:endParaRPr lang="en-US"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6002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352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153400" cy="1015663"/>
          </a:xfrm>
          <a:prstGeom prst="rect">
            <a:avLst/>
          </a:prstGeom>
        </p:spPr>
        <p:txBody>
          <a:bodyPr wrap="square">
            <a:spAutoFit/>
          </a:bodyPr>
          <a:lstStyle/>
          <a:p>
            <a:pPr algn="ctr"/>
            <a:r>
              <a:rPr lang="en-US" sz="2400" b="1" dirty="0" smtClean="0">
                <a:solidFill>
                  <a:srgbClr val="0070C0"/>
                </a:solidFill>
              </a:rPr>
              <a:t>The “Sea Peoples’ Resurgence</a:t>
            </a:r>
            <a:r>
              <a:rPr lang="en-US" sz="2400" b="1" dirty="0" smtClean="0">
                <a:solidFill>
                  <a:srgbClr val="D4B709"/>
                </a:solidFill>
              </a:rPr>
              <a:t>™</a:t>
            </a:r>
            <a:r>
              <a:rPr lang="en-US" sz="2000" b="1" dirty="0" smtClean="0"/>
              <a:t>”</a:t>
            </a:r>
          </a:p>
          <a:p>
            <a:pPr algn="ctr">
              <a:spcAft>
                <a:spcPts val="0"/>
              </a:spcAft>
            </a:pPr>
            <a:r>
              <a:rPr lang="en-US" sz="1400" b="1" dirty="0">
                <a:solidFill>
                  <a:srgbClr val="0070C0"/>
                </a:solidFill>
                <a:latin typeface="Arial"/>
                <a:ea typeface="Calibri"/>
              </a:rPr>
              <a:t>&gt;&gt;Building a Civic Relationship with the Sea&lt;&lt;</a:t>
            </a:r>
            <a:endParaRPr lang="en-US" sz="2400" dirty="0">
              <a:latin typeface="Times New Roman"/>
              <a:ea typeface="Calibri"/>
            </a:endParaRPr>
          </a:p>
          <a:p>
            <a:pPr algn="ctr"/>
            <a:endParaRPr lang="en-US"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0363" y="3747386"/>
            <a:ext cx="2057400" cy="26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image 9"/>
          <p:cNvPicPr>
            <a:picLocks noGrp="1" noChangeAspect="1"/>
          </p:cNvPicPr>
          <p:nvPr isPhoto="1"/>
        </p:nvPicPr>
        <p:blipFill rotWithShape="1">
          <a:blip r:embed="rId3" cstate="print">
            <a:lum/>
            <a:extLst>
              <a:ext uri="{28A0092B-C50C-407E-A947-70E740481C1C}">
                <a14:useLocalDpi xmlns:a14="http://schemas.microsoft.com/office/drawing/2010/main" val="0"/>
              </a:ext>
            </a:extLst>
          </a:blip>
          <a:srcRect b="11395"/>
          <a:stretch/>
        </p:blipFill>
        <p:spPr>
          <a:xfrm>
            <a:off x="2503714" y="1932432"/>
            <a:ext cx="1333499" cy="1759857"/>
          </a:xfrm>
          <a:prstGeom prst="rect">
            <a:avLst/>
          </a:prstGeom>
          <a:noFill/>
          <a:ln>
            <a:noFill/>
          </a:ln>
        </p:spPr>
      </p:pic>
      <p:pic>
        <p:nvPicPr>
          <p:cNvPr id="5" name="Picture 4" descr="image 7"/>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152400" y="4685075"/>
            <a:ext cx="2133600" cy="1789431"/>
          </a:xfrm>
          <a:prstGeom prst="rect">
            <a:avLst/>
          </a:prstGeom>
          <a:noFill/>
          <a:ln>
            <a:noFill/>
          </a:ln>
        </p:spPr>
      </p:pic>
      <p:pic>
        <p:nvPicPr>
          <p:cNvPr id="6" name="Picture 5" descr="image 5"/>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5295900" y="886799"/>
            <a:ext cx="3721863" cy="2791397"/>
          </a:xfrm>
          <a:prstGeom prst="rect">
            <a:avLst/>
          </a:prstGeom>
          <a:noFill/>
          <a:ln>
            <a:noFill/>
          </a:ln>
        </p:spPr>
      </p:pic>
      <p:pic>
        <p:nvPicPr>
          <p:cNvPr id="7" name="Picture 6" descr="image 2"/>
          <p:cNvPicPr>
            <a:picLocks noGrp="1" noChangeAspect="1"/>
          </p:cNvPicPr>
          <p:nvPr isPhoto="1"/>
        </p:nvPicPr>
        <p:blipFill rotWithShape="1">
          <a:blip r:embed="rId6">
            <a:lum/>
            <a:extLst>
              <a:ext uri="{28A0092B-C50C-407E-A947-70E740481C1C}">
                <a14:useLocalDpi xmlns:a14="http://schemas.microsoft.com/office/drawing/2010/main" val="0"/>
              </a:ext>
            </a:extLst>
          </a:blip>
          <a:srcRect r="7394" b="3585"/>
          <a:stretch/>
        </p:blipFill>
        <p:spPr>
          <a:xfrm>
            <a:off x="2971800" y="3562326"/>
            <a:ext cx="3163233" cy="2245497"/>
          </a:xfrm>
          <a:prstGeom prst="rect">
            <a:avLst/>
          </a:prstGeom>
          <a:noFill/>
          <a:ln>
            <a:noFill/>
          </a:ln>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l="19193" t="16586" r="12339"/>
          <a:stretch/>
        </p:blipFill>
        <p:spPr>
          <a:xfrm>
            <a:off x="3837213" y="1942729"/>
            <a:ext cx="1208315" cy="1752600"/>
          </a:xfrm>
          <a:prstGeom prst="rect">
            <a:avLst/>
          </a:prstGeom>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838200"/>
            <a:ext cx="266699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838200"/>
            <a:ext cx="2045463" cy="376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2"/>
          </p:nvPr>
        </p:nvSpPr>
        <p:spPr>
          <a:xfrm>
            <a:off x="7231626" y="6474506"/>
            <a:ext cx="1828800" cy="365125"/>
          </a:xfrm>
        </p:spPr>
        <p:txBody>
          <a:bodyPr/>
          <a:lstStyle/>
          <a:p>
            <a:fld id="{4199101E-1DD6-4AF5-8901-03D6DA98375C}" type="slidenum">
              <a:rPr lang="en-US" smtClean="0">
                <a:solidFill>
                  <a:schemeClr val="tx1"/>
                </a:solidFill>
              </a:rPr>
              <a:t>10</a:t>
            </a:fld>
            <a:endParaRPr lang="en-US" dirty="0">
              <a:solidFill>
                <a:schemeClr val="tx1"/>
              </a:solidFill>
            </a:endParaRPr>
          </a:p>
        </p:txBody>
      </p:sp>
      <p:sp>
        <p:nvSpPr>
          <p:cNvPr id="8" name="Rectangle 7"/>
          <p:cNvSpPr/>
          <p:nvPr/>
        </p:nvSpPr>
        <p:spPr>
          <a:xfrm>
            <a:off x="2285999" y="5782009"/>
            <a:ext cx="4674363" cy="692497"/>
          </a:xfrm>
          <a:prstGeom prst="rect">
            <a:avLst/>
          </a:prstGeom>
        </p:spPr>
        <p:txBody>
          <a:bodyPr wrap="square">
            <a:spAutoFit/>
          </a:bodyPr>
          <a:lstStyle/>
          <a:p>
            <a:pPr marL="0" lvl="1" indent="-137160" algn="just">
              <a:buFont typeface="Wingdings" pitchFamily="2" charset="2"/>
              <a:buChar char="v"/>
            </a:pPr>
            <a:r>
              <a:rPr lang="en-US" sz="1300" dirty="0"/>
              <a:t>Participation of more than 100 people in the 1</a:t>
            </a:r>
            <a:r>
              <a:rPr lang="en-US" sz="1300" baseline="30000" dirty="0"/>
              <a:t>st</a:t>
            </a:r>
            <a:r>
              <a:rPr lang="en-US" sz="1300" dirty="0"/>
              <a:t> International Radisson </a:t>
            </a:r>
            <a:r>
              <a:rPr lang="en-US" sz="1300" dirty="0" err="1"/>
              <a:t>Blu</a:t>
            </a:r>
            <a:r>
              <a:rPr lang="en-US" sz="1300" dirty="0"/>
              <a:t> </a:t>
            </a:r>
            <a:r>
              <a:rPr lang="en-US" sz="1300" dirty="0" err="1"/>
              <a:t>Larnaka</a:t>
            </a:r>
            <a:r>
              <a:rPr lang="en-US" sz="1300" dirty="0"/>
              <a:t> Marathon  (19/11/2017) wearing Sea Peoples’ T-shirt</a:t>
            </a:r>
          </a:p>
        </p:txBody>
      </p:sp>
    </p:spTree>
    <p:extLst>
      <p:ext uri="{BB962C8B-B14F-4D97-AF65-F5344CB8AC3E}">
        <p14:creationId xmlns:p14="http://schemas.microsoft.com/office/powerpoint/2010/main" val="224519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152400"/>
            <a:ext cx="7543800" cy="6858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5000"/>
              </a:lnSpc>
              <a:buFont typeface="Georgia" pitchFamily="18" charset="0"/>
              <a:buNone/>
            </a:pPr>
            <a:r>
              <a:rPr lang="en-US" sz="2400" dirty="0" smtClean="0">
                <a:solidFill>
                  <a:srgbClr val="0070C0"/>
                </a:solidFill>
                <a:effectLst/>
                <a:latin typeface="+mn-lt"/>
                <a:ea typeface="+mn-ea"/>
                <a:cs typeface="+mn-cs"/>
              </a:rPr>
              <a:t>The Trunk: Ocean Literacy &amp; Mentoring</a:t>
            </a:r>
            <a:r>
              <a:rPr lang="en-US" sz="2400" dirty="0" smtClean="0">
                <a:effectLst/>
              </a:rPr>
              <a:t/>
            </a:r>
            <a:br>
              <a:rPr lang="en-US" sz="2400" dirty="0" smtClean="0">
                <a:effectLst/>
              </a:rPr>
            </a:br>
            <a:r>
              <a:rPr lang="en-US" sz="2400" dirty="0" smtClean="0">
                <a:solidFill>
                  <a:srgbClr val="0070C0"/>
                </a:solidFill>
                <a:latin typeface="+mn-lt"/>
                <a:ea typeface="+mn-ea"/>
                <a:cs typeface="+mn-cs"/>
              </a:rPr>
              <a:t/>
            </a:r>
            <a:br>
              <a:rPr lang="en-US" sz="2400" dirty="0" smtClean="0">
                <a:solidFill>
                  <a:srgbClr val="0070C0"/>
                </a:solidFill>
                <a:latin typeface="+mn-lt"/>
                <a:ea typeface="+mn-ea"/>
                <a:cs typeface="+mn-cs"/>
              </a:rPr>
            </a:br>
            <a:endParaRPr lang="en-US" sz="2400" dirty="0">
              <a:solidFill>
                <a:srgbClr val="0070C0"/>
              </a:solidFill>
              <a:latin typeface="+mn-lt"/>
              <a:ea typeface="+mn-ea"/>
              <a:cs typeface="+mn-cs"/>
            </a:endParaRPr>
          </a:p>
        </p:txBody>
      </p:sp>
      <p:sp>
        <p:nvSpPr>
          <p:cNvPr id="3" name="Content Placeholder 2"/>
          <p:cNvSpPr txBox="1">
            <a:spLocks/>
          </p:cNvSpPr>
          <p:nvPr/>
        </p:nvSpPr>
        <p:spPr>
          <a:xfrm>
            <a:off x="838200" y="1219200"/>
            <a:ext cx="7696200" cy="5410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buFont typeface="Georgia" pitchFamily="18" charset="0"/>
              <a:buNone/>
            </a:pPr>
            <a:endParaRPr lang="en-US" sz="2100" dirty="0" smtClean="0"/>
          </a:p>
          <a:p>
            <a:pPr marL="365760" lvl="1" indent="0">
              <a:buFont typeface="Georgia" pitchFamily="18" charset="0"/>
              <a:buNone/>
            </a:pPr>
            <a:endParaRPr lang="en-US" sz="1900" dirty="0" smtClean="0"/>
          </a:p>
          <a:p>
            <a:pPr>
              <a:buFont typeface="Arial" pitchFamily="34" charset="0"/>
              <a:buChar char="•"/>
            </a:pPr>
            <a:endParaRPr lang="en-US" dirty="0" smtClean="0"/>
          </a:p>
        </p:txBody>
      </p:sp>
      <p:sp>
        <p:nvSpPr>
          <p:cNvPr id="4" name="Content Placeholder 2"/>
          <p:cNvSpPr txBox="1">
            <a:spLocks/>
          </p:cNvSpPr>
          <p:nvPr/>
        </p:nvSpPr>
        <p:spPr>
          <a:xfrm>
            <a:off x="685800" y="1066800"/>
            <a:ext cx="8001000" cy="5410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just">
              <a:buFont typeface="Georgia" pitchFamily="18" charset="0"/>
              <a:buNone/>
            </a:pPr>
            <a:r>
              <a:rPr lang="en-US" sz="1600" b="1" dirty="0" smtClean="0">
                <a:solidFill>
                  <a:schemeClr val="tx1"/>
                </a:solidFill>
              </a:rPr>
              <a:t>Mentoring activities: targeting young people between 15-25 years old </a:t>
            </a:r>
            <a:endParaRPr lang="en-US" sz="1600" b="1" dirty="0" smtClean="0"/>
          </a:p>
          <a:p>
            <a:pPr lvl="0">
              <a:buFont typeface="Arial" pitchFamily="34" charset="0"/>
              <a:buChar char="•"/>
            </a:pPr>
            <a:r>
              <a:rPr lang="en-US" sz="1600" b="1" dirty="0">
                <a:solidFill>
                  <a:schemeClr val="tx1"/>
                </a:solidFill>
                <a:latin typeface="Calibri"/>
                <a:ea typeface="Calibri"/>
                <a:cs typeface="Times New Roman"/>
                <a:hlinkClick r:id="rId2"/>
              </a:rPr>
              <a:t>Blue Career Centre of Eastern Mediterranean &amp; Black </a:t>
            </a:r>
            <a:r>
              <a:rPr lang="en-US" sz="1600" b="1" dirty="0" smtClean="0">
                <a:solidFill>
                  <a:schemeClr val="tx1"/>
                </a:solidFill>
                <a:latin typeface="Calibri"/>
                <a:ea typeface="Calibri"/>
                <a:cs typeface="Times New Roman"/>
                <a:hlinkClick r:id="rId2"/>
              </a:rPr>
              <a:t>Sea</a:t>
            </a:r>
            <a:endParaRPr lang="en-US" sz="1600" b="1" dirty="0" smtClean="0">
              <a:solidFill>
                <a:schemeClr val="tx1"/>
              </a:solidFill>
              <a:latin typeface="Calibri"/>
              <a:ea typeface="Calibri"/>
              <a:cs typeface="Times New Roman"/>
            </a:endParaRPr>
          </a:p>
          <a:p>
            <a:pPr lvl="0">
              <a:buFont typeface="Arial" pitchFamily="34" charset="0"/>
              <a:buChar char="•"/>
            </a:pPr>
            <a:endParaRPr lang="en-US" sz="2400" dirty="0">
              <a:solidFill>
                <a:schemeClr val="tx1"/>
              </a:solidFill>
              <a:latin typeface="Calibri"/>
              <a:ea typeface="Calibri"/>
              <a:cs typeface="Times New Roman"/>
            </a:endParaRPr>
          </a:p>
          <a:p>
            <a:pPr>
              <a:buFont typeface="Arial" pitchFamily="34" charset="0"/>
              <a:buChar char="•"/>
            </a:pPr>
            <a:endParaRPr lang="en-US" dirty="0" smtClean="0"/>
          </a:p>
        </p:txBody>
      </p:sp>
      <p:sp>
        <p:nvSpPr>
          <p:cNvPr id="5" name="Rectangle 4"/>
          <p:cNvSpPr/>
          <p:nvPr/>
        </p:nvSpPr>
        <p:spPr>
          <a:xfrm>
            <a:off x="990600" y="1817914"/>
            <a:ext cx="7391400" cy="488768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smtClean="0">
              <a:solidFill>
                <a:schemeClr val="tx1"/>
              </a:solidFill>
            </a:endParaRPr>
          </a:p>
          <a:p>
            <a:pPr algn="just"/>
            <a:endParaRPr lang="en-US" sz="1400" dirty="0" smtClean="0">
              <a:solidFill>
                <a:schemeClr val="tx1"/>
              </a:solidFill>
            </a:endParaRPr>
          </a:p>
          <a:p>
            <a:pPr algn="just"/>
            <a:endParaRPr lang="en-US" sz="1200" dirty="0" smtClean="0">
              <a:solidFill>
                <a:schemeClr val="tx1"/>
              </a:solidFill>
            </a:endParaRPr>
          </a:p>
          <a:p>
            <a:pPr algn="just"/>
            <a:endParaRPr lang="en-US" sz="1200" dirty="0">
              <a:solidFill>
                <a:schemeClr val="tx1"/>
              </a:solidFill>
            </a:endParaRPr>
          </a:p>
          <a:p>
            <a:pPr algn="just"/>
            <a:r>
              <a:rPr lang="en-US" sz="1200" dirty="0" smtClean="0">
                <a:solidFill>
                  <a:schemeClr val="tx1"/>
                </a:solidFill>
              </a:rPr>
              <a:t>MENTOR </a:t>
            </a:r>
            <a:r>
              <a:rPr lang="en-US" sz="1200" dirty="0">
                <a:solidFill>
                  <a:schemeClr val="tx1"/>
                </a:solidFill>
              </a:rPr>
              <a:t>is an EU funded project which aims </a:t>
            </a:r>
            <a:r>
              <a:rPr lang="en-US" sz="1200" dirty="0" smtClean="0">
                <a:solidFill>
                  <a:schemeClr val="tx1"/>
                </a:solidFill>
              </a:rPr>
              <a:t>at </a:t>
            </a:r>
            <a:r>
              <a:rPr lang="en-US" sz="1200" dirty="0">
                <a:solidFill>
                  <a:schemeClr val="tx1"/>
                </a:solidFill>
              </a:rPr>
              <a:t>the setting up of the Blue Career Centre for the Eastern Mediterranean Sea and Black Sea, a regional platform which will actively promote dialogue between business stakeholders, education &amp; training institutions, research organizations, regulators, the civil society as well as the EU and the Union for the Mediterranean. This Centre will act as a facilitator of synergies and mediator of change, by fostering cooperation between these stakeholders in jointly developing and carrying out measures to close the skill gap, tackle unemployment and make “blue careers” more attractive to the young people of the area. In other words, by supporting activities that will increase employability in key Blue sectors of the region, namely the ones of Maritime Transport (shipping, ports, ship-repairs and shipbuilding), Cruise and Nautical tourism, Aquaculture and Offshore Oil and Gas, the Blue Career Centre will provide prospects for young jobseekers in the above sectors, while supporting businesses in finding the right staff with proper qualifications. In this way, the Centre will respond to the major concerns and challenges that the marine and maritime sectors face, the skills gap and the shortage of qualified professionals</a:t>
            </a:r>
            <a:r>
              <a:rPr lang="en-US" sz="1200" dirty="0" smtClean="0">
                <a:solidFill>
                  <a:schemeClr val="tx1"/>
                </a:solidFill>
              </a:rPr>
              <a:t>.</a:t>
            </a:r>
          </a:p>
          <a:p>
            <a:pPr algn="just"/>
            <a:endParaRPr lang="en-US" sz="1200" dirty="0">
              <a:solidFill>
                <a:schemeClr val="tx1"/>
              </a:solidFill>
            </a:endParaRPr>
          </a:p>
          <a:p>
            <a:pPr algn="just"/>
            <a:r>
              <a:rPr lang="en-US" sz="1200" u="sng" dirty="0" smtClean="0">
                <a:solidFill>
                  <a:schemeClr val="tx1"/>
                </a:solidFill>
              </a:rPr>
              <a:t>Duration</a:t>
            </a:r>
            <a:r>
              <a:rPr lang="en-US" sz="1200" dirty="0" smtClean="0">
                <a:solidFill>
                  <a:schemeClr val="tx1"/>
                </a:solidFill>
              </a:rPr>
              <a:t>: 1/02/2017-31/01/2019	</a:t>
            </a:r>
            <a:r>
              <a:rPr lang="en-US" sz="1200" u="sng" dirty="0" smtClean="0">
                <a:solidFill>
                  <a:schemeClr val="tx1"/>
                </a:solidFill>
              </a:rPr>
              <a:t>Total Budget</a:t>
            </a:r>
            <a:r>
              <a:rPr lang="en-US" sz="1200" dirty="0" smtClean="0">
                <a:solidFill>
                  <a:schemeClr val="tx1"/>
                </a:solidFill>
              </a:rPr>
              <a:t>: €689.762</a:t>
            </a:r>
          </a:p>
          <a:p>
            <a:pPr algn="just"/>
            <a:endParaRPr lang="en-US" sz="1200" dirty="0" smtClean="0">
              <a:solidFill>
                <a:schemeClr val="tx1"/>
              </a:solidFill>
            </a:endParaRPr>
          </a:p>
          <a:p>
            <a:pPr algn="just"/>
            <a:r>
              <a:rPr lang="en-US" sz="1200" u="sng" dirty="0" smtClean="0">
                <a:solidFill>
                  <a:schemeClr val="tx1"/>
                </a:solidFill>
              </a:rPr>
              <a:t>Partners</a:t>
            </a:r>
            <a:r>
              <a:rPr lang="en-US" sz="1200" dirty="0" smtClean="0">
                <a:solidFill>
                  <a:schemeClr val="tx1"/>
                </a:solidFill>
              </a:rPr>
              <a:t>:							</a:t>
            </a:r>
          </a:p>
          <a:p>
            <a:pPr marL="171450" indent="-171450">
              <a:buFont typeface="Arial" pitchFamily="34" charset="0"/>
              <a:buChar char="•"/>
            </a:pPr>
            <a:r>
              <a:rPr lang="en-US" sz="1200" dirty="0" smtClean="0">
                <a:solidFill>
                  <a:schemeClr val="tx1"/>
                </a:solidFill>
              </a:rPr>
              <a:t>National Technical University of Athens (NTUA), Greece	</a:t>
            </a:r>
          </a:p>
          <a:p>
            <a:pPr marL="171450" indent="-171450">
              <a:buFont typeface="Arial" pitchFamily="34" charset="0"/>
              <a:buChar char="•"/>
            </a:pPr>
            <a:r>
              <a:rPr lang="en-US" sz="1200" dirty="0" smtClean="0">
                <a:solidFill>
                  <a:schemeClr val="tx1"/>
                </a:solidFill>
              </a:rPr>
              <a:t>Agricultural </a:t>
            </a:r>
            <a:r>
              <a:rPr lang="en-US" sz="1200" dirty="0">
                <a:solidFill>
                  <a:schemeClr val="tx1"/>
                </a:solidFill>
              </a:rPr>
              <a:t>University of Athens, (AUA), Greece</a:t>
            </a:r>
          </a:p>
          <a:p>
            <a:pPr marL="171450" indent="-171450">
              <a:buFont typeface="Arial" pitchFamily="34" charset="0"/>
              <a:buChar char="•"/>
            </a:pPr>
            <a:r>
              <a:rPr lang="en-US" sz="1200" dirty="0" smtClean="0">
                <a:solidFill>
                  <a:schemeClr val="tx1"/>
                </a:solidFill>
              </a:rPr>
              <a:t>Maritime </a:t>
            </a:r>
            <a:r>
              <a:rPr lang="en-US" sz="1200" dirty="0">
                <a:solidFill>
                  <a:schemeClr val="tx1"/>
                </a:solidFill>
              </a:rPr>
              <a:t>Institute of Eastern Mediterranean (MarInEM), Cyprus</a:t>
            </a:r>
          </a:p>
          <a:p>
            <a:pPr marL="171450" indent="-171450">
              <a:buFont typeface="Arial" pitchFamily="34" charset="0"/>
              <a:buChar char="•"/>
            </a:pPr>
            <a:r>
              <a:rPr lang="en-US" sz="1200" dirty="0">
                <a:solidFill>
                  <a:schemeClr val="tx1"/>
                </a:solidFill>
              </a:rPr>
              <a:t>Cyprus Chamber of Commerce and Industry (CCCI), Cyprus</a:t>
            </a:r>
          </a:p>
          <a:p>
            <a:pPr marL="171450" indent="-171450">
              <a:buFont typeface="Arial" pitchFamily="34" charset="0"/>
              <a:buChar char="•"/>
            </a:pPr>
            <a:r>
              <a:rPr lang="en-US" sz="1200" dirty="0">
                <a:solidFill>
                  <a:schemeClr val="tx1"/>
                </a:solidFill>
              </a:rPr>
              <a:t>Marine Cluster Bulgaria (MCB), Bulgaria</a:t>
            </a:r>
          </a:p>
          <a:p>
            <a:pPr marL="171450" indent="-171450">
              <a:buFont typeface="Arial" pitchFamily="34" charset="0"/>
              <a:buChar char="•"/>
            </a:pPr>
            <a:r>
              <a:rPr lang="en-US" sz="1200" dirty="0">
                <a:solidFill>
                  <a:schemeClr val="tx1"/>
                </a:solidFill>
              </a:rPr>
              <a:t> Constanta Maritime University (CMU), Romania</a:t>
            </a:r>
          </a:p>
          <a:p>
            <a:pPr algn="just"/>
            <a:endParaRPr lang="en-US" sz="1400" dirty="0">
              <a:solidFill>
                <a:schemeClr val="tx1"/>
              </a:solidFill>
            </a:endParaRPr>
          </a:p>
          <a:p>
            <a:r>
              <a:rPr lang="en-US" sz="1200" u="sng" dirty="0" smtClean="0">
                <a:solidFill>
                  <a:schemeClr val="tx1"/>
                </a:solidFill>
              </a:rPr>
              <a:t>Observers:</a:t>
            </a:r>
            <a:r>
              <a:rPr lang="en-US" sz="1200" dirty="0" smtClean="0">
                <a:solidFill>
                  <a:schemeClr val="tx1"/>
                </a:solidFill>
              </a:rPr>
              <a:t> </a:t>
            </a:r>
            <a:r>
              <a:rPr lang="en-US" sz="1200" dirty="0">
                <a:solidFill>
                  <a:schemeClr val="tx1"/>
                </a:solidFill>
              </a:rPr>
              <a:t>Arab Academy for Science, Technology and Maritime Transport (Egypt),  </a:t>
            </a:r>
            <a:r>
              <a:rPr lang="en-US" sz="1200" dirty="0" smtClean="0">
                <a:solidFill>
                  <a:schemeClr val="tx1"/>
                </a:solidFill>
              </a:rPr>
              <a:t>Jordan </a:t>
            </a:r>
            <a:r>
              <a:rPr lang="en-US" sz="1200" dirty="0">
                <a:solidFill>
                  <a:schemeClr val="tx1"/>
                </a:solidFill>
              </a:rPr>
              <a:t>Academy for Maritime </a:t>
            </a:r>
            <a:r>
              <a:rPr lang="en-US" sz="1200" dirty="0" smtClean="0">
                <a:solidFill>
                  <a:schemeClr val="tx1"/>
                </a:solidFill>
              </a:rPr>
              <a:t>Studies (Jordan), Istanbul </a:t>
            </a:r>
            <a:r>
              <a:rPr lang="en-US" sz="1200" dirty="0">
                <a:solidFill>
                  <a:schemeClr val="tx1"/>
                </a:solidFill>
              </a:rPr>
              <a:t>Technical </a:t>
            </a:r>
            <a:r>
              <a:rPr lang="en-US" sz="1200" dirty="0" smtClean="0">
                <a:solidFill>
                  <a:schemeClr val="tx1"/>
                </a:solidFill>
              </a:rPr>
              <a:t>University (Turkey)</a:t>
            </a:r>
            <a:endParaRPr lang="en-US" sz="12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a:p>
            <a:pPr algn="just"/>
            <a:endParaRPr lang="en-US" sz="1400" dirty="0" smtClean="0">
              <a:solidFill>
                <a:schemeClr val="tx1"/>
              </a:solidFill>
            </a:endParaRPr>
          </a:p>
          <a:p>
            <a:pPr algn="just"/>
            <a:endParaRPr lang="en-US" sz="1400" dirty="0">
              <a:solidFill>
                <a:schemeClr val="tx1"/>
              </a:solidFill>
            </a:endParaRPr>
          </a:p>
        </p:txBody>
      </p:sp>
      <p:pic>
        <p:nvPicPr>
          <p:cNvPr id="6" name="Picture 5" descr="Image result for the trunk of a tree pictogram"/>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6328" b="1"/>
          <a:stretch/>
        </p:blipFill>
        <p:spPr bwMode="auto">
          <a:xfrm>
            <a:off x="7359992" y="152400"/>
            <a:ext cx="1274445" cy="657225"/>
          </a:xfrm>
          <a:prstGeom prst="rect">
            <a:avLst/>
          </a:prstGeom>
          <a:noFill/>
          <a:ln>
            <a:noFill/>
          </a:ln>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a:xfrm>
            <a:off x="7720037" y="6523037"/>
            <a:ext cx="1828800" cy="365125"/>
          </a:xfrm>
        </p:spPr>
        <p:txBody>
          <a:bodyPr/>
          <a:lstStyle/>
          <a:p>
            <a:fld id="{4199101E-1DD6-4AF5-8901-03D6DA98375C}"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513063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66800"/>
            <a:ext cx="7493634" cy="5416868"/>
          </a:xfrm>
          <a:prstGeom prst="rect">
            <a:avLst/>
          </a:prstGeom>
        </p:spPr>
        <p:txBody>
          <a:bodyPr wrap="square">
            <a:spAutoFit/>
          </a:bodyPr>
          <a:lstStyle/>
          <a:p>
            <a:pPr marL="285750" indent="-285750" algn="just">
              <a:buClr>
                <a:schemeClr val="accent6">
                  <a:lumMod val="75000"/>
                </a:schemeClr>
              </a:buClr>
              <a:buSzPct val="130000"/>
              <a:buFont typeface="Trebuchet MS" pitchFamily="34" charset="0"/>
              <a:buChar char="•"/>
            </a:pPr>
            <a:r>
              <a:rPr lang="en-US" sz="1600" dirty="0" smtClean="0"/>
              <a:t>The young adults (18-28) who love the sea and would like to work in sea-related professions, will have to acquire the necessary theoretical and practical knowledge and experience in appropriate educational and training institutions.</a:t>
            </a:r>
          </a:p>
          <a:p>
            <a:pPr marL="285750" indent="-285750" algn="just">
              <a:buClr>
                <a:schemeClr val="accent6">
                  <a:lumMod val="75000"/>
                </a:schemeClr>
              </a:buClr>
              <a:buFont typeface="Trebuchet MS" pitchFamily="34" charset="0"/>
              <a:buChar char="•"/>
            </a:pPr>
            <a:endParaRPr lang="en-US" sz="1600" dirty="0"/>
          </a:p>
          <a:p>
            <a:pPr marL="285750" indent="-285750" algn="just">
              <a:buClr>
                <a:schemeClr val="accent6">
                  <a:lumMod val="75000"/>
                </a:schemeClr>
              </a:buClr>
              <a:buFont typeface="Trebuchet MS" pitchFamily="34" charset="0"/>
              <a:buChar char="•"/>
            </a:pPr>
            <a:r>
              <a:rPr lang="en-US" sz="1600" dirty="0" smtClean="0"/>
              <a:t>Such institutions in Cyprus; with whom MarInEM has a close relation; linking them with the industry and its needs and mentoring its students and graduates are the following:</a:t>
            </a:r>
            <a:endParaRPr lang="en-US" sz="1600" dirty="0"/>
          </a:p>
          <a:p>
            <a:pPr marL="742950" lvl="1" indent="-285750">
              <a:buFont typeface="Wingdings" pitchFamily="2" charset="2"/>
              <a:buChar char="ü"/>
            </a:pPr>
            <a:r>
              <a:rPr lang="en-US" sz="1600" dirty="0" smtClean="0">
                <a:hlinkClick r:id="rId2"/>
              </a:rPr>
              <a:t>The Cyprus University of Technology- Department of Commerce, Finance and Shipping</a:t>
            </a:r>
            <a:endParaRPr lang="en-US" sz="1600" dirty="0" smtClean="0"/>
          </a:p>
          <a:p>
            <a:pPr marL="742950" lvl="1" indent="-285750">
              <a:buFont typeface="Wingdings" pitchFamily="2" charset="2"/>
              <a:buChar char="ü"/>
            </a:pPr>
            <a:r>
              <a:rPr lang="en-US" sz="1600" dirty="0" smtClean="0">
                <a:hlinkClick r:id="rId3"/>
              </a:rPr>
              <a:t>The Cyprus </a:t>
            </a:r>
            <a:r>
              <a:rPr lang="en-US" sz="1600" dirty="0">
                <a:hlinkClick r:id="rId3"/>
              </a:rPr>
              <a:t>Maritime Academy </a:t>
            </a:r>
            <a:r>
              <a:rPr lang="en-US" sz="1600" dirty="0" smtClean="0">
                <a:hlinkClick r:id="rId3"/>
              </a:rPr>
              <a:t>(University of Nicosia) –Nautical Science, Marine Engineering, </a:t>
            </a:r>
            <a:r>
              <a:rPr lang="en-US" sz="1600" dirty="0">
                <a:hlinkClick r:id="rId3"/>
              </a:rPr>
              <a:t>Marine </a:t>
            </a:r>
            <a:r>
              <a:rPr lang="en-US" sz="1600" dirty="0" smtClean="0">
                <a:hlinkClick r:id="rId3"/>
              </a:rPr>
              <a:t>Electro-technology, Maritime Hospitality </a:t>
            </a:r>
            <a:endParaRPr lang="en-US" sz="1600" dirty="0" smtClean="0"/>
          </a:p>
          <a:p>
            <a:pPr marL="742950" lvl="1" indent="-285750">
              <a:buFont typeface="Wingdings" pitchFamily="2" charset="2"/>
              <a:buChar char="ü"/>
            </a:pPr>
            <a:r>
              <a:rPr lang="en-US" sz="1600" dirty="0" smtClean="0"/>
              <a:t>Frederick University – </a:t>
            </a:r>
            <a:r>
              <a:rPr lang="en-US" sz="1600" dirty="0" smtClean="0">
                <a:hlinkClick r:id="rId4"/>
              </a:rPr>
              <a:t>BSc in Maritime </a:t>
            </a:r>
            <a:r>
              <a:rPr lang="en-US" sz="1600" dirty="0">
                <a:hlinkClick r:id="rId4"/>
              </a:rPr>
              <a:t>Studies </a:t>
            </a:r>
            <a:r>
              <a:rPr lang="en-US" sz="1600" dirty="0" smtClean="0"/>
              <a:t>&amp; </a:t>
            </a:r>
            <a:r>
              <a:rPr lang="en-US" sz="1600" dirty="0" smtClean="0">
                <a:hlinkClick r:id="rId5"/>
              </a:rPr>
              <a:t>Marine </a:t>
            </a:r>
            <a:r>
              <a:rPr lang="en-US" sz="1600" dirty="0">
                <a:hlinkClick r:id="rId5"/>
              </a:rPr>
              <a:t>Engineering Program </a:t>
            </a:r>
            <a:endParaRPr lang="en-US" sz="1600" dirty="0" smtClean="0"/>
          </a:p>
          <a:p>
            <a:pPr marL="742950" lvl="1" indent="-285750">
              <a:buFont typeface="Wingdings" pitchFamily="2" charset="2"/>
              <a:buChar char="ü"/>
            </a:pPr>
            <a:r>
              <a:rPr lang="en-US" sz="1600" dirty="0" smtClean="0">
                <a:hlinkClick r:id="rId6"/>
              </a:rPr>
              <a:t>Mediterranean </a:t>
            </a:r>
            <a:r>
              <a:rPr lang="en-US" sz="1600" dirty="0">
                <a:hlinkClick r:id="rId6"/>
              </a:rPr>
              <a:t>Maritime </a:t>
            </a:r>
            <a:r>
              <a:rPr lang="en-US" sz="1600" dirty="0" smtClean="0">
                <a:hlinkClick r:id="rId6"/>
              </a:rPr>
              <a:t>Academy</a:t>
            </a:r>
            <a:endParaRPr lang="en-US" sz="1600" dirty="0" smtClean="0"/>
          </a:p>
          <a:p>
            <a:pPr marL="742950" lvl="1" indent="-285750">
              <a:buFont typeface="Wingdings" pitchFamily="2" charset="2"/>
              <a:buChar char="ü"/>
            </a:pPr>
            <a:r>
              <a:rPr lang="en-US" sz="1600" dirty="0" smtClean="0"/>
              <a:t>University of Cyprus- the  recently announced Faculty </a:t>
            </a:r>
            <a:r>
              <a:rPr lang="en-US" sz="1600" dirty="0"/>
              <a:t>of Marine Science &amp; </a:t>
            </a:r>
            <a:r>
              <a:rPr lang="en-US" sz="1600" dirty="0" smtClean="0"/>
              <a:t>Technology</a:t>
            </a:r>
          </a:p>
          <a:p>
            <a:pPr marL="742950" lvl="1" indent="-285750">
              <a:buFont typeface="Wingdings" pitchFamily="2" charset="2"/>
              <a:buChar char="ü"/>
            </a:pPr>
            <a:r>
              <a:rPr lang="en-US" sz="1600" dirty="0" smtClean="0"/>
              <a:t>Odysseus Maritime Training Centre </a:t>
            </a:r>
          </a:p>
          <a:p>
            <a:pPr marL="742950" lvl="1" indent="-285750">
              <a:buFont typeface="Wingdings" pitchFamily="2" charset="2"/>
              <a:buChar char="ü"/>
            </a:pPr>
            <a:endParaRPr lang="en-US" sz="1600" dirty="0"/>
          </a:p>
          <a:p>
            <a:pPr lvl="1" algn="just"/>
            <a:r>
              <a:rPr lang="en-US" sz="1400" i="1" dirty="0" smtClean="0"/>
              <a:t>More maritime training centers are expected to be created in the future as the demand for qualified and skilled personnel in the marine and maritime industry is increasing including Training Centers for the Offshore Oil &amp; Gas Industry.</a:t>
            </a:r>
          </a:p>
        </p:txBody>
      </p:sp>
      <p:sp>
        <p:nvSpPr>
          <p:cNvPr id="3" name="Title 1"/>
          <p:cNvSpPr txBox="1">
            <a:spLocks/>
          </p:cNvSpPr>
          <p:nvPr/>
        </p:nvSpPr>
        <p:spPr>
          <a:xfrm>
            <a:off x="304800" y="152400"/>
            <a:ext cx="7543800" cy="6858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lnSpc>
                <a:spcPct val="115000"/>
              </a:lnSpc>
              <a:buNone/>
            </a:pPr>
            <a:r>
              <a:rPr lang="en-US" sz="2400" dirty="0" smtClean="0">
                <a:solidFill>
                  <a:srgbClr val="0070C0"/>
                </a:solidFill>
                <a:effectLst/>
                <a:latin typeface="+mn-lt"/>
                <a:ea typeface="+mn-ea"/>
                <a:cs typeface="+mn-cs"/>
              </a:rPr>
              <a:t>The </a:t>
            </a:r>
            <a:r>
              <a:rPr lang="en-US" sz="2400" dirty="0">
                <a:solidFill>
                  <a:srgbClr val="0070C0"/>
                </a:solidFill>
                <a:effectLst/>
                <a:latin typeface="+mn-lt"/>
                <a:ea typeface="+mn-ea"/>
                <a:cs typeface="+mn-cs"/>
              </a:rPr>
              <a:t>Branches: Education &amp; Training Institutions</a:t>
            </a:r>
          </a:p>
          <a:p>
            <a:pPr marL="0" indent="0" algn="ctr">
              <a:lnSpc>
                <a:spcPct val="115000"/>
              </a:lnSpc>
              <a:buFont typeface="Georgia" pitchFamily="18" charset="0"/>
              <a:buNone/>
            </a:pPr>
            <a:endParaRPr lang="en-US" sz="2400" dirty="0">
              <a:solidFill>
                <a:srgbClr val="0070C0"/>
              </a:solidFill>
              <a:effectLst/>
              <a:latin typeface="+mn-lt"/>
              <a:ea typeface="+mn-ea"/>
              <a:cs typeface="+mn-cs"/>
            </a:endParaRPr>
          </a:p>
        </p:txBody>
      </p:sp>
      <p:pic>
        <p:nvPicPr>
          <p:cNvPr id="4" name="Picture 3" descr="Image result for the trunk of a tree pictogram"/>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964" t="-837" r="-8321" b="-5695"/>
          <a:stretch/>
        </p:blipFill>
        <p:spPr bwMode="auto">
          <a:xfrm>
            <a:off x="7772400" y="20591"/>
            <a:ext cx="1118870" cy="120015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a:xfrm>
            <a:off x="7315200" y="6476741"/>
            <a:ext cx="1828800" cy="365125"/>
          </a:xfrm>
        </p:spPr>
        <p:txBody>
          <a:bodyPr/>
          <a:lstStyle/>
          <a:p>
            <a:fld id="{4199101E-1DD6-4AF5-8901-03D6DA98375C}"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14111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7543800" cy="6858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lnSpc>
                <a:spcPct val="115000"/>
              </a:lnSpc>
              <a:buNone/>
            </a:pPr>
            <a:r>
              <a:rPr lang="en-US" sz="2400" dirty="0" smtClean="0">
                <a:solidFill>
                  <a:srgbClr val="0070C0"/>
                </a:solidFill>
                <a:effectLst/>
                <a:latin typeface="+mn-lt"/>
                <a:ea typeface="+mn-ea"/>
                <a:cs typeface="+mn-cs"/>
              </a:rPr>
              <a:t>The Grafting:</a:t>
            </a:r>
            <a:r>
              <a:rPr lang="en-US" sz="2400" dirty="0">
                <a:solidFill>
                  <a:srgbClr val="0070C0"/>
                </a:solidFill>
                <a:effectLst/>
                <a:latin typeface="Calibri"/>
                <a:ea typeface="Calibri"/>
                <a:cs typeface="Times New Roman"/>
              </a:rPr>
              <a:t> Re-Training &amp; Up-Skilling </a:t>
            </a:r>
            <a:endParaRPr lang="en-US" sz="2400" dirty="0">
              <a:solidFill>
                <a:srgbClr val="0070C0"/>
              </a:solidFill>
              <a:effectLst/>
              <a:latin typeface="+mn-lt"/>
              <a:ea typeface="+mn-ea"/>
              <a:cs typeface="+mn-cs"/>
            </a:endParaRPr>
          </a:p>
        </p:txBody>
      </p:sp>
      <p:sp>
        <p:nvSpPr>
          <p:cNvPr id="3" name="Rectangle 2"/>
          <p:cNvSpPr/>
          <p:nvPr/>
        </p:nvSpPr>
        <p:spPr>
          <a:xfrm>
            <a:off x="685801" y="1295400"/>
            <a:ext cx="7493634" cy="3139321"/>
          </a:xfrm>
          <a:prstGeom prst="rect">
            <a:avLst/>
          </a:prstGeom>
        </p:spPr>
        <p:txBody>
          <a:bodyPr wrap="square">
            <a:spAutoFit/>
          </a:bodyPr>
          <a:lstStyle/>
          <a:p>
            <a:pPr marL="285750" indent="-285750" algn="just">
              <a:buClr>
                <a:schemeClr val="accent6">
                  <a:lumMod val="75000"/>
                </a:schemeClr>
              </a:buClr>
              <a:buSzPct val="130000"/>
              <a:buFont typeface="Trebuchet MS" pitchFamily="34" charset="0"/>
              <a:buChar char="•"/>
            </a:pPr>
            <a:r>
              <a:rPr lang="en-US" dirty="0" smtClean="0"/>
              <a:t>The pursuit of continuous training is deemed necessary for the acquisition of additional specialized skills &amp; experience (up-skilling) which will generate more and better career advancement opportunities for the young adults.</a:t>
            </a:r>
          </a:p>
          <a:p>
            <a:pPr marL="285750" indent="-285750" algn="just">
              <a:buClr>
                <a:schemeClr val="accent6">
                  <a:lumMod val="75000"/>
                </a:schemeClr>
              </a:buClr>
              <a:buFont typeface="Trebuchet MS" pitchFamily="34" charset="0"/>
              <a:buChar char="•"/>
            </a:pPr>
            <a:endParaRPr lang="en-US" dirty="0" smtClean="0"/>
          </a:p>
          <a:p>
            <a:pPr marL="285750" indent="-285750" algn="just">
              <a:buClr>
                <a:schemeClr val="accent6">
                  <a:lumMod val="75000"/>
                </a:schemeClr>
              </a:buClr>
              <a:buFont typeface="Trebuchet MS" pitchFamily="34" charset="0"/>
              <a:buChar char="•"/>
            </a:pPr>
            <a:r>
              <a:rPr lang="en-US" dirty="0" smtClean="0"/>
              <a:t>Re-training and up-skilling schemes are pursued and provided by the same institutions that provide the basic theoretical and practical knowledge and training (Cyprus University of Technology, University of Cyprus, University of Nicosia, Frederick University </a:t>
            </a:r>
            <a:r>
              <a:rPr lang="en-US" dirty="0" err="1" smtClean="0"/>
              <a:t>etc</a:t>
            </a:r>
            <a:r>
              <a:rPr lang="en-US" dirty="0" smtClean="0"/>
              <a:t>) with the active support of MarInEM and the Maritime industry of Cyprus.</a:t>
            </a:r>
            <a:endParaRPr lang="en-US" dirty="0"/>
          </a:p>
          <a:p>
            <a:pPr marL="742950" lvl="1" indent="-285750">
              <a:buFont typeface="Wingdings" pitchFamily="2" charset="2"/>
              <a:buChar char="ü"/>
            </a:pPr>
            <a:endParaRPr lang="en-US" dirty="0" smtClean="0"/>
          </a:p>
        </p:txBody>
      </p:sp>
      <p:pic>
        <p:nvPicPr>
          <p:cNvPr id="6" name="Picture 5" descr="C:\Users\e-mar-19\Desktop\imageedit_2_7108706101.png"/>
          <p:cNvPicPr/>
          <p:nvPr/>
        </p:nvPicPr>
        <p:blipFill rotWithShape="1">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29" t="1088" r="1766" b="9256"/>
          <a:stretch/>
        </p:blipFill>
        <p:spPr bwMode="auto">
          <a:xfrm>
            <a:off x="6766873" y="30529"/>
            <a:ext cx="1219200" cy="988650"/>
          </a:xfrm>
          <a:prstGeom prst="rect">
            <a:avLst/>
          </a:prstGeom>
          <a:noFill/>
          <a:ln>
            <a:noFill/>
          </a:ln>
          <a:extLst>
            <a:ext uri="{53640926-AAD7-44D8-BBD7-CCE9431645EC}">
              <a14:shadowObscured xmlns:a14="http://schemas.microsoft.com/office/drawing/2010/main"/>
            </a:ext>
          </a:extLst>
        </p:spPr>
      </p:pic>
      <p:pic>
        <p:nvPicPr>
          <p:cNvPr id="2052" name="Picture 4" descr="Image result for training merchant marine offic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864429"/>
            <a:ext cx="2103746" cy="13800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929409"/>
            <a:ext cx="3787423" cy="131507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7315200" y="6492875"/>
            <a:ext cx="1828800" cy="365125"/>
          </a:xfrm>
        </p:spPr>
        <p:txBody>
          <a:bodyPr/>
          <a:lstStyle/>
          <a:p>
            <a:fld id="{4199101E-1DD6-4AF5-8901-03D6DA98375C}"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446790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389" y="152400"/>
            <a:ext cx="7848600" cy="9144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a:spcBef>
                <a:spcPts val="0"/>
              </a:spcBef>
              <a:buNone/>
            </a:pPr>
            <a:r>
              <a:rPr lang="en-US" sz="2400" dirty="0" smtClean="0">
                <a:solidFill>
                  <a:srgbClr val="0070C0"/>
                </a:solidFill>
                <a:effectLst/>
                <a:latin typeface="+mn-lt"/>
                <a:ea typeface="+mn-ea"/>
                <a:cs typeface="+mn-cs"/>
              </a:rPr>
              <a:t>	The Fertilizer:</a:t>
            </a:r>
            <a:r>
              <a:rPr lang="en-US" sz="2400" dirty="0" smtClean="0">
                <a:solidFill>
                  <a:srgbClr val="0070C0"/>
                </a:solidFill>
                <a:effectLst/>
                <a:latin typeface="Calibri"/>
                <a:ea typeface="Calibri"/>
                <a:cs typeface="Times New Roman"/>
              </a:rPr>
              <a:t> RTDI </a:t>
            </a:r>
            <a:r>
              <a:rPr lang="en-US" sz="2400" dirty="0" smtClean="0">
                <a:solidFill>
                  <a:srgbClr val="0070C0"/>
                </a:solidFill>
                <a:effectLst/>
                <a:latin typeface="+mn-lt"/>
                <a:ea typeface="+mn-ea"/>
                <a:cs typeface="+mn-cs"/>
              </a:rPr>
              <a:t>Institutions</a:t>
            </a:r>
            <a:endParaRPr lang="en-US" sz="2400" dirty="0">
              <a:solidFill>
                <a:srgbClr val="0070C0"/>
              </a:solidFill>
              <a:effectLst/>
              <a:latin typeface="+mn-lt"/>
              <a:ea typeface="+mn-ea"/>
              <a:cs typeface="+mn-cs"/>
            </a:endParaRPr>
          </a:p>
        </p:txBody>
      </p:sp>
      <p:sp>
        <p:nvSpPr>
          <p:cNvPr id="11" name="Rectangle 10"/>
          <p:cNvSpPr/>
          <p:nvPr/>
        </p:nvSpPr>
        <p:spPr>
          <a:xfrm>
            <a:off x="711008" y="1066800"/>
            <a:ext cx="7504737" cy="2308324"/>
          </a:xfrm>
          <a:prstGeom prst="rect">
            <a:avLst/>
          </a:prstGeom>
          <a:noFill/>
        </p:spPr>
        <p:txBody>
          <a:bodyPr wrap="square">
            <a:spAutoFit/>
          </a:bodyPr>
          <a:lstStyle/>
          <a:p>
            <a:pPr algn="just">
              <a:spcBef>
                <a:spcPts val="600"/>
              </a:spcBef>
              <a:buClr>
                <a:schemeClr val="accent6">
                  <a:lumMod val="75000"/>
                </a:schemeClr>
              </a:buClr>
              <a:buSzPct val="130000"/>
            </a:pPr>
            <a:r>
              <a:rPr lang="en-US" sz="1700" dirty="0" smtClean="0"/>
              <a:t>For the young adults who wish to be employed in RTDI-intensive sectors of the marine and maritime industry, the necessary institutions need to be created.</a:t>
            </a:r>
            <a:endParaRPr lang="en-US" dirty="0"/>
          </a:p>
          <a:p>
            <a:pPr marL="285750" indent="-285750">
              <a:spcBef>
                <a:spcPts val="600"/>
              </a:spcBef>
              <a:buClr>
                <a:schemeClr val="accent6">
                  <a:lumMod val="75000"/>
                </a:schemeClr>
              </a:buClr>
              <a:buSzPct val="130000"/>
              <a:buFont typeface="Arial" pitchFamily="34" charset="0"/>
              <a:buChar char="•"/>
            </a:pPr>
            <a:r>
              <a:rPr lang="en-US" sz="1700" b="1" dirty="0" smtClean="0">
                <a:hlinkClick r:id="rId2"/>
              </a:rPr>
              <a:t>Marine </a:t>
            </a:r>
            <a:r>
              <a:rPr lang="en-US" sz="1700" b="1" dirty="0">
                <a:hlinkClick r:id="rId2"/>
              </a:rPr>
              <a:t>and Maritime Research, Innovation, Technology Centre of Excellence (</a:t>
            </a:r>
            <a:r>
              <a:rPr lang="en-US" sz="1700" b="1" dirty="0" err="1" smtClean="0">
                <a:hlinkClick r:id="rId2"/>
              </a:rPr>
              <a:t>MaRITeC</a:t>
            </a:r>
            <a:r>
              <a:rPr lang="en-US" sz="1700" b="1" dirty="0" smtClean="0">
                <a:hlinkClick r:id="rId2"/>
              </a:rPr>
              <a:t>-X</a:t>
            </a:r>
            <a:r>
              <a:rPr lang="en-US" sz="1700" b="1" dirty="0">
                <a:hlinkClick r:id="rId2"/>
              </a:rPr>
              <a:t>) </a:t>
            </a:r>
            <a:endParaRPr lang="en-US" sz="1700" b="1" dirty="0" smtClean="0"/>
          </a:p>
          <a:p>
            <a:pPr marL="285750" indent="-285750">
              <a:buClr>
                <a:schemeClr val="accent6">
                  <a:lumMod val="75000"/>
                </a:schemeClr>
              </a:buClr>
              <a:buSzPct val="130000"/>
              <a:buFont typeface="Arial" pitchFamily="34" charset="0"/>
              <a:buChar char="•"/>
            </a:pPr>
            <a:endParaRPr lang="en-US" b="1" dirty="0"/>
          </a:p>
          <a:p>
            <a:pPr marL="285750" indent="-285750">
              <a:buClr>
                <a:schemeClr val="accent6">
                  <a:lumMod val="75000"/>
                </a:schemeClr>
              </a:buClr>
              <a:buSzPct val="130000"/>
              <a:buFont typeface="Arial" pitchFamily="34" charset="0"/>
              <a:buChar char="•"/>
            </a:pPr>
            <a:endParaRPr lang="en-US" b="1" dirty="0" smtClean="0"/>
          </a:p>
          <a:p>
            <a:pPr marL="285750" indent="-285750">
              <a:buClr>
                <a:schemeClr val="accent6">
                  <a:lumMod val="75000"/>
                </a:schemeClr>
              </a:buClr>
              <a:buSzPct val="130000"/>
              <a:buFont typeface="Arial" pitchFamily="34" charset="0"/>
              <a:buChar char="•"/>
            </a:pPr>
            <a:endParaRPr lang="en-US" dirty="0" smtClean="0"/>
          </a:p>
        </p:txBody>
      </p:sp>
      <p:sp>
        <p:nvSpPr>
          <p:cNvPr id="4" name="Rectangle 3"/>
          <p:cNvSpPr/>
          <p:nvPr/>
        </p:nvSpPr>
        <p:spPr>
          <a:xfrm>
            <a:off x="838200" y="2590800"/>
            <a:ext cx="7461291" cy="4191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400" dirty="0" smtClean="0">
              <a:solidFill>
                <a:schemeClr val="tx1"/>
              </a:solidFill>
            </a:endParaRPr>
          </a:p>
          <a:p>
            <a:pPr algn="just"/>
            <a:r>
              <a:rPr lang="en-US" sz="1300" dirty="0" smtClean="0">
                <a:solidFill>
                  <a:schemeClr val="tx1"/>
                </a:solidFill>
              </a:rPr>
              <a:t>“</a:t>
            </a:r>
            <a:r>
              <a:rPr lang="en-US" sz="1300" dirty="0" err="1">
                <a:solidFill>
                  <a:schemeClr val="tx1"/>
                </a:solidFill>
              </a:rPr>
              <a:t>MaRITeC</a:t>
            </a:r>
            <a:r>
              <a:rPr lang="en-US" sz="1300" dirty="0">
                <a:solidFill>
                  <a:schemeClr val="tx1"/>
                </a:solidFill>
              </a:rPr>
              <a:t>-X” is an ambitious project that has been granted funding from the European Commission under the HORIZON2020 Programme, call H2020-WIDESPREAD-2016-2017 and more specifically for the topic WIDESPREAD-04-2017 - Teaming Phase 1. The project’s main objective is the creation of a Centre of Excellence in Cyprus that will foster scientific and business excellence in - the crucial for Cyprus - Marine and Maritime sectors, including the - rapidly emerging - Offshore Energy sector. The Centre will be aligned with the overall Smart Specialization Strategy for Cyprus (S</a:t>
            </a:r>
            <a:r>
              <a:rPr lang="en-US" sz="1300" baseline="30000" dirty="0">
                <a:solidFill>
                  <a:schemeClr val="tx1"/>
                </a:solidFill>
              </a:rPr>
              <a:t>3</a:t>
            </a:r>
            <a:r>
              <a:rPr lang="en-US" sz="1300" dirty="0">
                <a:solidFill>
                  <a:schemeClr val="tx1"/>
                </a:solidFill>
              </a:rPr>
              <a:t>Cy) and the European priorities on specific pillars with competitive advantages to the Cypriot economy. In this context, it will promote partnerships and synergies between top institutions and businesses, active in the fields of research, technology and innovation for the Blue Economy, thus contributing to the transfer of knowledge, the development, application and dissemination of cutting-edge technologies, the exchange of best practices and the development of a critical mass of infrastructure and human capital in the Eastern Mediterranean region</a:t>
            </a:r>
            <a:r>
              <a:rPr lang="en-US" sz="1300" dirty="0" smtClean="0">
                <a:solidFill>
                  <a:schemeClr val="tx1"/>
                </a:solidFill>
              </a:rPr>
              <a:t>.</a:t>
            </a:r>
          </a:p>
          <a:p>
            <a:pPr algn="just"/>
            <a:endParaRPr lang="en-US" sz="1300" dirty="0">
              <a:solidFill>
                <a:schemeClr val="tx1"/>
              </a:solidFill>
            </a:endParaRPr>
          </a:p>
          <a:p>
            <a:pPr algn="just"/>
            <a:r>
              <a:rPr lang="en-US" sz="1300" u="sng" dirty="0" smtClean="0">
                <a:solidFill>
                  <a:schemeClr val="tx1"/>
                </a:solidFill>
              </a:rPr>
              <a:t>Duration</a:t>
            </a:r>
            <a:r>
              <a:rPr lang="en-US" sz="1300" dirty="0" smtClean="0">
                <a:solidFill>
                  <a:schemeClr val="tx1"/>
                </a:solidFill>
              </a:rPr>
              <a:t>: 1/09/2017-1/09/2018 	</a:t>
            </a:r>
            <a:r>
              <a:rPr lang="en-US" sz="1300" u="sng" dirty="0" smtClean="0">
                <a:solidFill>
                  <a:schemeClr val="tx1"/>
                </a:solidFill>
              </a:rPr>
              <a:t>Total </a:t>
            </a:r>
            <a:r>
              <a:rPr lang="en-US" sz="1300" u="sng" dirty="0">
                <a:solidFill>
                  <a:schemeClr val="tx1"/>
                </a:solidFill>
              </a:rPr>
              <a:t>Budget</a:t>
            </a:r>
            <a:r>
              <a:rPr lang="en-US" sz="1300" dirty="0">
                <a:solidFill>
                  <a:schemeClr val="tx1"/>
                </a:solidFill>
              </a:rPr>
              <a:t>: </a:t>
            </a:r>
            <a:r>
              <a:rPr lang="en-US" sz="1300" dirty="0" smtClean="0">
                <a:solidFill>
                  <a:schemeClr val="tx1"/>
                </a:solidFill>
              </a:rPr>
              <a:t>€399.691,25</a:t>
            </a:r>
            <a:endParaRPr lang="en-US" sz="1300" dirty="0">
              <a:solidFill>
                <a:schemeClr val="tx1"/>
              </a:solidFill>
            </a:endParaRPr>
          </a:p>
          <a:p>
            <a:pPr algn="just"/>
            <a:endParaRPr lang="en-US" sz="1300" dirty="0">
              <a:solidFill>
                <a:schemeClr val="tx1"/>
              </a:solidFill>
            </a:endParaRPr>
          </a:p>
          <a:p>
            <a:pPr algn="just"/>
            <a:r>
              <a:rPr lang="en-US" sz="1300" u="sng" dirty="0" smtClean="0">
                <a:solidFill>
                  <a:schemeClr val="tx1"/>
                </a:solidFill>
              </a:rPr>
              <a:t>Partners: </a:t>
            </a:r>
            <a:r>
              <a:rPr lang="en-US" sz="1300" dirty="0" smtClean="0">
                <a:solidFill>
                  <a:schemeClr val="tx1"/>
                </a:solidFill>
              </a:rPr>
              <a:t>Larnaka Municipality (Cyprus), Limassol Chamber of Commerce and Industry (Cyprus), Maritime Institute of Eastern Mediterranean (Cyprus), </a:t>
            </a:r>
            <a:r>
              <a:rPr lang="en-US" sz="1300" dirty="0" err="1" smtClean="0">
                <a:solidFill>
                  <a:schemeClr val="tx1"/>
                </a:solidFill>
              </a:rPr>
              <a:t>GeoImaging</a:t>
            </a:r>
            <a:r>
              <a:rPr lang="en-US" sz="1300" dirty="0" smtClean="0">
                <a:solidFill>
                  <a:schemeClr val="tx1"/>
                </a:solidFill>
              </a:rPr>
              <a:t> Ltd (Cyprus), </a:t>
            </a:r>
            <a:r>
              <a:rPr lang="en-US" sz="1300" dirty="0" err="1" smtClean="0">
                <a:solidFill>
                  <a:schemeClr val="tx1"/>
                </a:solidFill>
              </a:rPr>
              <a:t>SignalGenerix</a:t>
            </a:r>
            <a:r>
              <a:rPr lang="en-US" sz="1300" dirty="0" smtClean="0">
                <a:solidFill>
                  <a:schemeClr val="tx1"/>
                </a:solidFill>
              </a:rPr>
              <a:t> (Cyprus), Marine Institute (Ireland), </a:t>
            </a:r>
            <a:r>
              <a:rPr lang="en-US" sz="1300" dirty="0" err="1" smtClean="0">
                <a:solidFill>
                  <a:schemeClr val="tx1"/>
                </a:solidFill>
              </a:rPr>
              <a:t>Smartbay</a:t>
            </a:r>
            <a:r>
              <a:rPr lang="en-US" sz="1300" dirty="0" smtClean="0">
                <a:solidFill>
                  <a:schemeClr val="tx1"/>
                </a:solidFill>
              </a:rPr>
              <a:t> Ireland (Ireland), University of Southampton (United Kingdom)</a:t>
            </a:r>
          </a:p>
          <a:p>
            <a:pPr algn="just"/>
            <a:endParaRPr lang="en-US" sz="1400" dirty="0">
              <a:solidFill>
                <a:schemeClr val="tx1"/>
              </a:solidFill>
            </a:endParaRPr>
          </a:p>
          <a:p>
            <a:pPr algn="ctr"/>
            <a:endParaRPr lang="en-US" dirty="0"/>
          </a:p>
        </p:txBody>
      </p:sp>
      <p:pic>
        <p:nvPicPr>
          <p:cNvPr id="8" name="Picture 7" descr="C:\Users\e-mar-19\Downloads\imageedit_1_7526313371.png"/>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999" t="10001" r="13778" b="12444"/>
          <a:stretch/>
        </p:blipFill>
        <p:spPr bwMode="auto">
          <a:xfrm>
            <a:off x="6705600" y="110359"/>
            <a:ext cx="768569" cy="735724"/>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a:xfrm>
            <a:off x="7620000" y="6451311"/>
            <a:ext cx="1828800" cy="365125"/>
          </a:xfrm>
        </p:spPr>
        <p:txBody>
          <a:bodyPr/>
          <a:lstStyle/>
          <a:p>
            <a:fld id="{4199101E-1DD6-4AF5-8901-03D6DA98375C}"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77112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4389" y="152400"/>
            <a:ext cx="7848600" cy="685800"/>
          </a:xfrm>
          <a:prstGeom prst="rect">
            <a:avLst/>
          </a:prstGeom>
          <a:effectLst/>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a:spcBef>
                <a:spcPts val="0"/>
              </a:spcBef>
              <a:buNone/>
            </a:pPr>
            <a:r>
              <a:rPr lang="en-US" sz="2400" dirty="0" smtClean="0">
                <a:solidFill>
                  <a:srgbClr val="0070C0"/>
                </a:solidFill>
                <a:effectLst/>
                <a:latin typeface="+mn-lt"/>
                <a:ea typeface="+mn-ea"/>
                <a:cs typeface="+mn-cs"/>
              </a:rPr>
              <a:t>The Fruits of Blue Growth</a:t>
            </a:r>
            <a:endParaRPr lang="en-US" sz="2400" dirty="0">
              <a:solidFill>
                <a:srgbClr val="0070C0"/>
              </a:solidFill>
              <a:effectLst/>
              <a:latin typeface="+mn-lt"/>
              <a:ea typeface="+mn-ea"/>
              <a:cs typeface="+mn-cs"/>
            </a:endParaRPr>
          </a:p>
        </p:txBody>
      </p:sp>
      <p:graphicFrame>
        <p:nvGraphicFramePr>
          <p:cNvPr id="3" name="Diagram 2"/>
          <p:cNvGraphicFramePr/>
          <p:nvPr>
            <p:extLst>
              <p:ext uri="{D42A27DB-BD31-4B8C-83A1-F6EECF244321}">
                <p14:modId xmlns:p14="http://schemas.microsoft.com/office/powerpoint/2010/main" val="3740732344"/>
              </p:ext>
            </p:extLst>
          </p:nvPr>
        </p:nvGraphicFramePr>
        <p:xfrm>
          <a:off x="533400" y="990600"/>
          <a:ext cx="7848599" cy="5128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yui_3_17_2_1_1511130470492_525" descr="Treeoflife.jpg"/>
          <p:cNvPicPr/>
          <p:nvPr/>
        </p:nvPicPr>
        <p:blipFill rotWithShape="1">
          <a:blip r:embed="rId7" cstate="print">
            <a:extLst>
              <a:ext uri="{BEBA8EAE-BF5A-486C-A8C5-ECC9F3942E4B}">
                <a14:imgProps xmlns:a14="http://schemas.microsoft.com/office/drawing/2010/main">
                  <a14:imgLayer r:embed="rId8">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2506" t="7084" r="2697" b="7382"/>
          <a:stretch/>
        </p:blipFill>
        <p:spPr bwMode="auto">
          <a:xfrm>
            <a:off x="3200400" y="2209800"/>
            <a:ext cx="2343150" cy="2319337"/>
          </a:xfrm>
          <a:prstGeom prst="ellipse">
            <a:avLst/>
          </a:prstGeom>
          <a:ln>
            <a:noFill/>
          </a:ln>
          <a:effectLst>
            <a:softEdge rad="112500"/>
          </a:effectLst>
          <a:extLst>
            <a:ext uri="{53640926-AAD7-44D8-BBD7-CCE9431645EC}">
              <a14:shadowObscured xmlns:a14="http://schemas.microsoft.com/office/drawing/2010/main"/>
            </a:ext>
          </a:extLst>
        </p:spPr>
      </p:pic>
      <p:sp>
        <p:nvSpPr>
          <p:cNvPr id="17" name="Slide Number Placeholder 16"/>
          <p:cNvSpPr>
            <a:spLocks noGrp="1"/>
          </p:cNvSpPr>
          <p:nvPr>
            <p:ph type="sldNum" sz="quarter" idx="12"/>
          </p:nvPr>
        </p:nvSpPr>
        <p:spPr>
          <a:xfrm>
            <a:off x="7315200" y="6485948"/>
            <a:ext cx="1828800" cy="365125"/>
          </a:xfrm>
        </p:spPr>
        <p:txBody>
          <a:bodyPr/>
          <a:lstStyle/>
          <a:p>
            <a:fld id="{4199101E-1DD6-4AF5-8901-03D6DA98375C}"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582076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963209"/>
              </p:ext>
            </p:extLst>
          </p:nvPr>
        </p:nvGraphicFramePr>
        <p:xfrm>
          <a:off x="228601" y="685799"/>
          <a:ext cx="8839199" cy="5549901"/>
        </p:xfrm>
        <a:graphic>
          <a:graphicData uri="http://schemas.openxmlformats.org/drawingml/2006/table">
            <a:tbl>
              <a:tblPr firstRow="1" firstCol="1" bandRow="1">
                <a:tableStyleId>{D27102A9-8310-4765-A935-A1911B00CA55}</a:tableStyleId>
              </a:tblPr>
              <a:tblGrid>
                <a:gridCol w="1274063"/>
                <a:gridCol w="5038345"/>
                <a:gridCol w="2526791"/>
              </a:tblGrid>
              <a:tr h="1295401">
                <a:tc>
                  <a:txBody>
                    <a:bodyPr/>
                    <a:lstStyle/>
                    <a:p>
                      <a:pPr marL="0" marR="0">
                        <a:lnSpc>
                          <a:spcPct val="115000"/>
                        </a:lnSpc>
                        <a:spcBef>
                          <a:spcPts val="0"/>
                        </a:spcBef>
                        <a:spcAft>
                          <a:spcPts val="1000"/>
                        </a:spcAft>
                      </a:pPr>
                      <a:r>
                        <a:rPr lang="el-GR" sz="1100" u="none" strike="noStrike" dirty="0" smtClean="0">
                          <a:solidFill>
                            <a:srgbClr val="D4B709"/>
                          </a:solidFill>
                          <a:effectLst/>
                          <a:latin typeface="Calibri" pitchFamily="34" charset="0"/>
                          <a:cs typeface="Calibri" pitchFamily="34" charset="0"/>
                        </a:rPr>
                        <a:t> </a:t>
                      </a:r>
                      <a:endParaRPr lang="en-US" sz="1100" dirty="0">
                        <a:solidFill>
                          <a:srgbClr val="0070C0"/>
                        </a:solidFill>
                        <a:effectLst/>
                        <a:latin typeface="Calibri" pitchFamily="34" charset="0"/>
                        <a:ea typeface="Calibri"/>
                        <a:cs typeface="Calibri" pitchFamily="34" charset="0"/>
                      </a:endParaRPr>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38100" cap="flat" cmpd="sng" algn="ctr">
                      <a:solidFill>
                        <a:schemeClr val="accent4">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rowSpan="7">
                  <a:txBody>
                    <a:bodyPr/>
                    <a:lstStyle/>
                    <a:p>
                      <a:pPr marL="0" marR="0">
                        <a:lnSpc>
                          <a:spcPct val="115000"/>
                        </a:lnSpc>
                        <a:spcBef>
                          <a:spcPts val="0"/>
                        </a:spcBef>
                        <a:spcAft>
                          <a:spcPts val="0"/>
                        </a:spcAft>
                      </a:pPr>
                      <a:endParaRPr lang="en-US" sz="900" dirty="0">
                        <a:solidFill>
                          <a:srgbClr val="0070C0"/>
                        </a:solidFill>
                        <a:effectLst/>
                        <a:latin typeface="Calibri" pitchFamily="34" charset="0"/>
                        <a:ea typeface="Calibri"/>
                        <a:cs typeface="Times New Roman"/>
                      </a:endParaRPr>
                    </a:p>
                  </a:txBody>
                  <a:tcPr marL="36851" marR="36851" marT="0" marB="0">
                    <a:lnL w="19050" cap="flat" cmpd="sng" algn="ctr">
                      <a:solidFill>
                        <a:schemeClr val="bg1">
                          <a:lumMod val="50000"/>
                        </a:schemeClr>
                      </a:solidFill>
                      <a:prstDash val="sysDashDotDot"/>
                      <a:round/>
                      <a:headEnd type="none" w="med" len="med"/>
                      <a:tailEnd type="none" w="med" len="med"/>
                    </a:lnL>
                    <a:lnR w="19050" cap="flat" cmpd="sng" algn="ctr">
                      <a:solidFill>
                        <a:schemeClr val="bg1">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solidFill>
                      <a:schemeClr val="bg1"/>
                    </a:solidFill>
                  </a:tcPr>
                </a:tc>
                <a:tc>
                  <a:txBody>
                    <a:bodyPr/>
                    <a:lstStyle/>
                    <a:p>
                      <a:pPr marL="342900" marR="0" lvl="0" indent="-342900">
                        <a:lnSpc>
                          <a:spcPct val="115000"/>
                        </a:lnSpc>
                        <a:spcBef>
                          <a:spcPts val="0"/>
                        </a:spcBef>
                        <a:spcAft>
                          <a:spcPts val="0"/>
                        </a:spcAft>
                        <a:buFont typeface="Symbol"/>
                        <a:buChar char=""/>
                      </a:pPr>
                      <a:endParaRPr lang="en-US" sz="900" dirty="0">
                        <a:solidFill>
                          <a:srgbClr val="0070C0"/>
                        </a:solidFill>
                        <a:effectLst/>
                        <a:latin typeface="Calibri" pitchFamily="34" charset="0"/>
                        <a:ea typeface="Calibri"/>
                        <a:cs typeface="Times New Roman"/>
                      </a:endParaRPr>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38100" cap="flat" cmpd="sng" algn="ctr">
                      <a:solidFill>
                        <a:schemeClr val="accent4">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660400">
                <a:tc>
                  <a:txBody>
                    <a:bodyPr/>
                    <a:lstStyle/>
                    <a:p>
                      <a:endParaRPr lang="en-US" dirty="0"/>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US"/>
                    </a:p>
                  </a:txBody>
                  <a:tcPr/>
                </a:tc>
                <a:tc>
                  <a:txBody>
                    <a:bodyPr/>
                    <a:lstStyle/>
                    <a:p>
                      <a:endParaRPr lang="en-US" dirty="0"/>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558800">
                <a:tc>
                  <a:txBody>
                    <a:bodyPr/>
                    <a:lstStyle/>
                    <a:p>
                      <a:endParaRPr lang="en-US" dirty="0"/>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US"/>
                    </a:p>
                  </a:txBody>
                  <a:tcPr/>
                </a:tc>
                <a:tc rowSpan="2">
                  <a:txBody>
                    <a:bodyPr/>
                    <a:lstStyle/>
                    <a:p>
                      <a:endParaRPr lang="en-US" dirty="0"/>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914400">
                <a:tc>
                  <a:txBody>
                    <a:bodyPr/>
                    <a:lstStyle/>
                    <a:p>
                      <a:endParaRPr lang="en-US" dirty="0"/>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US"/>
                    </a:p>
                  </a:txBody>
                  <a:tcPr/>
                </a:tc>
                <a:tc vMerge="1">
                  <a:txBody>
                    <a:bodyPr/>
                    <a:lstStyle/>
                    <a:p>
                      <a:endParaRPr lang="en-US"/>
                    </a:p>
                  </a:txBody>
                  <a:tcPr/>
                </a:tc>
              </a:tr>
              <a:tr h="512630">
                <a:tc>
                  <a:txBody>
                    <a:bodyPr/>
                    <a:lstStyle/>
                    <a:p>
                      <a:pPr marL="0" marR="0">
                        <a:lnSpc>
                          <a:spcPct val="115000"/>
                        </a:lnSpc>
                        <a:spcBef>
                          <a:spcPts val="0"/>
                        </a:spcBef>
                        <a:spcAft>
                          <a:spcPts val="0"/>
                        </a:spcAft>
                      </a:pPr>
                      <a:r>
                        <a:rPr lang="el-GR" sz="1100" u="none" strike="noStrike" dirty="0">
                          <a:solidFill>
                            <a:srgbClr val="0070C0"/>
                          </a:solidFill>
                          <a:effectLst/>
                          <a:latin typeface="Calibri" pitchFamily="34" charset="0"/>
                          <a:cs typeface="Calibri" pitchFamily="34" charset="0"/>
                        </a:rPr>
                        <a:t> </a:t>
                      </a:r>
                      <a:endParaRPr lang="en-US" sz="1100" dirty="0">
                        <a:solidFill>
                          <a:srgbClr val="0070C0"/>
                        </a:solidFill>
                        <a:effectLst/>
                        <a:latin typeface="Calibri" pitchFamily="34" charset="0"/>
                        <a:ea typeface="Calibri"/>
                        <a:cs typeface="Calibri" pitchFamily="34" charset="0"/>
                      </a:endParaRPr>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ysDashDotDot"/>
                      <a:round/>
                      <a:headEnd type="none" w="med" len="med"/>
                      <a:tailEnd type="none" w="med" len="med"/>
                    </a:lnB>
                    <a:solidFill>
                      <a:schemeClr val="bg1"/>
                    </a:solidFill>
                  </a:tcPr>
                </a:tc>
                <a:tc vMerge="1">
                  <a:txBody>
                    <a:bodyPr/>
                    <a:lstStyle/>
                    <a:p>
                      <a:endParaRPr lang="en-US"/>
                    </a:p>
                  </a:txBody>
                  <a:tcPr/>
                </a:tc>
                <a:tc>
                  <a:txBody>
                    <a:bodyPr/>
                    <a:lstStyle/>
                    <a:p>
                      <a:pPr marL="457200" marR="0">
                        <a:lnSpc>
                          <a:spcPct val="115000"/>
                        </a:lnSpc>
                        <a:spcBef>
                          <a:spcPts val="0"/>
                        </a:spcBef>
                        <a:spcAft>
                          <a:spcPts val="0"/>
                        </a:spcAft>
                      </a:pPr>
                      <a:r>
                        <a:rPr lang="en-US" sz="900" dirty="0">
                          <a:solidFill>
                            <a:srgbClr val="0070C0"/>
                          </a:solidFill>
                          <a:effectLst/>
                          <a:latin typeface="Calibri" pitchFamily="34" charset="0"/>
                        </a:rPr>
                        <a:t> </a:t>
                      </a:r>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ysDashDotDot"/>
                      <a:round/>
                      <a:headEnd type="none" w="med" len="med"/>
                      <a:tailEnd type="none" w="med" len="med"/>
                    </a:lnB>
                    <a:solidFill>
                      <a:schemeClr val="bg1"/>
                    </a:solidFill>
                  </a:tcPr>
                </a:tc>
              </a:tr>
              <a:tr h="465270">
                <a:tc>
                  <a:txBody>
                    <a:bodyPr/>
                    <a:lstStyle/>
                    <a:p>
                      <a:pPr marL="0" marR="0">
                        <a:lnSpc>
                          <a:spcPct val="115000"/>
                        </a:lnSpc>
                        <a:spcBef>
                          <a:spcPts val="0"/>
                        </a:spcBef>
                        <a:spcAft>
                          <a:spcPts val="0"/>
                        </a:spcAft>
                      </a:pPr>
                      <a:endParaRPr lang="en-US" sz="1100" dirty="0">
                        <a:solidFill>
                          <a:srgbClr val="0070C0"/>
                        </a:solidFill>
                        <a:effectLst/>
                        <a:latin typeface="Calibri" pitchFamily="34" charset="0"/>
                        <a:ea typeface="Calibri"/>
                        <a:cs typeface="Calibri" pitchFamily="34" charset="0"/>
                      </a:endParaRPr>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ysDashDotDot"/>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vMerge="1">
                  <a:txBody>
                    <a:bodyPr/>
                    <a:lstStyle/>
                    <a:p>
                      <a:endParaRPr lang="en-US"/>
                    </a:p>
                  </a:txBody>
                  <a:tcPr/>
                </a:tc>
                <a:tc>
                  <a:txBody>
                    <a:bodyPr/>
                    <a:lstStyle/>
                    <a:p>
                      <a:pPr marL="457200" marR="0">
                        <a:lnSpc>
                          <a:spcPct val="115000"/>
                        </a:lnSpc>
                        <a:spcBef>
                          <a:spcPts val="0"/>
                        </a:spcBef>
                        <a:spcAft>
                          <a:spcPts val="0"/>
                        </a:spcAft>
                      </a:pPr>
                      <a:endParaRPr lang="en-US" sz="900" dirty="0">
                        <a:solidFill>
                          <a:srgbClr val="0070C0"/>
                        </a:solidFill>
                        <a:effectLst/>
                        <a:latin typeface="Calibri" pitchFamily="34" charset="0"/>
                      </a:endParaRPr>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19050" cap="flat" cmpd="sng" algn="ctr">
                      <a:solidFill>
                        <a:schemeClr val="bg1">
                          <a:lumMod val="50000"/>
                        </a:schemeClr>
                      </a:solidFill>
                      <a:prstDash val="sysDashDotDot"/>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1143000">
                <a:tc>
                  <a:txBody>
                    <a:bodyPr/>
                    <a:lstStyle/>
                    <a:p>
                      <a:endParaRPr lang="en-US" sz="1100" dirty="0">
                        <a:latin typeface="Calibri" pitchFamily="34" charset="0"/>
                        <a:cs typeface="Calibri" pitchFamily="34" charset="0"/>
                      </a:endParaRPr>
                    </a:p>
                  </a:txBody>
                  <a:tcPr marL="36851" marR="36851" marT="0" marB="0">
                    <a:lnL w="38100" cap="flat" cmpd="sng" algn="ctr">
                      <a:solidFill>
                        <a:schemeClr val="accent4">
                          <a:lumMod val="50000"/>
                        </a:schemeClr>
                      </a:solidFill>
                      <a:prstDash val="solid"/>
                      <a:round/>
                      <a:headEnd type="none" w="med" len="med"/>
                      <a:tailEnd type="none" w="med" len="med"/>
                    </a:lnL>
                    <a:lnR w="19050" cap="flat" cmpd="sng" algn="ctr">
                      <a:solidFill>
                        <a:schemeClr val="bg1">
                          <a:lumMod val="50000"/>
                        </a:schemeClr>
                      </a:solidFill>
                      <a:prstDash val="sysDashDotDot"/>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solidFill>
                      <a:schemeClr val="bg1"/>
                    </a:solidFill>
                  </a:tcPr>
                </a:tc>
                <a:tc vMerge="1">
                  <a:txBody>
                    <a:bodyPr/>
                    <a:lstStyle/>
                    <a:p>
                      <a:endParaRPr lang="en-US"/>
                    </a:p>
                  </a:txBody>
                  <a:tcPr/>
                </a:tc>
                <a:tc>
                  <a:txBody>
                    <a:bodyPr/>
                    <a:lstStyle/>
                    <a:p>
                      <a:endParaRPr lang="en-US" dirty="0"/>
                    </a:p>
                  </a:txBody>
                  <a:tcPr marL="36851" marR="36851" marT="0" marB="0">
                    <a:lnL w="19050" cap="flat" cmpd="sng" algn="ctr">
                      <a:solidFill>
                        <a:schemeClr val="bg1">
                          <a:lumMod val="50000"/>
                        </a:schemeClr>
                      </a:solidFill>
                      <a:prstDash val="solid"/>
                      <a:round/>
                      <a:headEnd type="none" w="med" len="med"/>
                      <a:tailEnd type="none" w="med" len="med"/>
                    </a:lnL>
                    <a:lnR w="38100" cap="flat" cmpd="sng" algn="ctr">
                      <a:solidFill>
                        <a:schemeClr val="accent4">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4">
                          <a:lumMod val="50000"/>
                        </a:schemeClr>
                      </a:solidFill>
                      <a:prstDash val="solid"/>
                      <a:round/>
                      <a:headEnd type="none" w="med" len="med"/>
                      <a:tailEnd type="none" w="med" len="med"/>
                    </a:lnB>
                    <a:solidFill>
                      <a:schemeClr val="bg1"/>
                    </a:solidFill>
                  </a:tcPr>
                </a:tc>
              </a:tr>
            </a:tbl>
          </a:graphicData>
        </a:graphic>
      </p:graphicFrame>
      <p:pic>
        <p:nvPicPr>
          <p:cNvPr id="3" name="yui_3_17_2_1_1511130470492_525" descr="Treeoflife.jpg"/>
          <p:cNvPicPr/>
          <p:nvPr/>
        </p:nvPicPr>
        <p:blipFill>
          <a:blip r:embed="rId3">
            <a:extLst>
              <a:ext uri="{28A0092B-C50C-407E-A947-70E740481C1C}">
                <a14:useLocalDpi xmlns:a14="http://schemas.microsoft.com/office/drawing/2010/main" val="0"/>
              </a:ext>
            </a:extLst>
          </a:blip>
          <a:srcRect/>
          <a:stretch>
            <a:fillRect/>
          </a:stretch>
        </p:blipFill>
        <p:spPr bwMode="auto">
          <a:xfrm>
            <a:off x="1552833" y="762000"/>
            <a:ext cx="4944757" cy="5456164"/>
          </a:xfrm>
          <a:prstGeom prst="rect">
            <a:avLst/>
          </a:prstGeom>
          <a:noFill/>
          <a:ln>
            <a:noFill/>
          </a:ln>
        </p:spPr>
      </p:pic>
      <p:sp>
        <p:nvSpPr>
          <p:cNvPr id="4" name="Rectangle 3"/>
          <p:cNvSpPr/>
          <p:nvPr/>
        </p:nvSpPr>
        <p:spPr>
          <a:xfrm>
            <a:off x="228600" y="76200"/>
            <a:ext cx="8153400" cy="677108"/>
          </a:xfrm>
          <a:prstGeom prst="rect">
            <a:avLst/>
          </a:prstGeom>
        </p:spPr>
        <p:txBody>
          <a:bodyPr wrap="square">
            <a:spAutoFit/>
          </a:bodyPr>
          <a:lstStyle/>
          <a:p>
            <a:pPr algn="ctr"/>
            <a:r>
              <a:rPr lang="en-US" sz="2400" b="1" dirty="0">
                <a:solidFill>
                  <a:srgbClr val="0070C0"/>
                </a:solidFill>
              </a:rPr>
              <a:t>The Tree of Blue Growth by MarInEM</a:t>
            </a:r>
          </a:p>
          <a:p>
            <a:pPr algn="ctr"/>
            <a:r>
              <a:rPr lang="en-US" sz="1400" b="1" dirty="0">
                <a:solidFill>
                  <a:srgbClr val="0070C0"/>
                </a:solidFill>
                <a:latin typeface="Arial"/>
                <a:ea typeface="Calibri"/>
              </a:rPr>
              <a:t>&gt;&gt;Turning a Vision into Reality&lt;&lt;</a:t>
            </a:r>
          </a:p>
        </p:txBody>
      </p:sp>
      <p:sp>
        <p:nvSpPr>
          <p:cNvPr id="5" name="TextBox 4"/>
          <p:cNvSpPr txBox="1"/>
          <p:nvPr/>
        </p:nvSpPr>
        <p:spPr>
          <a:xfrm>
            <a:off x="228600" y="762000"/>
            <a:ext cx="1040027" cy="1302151"/>
          </a:xfrm>
          <a:prstGeom prst="rect">
            <a:avLst/>
          </a:prstGeom>
          <a:noFill/>
        </p:spPr>
        <p:txBody>
          <a:bodyPr wrap="square" rtlCol="0">
            <a:spAutoFit/>
          </a:bodyPr>
          <a:lstStyle/>
          <a:p>
            <a:pPr>
              <a:lnSpc>
                <a:spcPct val="115000"/>
              </a:lnSpc>
              <a:spcAft>
                <a:spcPts val="1000"/>
              </a:spcAft>
            </a:pPr>
            <a:r>
              <a:rPr lang="en-US" sz="1100" b="1" u="sng" dirty="0" smtClean="0">
                <a:solidFill>
                  <a:srgbClr val="D4B709"/>
                </a:solidFill>
                <a:effectLst/>
                <a:latin typeface="Calibri" pitchFamily="34" charset="0"/>
                <a:ea typeface="Calibri"/>
                <a:cs typeface="Times New Roman"/>
              </a:rPr>
              <a:t>The </a:t>
            </a:r>
            <a:r>
              <a:rPr lang="en-US" sz="1100" b="1" u="sng" dirty="0" smtClean="0">
                <a:solidFill>
                  <a:srgbClr val="D4B709"/>
                </a:solidFill>
                <a:latin typeface="Calibri" pitchFamily="34" charset="0"/>
                <a:ea typeface="Calibri"/>
                <a:cs typeface="Times New Roman"/>
              </a:rPr>
              <a:t>Fruits of </a:t>
            </a:r>
            <a:r>
              <a:rPr lang="en-US" sz="1100" b="1" u="sng" dirty="0">
                <a:solidFill>
                  <a:srgbClr val="D4B709"/>
                </a:solidFill>
                <a:latin typeface="Calibri" pitchFamily="34" charset="0"/>
                <a:ea typeface="Calibri"/>
                <a:cs typeface="Times New Roman"/>
              </a:rPr>
              <a:t>Blue Growth</a:t>
            </a:r>
          </a:p>
          <a:p>
            <a:pPr>
              <a:lnSpc>
                <a:spcPct val="115000"/>
              </a:lnSpc>
              <a:spcAft>
                <a:spcPts val="1000"/>
              </a:spcAft>
            </a:pPr>
            <a:r>
              <a:rPr lang="en-US" sz="1100" b="1" u="sng" dirty="0" smtClean="0">
                <a:solidFill>
                  <a:srgbClr val="D4B709"/>
                </a:solidFill>
                <a:effectLst/>
                <a:latin typeface="Calibri" pitchFamily="34" charset="0"/>
                <a:ea typeface="Calibri"/>
                <a:cs typeface="Times New Roman"/>
              </a:rPr>
              <a:t> </a:t>
            </a:r>
            <a:endParaRPr lang="en-US" sz="1100" b="1" dirty="0" smtClean="0">
              <a:solidFill>
                <a:srgbClr val="D4B709"/>
              </a:solidFill>
              <a:effectLst/>
              <a:latin typeface="Calibri" pitchFamily="34" charset="0"/>
            </a:endParaRPr>
          </a:p>
          <a:p>
            <a:endParaRPr lang="en-US" sz="2400" dirty="0"/>
          </a:p>
        </p:txBody>
      </p:sp>
      <p:sp>
        <p:nvSpPr>
          <p:cNvPr id="7" name="TextBox 6"/>
          <p:cNvSpPr txBox="1"/>
          <p:nvPr/>
        </p:nvSpPr>
        <p:spPr>
          <a:xfrm>
            <a:off x="6666470" y="680026"/>
            <a:ext cx="2163462" cy="1277273"/>
          </a:xfrm>
          <a:prstGeom prst="rect">
            <a:avLst/>
          </a:prstGeom>
          <a:noFill/>
        </p:spPr>
        <p:txBody>
          <a:bodyPr wrap="square" rtlCol="0">
            <a:spAutoFit/>
          </a:bodyPr>
          <a:lstStyle/>
          <a:p>
            <a:pPr marL="342900" marR="0" lvl="0" indent="-342900">
              <a:buFont typeface="Symbol"/>
              <a:buChar char=""/>
            </a:pPr>
            <a:r>
              <a:rPr lang="en-US" sz="1100" b="1" dirty="0" smtClean="0">
                <a:solidFill>
                  <a:srgbClr val="0070C0"/>
                </a:solidFill>
                <a:effectLst/>
                <a:latin typeface="Calibri"/>
                <a:ea typeface="Calibri"/>
                <a:cs typeface="Times New Roman"/>
              </a:rPr>
              <a:t>Employment</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Growth </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Social Coherence</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Stability </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Innovation</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Diversification </a:t>
            </a:r>
            <a:endParaRPr lang="en-US" sz="1100" dirty="0" smtClean="0">
              <a:effectLst/>
              <a:latin typeface="Calibri"/>
              <a:ea typeface="Calibri"/>
              <a:cs typeface="Times New Roman"/>
            </a:endParaRPr>
          </a:p>
          <a:p>
            <a:pPr marL="342900" marR="0" lvl="0" indent="-342900">
              <a:buFont typeface="Symbol"/>
              <a:buChar char=""/>
            </a:pPr>
            <a:r>
              <a:rPr lang="en-US" sz="1100" b="1" dirty="0" smtClean="0">
                <a:solidFill>
                  <a:srgbClr val="0070C0"/>
                </a:solidFill>
                <a:effectLst/>
                <a:latin typeface="Calibri"/>
                <a:ea typeface="Calibri"/>
                <a:cs typeface="Times New Roman"/>
              </a:rPr>
              <a:t>Competitiveness</a:t>
            </a:r>
            <a:endParaRPr lang="en-US" sz="1100" dirty="0">
              <a:latin typeface="Calibri"/>
              <a:ea typeface="Calibri"/>
              <a:cs typeface="Times New Roman"/>
            </a:endParaRPr>
          </a:p>
        </p:txBody>
      </p:sp>
      <p:sp>
        <p:nvSpPr>
          <p:cNvPr id="8" name="TextBox 7"/>
          <p:cNvSpPr txBox="1"/>
          <p:nvPr/>
        </p:nvSpPr>
        <p:spPr>
          <a:xfrm>
            <a:off x="248161" y="5132331"/>
            <a:ext cx="1329385" cy="871008"/>
          </a:xfrm>
          <a:prstGeom prst="rect">
            <a:avLst/>
          </a:prstGeom>
          <a:noFill/>
        </p:spPr>
        <p:txBody>
          <a:bodyPr wrap="square" rtlCol="0">
            <a:spAutoFit/>
          </a:bodyPr>
          <a:lstStyle/>
          <a:p>
            <a:pPr>
              <a:lnSpc>
                <a:spcPct val="115000"/>
              </a:lnSpc>
            </a:pPr>
            <a:r>
              <a:rPr lang="en-US" sz="1100" b="1" u="sng" dirty="0" smtClean="0">
                <a:solidFill>
                  <a:srgbClr val="D4B709"/>
                </a:solidFill>
                <a:latin typeface="Calibri" pitchFamily="34" charset="0"/>
                <a:ea typeface="Calibri"/>
                <a:cs typeface="Times New Roman"/>
              </a:rPr>
              <a:t>The Roots </a:t>
            </a:r>
          </a:p>
          <a:p>
            <a:pPr>
              <a:lnSpc>
                <a:spcPct val="115000"/>
              </a:lnSpc>
            </a:pPr>
            <a:r>
              <a:rPr lang="en-US" sz="1100" b="1" dirty="0" smtClean="0">
                <a:solidFill>
                  <a:srgbClr val="0070C0"/>
                </a:solidFill>
                <a:effectLst/>
                <a:latin typeface="Calibri" pitchFamily="34" charset="0"/>
              </a:rPr>
              <a:t>Institutions, </a:t>
            </a:r>
          </a:p>
          <a:p>
            <a:pPr>
              <a:lnSpc>
                <a:spcPct val="115000"/>
              </a:lnSpc>
            </a:pPr>
            <a:r>
              <a:rPr lang="en-US" sz="1100" b="1" dirty="0" smtClean="0">
                <a:solidFill>
                  <a:srgbClr val="0070C0"/>
                </a:solidFill>
                <a:effectLst/>
                <a:latin typeface="Calibri" pitchFamily="34" charset="0"/>
              </a:rPr>
              <a:t>Strategies and</a:t>
            </a:r>
          </a:p>
          <a:p>
            <a:pPr>
              <a:lnSpc>
                <a:spcPct val="115000"/>
              </a:lnSpc>
            </a:pPr>
            <a:r>
              <a:rPr lang="en-US" sz="1100" b="1" dirty="0" smtClean="0">
                <a:solidFill>
                  <a:srgbClr val="0070C0"/>
                </a:solidFill>
                <a:effectLst/>
                <a:latin typeface="Calibri" pitchFamily="34" charset="0"/>
              </a:rPr>
              <a:t>Infrastructures</a:t>
            </a:r>
            <a:endParaRPr lang="en-US" sz="1100" b="1" dirty="0" smtClean="0">
              <a:solidFill>
                <a:srgbClr val="0070C0"/>
              </a:solidFill>
              <a:effectLst/>
              <a:latin typeface="Calibri" pitchFamily="34" charset="0"/>
              <a:ea typeface="Calibri"/>
              <a:cs typeface="Times New Roman"/>
            </a:endParaRPr>
          </a:p>
        </p:txBody>
      </p:sp>
      <p:sp>
        <p:nvSpPr>
          <p:cNvPr id="9" name="TextBox 8"/>
          <p:cNvSpPr txBox="1"/>
          <p:nvPr/>
        </p:nvSpPr>
        <p:spPr>
          <a:xfrm>
            <a:off x="6653808" y="5029200"/>
            <a:ext cx="2490192" cy="1200329"/>
          </a:xfrm>
          <a:prstGeom prst="rect">
            <a:avLst/>
          </a:prstGeom>
          <a:noFill/>
        </p:spPr>
        <p:txBody>
          <a:bodyPr wrap="square" rtlCol="0">
            <a:spAutoFit/>
          </a:bodyPr>
          <a:lstStyle/>
          <a:p>
            <a:pPr marL="91440" marR="0" lvl="0" indent="-91440">
              <a:spcBef>
                <a:spcPts val="0"/>
              </a:spcBef>
              <a:spcAft>
                <a:spcPts val="0"/>
              </a:spcAft>
              <a:buFont typeface="Symbol"/>
              <a:buChar char=""/>
            </a:pPr>
            <a:r>
              <a:rPr lang="en-US" sz="800" b="1" dirty="0" smtClean="0">
                <a:solidFill>
                  <a:srgbClr val="0070C0"/>
                </a:solidFill>
                <a:effectLst/>
                <a:latin typeface="Calibri" pitchFamily="34" charset="0"/>
              </a:rPr>
              <a:t>Integrated Maritime Policy</a:t>
            </a:r>
          </a:p>
          <a:p>
            <a:pPr marL="91440" marR="0" lvl="0" indent="-91440">
              <a:spcBef>
                <a:spcPts val="0"/>
              </a:spcBef>
              <a:spcAft>
                <a:spcPts val="0"/>
              </a:spcAft>
              <a:buFont typeface="Symbol"/>
              <a:buChar char=""/>
            </a:pPr>
            <a:r>
              <a:rPr lang="en-US" sz="800" b="1" dirty="0" smtClean="0">
                <a:solidFill>
                  <a:srgbClr val="0070C0"/>
                </a:solidFill>
                <a:effectLst/>
                <a:latin typeface="Calibri" pitchFamily="34" charset="0"/>
              </a:rPr>
              <a:t>Cyprus Foundation of the Sea</a:t>
            </a:r>
          </a:p>
          <a:p>
            <a:pPr marL="91440" marR="0" lvl="0" indent="-91440">
              <a:spcBef>
                <a:spcPts val="0"/>
              </a:spcBef>
              <a:spcAft>
                <a:spcPts val="0"/>
              </a:spcAft>
              <a:buFont typeface="Symbol"/>
              <a:buChar char=""/>
            </a:pPr>
            <a:r>
              <a:rPr lang="en-US" sz="800" b="1" dirty="0" smtClean="0">
                <a:solidFill>
                  <a:srgbClr val="0070C0"/>
                </a:solidFill>
                <a:effectLst/>
                <a:latin typeface="Calibri" pitchFamily="34" charset="0"/>
              </a:rPr>
              <a:t>Larnaka Blue City</a:t>
            </a:r>
          </a:p>
          <a:p>
            <a:pPr marL="91440" indent="-91440">
              <a:buFont typeface="Symbol"/>
              <a:buChar char=""/>
            </a:pPr>
            <a:r>
              <a:rPr lang="en-US" sz="800" b="1" dirty="0" err="1">
                <a:solidFill>
                  <a:srgbClr val="0070C0"/>
                </a:solidFill>
                <a:latin typeface="Calibri" pitchFamily="34" charset="0"/>
              </a:rPr>
              <a:t>Pyrgotelis</a:t>
            </a:r>
            <a:r>
              <a:rPr lang="en-US" sz="800" b="1" dirty="0">
                <a:solidFill>
                  <a:srgbClr val="0070C0"/>
                </a:solidFill>
                <a:latin typeface="Calibri" pitchFamily="34" charset="0"/>
              </a:rPr>
              <a:t> </a:t>
            </a:r>
            <a:r>
              <a:rPr lang="en-US" sz="800" b="1" dirty="0" err="1">
                <a:solidFill>
                  <a:srgbClr val="0070C0"/>
                </a:solidFill>
                <a:latin typeface="Calibri" pitchFamily="34" charset="0"/>
              </a:rPr>
              <a:t>Zoitos</a:t>
            </a:r>
            <a:r>
              <a:rPr lang="en-US" sz="800" b="1" dirty="0">
                <a:solidFill>
                  <a:srgbClr val="0070C0"/>
                </a:solidFill>
                <a:latin typeface="Calibri" pitchFamily="34" charset="0"/>
              </a:rPr>
              <a:t> Award</a:t>
            </a:r>
          </a:p>
          <a:p>
            <a:pPr marL="91440" marR="0" lvl="0" indent="-91440">
              <a:spcBef>
                <a:spcPts val="0"/>
              </a:spcBef>
              <a:spcAft>
                <a:spcPts val="0"/>
              </a:spcAft>
              <a:buFont typeface="Symbol"/>
              <a:buChar char=""/>
            </a:pPr>
            <a:r>
              <a:rPr lang="en-US" sz="800" b="1" dirty="0" smtClean="0">
                <a:solidFill>
                  <a:srgbClr val="0070C0"/>
                </a:solidFill>
                <a:latin typeface="Calibri" pitchFamily="34" charset="0"/>
              </a:rPr>
              <a:t>Research &amp; Training Vessel</a:t>
            </a:r>
          </a:p>
          <a:p>
            <a:pPr marL="91440" indent="-91440">
              <a:buFont typeface="Symbol"/>
              <a:buChar char=""/>
            </a:pPr>
            <a:r>
              <a:rPr lang="en-US" sz="800" b="1" dirty="0" smtClean="0">
                <a:solidFill>
                  <a:srgbClr val="0070C0"/>
                </a:solidFill>
                <a:latin typeface="Calibri" pitchFamily="34" charset="0"/>
              </a:rPr>
              <a:t>Marine Parks &amp; Artificial Reefs &amp; Aquariums </a:t>
            </a:r>
            <a:endParaRPr lang="en-US" sz="800" b="1" dirty="0">
              <a:solidFill>
                <a:srgbClr val="0070C0"/>
              </a:solidFill>
              <a:latin typeface="Calibri" pitchFamily="34" charset="0"/>
            </a:endParaRPr>
          </a:p>
          <a:p>
            <a:pPr marL="91440" marR="0" lvl="0" indent="-91440">
              <a:spcBef>
                <a:spcPts val="0"/>
              </a:spcBef>
              <a:spcAft>
                <a:spcPts val="0"/>
              </a:spcAft>
              <a:buFont typeface="Symbol"/>
              <a:buChar char=""/>
            </a:pPr>
            <a:r>
              <a:rPr lang="en-US" sz="800" b="1" dirty="0" smtClean="0">
                <a:solidFill>
                  <a:srgbClr val="0070C0"/>
                </a:solidFill>
                <a:effectLst/>
                <a:latin typeface="Calibri" pitchFamily="34" charset="0"/>
              </a:rPr>
              <a:t>Maritime Heritage - Museums</a:t>
            </a:r>
          </a:p>
          <a:p>
            <a:pPr marL="91440" marR="0" lvl="0" indent="-91440">
              <a:spcBef>
                <a:spcPts val="0"/>
              </a:spcBef>
              <a:spcAft>
                <a:spcPts val="0"/>
              </a:spcAft>
              <a:buFont typeface="Symbol"/>
              <a:buChar char=""/>
            </a:pPr>
            <a:r>
              <a:rPr lang="en-US" sz="800" b="1" dirty="0" smtClean="0">
                <a:solidFill>
                  <a:srgbClr val="0070C0"/>
                </a:solidFill>
                <a:effectLst/>
                <a:latin typeface="Calibri" pitchFamily="34" charset="0"/>
              </a:rPr>
              <a:t>Sectorial Clusters – </a:t>
            </a:r>
            <a:r>
              <a:rPr lang="en-US" sz="800" b="1" dirty="0" err="1" smtClean="0">
                <a:solidFill>
                  <a:srgbClr val="0070C0"/>
                </a:solidFill>
                <a:effectLst/>
                <a:latin typeface="Calibri" pitchFamily="34" charset="0"/>
              </a:rPr>
              <a:t>Pelagos</a:t>
            </a:r>
            <a:r>
              <a:rPr lang="en-US" sz="800" b="1" dirty="0" smtClean="0">
                <a:solidFill>
                  <a:srgbClr val="0070C0"/>
                </a:solidFill>
                <a:effectLst/>
                <a:latin typeface="Calibri" pitchFamily="34" charset="0"/>
              </a:rPr>
              <a:t>; Proteus</a:t>
            </a:r>
          </a:p>
          <a:p>
            <a:pPr marL="91440" marR="0" lvl="0" indent="-91440">
              <a:spcBef>
                <a:spcPts val="0"/>
              </a:spcBef>
              <a:spcAft>
                <a:spcPts val="0"/>
              </a:spcAft>
              <a:buFont typeface="Symbol"/>
              <a:buChar char=""/>
            </a:pPr>
            <a:r>
              <a:rPr lang="en-US" sz="800" b="1" dirty="0" smtClean="0">
                <a:solidFill>
                  <a:srgbClr val="0070C0"/>
                </a:solidFill>
                <a:latin typeface="Calibri" pitchFamily="34" charset="0"/>
              </a:rPr>
              <a:t>Regional Cooperation </a:t>
            </a:r>
            <a:endParaRPr lang="en-US" sz="800" b="1" dirty="0">
              <a:solidFill>
                <a:srgbClr val="0070C0"/>
              </a:solidFill>
              <a:latin typeface="Calibri" pitchFamily="34" charset="0"/>
            </a:endParaRPr>
          </a:p>
        </p:txBody>
      </p:sp>
      <p:sp>
        <p:nvSpPr>
          <p:cNvPr id="10" name="TextBox 9"/>
          <p:cNvSpPr txBox="1"/>
          <p:nvPr/>
        </p:nvSpPr>
        <p:spPr>
          <a:xfrm>
            <a:off x="245511" y="4680085"/>
            <a:ext cx="1192428" cy="400110"/>
          </a:xfrm>
          <a:prstGeom prst="rect">
            <a:avLst/>
          </a:prstGeom>
          <a:noFill/>
        </p:spPr>
        <p:txBody>
          <a:bodyPr wrap="square" rtlCol="0">
            <a:spAutoFit/>
          </a:bodyPr>
          <a:lstStyle/>
          <a:p>
            <a:r>
              <a:rPr lang="en-US" sz="1000" b="1" dirty="0" smtClean="0">
                <a:solidFill>
                  <a:srgbClr val="0070C0"/>
                </a:solidFill>
                <a:effectLst/>
                <a:latin typeface="Calibri" pitchFamily="34" charset="0"/>
              </a:rPr>
              <a:t>Ocean Literacy</a:t>
            </a:r>
          </a:p>
          <a:p>
            <a:r>
              <a:rPr lang="en-US" sz="1000" b="1" dirty="0" smtClean="0">
                <a:solidFill>
                  <a:srgbClr val="0070C0"/>
                </a:solidFill>
                <a:effectLst/>
                <a:latin typeface="Calibri" pitchFamily="34" charset="0"/>
              </a:rPr>
              <a:t>[Age 5-15]</a:t>
            </a:r>
            <a:endParaRPr lang="en-US" sz="1000" b="1" dirty="0" smtClean="0">
              <a:solidFill>
                <a:srgbClr val="0070C0"/>
              </a:solidFill>
              <a:effectLst/>
              <a:latin typeface="Calibri" pitchFamily="34" charset="0"/>
              <a:ea typeface="Calibri"/>
              <a:cs typeface="Times New Roman"/>
            </a:endParaRPr>
          </a:p>
        </p:txBody>
      </p:sp>
      <p:sp>
        <p:nvSpPr>
          <p:cNvPr id="11" name="TextBox 10"/>
          <p:cNvSpPr txBox="1"/>
          <p:nvPr/>
        </p:nvSpPr>
        <p:spPr>
          <a:xfrm>
            <a:off x="6603807" y="4701108"/>
            <a:ext cx="2410235" cy="307777"/>
          </a:xfrm>
          <a:prstGeom prst="rect">
            <a:avLst/>
          </a:prstGeom>
          <a:noFill/>
        </p:spPr>
        <p:txBody>
          <a:bodyPr wrap="square" rtlCol="0">
            <a:spAutoFit/>
          </a:bodyPr>
          <a:lstStyle/>
          <a:p>
            <a:pPr marL="342900" marR="0" lvl="0" indent="-342900">
              <a:spcBef>
                <a:spcPts val="0"/>
              </a:spcBef>
              <a:spcAft>
                <a:spcPts val="0"/>
              </a:spcAft>
              <a:buFont typeface="Symbol"/>
              <a:buChar char=""/>
            </a:pPr>
            <a:r>
              <a:rPr lang="en-US" sz="1400" b="1" dirty="0" smtClean="0">
                <a:solidFill>
                  <a:srgbClr val="0070C0"/>
                </a:solidFill>
                <a:effectLst/>
                <a:latin typeface="Calibri" pitchFamily="34" charset="0"/>
              </a:rPr>
              <a:t>Sea Peoples’ Resurgence</a:t>
            </a:r>
          </a:p>
        </p:txBody>
      </p:sp>
      <p:sp>
        <p:nvSpPr>
          <p:cNvPr id="12" name="TextBox 11"/>
          <p:cNvSpPr txBox="1"/>
          <p:nvPr/>
        </p:nvSpPr>
        <p:spPr>
          <a:xfrm>
            <a:off x="228600" y="4103004"/>
            <a:ext cx="1219201" cy="577081"/>
          </a:xfrm>
          <a:prstGeom prst="rect">
            <a:avLst/>
          </a:prstGeom>
          <a:noFill/>
        </p:spPr>
        <p:txBody>
          <a:bodyPr wrap="square" rtlCol="0">
            <a:spAutoFit/>
          </a:bodyPr>
          <a:lstStyle/>
          <a:p>
            <a:pPr>
              <a:lnSpc>
                <a:spcPct val="115000"/>
              </a:lnSpc>
            </a:pPr>
            <a:r>
              <a:rPr lang="en-US" sz="1000" b="1" u="sng" dirty="0">
                <a:solidFill>
                  <a:srgbClr val="D4B709"/>
                </a:solidFill>
                <a:latin typeface="Calibri" pitchFamily="34" charset="0"/>
                <a:ea typeface="Calibri"/>
                <a:cs typeface="Times New Roman"/>
              </a:rPr>
              <a:t>The </a:t>
            </a:r>
            <a:r>
              <a:rPr lang="en-US" sz="1000" b="1" u="sng" dirty="0" smtClean="0">
                <a:solidFill>
                  <a:srgbClr val="D4B709"/>
                </a:solidFill>
                <a:latin typeface="Calibri" pitchFamily="34" charset="0"/>
                <a:ea typeface="Calibri"/>
                <a:cs typeface="Times New Roman"/>
              </a:rPr>
              <a:t>Trunk</a:t>
            </a:r>
          </a:p>
          <a:p>
            <a:r>
              <a:rPr lang="en-US" sz="1000" b="1" u="sng" dirty="0" smtClean="0">
                <a:solidFill>
                  <a:srgbClr val="D4B709"/>
                </a:solidFill>
                <a:latin typeface="Calibri" pitchFamily="34" charset="0"/>
                <a:ea typeface="Calibri"/>
                <a:cs typeface="Times New Roman"/>
              </a:rPr>
              <a:t> </a:t>
            </a:r>
            <a:r>
              <a:rPr lang="en-US" sz="1000" b="1" dirty="0" smtClean="0">
                <a:solidFill>
                  <a:srgbClr val="0070C0"/>
                </a:solidFill>
                <a:effectLst/>
                <a:latin typeface="Calibri" pitchFamily="34" charset="0"/>
              </a:rPr>
              <a:t>Mentoring </a:t>
            </a:r>
          </a:p>
          <a:p>
            <a:r>
              <a:rPr lang="en-US" sz="1000" b="1" dirty="0" smtClean="0">
                <a:solidFill>
                  <a:srgbClr val="0070C0"/>
                </a:solidFill>
                <a:effectLst/>
                <a:latin typeface="Calibri" pitchFamily="34" charset="0"/>
              </a:rPr>
              <a:t>[Age 15-25]</a:t>
            </a:r>
          </a:p>
        </p:txBody>
      </p:sp>
      <p:sp>
        <p:nvSpPr>
          <p:cNvPr id="15" name="TextBox 14"/>
          <p:cNvSpPr txBox="1"/>
          <p:nvPr/>
        </p:nvSpPr>
        <p:spPr>
          <a:xfrm>
            <a:off x="6642786" y="4103004"/>
            <a:ext cx="2348814" cy="507831"/>
          </a:xfrm>
          <a:prstGeom prst="rect">
            <a:avLst/>
          </a:prstGeom>
          <a:noFill/>
        </p:spPr>
        <p:txBody>
          <a:bodyPr wrap="square" rtlCol="0">
            <a:spAutoFit/>
          </a:bodyPr>
          <a:lstStyle/>
          <a:p>
            <a:pPr marL="342900" marR="0" lvl="0" indent="-342900">
              <a:spcBef>
                <a:spcPts val="0"/>
              </a:spcBef>
              <a:buFont typeface="Symbol"/>
              <a:buChar char=""/>
            </a:pPr>
            <a:r>
              <a:rPr lang="en-US" b="1" dirty="0" smtClean="0">
                <a:solidFill>
                  <a:srgbClr val="0070C0"/>
                </a:solidFill>
                <a:effectLst/>
                <a:latin typeface="Calibri"/>
                <a:ea typeface="Calibri"/>
                <a:cs typeface="Times New Roman"/>
              </a:rPr>
              <a:t>Blue Career Centre </a:t>
            </a:r>
            <a:r>
              <a:rPr lang="en-US" sz="900" b="1" dirty="0" smtClean="0">
                <a:solidFill>
                  <a:srgbClr val="0070C0"/>
                </a:solidFill>
                <a:effectLst/>
                <a:latin typeface="Calibri"/>
                <a:ea typeface="Calibri"/>
                <a:cs typeface="Times New Roman"/>
              </a:rPr>
              <a:t>of Eastern Mediterranean &amp; Black Sea</a:t>
            </a:r>
            <a:endParaRPr lang="en-US" sz="900" dirty="0">
              <a:latin typeface="Calibri"/>
              <a:ea typeface="Calibri"/>
              <a:cs typeface="Times New Roman"/>
            </a:endParaRPr>
          </a:p>
        </p:txBody>
      </p:sp>
      <p:sp>
        <p:nvSpPr>
          <p:cNvPr id="16" name="TextBox 15"/>
          <p:cNvSpPr txBox="1"/>
          <p:nvPr/>
        </p:nvSpPr>
        <p:spPr>
          <a:xfrm>
            <a:off x="228600" y="3162240"/>
            <a:ext cx="1040027" cy="938719"/>
          </a:xfrm>
          <a:prstGeom prst="rect">
            <a:avLst/>
          </a:prstGeom>
          <a:noFill/>
        </p:spPr>
        <p:txBody>
          <a:bodyPr wrap="square" rtlCol="0">
            <a:spAutoFit/>
          </a:bodyPr>
          <a:lstStyle/>
          <a:p>
            <a:r>
              <a:rPr lang="en-US" sz="1100" b="1" u="sng" dirty="0" smtClean="0">
                <a:solidFill>
                  <a:srgbClr val="D4B709"/>
                </a:solidFill>
                <a:effectLst/>
                <a:latin typeface="Calibri"/>
                <a:ea typeface="Calibri"/>
                <a:cs typeface="Times New Roman"/>
              </a:rPr>
              <a:t>The Branches</a:t>
            </a:r>
            <a:r>
              <a:rPr lang="en-US" sz="1100" b="1" dirty="0" smtClean="0">
                <a:solidFill>
                  <a:srgbClr val="D4B709"/>
                </a:solidFill>
                <a:effectLst/>
                <a:latin typeface="Calibri"/>
                <a:ea typeface="Calibri"/>
                <a:cs typeface="Times New Roman"/>
              </a:rPr>
              <a:t> </a:t>
            </a:r>
          </a:p>
          <a:p>
            <a:r>
              <a:rPr lang="en-US" sz="1100" b="1" dirty="0" smtClean="0">
                <a:solidFill>
                  <a:srgbClr val="0070C0"/>
                </a:solidFill>
                <a:effectLst/>
                <a:latin typeface="Calibri"/>
                <a:ea typeface="Calibri"/>
                <a:cs typeface="Times New Roman"/>
              </a:rPr>
              <a:t>Education &amp; Training Institutions </a:t>
            </a:r>
          </a:p>
          <a:p>
            <a:r>
              <a:rPr lang="en-US" sz="1100" b="1" dirty="0" smtClean="0">
                <a:solidFill>
                  <a:srgbClr val="0070C0"/>
                </a:solidFill>
                <a:latin typeface="Calibri"/>
                <a:cs typeface="Times New Roman"/>
              </a:rPr>
              <a:t>[Age 18-28]</a:t>
            </a:r>
            <a:endParaRPr lang="en-US" sz="1100" b="1" dirty="0"/>
          </a:p>
        </p:txBody>
      </p:sp>
      <p:sp>
        <p:nvSpPr>
          <p:cNvPr id="17" name="TextBox 16"/>
          <p:cNvSpPr txBox="1"/>
          <p:nvPr/>
        </p:nvSpPr>
        <p:spPr>
          <a:xfrm>
            <a:off x="6642786" y="2665237"/>
            <a:ext cx="2501213" cy="1323439"/>
          </a:xfrm>
          <a:prstGeom prst="rect">
            <a:avLst/>
          </a:prstGeom>
          <a:noFill/>
        </p:spPr>
        <p:txBody>
          <a:bodyPr wrap="square" rtlCol="0">
            <a:spAutoFit/>
          </a:bodyPr>
          <a:lstStyle/>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Faculty of Marine Science &amp; Technology @ UCY</a:t>
            </a:r>
            <a:endParaRPr lang="en-US" sz="1000" b="1" dirty="0" smtClean="0">
              <a:effectLst/>
              <a:latin typeface="Calibri"/>
              <a:ea typeface="Calibri"/>
              <a:cs typeface="Times New Roman"/>
            </a:endParaRPr>
          </a:p>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Shipping and Finance @ CUT </a:t>
            </a:r>
            <a:endParaRPr lang="en-US" sz="1000" b="1" dirty="0" smtClean="0">
              <a:effectLst/>
              <a:latin typeface="Calibri"/>
              <a:ea typeface="Calibri"/>
              <a:cs typeface="Times New Roman"/>
            </a:endParaRPr>
          </a:p>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Cyprus Maritime Academy @ </a:t>
            </a:r>
            <a:r>
              <a:rPr lang="en-US" sz="1000" b="1" dirty="0" err="1" smtClean="0">
                <a:solidFill>
                  <a:srgbClr val="0070C0"/>
                </a:solidFill>
                <a:effectLst/>
                <a:latin typeface="Calibri"/>
                <a:ea typeface="Calibri"/>
                <a:cs typeface="Times New Roman"/>
              </a:rPr>
              <a:t>UNic</a:t>
            </a:r>
            <a:endParaRPr lang="en-US" sz="1000" b="1" dirty="0" smtClean="0">
              <a:effectLst/>
              <a:latin typeface="Calibri"/>
              <a:ea typeface="Calibri"/>
              <a:cs typeface="Times New Roman"/>
            </a:endParaRPr>
          </a:p>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Marine Engineering Program – Maritime Studies @ FU</a:t>
            </a:r>
            <a:endParaRPr lang="en-US" sz="1000" b="1" dirty="0" smtClean="0">
              <a:effectLst/>
              <a:latin typeface="Calibri"/>
              <a:ea typeface="Calibri"/>
              <a:cs typeface="Times New Roman"/>
            </a:endParaRPr>
          </a:p>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Mediterranean Maritime Academy</a:t>
            </a:r>
            <a:endParaRPr lang="en-US" sz="1000" b="1" dirty="0">
              <a:latin typeface="Calibri"/>
              <a:ea typeface="Calibri"/>
              <a:cs typeface="Times New Roman"/>
            </a:endParaRPr>
          </a:p>
          <a:p>
            <a:pPr marL="342900" marR="0" lvl="0" indent="-342900">
              <a:spcBef>
                <a:spcPts val="0"/>
              </a:spcBef>
              <a:buFont typeface="Symbol"/>
              <a:buChar char=""/>
            </a:pPr>
            <a:r>
              <a:rPr lang="en-US" sz="1000" b="1" dirty="0" smtClean="0">
                <a:solidFill>
                  <a:srgbClr val="0070C0"/>
                </a:solidFill>
                <a:effectLst/>
                <a:latin typeface="Calibri"/>
                <a:ea typeface="Calibri"/>
                <a:cs typeface="Times New Roman"/>
              </a:rPr>
              <a:t>Maritime Training Centers</a:t>
            </a:r>
          </a:p>
        </p:txBody>
      </p:sp>
      <p:sp>
        <p:nvSpPr>
          <p:cNvPr id="18" name="TextBox 17"/>
          <p:cNvSpPr txBox="1"/>
          <p:nvPr/>
        </p:nvSpPr>
        <p:spPr>
          <a:xfrm>
            <a:off x="228599" y="1959114"/>
            <a:ext cx="1324233" cy="707886"/>
          </a:xfrm>
          <a:prstGeom prst="rect">
            <a:avLst/>
          </a:prstGeom>
          <a:noFill/>
        </p:spPr>
        <p:txBody>
          <a:bodyPr wrap="square" rtlCol="0">
            <a:spAutoFit/>
          </a:bodyPr>
          <a:lstStyle/>
          <a:p>
            <a:pPr marR="0" lvl="0">
              <a:spcBef>
                <a:spcPts val="0"/>
              </a:spcBef>
            </a:pPr>
            <a:r>
              <a:rPr lang="en-US" sz="1000" b="1" u="sng" dirty="0" smtClean="0">
                <a:solidFill>
                  <a:srgbClr val="D4B709"/>
                </a:solidFill>
                <a:effectLst/>
                <a:latin typeface="Calibri"/>
                <a:ea typeface="Calibri"/>
                <a:cs typeface="Times New Roman"/>
              </a:rPr>
              <a:t>The Fertilizer</a:t>
            </a:r>
          </a:p>
          <a:p>
            <a:pPr marR="0" lvl="0">
              <a:spcBef>
                <a:spcPts val="0"/>
              </a:spcBef>
            </a:pPr>
            <a:r>
              <a:rPr lang="en-US" sz="1000" b="1" dirty="0" smtClean="0">
                <a:solidFill>
                  <a:srgbClr val="0070C0"/>
                </a:solidFill>
                <a:latin typeface="Calibri"/>
                <a:ea typeface="Calibri"/>
                <a:cs typeface="Times New Roman"/>
              </a:rPr>
              <a:t>Research-Innovation-Technology</a:t>
            </a:r>
          </a:p>
          <a:p>
            <a:pPr marR="0" lvl="0">
              <a:spcBef>
                <a:spcPts val="0"/>
              </a:spcBef>
            </a:pPr>
            <a:r>
              <a:rPr lang="en-US" sz="1000" b="1" dirty="0" smtClean="0">
                <a:solidFill>
                  <a:srgbClr val="0070C0"/>
                </a:solidFill>
                <a:latin typeface="Calibri"/>
                <a:ea typeface="Calibri"/>
                <a:cs typeface="Times New Roman"/>
              </a:rPr>
              <a:t>Institutions</a:t>
            </a:r>
          </a:p>
        </p:txBody>
      </p:sp>
      <p:sp>
        <p:nvSpPr>
          <p:cNvPr id="19" name="TextBox 18"/>
          <p:cNvSpPr txBox="1"/>
          <p:nvPr/>
        </p:nvSpPr>
        <p:spPr>
          <a:xfrm>
            <a:off x="6687065" y="2148941"/>
            <a:ext cx="2007973" cy="369332"/>
          </a:xfrm>
          <a:prstGeom prst="rect">
            <a:avLst/>
          </a:prstGeom>
          <a:noFill/>
        </p:spPr>
        <p:txBody>
          <a:bodyPr wrap="square" rtlCol="0">
            <a:spAutoFit/>
          </a:bodyPr>
          <a:lstStyle/>
          <a:p>
            <a:pPr marL="342900" marR="0" lvl="0" indent="-342900">
              <a:spcBef>
                <a:spcPts val="0"/>
              </a:spcBef>
              <a:buFont typeface="Symbol"/>
              <a:buChar char=""/>
            </a:pPr>
            <a:r>
              <a:rPr lang="en-US" b="1" dirty="0" smtClean="0">
                <a:solidFill>
                  <a:srgbClr val="0070C0"/>
                </a:solidFill>
                <a:effectLst/>
                <a:latin typeface="Calibri"/>
                <a:ea typeface="Calibri"/>
                <a:cs typeface="Times New Roman"/>
              </a:rPr>
              <a:t>MaRITeC-</a:t>
            </a:r>
            <a:r>
              <a:rPr lang="en-US" b="1" dirty="0" smtClean="0">
                <a:solidFill>
                  <a:srgbClr val="D4B709"/>
                </a:solidFill>
                <a:effectLst/>
                <a:latin typeface="Calibri"/>
                <a:ea typeface="Calibri"/>
                <a:cs typeface="Times New Roman"/>
              </a:rPr>
              <a:t>X</a:t>
            </a:r>
            <a:endParaRPr lang="en-US" sz="2400" b="1" dirty="0" smtClean="0">
              <a:solidFill>
                <a:srgbClr val="D4B709"/>
              </a:solidFill>
              <a:effectLst/>
              <a:latin typeface="Calibri"/>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939" y="152400"/>
            <a:ext cx="461061" cy="45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88953" y="2570593"/>
            <a:ext cx="1447800" cy="577081"/>
          </a:xfrm>
          <a:prstGeom prst="rect">
            <a:avLst/>
          </a:prstGeom>
          <a:noFill/>
        </p:spPr>
        <p:txBody>
          <a:bodyPr wrap="square" rtlCol="0">
            <a:spAutoFit/>
          </a:bodyPr>
          <a:lstStyle/>
          <a:p>
            <a:r>
              <a:rPr lang="en-US" sz="1050" b="1" u="sng" dirty="0" smtClean="0">
                <a:solidFill>
                  <a:srgbClr val="D4B709"/>
                </a:solidFill>
                <a:effectLst/>
                <a:latin typeface="Calibri"/>
                <a:ea typeface="Calibri"/>
                <a:cs typeface="Times New Roman"/>
              </a:rPr>
              <a:t>The Grafting</a:t>
            </a:r>
            <a:r>
              <a:rPr lang="en-US" sz="1050" b="1" dirty="0" smtClean="0">
                <a:solidFill>
                  <a:srgbClr val="D4B709"/>
                </a:solidFill>
                <a:effectLst/>
                <a:latin typeface="Calibri"/>
                <a:ea typeface="Calibri"/>
                <a:cs typeface="Times New Roman"/>
              </a:rPr>
              <a:t> </a:t>
            </a:r>
          </a:p>
          <a:p>
            <a:r>
              <a:rPr lang="en-US" sz="1050" b="1" dirty="0" smtClean="0">
                <a:solidFill>
                  <a:srgbClr val="0070C0"/>
                </a:solidFill>
                <a:effectLst/>
                <a:latin typeface="Calibri"/>
                <a:ea typeface="Calibri"/>
                <a:cs typeface="Times New Roman"/>
              </a:rPr>
              <a:t>Re-Training &amp; Up-Skilling (continuous)</a:t>
            </a:r>
            <a:endParaRPr lang="en-US" sz="1050" b="1" dirty="0"/>
          </a:p>
        </p:txBody>
      </p:sp>
      <p:sp>
        <p:nvSpPr>
          <p:cNvPr id="21" name="Right Arrow 20"/>
          <p:cNvSpPr/>
          <p:nvPr/>
        </p:nvSpPr>
        <p:spPr>
          <a:xfrm>
            <a:off x="1536652" y="1168970"/>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91869"/>
            <a:ext cx="49688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ight Arrow 28"/>
          <p:cNvSpPr/>
          <p:nvPr/>
        </p:nvSpPr>
        <p:spPr>
          <a:xfrm>
            <a:off x="1524000" y="4114800"/>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1536652" y="4648200"/>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a:off x="1536651" y="5410200"/>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1540476" y="3401568"/>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1540476" y="2667000"/>
            <a:ext cx="4944757" cy="484632"/>
          </a:xfrm>
          <a:prstGeom prst="rightArrow">
            <a:avLst/>
          </a:prstGeom>
          <a:gradFill flip="none" rotWithShape="1">
            <a:gsLst>
              <a:gs pos="0">
                <a:srgbClr val="D4B709"/>
              </a:gs>
              <a:gs pos="50000">
                <a:schemeClr val="accent1">
                  <a:tint val="44500"/>
                  <a:satMod val="160000"/>
                  <a:alpha val="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a:xfrm>
            <a:off x="7315199" y="6492875"/>
            <a:ext cx="1828800" cy="365125"/>
          </a:xfrm>
        </p:spPr>
        <p:txBody>
          <a:bodyPr/>
          <a:lstStyle/>
          <a:p>
            <a:fld id="{4199101E-1DD6-4AF5-8901-03D6DA98375C}"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65750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1000"/>
                                        <p:tgtEl>
                                          <p:spTgt spid="16"/>
                                        </p:tgtEl>
                                      </p:cBhvr>
                                    </p:animEffect>
                                    <p:anim calcmode="lin" valueType="num">
                                      <p:cBhvr>
                                        <p:cTn id="96" dur="1000" fill="hold"/>
                                        <p:tgtEl>
                                          <p:spTgt spid="16"/>
                                        </p:tgtEl>
                                        <p:attrNameLst>
                                          <p:attrName>ppt_x</p:attrName>
                                        </p:attrNameLst>
                                      </p:cBhvr>
                                      <p:tavLst>
                                        <p:tav tm="0">
                                          <p:val>
                                            <p:strVal val="#ppt_x"/>
                                          </p:val>
                                        </p:tav>
                                        <p:tav tm="100000">
                                          <p:val>
                                            <p:strVal val="#ppt_x"/>
                                          </p:val>
                                        </p:tav>
                                      </p:tavLst>
                                    </p:anim>
                                    <p:anim calcmode="lin" valueType="num">
                                      <p:cBhvr>
                                        <p:cTn id="9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2"/>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1000"/>
                                        <p:tgtEl>
                                          <p:spTgt spid="20"/>
                                        </p:tgtEl>
                                      </p:cBhvr>
                                    </p:animEffect>
                                    <p:anim calcmode="lin" valueType="num">
                                      <p:cBhvr>
                                        <p:cTn id="114" dur="1000" fill="hold"/>
                                        <p:tgtEl>
                                          <p:spTgt spid="20"/>
                                        </p:tgtEl>
                                        <p:attrNameLst>
                                          <p:attrName>ppt_x</p:attrName>
                                        </p:attrNameLst>
                                      </p:cBhvr>
                                      <p:tavLst>
                                        <p:tav tm="0">
                                          <p:val>
                                            <p:strVal val="#ppt_x"/>
                                          </p:val>
                                        </p:tav>
                                        <p:tav tm="100000">
                                          <p:val>
                                            <p:strVal val="#ppt_x"/>
                                          </p:val>
                                        </p:tav>
                                      </p:tavLst>
                                    </p:anim>
                                    <p:anim calcmode="lin" valueType="num">
                                      <p:cBhvr>
                                        <p:cTn id="1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18">
                                            <p:txEl>
                                              <p:pRg st="0" end="0"/>
                                            </p:txEl>
                                          </p:spTgt>
                                        </p:tgtEl>
                                        <p:attrNameLst>
                                          <p:attrName>style.visibility</p:attrName>
                                        </p:attrNameLst>
                                      </p:cBhvr>
                                      <p:to>
                                        <p:strVal val="visible"/>
                                      </p:to>
                                    </p:set>
                                    <p:animEffect transition="in" filter="fade">
                                      <p:cBhvr>
                                        <p:cTn id="124" dur="1000"/>
                                        <p:tgtEl>
                                          <p:spTgt spid="18">
                                            <p:txEl>
                                              <p:pRg st="0" end="0"/>
                                            </p:txEl>
                                          </p:spTgt>
                                        </p:tgtEl>
                                      </p:cBhvr>
                                    </p:animEffect>
                                    <p:anim calcmode="lin" valueType="num">
                                      <p:cBhvr>
                                        <p:cTn id="12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8">
                                            <p:txEl>
                                              <p:pRg st="1" end="1"/>
                                            </p:txEl>
                                          </p:spTgt>
                                        </p:tgtEl>
                                        <p:attrNameLst>
                                          <p:attrName>style.visibility</p:attrName>
                                        </p:attrNameLst>
                                      </p:cBhvr>
                                      <p:to>
                                        <p:strVal val="visible"/>
                                      </p:to>
                                    </p:set>
                                    <p:anim calcmode="lin" valueType="num">
                                      <p:cBhvr additive="base">
                                        <p:cTn id="1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8">
                                            <p:txEl>
                                              <p:pRg st="2" end="2"/>
                                            </p:txEl>
                                          </p:spTgt>
                                        </p:tgtEl>
                                        <p:attrNameLst>
                                          <p:attrName>style.visibility</p:attrName>
                                        </p:attrNameLst>
                                      </p:cBhvr>
                                      <p:to>
                                        <p:strVal val="visible"/>
                                      </p:to>
                                    </p:set>
                                    <p:anim calcmode="lin" valueType="num">
                                      <p:cBhvr additive="base">
                                        <p:cTn id="1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
                                        </p:tgtEl>
                                        <p:attrNameLst>
                                          <p:attrName>style.visibility</p:attrName>
                                        </p:attrNameLst>
                                      </p:cBhvr>
                                      <p:to>
                                        <p:strVal val="visible"/>
                                      </p:to>
                                    </p:set>
                                    <p:animEffect transition="in" filter="fade">
                                      <p:cBhvr>
                                        <p:cTn id="141" dur="1000"/>
                                        <p:tgtEl>
                                          <p:spTgt spid="6"/>
                                        </p:tgtEl>
                                      </p:cBhvr>
                                    </p:animEffect>
                                    <p:anim calcmode="lin" valueType="num">
                                      <p:cBhvr>
                                        <p:cTn id="142" dur="1000" fill="hold"/>
                                        <p:tgtEl>
                                          <p:spTgt spid="6"/>
                                        </p:tgtEl>
                                        <p:attrNameLst>
                                          <p:attrName>ppt_x</p:attrName>
                                        </p:attrNameLst>
                                      </p:cBhvr>
                                      <p:tavLst>
                                        <p:tav tm="0">
                                          <p:val>
                                            <p:strVal val="#ppt_x"/>
                                          </p:val>
                                        </p:tav>
                                        <p:tav tm="100000">
                                          <p:val>
                                            <p:strVal val="#ppt_x"/>
                                          </p:val>
                                        </p:tav>
                                      </p:tavLst>
                                    </p:anim>
                                    <p:anim calcmode="lin" valueType="num">
                                      <p:cBhvr>
                                        <p:cTn id="1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1000"/>
                                        <p:tgtEl>
                                          <p:spTgt spid="19"/>
                                        </p:tgtEl>
                                      </p:cBhvr>
                                    </p:animEffect>
                                    <p:anim calcmode="lin" valueType="num">
                                      <p:cBhvr>
                                        <p:cTn id="149" dur="1000" fill="hold"/>
                                        <p:tgtEl>
                                          <p:spTgt spid="19"/>
                                        </p:tgtEl>
                                        <p:attrNameLst>
                                          <p:attrName>ppt_x</p:attrName>
                                        </p:attrNameLst>
                                      </p:cBhvr>
                                      <p:tavLst>
                                        <p:tav tm="0">
                                          <p:val>
                                            <p:strVal val="#ppt_x"/>
                                          </p:val>
                                        </p:tav>
                                        <p:tav tm="100000">
                                          <p:val>
                                            <p:strVal val="#ppt_x"/>
                                          </p:val>
                                        </p:tav>
                                      </p:tavLst>
                                    </p:anim>
                                    <p:anim calcmode="lin" valueType="num">
                                      <p:cBhvr>
                                        <p:cTn id="1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5" grpId="0"/>
      <p:bldP spid="16" grpId="0"/>
      <p:bldP spid="17" grpId="0"/>
      <p:bldP spid="19" grpId="0"/>
      <p:bldP spid="20" grpId="0"/>
      <p:bldP spid="21" grpId="0" animBg="1"/>
      <p:bldP spid="29" grpId="0" animBg="1"/>
      <p:bldP spid="30" grpId="0" animBg="1"/>
      <p:bldP spid="31"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605468"/>
          </a:xfrm>
          <a:effectLst/>
        </p:spPr>
        <p:txBody>
          <a:bodyPr/>
          <a:lstStyle/>
          <a:p>
            <a:pPr marL="0" indent="0">
              <a:lnSpc>
                <a:spcPct val="115000"/>
              </a:lnSpc>
              <a:buNone/>
            </a:pPr>
            <a:r>
              <a:rPr lang="en-US" sz="2400" dirty="0">
                <a:solidFill>
                  <a:srgbClr val="0070C0"/>
                </a:solidFill>
                <a:effectLst/>
                <a:latin typeface="+mn-lt"/>
                <a:ea typeface="+mn-ea"/>
                <a:cs typeface="+mn-cs"/>
              </a:rPr>
              <a:t>The Roots: Institutions, Strategies &amp; Infrastructures</a:t>
            </a:r>
            <a:r>
              <a:rPr lang="en-US" sz="2400" dirty="0">
                <a:effectLst/>
              </a:rPr>
              <a:t/>
            </a:r>
            <a:br>
              <a:rPr lang="en-US" sz="2400" dirty="0">
                <a:effectLst/>
              </a:rPr>
            </a:br>
            <a:r>
              <a:rPr lang="en-US" sz="2400" dirty="0">
                <a:solidFill>
                  <a:srgbClr val="0070C0"/>
                </a:solidFill>
                <a:latin typeface="+mn-lt"/>
                <a:ea typeface="+mn-ea"/>
                <a:cs typeface="+mn-cs"/>
              </a:rPr>
              <a:t/>
            </a:r>
            <a:br>
              <a:rPr lang="en-US" sz="2400" dirty="0">
                <a:solidFill>
                  <a:srgbClr val="0070C0"/>
                </a:solidFill>
                <a:latin typeface="+mn-lt"/>
                <a:ea typeface="+mn-ea"/>
                <a:cs typeface="+mn-cs"/>
              </a:rPr>
            </a:br>
            <a:endParaRPr lang="en-US" sz="2400" dirty="0">
              <a:solidFill>
                <a:srgbClr val="0070C0"/>
              </a:solidFill>
              <a:latin typeface="+mn-lt"/>
              <a:ea typeface="+mn-ea"/>
              <a:cs typeface="+mn-cs"/>
            </a:endParaRPr>
          </a:p>
        </p:txBody>
      </p:sp>
      <p:sp>
        <p:nvSpPr>
          <p:cNvPr id="3" name="Content Placeholder 2"/>
          <p:cNvSpPr>
            <a:spLocks noGrp="1"/>
          </p:cNvSpPr>
          <p:nvPr>
            <p:ph sz="quarter" idx="13"/>
          </p:nvPr>
        </p:nvSpPr>
        <p:spPr>
          <a:xfrm>
            <a:off x="685800" y="914400"/>
            <a:ext cx="7882740" cy="2743200"/>
          </a:xfrm>
        </p:spPr>
        <p:txBody>
          <a:bodyPr>
            <a:normAutofit fontScale="85000" lnSpcReduction="20000"/>
          </a:bodyPr>
          <a:lstStyle/>
          <a:p>
            <a:pPr>
              <a:buFont typeface="Arial" pitchFamily="34" charset="0"/>
              <a:buChar char="•"/>
            </a:pPr>
            <a:r>
              <a:rPr lang="en-US" sz="2600" b="1" u="sng" dirty="0" smtClean="0">
                <a:solidFill>
                  <a:schemeClr val="tx1"/>
                </a:solidFill>
              </a:rPr>
              <a:t>The Cyprus Foundation of the Sea</a:t>
            </a:r>
            <a:r>
              <a:rPr lang="en-US" sz="2600" b="1" dirty="0" smtClean="0">
                <a:solidFill>
                  <a:schemeClr val="tx1"/>
                </a:solidFill>
              </a:rPr>
              <a:t>: </a:t>
            </a:r>
            <a:r>
              <a:rPr lang="en-US" sz="2600" dirty="0" smtClean="0">
                <a:solidFill>
                  <a:schemeClr val="tx1"/>
                </a:solidFill>
              </a:rPr>
              <a:t>an institution </a:t>
            </a:r>
            <a:r>
              <a:rPr lang="en-US" sz="2600" dirty="0">
                <a:solidFill>
                  <a:schemeClr val="tx1"/>
                </a:solidFill>
              </a:rPr>
              <a:t>established by the Shipping Industry </a:t>
            </a:r>
            <a:r>
              <a:rPr lang="en-US" sz="2600" dirty="0" smtClean="0">
                <a:solidFill>
                  <a:schemeClr val="tx1"/>
                </a:solidFill>
              </a:rPr>
              <a:t>(led by the Cyprus </a:t>
            </a:r>
            <a:r>
              <a:rPr lang="en-US" sz="2600" dirty="0">
                <a:solidFill>
                  <a:schemeClr val="tx1"/>
                </a:solidFill>
              </a:rPr>
              <a:t>Shipping </a:t>
            </a:r>
            <a:r>
              <a:rPr lang="en-US" sz="2600" dirty="0" smtClean="0">
                <a:solidFill>
                  <a:schemeClr val="tx1"/>
                </a:solidFill>
              </a:rPr>
              <a:t>Chamber and MarInEM) with </a:t>
            </a:r>
            <a:r>
              <a:rPr lang="en-US" sz="2600" dirty="0">
                <a:solidFill>
                  <a:schemeClr val="tx1"/>
                </a:solidFill>
              </a:rPr>
              <a:t>the support of the Government of Cyprus in order </a:t>
            </a:r>
            <a:r>
              <a:rPr lang="en-US" sz="2600" dirty="0" smtClean="0">
                <a:solidFill>
                  <a:schemeClr val="tx1"/>
                </a:solidFill>
              </a:rPr>
              <a:t>to:</a:t>
            </a:r>
            <a:endParaRPr lang="en-US" sz="2600" dirty="0">
              <a:solidFill>
                <a:schemeClr val="tx1"/>
              </a:solidFill>
            </a:endParaRPr>
          </a:p>
          <a:p>
            <a:pPr lvl="1">
              <a:buFont typeface="Wingdings" pitchFamily="2" charset="2"/>
              <a:buChar char="ü"/>
            </a:pPr>
            <a:r>
              <a:rPr lang="en-US" dirty="0">
                <a:solidFill>
                  <a:schemeClr val="tx1"/>
                </a:solidFill>
              </a:rPr>
              <a:t>promote Marine and Maritime Knowledge and Innovation</a:t>
            </a:r>
          </a:p>
          <a:p>
            <a:pPr lvl="1">
              <a:buFont typeface="Wingdings" pitchFamily="2" charset="2"/>
              <a:buChar char="ü"/>
            </a:pPr>
            <a:r>
              <a:rPr lang="en-US" dirty="0">
                <a:solidFill>
                  <a:schemeClr val="tx1"/>
                </a:solidFill>
              </a:rPr>
              <a:t>support the growth, competitiveness and job-creating potential in Cyprus and the Eastern Mediterranean</a:t>
            </a:r>
          </a:p>
          <a:p>
            <a:pPr lvl="1">
              <a:buFont typeface="Wingdings" pitchFamily="2" charset="2"/>
              <a:buChar char="ü"/>
            </a:pPr>
            <a:r>
              <a:rPr lang="en-US" dirty="0">
                <a:solidFill>
                  <a:schemeClr val="tx1"/>
                </a:solidFill>
              </a:rPr>
              <a:t>foster an integrated approach on marine and maritime affairs, by acting as an institutional umbrella of existing initiatives, activities, organizations and </a:t>
            </a:r>
            <a:r>
              <a:rPr lang="en-US" dirty="0" smtClean="0">
                <a:solidFill>
                  <a:schemeClr val="tx1"/>
                </a:solidFill>
              </a:rPr>
              <a:t>projects</a:t>
            </a:r>
          </a:p>
          <a:p>
            <a:pPr lvl="1">
              <a:buFont typeface="Wingdings" pitchFamily="2" charset="2"/>
              <a:buChar char="ü"/>
            </a:pPr>
            <a:endParaRPr lang="en-US" dirty="0">
              <a:solidFill>
                <a:schemeClr val="tx1"/>
              </a:solidFill>
            </a:endParaRPr>
          </a:p>
          <a:p>
            <a:pPr marL="365760" lvl="1" indent="0">
              <a:buNone/>
            </a:pPr>
            <a:endParaRPr lang="en-US" dirty="0">
              <a:solidFill>
                <a:schemeClr val="tx1"/>
              </a:solidFill>
            </a:endParaRPr>
          </a:p>
          <a:p>
            <a:pPr marL="365760" lvl="1" indent="0">
              <a:buNone/>
            </a:pPr>
            <a:endParaRPr lang="en-US" sz="1900" dirty="0" smtClean="0">
              <a:solidFill>
                <a:schemeClr val="tx1"/>
              </a:solidFill>
            </a:endParaRPr>
          </a:p>
          <a:p>
            <a:pPr marL="45720" indent="0">
              <a:buNone/>
            </a:pPr>
            <a:endParaRPr lang="en-US" sz="2100" dirty="0" smtClean="0"/>
          </a:p>
          <a:p>
            <a:pPr marL="365760" lvl="1" indent="0">
              <a:buNone/>
            </a:pPr>
            <a:endParaRPr lang="en-US" sz="1900" dirty="0"/>
          </a:p>
          <a:p>
            <a:pPr>
              <a:buFont typeface="Arial" pitchFamily="34" charset="0"/>
              <a:buChar char="•"/>
            </a:pPr>
            <a:endParaRPr lang="en-US" dirty="0" smtClean="0"/>
          </a:p>
        </p:txBody>
      </p:sp>
      <p:pic>
        <p:nvPicPr>
          <p:cNvPr id="5" name="Picture 4" descr="Image result for roots image"/>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2983" r="10242"/>
          <a:stretch/>
        </p:blipFill>
        <p:spPr bwMode="auto">
          <a:xfrm>
            <a:off x="8000999" y="77103"/>
            <a:ext cx="1135083" cy="736444"/>
          </a:xfrm>
          <a:prstGeom prst="ellipse">
            <a:avLst/>
          </a:prstGeom>
          <a:ln>
            <a:noFill/>
          </a:ln>
          <a:effectLst>
            <a:softEdge rad="112500"/>
          </a:effectLst>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a:xfrm>
            <a:off x="7315200" y="6492875"/>
            <a:ext cx="1828800" cy="365125"/>
          </a:xfrm>
        </p:spPr>
        <p:txBody>
          <a:bodyPr/>
          <a:lstStyle/>
          <a:p>
            <a:fld id="{4199101E-1DD6-4AF5-8901-03D6DA98375C}" type="slidenum">
              <a:rPr lang="en-US" smtClean="0">
                <a:solidFill>
                  <a:schemeClr val="tx1"/>
                </a:solidFill>
              </a:rPr>
              <a:t>3</a:t>
            </a:fld>
            <a:endParaRPr lang="en-US" dirty="0">
              <a:solidFill>
                <a:schemeClr val="tx1"/>
              </a:solidFill>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3733800"/>
            <a:ext cx="5136169" cy="283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688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620000" cy="5606150"/>
          </a:xfrm>
          <a:prstGeom prst="rect">
            <a:avLst/>
          </a:prstGeom>
        </p:spPr>
        <p:txBody>
          <a:bodyPr wrap="square">
            <a:spAutoFit/>
          </a:bodyPr>
          <a:lstStyle/>
          <a:p>
            <a:pPr marL="228600" lvl="0" indent="-182880">
              <a:spcBef>
                <a:spcPct val="20000"/>
              </a:spcBef>
              <a:spcAft>
                <a:spcPts val="300"/>
              </a:spcAft>
              <a:buClr>
                <a:srgbClr val="F14124">
                  <a:lumMod val="75000"/>
                </a:srgbClr>
              </a:buClr>
              <a:buSzPct val="130000"/>
              <a:buFont typeface="Arial" pitchFamily="34" charset="0"/>
              <a:buChar char="•"/>
            </a:pPr>
            <a:r>
              <a:rPr lang="en-US" b="1" u="sng" dirty="0" err="1">
                <a:solidFill>
                  <a:prstClr val="black"/>
                </a:solidFill>
              </a:rPr>
              <a:t>Larnaka</a:t>
            </a:r>
            <a:r>
              <a:rPr lang="en-US" b="1" u="sng" dirty="0">
                <a:solidFill>
                  <a:prstClr val="black"/>
                </a:solidFill>
              </a:rPr>
              <a:t> Blue City</a:t>
            </a:r>
            <a:r>
              <a:rPr lang="en-US" dirty="0">
                <a:solidFill>
                  <a:prstClr val="black"/>
                </a:solidFill>
              </a:rPr>
              <a:t>: a strategic framework of actions developed by MarInEM for the </a:t>
            </a:r>
            <a:r>
              <a:rPr lang="en-US" dirty="0" err="1">
                <a:solidFill>
                  <a:prstClr val="black"/>
                </a:solidFill>
              </a:rPr>
              <a:t>Larnaka</a:t>
            </a:r>
            <a:r>
              <a:rPr lang="en-US" dirty="0">
                <a:solidFill>
                  <a:prstClr val="black"/>
                </a:solidFill>
              </a:rPr>
              <a:t> Municipality aiming at:</a:t>
            </a:r>
          </a:p>
          <a:p>
            <a:pPr marL="548640" lvl="1" indent="-182880">
              <a:spcBef>
                <a:spcPct val="20000"/>
              </a:spcBef>
              <a:spcAft>
                <a:spcPts val="300"/>
              </a:spcAft>
              <a:buClr>
                <a:srgbClr val="F14124">
                  <a:lumMod val="75000"/>
                </a:srgbClr>
              </a:buClr>
              <a:buSzPct val="130000"/>
              <a:buFont typeface="Wingdings" pitchFamily="2" charset="2"/>
              <a:buChar char="ü"/>
            </a:pPr>
            <a:r>
              <a:rPr lang="en-US" sz="1400" dirty="0">
                <a:solidFill>
                  <a:prstClr val="black"/>
                </a:solidFill>
              </a:rPr>
              <a:t>the transformation of </a:t>
            </a:r>
            <a:r>
              <a:rPr lang="en-US" sz="1400" dirty="0" err="1">
                <a:solidFill>
                  <a:prstClr val="black"/>
                </a:solidFill>
              </a:rPr>
              <a:t>Larnaka</a:t>
            </a:r>
            <a:r>
              <a:rPr lang="en-US" sz="1400" dirty="0">
                <a:solidFill>
                  <a:prstClr val="black"/>
                </a:solidFill>
              </a:rPr>
              <a:t> into a Regional Blue Economy, Education, Training and Research Center</a:t>
            </a:r>
          </a:p>
          <a:p>
            <a:pPr marL="548640" lvl="1" indent="-182880">
              <a:spcBef>
                <a:spcPct val="20000"/>
              </a:spcBef>
              <a:spcAft>
                <a:spcPts val="300"/>
              </a:spcAft>
              <a:buClr>
                <a:srgbClr val="F14124">
                  <a:lumMod val="75000"/>
                </a:srgbClr>
              </a:buClr>
              <a:buSzPct val="130000"/>
              <a:buFont typeface="Wingdings" pitchFamily="2" charset="2"/>
              <a:buChar char="ü"/>
            </a:pPr>
            <a:r>
              <a:rPr lang="en-US" sz="1400" dirty="0">
                <a:solidFill>
                  <a:prstClr val="black"/>
                </a:solidFill>
              </a:rPr>
              <a:t>the promotion of the Integrated Maritime Policy of the EU in Cyprus and in the area</a:t>
            </a:r>
          </a:p>
          <a:p>
            <a:pPr marL="461963" lvl="0" indent="-177800" algn="just">
              <a:spcBef>
                <a:spcPct val="20000"/>
              </a:spcBef>
              <a:spcAft>
                <a:spcPts val="300"/>
              </a:spcAft>
              <a:buClr>
                <a:srgbClr val="F14124">
                  <a:lumMod val="75000"/>
                </a:srgbClr>
              </a:buClr>
              <a:buSzPct val="130000"/>
              <a:buFont typeface="Wingdings" pitchFamily="2" charset="2"/>
              <a:buChar char="v"/>
            </a:pPr>
            <a:r>
              <a:rPr lang="en-US" sz="1600" i="1" dirty="0">
                <a:solidFill>
                  <a:prstClr val="black"/>
                </a:solidFill>
              </a:rPr>
              <a:t>Few indicative actions are the creation of a Marine Park in the Bay of </a:t>
            </a:r>
            <a:r>
              <a:rPr lang="en-US" sz="1600" i="1" dirty="0" err="1">
                <a:solidFill>
                  <a:prstClr val="black"/>
                </a:solidFill>
              </a:rPr>
              <a:t>Larnaka</a:t>
            </a:r>
            <a:r>
              <a:rPr lang="en-US" sz="1600" i="1" dirty="0">
                <a:solidFill>
                  <a:prstClr val="black"/>
                </a:solidFill>
              </a:rPr>
              <a:t> and the establishment in </a:t>
            </a:r>
            <a:r>
              <a:rPr lang="en-US" sz="1600" i="1" dirty="0" err="1">
                <a:solidFill>
                  <a:prstClr val="black"/>
                </a:solidFill>
              </a:rPr>
              <a:t>Larnaka</a:t>
            </a:r>
            <a:r>
              <a:rPr lang="en-US" sz="1600" i="1" dirty="0">
                <a:solidFill>
                  <a:prstClr val="black"/>
                </a:solidFill>
              </a:rPr>
              <a:t> of the new Faculty of Marine Science and Technology of the University of Cyprus.</a:t>
            </a:r>
          </a:p>
          <a:p>
            <a:pPr marL="228600" lvl="0" indent="-182880" algn="just">
              <a:spcBef>
                <a:spcPct val="20000"/>
              </a:spcBef>
              <a:spcAft>
                <a:spcPts val="300"/>
              </a:spcAft>
              <a:buClr>
                <a:srgbClr val="F14124">
                  <a:lumMod val="75000"/>
                </a:srgbClr>
              </a:buClr>
              <a:buSzPct val="130000"/>
              <a:buFont typeface="Arial" pitchFamily="34" charset="0"/>
              <a:buChar char="•"/>
            </a:pPr>
            <a:r>
              <a:rPr lang="en-US" b="1" u="sng" dirty="0">
                <a:solidFill>
                  <a:prstClr val="black"/>
                </a:solidFill>
              </a:rPr>
              <a:t>The </a:t>
            </a:r>
            <a:r>
              <a:rPr lang="en-US" b="1" u="sng" dirty="0" err="1">
                <a:solidFill>
                  <a:prstClr val="black"/>
                </a:solidFill>
              </a:rPr>
              <a:t>Pyrgotelis</a:t>
            </a:r>
            <a:r>
              <a:rPr lang="en-US" b="1" u="sng" dirty="0">
                <a:solidFill>
                  <a:prstClr val="black"/>
                </a:solidFill>
              </a:rPr>
              <a:t> </a:t>
            </a:r>
            <a:r>
              <a:rPr lang="en-US" b="1" u="sng" dirty="0" err="1">
                <a:solidFill>
                  <a:prstClr val="black"/>
                </a:solidFill>
              </a:rPr>
              <a:t>Zoitos</a:t>
            </a:r>
            <a:r>
              <a:rPr lang="en-US" b="1" u="sng" dirty="0">
                <a:solidFill>
                  <a:prstClr val="black"/>
                </a:solidFill>
              </a:rPr>
              <a:t> Award </a:t>
            </a:r>
            <a:r>
              <a:rPr lang="en-US" dirty="0">
                <a:solidFill>
                  <a:prstClr val="black"/>
                </a:solidFill>
              </a:rPr>
              <a:t>for outstanding contribution to the advancement of Marine Technology</a:t>
            </a:r>
          </a:p>
          <a:p>
            <a:pPr marL="548640" lvl="1" indent="-182880" algn="just">
              <a:spcBef>
                <a:spcPct val="20000"/>
              </a:spcBef>
              <a:spcAft>
                <a:spcPts val="300"/>
              </a:spcAft>
              <a:buClr>
                <a:srgbClr val="F14124">
                  <a:lumMod val="75000"/>
                </a:srgbClr>
              </a:buClr>
              <a:buSzPct val="130000"/>
              <a:buFont typeface="Wingdings" pitchFamily="2" charset="2"/>
              <a:buChar char="ü"/>
            </a:pPr>
            <a:r>
              <a:rPr lang="en-US" sz="1600" dirty="0">
                <a:solidFill>
                  <a:prstClr val="black"/>
                </a:solidFill>
              </a:rPr>
              <a:t>to be awarded - as from 2019 - during the biennial international shipping conference “Maritime Cyprus”- to individuals with distinguished accomplishments and experience in the Marine Technology field</a:t>
            </a:r>
          </a:p>
          <a:p>
            <a:pPr marL="548640" lvl="1" indent="-182880" algn="just">
              <a:spcBef>
                <a:spcPct val="20000"/>
              </a:spcBef>
              <a:spcAft>
                <a:spcPts val="300"/>
              </a:spcAft>
              <a:buClr>
                <a:srgbClr val="F14124">
                  <a:lumMod val="75000"/>
                </a:srgbClr>
              </a:buClr>
              <a:buSzPct val="130000"/>
              <a:buFont typeface="Wingdings" pitchFamily="2" charset="2"/>
              <a:buChar char="ü"/>
            </a:pPr>
            <a:r>
              <a:rPr lang="en-US" sz="1600" dirty="0">
                <a:solidFill>
                  <a:prstClr val="black"/>
                </a:solidFill>
              </a:rPr>
              <a:t>The award was proposed by MarInEM, endorsed by respective stakeholders and announced on 10/10/2017 at a ceremony in </a:t>
            </a:r>
            <a:r>
              <a:rPr lang="en-US" sz="1600" dirty="0" err="1">
                <a:solidFill>
                  <a:prstClr val="black"/>
                </a:solidFill>
              </a:rPr>
              <a:t>Larnaka</a:t>
            </a:r>
            <a:r>
              <a:rPr lang="en-US" sz="1600" dirty="0">
                <a:solidFill>
                  <a:prstClr val="black"/>
                </a:solidFill>
              </a:rPr>
              <a:t> at the presence of the </a:t>
            </a:r>
            <a:r>
              <a:rPr lang="en-US" sz="1600" dirty="0" err="1">
                <a:solidFill>
                  <a:prstClr val="black"/>
                </a:solidFill>
              </a:rPr>
              <a:t>IMO’s</a:t>
            </a:r>
            <a:r>
              <a:rPr lang="en-US" sz="1600" dirty="0">
                <a:solidFill>
                  <a:prstClr val="black"/>
                </a:solidFill>
              </a:rPr>
              <a:t> Secretary General, linking the Maritime Heritage of Cyprus with today’s aspirations.</a:t>
            </a:r>
          </a:p>
          <a:p>
            <a:pPr marL="400050" lvl="1" indent="-168275" algn="just">
              <a:spcBef>
                <a:spcPct val="20000"/>
              </a:spcBef>
              <a:spcAft>
                <a:spcPts val="300"/>
              </a:spcAft>
              <a:buClr>
                <a:srgbClr val="F14124">
                  <a:lumMod val="75000"/>
                </a:srgbClr>
              </a:buClr>
              <a:buSzPct val="130000"/>
              <a:buFont typeface="Wingdings" pitchFamily="2" charset="2"/>
              <a:buChar char="v"/>
            </a:pPr>
            <a:r>
              <a:rPr lang="en-US" sz="1600" i="1" dirty="0" err="1">
                <a:solidFill>
                  <a:prstClr val="black"/>
                </a:solidFill>
              </a:rPr>
              <a:t>Pyrgotelis</a:t>
            </a:r>
            <a:r>
              <a:rPr lang="en-US" sz="1600" i="1" dirty="0">
                <a:solidFill>
                  <a:prstClr val="black"/>
                </a:solidFill>
              </a:rPr>
              <a:t> </a:t>
            </a:r>
            <a:r>
              <a:rPr lang="en-US" sz="1600" i="1" dirty="0" err="1">
                <a:solidFill>
                  <a:prstClr val="black"/>
                </a:solidFill>
              </a:rPr>
              <a:t>Zoitos</a:t>
            </a:r>
            <a:r>
              <a:rPr lang="en-US" sz="1600" i="1" dirty="0">
                <a:solidFill>
                  <a:prstClr val="black"/>
                </a:solidFill>
              </a:rPr>
              <a:t> was a Cypriot shipbuilder honored by the Ptolemy for the Innovative ships he had built for them</a:t>
            </a:r>
          </a:p>
        </p:txBody>
      </p:sp>
    </p:spTree>
    <p:extLst>
      <p:ext uri="{BB962C8B-B14F-4D97-AF65-F5344CB8AC3E}">
        <p14:creationId xmlns:p14="http://schemas.microsoft.com/office/powerpoint/2010/main" val="211773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56872"/>
            <a:ext cx="7170717" cy="609600"/>
          </a:xfrm>
          <a:effectLst/>
        </p:spPr>
        <p:txBody>
          <a:bodyPr/>
          <a:lstStyle/>
          <a:p>
            <a:pPr marL="0" indent="0" algn="l">
              <a:lnSpc>
                <a:spcPct val="115000"/>
              </a:lnSpc>
              <a:buNone/>
            </a:pPr>
            <a:r>
              <a:rPr lang="en-US" sz="2200" dirty="0">
                <a:solidFill>
                  <a:srgbClr val="0070C0"/>
                </a:solidFill>
                <a:effectLst/>
                <a:latin typeface="+mn-lt"/>
                <a:ea typeface="+mn-ea"/>
                <a:cs typeface="+mn-cs"/>
              </a:rPr>
              <a:t>The Roots: Institutions, Strategies &amp; Infrastructures</a:t>
            </a:r>
            <a:r>
              <a:rPr lang="en-US" sz="2200" dirty="0">
                <a:effectLst/>
              </a:rPr>
              <a:t/>
            </a:r>
            <a:br>
              <a:rPr lang="en-US" sz="2200" dirty="0">
                <a:effectLst/>
              </a:rPr>
            </a:br>
            <a:r>
              <a:rPr lang="en-US" sz="2200" dirty="0">
                <a:solidFill>
                  <a:srgbClr val="0070C0"/>
                </a:solidFill>
                <a:latin typeface="+mn-lt"/>
                <a:ea typeface="+mn-ea"/>
                <a:cs typeface="+mn-cs"/>
              </a:rPr>
              <a:t/>
            </a:r>
            <a:br>
              <a:rPr lang="en-US" sz="2200" dirty="0">
                <a:solidFill>
                  <a:srgbClr val="0070C0"/>
                </a:solidFill>
                <a:latin typeface="+mn-lt"/>
                <a:ea typeface="+mn-ea"/>
                <a:cs typeface="+mn-cs"/>
              </a:rPr>
            </a:br>
            <a:endParaRPr lang="en-US" sz="2200" dirty="0">
              <a:solidFill>
                <a:srgbClr val="0070C0"/>
              </a:solidFill>
              <a:latin typeface="+mn-lt"/>
              <a:ea typeface="+mn-ea"/>
              <a:cs typeface="+mn-cs"/>
            </a:endParaRPr>
          </a:p>
        </p:txBody>
      </p:sp>
      <p:sp>
        <p:nvSpPr>
          <p:cNvPr id="5" name="Content Placeholder 2"/>
          <p:cNvSpPr>
            <a:spLocks noGrp="1"/>
          </p:cNvSpPr>
          <p:nvPr>
            <p:ph sz="quarter" idx="13"/>
          </p:nvPr>
        </p:nvSpPr>
        <p:spPr>
          <a:xfrm>
            <a:off x="685800" y="914400"/>
            <a:ext cx="8001000" cy="5791200"/>
          </a:xfrm>
        </p:spPr>
        <p:txBody>
          <a:bodyPr>
            <a:normAutofit/>
          </a:bodyPr>
          <a:lstStyle/>
          <a:p>
            <a:pPr>
              <a:spcBef>
                <a:spcPts val="600"/>
              </a:spcBef>
              <a:spcAft>
                <a:spcPts val="600"/>
              </a:spcAft>
              <a:buFont typeface="Arial" pitchFamily="34" charset="0"/>
              <a:buChar char="•"/>
            </a:pPr>
            <a:r>
              <a:rPr lang="en-US" sz="1700" u="sng" dirty="0" smtClean="0">
                <a:solidFill>
                  <a:schemeClr val="tx1"/>
                </a:solidFill>
              </a:rPr>
              <a:t>Promotion of clusters in the Mediterranean Region through </a:t>
            </a:r>
            <a:r>
              <a:rPr lang="en-US" sz="1700" b="1" u="sng" dirty="0" smtClean="0">
                <a:solidFill>
                  <a:schemeClr val="tx1"/>
                </a:solidFill>
              </a:rPr>
              <a:t>capacity-building European projects </a:t>
            </a:r>
            <a:r>
              <a:rPr lang="en-US" sz="1700" dirty="0" smtClean="0">
                <a:solidFill>
                  <a:schemeClr val="tx1"/>
                </a:solidFill>
              </a:rPr>
              <a:t>such as:</a:t>
            </a:r>
          </a:p>
          <a:p>
            <a:pPr lvl="1">
              <a:spcBef>
                <a:spcPts val="600"/>
              </a:spcBef>
              <a:spcAft>
                <a:spcPts val="600"/>
              </a:spcAft>
              <a:buFont typeface="Wingdings" pitchFamily="2" charset="2"/>
              <a:buChar char="Ø"/>
            </a:pPr>
            <a:r>
              <a:rPr lang="en-US" sz="1500" b="1" u="sng" dirty="0" smtClean="0">
                <a:solidFill>
                  <a:schemeClr val="tx1"/>
                </a:solidFill>
                <a:hlinkClick r:id="rId2"/>
              </a:rPr>
              <a:t>PELAGOS</a:t>
            </a:r>
            <a:r>
              <a:rPr lang="en-US" sz="1500" dirty="0" smtClean="0">
                <a:solidFill>
                  <a:schemeClr val="tx1"/>
                </a:solidFill>
              </a:rPr>
              <a:t> (Promoting </a:t>
            </a:r>
            <a:r>
              <a:rPr lang="en-US" sz="1500" dirty="0">
                <a:solidFill>
                  <a:schemeClr val="tx1"/>
                </a:solidFill>
              </a:rPr>
              <a:t>innovative </a:t>
            </a:r>
            <a:r>
              <a:rPr lang="en-US" sz="1500" dirty="0" err="1">
                <a:solidFill>
                  <a:schemeClr val="tx1"/>
                </a:solidFill>
              </a:rPr>
              <a:t>nEtworks</a:t>
            </a:r>
            <a:r>
              <a:rPr lang="en-US" sz="1500" dirty="0">
                <a:solidFill>
                  <a:schemeClr val="tx1"/>
                </a:solidFill>
              </a:rPr>
              <a:t> and </a:t>
            </a:r>
            <a:r>
              <a:rPr lang="en-US" sz="1500" dirty="0" err="1">
                <a:solidFill>
                  <a:schemeClr val="tx1"/>
                </a:solidFill>
              </a:rPr>
              <a:t>cLusters</a:t>
            </a:r>
            <a:r>
              <a:rPr lang="en-US" sz="1500" dirty="0">
                <a:solidFill>
                  <a:schemeClr val="tx1"/>
                </a:solidFill>
              </a:rPr>
              <a:t> for </a:t>
            </a:r>
            <a:r>
              <a:rPr lang="en-US" sz="1500" dirty="0" err="1">
                <a:solidFill>
                  <a:schemeClr val="tx1"/>
                </a:solidFill>
              </a:rPr>
              <a:t>mArine</a:t>
            </a:r>
            <a:r>
              <a:rPr lang="en-US" sz="1500" dirty="0">
                <a:solidFill>
                  <a:schemeClr val="tx1"/>
                </a:solidFill>
              </a:rPr>
              <a:t> renewable energy </a:t>
            </a:r>
            <a:r>
              <a:rPr lang="en-US" sz="1500" dirty="0" err="1">
                <a:solidFill>
                  <a:schemeClr val="tx1"/>
                </a:solidFill>
              </a:rPr>
              <a:t>synerGies</a:t>
            </a:r>
            <a:r>
              <a:rPr lang="en-US" sz="1500" dirty="0">
                <a:solidFill>
                  <a:schemeClr val="tx1"/>
                </a:solidFill>
              </a:rPr>
              <a:t> in </a:t>
            </a:r>
            <a:r>
              <a:rPr lang="en-US" sz="1500" dirty="0" err="1">
                <a:solidFill>
                  <a:schemeClr val="tx1"/>
                </a:solidFill>
              </a:rPr>
              <a:t>mediterranean</a:t>
            </a:r>
            <a:r>
              <a:rPr lang="en-US" sz="1500" dirty="0">
                <a:solidFill>
                  <a:schemeClr val="tx1"/>
                </a:solidFill>
              </a:rPr>
              <a:t> </a:t>
            </a:r>
            <a:r>
              <a:rPr lang="en-US" sz="1500" dirty="0" err="1">
                <a:solidFill>
                  <a:schemeClr val="tx1"/>
                </a:solidFill>
              </a:rPr>
              <a:t>cOasts</a:t>
            </a:r>
            <a:r>
              <a:rPr lang="en-US" sz="1500" dirty="0">
                <a:solidFill>
                  <a:schemeClr val="tx1"/>
                </a:solidFill>
              </a:rPr>
              <a:t> and </a:t>
            </a:r>
            <a:r>
              <a:rPr lang="en-US" sz="1500" dirty="0" err="1" smtClean="0">
                <a:solidFill>
                  <a:schemeClr val="tx1"/>
                </a:solidFill>
              </a:rPr>
              <a:t>iSlands</a:t>
            </a:r>
            <a:r>
              <a:rPr lang="en-US" sz="1500" dirty="0" smtClean="0">
                <a:solidFill>
                  <a:schemeClr val="tx1"/>
                </a:solidFill>
              </a:rPr>
              <a:t>)</a:t>
            </a:r>
            <a:endParaRPr lang="en-US" sz="2100" dirty="0" smtClean="0">
              <a:solidFill>
                <a:schemeClr val="tx1"/>
              </a:solidFill>
            </a:endParaRPr>
          </a:p>
          <a:p>
            <a:pPr marL="45720" indent="0">
              <a:buNone/>
            </a:pPr>
            <a:endParaRPr lang="en-US" sz="2100" dirty="0">
              <a:solidFill>
                <a:schemeClr val="accent1">
                  <a:lumMod val="75000"/>
                </a:schemeClr>
              </a:solidFill>
            </a:endParaRPr>
          </a:p>
          <a:p>
            <a:pPr marL="45720" indent="0">
              <a:buNone/>
            </a:pPr>
            <a:endParaRPr lang="en-US" sz="2100" dirty="0" smtClean="0">
              <a:solidFill>
                <a:schemeClr val="accent1">
                  <a:lumMod val="75000"/>
                </a:schemeClr>
              </a:solidFill>
            </a:endParaRPr>
          </a:p>
          <a:p>
            <a:pPr marL="45720" indent="0">
              <a:buNone/>
            </a:pPr>
            <a:endParaRPr lang="en-US" sz="1800" dirty="0" smtClean="0">
              <a:solidFill>
                <a:schemeClr val="tx1"/>
              </a:solidFill>
            </a:endParaRPr>
          </a:p>
          <a:p>
            <a:pPr>
              <a:buFont typeface="Arial" pitchFamily="34" charset="0"/>
              <a:buChar char="•"/>
            </a:pPr>
            <a:endParaRPr lang="en-US" sz="1800" b="1" u="sng" dirty="0" smtClean="0">
              <a:solidFill>
                <a:schemeClr val="tx1"/>
              </a:solidFill>
            </a:endParaRPr>
          </a:p>
        </p:txBody>
      </p:sp>
      <p:sp>
        <p:nvSpPr>
          <p:cNvPr id="6" name="Rectangle 5"/>
          <p:cNvSpPr/>
          <p:nvPr/>
        </p:nvSpPr>
        <p:spPr>
          <a:xfrm>
            <a:off x="972206" y="2133600"/>
            <a:ext cx="7572584" cy="1828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300" dirty="0" smtClean="0">
              <a:solidFill>
                <a:schemeClr val="tx1"/>
              </a:solidFill>
            </a:endParaRPr>
          </a:p>
          <a:p>
            <a:pPr algn="just"/>
            <a:r>
              <a:rPr lang="en-US" sz="1300" dirty="0" smtClean="0">
                <a:solidFill>
                  <a:schemeClr val="tx1"/>
                </a:solidFill>
              </a:rPr>
              <a:t>This </a:t>
            </a:r>
            <a:r>
              <a:rPr lang="en-US" sz="1300" dirty="0">
                <a:solidFill>
                  <a:schemeClr val="tx1"/>
                </a:solidFill>
              </a:rPr>
              <a:t>project aims at fostering cooperation and at increasing the innovation capacities of actors in the Blue Energy field in the Mediterranean Region, through the creation of a transnational Blue Energy (BE) Cluster that will promote novel technologies and provide a mix of support activities to beneficiaries such as technology providers, enterprises, financial operators, authorities, NGOs end citizens. The project will contribute to the joint identification and exploitation of opportunities in the Blue Energy sector in the Mediterranean insular and coastal regions through fine-tuning existing know-how, skill development, thus fuelling economic growth and creating new jobs.</a:t>
            </a:r>
          </a:p>
          <a:p>
            <a:pPr algn="just"/>
            <a:endParaRPr lang="en-US" sz="1300" dirty="0">
              <a:solidFill>
                <a:schemeClr val="tx1"/>
              </a:solidFill>
            </a:endParaRPr>
          </a:p>
          <a:p>
            <a:pPr algn="just"/>
            <a:endParaRPr lang="en-US" sz="1300" dirty="0">
              <a:solidFill>
                <a:schemeClr val="tx1"/>
              </a:solidFill>
            </a:endParaRPr>
          </a:p>
        </p:txBody>
      </p:sp>
      <p:pic>
        <p:nvPicPr>
          <p:cNvPr id="8" name="Picture 7" descr="Image result for roots image"/>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12983" r="10242"/>
          <a:stretch/>
        </p:blipFill>
        <p:spPr bwMode="auto">
          <a:xfrm>
            <a:off x="7977249" y="44619"/>
            <a:ext cx="1135083" cy="736444"/>
          </a:xfrm>
          <a:prstGeom prst="ellipse">
            <a:avLst/>
          </a:prstGeom>
          <a:ln>
            <a:noFill/>
          </a:ln>
          <a:effectLst>
            <a:softEdge rad="112500"/>
          </a:effectLst>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a:xfrm>
            <a:off x="7315200" y="6608618"/>
            <a:ext cx="1828800" cy="365125"/>
          </a:xfrm>
        </p:spPr>
        <p:txBody>
          <a:bodyPr/>
          <a:lstStyle/>
          <a:p>
            <a:fld id="{4199101E-1DD6-4AF5-8901-03D6DA98375C}" type="slidenum">
              <a:rPr lang="en-US" smtClean="0">
                <a:solidFill>
                  <a:schemeClr val="tx1"/>
                </a:solidFill>
              </a:rPr>
              <a:t>5</a:t>
            </a:fld>
            <a:endParaRPr lang="en-US" dirty="0">
              <a:solidFill>
                <a:schemeClr val="tx1"/>
              </a:solidFill>
            </a:endParaRPr>
          </a:p>
        </p:txBody>
      </p:sp>
      <p:sp>
        <p:nvSpPr>
          <p:cNvPr id="7" name="Rectangle 6"/>
          <p:cNvSpPr/>
          <p:nvPr/>
        </p:nvSpPr>
        <p:spPr>
          <a:xfrm>
            <a:off x="972206" y="3962400"/>
            <a:ext cx="7572584" cy="553998"/>
          </a:xfrm>
          <a:prstGeom prst="rect">
            <a:avLst/>
          </a:prstGeom>
        </p:spPr>
        <p:txBody>
          <a:bodyPr wrap="square">
            <a:spAutoFit/>
          </a:bodyPr>
          <a:lstStyle/>
          <a:p>
            <a:pPr marL="285750" indent="-285750" algn="just">
              <a:buClr>
                <a:schemeClr val="accent6">
                  <a:lumMod val="75000"/>
                </a:schemeClr>
              </a:buClr>
              <a:buSzPct val="130000"/>
              <a:buFont typeface="Wingdings" pitchFamily="2" charset="2"/>
              <a:buChar char="Ø"/>
            </a:pPr>
            <a:r>
              <a:rPr lang="en-US" sz="1500" b="1" u="sng" dirty="0">
                <a:hlinkClick r:id="rId2"/>
              </a:rPr>
              <a:t>PROTEUS</a:t>
            </a:r>
            <a:r>
              <a:rPr lang="en-US" sz="1500" dirty="0"/>
              <a:t> (</a:t>
            </a:r>
            <a:r>
              <a:rPr lang="en-US" sz="1500" dirty="0" err="1"/>
              <a:t>PROmoting</a:t>
            </a:r>
            <a:r>
              <a:rPr lang="en-US" sz="1500" dirty="0"/>
              <a:t> security and </a:t>
            </a:r>
            <a:r>
              <a:rPr lang="en-US" sz="1500" dirty="0" err="1"/>
              <a:t>safeTy</a:t>
            </a:r>
            <a:r>
              <a:rPr lang="en-US" sz="1500" dirty="0"/>
              <a:t> by </a:t>
            </a:r>
            <a:r>
              <a:rPr lang="en-US" sz="1500" dirty="0" err="1"/>
              <a:t>crEating</a:t>
            </a:r>
            <a:r>
              <a:rPr lang="en-US" sz="1500" dirty="0"/>
              <a:t> a MED </a:t>
            </a:r>
            <a:r>
              <a:rPr lang="en-US" sz="1500" dirty="0" err="1"/>
              <a:t>clUster</a:t>
            </a:r>
            <a:r>
              <a:rPr lang="en-US" sz="1500" dirty="0"/>
              <a:t> on Maritime </a:t>
            </a:r>
            <a:r>
              <a:rPr lang="en-US" sz="1500" dirty="0" smtClean="0"/>
              <a:t>Surveillance)</a:t>
            </a:r>
            <a:endParaRPr lang="en-US" dirty="0"/>
          </a:p>
        </p:txBody>
      </p:sp>
      <p:sp>
        <p:nvSpPr>
          <p:cNvPr id="10" name="Rectangle 9"/>
          <p:cNvSpPr/>
          <p:nvPr/>
        </p:nvSpPr>
        <p:spPr>
          <a:xfrm>
            <a:off x="972206" y="4572001"/>
            <a:ext cx="7572584" cy="1981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300" dirty="0">
                <a:solidFill>
                  <a:schemeClr val="tx1"/>
                </a:solidFill>
              </a:rPr>
              <a:t>This EU-funded project aims at exploiting the growth potential of the emerging Maritime Surveillance (MS) industry that can play a crucial role in the socio-economic development of the Mediterranean Region (MED) and in the creation of new job opportunities. This objective will be addressed through the establishment of a MED MS Cluster, fostering innovation and R&amp;D capacities, knowledge and technology transfer, as well as transnational cooperation among the involved key MS actors, focusing on maritime security and safety mechanisms in the MED region. The Cluster will offer customized services in order to identify and exploit technologies related to MS and will achieve transferability through the creation of concrete linkages with other Blue Growth sectors that face common challenges and growth opportunities.</a:t>
            </a:r>
          </a:p>
          <a:p>
            <a:pPr algn="just"/>
            <a:endParaRPr lang="en-US" sz="1300" dirty="0">
              <a:solidFill>
                <a:schemeClr val="tx1"/>
              </a:solidFill>
            </a:endParaRPr>
          </a:p>
        </p:txBody>
      </p:sp>
    </p:spTree>
    <p:extLst>
      <p:ext uri="{BB962C8B-B14F-4D97-AF65-F5344CB8AC3E}">
        <p14:creationId xmlns:p14="http://schemas.microsoft.com/office/powerpoint/2010/main" val="79861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7543800" cy="609600"/>
          </a:xfrm>
          <a:effectLst/>
        </p:spPr>
        <p:txBody>
          <a:bodyPr/>
          <a:lstStyle/>
          <a:p>
            <a:pPr marL="0" indent="0">
              <a:lnSpc>
                <a:spcPct val="115000"/>
              </a:lnSpc>
              <a:buNone/>
            </a:pPr>
            <a:r>
              <a:rPr lang="en-US" sz="2200" dirty="0">
                <a:solidFill>
                  <a:srgbClr val="0070C0"/>
                </a:solidFill>
                <a:effectLst/>
                <a:latin typeface="+mn-lt"/>
                <a:ea typeface="+mn-ea"/>
                <a:cs typeface="+mn-cs"/>
              </a:rPr>
              <a:t>The Roots: Institutions, Strategies &amp; Infrastructures</a:t>
            </a:r>
            <a:r>
              <a:rPr lang="en-US" sz="2200" dirty="0">
                <a:effectLst/>
              </a:rPr>
              <a:t/>
            </a:r>
            <a:br>
              <a:rPr lang="en-US" sz="2200" dirty="0">
                <a:effectLst/>
              </a:rPr>
            </a:br>
            <a:r>
              <a:rPr lang="en-US" sz="2200" dirty="0">
                <a:solidFill>
                  <a:srgbClr val="0070C0"/>
                </a:solidFill>
                <a:latin typeface="+mn-lt"/>
                <a:ea typeface="+mn-ea"/>
                <a:cs typeface="+mn-cs"/>
              </a:rPr>
              <a:t/>
            </a:r>
            <a:br>
              <a:rPr lang="en-US" sz="2200" dirty="0">
                <a:solidFill>
                  <a:srgbClr val="0070C0"/>
                </a:solidFill>
                <a:latin typeface="+mn-lt"/>
                <a:ea typeface="+mn-ea"/>
                <a:cs typeface="+mn-cs"/>
              </a:rPr>
            </a:br>
            <a:endParaRPr lang="en-US" sz="2200" dirty="0">
              <a:solidFill>
                <a:srgbClr val="0070C0"/>
              </a:solidFill>
              <a:latin typeface="+mn-lt"/>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76200"/>
            <a:ext cx="11334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33400" y="1219200"/>
            <a:ext cx="7648904" cy="2600712"/>
          </a:xfrm>
          <a:prstGeom prst="rect">
            <a:avLst/>
          </a:prstGeom>
        </p:spPr>
        <p:txBody>
          <a:bodyPr wrap="square">
            <a:spAutoFit/>
          </a:bodyPr>
          <a:lstStyle/>
          <a:p>
            <a:pPr marL="742950" lvl="1" indent="-285750" algn="just">
              <a:spcBef>
                <a:spcPts val="600"/>
              </a:spcBef>
              <a:buClr>
                <a:schemeClr val="accent6">
                  <a:lumMod val="75000"/>
                </a:schemeClr>
              </a:buClr>
              <a:buSzPct val="130000"/>
              <a:buFont typeface="Wingdings" pitchFamily="2" charset="2"/>
              <a:buChar char="Ø"/>
            </a:pPr>
            <a:r>
              <a:rPr lang="en-US" sz="1700" dirty="0" smtClean="0"/>
              <a:t>Involvement of MarInEM in the creation and implementation of national Blue Growth-related strategies through participation in governmental committees’ working groups on marine and maritime issues (</a:t>
            </a:r>
            <a:r>
              <a:rPr lang="en-US" sz="1700" dirty="0" err="1" smtClean="0"/>
              <a:t>e.g</a:t>
            </a:r>
            <a:r>
              <a:rPr lang="en-US" sz="1700" dirty="0" smtClean="0"/>
              <a:t>  for the development of the national Integrated Maritime Policy)</a:t>
            </a:r>
            <a:endParaRPr lang="en-US" sz="1700" dirty="0"/>
          </a:p>
          <a:p>
            <a:pPr marL="742950" lvl="1" indent="-285750" algn="just">
              <a:spcBef>
                <a:spcPts val="600"/>
              </a:spcBef>
              <a:buClr>
                <a:schemeClr val="accent6">
                  <a:lumMod val="75000"/>
                </a:schemeClr>
              </a:buClr>
              <a:buSzPct val="130000"/>
              <a:buFont typeface="Wingdings" pitchFamily="2" charset="2"/>
              <a:buChar char="Ø"/>
            </a:pPr>
            <a:r>
              <a:rPr lang="en-US" sz="1700" dirty="0" smtClean="0"/>
              <a:t>Provision of support to the Cypriot government on regional maritime issues (</a:t>
            </a:r>
            <a:r>
              <a:rPr lang="en-US" sz="1700" dirty="0" err="1" smtClean="0"/>
              <a:t>e.g</a:t>
            </a:r>
            <a:r>
              <a:rPr lang="en-US" sz="1700" dirty="0" smtClean="0"/>
              <a:t> maritime/cruise tourism, maritime education </a:t>
            </a:r>
            <a:r>
              <a:rPr lang="en-US" sz="1700" dirty="0" err="1" smtClean="0"/>
              <a:t>etc</a:t>
            </a:r>
            <a:r>
              <a:rPr lang="en-US" sz="1700" dirty="0" smtClean="0"/>
              <a:t>)</a:t>
            </a:r>
            <a:endParaRPr lang="en-US" sz="1700" dirty="0"/>
          </a:p>
          <a:p>
            <a:pPr marL="742950" lvl="1" indent="-285750" algn="just">
              <a:spcBef>
                <a:spcPts val="600"/>
              </a:spcBef>
              <a:buClr>
                <a:schemeClr val="accent6">
                  <a:lumMod val="75000"/>
                </a:schemeClr>
              </a:buClr>
              <a:buSzPct val="130000"/>
              <a:buFont typeface="Wingdings" pitchFamily="2" charset="2"/>
              <a:buChar char="Ø"/>
            </a:pPr>
            <a:r>
              <a:rPr lang="en-US" sz="1700" dirty="0" smtClean="0"/>
              <a:t>Cooperation with the Joint Rescue Coordination Center and the Ministry of </a:t>
            </a:r>
            <a:r>
              <a:rPr lang="en-US" sz="1700" dirty="0" err="1" smtClean="0"/>
              <a:t>Defence</a:t>
            </a:r>
            <a:r>
              <a:rPr lang="en-US" sz="1700" dirty="0" smtClean="0"/>
              <a:t> in Maritime Surveillance matters</a:t>
            </a:r>
            <a:endParaRPr lang="en-US" sz="1700" dirty="0"/>
          </a:p>
        </p:txBody>
      </p:sp>
      <p:sp>
        <p:nvSpPr>
          <p:cNvPr id="7" name="Rectangle 6"/>
          <p:cNvSpPr/>
          <p:nvPr/>
        </p:nvSpPr>
        <p:spPr>
          <a:xfrm>
            <a:off x="533400" y="855100"/>
            <a:ext cx="7648904" cy="353943"/>
          </a:xfrm>
          <a:prstGeom prst="rect">
            <a:avLst/>
          </a:prstGeom>
        </p:spPr>
        <p:txBody>
          <a:bodyPr wrap="square">
            <a:spAutoFit/>
          </a:bodyPr>
          <a:lstStyle/>
          <a:p>
            <a:pPr marL="285750" indent="-285750" algn="just">
              <a:buClr>
                <a:schemeClr val="accent6">
                  <a:lumMod val="75000"/>
                </a:schemeClr>
              </a:buClr>
              <a:buSzPct val="130000"/>
              <a:buFont typeface="Arial" pitchFamily="34" charset="0"/>
              <a:buChar char="•"/>
            </a:pPr>
            <a:r>
              <a:rPr lang="en-US" sz="1700" b="1" u="sng" dirty="0" smtClean="0"/>
              <a:t>Initiatives at national level</a:t>
            </a:r>
            <a:endParaRPr lang="en-US" sz="1700" b="1" u="sng"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272492"/>
            <a:ext cx="3138652" cy="2092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8700" y="4272492"/>
            <a:ext cx="31623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a:xfrm>
            <a:off x="7343507" y="6492875"/>
            <a:ext cx="1828800" cy="365125"/>
          </a:xfrm>
        </p:spPr>
        <p:txBody>
          <a:bodyPr/>
          <a:lstStyle/>
          <a:p>
            <a:fld id="{4199101E-1DD6-4AF5-8901-03D6DA98375C}"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023174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7543800" cy="609600"/>
          </a:xfrm>
          <a:effectLst/>
        </p:spPr>
        <p:txBody>
          <a:bodyPr/>
          <a:lstStyle/>
          <a:p>
            <a:pPr marL="0" indent="0">
              <a:lnSpc>
                <a:spcPct val="115000"/>
              </a:lnSpc>
              <a:buNone/>
            </a:pPr>
            <a:r>
              <a:rPr lang="en-US" sz="2400" dirty="0">
                <a:solidFill>
                  <a:srgbClr val="0070C0"/>
                </a:solidFill>
                <a:effectLst/>
                <a:latin typeface="+mn-lt"/>
                <a:ea typeface="+mn-ea"/>
                <a:cs typeface="+mn-cs"/>
              </a:rPr>
              <a:t>The Roots: Institutions, Strategies &amp; Infrastructures</a:t>
            </a:r>
            <a:r>
              <a:rPr lang="en-US" sz="2400" dirty="0">
                <a:effectLst/>
              </a:rPr>
              <a:t/>
            </a:r>
            <a:br>
              <a:rPr lang="en-US" sz="2400" dirty="0">
                <a:effectLst/>
              </a:rPr>
            </a:br>
            <a:r>
              <a:rPr lang="en-US" sz="2400" dirty="0">
                <a:solidFill>
                  <a:srgbClr val="0070C0"/>
                </a:solidFill>
                <a:latin typeface="+mn-lt"/>
                <a:ea typeface="+mn-ea"/>
                <a:cs typeface="+mn-cs"/>
              </a:rPr>
              <a:t/>
            </a:r>
            <a:br>
              <a:rPr lang="en-US" sz="2400" dirty="0">
                <a:solidFill>
                  <a:srgbClr val="0070C0"/>
                </a:solidFill>
                <a:latin typeface="+mn-lt"/>
                <a:ea typeface="+mn-ea"/>
                <a:cs typeface="+mn-cs"/>
              </a:rPr>
            </a:br>
            <a:endParaRPr lang="en-US" sz="2400" dirty="0">
              <a:solidFill>
                <a:srgbClr val="0070C0"/>
              </a:solidFill>
              <a:latin typeface="+mn-lt"/>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76200"/>
            <a:ext cx="11334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855100"/>
            <a:ext cx="7648904" cy="353943"/>
          </a:xfrm>
          <a:prstGeom prst="rect">
            <a:avLst/>
          </a:prstGeom>
        </p:spPr>
        <p:txBody>
          <a:bodyPr wrap="square">
            <a:spAutoFit/>
          </a:bodyPr>
          <a:lstStyle/>
          <a:p>
            <a:pPr marL="285750" indent="-285750" algn="just">
              <a:buClr>
                <a:schemeClr val="accent6">
                  <a:lumMod val="75000"/>
                </a:schemeClr>
              </a:buClr>
              <a:buSzPct val="130000"/>
              <a:buFont typeface="Arial" pitchFamily="34" charset="0"/>
              <a:buChar char="•"/>
            </a:pPr>
            <a:r>
              <a:rPr lang="en-US" sz="1700" b="1" u="sng" dirty="0" smtClean="0"/>
              <a:t>Regional Cooperation Initiatives</a:t>
            </a:r>
            <a:endParaRPr lang="en-US" sz="1700" b="1" u="sng" dirty="0"/>
          </a:p>
        </p:txBody>
      </p:sp>
      <p:sp>
        <p:nvSpPr>
          <p:cNvPr id="7" name="Content Placeholder 2"/>
          <p:cNvSpPr>
            <a:spLocks noGrp="1"/>
          </p:cNvSpPr>
          <p:nvPr>
            <p:ph sz="quarter" idx="13"/>
          </p:nvPr>
        </p:nvSpPr>
        <p:spPr>
          <a:xfrm>
            <a:off x="797482" y="1371600"/>
            <a:ext cx="7273140" cy="4561843"/>
          </a:xfrm>
        </p:spPr>
        <p:txBody>
          <a:bodyPr>
            <a:normAutofit/>
          </a:bodyPr>
          <a:lstStyle/>
          <a:p>
            <a:pPr>
              <a:buFont typeface="Wingdings" pitchFamily="2" charset="2"/>
              <a:buChar char="Ø"/>
            </a:pPr>
            <a:r>
              <a:rPr lang="en-US" sz="1600" dirty="0" smtClean="0">
                <a:solidFill>
                  <a:schemeClr val="tx1"/>
                </a:solidFill>
              </a:rPr>
              <a:t>Involvement of MarInEM in the creation of the 1st Cruise East-Med Forum to take place in 2018 with the aim of promoting cruise tourism in the Eastern Mediterranean Region</a:t>
            </a:r>
          </a:p>
          <a:p>
            <a:pPr algn="just">
              <a:buFont typeface="Wingdings" pitchFamily="2" charset="2"/>
              <a:buChar char="Ø"/>
            </a:pPr>
            <a:r>
              <a:rPr lang="en-US" sz="1600" dirty="0" smtClean="0">
                <a:solidFill>
                  <a:schemeClr val="tx1"/>
                </a:solidFill>
              </a:rPr>
              <a:t>Promotion of intra-regional cooperation on Blue Growth issues in the Eastern Mediterranean Region in the framework of regional institutions such as the </a:t>
            </a:r>
            <a:r>
              <a:rPr lang="en-US" sz="1600" dirty="0" err="1" smtClean="0">
                <a:solidFill>
                  <a:schemeClr val="tx1"/>
                </a:solidFill>
              </a:rPr>
              <a:t>UfM</a:t>
            </a:r>
            <a:r>
              <a:rPr lang="en-US" sz="1600" dirty="0" smtClean="0">
                <a:solidFill>
                  <a:schemeClr val="tx1"/>
                </a:solidFill>
              </a:rPr>
              <a:t> </a:t>
            </a:r>
          </a:p>
          <a:p>
            <a:pPr lvl="1" algn="just">
              <a:buFont typeface="Wingdings" pitchFamily="2" charset="2"/>
              <a:buChar char="v"/>
            </a:pPr>
            <a:r>
              <a:rPr lang="en-US" sz="1400" dirty="0" smtClean="0">
                <a:solidFill>
                  <a:schemeClr val="tx1"/>
                </a:solidFill>
              </a:rPr>
              <a:t>On the basis of </a:t>
            </a:r>
            <a:r>
              <a:rPr lang="en-US" sz="1400" dirty="0" err="1" smtClean="0">
                <a:solidFill>
                  <a:schemeClr val="tx1"/>
                </a:solidFill>
              </a:rPr>
              <a:t>MarInEM’s</a:t>
            </a:r>
            <a:r>
              <a:rPr lang="en-US" sz="1400" dirty="0" smtClean="0">
                <a:solidFill>
                  <a:schemeClr val="tx1"/>
                </a:solidFill>
              </a:rPr>
              <a:t> recommendations, scientists and academics from academic institutions in Egypt, Jordan, Lebanon participated in the </a:t>
            </a:r>
            <a:r>
              <a:rPr lang="en-US" sz="1400" dirty="0" err="1" smtClean="0">
                <a:solidFill>
                  <a:schemeClr val="tx1"/>
                </a:solidFill>
              </a:rPr>
              <a:t>UfM</a:t>
            </a:r>
            <a:r>
              <a:rPr lang="en-US" sz="1400" dirty="0">
                <a:solidFill>
                  <a:schemeClr val="tx1"/>
                </a:solidFill>
              </a:rPr>
              <a:t> Regional Stakeholder Conference on Blue Economy-Workshop </a:t>
            </a:r>
            <a:r>
              <a:rPr lang="en-US" sz="1400" dirty="0" smtClean="0">
                <a:solidFill>
                  <a:schemeClr val="tx1"/>
                </a:solidFill>
              </a:rPr>
              <a:t>11 “Blue </a:t>
            </a:r>
            <a:r>
              <a:rPr lang="en-US" sz="1400" dirty="0">
                <a:solidFill>
                  <a:schemeClr val="tx1"/>
                </a:solidFill>
              </a:rPr>
              <a:t>mission in the Mediterranean region: promoting youth employability throughout developing skills and building capacities in the marine and maritime sectors”</a:t>
            </a:r>
          </a:p>
          <a:p>
            <a:pPr>
              <a:buFont typeface="Wingdings" pitchFamily="2" charset="2"/>
              <a:buChar char="Ø"/>
            </a:pPr>
            <a:endParaRPr lang="en-US" sz="1900" dirty="0"/>
          </a:p>
          <a:p>
            <a:pPr>
              <a:buFont typeface="Arial" pitchFamily="34" charset="0"/>
              <a:buChar char="•"/>
            </a:pPr>
            <a:endParaRPr lang="en-US" dirty="0" smtClean="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25429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mentor.cubiclemon.net/wp-content/uploads/2017/12/pictur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149878"/>
            <a:ext cx="1717851" cy="228936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a:xfrm>
            <a:off x="7344104" y="6492875"/>
            <a:ext cx="1828800" cy="365125"/>
          </a:xfrm>
        </p:spPr>
        <p:txBody>
          <a:bodyPr/>
          <a:lstStyle/>
          <a:p>
            <a:fld id="{4199101E-1DD6-4AF5-8901-03D6DA98375C}"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73577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7543800" cy="609600"/>
          </a:xfrm>
          <a:effectLst/>
        </p:spPr>
        <p:txBody>
          <a:bodyPr/>
          <a:lstStyle/>
          <a:p>
            <a:pPr marL="0" indent="0">
              <a:lnSpc>
                <a:spcPct val="115000"/>
              </a:lnSpc>
              <a:buNone/>
            </a:pPr>
            <a:r>
              <a:rPr lang="en-US" sz="2400" dirty="0">
                <a:solidFill>
                  <a:srgbClr val="0070C0"/>
                </a:solidFill>
                <a:effectLst/>
                <a:latin typeface="+mn-lt"/>
                <a:ea typeface="+mn-ea"/>
                <a:cs typeface="+mn-cs"/>
              </a:rPr>
              <a:t>The Roots: Institutions, Strategies &amp; Infrastructures</a:t>
            </a:r>
            <a:r>
              <a:rPr lang="en-US" sz="2400" dirty="0">
                <a:effectLst/>
              </a:rPr>
              <a:t/>
            </a:r>
            <a:br>
              <a:rPr lang="en-US" sz="2400" dirty="0">
                <a:effectLst/>
              </a:rPr>
            </a:br>
            <a:r>
              <a:rPr lang="en-US" sz="2400" dirty="0">
                <a:solidFill>
                  <a:srgbClr val="0070C0"/>
                </a:solidFill>
                <a:latin typeface="+mn-lt"/>
                <a:ea typeface="+mn-ea"/>
                <a:cs typeface="+mn-cs"/>
              </a:rPr>
              <a:t/>
            </a:r>
            <a:br>
              <a:rPr lang="en-US" sz="2400" dirty="0">
                <a:solidFill>
                  <a:srgbClr val="0070C0"/>
                </a:solidFill>
                <a:latin typeface="+mn-lt"/>
                <a:ea typeface="+mn-ea"/>
                <a:cs typeface="+mn-cs"/>
              </a:rPr>
            </a:br>
            <a:endParaRPr lang="en-US" sz="2400" dirty="0">
              <a:solidFill>
                <a:srgbClr val="0070C0"/>
              </a:solidFill>
              <a:latin typeface="+mn-lt"/>
              <a:ea typeface="+mn-ea"/>
              <a:cs typeface="+mn-cs"/>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76200"/>
            <a:ext cx="113347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1192156"/>
            <a:ext cx="7648904" cy="353943"/>
          </a:xfrm>
          <a:prstGeom prst="rect">
            <a:avLst/>
          </a:prstGeom>
        </p:spPr>
        <p:txBody>
          <a:bodyPr wrap="square">
            <a:spAutoFit/>
          </a:bodyPr>
          <a:lstStyle/>
          <a:p>
            <a:pPr marL="285750" indent="-285750" algn="just">
              <a:buClr>
                <a:schemeClr val="accent6">
                  <a:lumMod val="75000"/>
                </a:schemeClr>
              </a:buClr>
              <a:buSzPct val="130000"/>
              <a:buFont typeface="Arial" pitchFamily="34" charset="0"/>
              <a:buChar char="•"/>
            </a:pPr>
            <a:r>
              <a:rPr lang="en-US" sz="1700" b="1" u="sng" dirty="0" smtClean="0"/>
              <a:t>Contribution to Maritime Heritage</a:t>
            </a:r>
            <a:endParaRPr lang="en-US" sz="1700" b="1" u="sng" dirty="0"/>
          </a:p>
        </p:txBody>
      </p:sp>
      <p:sp>
        <p:nvSpPr>
          <p:cNvPr id="7" name="Rectangle 6"/>
          <p:cNvSpPr/>
          <p:nvPr/>
        </p:nvSpPr>
        <p:spPr>
          <a:xfrm>
            <a:off x="990600" y="1731541"/>
            <a:ext cx="4572000" cy="2154436"/>
          </a:xfrm>
          <a:prstGeom prst="rect">
            <a:avLst/>
          </a:prstGeom>
        </p:spPr>
        <p:txBody>
          <a:bodyPr wrap="square">
            <a:spAutoFit/>
          </a:bodyPr>
          <a:lstStyle/>
          <a:p>
            <a:pPr marL="285750" indent="-285750" algn="just">
              <a:spcBef>
                <a:spcPts val="600"/>
              </a:spcBef>
              <a:spcAft>
                <a:spcPts val="600"/>
              </a:spcAft>
              <a:buClr>
                <a:schemeClr val="accent6">
                  <a:lumMod val="75000"/>
                </a:schemeClr>
              </a:buClr>
              <a:buSzPct val="130000"/>
              <a:buFont typeface="Wingdings" pitchFamily="2" charset="2"/>
              <a:buChar char="Ø"/>
            </a:pPr>
            <a:r>
              <a:rPr lang="en-US" sz="1600" dirty="0" smtClean="0"/>
              <a:t>Provision of technical support of MarInEM to the renovation of the </a:t>
            </a:r>
            <a:r>
              <a:rPr lang="en-US" sz="1600" dirty="0" err="1" smtClean="0"/>
              <a:t>Lambousa</a:t>
            </a:r>
            <a:r>
              <a:rPr lang="en-US" sz="1600" dirty="0" smtClean="0"/>
              <a:t> boat especially with regards to naval </a:t>
            </a:r>
            <a:r>
              <a:rPr lang="en-US" sz="1600" dirty="0"/>
              <a:t>architecture and marine engineering </a:t>
            </a:r>
            <a:r>
              <a:rPr lang="en-US" sz="1600" dirty="0" smtClean="0"/>
              <a:t>aspects</a:t>
            </a:r>
          </a:p>
          <a:p>
            <a:pPr marL="285750" indent="-285750" algn="just">
              <a:spcBef>
                <a:spcPts val="600"/>
              </a:spcBef>
              <a:spcAft>
                <a:spcPts val="600"/>
              </a:spcAft>
              <a:buClr>
                <a:schemeClr val="accent6">
                  <a:lumMod val="75000"/>
                </a:schemeClr>
              </a:buClr>
              <a:buSzPct val="130000"/>
              <a:buFont typeface="Wingdings" pitchFamily="2" charset="2"/>
              <a:buChar char="Ø"/>
            </a:pPr>
            <a:r>
              <a:rPr lang="en-US" sz="1600" dirty="0" err="1" smtClean="0"/>
              <a:t>Lambousa</a:t>
            </a:r>
            <a:r>
              <a:rPr lang="en-US" sz="1600" dirty="0" smtClean="0"/>
              <a:t> Boat became the 1</a:t>
            </a:r>
            <a:r>
              <a:rPr lang="en-US" sz="1600" baseline="30000" dirty="0" smtClean="0"/>
              <a:t>st</a:t>
            </a:r>
            <a:r>
              <a:rPr lang="en-US" sz="1600" dirty="0" smtClean="0"/>
              <a:t> floating </a:t>
            </a:r>
            <a:r>
              <a:rPr lang="en-US" sz="1600" dirty="0"/>
              <a:t>marine museum in </a:t>
            </a:r>
            <a:r>
              <a:rPr lang="en-US" sz="1600" dirty="0" smtClean="0"/>
              <a:t>Cyprus</a:t>
            </a:r>
          </a:p>
          <a:p>
            <a:pPr marL="285750" indent="-285750" algn="just">
              <a:spcBef>
                <a:spcPts val="600"/>
              </a:spcBef>
              <a:buClr>
                <a:schemeClr val="accent6">
                  <a:lumMod val="75000"/>
                </a:schemeClr>
              </a:buClr>
              <a:buSzPct val="130000"/>
              <a:buFont typeface="Wingdings" pitchFamily="2" charset="2"/>
              <a:buChar char="Ø"/>
            </a:pPr>
            <a:endParaRPr lang="en-US" dirty="0"/>
          </a:p>
        </p:txBody>
      </p:sp>
      <p:sp>
        <p:nvSpPr>
          <p:cNvPr id="12" name="Rectangle 11"/>
          <p:cNvSpPr/>
          <p:nvPr/>
        </p:nvSpPr>
        <p:spPr>
          <a:xfrm>
            <a:off x="1039091" y="3985143"/>
            <a:ext cx="4572000" cy="1154162"/>
          </a:xfrm>
          <a:prstGeom prst="rect">
            <a:avLst/>
          </a:prstGeom>
        </p:spPr>
        <p:txBody>
          <a:bodyPr wrap="square">
            <a:spAutoFit/>
          </a:bodyPr>
          <a:lstStyle/>
          <a:p>
            <a:pPr marL="285750" indent="-285750" algn="just">
              <a:spcBef>
                <a:spcPts val="600"/>
              </a:spcBef>
              <a:buClr>
                <a:schemeClr val="accent6">
                  <a:lumMod val="75000"/>
                </a:schemeClr>
              </a:buClr>
              <a:buSzPct val="130000"/>
              <a:buFont typeface="Wingdings" pitchFamily="2" charset="2"/>
              <a:buChar char="Ø"/>
            </a:pPr>
            <a:r>
              <a:rPr lang="en-US" sz="1600" dirty="0" smtClean="0"/>
              <a:t>Provision of technical support of MarInEM to the excavation of the </a:t>
            </a:r>
            <a:r>
              <a:rPr lang="en-GB" sz="1600" dirty="0" err="1" smtClean="0"/>
              <a:t>Mazotos</a:t>
            </a:r>
            <a:r>
              <a:rPr lang="en-GB" sz="1600" dirty="0" smtClean="0"/>
              <a:t> shipwreck</a:t>
            </a:r>
          </a:p>
          <a:p>
            <a:pPr marL="285750" indent="-285750" algn="just">
              <a:spcBef>
                <a:spcPts val="600"/>
              </a:spcBef>
              <a:buClr>
                <a:schemeClr val="accent6">
                  <a:lumMod val="75000"/>
                </a:schemeClr>
              </a:buClr>
              <a:buSzPct val="130000"/>
              <a:buFont typeface="Wingdings" pitchFamily="2" charset="2"/>
              <a:buChar char="Ø"/>
            </a:pPr>
            <a:r>
              <a:rPr lang="en-GB" sz="1600" dirty="0" smtClean="0"/>
              <a:t>Supporting the creation of a Maritime Heritage Centre and Museum </a:t>
            </a:r>
            <a:endParaRPr lang="en-US" sz="1600" dirty="0"/>
          </a:p>
        </p:txBody>
      </p:sp>
      <p:sp>
        <p:nvSpPr>
          <p:cNvPr id="14" name="Slide Number Placeholder 13"/>
          <p:cNvSpPr>
            <a:spLocks noGrp="1"/>
          </p:cNvSpPr>
          <p:nvPr>
            <p:ph type="sldNum" sz="quarter" idx="12"/>
          </p:nvPr>
        </p:nvSpPr>
        <p:spPr>
          <a:xfrm>
            <a:off x="7301345" y="6492875"/>
            <a:ext cx="1828800" cy="365125"/>
          </a:xfrm>
        </p:spPr>
        <p:txBody>
          <a:bodyPr/>
          <a:lstStyle/>
          <a:p>
            <a:fld id="{4199101E-1DD6-4AF5-8901-03D6DA98375C}" type="slidenum">
              <a:rPr lang="en-US" smtClean="0">
                <a:solidFill>
                  <a:schemeClr val="tx1"/>
                </a:solidFill>
              </a:rPr>
              <a:t>8</a:t>
            </a:fld>
            <a:endParaRPr lang="en-US" dirty="0">
              <a:solidFill>
                <a:schemeClr val="tx1"/>
              </a:solidFill>
            </a:endParaRP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153" y="1407525"/>
            <a:ext cx="1997736" cy="12399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http://www.marinem.org/images/stories/GalleryPhotos/MARILENA_mazotos2011/marinem_mv_marilena.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421" y="4028764"/>
            <a:ext cx="1981200" cy="1239343"/>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7280" y="2647499"/>
            <a:ext cx="1858341" cy="1393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7280" y="5268107"/>
            <a:ext cx="1856720" cy="124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137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7543800" cy="685800"/>
          </a:xfrm>
          <a:effectLst/>
        </p:spPr>
        <p:txBody>
          <a:bodyPr/>
          <a:lstStyle/>
          <a:p>
            <a:pPr marL="0" indent="0" algn="ctr">
              <a:lnSpc>
                <a:spcPct val="115000"/>
              </a:lnSpc>
              <a:buNone/>
            </a:pPr>
            <a:r>
              <a:rPr lang="en-US" sz="2400" dirty="0">
                <a:solidFill>
                  <a:srgbClr val="0070C0"/>
                </a:solidFill>
                <a:effectLst/>
                <a:latin typeface="+mn-lt"/>
                <a:ea typeface="+mn-ea"/>
                <a:cs typeface="+mn-cs"/>
              </a:rPr>
              <a:t>The </a:t>
            </a:r>
            <a:r>
              <a:rPr lang="en-US" sz="2400" dirty="0" smtClean="0">
                <a:solidFill>
                  <a:srgbClr val="0070C0"/>
                </a:solidFill>
                <a:effectLst/>
                <a:latin typeface="+mn-lt"/>
                <a:ea typeface="+mn-ea"/>
                <a:cs typeface="+mn-cs"/>
              </a:rPr>
              <a:t>Trunk: Ocean Literacy &amp; Mentoring</a:t>
            </a:r>
            <a:r>
              <a:rPr lang="en-US" sz="2400" dirty="0">
                <a:effectLst/>
              </a:rPr>
              <a:t/>
            </a:r>
            <a:br>
              <a:rPr lang="en-US" sz="2400" dirty="0">
                <a:effectLst/>
              </a:rPr>
            </a:br>
            <a:r>
              <a:rPr lang="en-US" sz="2400" dirty="0">
                <a:solidFill>
                  <a:srgbClr val="0070C0"/>
                </a:solidFill>
                <a:latin typeface="+mn-lt"/>
                <a:ea typeface="+mn-ea"/>
                <a:cs typeface="+mn-cs"/>
              </a:rPr>
              <a:t/>
            </a:r>
            <a:br>
              <a:rPr lang="en-US" sz="2400" dirty="0">
                <a:solidFill>
                  <a:srgbClr val="0070C0"/>
                </a:solidFill>
                <a:latin typeface="+mn-lt"/>
                <a:ea typeface="+mn-ea"/>
                <a:cs typeface="+mn-cs"/>
              </a:rPr>
            </a:br>
            <a:endParaRPr lang="en-US" sz="2400" dirty="0">
              <a:solidFill>
                <a:srgbClr val="0070C0"/>
              </a:solidFill>
              <a:latin typeface="+mn-lt"/>
              <a:ea typeface="+mn-ea"/>
              <a:cs typeface="+mn-cs"/>
            </a:endParaRPr>
          </a:p>
        </p:txBody>
      </p:sp>
      <p:sp>
        <p:nvSpPr>
          <p:cNvPr id="5" name="Content Placeholder 2"/>
          <p:cNvSpPr>
            <a:spLocks noGrp="1"/>
          </p:cNvSpPr>
          <p:nvPr>
            <p:ph sz="quarter" idx="13"/>
          </p:nvPr>
        </p:nvSpPr>
        <p:spPr>
          <a:xfrm>
            <a:off x="304800" y="1142999"/>
            <a:ext cx="6616532" cy="4953001"/>
          </a:xfrm>
        </p:spPr>
        <p:txBody>
          <a:bodyPr>
            <a:normAutofit fontScale="92500" lnSpcReduction="10000"/>
          </a:bodyPr>
          <a:lstStyle/>
          <a:p>
            <a:pPr algn="just">
              <a:buFont typeface="Arial" pitchFamily="34" charset="0"/>
              <a:buChar char="•"/>
            </a:pPr>
            <a:r>
              <a:rPr lang="en-US" sz="1700" b="1" u="sng" dirty="0">
                <a:solidFill>
                  <a:schemeClr val="tx1"/>
                </a:solidFill>
              </a:rPr>
              <a:t>“Sea Peoples’ Resurgence</a:t>
            </a:r>
            <a:r>
              <a:rPr lang="en-US" sz="1700" b="1" u="sng" dirty="0" smtClean="0">
                <a:solidFill>
                  <a:schemeClr val="tx1"/>
                </a:solidFill>
              </a:rPr>
              <a:t>”</a:t>
            </a:r>
            <a:r>
              <a:rPr lang="en-US" sz="1700" b="1" dirty="0" smtClean="0">
                <a:solidFill>
                  <a:schemeClr val="tx1"/>
                </a:solidFill>
              </a:rPr>
              <a:t>: </a:t>
            </a:r>
            <a:r>
              <a:rPr lang="en-US" sz="1700" dirty="0" smtClean="0">
                <a:solidFill>
                  <a:schemeClr val="tx1"/>
                </a:solidFill>
              </a:rPr>
              <a:t>A novel Ocean Literacy initiative under development by MarInEM; to be fully deployed </a:t>
            </a:r>
            <a:r>
              <a:rPr lang="en-US" sz="1700" dirty="0">
                <a:solidFill>
                  <a:schemeClr val="tx1"/>
                </a:solidFill>
              </a:rPr>
              <a:t>in 2018 </a:t>
            </a:r>
            <a:r>
              <a:rPr lang="en-US" sz="1700" dirty="0" smtClean="0">
                <a:solidFill>
                  <a:schemeClr val="tx1"/>
                </a:solidFill>
              </a:rPr>
              <a:t>targeting initially the children aged between 5-15 years old</a:t>
            </a:r>
          </a:p>
          <a:p>
            <a:pPr lvl="1" algn="just">
              <a:buFont typeface="Wingdings" pitchFamily="2" charset="2"/>
              <a:buChar char="ü"/>
            </a:pPr>
            <a:r>
              <a:rPr lang="en-US" sz="1500" u="sng" dirty="0" smtClean="0">
                <a:solidFill>
                  <a:schemeClr val="tx1"/>
                </a:solidFill>
              </a:rPr>
              <a:t>Objective</a:t>
            </a:r>
            <a:r>
              <a:rPr lang="en-US" sz="1500" dirty="0" smtClean="0">
                <a:solidFill>
                  <a:schemeClr val="tx1"/>
                </a:solidFill>
              </a:rPr>
              <a:t>: </a:t>
            </a:r>
          </a:p>
          <a:p>
            <a:pPr lvl="2" algn="just">
              <a:buFont typeface="Wingdings" pitchFamily="2" charset="2"/>
              <a:buChar char="Ø"/>
            </a:pPr>
            <a:r>
              <a:rPr lang="en-US" sz="1500" dirty="0" smtClean="0">
                <a:solidFill>
                  <a:schemeClr val="tx1"/>
                </a:solidFill>
              </a:rPr>
              <a:t>bringing the children closer to the sea and helping them understand </a:t>
            </a:r>
            <a:r>
              <a:rPr lang="en-US" sz="1500" dirty="0">
                <a:solidFill>
                  <a:schemeClr val="tx1"/>
                </a:solidFill>
              </a:rPr>
              <a:t>individual and collective </a:t>
            </a:r>
            <a:r>
              <a:rPr lang="en-US" sz="1500" dirty="0" smtClean="0">
                <a:solidFill>
                  <a:schemeClr val="tx1"/>
                </a:solidFill>
              </a:rPr>
              <a:t>responsibilities towards the oceans and the seas and our dependence on them</a:t>
            </a:r>
            <a:endParaRPr lang="en-US" sz="1500" dirty="0">
              <a:solidFill>
                <a:schemeClr val="tx1"/>
              </a:solidFill>
            </a:endParaRPr>
          </a:p>
          <a:p>
            <a:pPr lvl="2" algn="just">
              <a:buFont typeface="Wingdings" pitchFamily="2" charset="2"/>
              <a:buChar char="Ø"/>
            </a:pPr>
            <a:r>
              <a:rPr lang="en-US" sz="1500" dirty="0">
                <a:solidFill>
                  <a:schemeClr val="tx1"/>
                </a:solidFill>
              </a:rPr>
              <a:t>b</a:t>
            </a:r>
            <a:r>
              <a:rPr lang="en-US" sz="1500" dirty="0" smtClean="0">
                <a:solidFill>
                  <a:schemeClr val="tx1"/>
                </a:solidFill>
              </a:rPr>
              <a:t>uilding a </a:t>
            </a:r>
            <a:r>
              <a:rPr lang="en-US" sz="1500" dirty="0">
                <a:solidFill>
                  <a:schemeClr val="tx1"/>
                </a:solidFill>
              </a:rPr>
              <a:t>civic relationship with the ocean</a:t>
            </a:r>
          </a:p>
          <a:p>
            <a:pPr lvl="1" algn="just">
              <a:buFont typeface="Wingdings" pitchFamily="2" charset="2"/>
              <a:buChar char="ü"/>
            </a:pPr>
            <a:r>
              <a:rPr lang="en-US" sz="1500" u="sng" dirty="0" smtClean="0">
                <a:solidFill>
                  <a:schemeClr val="tx1"/>
                </a:solidFill>
              </a:rPr>
              <a:t>Method</a:t>
            </a:r>
            <a:r>
              <a:rPr lang="en-US" sz="1500" dirty="0" smtClean="0">
                <a:solidFill>
                  <a:schemeClr val="tx1"/>
                </a:solidFill>
              </a:rPr>
              <a:t>: Utilization of the geography, the history, the art, the music, the culture, </a:t>
            </a:r>
            <a:r>
              <a:rPr lang="en-US" sz="1500" dirty="0">
                <a:solidFill>
                  <a:schemeClr val="tx1"/>
                </a:solidFill>
              </a:rPr>
              <a:t>the </a:t>
            </a:r>
            <a:r>
              <a:rPr lang="en-US" sz="1500" dirty="0" smtClean="0">
                <a:solidFill>
                  <a:schemeClr val="tx1"/>
                </a:solidFill>
              </a:rPr>
              <a:t>archeology, and </a:t>
            </a:r>
            <a:r>
              <a:rPr lang="en-US" sz="1500" dirty="0">
                <a:solidFill>
                  <a:schemeClr val="tx1"/>
                </a:solidFill>
              </a:rPr>
              <a:t>the myths of the </a:t>
            </a:r>
            <a:r>
              <a:rPr lang="en-US" sz="1500" dirty="0" smtClean="0">
                <a:solidFill>
                  <a:schemeClr val="tx1"/>
                </a:solidFill>
              </a:rPr>
              <a:t>region and promotion of trans-disciplinary (e.g. artistic, cultural, </a:t>
            </a:r>
            <a:r>
              <a:rPr lang="en-US" sz="1500" dirty="0">
                <a:solidFill>
                  <a:schemeClr val="tx1"/>
                </a:solidFill>
              </a:rPr>
              <a:t>e</a:t>
            </a:r>
            <a:r>
              <a:rPr lang="en-US" sz="1500" dirty="0" smtClean="0">
                <a:solidFill>
                  <a:schemeClr val="tx1"/>
                </a:solidFill>
              </a:rPr>
              <a:t>ducational and scientific) activities.</a:t>
            </a:r>
          </a:p>
          <a:p>
            <a:pPr lvl="1" algn="just">
              <a:buFont typeface="Wingdings" pitchFamily="2" charset="2"/>
              <a:buChar char="ü"/>
            </a:pPr>
            <a:r>
              <a:rPr lang="en-US" sz="1500" u="sng" dirty="0" smtClean="0">
                <a:solidFill>
                  <a:schemeClr val="tx1"/>
                </a:solidFill>
              </a:rPr>
              <a:t>Indicative activities</a:t>
            </a:r>
            <a:r>
              <a:rPr lang="en-US" sz="1500" dirty="0" smtClean="0">
                <a:solidFill>
                  <a:schemeClr val="tx1"/>
                </a:solidFill>
              </a:rPr>
              <a:t>: organization of summer schools/boot camps for children in cooperation with sea scouts and nautical clubs, visiting ships; building of small floating structures, </a:t>
            </a:r>
            <a:r>
              <a:rPr lang="en-US" sz="1500" dirty="0">
                <a:solidFill>
                  <a:schemeClr val="tx1"/>
                </a:solidFill>
              </a:rPr>
              <a:t>interacting with </a:t>
            </a:r>
            <a:r>
              <a:rPr lang="en-US" sz="1500" dirty="0" smtClean="0">
                <a:solidFill>
                  <a:schemeClr val="tx1"/>
                </a:solidFill>
              </a:rPr>
              <a:t>marine scientists and engineers, old seafarers and fishermen; divers</a:t>
            </a:r>
            <a:r>
              <a:rPr lang="en-US" sz="1500" dirty="0">
                <a:solidFill>
                  <a:schemeClr val="tx1"/>
                </a:solidFill>
              </a:rPr>
              <a:t>, </a:t>
            </a:r>
            <a:r>
              <a:rPr lang="en-US" sz="1500" dirty="0" smtClean="0">
                <a:solidFill>
                  <a:schemeClr val="tx1"/>
                </a:solidFill>
              </a:rPr>
              <a:t>archaeologists; publishing of a series of comics and possibly video games utilizing the Sea Peoples’ story and linking it with modern issues</a:t>
            </a:r>
          </a:p>
          <a:p>
            <a:pPr lvl="1" algn="just">
              <a:buFont typeface="Wingdings" pitchFamily="2" charset="2"/>
              <a:buChar char="ü"/>
            </a:pPr>
            <a:r>
              <a:rPr lang="en-US" sz="1500" dirty="0">
                <a:solidFill>
                  <a:schemeClr val="tx1"/>
                </a:solidFill>
              </a:rPr>
              <a:t>This initiative </a:t>
            </a:r>
            <a:r>
              <a:rPr lang="en-US" sz="1500" dirty="0" smtClean="0">
                <a:solidFill>
                  <a:schemeClr val="tx1"/>
                </a:solidFill>
              </a:rPr>
              <a:t>already enjoys </a:t>
            </a:r>
            <a:r>
              <a:rPr lang="en-US" sz="1500" dirty="0">
                <a:solidFill>
                  <a:schemeClr val="tx1"/>
                </a:solidFill>
              </a:rPr>
              <a:t>local and public </a:t>
            </a:r>
            <a:r>
              <a:rPr lang="en-US" sz="1500" dirty="0" smtClean="0">
                <a:solidFill>
                  <a:schemeClr val="tx1"/>
                </a:solidFill>
              </a:rPr>
              <a:t>support and aspires to evolve into a movement that will help the younger generations come closer to the sea</a:t>
            </a:r>
            <a:endParaRPr lang="en-US" sz="1500" dirty="0">
              <a:solidFill>
                <a:schemeClr val="tx1"/>
              </a:solidFill>
            </a:endParaRPr>
          </a:p>
          <a:p>
            <a:pPr algn="just">
              <a:buFont typeface="Arial" pitchFamily="34" charset="0"/>
              <a:buChar char="•"/>
            </a:pPr>
            <a:endParaRPr lang="en-US" sz="1800" dirty="0" smtClean="0">
              <a:solidFill>
                <a:schemeClr val="tx1"/>
              </a:solidFill>
            </a:endParaRPr>
          </a:p>
          <a:p>
            <a:pPr marL="45720" indent="0">
              <a:buNone/>
            </a:pPr>
            <a:endParaRPr lang="en-US" sz="2100" dirty="0" smtClean="0"/>
          </a:p>
          <a:p>
            <a:pPr marL="365760" lvl="1" indent="0">
              <a:buNone/>
            </a:pPr>
            <a:endParaRPr lang="en-US" sz="1900" dirty="0" smtClean="0"/>
          </a:p>
          <a:p>
            <a:pPr>
              <a:buFont typeface="Arial" pitchFamily="34" charset="0"/>
              <a:buChar char="•"/>
            </a:pPr>
            <a:endParaRPr lang="en-US" dirty="0" smtClean="0"/>
          </a:p>
        </p:txBody>
      </p:sp>
      <p:sp>
        <p:nvSpPr>
          <p:cNvPr id="6" name="Rectangle 5"/>
          <p:cNvSpPr/>
          <p:nvPr/>
        </p:nvSpPr>
        <p:spPr>
          <a:xfrm>
            <a:off x="762000" y="5867400"/>
            <a:ext cx="6172201" cy="685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91440"/>
            <a:r>
              <a:rPr lang="en-US" sz="1200" b="1" i="1" dirty="0">
                <a:solidFill>
                  <a:schemeClr val="tx1"/>
                </a:solidFill>
              </a:rPr>
              <a:t>Once the children get closer </a:t>
            </a:r>
            <a:r>
              <a:rPr lang="en-US" sz="1200" b="1" i="1" dirty="0" smtClean="0">
                <a:solidFill>
                  <a:schemeClr val="tx1"/>
                </a:solidFill>
              </a:rPr>
              <a:t>to; become fascinated and fall in Love with the Sea and its many aspects; they </a:t>
            </a:r>
            <a:r>
              <a:rPr lang="en-US" sz="1200" b="1" i="1" dirty="0">
                <a:solidFill>
                  <a:schemeClr val="tx1"/>
                </a:solidFill>
              </a:rPr>
              <a:t>need to be </a:t>
            </a:r>
            <a:r>
              <a:rPr lang="en-US" sz="1200" b="1" i="1" dirty="0" err="1" smtClean="0">
                <a:solidFill>
                  <a:schemeClr val="tx1"/>
                </a:solidFill>
              </a:rPr>
              <a:t>MENTORed</a:t>
            </a:r>
            <a:r>
              <a:rPr lang="en-US" sz="1200" b="1" i="1" dirty="0" smtClean="0">
                <a:solidFill>
                  <a:schemeClr val="tx1"/>
                </a:solidFill>
              </a:rPr>
              <a:t> </a:t>
            </a:r>
            <a:r>
              <a:rPr lang="en-US" sz="1200" b="1" i="1" dirty="0">
                <a:solidFill>
                  <a:schemeClr val="tx1"/>
                </a:solidFill>
              </a:rPr>
              <a:t>in respect to the education, training and employment opportunities and challenges that the </a:t>
            </a:r>
            <a:r>
              <a:rPr lang="en-US" sz="1200" b="1" i="1" dirty="0" smtClean="0">
                <a:solidFill>
                  <a:schemeClr val="tx1"/>
                </a:solidFill>
              </a:rPr>
              <a:t>Sea </a:t>
            </a:r>
            <a:r>
              <a:rPr lang="en-US" sz="1200" b="1" i="1" dirty="0">
                <a:solidFill>
                  <a:schemeClr val="tx1"/>
                </a:solidFill>
              </a:rPr>
              <a:t>entails.</a:t>
            </a:r>
          </a:p>
        </p:txBody>
      </p:sp>
      <p:pic>
        <p:nvPicPr>
          <p:cNvPr id="7" name="Picture 6" descr="Image result for the trunk of a tree pictogram"/>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56328" b="1"/>
          <a:stretch/>
        </p:blipFill>
        <p:spPr bwMode="auto">
          <a:xfrm>
            <a:off x="7239000" y="152399"/>
            <a:ext cx="1274445" cy="657225"/>
          </a:xfrm>
          <a:prstGeom prst="rect">
            <a:avLst/>
          </a:prstGeom>
          <a:noFill/>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3732" y="1295400"/>
            <a:ext cx="2012051" cy="227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4201" y="3603171"/>
            <a:ext cx="2209800" cy="3139321"/>
          </a:xfrm>
          <a:prstGeom prst="rect">
            <a:avLst/>
          </a:prstGeom>
          <a:noFill/>
        </p:spPr>
        <p:txBody>
          <a:bodyPr wrap="square" rtlCol="0">
            <a:spAutoFit/>
          </a:bodyPr>
          <a:lstStyle/>
          <a:p>
            <a:pPr algn="just"/>
            <a:r>
              <a:rPr lang="en-US" sz="700" b="1" i="1" dirty="0" smtClean="0"/>
              <a:t>The term "Sea Peoples" is a modern name given to various seaborne and land invaders, raiders and a loose confederation of clans (like Vikings) who troubled the lands of the Near East and Egypt during the final period of the Bronze Age. Who these people were and were they come from, no one knows for certain. Many attempts have been made to determine the origins of the various groups of Sea Peoples using textual and iconographic evidence, as well as the material culture of the Sea Peoples identified in Cyprus and the Levant This material culture is characterized foremost by locally made Achaean-style pottery; as such, a considerable Aegean presence has been argued in the multi-ethnic Sea Peoples coalition.  </a:t>
            </a:r>
          </a:p>
          <a:p>
            <a:pPr algn="just"/>
            <a:endParaRPr lang="en-US" sz="700" b="1" i="1" dirty="0" smtClean="0"/>
          </a:p>
          <a:p>
            <a:pPr algn="just"/>
            <a:r>
              <a:rPr lang="en-US" sz="700" b="1" i="1" dirty="0" smtClean="0"/>
              <a:t>Several scholars have puzzled over whether the Sea Peoples were responsible for the collapse of some of the Late Bronze Age civilizations or simply one of several catalysts that put that collapse in motion. For sure the Sea Peoples movement was one of the largest and most important migration in history which changed the face of the ancient world more than any other single event before the time of Alexander the Great. </a:t>
            </a:r>
          </a:p>
          <a:p>
            <a:pPr algn="just"/>
            <a:endParaRPr lang="en-US" sz="900" i="1" dirty="0"/>
          </a:p>
        </p:txBody>
      </p:sp>
      <p:sp>
        <p:nvSpPr>
          <p:cNvPr id="9" name="Slide Number Placeholder 8"/>
          <p:cNvSpPr>
            <a:spLocks noGrp="1"/>
          </p:cNvSpPr>
          <p:nvPr>
            <p:ph type="sldNum" sz="quarter" idx="12"/>
          </p:nvPr>
        </p:nvSpPr>
        <p:spPr>
          <a:xfrm>
            <a:off x="7317757" y="6584373"/>
            <a:ext cx="1828800" cy="365125"/>
          </a:xfrm>
        </p:spPr>
        <p:txBody>
          <a:bodyPr/>
          <a:lstStyle/>
          <a:p>
            <a:fld id="{4199101E-1DD6-4AF5-8901-03D6DA98375C}"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888093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5008B662308645A1C9B100DBDCCF6A" ma:contentTypeVersion="1" ma:contentTypeDescription="Create a new document." ma:contentTypeScope="" ma:versionID="66cfdf0f16ba6aa6a5a965011ed424ed">
  <xsd:schema xmlns:xsd="http://www.w3.org/2001/XMLSchema" xmlns:xs="http://www.w3.org/2001/XMLSchema" xmlns:p="http://schemas.microsoft.com/office/2006/metadata/properties" xmlns:ns2="4fb4bed0-e17b-4abc-8a95-993000fe37c9" targetNamespace="http://schemas.microsoft.com/office/2006/metadata/properties" ma:root="true" ma:fieldsID="8b595613ede5c6c3892834057defd2d8" ns2:_="">
    <xsd:import namespace="4fb4bed0-e17b-4abc-8a95-993000fe37c9"/>
    <xsd:element name="properties">
      <xsd:complexType>
        <xsd:sequence>
          <xsd:element name="documentManagement">
            <xsd:complexType>
              <xsd:all>
                <xsd:element ref="ns2:Ar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4bed0-e17b-4abc-8a95-993000fe37c9" elementFormDefault="qualified">
    <xsd:import namespace="http://schemas.microsoft.com/office/2006/documentManagement/types"/>
    <xsd:import namespace="http://schemas.microsoft.com/office/infopath/2007/PartnerControls"/>
    <xsd:element name="Ares" ma:index="8" nillable="true" ma:displayName="Ares" ma:description="To insert Ares reference and link" ma:format="Hyperlink" ma:internalName="Are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res xmlns="4fb4bed0-e17b-4abc-8a95-993000fe37c9">
      <Url xsi:nil="true"/>
      <Description xsi:nil="true"/>
    </Ares>
  </documentManagement>
</p:properties>
</file>

<file path=customXml/itemProps1.xml><?xml version="1.0" encoding="utf-8"?>
<ds:datastoreItem xmlns:ds="http://schemas.openxmlformats.org/officeDocument/2006/customXml" ds:itemID="{463AC97E-EDC9-4B96-ACC5-20A9C9DBB844}"/>
</file>

<file path=customXml/itemProps2.xml><?xml version="1.0" encoding="utf-8"?>
<ds:datastoreItem xmlns:ds="http://schemas.openxmlformats.org/officeDocument/2006/customXml" ds:itemID="{BF5D86AE-04E9-42BD-8DF8-F21926E74646}"/>
</file>

<file path=customXml/itemProps3.xml><?xml version="1.0" encoding="utf-8"?>
<ds:datastoreItem xmlns:ds="http://schemas.openxmlformats.org/officeDocument/2006/customXml" ds:itemID="{4309C1EA-E8C8-4AFD-AA78-DC0F32E0A362}"/>
</file>

<file path=docProps/app.xml><?xml version="1.0" encoding="utf-8"?>
<Properties xmlns="http://schemas.openxmlformats.org/officeDocument/2006/extended-properties" xmlns:vt="http://schemas.openxmlformats.org/officeDocument/2006/docPropsVTypes">
  <Template>Slipstream</Template>
  <TotalTime>14722</TotalTime>
  <Words>2328</Words>
  <Application>Microsoft Office PowerPoint</Application>
  <PresentationFormat>On-screen Show (4:3)</PresentationFormat>
  <Paragraphs>183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The Tree of Blue Growth  &gt;&gt;Turning a Vision into Reality&lt;&lt; </vt:lpstr>
      <vt:lpstr>PowerPoint Presentation</vt:lpstr>
      <vt:lpstr>The Roots: Institutions, Strategies &amp; Infrastructures  </vt:lpstr>
      <vt:lpstr>PowerPoint Presentation</vt:lpstr>
      <vt:lpstr>The Roots: Institutions, Strategies &amp; Infrastructures  </vt:lpstr>
      <vt:lpstr>The Roots: Institutions, Strategies &amp; Infrastructures  </vt:lpstr>
      <vt:lpstr>The Roots: Institutions, Strategies &amp; Infrastructures  </vt:lpstr>
      <vt:lpstr>The Roots: Institutions, Strategies &amp; Infrastructures  </vt:lpstr>
      <vt:lpstr>The Trunk: Ocean Literacy &amp; Mentoring  </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e-mar-19</dc:creator>
  <cp:lastModifiedBy>STULGIS Maris (MARE)</cp:lastModifiedBy>
  <cp:revision>160</cp:revision>
  <dcterms:created xsi:type="dcterms:W3CDTF">2017-11-22T07:31:09Z</dcterms:created>
  <dcterms:modified xsi:type="dcterms:W3CDTF">2018-01-17T14:46:31Z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0x0101004A5008B662308645A1C9B100DBDCCF6A</vt:lpwstr>
  </property>
</Properties>
</file>