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8" r:id="rId3"/>
    <p:sldId id="257" r:id="rId4"/>
  </p:sldIdLst>
  <p:sldSz cx="9144000" cy="6858000" type="screen4x3"/>
  <p:notesSz cx="6858000" cy="9144000"/>
  <p:defaultTextStyle>
    <a:defPPr>
      <a:defRPr lang="en-US"/>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258"/>
    <p:restoredTop sz="94675"/>
  </p:normalViewPr>
  <p:slideViewPr>
    <p:cSldViewPr snapToGrid="0" snapToObjects="1">
      <p:cViewPr varScale="1">
        <p:scale>
          <a:sx n="114" d="100"/>
          <a:sy n="114" d="100"/>
        </p:scale>
        <p:origin x="82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E36F59D-B8D3-4844-8D3B-7B295286EEF4}" type="datetimeFigureOut">
              <a:rPr lang="en-US" smtClean="0"/>
              <a:t>2/7/18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60A328-38CF-6548-B9C9-AC6A111D8CA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6F59D-B8D3-4844-8D3B-7B295286EEF4}" type="datetimeFigureOut">
              <a:rPr lang="en-US" smtClean="0"/>
              <a:t>2/7/18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60A328-38CF-6548-B9C9-AC6A111D8CA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6F59D-B8D3-4844-8D3B-7B295286EEF4}" type="datetimeFigureOut">
              <a:rPr lang="en-US" smtClean="0"/>
              <a:t>2/7/18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60A328-38CF-6548-B9C9-AC6A111D8CA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6F59D-B8D3-4844-8D3B-7B295286EEF4}" type="datetimeFigureOut">
              <a:rPr lang="en-US" smtClean="0"/>
              <a:t>2/7/18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60A328-38CF-6548-B9C9-AC6A111D8CA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36F59D-B8D3-4844-8D3B-7B295286EEF4}" type="datetimeFigureOut">
              <a:rPr lang="en-US" smtClean="0"/>
              <a:t>2/7/18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60A328-38CF-6548-B9C9-AC6A111D8CA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E36F59D-B8D3-4844-8D3B-7B295286EEF4}" type="datetimeFigureOut">
              <a:rPr lang="en-US" smtClean="0"/>
              <a:t>2/7/18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60A328-38CF-6548-B9C9-AC6A111D8CA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E36F59D-B8D3-4844-8D3B-7B295286EEF4}" type="datetimeFigureOut">
              <a:rPr lang="en-US" smtClean="0"/>
              <a:t>2/7/18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60A328-38CF-6548-B9C9-AC6A111D8CA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E36F59D-B8D3-4844-8D3B-7B295286EEF4}" type="datetimeFigureOut">
              <a:rPr lang="en-US" smtClean="0"/>
              <a:t>2/7/18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60A328-38CF-6548-B9C9-AC6A111D8CA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6F59D-B8D3-4844-8D3B-7B295286EEF4}" type="datetimeFigureOut">
              <a:rPr lang="en-US" smtClean="0"/>
              <a:t>2/7/18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60A328-38CF-6548-B9C9-AC6A111D8CA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6F59D-B8D3-4844-8D3B-7B295286EEF4}" type="datetimeFigureOut">
              <a:rPr lang="en-US" smtClean="0"/>
              <a:t>2/7/18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60A328-38CF-6548-B9C9-AC6A111D8CA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6F59D-B8D3-4844-8D3B-7B295286EEF4}" type="datetimeFigureOut">
              <a:rPr lang="en-US" smtClean="0"/>
              <a:t>2/7/18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60A328-38CF-6548-B9C9-AC6A111D8CA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36F59D-B8D3-4844-8D3B-7B295286EEF4}" type="datetimeFigureOut">
              <a:rPr lang="en-US" smtClean="0"/>
              <a:t>2/7/18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60A328-38CF-6548-B9C9-AC6A111D8CAF}" type="slidenum">
              <a:rPr lang="en-US" smtClean="0"/>
              <a:t>‹#›</a:t>
            </a:fld>
            <a:endParaRPr lang="en-US"/>
          </a:p>
        </p:txBody>
      </p:sp>
    </p:spTree>
    <p:extLst>
      <p:ext uri="{BB962C8B-B14F-4D97-AF65-F5344CB8AC3E}">
        <p14:creationId xmlns:p14="http://schemas.microsoft.com/office/powerpoint/2010/main" val="4841803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52547" y="572868"/>
            <a:ext cx="4149278" cy="523220"/>
          </a:xfrm>
          <a:prstGeom prst="rect">
            <a:avLst/>
          </a:prstGeom>
          <a:noFill/>
        </p:spPr>
        <p:txBody>
          <a:bodyPr wrap="square" rtlCol="0">
            <a:spAutoFit/>
          </a:bodyPr>
          <a:lstStyle/>
          <a:p>
            <a:r>
              <a:rPr lang="en-US" sz="2800" b="1" dirty="0" smtClean="0"/>
              <a:t>EOOS Advisory Committee</a:t>
            </a:r>
            <a:endParaRPr lang="en-US" sz="2800" b="1" dirty="0"/>
          </a:p>
        </p:txBody>
      </p:sp>
      <p:sp>
        <p:nvSpPr>
          <p:cNvPr id="5" name="TextBox 4"/>
          <p:cNvSpPr txBox="1"/>
          <p:nvPr/>
        </p:nvSpPr>
        <p:spPr>
          <a:xfrm>
            <a:off x="556663" y="1315921"/>
            <a:ext cx="8240111" cy="5201424"/>
          </a:xfrm>
          <a:prstGeom prst="rect">
            <a:avLst/>
          </a:prstGeom>
          <a:noFill/>
        </p:spPr>
        <p:txBody>
          <a:bodyPr wrap="square" rtlCol="0">
            <a:spAutoFit/>
          </a:bodyPr>
          <a:lstStyle/>
          <a:p>
            <a:r>
              <a:rPr lang="en-GB" sz="2400" dirty="0" smtClean="0"/>
              <a:t>Member states, the Commission, other bodies, science, industry and even citizens are collecting vast amounts of marine data at huge cost.  The data is needed:</a:t>
            </a:r>
          </a:p>
          <a:p>
            <a:pPr marL="285750" indent="-285750">
              <a:buFont typeface="Arial" charset="0"/>
              <a:buChar char="•"/>
            </a:pPr>
            <a:endParaRPr lang="en-GB" sz="2400" b="1" dirty="0" smtClean="0"/>
          </a:p>
          <a:p>
            <a:pPr marL="311150" indent="-300038">
              <a:spcAft>
                <a:spcPts val="1200"/>
              </a:spcAft>
              <a:buFont typeface="Arial" charset="0"/>
              <a:buChar char="•"/>
            </a:pPr>
            <a:r>
              <a:rPr lang="en-GB" sz="2400" b="1" dirty="0" smtClean="0"/>
              <a:t>To understand</a:t>
            </a:r>
            <a:r>
              <a:rPr lang="en-GB" sz="2400" dirty="0" smtClean="0"/>
              <a:t> - the effect we are having on our environment – pollution, fish stocks, climate change, ocean acidification, response to disasters </a:t>
            </a:r>
            <a:r>
              <a:rPr lang="en-GB" sz="2400" dirty="0" err="1" smtClean="0"/>
              <a:t>etc</a:t>
            </a:r>
            <a:endParaRPr lang="en-GB" sz="2400" dirty="0" smtClean="0"/>
          </a:p>
          <a:p>
            <a:pPr marL="311150" indent="-300038">
              <a:spcAft>
                <a:spcPts val="1200"/>
              </a:spcAft>
              <a:buFont typeface="Arial" charset="0"/>
              <a:buChar char="•"/>
            </a:pPr>
            <a:r>
              <a:rPr lang="en-GB" sz="2400" b="1" dirty="0" smtClean="0"/>
              <a:t>To predict</a:t>
            </a:r>
            <a:r>
              <a:rPr lang="en-GB" sz="2400" dirty="0" smtClean="0"/>
              <a:t> – day-to-day and longer term weather plus future climate change scenarios, how much we can exploit our seas and oceans whilst remaining sustainable, e.g. fish stocks, cumulative impacts including from increased or new activities.</a:t>
            </a:r>
          </a:p>
          <a:p>
            <a:pPr marL="311150" indent="-300038">
              <a:spcAft>
                <a:spcPts val="1200"/>
              </a:spcAft>
              <a:buFont typeface="Arial" charset="0"/>
              <a:buChar char="•"/>
            </a:pPr>
            <a:r>
              <a:rPr lang="en-GB" sz="2400" b="1" dirty="0" smtClean="0"/>
              <a:t>To aid new developments</a:t>
            </a:r>
            <a:r>
              <a:rPr lang="en-GB" sz="2400" dirty="0" smtClean="0"/>
              <a:t> such as siting of offshore </a:t>
            </a:r>
            <a:r>
              <a:rPr lang="en-GB" sz="2400" dirty="0" smtClean="0"/>
              <a:t>structures. Collect once – use many times.</a:t>
            </a:r>
            <a:endParaRPr lang="en-GB" sz="2400"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4069" y="22380"/>
            <a:ext cx="2569931" cy="812098"/>
          </a:xfrm>
          <a:prstGeom prst="rect">
            <a:avLst/>
          </a:prstGeom>
        </p:spPr>
      </p:pic>
    </p:spTree>
    <p:extLst>
      <p:ext uri="{BB962C8B-B14F-4D97-AF65-F5344CB8AC3E}">
        <p14:creationId xmlns:p14="http://schemas.microsoft.com/office/powerpoint/2010/main" val="313778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7719" y="1181124"/>
            <a:ext cx="8240751" cy="5786199"/>
          </a:xfrm>
          <a:prstGeom prst="rect">
            <a:avLst/>
          </a:prstGeom>
          <a:noFill/>
        </p:spPr>
        <p:txBody>
          <a:bodyPr wrap="square" rtlCol="0">
            <a:spAutoFit/>
          </a:bodyPr>
          <a:lstStyle/>
          <a:p>
            <a:pPr marL="311150" indent="-300038">
              <a:spcAft>
                <a:spcPts val="1200"/>
              </a:spcAft>
              <a:buFont typeface="Arial" charset="0"/>
              <a:buChar char="•"/>
            </a:pPr>
            <a:r>
              <a:rPr lang="en-GB" sz="2200" b="1" dirty="0" smtClean="0"/>
              <a:t>Good data </a:t>
            </a:r>
            <a:r>
              <a:rPr lang="en-GB" sz="2200" dirty="0" smtClean="0"/>
              <a:t> Are we collecting the right data sets and from the right places, for the right length of time? What additional measurements do we need?  What quality controls need to be in place for the measurements?</a:t>
            </a:r>
          </a:p>
          <a:p>
            <a:pPr marL="311150" indent="-300038">
              <a:spcAft>
                <a:spcPts val="1200"/>
              </a:spcAft>
              <a:buFont typeface="Arial" charset="0"/>
              <a:buChar char="•"/>
            </a:pPr>
            <a:r>
              <a:rPr lang="en-GB" sz="2200" b="1" dirty="0" smtClean="0"/>
              <a:t>Can we optimise</a:t>
            </a:r>
            <a:r>
              <a:rPr lang="en-GB" sz="2200" dirty="0" smtClean="0"/>
              <a:t> data collection, storage and availability across Europe for the benefit of all? Can individual data sets be easily integrated?</a:t>
            </a:r>
          </a:p>
          <a:p>
            <a:pPr marL="311150" indent="-300038">
              <a:spcAft>
                <a:spcPts val="1200"/>
              </a:spcAft>
              <a:buFont typeface="Arial" charset="0"/>
              <a:buChar char="•"/>
            </a:pPr>
            <a:r>
              <a:rPr lang="en-GB" sz="2200" b="1" dirty="0" smtClean="0"/>
              <a:t>Successes </a:t>
            </a:r>
            <a:r>
              <a:rPr lang="en-GB" sz="2200" dirty="0" smtClean="0"/>
              <a:t> Which areas of data collection and utilisation are working well – physical oceanography and use by met offices? Which areas need to be developed – chemistry, biology, deep sea?   How can we add these new areas without diminishing what already works?</a:t>
            </a:r>
          </a:p>
          <a:p>
            <a:pPr marL="311150" indent="-300038">
              <a:spcAft>
                <a:spcPts val="1200"/>
              </a:spcAft>
              <a:buFont typeface="Arial" charset="0"/>
              <a:buChar char="•"/>
            </a:pPr>
            <a:r>
              <a:rPr lang="en-GB" sz="2200" b="1" dirty="0" smtClean="0"/>
              <a:t>Integration</a:t>
            </a:r>
            <a:r>
              <a:rPr lang="en-GB" sz="2200" dirty="0" smtClean="0"/>
              <a:t>  Can we build a fully integrated – one stop shop – for marine data and information that will be used by all?</a:t>
            </a:r>
          </a:p>
          <a:p>
            <a:endParaRPr lang="en-GB" sz="2200" dirty="0"/>
          </a:p>
        </p:txBody>
      </p:sp>
      <p:sp>
        <p:nvSpPr>
          <p:cNvPr id="5" name="Rectangle 4"/>
          <p:cNvSpPr/>
          <p:nvPr/>
        </p:nvSpPr>
        <p:spPr>
          <a:xfrm>
            <a:off x="559873" y="430025"/>
            <a:ext cx="4123245" cy="523220"/>
          </a:xfrm>
          <a:prstGeom prst="rect">
            <a:avLst/>
          </a:prstGeom>
        </p:spPr>
        <p:txBody>
          <a:bodyPr wrap="none">
            <a:spAutoFit/>
          </a:bodyPr>
          <a:lstStyle/>
          <a:p>
            <a:pPr marL="11112">
              <a:spcAft>
                <a:spcPts val="1200"/>
              </a:spcAft>
            </a:pPr>
            <a:r>
              <a:rPr lang="en-GB" sz="2800" b="1" dirty="0" smtClean="0"/>
              <a:t>IMPROVING THE EXISTING</a:t>
            </a:r>
          </a:p>
        </p:txBody>
      </p:sp>
    </p:spTree>
    <p:extLst>
      <p:ext uri="{BB962C8B-B14F-4D97-AF65-F5344CB8AC3E}">
        <p14:creationId xmlns:p14="http://schemas.microsoft.com/office/powerpoint/2010/main" val="735368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25314" y="1103066"/>
            <a:ext cx="8118087" cy="5632311"/>
          </a:xfrm>
          <a:prstGeom prst="rect">
            <a:avLst/>
          </a:prstGeom>
          <a:noFill/>
        </p:spPr>
        <p:txBody>
          <a:bodyPr wrap="square" rtlCol="0">
            <a:spAutoFit/>
          </a:bodyPr>
          <a:lstStyle/>
          <a:p>
            <a:pPr marL="342900" indent="-342900">
              <a:buFont typeface="Arial" charset="0"/>
              <a:buChar char="•"/>
            </a:pPr>
            <a:r>
              <a:rPr lang="en-GB" sz="2000" b="1" dirty="0" smtClean="0"/>
              <a:t>New users </a:t>
            </a:r>
            <a:r>
              <a:rPr lang="en-GB" sz="2000" dirty="0" smtClean="0"/>
              <a:t> Do all potential users of marine data know what exists and how to access it?  Is the data in the right format for them and adequately quality controlled?</a:t>
            </a:r>
          </a:p>
          <a:p>
            <a:pPr marL="342900" indent="-342900">
              <a:buFont typeface="Arial" charset="0"/>
              <a:buChar char="•"/>
            </a:pPr>
            <a:endParaRPr lang="en-GB" sz="2000" dirty="0" smtClean="0"/>
          </a:p>
          <a:p>
            <a:pPr marL="342900" indent="-342900">
              <a:buFont typeface="Arial" charset="0"/>
              <a:buChar char="•"/>
            </a:pPr>
            <a:r>
              <a:rPr lang="en-GB" sz="2000" b="1" dirty="0" smtClean="0"/>
              <a:t>Additional data</a:t>
            </a:r>
            <a:r>
              <a:rPr lang="en-GB" sz="2000" dirty="0" smtClean="0"/>
              <a:t>  Vast amounts of useful data is collected but used only once e.g. for a development project.  How can we access this data?  How can we deal with confidentiality issues?</a:t>
            </a:r>
          </a:p>
          <a:p>
            <a:pPr marL="342900" indent="-342900">
              <a:buFont typeface="Arial" charset="0"/>
              <a:buChar char="•"/>
            </a:pPr>
            <a:endParaRPr lang="en-GB" sz="2000" dirty="0"/>
          </a:p>
          <a:p>
            <a:pPr marL="342900" indent="-342900">
              <a:buFont typeface="Arial" charset="0"/>
              <a:buChar char="•"/>
            </a:pPr>
            <a:r>
              <a:rPr lang="en-GB" sz="2000" b="1" dirty="0" smtClean="0"/>
              <a:t>New data</a:t>
            </a:r>
            <a:r>
              <a:rPr lang="en-GB" sz="2000" dirty="0" smtClean="0"/>
              <a:t> Could data collection devices be built into new offshore structures to provide long-term fixed observatories at low cost?</a:t>
            </a:r>
          </a:p>
          <a:p>
            <a:pPr marL="342900" indent="-342900">
              <a:buFont typeface="Arial" charset="0"/>
              <a:buChar char="•"/>
            </a:pPr>
            <a:endParaRPr lang="en-GB" sz="2000" dirty="0"/>
          </a:p>
          <a:p>
            <a:pPr marL="342900" indent="-342900">
              <a:buFont typeface="Arial" charset="0"/>
              <a:buChar char="•"/>
            </a:pPr>
            <a:r>
              <a:rPr lang="en-GB" sz="2000" dirty="0" smtClean="0"/>
              <a:t>Does </a:t>
            </a:r>
            <a:r>
              <a:rPr lang="en-GB" sz="2000" b="1" dirty="0" smtClean="0"/>
              <a:t>citizen science</a:t>
            </a:r>
            <a:r>
              <a:rPr lang="en-GB" sz="2000" dirty="0" smtClean="0"/>
              <a:t> have a place for data collection and how would we incorporate this?</a:t>
            </a:r>
          </a:p>
          <a:p>
            <a:pPr marL="342900" indent="-342900">
              <a:buFont typeface="Arial" charset="0"/>
              <a:buChar char="•"/>
            </a:pPr>
            <a:endParaRPr lang="en-GB" sz="2000" dirty="0"/>
          </a:p>
          <a:p>
            <a:pPr marL="342900" indent="-342900">
              <a:buFont typeface="Arial" charset="0"/>
              <a:buChar char="•"/>
            </a:pPr>
            <a:r>
              <a:rPr lang="en-GB" sz="2000" b="1" dirty="0" smtClean="0"/>
              <a:t>Vision </a:t>
            </a:r>
            <a:r>
              <a:rPr lang="en-GB" sz="2000" dirty="0" smtClean="0"/>
              <a:t> What would be our ideal vision of a data collection, management, provision service in 5 and 10 years time and will you work with us to get there?</a:t>
            </a:r>
          </a:p>
          <a:p>
            <a:endParaRPr lang="en-GB" sz="2000" dirty="0"/>
          </a:p>
        </p:txBody>
      </p:sp>
      <p:sp>
        <p:nvSpPr>
          <p:cNvPr id="6" name="TextBox 5"/>
          <p:cNvSpPr txBox="1"/>
          <p:nvPr/>
        </p:nvSpPr>
        <p:spPr>
          <a:xfrm>
            <a:off x="525314" y="333632"/>
            <a:ext cx="5344145" cy="461665"/>
          </a:xfrm>
          <a:prstGeom prst="rect">
            <a:avLst/>
          </a:prstGeom>
          <a:noFill/>
        </p:spPr>
        <p:txBody>
          <a:bodyPr wrap="square" rtlCol="0">
            <a:spAutoFit/>
          </a:bodyPr>
          <a:lstStyle/>
          <a:p>
            <a:r>
              <a:rPr lang="en-GB" sz="2400" b="1" smtClean="0"/>
              <a:t>NEW USERS AND PROVIDERS</a:t>
            </a:r>
          </a:p>
        </p:txBody>
      </p:sp>
    </p:spTree>
    <p:extLst>
      <p:ext uri="{BB962C8B-B14F-4D97-AF65-F5344CB8AC3E}">
        <p14:creationId xmlns:p14="http://schemas.microsoft.com/office/powerpoint/2010/main" val="2073409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1199</TotalTime>
  <Words>400</Words>
  <Application>Microsoft Macintosh PowerPoint</Application>
  <PresentationFormat>On-screen Show (4:3)</PresentationFormat>
  <Paragraphs>21</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Calibri</vt:lpstr>
      <vt:lpstr>Calibri Light</vt:lpstr>
      <vt:lpstr>Arial</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Philip Weaver</dc:creator>
  <cp:lastModifiedBy>Philip Weaver</cp:lastModifiedBy>
  <cp:revision>12</cp:revision>
  <dcterms:created xsi:type="dcterms:W3CDTF">2018-02-07T11:28:53Z</dcterms:created>
  <dcterms:modified xsi:type="dcterms:W3CDTF">2018-02-08T09:17:06Z</dcterms:modified>
</cp:coreProperties>
</file>