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13">
  <p:sldMasterIdLst>
    <p:sldMasterId id="2147483669" r:id="rId1"/>
  </p:sldMasterIdLst>
  <p:notesMasterIdLst>
    <p:notesMasterId r:id="rId37"/>
  </p:notesMasterIdLst>
  <p:sldIdLst>
    <p:sldId id="330" r:id="rId2"/>
    <p:sldId id="334" r:id="rId3"/>
    <p:sldId id="325" r:id="rId4"/>
    <p:sldId id="359" r:id="rId5"/>
    <p:sldId id="500" r:id="rId6"/>
    <p:sldId id="501" r:id="rId7"/>
    <p:sldId id="504" r:id="rId8"/>
    <p:sldId id="502" r:id="rId9"/>
    <p:sldId id="503" r:id="rId10"/>
    <p:sldId id="459" r:id="rId11"/>
    <p:sldId id="506" r:id="rId12"/>
    <p:sldId id="507" r:id="rId13"/>
    <p:sldId id="509" r:id="rId14"/>
    <p:sldId id="481" r:id="rId15"/>
    <p:sldId id="546" r:id="rId16"/>
    <p:sldId id="551" r:id="rId17"/>
    <p:sldId id="515" r:id="rId18"/>
    <p:sldId id="511" r:id="rId19"/>
    <p:sldId id="461" r:id="rId20"/>
    <p:sldId id="512" r:id="rId21"/>
    <p:sldId id="516" r:id="rId22"/>
    <p:sldId id="513" r:id="rId23"/>
    <p:sldId id="514" r:id="rId24"/>
    <p:sldId id="517" r:id="rId25"/>
    <p:sldId id="488" r:id="rId26"/>
    <p:sldId id="499" r:id="rId27"/>
    <p:sldId id="495" r:id="rId28"/>
    <p:sldId id="552" r:id="rId29"/>
    <p:sldId id="497" r:id="rId30"/>
    <p:sldId id="550" r:id="rId31"/>
    <p:sldId id="498" r:id="rId32"/>
    <p:sldId id="529" r:id="rId33"/>
    <p:sldId id="530" r:id="rId34"/>
    <p:sldId id="537" r:id="rId35"/>
    <p:sldId id="539" r:id="rId36"/>
  </p:sldIdLst>
  <p:sldSz cx="12198350" cy="6859588"/>
  <p:notesSz cx="6858000" cy="9144000"/>
  <p:embeddedFontLst>
    <p:embeddedFont>
      <p:font typeface="Calibri" panose="020F0502020204030204" pitchFamily="34" charset="0"/>
      <p:regular r:id="rId38"/>
      <p:bold r:id="rId39"/>
      <p:italic r:id="rId40"/>
      <p:boldItalic r:id="rId41"/>
    </p:embeddedFont>
    <p:embeddedFont>
      <p:font typeface="仿宋_GB2312" panose="02010600030101010101" charset="-122"/>
      <p:regular r:id="rId42"/>
    </p:embeddedFont>
    <p:embeddedFont>
      <p:font typeface="MS PGothic" panose="020B0600070205080204" pitchFamily="34" charset="-128"/>
      <p:regular r:id="rId43"/>
    </p:embeddedFont>
    <p:embeddedFont>
      <p:font typeface="Arial Unicode MS" panose="020B0604020202020204" pitchFamily="34" charset="-122"/>
      <p:regular r:id="rId44"/>
    </p:embeddedFont>
    <p:embeddedFont>
      <p:font typeface="华文楷体" panose="02010600040101010101" pitchFamily="2" charset="-122"/>
      <p:regular r:id="rId45"/>
    </p:embeddedFont>
    <p:embeddedFont>
      <p:font typeface="隶书" panose="02010509060101010101" pitchFamily="49" charset="-122"/>
      <p:regular r:id="rId46"/>
    </p:embeddedFont>
    <p:embeddedFont>
      <p:font typeface="Arial Black" panose="020B0A04020102020204" pitchFamily="34" charset="0"/>
      <p:bold r:id="rId47"/>
    </p:embeddedFont>
    <p:embeddedFont>
      <p:font typeface="Calibri Light" panose="020F0302020204030204" pitchFamily="34" charset="0"/>
      <p:regular r:id="rId48"/>
      <p:italic r:id="rId49"/>
    </p:embeddedFont>
    <p:embeddedFont>
      <p:font typeface="微软雅黑" panose="020B0503020204020204" pitchFamily="34" charset="-122"/>
      <p:regular r:id="rId50"/>
      <p:bold r:id="rId51"/>
    </p:embeddedFont>
    <p:embeddedFont>
      <p:font typeface="Constantia" panose="02030602050306030303" pitchFamily="18" charset="0"/>
      <p:regular r:id="rId52"/>
      <p:bold r:id="rId53"/>
      <p:italic r:id="rId54"/>
      <p:boldItalic r:id="rId55"/>
    </p:embeddedFont>
    <p:embeddedFont>
      <p:font typeface="Verdana" panose="020B0604030504040204" pitchFamily="34" charset="0"/>
      <p:regular r:id="rId56"/>
      <p:bold r:id="rId57"/>
      <p:italic r:id="rId58"/>
      <p:boldItalic r:id="rId59"/>
    </p:embeddedFont>
    <p:embeddedFont>
      <p:font typeface="黑体" panose="02010609060101010101" pitchFamily="49" charset="-122"/>
      <p:regular r:id="rId60"/>
    </p:embeddedFont>
    <p:embeddedFont>
      <p:font typeface="Wingdings 2" panose="05020102010507070707" pitchFamily="18" charset="2"/>
      <p:regular r:id="rId61"/>
    </p:embeddedFont>
    <p:embeddedFont>
      <p:font typeface="幼圆" panose="02010509060101010101" pitchFamily="49" charset="-122"/>
      <p:regular r:id="rId62"/>
    </p:embeddedFont>
    <p:embeddedFont>
      <p:font typeface="MS PGothic" panose="020B0600070205080204" pitchFamily="34" charset="-128"/>
      <p:regular r:id="rId43"/>
    </p:embeddedFont>
    <p:embeddedFont>
      <p:font typeface="华文新魏" panose="02010800040101010101" pitchFamily="2" charset="-122"/>
      <p:regular r:id="rId63"/>
    </p:embeddedFont>
  </p:embeddedFontLst>
  <p:custDataLst>
    <p:tags r:id="rId64"/>
  </p:custDataLst>
  <p:defaultTextStyle>
    <a:defPPr>
      <a:defRPr lang="zh-CN"/>
    </a:defPPr>
    <a:lvl1pPr marL="0" algn="l" defTabSz="1219627" rtl="0" eaLnBrk="1" latinLnBrk="0" hangingPunct="1">
      <a:defRPr sz="2400" kern="1200">
        <a:solidFill>
          <a:schemeClr val="tx1"/>
        </a:solidFill>
        <a:latin typeface="+mn-lt"/>
        <a:ea typeface="+mn-ea"/>
        <a:cs typeface="+mn-cs"/>
      </a:defRPr>
    </a:lvl1pPr>
    <a:lvl2pPr marL="609813" algn="l" defTabSz="1219627" rtl="0" eaLnBrk="1" latinLnBrk="0" hangingPunct="1">
      <a:defRPr sz="2400" kern="1200">
        <a:solidFill>
          <a:schemeClr val="tx1"/>
        </a:solidFill>
        <a:latin typeface="+mn-lt"/>
        <a:ea typeface="+mn-ea"/>
        <a:cs typeface="+mn-cs"/>
      </a:defRPr>
    </a:lvl2pPr>
    <a:lvl3pPr marL="1219627" algn="l" defTabSz="1219627" rtl="0" eaLnBrk="1" latinLnBrk="0" hangingPunct="1">
      <a:defRPr sz="2400" kern="1200">
        <a:solidFill>
          <a:schemeClr val="tx1"/>
        </a:solidFill>
        <a:latin typeface="+mn-lt"/>
        <a:ea typeface="+mn-ea"/>
        <a:cs typeface="+mn-cs"/>
      </a:defRPr>
    </a:lvl3pPr>
    <a:lvl4pPr marL="1829440" algn="l" defTabSz="1219627" rtl="0" eaLnBrk="1" latinLnBrk="0" hangingPunct="1">
      <a:defRPr sz="2400" kern="1200">
        <a:solidFill>
          <a:schemeClr val="tx1"/>
        </a:solidFill>
        <a:latin typeface="+mn-lt"/>
        <a:ea typeface="+mn-ea"/>
        <a:cs typeface="+mn-cs"/>
      </a:defRPr>
    </a:lvl4pPr>
    <a:lvl5pPr marL="2439253" algn="l" defTabSz="1219627" rtl="0" eaLnBrk="1" latinLnBrk="0" hangingPunct="1">
      <a:defRPr sz="2400" kern="1200">
        <a:solidFill>
          <a:schemeClr val="tx1"/>
        </a:solidFill>
        <a:latin typeface="+mn-lt"/>
        <a:ea typeface="+mn-ea"/>
        <a:cs typeface="+mn-cs"/>
      </a:defRPr>
    </a:lvl5pPr>
    <a:lvl6pPr marL="3049067" algn="l" defTabSz="1219627" rtl="0" eaLnBrk="1" latinLnBrk="0" hangingPunct="1">
      <a:defRPr sz="2400" kern="1200">
        <a:solidFill>
          <a:schemeClr val="tx1"/>
        </a:solidFill>
        <a:latin typeface="+mn-lt"/>
        <a:ea typeface="+mn-ea"/>
        <a:cs typeface="+mn-cs"/>
      </a:defRPr>
    </a:lvl6pPr>
    <a:lvl7pPr marL="3658880" algn="l" defTabSz="1219627" rtl="0" eaLnBrk="1" latinLnBrk="0" hangingPunct="1">
      <a:defRPr sz="2400" kern="1200">
        <a:solidFill>
          <a:schemeClr val="tx1"/>
        </a:solidFill>
        <a:latin typeface="+mn-lt"/>
        <a:ea typeface="+mn-ea"/>
        <a:cs typeface="+mn-cs"/>
      </a:defRPr>
    </a:lvl7pPr>
    <a:lvl8pPr marL="4268694" algn="l" defTabSz="1219627" rtl="0" eaLnBrk="1" latinLnBrk="0" hangingPunct="1">
      <a:defRPr sz="2400" kern="1200">
        <a:solidFill>
          <a:schemeClr val="tx1"/>
        </a:solidFill>
        <a:latin typeface="+mn-lt"/>
        <a:ea typeface="+mn-ea"/>
        <a:cs typeface="+mn-cs"/>
      </a:defRPr>
    </a:lvl8pPr>
    <a:lvl9pPr marL="4878507" algn="l" defTabSz="121962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9900"/>
    <a:srgbClr val="FFC400"/>
    <a:srgbClr val="CC0066"/>
    <a:srgbClr val="B01077"/>
    <a:srgbClr val="005DA2"/>
    <a:srgbClr val="FFD347"/>
    <a:srgbClr val="FFC91D"/>
    <a:srgbClr val="0071C1"/>
    <a:srgbClr val="4144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07" autoAdjust="0"/>
  </p:normalViewPr>
  <p:slideViewPr>
    <p:cSldViewPr>
      <p:cViewPr varScale="1">
        <p:scale>
          <a:sx n="52" d="100"/>
          <a:sy n="52" d="100"/>
        </p:scale>
        <p:origin x="1204" y="84"/>
      </p:cViewPr>
      <p:guideLst>
        <p:guide orient="horz" pos="2160"/>
        <p:guide pos="3842"/>
      </p:guideLst>
    </p:cSldViewPr>
  </p:slideViewPr>
  <p:notesTextViewPr>
    <p:cViewPr>
      <p:scale>
        <a:sx n="1" d="1"/>
        <a:sy n="1" d="1"/>
      </p:scale>
      <p:origin x="0" y="0"/>
    </p:cViewPr>
  </p:notesTextViewPr>
  <p:sorterViewPr>
    <p:cViewPr>
      <p:scale>
        <a:sx n="130" d="100"/>
        <a:sy n="130" d="100"/>
      </p:scale>
      <p:origin x="0" y="-7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s>
</file>

<file path=ppt/charts/_rels/chart1.xml.rels><?xml version="1.0" encoding="UTF-8" standalone="yes"?>
<Relationships xmlns="http://schemas.openxmlformats.org/package/2006/relationships"><Relationship Id="rId1" Type="http://schemas.openxmlformats.org/officeDocument/2006/relationships/oleObject" Target="file:///E:\&#25351;&#25968;\2016&#20013;&#22269;&#28023;&#27915;&#32463;&#27982;&#21487;&#25345;&#32493;&#21457;&#23637;&#25351;&#25968;\03-&#25351;&#25968;&#35745;&#31639;\&#32463;&#27982;&#21457;&#23637;&#25351;&#25968;&#35745;&#31639;-20161113%20-%20&#21103;&#2641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8.5671409907842236E-2"/>
          <c:y val="3.3912231668209267E-2"/>
          <c:w val="0.89860933084667394"/>
          <c:h val="0.8560563779733078"/>
        </c:manualLayout>
      </c:layout>
      <c:lineChart>
        <c:grouping val="standard"/>
        <c:varyColors val="0"/>
        <c:ser>
          <c:idx val="0"/>
          <c:order val="0"/>
          <c:tx>
            <c:strRef>
              <c:f>指数汇总数据!$A$2</c:f>
              <c:strCache>
                <c:ptCount val="1"/>
                <c:pt idx="0">
                  <c:v>中国海洋经济发展指数</c:v>
                </c:pt>
              </c:strCache>
            </c:strRef>
          </c:tx>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指数汇总数据!$B$2:$G$2</c:f>
              <c:numCache>
                <c:formatCode>0.0_);[Red]\(0.0\)</c:formatCode>
                <c:ptCount val="6"/>
                <c:pt idx="0">
                  <c:v>100.00000000000001</c:v>
                </c:pt>
                <c:pt idx="1">
                  <c:v>105.54759656079534</c:v>
                </c:pt>
                <c:pt idx="2">
                  <c:v>109.56604053009868</c:v>
                </c:pt>
                <c:pt idx="3">
                  <c:v>113.32498701398517</c:v>
                </c:pt>
                <c:pt idx="4">
                  <c:v>116.62429332180773</c:v>
                </c:pt>
                <c:pt idx="5">
                  <c:v>119.93178140962033</c:v>
                </c:pt>
              </c:numCache>
            </c:numRef>
          </c:val>
          <c:smooth val="0"/>
        </c:ser>
        <c:ser>
          <c:idx val="1"/>
          <c:order val="1"/>
          <c:tx>
            <c:strRef>
              <c:f>指数汇总数据!$A$3</c:f>
              <c:strCache>
                <c:ptCount val="1"/>
                <c:pt idx="0">
                  <c:v>经济水平子指数</c:v>
                </c:pt>
              </c:strCache>
            </c:strRef>
          </c:tx>
          <c:spPr>
            <a:ln>
              <a:solidFill>
                <a:srgbClr val="C00000"/>
              </a:solidFill>
            </a:ln>
          </c:spPr>
          <c:marker>
            <c:spPr>
              <a:solidFill>
                <a:srgbClr val="C00000"/>
              </a:solidFill>
              <a:ln>
                <a:solidFill>
                  <a:srgbClr val="C0000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指数汇总数据!$B$3:$G$3</c:f>
              <c:numCache>
                <c:formatCode>0.0_);[Red]\(0.0\)</c:formatCode>
                <c:ptCount val="6"/>
                <c:pt idx="0">
                  <c:v>100</c:v>
                </c:pt>
                <c:pt idx="1">
                  <c:v>107.24536036201137</c:v>
                </c:pt>
                <c:pt idx="2">
                  <c:v>110.93282803854885</c:v>
                </c:pt>
                <c:pt idx="3">
                  <c:v>115.77743943073439</c:v>
                </c:pt>
                <c:pt idx="4">
                  <c:v>118.81915244706555</c:v>
                </c:pt>
                <c:pt idx="5">
                  <c:v>119.68184415080466</c:v>
                </c:pt>
              </c:numCache>
            </c:numRef>
          </c:val>
          <c:smooth val="0"/>
        </c:ser>
        <c:ser>
          <c:idx val="2"/>
          <c:order val="2"/>
          <c:tx>
            <c:strRef>
              <c:f>指数汇总数据!$A$4</c:f>
              <c:strCache>
                <c:ptCount val="1"/>
                <c:pt idx="0">
                  <c:v>发展成效子指数</c:v>
                </c:pt>
              </c:strCache>
            </c:strRef>
          </c:tx>
          <c:spPr>
            <a:ln>
              <a:solidFill>
                <a:srgbClr val="FFC000"/>
              </a:solidFill>
            </a:ln>
          </c:spPr>
          <c:marker>
            <c:spPr>
              <a:solidFill>
                <a:srgbClr val="FFC000"/>
              </a:solidFill>
              <a:ln>
                <a:solidFill>
                  <a:srgbClr val="FFC00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指数汇总数据!$B$4:$G$4</c:f>
              <c:numCache>
                <c:formatCode>0.0_);[Red]\(0.0\)</c:formatCode>
                <c:ptCount val="6"/>
                <c:pt idx="0">
                  <c:v>100</c:v>
                </c:pt>
                <c:pt idx="1">
                  <c:v>103.15765058383244</c:v>
                </c:pt>
                <c:pt idx="2">
                  <c:v>105.60358788749882</c:v>
                </c:pt>
                <c:pt idx="3">
                  <c:v>108.11023784016359</c:v>
                </c:pt>
                <c:pt idx="4">
                  <c:v>114.21545583488168</c:v>
                </c:pt>
                <c:pt idx="5">
                  <c:v>118.80112192867215</c:v>
                </c:pt>
              </c:numCache>
            </c:numRef>
          </c:val>
          <c:smooth val="0"/>
        </c:ser>
        <c:ser>
          <c:idx val="3"/>
          <c:order val="3"/>
          <c:tx>
            <c:strRef>
              <c:f>指数汇总数据!$A$5</c:f>
              <c:strCache>
                <c:ptCount val="1"/>
                <c:pt idx="0">
                  <c:v>支撑保障子指数</c:v>
                </c:pt>
              </c:strCache>
            </c:strRef>
          </c:tx>
          <c:spPr>
            <a:ln>
              <a:solidFill>
                <a:srgbClr val="92D050"/>
              </a:solidFill>
            </a:ln>
          </c:spPr>
          <c:marker>
            <c:spPr>
              <a:solidFill>
                <a:srgbClr val="92D050"/>
              </a:solidFill>
              <a:ln>
                <a:solidFill>
                  <a:srgbClr val="92D050"/>
                </a:solidFill>
              </a:ln>
            </c:spPr>
          </c:marker>
          <c:cat>
            <c:numRef>
              <c:f>'[经济发展指数计算-20161107(会后修改).xls]指数汇总数据'!$B$1:$G$1</c:f>
              <c:numCache>
                <c:formatCode>General</c:formatCode>
                <c:ptCount val="6"/>
                <c:pt idx="0">
                  <c:v>2010</c:v>
                </c:pt>
                <c:pt idx="1">
                  <c:v>2011</c:v>
                </c:pt>
                <c:pt idx="2">
                  <c:v>2012</c:v>
                </c:pt>
                <c:pt idx="3">
                  <c:v>2013</c:v>
                </c:pt>
                <c:pt idx="4">
                  <c:v>2014</c:v>
                </c:pt>
                <c:pt idx="5">
                  <c:v>2015</c:v>
                </c:pt>
              </c:numCache>
            </c:numRef>
          </c:cat>
          <c:val>
            <c:numRef>
              <c:f>指数汇总数据!$B$5:$G$5</c:f>
              <c:numCache>
                <c:formatCode>0.0_);[Red]\(0.0\)</c:formatCode>
                <c:ptCount val="6"/>
                <c:pt idx="0">
                  <c:v>100</c:v>
                </c:pt>
                <c:pt idx="1">
                  <c:v>105.67385746947026</c:v>
                </c:pt>
                <c:pt idx="2">
                  <c:v>111.70610982809835</c:v>
                </c:pt>
                <c:pt idx="3">
                  <c:v>115.26979963214106</c:v>
                </c:pt>
                <c:pt idx="4">
                  <c:v>116.10665197505675</c:v>
                </c:pt>
                <c:pt idx="5">
                  <c:v>121.39569056898945</c:v>
                </c:pt>
              </c:numCache>
            </c:numRef>
          </c:val>
          <c:smooth val="0"/>
        </c:ser>
        <c:dLbls>
          <c:showLegendKey val="0"/>
          <c:showVal val="0"/>
          <c:showCatName val="0"/>
          <c:showSerName val="0"/>
          <c:showPercent val="0"/>
          <c:showBubbleSize val="0"/>
        </c:dLbls>
        <c:marker val="1"/>
        <c:smooth val="0"/>
        <c:axId val="461118384"/>
        <c:axId val="461118776"/>
      </c:lineChart>
      <c:catAx>
        <c:axId val="461118384"/>
        <c:scaling>
          <c:orientation val="minMax"/>
        </c:scaling>
        <c:delete val="0"/>
        <c:axPos val="b"/>
        <c:numFmt formatCode="General" sourceLinked="1"/>
        <c:majorTickMark val="out"/>
        <c:minorTickMark val="none"/>
        <c:tickLblPos val="nextTo"/>
        <c:txPr>
          <a:bodyPr/>
          <a:lstStyle/>
          <a:p>
            <a:pPr>
              <a:defRPr sz="1200"/>
            </a:pPr>
            <a:endParaRPr lang="zh-CN"/>
          </a:p>
        </c:txPr>
        <c:crossAx val="461118776"/>
        <c:crosses val="autoZero"/>
        <c:auto val="1"/>
        <c:lblAlgn val="ctr"/>
        <c:lblOffset val="100"/>
        <c:noMultiLvlLbl val="0"/>
      </c:catAx>
      <c:valAx>
        <c:axId val="461118776"/>
        <c:scaling>
          <c:orientation val="minMax"/>
          <c:max val="130"/>
          <c:min val="100"/>
        </c:scaling>
        <c:delete val="0"/>
        <c:axPos val="l"/>
        <c:numFmt formatCode="General" sourceLinked="0"/>
        <c:majorTickMark val="out"/>
        <c:minorTickMark val="none"/>
        <c:tickLblPos val="nextTo"/>
        <c:txPr>
          <a:bodyPr/>
          <a:lstStyle/>
          <a:p>
            <a:pPr>
              <a:defRPr sz="1200"/>
            </a:pPr>
            <a:endParaRPr lang="zh-CN"/>
          </a:p>
        </c:txPr>
        <c:crossAx val="461118384"/>
        <c:crosses val="autoZero"/>
        <c:crossBetween val="between"/>
      </c:valAx>
      <c:spPr>
        <a:ln>
          <a:solidFill>
            <a:schemeClr val="accent1"/>
          </a:solidFill>
        </a:ln>
      </c:spPr>
    </c:plotArea>
    <c:legend>
      <c:legendPos val="r"/>
      <c:layout>
        <c:manualLayout>
          <c:xMode val="edge"/>
          <c:yMode val="edge"/>
          <c:x val="4.3272068927177096E-2"/>
          <c:y val="4.5257380160899738E-2"/>
          <c:w val="0.49028400597907323"/>
          <c:h val="0.37183161179152241"/>
        </c:manualLayout>
      </c:layout>
      <c:overlay val="1"/>
      <c:txPr>
        <a:bodyPr/>
        <a:lstStyle/>
        <a:p>
          <a:pPr>
            <a:defRPr sz="1050">
              <a:latin typeface="黑体" panose="02010609060101010101" pitchFamily="49" charset="-122"/>
              <a:ea typeface="黑体" panose="02010609060101010101" pitchFamily="49" charset="-122"/>
            </a:defRPr>
          </a:pPr>
          <a:endParaRPr lang="zh-CN"/>
        </a:p>
      </c:txPr>
    </c:legend>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2AE03-6EE8-41FD-8A37-86C6BC5E264F}" type="datetimeFigureOut">
              <a:rPr lang="zh-CN" altLang="en-US" smtClean="0"/>
              <a:pPr/>
              <a:t>2017/5/27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21FD59-C920-460C-B1C9-0346C59420B0}" type="slidenum">
              <a:rPr lang="zh-CN" altLang="en-US" smtClean="0"/>
              <a:pPr/>
              <a:t>‹#›</a:t>
            </a:fld>
            <a:endParaRPr lang="zh-CN" altLang="en-US"/>
          </a:p>
        </p:txBody>
      </p:sp>
    </p:spTree>
    <p:extLst>
      <p:ext uri="{BB962C8B-B14F-4D97-AF65-F5344CB8AC3E}">
        <p14:creationId xmlns:p14="http://schemas.microsoft.com/office/powerpoint/2010/main" val="3389924582"/>
      </p:ext>
    </p:extLst>
  </p:cSld>
  <p:clrMap bg1="lt1" tx1="dk1" bg2="lt2" tx2="dk2" accent1="accent1" accent2="accent2" accent3="accent3" accent4="accent4" accent5="accent5" accent6="accent6" hlink="hlink" folHlink="folHlink"/>
  <p:notesStyle>
    <a:lvl1pPr marL="0" algn="l" defTabSz="1219627" rtl="0" eaLnBrk="1" latinLnBrk="0" hangingPunct="1">
      <a:defRPr sz="1600" kern="1200">
        <a:solidFill>
          <a:schemeClr val="tx1"/>
        </a:solidFill>
        <a:latin typeface="+mn-lt"/>
        <a:ea typeface="+mn-ea"/>
        <a:cs typeface="+mn-cs"/>
      </a:defRPr>
    </a:lvl1pPr>
    <a:lvl2pPr marL="609813" algn="l" defTabSz="1219627" rtl="0" eaLnBrk="1" latinLnBrk="0" hangingPunct="1">
      <a:defRPr sz="1600" kern="1200">
        <a:solidFill>
          <a:schemeClr val="tx1"/>
        </a:solidFill>
        <a:latin typeface="+mn-lt"/>
        <a:ea typeface="+mn-ea"/>
        <a:cs typeface="+mn-cs"/>
      </a:defRPr>
    </a:lvl2pPr>
    <a:lvl3pPr marL="1219627" algn="l" defTabSz="1219627" rtl="0" eaLnBrk="1" latinLnBrk="0" hangingPunct="1">
      <a:defRPr sz="1600" kern="1200">
        <a:solidFill>
          <a:schemeClr val="tx1"/>
        </a:solidFill>
        <a:latin typeface="+mn-lt"/>
        <a:ea typeface="+mn-ea"/>
        <a:cs typeface="+mn-cs"/>
      </a:defRPr>
    </a:lvl3pPr>
    <a:lvl4pPr marL="1829440" algn="l" defTabSz="1219627" rtl="0" eaLnBrk="1" latinLnBrk="0" hangingPunct="1">
      <a:defRPr sz="1600" kern="1200">
        <a:solidFill>
          <a:schemeClr val="tx1"/>
        </a:solidFill>
        <a:latin typeface="+mn-lt"/>
        <a:ea typeface="+mn-ea"/>
        <a:cs typeface="+mn-cs"/>
      </a:defRPr>
    </a:lvl4pPr>
    <a:lvl5pPr marL="2439253" algn="l" defTabSz="1219627" rtl="0" eaLnBrk="1" latinLnBrk="0" hangingPunct="1">
      <a:defRPr sz="1600" kern="1200">
        <a:solidFill>
          <a:schemeClr val="tx1"/>
        </a:solidFill>
        <a:latin typeface="+mn-lt"/>
        <a:ea typeface="+mn-ea"/>
        <a:cs typeface="+mn-cs"/>
      </a:defRPr>
    </a:lvl5pPr>
    <a:lvl6pPr marL="3049067" algn="l" defTabSz="1219627" rtl="0" eaLnBrk="1" latinLnBrk="0" hangingPunct="1">
      <a:defRPr sz="1600" kern="1200">
        <a:solidFill>
          <a:schemeClr val="tx1"/>
        </a:solidFill>
        <a:latin typeface="+mn-lt"/>
        <a:ea typeface="+mn-ea"/>
        <a:cs typeface="+mn-cs"/>
      </a:defRPr>
    </a:lvl6pPr>
    <a:lvl7pPr marL="3658880" algn="l" defTabSz="1219627" rtl="0" eaLnBrk="1" latinLnBrk="0" hangingPunct="1">
      <a:defRPr sz="1600" kern="1200">
        <a:solidFill>
          <a:schemeClr val="tx1"/>
        </a:solidFill>
        <a:latin typeface="+mn-lt"/>
        <a:ea typeface="+mn-ea"/>
        <a:cs typeface="+mn-cs"/>
      </a:defRPr>
    </a:lvl7pPr>
    <a:lvl8pPr marL="4268694" algn="l" defTabSz="1219627" rtl="0" eaLnBrk="1" latinLnBrk="0" hangingPunct="1">
      <a:defRPr sz="1600" kern="1200">
        <a:solidFill>
          <a:schemeClr val="tx1"/>
        </a:solidFill>
        <a:latin typeface="+mn-lt"/>
        <a:ea typeface="+mn-ea"/>
        <a:cs typeface="+mn-cs"/>
      </a:defRPr>
    </a:lvl8pPr>
    <a:lvl9pPr marL="4878507" algn="l" defTabSz="121962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a:t>
            </a:r>
            <a:r>
              <a:rPr lang="en-US" altLang="zh-CN" baseline="0" dirty="0" smtClean="0"/>
              <a:t> morning, I am honored to give presentation to introduce what we have done in terms of marine economic monitoring and evaluation.</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1</a:t>
            </a:fld>
            <a:endParaRPr lang="zh-CN" altLang="en-US"/>
          </a:p>
        </p:txBody>
      </p:sp>
    </p:spTree>
    <p:extLst>
      <p:ext uri="{BB962C8B-B14F-4D97-AF65-F5344CB8AC3E}">
        <p14:creationId xmlns:p14="http://schemas.microsoft.com/office/powerpoint/2010/main" val="123807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smtClean="0"/>
              <a:t>Our data mainly</a:t>
            </a:r>
            <a:r>
              <a:rPr lang="en-US" altLang="zh-CN" baseline="0" dirty="0" smtClean="0"/>
              <a:t> comes from 3 parts,  national ministries and department, </a:t>
            </a:r>
            <a:r>
              <a:rPr lang="en-US" altLang="zh-CN" sz="1600" dirty="0" smtClean="0"/>
              <a:t>Marine management</a:t>
            </a:r>
            <a:r>
              <a:rPr lang="en-US" altLang="zh-CN" sz="1600" baseline="0" dirty="0" smtClean="0"/>
              <a:t> </a:t>
            </a:r>
            <a:r>
              <a:rPr lang="en-US" altLang="zh-CN" sz="1600" dirty="0" smtClean="0"/>
              <a:t>Departments </a:t>
            </a:r>
            <a:r>
              <a:rPr lang="en-US" altLang="zh-CN" sz="1600" dirty="0" smtClean="0"/>
              <a:t>in Coastal areas and </a:t>
            </a:r>
            <a:r>
              <a:rPr lang="en-US" altLang="zh-CN" sz="1600" dirty="0" smtClean="0"/>
              <a:t>Marine-related </a:t>
            </a:r>
            <a:r>
              <a:rPr lang="en-US" altLang="zh-CN" sz="1600" dirty="0" smtClean="0"/>
              <a:t>enterprise.</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10</a:t>
            </a:fld>
            <a:endParaRPr lang="zh-CN" altLang="en-US"/>
          </a:p>
        </p:txBody>
      </p:sp>
    </p:spTree>
    <p:extLst>
      <p:ext uri="{BB962C8B-B14F-4D97-AF65-F5344CB8AC3E}">
        <p14:creationId xmlns:p14="http://schemas.microsoft.com/office/powerpoint/2010/main" val="274571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The</a:t>
            </a:r>
            <a:r>
              <a:rPr lang="en-US" altLang="zh-CN" baseline="0" dirty="0" smtClean="0"/>
              <a:t> way we use to obtain data rely mostly on the regular form-filling method. With the approval of National bureau of Statistics, we mainly implement 2 programs to collect data, </a:t>
            </a:r>
            <a:r>
              <a:rPr lang="en-US" altLang="zh-CN" b="1" dirty="0" smtClean="0"/>
              <a:t>Marine </a:t>
            </a:r>
            <a:r>
              <a:rPr lang="en-US" altLang="zh-CN" b="1" dirty="0" smtClean="0"/>
              <a:t>Statistical data-collecting program and </a:t>
            </a:r>
            <a:r>
              <a:rPr lang="zh-CN" altLang="zh-CN" b="1" dirty="0" smtClean="0"/>
              <a:t>Gross </a:t>
            </a:r>
            <a:r>
              <a:rPr lang="en-US" altLang="zh-CN" b="1" dirty="0" smtClean="0"/>
              <a:t>Marine</a:t>
            </a:r>
            <a:r>
              <a:rPr lang="zh-CN" altLang="zh-CN" b="1" dirty="0" smtClean="0"/>
              <a:t> </a:t>
            </a:r>
            <a:r>
              <a:rPr lang="zh-CN" altLang="zh-CN" b="1" dirty="0" smtClean="0"/>
              <a:t>Product Accounting</a:t>
            </a:r>
            <a:r>
              <a:rPr lang="en-US" altLang="zh-CN" b="1" dirty="0" smtClean="0"/>
              <a:t> data-collecting program.</a:t>
            </a:r>
          </a:p>
          <a:p>
            <a:pPr marL="0" marR="0" indent="0" algn="l" defTabSz="1219627" rtl="0" eaLnBrk="1" fontAlgn="auto" latinLnBrk="0" hangingPunct="1">
              <a:lnSpc>
                <a:spcPct val="100000"/>
              </a:lnSpc>
              <a:spcBef>
                <a:spcPts val="0"/>
              </a:spcBef>
              <a:spcAft>
                <a:spcPts val="0"/>
              </a:spcAft>
              <a:buClrTx/>
              <a:buSzTx/>
              <a:buFontTx/>
              <a:buNone/>
              <a:tabLst/>
              <a:defRPr/>
            </a:pPr>
            <a:endParaRPr lang="en-US" altLang="zh-CN" b="1" dirty="0" smtClean="0"/>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11</a:t>
            </a:fld>
            <a:endParaRPr lang="zh-CN" altLang="en-US"/>
          </a:p>
        </p:txBody>
      </p:sp>
    </p:spTree>
    <p:extLst>
      <p:ext uri="{BB962C8B-B14F-4D97-AF65-F5344CB8AC3E}">
        <p14:creationId xmlns:p14="http://schemas.microsoft.com/office/powerpoint/2010/main" val="351704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sz="1600" b="1" kern="1200" dirty="0" smtClean="0">
                <a:solidFill>
                  <a:schemeClr val="tx1"/>
                </a:solidFill>
                <a:latin typeface="+mn-lt"/>
                <a:ea typeface="+mn-ea"/>
                <a:cs typeface="+mn-cs"/>
              </a:rPr>
              <a:t>Marine </a:t>
            </a:r>
            <a:r>
              <a:rPr lang="en-US" altLang="zh-CN" sz="1600" b="1" kern="1200" dirty="0" smtClean="0">
                <a:solidFill>
                  <a:schemeClr val="tx1"/>
                </a:solidFill>
                <a:latin typeface="+mn-lt"/>
                <a:ea typeface="+mn-ea"/>
                <a:cs typeface="+mn-cs"/>
              </a:rPr>
              <a:t>Statistical data-collecting program </a:t>
            </a:r>
            <a:r>
              <a:rPr lang="en-US" altLang="zh-CN" sz="1600" b="0" kern="1200" dirty="0" smtClean="0">
                <a:solidFill>
                  <a:schemeClr val="tx1"/>
                </a:solidFill>
                <a:latin typeface="+mn-lt"/>
                <a:ea typeface="+mn-ea"/>
                <a:cs typeface="+mn-cs"/>
              </a:rPr>
              <a:t>start from 1999</a:t>
            </a:r>
            <a:r>
              <a:rPr lang="en-US" altLang="zh-CN" sz="1600" b="1" kern="1200" dirty="0" smtClean="0">
                <a:solidFill>
                  <a:schemeClr val="tx1"/>
                </a:solidFill>
                <a:latin typeface="+mn-lt"/>
                <a:ea typeface="+mn-ea"/>
                <a:cs typeface="+mn-cs"/>
              </a:rPr>
              <a:t>, </a:t>
            </a:r>
            <a:r>
              <a:rPr lang="en-US" altLang="zh-CN" sz="1600" b="0" kern="1200" dirty="0" smtClean="0">
                <a:solidFill>
                  <a:schemeClr val="tx1"/>
                </a:solidFill>
                <a:latin typeface="+mn-lt"/>
                <a:ea typeface="+mn-ea"/>
                <a:cs typeface="+mn-cs"/>
              </a:rPr>
              <a:t>which consists of nearly 70 tables. It is used to</a:t>
            </a:r>
            <a:r>
              <a:rPr lang="en-US" altLang="zh-CN" sz="1600" b="0" kern="1200" baseline="0" dirty="0" smtClean="0">
                <a:solidFill>
                  <a:schemeClr val="tx1"/>
                </a:solidFill>
                <a:latin typeface="+mn-lt"/>
                <a:ea typeface="+mn-ea"/>
                <a:cs typeface="+mn-cs"/>
              </a:rPr>
              <a:t> collect the comprehensive information of marine economy in every aspect.</a:t>
            </a:r>
            <a:r>
              <a:rPr lang="en-US" altLang="zh-CN" dirty="0" smtClean="0"/>
              <a:t> These are the forms for data-collecting</a:t>
            </a:r>
            <a:r>
              <a:rPr lang="en-US" altLang="zh-CN" baseline="0" dirty="0" smtClean="0"/>
              <a:t>.</a:t>
            </a:r>
            <a:endParaRPr lang="zh-CN" altLang="en-US" dirty="0" smtClean="0"/>
          </a:p>
          <a:p>
            <a:pPr marL="0" marR="0" indent="0" algn="l" defTabSz="1219627" rtl="0" eaLnBrk="1" fontAlgn="auto" latinLnBrk="0" hangingPunct="1">
              <a:lnSpc>
                <a:spcPct val="100000"/>
              </a:lnSpc>
              <a:spcBef>
                <a:spcPts val="0"/>
              </a:spcBef>
              <a:spcAft>
                <a:spcPts val="0"/>
              </a:spcAft>
              <a:buClrTx/>
              <a:buSzTx/>
              <a:buFontTx/>
              <a:buNone/>
              <a:tabLst/>
              <a:defRPr/>
            </a:pPr>
            <a:endParaRPr lang="en-US" altLang="zh-CN" sz="1600" b="0" kern="1200" dirty="0" smtClean="0">
              <a:solidFill>
                <a:schemeClr val="tx1"/>
              </a:solidFill>
              <a:latin typeface="+mn-lt"/>
              <a:ea typeface="+mn-ea"/>
              <a:cs typeface="+mn-cs"/>
            </a:endParaRPr>
          </a:p>
          <a:p>
            <a:endParaRPr lang="zh-CN" altLang="en-US" b="0"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12</a:t>
            </a:fld>
            <a:endParaRPr lang="zh-CN" altLang="en-US"/>
          </a:p>
        </p:txBody>
      </p:sp>
    </p:spTree>
    <p:extLst>
      <p:ext uri="{BB962C8B-B14F-4D97-AF65-F5344CB8AC3E}">
        <p14:creationId xmlns:p14="http://schemas.microsoft.com/office/powerpoint/2010/main" val="2583921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The </a:t>
            </a:r>
            <a:r>
              <a:rPr lang="zh-CN" altLang="zh-CN" sz="1600" b="1" kern="1200" dirty="0" smtClean="0">
                <a:solidFill>
                  <a:schemeClr val="tx1"/>
                </a:solidFill>
                <a:latin typeface="+mn-lt"/>
                <a:ea typeface="+mn-ea"/>
                <a:cs typeface="+mn-cs"/>
              </a:rPr>
              <a:t>Gross </a:t>
            </a:r>
            <a:r>
              <a:rPr lang="en-US" altLang="zh-CN" sz="1600" b="1" kern="1200" dirty="0" smtClean="0">
                <a:solidFill>
                  <a:schemeClr val="tx1"/>
                </a:solidFill>
                <a:latin typeface="+mn-lt"/>
                <a:ea typeface="+mn-ea"/>
                <a:cs typeface="+mn-cs"/>
              </a:rPr>
              <a:t>Marine</a:t>
            </a:r>
            <a:r>
              <a:rPr lang="zh-CN" altLang="zh-CN" sz="1600" b="1" kern="1200" dirty="0" smtClean="0">
                <a:solidFill>
                  <a:schemeClr val="tx1"/>
                </a:solidFill>
                <a:latin typeface="+mn-lt"/>
                <a:ea typeface="+mn-ea"/>
                <a:cs typeface="+mn-cs"/>
              </a:rPr>
              <a:t> </a:t>
            </a:r>
            <a:r>
              <a:rPr lang="zh-CN" altLang="zh-CN" sz="1600" b="1" kern="1200" dirty="0" smtClean="0">
                <a:solidFill>
                  <a:schemeClr val="tx1"/>
                </a:solidFill>
                <a:latin typeface="+mn-lt"/>
                <a:ea typeface="+mn-ea"/>
                <a:cs typeface="+mn-cs"/>
              </a:rPr>
              <a:t>Product Accounting</a:t>
            </a:r>
            <a:r>
              <a:rPr lang="en-US" altLang="zh-CN" sz="1600" b="1" kern="1200" dirty="0" smtClean="0">
                <a:solidFill>
                  <a:schemeClr val="tx1"/>
                </a:solidFill>
                <a:latin typeface="+mn-lt"/>
                <a:ea typeface="+mn-ea"/>
                <a:cs typeface="+mn-cs"/>
              </a:rPr>
              <a:t> data-collecting program </a:t>
            </a:r>
            <a:r>
              <a:rPr lang="en-US" altLang="zh-CN" sz="1600" b="0" kern="1200" dirty="0" smtClean="0">
                <a:solidFill>
                  <a:schemeClr val="tx1"/>
                </a:solidFill>
                <a:latin typeface="+mn-lt"/>
                <a:ea typeface="+mn-ea"/>
                <a:cs typeface="+mn-cs"/>
              </a:rPr>
              <a:t>start from 2006</a:t>
            </a:r>
            <a:r>
              <a:rPr lang="en-US" altLang="zh-CN" sz="1600" b="1" kern="1200" dirty="0" smtClean="0">
                <a:solidFill>
                  <a:schemeClr val="tx1"/>
                </a:solidFill>
                <a:latin typeface="+mn-lt"/>
                <a:ea typeface="+mn-ea"/>
                <a:cs typeface="+mn-cs"/>
              </a:rPr>
              <a:t>, </a:t>
            </a:r>
            <a:r>
              <a:rPr lang="en-US" altLang="zh-CN" sz="1600" b="0" kern="1200" dirty="0" smtClean="0">
                <a:solidFill>
                  <a:schemeClr val="tx1"/>
                </a:solidFill>
                <a:latin typeface="+mn-lt"/>
                <a:ea typeface="+mn-ea"/>
                <a:cs typeface="+mn-cs"/>
              </a:rPr>
              <a:t>which consists of nearly 6 tables. It is used to</a:t>
            </a:r>
            <a:r>
              <a:rPr lang="en-US" altLang="zh-CN" sz="1600" b="0" kern="1200" baseline="0" dirty="0" smtClean="0">
                <a:solidFill>
                  <a:schemeClr val="tx1"/>
                </a:solidFill>
                <a:latin typeface="+mn-lt"/>
                <a:ea typeface="+mn-ea"/>
                <a:cs typeface="+mn-cs"/>
              </a:rPr>
              <a:t> collect the special information for generate gross </a:t>
            </a:r>
            <a:r>
              <a:rPr lang="en-US" altLang="zh-CN" sz="1600" b="0" kern="1200" baseline="0" dirty="0" smtClean="0">
                <a:solidFill>
                  <a:schemeClr val="tx1"/>
                </a:solidFill>
                <a:latin typeface="+mn-lt"/>
                <a:ea typeface="+mn-ea"/>
                <a:cs typeface="+mn-cs"/>
              </a:rPr>
              <a:t>Marine </a:t>
            </a:r>
            <a:r>
              <a:rPr lang="en-US" altLang="zh-CN" sz="1600" b="0" kern="1200" baseline="0" dirty="0" smtClean="0">
                <a:solidFill>
                  <a:schemeClr val="tx1"/>
                </a:solidFill>
                <a:latin typeface="+mn-lt"/>
                <a:ea typeface="+mn-ea"/>
                <a:cs typeface="+mn-cs"/>
              </a:rPr>
              <a:t>product accounting.</a:t>
            </a:r>
            <a:r>
              <a:rPr lang="en-US" altLang="zh-CN" dirty="0" smtClean="0"/>
              <a:t> These are the forms for data-collecting</a:t>
            </a:r>
            <a:r>
              <a:rPr lang="en-US" altLang="zh-CN" baseline="0" dirty="0" smtClean="0"/>
              <a:t>.</a:t>
            </a:r>
            <a:endParaRPr lang="zh-CN" altLang="en-US" dirty="0" smtClean="0"/>
          </a:p>
          <a:p>
            <a:pPr marL="0" marR="0" indent="0" algn="l" defTabSz="1219627" rtl="0" eaLnBrk="1" fontAlgn="auto" latinLnBrk="0" hangingPunct="1">
              <a:lnSpc>
                <a:spcPct val="100000"/>
              </a:lnSpc>
              <a:spcBef>
                <a:spcPts val="0"/>
              </a:spcBef>
              <a:spcAft>
                <a:spcPts val="0"/>
              </a:spcAft>
              <a:buClrTx/>
              <a:buSzTx/>
              <a:buFontTx/>
              <a:buNone/>
              <a:tabLst/>
              <a:defRPr/>
            </a:pPr>
            <a:endParaRPr lang="en-US" altLang="zh-CN" sz="1600" b="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13</a:t>
            </a:fld>
            <a:endParaRPr lang="zh-CN" altLang="en-US"/>
          </a:p>
        </p:txBody>
      </p:sp>
    </p:spTree>
    <p:extLst>
      <p:ext uri="{BB962C8B-B14F-4D97-AF65-F5344CB8AC3E}">
        <p14:creationId xmlns:p14="http://schemas.microsoft.com/office/powerpoint/2010/main" val="44190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revising history</a:t>
            </a:r>
            <a:r>
              <a:rPr lang="en-US" altLang="zh-CN" baseline="0" dirty="0" smtClean="0"/>
              <a:t> for the 2 programs.</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14</a:t>
            </a:fld>
            <a:endParaRPr lang="zh-CN" altLang="en-US"/>
          </a:p>
        </p:txBody>
      </p:sp>
    </p:spTree>
    <p:extLst>
      <p:ext uri="{BB962C8B-B14F-4D97-AF65-F5344CB8AC3E}">
        <p14:creationId xmlns:p14="http://schemas.microsoft.com/office/powerpoint/2010/main" val="317180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a:ln/>
        </p:spPr>
      </p:sp>
      <p:sp>
        <p:nvSpPr>
          <p:cNvPr id="921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t>These are the </a:t>
            </a:r>
            <a:r>
              <a:rPr lang="en-US" altLang="zh-CN" dirty="0" err="1" smtClean="0"/>
              <a:t>softwares</a:t>
            </a:r>
            <a:r>
              <a:rPr lang="en-US" altLang="zh-CN" dirty="0" smtClean="0"/>
              <a:t> </a:t>
            </a:r>
            <a:r>
              <a:rPr lang="en-US" altLang="zh-CN" dirty="0" smtClean="0"/>
              <a:t>we developed for</a:t>
            </a:r>
            <a:r>
              <a:rPr lang="en-US" altLang="zh-CN" baseline="0" dirty="0" smtClean="0"/>
              <a:t> data processing.</a:t>
            </a:r>
            <a:endParaRPr lang="zh-CN" altLang="en-US" dirty="0" smtClean="0"/>
          </a:p>
        </p:txBody>
      </p:sp>
      <p:sp>
        <p:nvSpPr>
          <p:cNvPr id="921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宋体" panose="02010600030101010101" pitchFamily="2" charset="-122"/>
              </a:defRPr>
            </a:lvl1pPr>
            <a:lvl2pPr marL="742950" indent="-285750">
              <a:spcBef>
                <a:spcPct val="30000"/>
              </a:spcBef>
              <a:defRPr kumimoji="1" sz="1200">
                <a:solidFill>
                  <a:schemeClr val="tx1"/>
                </a:solidFill>
                <a:latin typeface="Times New Roman" panose="02020603050405020304" pitchFamily="18" charset="0"/>
                <a:ea typeface="宋体" panose="02010600030101010101" pitchFamily="2" charset="-122"/>
              </a:defRPr>
            </a:lvl2pPr>
            <a:lvl3pPr marL="1143000" indent="-228600">
              <a:spcBef>
                <a:spcPct val="30000"/>
              </a:spcBef>
              <a:defRPr kumimoji="1" sz="1200">
                <a:solidFill>
                  <a:schemeClr val="tx1"/>
                </a:solidFill>
                <a:latin typeface="Times New Roman" panose="02020603050405020304" pitchFamily="18" charset="0"/>
                <a:ea typeface="宋体" panose="02010600030101010101" pitchFamily="2" charset="-122"/>
              </a:defRPr>
            </a:lvl3pPr>
            <a:lvl4pPr marL="1600200" indent="-228600">
              <a:spcBef>
                <a:spcPct val="30000"/>
              </a:spcBef>
              <a:defRPr kumimoji="1" sz="1200">
                <a:solidFill>
                  <a:schemeClr val="tx1"/>
                </a:solidFill>
                <a:latin typeface="Times New Roman" panose="02020603050405020304" pitchFamily="18" charset="0"/>
                <a:ea typeface="宋体" panose="02010600030101010101" pitchFamily="2" charset="-122"/>
              </a:defRPr>
            </a:lvl4pPr>
            <a:lvl5pPr marL="2057400" indent="-228600">
              <a:spcBef>
                <a:spcPct val="30000"/>
              </a:spcBef>
              <a:defRPr kumimoji="1" sz="1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宋体" panose="02010600030101010101" pitchFamily="2" charset="-122"/>
              </a:defRPr>
            </a:lvl9pPr>
          </a:lstStyle>
          <a:p>
            <a:pPr>
              <a:spcBef>
                <a:spcPct val="0"/>
              </a:spcBef>
            </a:pPr>
            <a:fld id="{4CC40975-5C9F-43DF-9D6A-A4435BCAE82F}" type="slidenum">
              <a:rPr lang="zh-CN" altLang="en-US">
                <a:solidFill>
                  <a:srgbClr val="000000"/>
                </a:solidFill>
                <a:latin typeface="Arial" panose="020B0604020202020204" pitchFamily="34" charset="0"/>
              </a:rPr>
              <a:pPr>
                <a:spcBef>
                  <a:spcPct val="0"/>
                </a:spcBef>
              </a:pPr>
              <a:t>15</a:t>
            </a:fld>
            <a:endParaRPr lang="en-US" altLang="zh-CN">
              <a:solidFill>
                <a:srgbClr val="000000"/>
              </a:solidFill>
              <a:latin typeface="Arial" panose="020B0604020202020204" pitchFamily="34" charset="0"/>
            </a:endParaRPr>
          </a:p>
        </p:txBody>
      </p:sp>
    </p:spTree>
    <p:extLst>
      <p:ext uri="{BB962C8B-B14F-4D97-AF65-F5344CB8AC3E}">
        <p14:creationId xmlns:p14="http://schemas.microsoft.com/office/powerpoint/2010/main" val="3215913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Base on the data collected,</a:t>
            </a:r>
            <a:r>
              <a:rPr lang="en-US" altLang="zh-CN" baseline="0" dirty="0" smtClean="0"/>
              <a:t> we explored the monthly and quarterly report for marine economy, to quickly reflect the status and the trend of marine economic development. But it is only for inner reference now.</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16</a:t>
            </a:fld>
            <a:endParaRPr lang="zh-CN" altLang="en-US"/>
          </a:p>
        </p:txBody>
      </p:sp>
    </p:spTree>
    <p:extLst>
      <p:ext uri="{BB962C8B-B14F-4D97-AF65-F5344CB8AC3E}">
        <p14:creationId xmlns:p14="http://schemas.microsoft.com/office/powerpoint/2010/main" val="4168210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also released the china marine statistical year book, to provide comprehensive and systematic statistical</a:t>
            </a:r>
            <a:r>
              <a:rPr lang="en-US" altLang="zh-CN" baseline="0" dirty="0" smtClean="0"/>
              <a:t> data. And it is bilingual. </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17</a:t>
            </a:fld>
            <a:endParaRPr lang="zh-CN" altLang="en-US"/>
          </a:p>
        </p:txBody>
      </p:sp>
    </p:spTree>
    <p:extLst>
      <p:ext uri="{BB962C8B-B14F-4D97-AF65-F5344CB8AC3E}">
        <p14:creationId xmlns:p14="http://schemas.microsoft.com/office/powerpoint/2010/main" val="314934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Another way to obtain data is</a:t>
            </a:r>
            <a:r>
              <a:rPr lang="en-US" altLang="zh-CN" baseline="0" dirty="0" smtClean="0"/>
              <a:t> to do marine economic accounting. </a:t>
            </a:r>
            <a:endParaRPr lang="en-US" altLang="zh-CN" baseline="0" dirty="0" smtClean="0"/>
          </a:p>
          <a:p>
            <a:pPr marL="0" marR="0" indent="0" algn="l" defTabSz="1219627" rtl="0" eaLnBrk="1" fontAlgn="auto" latinLnBrk="0" hangingPunct="1">
              <a:lnSpc>
                <a:spcPct val="100000"/>
              </a:lnSpc>
              <a:spcBef>
                <a:spcPts val="0"/>
              </a:spcBef>
              <a:spcAft>
                <a:spcPts val="0"/>
              </a:spcAft>
              <a:buClrTx/>
              <a:buSzTx/>
              <a:buFontTx/>
              <a:buNone/>
              <a:tabLst/>
              <a:defRPr/>
            </a:pPr>
            <a:r>
              <a:rPr lang="en-US" altLang="zh-CN" baseline="0" dirty="0" smtClean="0"/>
              <a:t>As </a:t>
            </a:r>
            <a:r>
              <a:rPr lang="en-US" altLang="zh-CN" baseline="0" dirty="0" smtClean="0"/>
              <a:t>are shown in the two pictures, s</a:t>
            </a:r>
            <a:r>
              <a:rPr lang="en-US" altLang="zh-CN" dirty="0" smtClean="0"/>
              <a:t>tatistic is only those elements which is hard to see what is it like</a:t>
            </a:r>
            <a:r>
              <a:rPr lang="en-US" altLang="zh-CN" baseline="0" dirty="0" smtClean="0"/>
              <a:t> as a whole</a:t>
            </a:r>
            <a:r>
              <a:rPr lang="en-US" altLang="zh-CN" dirty="0" smtClean="0"/>
              <a:t>, while accounting is the temple that could show us what is it looks like.</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18</a:t>
            </a:fld>
            <a:endParaRPr lang="zh-CN" altLang="en-US"/>
          </a:p>
        </p:txBody>
      </p:sp>
    </p:spTree>
    <p:extLst>
      <p:ext uri="{BB962C8B-B14F-4D97-AF65-F5344CB8AC3E}">
        <p14:creationId xmlns:p14="http://schemas.microsoft.com/office/powerpoint/2010/main" val="121438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a:t>
            </a:r>
            <a:r>
              <a:rPr lang="en-US" altLang="zh-CN" baseline="0" dirty="0" smtClean="0"/>
              <a:t> general framework of marine economic accounting system, which consists of principal accounting, basic accounting and subsidiary accounting. Now we have achieved the gross </a:t>
            </a:r>
            <a:r>
              <a:rPr lang="en-US" altLang="zh-CN" baseline="0" dirty="0" smtClean="0"/>
              <a:t>Marine </a:t>
            </a:r>
            <a:r>
              <a:rPr lang="en-US" altLang="zh-CN" baseline="0" dirty="0" smtClean="0"/>
              <a:t>Products accounting, the other parts are under study. </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19</a:t>
            </a:fld>
            <a:endParaRPr lang="zh-CN" altLang="en-US"/>
          </a:p>
        </p:txBody>
      </p:sp>
    </p:spTree>
    <p:extLst>
      <p:ext uri="{BB962C8B-B14F-4D97-AF65-F5344CB8AC3E}">
        <p14:creationId xmlns:p14="http://schemas.microsoft.com/office/powerpoint/2010/main" val="1240565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600" dirty="0" smtClean="0"/>
              <a:t>The monitoring and evaluation system of marine economy is consist of 6 main parts, where the Statistical investigation system and Accounting  system form the base, the evaluation  system forms the major body, the </a:t>
            </a:r>
            <a:r>
              <a:rPr lang="en-US" altLang="zh-CN" sz="1600" dirty="0" smtClean="0"/>
              <a:t>standard  </a:t>
            </a:r>
            <a:r>
              <a:rPr lang="en-US" altLang="zh-CN" sz="1600" dirty="0" smtClean="0"/>
              <a:t>system guarantees the quality of the system and the </a:t>
            </a:r>
            <a:r>
              <a:rPr lang="en-US" altLang="zh-CN" sz="1600" dirty="0" smtClean="0"/>
              <a:t>Data</a:t>
            </a:r>
            <a:r>
              <a:rPr lang="en-US" altLang="zh-CN" sz="1600" baseline="0" dirty="0" smtClean="0"/>
              <a:t> cloud platform</a:t>
            </a:r>
            <a:r>
              <a:rPr lang="en-US" altLang="zh-CN" sz="1600" dirty="0" smtClean="0"/>
              <a:t> </a:t>
            </a:r>
            <a:r>
              <a:rPr lang="en-US" altLang="zh-CN" sz="1600" dirty="0" smtClean="0"/>
              <a:t>system carry the whole system.</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a:t>
            </a:fld>
            <a:endParaRPr lang="zh-CN" altLang="en-US"/>
          </a:p>
        </p:txBody>
      </p:sp>
    </p:spTree>
    <p:extLst>
      <p:ext uri="{BB962C8B-B14F-4D97-AF65-F5344CB8AC3E}">
        <p14:creationId xmlns:p14="http://schemas.microsoft.com/office/powerpoint/2010/main" val="104926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幻灯片图像占位符 1"/>
          <p:cNvSpPr>
            <a:spLocks noGrp="1" noRot="1" noChangeAspect="1" noTextEdit="1"/>
          </p:cNvSpPr>
          <p:nvPr>
            <p:ph type="sldImg"/>
          </p:nvPr>
        </p:nvSpPr>
        <p:spPr bwMode="auto">
          <a:noFill/>
          <a:ln>
            <a:solidFill>
              <a:srgbClr val="000000"/>
            </a:solidFill>
            <a:miter lim="800000"/>
            <a:headEnd/>
            <a:tailEnd/>
          </a:ln>
        </p:spPr>
      </p:sp>
      <p:sp>
        <p:nvSpPr>
          <p:cNvPr id="181251" name="备注占位符 2"/>
          <p:cNvSpPr>
            <a:spLocks noGrp="1"/>
          </p:cNvSpPr>
          <p:nvPr>
            <p:ph type="body" idx="1"/>
          </p:nvPr>
        </p:nvSpPr>
        <p:spPr bwMode="auto">
          <a:noFill/>
        </p:spPr>
        <p:txBody>
          <a:bodyPr wrap="square" numCol="1" anchor="t" anchorCtr="0" compatLnSpc="1">
            <a:prstTxWarp prst="textNoShape">
              <a:avLst/>
            </a:prstTxWarp>
          </a:bodyPr>
          <a:lstStyle/>
          <a:p>
            <a:pPr marL="0" indent="0">
              <a:buFontTx/>
              <a:buNone/>
              <a:defRPr/>
            </a:pPr>
            <a:r>
              <a:rPr lang="en-US" altLang="zh-CN" dirty="0" smtClean="0"/>
              <a:t>This is the </a:t>
            </a:r>
            <a:r>
              <a:rPr lang="en-US" altLang="zh-CN" b="0" dirty="0" smtClean="0"/>
              <a:t>accounting methodology of GOP.</a:t>
            </a:r>
            <a:r>
              <a:rPr lang="en-US" altLang="zh-CN" b="0" baseline="0" dirty="0" smtClean="0"/>
              <a:t> </a:t>
            </a:r>
            <a:endParaRPr lang="en-US" altLang="zh-CN" b="0" baseline="0" dirty="0" smtClean="0"/>
          </a:p>
          <a:p>
            <a:pPr marL="0" indent="0">
              <a:buFontTx/>
              <a:buNone/>
              <a:defRPr/>
            </a:pPr>
            <a:r>
              <a:rPr lang="en-US" altLang="zh-CN" b="0" baseline="0" dirty="0" smtClean="0"/>
              <a:t>We </a:t>
            </a:r>
            <a:r>
              <a:rPr lang="en-US" altLang="zh-CN" b="0" baseline="0" dirty="0" smtClean="0"/>
              <a:t>mainly apply </a:t>
            </a:r>
            <a:r>
              <a:rPr lang="en-US" altLang="zh-CN" sz="1600" b="0" dirty="0" smtClean="0">
                <a:latin typeface="Times New Roman" pitchFamily="18" charset="0"/>
                <a:ea typeface="幼圆" pitchFamily="49" charset="-122"/>
              </a:rPr>
              <a:t>Enterprise accounting</a:t>
            </a:r>
            <a:r>
              <a:rPr lang="en-US" altLang="zh-CN" sz="1600" b="0" baseline="0" dirty="0" smtClean="0">
                <a:latin typeface="Times New Roman" pitchFamily="18" charset="0"/>
                <a:ea typeface="幼圆" pitchFamily="49" charset="-122"/>
              </a:rPr>
              <a:t> method, </a:t>
            </a:r>
            <a:r>
              <a:rPr lang="en-US" altLang="zh-CN" b="0" baseline="0" dirty="0" smtClean="0"/>
              <a:t> </a:t>
            </a:r>
            <a:r>
              <a:rPr lang="en-US" altLang="zh-CN" sz="1600" b="0" dirty="0" smtClean="0">
                <a:latin typeface="Times New Roman" pitchFamily="18" charset="0"/>
                <a:ea typeface="幼圆" pitchFamily="49" charset="-122"/>
              </a:rPr>
              <a:t>Added value ratio method, or Separating coefficient method to generate the added</a:t>
            </a:r>
            <a:r>
              <a:rPr lang="en-US" altLang="zh-CN" sz="1600" b="0" baseline="0" dirty="0" smtClean="0">
                <a:latin typeface="Times New Roman" pitchFamily="18" charset="0"/>
                <a:ea typeface="幼圆" pitchFamily="49" charset="-122"/>
              </a:rPr>
              <a:t> </a:t>
            </a:r>
            <a:r>
              <a:rPr lang="en-US" altLang="zh-CN" sz="1600" b="0" dirty="0" smtClean="0">
                <a:latin typeface="Times New Roman" pitchFamily="18" charset="0"/>
                <a:ea typeface="幼圆" pitchFamily="49" charset="-122"/>
              </a:rPr>
              <a:t>value of each</a:t>
            </a:r>
            <a:r>
              <a:rPr lang="en-US" altLang="zh-CN" sz="1600" b="0" baseline="0" dirty="0" smtClean="0">
                <a:latin typeface="Times New Roman" pitchFamily="18" charset="0"/>
                <a:ea typeface="幼圆" pitchFamily="49" charset="-122"/>
              </a:rPr>
              <a:t> major marine industry, and apply input-output method to generate the added value of </a:t>
            </a:r>
            <a:r>
              <a:rPr lang="en-US" altLang="zh-CN" sz="1600" b="0" baseline="0" dirty="0" smtClean="0">
                <a:latin typeface="Times New Roman" pitchFamily="18" charset="0"/>
                <a:ea typeface="幼圆" pitchFamily="49" charset="-122"/>
              </a:rPr>
              <a:t>Marine-related </a:t>
            </a:r>
            <a:r>
              <a:rPr lang="en-US" altLang="zh-CN" sz="1600" b="0" baseline="0" dirty="0" smtClean="0">
                <a:latin typeface="Times New Roman" pitchFamily="18" charset="0"/>
                <a:ea typeface="幼圆" pitchFamily="49" charset="-122"/>
              </a:rPr>
              <a:t>industries.</a:t>
            </a:r>
            <a:endParaRPr lang="en-US" altLang="zh-CN" sz="1600" b="0" dirty="0" smtClean="0">
              <a:latin typeface="Times New Roman" pitchFamily="18" charset="0"/>
              <a:ea typeface="幼圆" pitchFamily="49" charset="-122"/>
            </a:endParaRPr>
          </a:p>
          <a:p>
            <a:endParaRPr lang="zh-CN" altLang="en-US" dirty="0" smtClean="0"/>
          </a:p>
        </p:txBody>
      </p:sp>
      <p:sp>
        <p:nvSpPr>
          <p:cNvPr id="4" name="灯片编号占位符 3"/>
          <p:cNvSpPr>
            <a:spLocks noGrp="1"/>
          </p:cNvSpPr>
          <p:nvPr>
            <p:ph type="sldNum" sz="quarter" idx="5"/>
          </p:nvPr>
        </p:nvSpPr>
        <p:spPr/>
        <p:txBody>
          <a:bodyPr/>
          <a:lstStyle/>
          <a:p>
            <a:pPr>
              <a:defRPr/>
            </a:pPr>
            <a:fld id="{8700E0D4-1828-4763-9AE9-3FD2D53A3C99}" type="slidenum">
              <a:rPr lang="zh-CN" altLang="en-US" smtClean="0"/>
              <a:pPr>
                <a:defRPr/>
              </a:pPr>
              <a:t>20</a:t>
            </a:fld>
            <a:endParaRPr lang="zh-CN" altLang="en-US"/>
          </a:p>
        </p:txBody>
      </p:sp>
    </p:spTree>
    <p:extLst>
      <p:ext uri="{BB962C8B-B14F-4D97-AF65-F5344CB8AC3E}">
        <p14:creationId xmlns:p14="http://schemas.microsoft.com/office/powerpoint/2010/main" val="31328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These is the </a:t>
            </a:r>
            <a:r>
              <a:rPr lang="en-US" altLang="zh-CN" dirty="0" smtClean="0"/>
              <a:t>software </a:t>
            </a:r>
            <a:r>
              <a:rPr lang="en-US" altLang="zh-CN" dirty="0" smtClean="0"/>
              <a:t>we developed for</a:t>
            </a:r>
            <a:r>
              <a:rPr lang="en-US" altLang="zh-CN" baseline="0" dirty="0" smtClean="0"/>
              <a:t> accounting.</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21</a:t>
            </a:fld>
            <a:endParaRPr lang="zh-CN" altLang="en-US"/>
          </a:p>
        </p:txBody>
      </p:sp>
    </p:spTree>
    <p:extLst>
      <p:ext uri="{BB962C8B-B14F-4D97-AF65-F5344CB8AC3E}">
        <p14:creationId xmlns:p14="http://schemas.microsoft.com/office/powerpoint/2010/main" val="137728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usually</a:t>
            </a:r>
            <a:r>
              <a:rPr lang="en-US" altLang="zh-CN" baseline="0" dirty="0" smtClean="0"/>
              <a:t> released the marine economic accounting data on China Marine Economic Statistical Bulletin through the press conference in February or March the next year.</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22</a:t>
            </a:fld>
            <a:endParaRPr lang="zh-CN" altLang="en-US"/>
          </a:p>
        </p:txBody>
      </p:sp>
    </p:spTree>
    <p:extLst>
      <p:ext uri="{BB962C8B-B14F-4D97-AF65-F5344CB8AC3E}">
        <p14:creationId xmlns:p14="http://schemas.microsoft.com/office/powerpoint/2010/main" val="1113749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tx1"/>
                </a:solidFill>
                <a:latin typeface="+mn-lt"/>
                <a:ea typeface="+mn-ea"/>
                <a:cs typeface="+mn-cs"/>
              </a:rPr>
              <a:t>According to the latest released </a:t>
            </a:r>
            <a:r>
              <a:rPr lang="en-US" altLang="zh-CN" sz="1050" i="1" kern="1200" dirty="0" smtClean="0">
                <a:solidFill>
                  <a:srgbClr val="FF0000"/>
                </a:solidFill>
                <a:latin typeface="+mn-lt"/>
                <a:ea typeface="+mn-ea"/>
                <a:cs typeface="+mn-cs"/>
              </a:rPr>
              <a:t>2016 China Marine Economic Statistic Bulletin</a:t>
            </a:r>
            <a:r>
              <a:rPr lang="en-US" altLang="zh-CN" sz="1050" kern="1200" dirty="0" smtClean="0">
                <a:solidFill>
                  <a:schemeClr val="tx1"/>
                </a:solidFill>
                <a:latin typeface="+mn-lt"/>
                <a:ea typeface="+mn-ea"/>
                <a:cs typeface="+mn-cs"/>
              </a:rPr>
              <a:t>, the national Gross </a:t>
            </a:r>
            <a:r>
              <a:rPr lang="en-US" altLang="zh-CN" sz="1050" kern="1200" dirty="0" smtClean="0">
                <a:solidFill>
                  <a:schemeClr val="tx1"/>
                </a:solidFill>
                <a:latin typeface="+mn-lt"/>
                <a:ea typeface="+mn-ea"/>
                <a:cs typeface="+mn-cs"/>
              </a:rPr>
              <a:t>Marine </a:t>
            </a:r>
            <a:r>
              <a:rPr lang="en-US" altLang="zh-CN" sz="1050" kern="1200" dirty="0" smtClean="0">
                <a:solidFill>
                  <a:schemeClr val="tx1"/>
                </a:solidFill>
                <a:latin typeface="+mn-lt"/>
                <a:ea typeface="+mn-ea"/>
                <a:cs typeface="+mn-cs"/>
              </a:rPr>
              <a:t>Product amounts to</a:t>
            </a:r>
            <a:r>
              <a:rPr lang="en-US" altLang="zh-CN" sz="1050" kern="1200" dirty="0" smtClean="0">
                <a:solidFill>
                  <a:srgbClr val="FF0000"/>
                </a:solidFill>
                <a:latin typeface="+mn-lt"/>
                <a:ea typeface="+mn-ea"/>
                <a:cs typeface="+mn-cs"/>
              </a:rPr>
              <a:t>7,050.7 </a:t>
            </a:r>
            <a:r>
              <a:rPr lang="en-US" altLang="zh-CN" sz="1050" kern="1200" dirty="0" smtClean="0">
                <a:solidFill>
                  <a:schemeClr val="tx1"/>
                </a:solidFill>
                <a:latin typeface="+mn-lt"/>
                <a:ea typeface="+mn-ea"/>
                <a:cs typeface="+mn-cs"/>
              </a:rPr>
              <a:t>billion </a:t>
            </a:r>
            <a:r>
              <a:rPr lang="en-US" altLang="zh-CN" dirty="0" smtClean="0"/>
              <a:t>RMB </a:t>
            </a:r>
            <a:r>
              <a:rPr lang="en-US" altLang="zh-CN" sz="1050" kern="1200" dirty="0" smtClean="0">
                <a:solidFill>
                  <a:schemeClr val="tx1"/>
                </a:solidFill>
                <a:latin typeface="+mn-lt"/>
                <a:ea typeface="+mn-ea"/>
                <a:cs typeface="+mn-cs"/>
              </a:rPr>
              <a:t>(equivalent to 1,061.5 billion dollars), </a:t>
            </a:r>
            <a:r>
              <a:rPr lang="en-US" altLang="zh-CN" sz="1050" kern="1200" dirty="0" smtClean="0">
                <a:solidFill>
                  <a:srgbClr val="FF0000"/>
                </a:solidFill>
                <a:latin typeface="+mn-lt"/>
                <a:ea typeface="+mn-ea"/>
                <a:cs typeface="+mn-cs"/>
              </a:rPr>
              <a:t>6.8% </a:t>
            </a:r>
            <a:r>
              <a:rPr lang="en-US" altLang="zh-CN" sz="1050" kern="1200" dirty="0" smtClean="0">
                <a:solidFill>
                  <a:schemeClr val="tx1"/>
                </a:solidFill>
                <a:latin typeface="+mn-lt"/>
                <a:ea typeface="+mn-ea"/>
                <a:cs typeface="+mn-cs"/>
              </a:rPr>
              <a:t>up from the previous year(at comparable price),accounting for </a:t>
            </a:r>
            <a:r>
              <a:rPr lang="en-US" altLang="zh-CN" sz="1050" kern="1200" dirty="0" smtClean="0">
                <a:solidFill>
                  <a:srgbClr val="FF0000"/>
                </a:solidFill>
                <a:latin typeface="+mn-lt"/>
                <a:ea typeface="+mn-ea"/>
                <a:cs typeface="+mn-cs"/>
              </a:rPr>
              <a:t>9.5% </a:t>
            </a:r>
            <a:r>
              <a:rPr lang="en-US" altLang="zh-CN" sz="1050" kern="1200" dirty="0" smtClean="0">
                <a:solidFill>
                  <a:schemeClr val="tx1"/>
                </a:solidFill>
                <a:latin typeface="+mn-lt"/>
                <a:ea typeface="+mn-ea"/>
                <a:cs typeface="+mn-cs"/>
              </a:rPr>
              <a:t>of GDP. </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23</a:t>
            </a:fld>
            <a:endParaRPr lang="zh-CN" altLang="en-US"/>
          </a:p>
        </p:txBody>
      </p:sp>
    </p:spTree>
    <p:extLst>
      <p:ext uri="{BB962C8B-B14F-4D97-AF65-F5344CB8AC3E}">
        <p14:creationId xmlns:p14="http://schemas.microsoft.com/office/powerpoint/2010/main" val="98388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These are the standards</a:t>
            </a:r>
            <a:r>
              <a:rPr lang="en-US" altLang="zh-CN" baseline="0" dirty="0" smtClean="0"/>
              <a:t> we have published for our data collecting.</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24</a:t>
            </a:fld>
            <a:endParaRPr lang="zh-CN" altLang="en-US"/>
          </a:p>
        </p:txBody>
      </p:sp>
    </p:spTree>
    <p:extLst>
      <p:ext uri="{BB962C8B-B14F-4D97-AF65-F5344CB8AC3E}">
        <p14:creationId xmlns:p14="http://schemas.microsoft.com/office/powerpoint/2010/main" val="64767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Secondly, the marine economic</a:t>
            </a:r>
            <a:r>
              <a:rPr lang="en-US" altLang="zh-CN" baseline="0" dirty="0" smtClean="0"/>
              <a:t> evaluation.</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25</a:t>
            </a:fld>
            <a:endParaRPr lang="zh-CN" altLang="en-US"/>
          </a:p>
        </p:txBody>
      </p:sp>
    </p:spTree>
    <p:extLst>
      <p:ext uri="{BB962C8B-B14F-4D97-AF65-F5344CB8AC3E}">
        <p14:creationId xmlns:p14="http://schemas.microsoft.com/office/powerpoint/2010/main" val="2308686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These</a:t>
            </a:r>
            <a:r>
              <a:rPr lang="en-US" altLang="zh-CN" baseline="0" dirty="0" smtClean="0"/>
              <a:t> are the major results out of the marine economic evaluation.</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26</a:t>
            </a:fld>
            <a:endParaRPr lang="zh-CN" altLang="en-US"/>
          </a:p>
        </p:txBody>
      </p:sp>
    </p:spTree>
    <p:extLst>
      <p:ext uri="{BB962C8B-B14F-4D97-AF65-F5344CB8AC3E}">
        <p14:creationId xmlns:p14="http://schemas.microsoft.com/office/powerpoint/2010/main" val="3860926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The </a:t>
            </a:r>
            <a:r>
              <a:rPr lang="en-US" altLang="zh-CN" b="0" dirty="0" smtClean="0"/>
              <a:t>latest China </a:t>
            </a:r>
            <a:r>
              <a:rPr lang="en-US" altLang="zh-CN" b="0" dirty="0" smtClean="0"/>
              <a:t>Marine </a:t>
            </a:r>
            <a:r>
              <a:rPr lang="en-US" altLang="zh-CN" b="0" dirty="0" smtClean="0"/>
              <a:t>Development Index was released</a:t>
            </a:r>
            <a:r>
              <a:rPr lang="en-US" altLang="zh-CN" b="0" baseline="0" dirty="0" smtClean="0"/>
              <a:t> in September 26</a:t>
            </a:r>
            <a:r>
              <a:rPr lang="en-US" altLang="zh-CN" b="0" baseline="30000" dirty="0" smtClean="0"/>
              <a:t>th</a:t>
            </a:r>
            <a:r>
              <a:rPr lang="en-US" altLang="zh-CN" b="0" baseline="0" dirty="0" smtClean="0"/>
              <a:t> 2016, it uses 7 parts of indicators to </a:t>
            </a:r>
            <a:r>
              <a:rPr lang="en-US" altLang="zh-CN" sz="1600" b="0" kern="100" dirty="0" smtClean="0">
                <a:effectLst/>
                <a:latin typeface="Calibri" panose="020F0502020204030204" pitchFamily="34" charset="0"/>
                <a:ea typeface="+mn-ea"/>
                <a:cs typeface="Times New Roman" panose="02020603050405020304" pitchFamily="18" charset="0"/>
              </a:rPr>
              <a:t>Reflect the overall development of </a:t>
            </a:r>
            <a:r>
              <a:rPr lang="en-US" altLang="zh-CN" sz="1600" b="0" kern="100" dirty="0" smtClean="0">
                <a:effectLst/>
                <a:latin typeface="Calibri" panose="020F0502020204030204" pitchFamily="34" charset="0"/>
                <a:ea typeface="+mn-ea"/>
                <a:cs typeface="Times New Roman" panose="02020603050405020304" pitchFamily="18" charset="0"/>
              </a:rPr>
              <a:t>Marine </a:t>
            </a:r>
            <a:r>
              <a:rPr lang="en-US" altLang="zh-CN" sz="1600" b="0" kern="100" dirty="0" smtClean="0">
                <a:effectLst/>
                <a:latin typeface="Calibri" panose="020F0502020204030204" pitchFamily="34" charset="0"/>
                <a:ea typeface="+mn-ea"/>
                <a:cs typeface="Times New Roman" panose="02020603050405020304" pitchFamily="18" charset="0"/>
              </a:rPr>
              <a:t>economy and </a:t>
            </a:r>
            <a:r>
              <a:rPr lang="en-US" altLang="zh-CN" sz="1600" b="0" kern="100" dirty="0" smtClean="0">
                <a:effectLst/>
                <a:latin typeface="Calibri" panose="020F0502020204030204" pitchFamily="34" charset="0"/>
                <a:ea typeface="+mn-ea"/>
                <a:cs typeface="Times New Roman" panose="02020603050405020304" pitchFamily="18" charset="0"/>
              </a:rPr>
              <a:t>Marine </a:t>
            </a:r>
            <a:r>
              <a:rPr lang="en-US" altLang="zh-CN" sz="1600" b="0" kern="100" dirty="0" smtClean="0">
                <a:effectLst/>
                <a:latin typeface="Calibri" panose="020F0502020204030204" pitchFamily="34" charset="0"/>
                <a:ea typeface="+mn-ea"/>
                <a:cs typeface="Times New Roman" panose="02020603050405020304" pitchFamily="18" charset="0"/>
              </a:rPr>
              <a:t>issues with the comprehensive index.</a:t>
            </a:r>
            <a:endParaRPr lang="zh-CN" altLang="zh-CN" sz="1600" b="0" kern="100" dirty="0" smtClean="0">
              <a:effectLst/>
              <a:latin typeface="Calibri" panose="020F0502020204030204" pitchFamily="34"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27</a:t>
            </a:fld>
            <a:endParaRPr lang="zh-CN" altLang="en-US"/>
          </a:p>
        </p:txBody>
      </p:sp>
    </p:spTree>
    <p:extLst>
      <p:ext uri="{BB962C8B-B14F-4D97-AF65-F5344CB8AC3E}">
        <p14:creationId xmlns:p14="http://schemas.microsoft.com/office/powerpoint/2010/main" val="931748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600" dirty="0" smtClean="0">
                <a:latin typeface="Arial" charset="0"/>
              </a:rPr>
              <a:t>In November 24</a:t>
            </a:r>
            <a:r>
              <a:rPr lang="en-US" altLang="zh-CN" sz="1600" baseline="30000" dirty="0" smtClean="0">
                <a:latin typeface="Arial" charset="0"/>
              </a:rPr>
              <a:t>th</a:t>
            </a:r>
            <a:r>
              <a:rPr lang="en-US" altLang="zh-CN" sz="1600" dirty="0" smtClean="0">
                <a:latin typeface="Arial" charset="0"/>
              </a:rPr>
              <a:t>, 2016, we released the initial </a:t>
            </a:r>
            <a:r>
              <a:rPr lang="en-US" altLang="zh-CN" sz="1600" i="1" dirty="0" smtClean="0">
                <a:solidFill>
                  <a:srgbClr val="FF0000"/>
                </a:solidFill>
                <a:latin typeface="Arial" charset="0"/>
              </a:rPr>
              <a:t>2016 China </a:t>
            </a:r>
            <a:r>
              <a:rPr lang="en-US" altLang="zh-CN" sz="1600" i="1" dirty="0" smtClean="0">
                <a:solidFill>
                  <a:srgbClr val="FF0000"/>
                </a:solidFill>
                <a:latin typeface="Arial" charset="0"/>
              </a:rPr>
              <a:t>Marine  </a:t>
            </a:r>
            <a:r>
              <a:rPr lang="en-US" altLang="zh-CN" sz="1600" i="1" dirty="0" smtClean="0">
                <a:solidFill>
                  <a:srgbClr val="FF0000"/>
                </a:solidFill>
                <a:latin typeface="Arial" charset="0"/>
              </a:rPr>
              <a:t>Economic Development Index Report.</a:t>
            </a:r>
            <a:r>
              <a:rPr lang="en-US" altLang="zh-CN" sz="1600" dirty="0" smtClean="0">
                <a:latin typeface="Arial" charset="0"/>
              </a:rPr>
              <a:t> </a:t>
            </a:r>
            <a:endParaRPr lang="en-US" altLang="zh-CN" sz="1600" dirty="0" smtClean="0">
              <a:latin typeface="Arial" charset="0"/>
            </a:endParaRPr>
          </a:p>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600" dirty="0" smtClean="0">
                <a:latin typeface="Arial" charset="0"/>
              </a:rPr>
              <a:t>We </a:t>
            </a:r>
            <a:r>
              <a:rPr lang="en-US" altLang="zh-CN" sz="1600" dirty="0" smtClean="0">
                <a:latin typeface="Arial" charset="0"/>
              </a:rPr>
              <a:t>use indicators of Developmental level, Developmental achievements,</a:t>
            </a:r>
            <a:r>
              <a:rPr lang="en-US" altLang="zh-CN" sz="1600" baseline="0" dirty="0" smtClean="0">
                <a:latin typeface="Arial" charset="0"/>
              </a:rPr>
              <a:t> and </a:t>
            </a:r>
            <a:r>
              <a:rPr lang="en-US" altLang="zh-CN" sz="1600" dirty="0" smtClean="0">
                <a:latin typeface="Arial" charset="0"/>
              </a:rPr>
              <a:t>Developmental potential</a:t>
            </a:r>
            <a:r>
              <a:rPr lang="en-US" altLang="zh-CN" sz="1600" baseline="0" dirty="0" smtClean="0">
                <a:latin typeface="Arial" charset="0"/>
              </a:rPr>
              <a:t> to </a:t>
            </a:r>
            <a:r>
              <a:rPr lang="en-US" altLang="zh-CN" sz="1600" kern="100" baseline="0" dirty="0" smtClean="0">
                <a:effectLst/>
                <a:latin typeface="Calibri" panose="020F0502020204030204" pitchFamily="34" charset="0"/>
                <a:ea typeface="+mn-ea"/>
                <a:cs typeface="Times New Roman" panose="02020603050405020304" pitchFamily="18" charset="0"/>
              </a:rPr>
              <a:t>focus on</a:t>
            </a:r>
            <a:r>
              <a:rPr lang="en-US" altLang="zh-CN" sz="1600" kern="100" dirty="0" smtClean="0">
                <a:effectLst/>
                <a:latin typeface="Calibri" panose="020F0502020204030204" pitchFamily="34" charset="0"/>
                <a:ea typeface="+mn-ea"/>
                <a:cs typeface="Times New Roman" panose="02020603050405020304" pitchFamily="18" charset="0"/>
              </a:rPr>
              <a:t> the marine economic development status with the comprehensive index</a:t>
            </a:r>
            <a:r>
              <a:rPr lang="en-US" altLang="zh-CN" sz="1600" kern="100" baseline="0" dirty="0" smtClean="0">
                <a:effectLst/>
                <a:latin typeface="Calibri" panose="020F0502020204030204" pitchFamily="34" charset="0"/>
                <a:ea typeface="+mn-ea"/>
                <a:cs typeface="Times New Roman" panose="02020603050405020304" pitchFamily="18" charset="0"/>
              </a:rPr>
              <a:t> in a more specific aspect.</a:t>
            </a:r>
            <a:endParaRPr lang="zh-CN" altLang="zh-CN" sz="1600" kern="100" dirty="0" smtClean="0">
              <a:effectLst/>
              <a:latin typeface="Calibri" panose="020F0502020204030204" pitchFamily="34" charset="0"/>
              <a:ea typeface="+mn-ea"/>
              <a:cs typeface="Times New Roman" panose="02020603050405020304" pitchFamily="18" charset="0"/>
            </a:endParaRPr>
          </a:p>
          <a:p>
            <a:pPr marL="0" marR="0" indent="0" algn="l" defTabSz="1219627" rtl="0" eaLnBrk="1" fontAlgn="auto" latinLnBrk="0" hangingPunct="1">
              <a:lnSpc>
                <a:spcPct val="100000"/>
              </a:lnSpc>
              <a:spcBef>
                <a:spcPts val="0"/>
              </a:spcBef>
              <a:spcAft>
                <a:spcPts val="0"/>
              </a:spcAft>
              <a:buClrTx/>
              <a:buSzTx/>
              <a:buFontTx/>
              <a:buNone/>
              <a:tabLst/>
              <a:defRPr/>
            </a:pPr>
            <a:endParaRPr lang="en-US" altLang="zh-CN" sz="1600" dirty="0" smtClean="0">
              <a:latin typeface="Arial" charset="0"/>
            </a:endParaRP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28</a:t>
            </a:fld>
            <a:endParaRPr lang="zh-CN" altLang="en-US"/>
          </a:p>
        </p:txBody>
      </p:sp>
    </p:spTree>
    <p:extLst>
      <p:ext uri="{BB962C8B-B14F-4D97-AF65-F5344CB8AC3E}">
        <p14:creationId xmlns:p14="http://schemas.microsoft.com/office/powerpoint/2010/main" val="3860610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We explored</a:t>
            </a:r>
            <a:r>
              <a:rPr lang="en-US" altLang="zh-CN" baseline="0" dirty="0" smtClean="0"/>
              <a:t> the </a:t>
            </a:r>
            <a:r>
              <a:rPr lang="en-US" altLang="zh-CN" sz="1600" b="1" dirty="0" smtClean="0">
                <a:latin typeface="Times New Roman" panose="02020603050405020304" pitchFamily="18" charset="0"/>
                <a:ea typeface="方正大黑简体"/>
                <a:cs typeface="Times New Roman" panose="02020603050405020304" pitchFamily="18" charset="0"/>
              </a:rPr>
              <a:t>Marine Economic Climate Index to r</a:t>
            </a:r>
            <a:r>
              <a:rPr lang="en-US" altLang="zh-CN" sz="1600" kern="100" dirty="0" smtClean="0">
                <a:effectLst/>
                <a:latin typeface="Calibri" panose="020F0502020204030204" pitchFamily="34" charset="0"/>
                <a:ea typeface="+mn-ea"/>
                <a:cs typeface="Times New Roman" panose="02020603050405020304" pitchFamily="18" charset="0"/>
              </a:rPr>
              <a:t>eflect the booming state of marine economy with the comprehensive index</a:t>
            </a:r>
            <a:r>
              <a:rPr lang="en-US" altLang="zh-CN" sz="1600" kern="100" dirty="0" smtClean="0">
                <a:effectLst/>
                <a:latin typeface="Calibri" panose="020F0502020204030204" pitchFamily="34" charset="0"/>
                <a:ea typeface="+mn-ea"/>
                <a:cs typeface="Times New Roman" panose="02020603050405020304" pitchFamily="18" charset="0"/>
              </a:rPr>
              <a:t>.</a:t>
            </a:r>
          </a:p>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600" kern="1200" baseline="0" dirty="0" smtClean="0">
                <a:effectLst/>
                <a:latin typeface="+mn-lt"/>
                <a:ea typeface="+mn-ea"/>
                <a:cs typeface="+mn-cs"/>
              </a:rPr>
              <a:t> </a:t>
            </a:r>
            <a:r>
              <a:rPr lang="en-US" altLang="zh-CN" sz="1600" kern="1200" baseline="0" dirty="0" smtClean="0">
                <a:effectLst/>
                <a:latin typeface="+mn-lt"/>
                <a:ea typeface="+mn-ea"/>
                <a:cs typeface="+mn-cs"/>
              </a:rPr>
              <a:t>Due to data limitation, we only finished the yearly climate index, the quarterly and monthly climate index is under study.</a:t>
            </a:r>
            <a:endParaRPr lang="zh-CN" altLang="zh-CN" sz="1600" kern="100" dirty="0" smtClean="0">
              <a:effectLst/>
              <a:latin typeface="Calibri" panose="020F0502020204030204" pitchFamily="34" charset="0"/>
              <a:ea typeface="+mn-ea"/>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29</a:t>
            </a:fld>
            <a:endParaRPr lang="zh-CN" altLang="en-US"/>
          </a:p>
        </p:txBody>
      </p:sp>
    </p:spTree>
    <p:extLst>
      <p:ext uri="{BB962C8B-B14F-4D97-AF65-F5344CB8AC3E}">
        <p14:creationId xmlns:p14="http://schemas.microsoft.com/office/powerpoint/2010/main" val="147604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Today, I would like to focus on </a:t>
            </a:r>
            <a:r>
              <a:rPr lang="en-US" altLang="zh-CN" baseline="0" dirty="0" smtClean="0"/>
              <a:t>the following 3 parts in my </a:t>
            </a:r>
            <a:r>
              <a:rPr lang="en-US" altLang="zh-CN" baseline="0" dirty="0" smtClean="0"/>
              <a:t>presentation.</a:t>
            </a:r>
          </a:p>
          <a:p>
            <a:r>
              <a:rPr lang="en-US" altLang="zh-CN" baseline="0" dirty="0" smtClean="0"/>
              <a:t>the </a:t>
            </a:r>
            <a:r>
              <a:rPr lang="en-US" altLang="zh-CN" baseline="0" dirty="0" smtClean="0"/>
              <a:t>monitoring part which help us to know the general information about the marine </a:t>
            </a:r>
            <a:r>
              <a:rPr lang="en-US" altLang="zh-CN" baseline="0" dirty="0" smtClean="0"/>
              <a:t>economy,</a:t>
            </a:r>
          </a:p>
          <a:p>
            <a:r>
              <a:rPr lang="en-US" altLang="zh-CN" baseline="0" dirty="0" smtClean="0"/>
              <a:t>the </a:t>
            </a:r>
            <a:r>
              <a:rPr lang="en-US" altLang="zh-CN" baseline="0" dirty="0" smtClean="0"/>
              <a:t>evaluation  part which enable us to know much better and deeper about marine economy from different </a:t>
            </a:r>
            <a:r>
              <a:rPr lang="en-US" altLang="zh-CN" baseline="0" dirty="0" smtClean="0"/>
              <a:t>aspects</a:t>
            </a:r>
          </a:p>
          <a:p>
            <a:r>
              <a:rPr lang="en-US" altLang="zh-CN" baseline="0" dirty="0" smtClean="0"/>
              <a:t>and </a:t>
            </a:r>
            <a:r>
              <a:rPr lang="en-US" altLang="zh-CN" baseline="0" dirty="0" smtClean="0"/>
              <a:t>the proposals for international collaboration at last.</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sz="1600" dirty="0" smtClean="0">
                <a:latin typeface="宋体" panose="02010600030101010101" pitchFamily="2" charset="-122"/>
                <a:ea typeface="+mn-ea"/>
              </a:rPr>
              <a:t>We explored</a:t>
            </a:r>
            <a:r>
              <a:rPr lang="en-US" altLang="zh-CN" sz="1600" baseline="0" dirty="0" smtClean="0">
                <a:latin typeface="宋体" panose="02010600030101010101" pitchFamily="2" charset="-122"/>
                <a:ea typeface="+mn-ea"/>
              </a:rPr>
              <a:t> the blue 100 marine economic stocks price index to </a:t>
            </a:r>
            <a:r>
              <a:rPr lang="en-US" altLang="zh-CN" sz="1600" kern="100" dirty="0" smtClean="0">
                <a:effectLst/>
                <a:latin typeface="Calibri" panose="020F0502020204030204" pitchFamily="34" charset="0"/>
                <a:ea typeface="+mn-ea"/>
                <a:cs typeface="Times New Roman" panose="02020603050405020304" pitchFamily="18" charset="0"/>
              </a:rPr>
              <a:t>reflects the development of the </a:t>
            </a:r>
            <a:r>
              <a:rPr lang="en-US" altLang="zh-CN" sz="1600" kern="100" dirty="0" smtClean="0">
                <a:effectLst/>
                <a:latin typeface="Calibri" panose="020F0502020204030204" pitchFamily="34" charset="0"/>
                <a:ea typeface="+mn-ea"/>
                <a:cs typeface="Times New Roman" panose="02020603050405020304" pitchFamily="18" charset="0"/>
              </a:rPr>
              <a:t>Marine </a:t>
            </a:r>
            <a:r>
              <a:rPr lang="en-US" altLang="zh-CN" sz="1600" kern="100" dirty="0" smtClean="0">
                <a:effectLst/>
                <a:latin typeface="Calibri" panose="020F0502020204030204" pitchFamily="34" charset="0"/>
                <a:ea typeface="+mn-ea"/>
                <a:cs typeface="Times New Roman" panose="02020603050405020304" pitchFamily="18" charset="0"/>
              </a:rPr>
              <a:t>economy from the perspective of the stock market. But it is only for inner reference</a:t>
            </a:r>
            <a:r>
              <a:rPr lang="en-US" altLang="zh-CN" sz="1600" kern="100" baseline="0" dirty="0" smtClean="0">
                <a:effectLst/>
                <a:latin typeface="Calibri" panose="020F0502020204030204" pitchFamily="34" charset="0"/>
                <a:ea typeface="+mn-ea"/>
                <a:cs typeface="Times New Roman" panose="02020603050405020304" pitchFamily="18" charset="0"/>
              </a:rPr>
              <a:t> now.</a:t>
            </a:r>
            <a:endParaRPr lang="en-US" altLang="zh-CN" sz="1600" dirty="0" smtClean="0">
              <a:latin typeface="宋体" panose="02010600030101010101" pitchFamily="2" charset="-122"/>
              <a:ea typeface="+mn-ea"/>
            </a:endParaRPr>
          </a:p>
          <a:p>
            <a:pPr marL="0" marR="0" indent="0" algn="l" defTabSz="1219627" rtl="0" eaLnBrk="1" fontAlgn="auto" latinLnBrk="0" hangingPunct="1">
              <a:lnSpc>
                <a:spcPct val="100000"/>
              </a:lnSpc>
              <a:spcBef>
                <a:spcPts val="0"/>
              </a:spcBef>
              <a:spcAft>
                <a:spcPts val="0"/>
              </a:spcAft>
              <a:buClrTx/>
              <a:buSzTx/>
              <a:buFontTx/>
              <a:buNone/>
              <a:tabLst/>
              <a:defRPr/>
            </a:pPr>
            <a:r>
              <a:rPr lang="zh-CN" altLang="en-US" sz="1600" dirty="0" smtClean="0">
                <a:latin typeface="宋体" panose="02010600030101010101" pitchFamily="2" charset="-122"/>
                <a:ea typeface="+mn-ea"/>
              </a:rPr>
              <a:t>“蓝色</a:t>
            </a:r>
            <a:r>
              <a:rPr lang="en-US" altLang="zh-CN" sz="1600" dirty="0" smtClean="0">
                <a:latin typeface="宋体" panose="02010600030101010101" pitchFamily="2" charset="-122"/>
                <a:ea typeface="+mn-ea"/>
              </a:rPr>
              <a:t>100</a:t>
            </a:r>
            <a:r>
              <a:rPr lang="zh-CN" altLang="en-US" sz="1600" dirty="0" smtClean="0">
                <a:latin typeface="宋体" panose="02010600030101010101" pitchFamily="2" charset="-122"/>
                <a:ea typeface="+mn-ea"/>
              </a:rPr>
              <a:t>”海洋经济股票价格指数是描述海洋经济股票总价格水平变化的指标。指数选择沪深</a:t>
            </a:r>
            <a:r>
              <a:rPr lang="en-US" altLang="zh-CN" sz="1600" dirty="0" smtClean="0">
                <a:latin typeface="宋体" panose="02010600030101010101" pitchFamily="2" charset="-122"/>
                <a:ea typeface="+mn-ea"/>
              </a:rPr>
              <a:t>A</a:t>
            </a:r>
            <a:r>
              <a:rPr lang="zh-CN" altLang="en-US" sz="1600" dirty="0" smtClean="0">
                <a:latin typeface="宋体" panose="02010600030101010101" pitchFamily="2" charset="-122"/>
                <a:ea typeface="+mn-ea"/>
              </a:rPr>
              <a:t>股中规模大、流动好且属于海洋经济范畴的</a:t>
            </a:r>
            <a:r>
              <a:rPr lang="en-US" altLang="zh-CN" sz="1600" dirty="0" smtClean="0">
                <a:latin typeface="宋体" panose="02010600030101010101" pitchFamily="2" charset="-122"/>
                <a:ea typeface="+mn-ea"/>
              </a:rPr>
              <a:t>100</a:t>
            </a:r>
            <a:r>
              <a:rPr lang="zh-CN" altLang="en-US" sz="1600" dirty="0" smtClean="0">
                <a:latin typeface="宋体" panose="02010600030101010101" pitchFamily="2" charset="-122"/>
                <a:ea typeface="+mn-ea"/>
              </a:rPr>
              <a:t>只股票，利用派许加权综合计算得出，从股票市场运行的角度反映了中国海洋经济的发展情况。</a:t>
            </a: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30</a:t>
            </a:fld>
            <a:endParaRPr lang="zh-CN" altLang="en-US"/>
          </a:p>
        </p:txBody>
      </p:sp>
    </p:spTree>
    <p:extLst>
      <p:ext uri="{BB962C8B-B14F-4D97-AF65-F5344CB8AC3E}">
        <p14:creationId xmlns:p14="http://schemas.microsoft.com/office/powerpoint/2010/main" val="233464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1219627" rtl="0" eaLnBrk="1" fontAlgn="auto" latinLnBrk="0" hangingPunct="1">
              <a:lnSpc>
                <a:spcPct val="100000"/>
              </a:lnSpc>
              <a:spcBef>
                <a:spcPts val="0"/>
              </a:spcBef>
              <a:spcAft>
                <a:spcPts val="0"/>
              </a:spcAft>
              <a:buClrTx/>
              <a:buSzTx/>
              <a:buFontTx/>
              <a:buNone/>
              <a:tabLst/>
              <a:defRPr/>
            </a:pPr>
            <a:r>
              <a:rPr lang="en-US" altLang="zh-CN" dirty="0" smtClean="0"/>
              <a:t>And</a:t>
            </a:r>
            <a:r>
              <a:rPr lang="en-US" altLang="zh-CN" baseline="0" dirty="0" smtClean="0"/>
              <a:t> we also released the </a:t>
            </a:r>
            <a:r>
              <a:rPr lang="en-US" altLang="zh-CN" sz="1600" b="1" dirty="0" smtClean="0">
                <a:latin typeface="Times New Roman" panose="02020603050405020304" pitchFamily="18" charset="0"/>
                <a:cs typeface="Times New Roman" panose="02020603050405020304" pitchFamily="18" charset="0"/>
              </a:rPr>
              <a:t>Report on China’s Economy Development </a:t>
            </a:r>
            <a:r>
              <a:rPr lang="en-US" altLang="zh-CN" sz="1600" b="0" dirty="0" smtClean="0">
                <a:latin typeface="Times New Roman" panose="02020603050405020304" pitchFamily="18" charset="0"/>
                <a:cs typeface="Times New Roman" panose="02020603050405020304" pitchFamily="18" charset="0"/>
              </a:rPr>
              <a:t>to describe</a:t>
            </a:r>
            <a:r>
              <a:rPr lang="en-US" altLang="zh-CN" sz="1600" b="0" baseline="0" dirty="0" smtClean="0">
                <a:latin typeface="Times New Roman" panose="02020603050405020304" pitchFamily="18" charset="0"/>
                <a:cs typeface="Times New Roman" panose="02020603050405020304" pitchFamily="18" charset="0"/>
              </a:rPr>
              <a:t> and </a:t>
            </a:r>
            <a:r>
              <a:rPr lang="en-US" altLang="zh-CN" sz="1600" kern="100" dirty="0" smtClean="0">
                <a:effectLst/>
                <a:latin typeface="Calibri" panose="020F0502020204030204" pitchFamily="34" charset="0"/>
                <a:ea typeface="+mn-ea"/>
                <a:cs typeface="Times New Roman" panose="02020603050405020304" pitchFamily="18" charset="0"/>
              </a:rPr>
              <a:t>analyze the yearly development status of </a:t>
            </a:r>
            <a:r>
              <a:rPr lang="en-US" altLang="zh-CN" sz="1600" kern="100" dirty="0" smtClean="0">
                <a:effectLst/>
                <a:latin typeface="Calibri" panose="020F0502020204030204" pitchFamily="34" charset="0"/>
                <a:ea typeface="+mn-ea"/>
                <a:cs typeface="Times New Roman" panose="02020603050405020304" pitchFamily="18" charset="0"/>
              </a:rPr>
              <a:t>Marine </a:t>
            </a:r>
            <a:r>
              <a:rPr lang="en-US" altLang="zh-CN" sz="1600" kern="100" dirty="0" smtClean="0">
                <a:effectLst/>
                <a:latin typeface="Calibri" panose="020F0502020204030204" pitchFamily="34" charset="0"/>
                <a:ea typeface="+mn-ea"/>
                <a:cs typeface="Times New Roman" panose="02020603050405020304" pitchFamily="18" charset="0"/>
              </a:rPr>
              <a:t>economic overall and in the pilot areas. </a:t>
            </a:r>
            <a:endParaRPr lang="zh-CN" altLang="zh-CN" sz="1600" kern="100" dirty="0" smtClean="0">
              <a:effectLst/>
              <a:latin typeface="Calibri" panose="020F0502020204030204" pitchFamily="34"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31</a:t>
            </a:fld>
            <a:endParaRPr lang="zh-CN" altLang="en-US"/>
          </a:p>
        </p:txBody>
      </p:sp>
    </p:spTree>
    <p:extLst>
      <p:ext uri="{BB962C8B-B14F-4D97-AF65-F5344CB8AC3E}">
        <p14:creationId xmlns:p14="http://schemas.microsoft.com/office/powerpoint/2010/main" val="350158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Last but not the least, the proposals.</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32</a:t>
            </a:fld>
            <a:endParaRPr lang="zh-CN" altLang="en-US"/>
          </a:p>
        </p:txBody>
      </p:sp>
    </p:spTree>
    <p:extLst>
      <p:ext uri="{BB962C8B-B14F-4D97-AF65-F5344CB8AC3E}">
        <p14:creationId xmlns:p14="http://schemas.microsoft.com/office/powerpoint/2010/main" val="4048966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In</a:t>
            </a:r>
            <a:r>
              <a:rPr lang="en-US" altLang="zh-CN" baseline="0" dirty="0" smtClean="0"/>
              <a:t> the past few years, we have sponsored and hold two symposiums in the study of marine economic accounting, and made some valuable achievements. Besides we hold some academic exchanges and visits with countries like U.S.A., Canada, Australia, Malaysia etc.</a:t>
            </a:r>
            <a:endParaRPr lang="en-US" altLang="zh-CN" dirty="0" smtClean="0"/>
          </a:p>
          <a:p>
            <a:r>
              <a:rPr lang="en-US" altLang="zh-CN" dirty="0" smtClean="0"/>
              <a:t>2016</a:t>
            </a:r>
            <a:r>
              <a:rPr lang="zh-CN" altLang="en-US" dirty="0" smtClean="0"/>
              <a:t>年</a:t>
            </a:r>
            <a:r>
              <a:rPr lang="en-US" altLang="zh-CN" dirty="0" smtClean="0"/>
              <a:t>10</a:t>
            </a:r>
            <a:r>
              <a:rPr lang="zh-CN" altLang="en-US" dirty="0" smtClean="0"/>
              <a:t>月，举办第二届蓝色经济国际研讨会，</a:t>
            </a:r>
            <a:r>
              <a:rPr lang="zh-CN" altLang="en-US" sz="1600" kern="1200" dirty="0" smtClean="0">
                <a:solidFill>
                  <a:schemeClr val="tx1"/>
                </a:solidFill>
                <a:latin typeface="+mn-lt"/>
                <a:ea typeface="+mn-ea"/>
                <a:cs typeface="+mn-cs"/>
              </a:rPr>
              <a:t>共有来自</a:t>
            </a:r>
            <a:r>
              <a:rPr lang="en-US" sz="1600" kern="1200" dirty="0" smtClean="0">
                <a:solidFill>
                  <a:schemeClr val="tx1"/>
                </a:solidFill>
                <a:latin typeface="+mn-lt"/>
                <a:ea typeface="+mn-ea"/>
                <a:cs typeface="+mn-cs"/>
              </a:rPr>
              <a:t>7</a:t>
            </a:r>
            <a:r>
              <a:rPr lang="zh-CN" altLang="en-US" sz="1600" kern="1200" dirty="0" smtClean="0">
                <a:solidFill>
                  <a:schemeClr val="tx1"/>
                </a:solidFill>
                <a:latin typeface="+mn-lt"/>
                <a:ea typeface="+mn-ea"/>
                <a:cs typeface="+mn-cs"/>
              </a:rPr>
              <a:t>个国家、</a:t>
            </a:r>
            <a:r>
              <a:rPr lang="en-US" sz="1600" kern="1200" dirty="0" smtClean="0">
                <a:solidFill>
                  <a:schemeClr val="tx1"/>
                </a:solidFill>
                <a:latin typeface="+mn-lt"/>
                <a:ea typeface="+mn-ea"/>
                <a:cs typeface="+mn-cs"/>
              </a:rPr>
              <a:t>4</a:t>
            </a:r>
            <a:r>
              <a:rPr lang="zh-CN" altLang="en-US" sz="1600" kern="1200" dirty="0" smtClean="0">
                <a:solidFill>
                  <a:schemeClr val="tx1"/>
                </a:solidFill>
                <a:latin typeface="+mn-lt"/>
                <a:ea typeface="+mn-ea"/>
                <a:cs typeface="+mn-cs"/>
              </a:rPr>
              <a:t>个国际组织、美国驻华使馆等国家和机构的</a:t>
            </a:r>
            <a:r>
              <a:rPr lang="en-US" altLang="zh-CN" sz="1600" kern="1200" dirty="0" smtClean="0">
                <a:solidFill>
                  <a:schemeClr val="tx1"/>
                </a:solidFill>
                <a:latin typeface="+mn-lt"/>
                <a:ea typeface="+mn-ea"/>
                <a:cs typeface="+mn-cs"/>
              </a:rPr>
              <a:t>60</a:t>
            </a:r>
            <a:r>
              <a:rPr lang="zh-CN" altLang="en-US" sz="1600" kern="1200" dirty="0" smtClean="0">
                <a:solidFill>
                  <a:schemeClr val="tx1"/>
                </a:solidFill>
                <a:latin typeface="+mn-lt"/>
                <a:ea typeface="+mn-ea"/>
                <a:cs typeface="+mn-cs"/>
              </a:rPr>
              <a:t>多名代表参会。</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33</a:t>
            </a:fld>
            <a:endParaRPr lang="zh-CN" altLang="en-US"/>
          </a:p>
        </p:txBody>
      </p:sp>
    </p:spTree>
    <p:extLst>
      <p:ext uri="{BB962C8B-B14F-4D97-AF65-F5344CB8AC3E}">
        <p14:creationId xmlns:p14="http://schemas.microsoft.com/office/powerpoint/2010/main" val="105429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0"/>
              </a:spcBef>
              <a:buFontTx/>
              <a:buNone/>
            </a:pPr>
            <a:r>
              <a:rPr lang="en-US" altLang="zh-CN" dirty="0" smtClean="0"/>
              <a:t>In the future, we would like to strengthen cooperation</a:t>
            </a:r>
            <a:r>
              <a:rPr lang="en-US" altLang="zh-CN" baseline="0" dirty="0" smtClean="0"/>
              <a:t> in the areas more than the following aspects:</a:t>
            </a:r>
          </a:p>
          <a:p>
            <a:pPr>
              <a:spcBef>
                <a:spcPts val="0"/>
              </a:spcBef>
              <a:buFontTx/>
              <a:buNone/>
            </a:pPr>
            <a:r>
              <a:rPr lang="en-US" altLang="zh-CN" sz="1600" dirty="0" smtClean="0"/>
              <a:t>Firstly,</a:t>
            </a:r>
            <a:r>
              <a:rPr lang="en-US" altLang="zh-CN" sz="1600" baseline="0" dirty="0" smtClean="0"/>
              <a:t> </a:t>
            </a:r>
            <a:r>
              <a:rPr lang="en-US" altLang="zh-CN" sz="1600" dirty="0" smtClean="0"/>
              <a:t>Introduce Non-market value into GOP Accounting in the governmental statistic.</a:t>
            </a:r>
          </a:p>
          <a:p>
            <a:pPr>
              <a:spcBef>
                <a:spcPts val="600"/>
              </a:spcBef>
              <a:buFontTx/>
              <a:buNone/>
            </a:pPr>
            <a:r>
              <a:rPr lang="en-US" altLang="zh-CN" sz="1600" dirty="0" smtClean="0"/>
              <a:t>Secondly, Seeking joint effort to study Blue Economy in concept, classification and methodology.</a:t>
            </a:r>
          </a:p>
          <a:p>
            <a:pPr>
              <a:spcBef>
                <a:spcPts val="600"/>
              </a:spcBef>
              <a:buFontTx/>
              <a:buNone/>
            </a:pPr>
            <a:r>
              <a:rPr lang="en-US" altLang="zh-CN" sz="1600" dirty="0" smtClean="0"/>
              <a:t>Thirdly, Promote studies and cooperation on international standard for blue economy </a:t>
            </a:r>
          </a:p>
          <a:p>
            <a:pPr>
              <a:spcBef>
                <a:spcPts val="600"/>
              </a:spcBef>
              <a:buFontTx/>
              <a:buNone/>
            </a:pPr>
            <a:r>
              <a:rPr lang="en-US" altLang="zh-CN" sz="1600" dirty="0" smtClean="0"/>
              <a:t>Fourthly, Combining the Belt and Road Initials, carry out data exchange and sharing with countries along the Belt and Road, establish the Blue Economy database to improve the development level of Blue Economy all over the world.</a:t>
            </a:r>
            <a:endParaRPr lang="zh-CN" altLang="en-US" sz="1600" dirty="0" smtClean="0"/>
          </a:p>
          <a:p>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34</a:t>
            </a:fld>
            <a:endParaRPr lang="zh-CN" altLang="en-US"/>
          </a:p>
        </p:txBody>
      </p:sp>
    </p:spTree>
    <p:extLst>
      <p:ext uri="{BB962C8B-B14F-4D97-AF65-F5344CB8AC3E}">
        <p14:creationId xmlns:p14="http://schemas.microsoft.com/office/powerpoint/2010/main" val="566529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35</a:t>
            </a:fld>
            <a:endParaRPr lang="zh-CN" altLang="en-US"/>
          </a:p>
        </p:txBody>
      </p:sp>
    </p:spTree>
    <p:extLst>
      <p:ext uri="{BB962C8B-B14F-4D97-AF65-F5344CB8AC3E}">
        <p14:creationId xmlns:p14="http://schemas.microsoft.com/office/powerpoint/2010/main" val="3332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smtClean="0"/>
              <a:t>Let’s begin with the marine economic monitoring. </a:t>
            </a:r>
            <a:endParaRPr lang="zh-CN" altLang="en-US" dirty="0"/>
          </a:p>
        </p:txBody>
      </p:sp>
      <p:sp>
        <p:nvSpPr>
          <p:cNvPr id="4" name="灯片编号占位符 3"/>
          <p:cNvSpPr>
            <a:spLocks noGrp="1"/>
          </p:cNvSpPr>
          <p:nvPr>
            <p:ph type="sldNum" sz="quarter" idx="10"/>
          </p:nvPr>
        </p:nvSpPr>
        <p:spPr/>
        <p:txBody>
          <a:bodyPr/>
          <a:lstStyle/>
          <a:p>
            <a:fld id="{41E0E0E2-7263-44C4-AAA9-733DBA7BD205}" type="slidenum">
              <a:rPr lang="zh-CN" altLang="en-US" smtClean="0"/>
              <a:pPr/>
              <a:t>4</a:t>
            </a:fld>
            <a:endParaRPr lang="zh-CN" altLang="en-US"/>
          </a:p>
        </p:txBody>
      </p:sp>
    </p:spTree>
    <p:extLst>
      <p:ext uri="{BB962C8B-B14F-4D97-AF65-F5344CB8AC3E}">
        <p14:creationId xmlns:p14="http://schemas.microsoft.com/office/powerpoint/2010/main" val="2345901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Monitoring system</a:t>
            </a:r>
            <a:r>
              <a:rPr lang="en-US" altLang="zh-CN" baseline="0" dirty="0" smtClean="0"/>
              <a:t> bases on efficient data collecting, where setting the statistical scale both industrially and geographically play a very important role</a:t>
            </a:r>
            <a:r>
              <a:rPr lang="en-US" altLang="zh-CN" baseline="0" dirty="0" smtClean="0"/>
              <a:t>.</a:t>
            </a:r>
          </a:p>
          <a:p>
            <a:r>
              <a:rPr lang="en-US" altLang="zh-CN" baseline="0" dirty="0" smtClean="0"/>
              <a:t> </a:t>
            </a:r>
            <a:r>
              <a:rPr lang="en-US" altLang="zh-CN" baseline="0" dirty="0" smtClean="0"/>
              <a:t>In terms of the industrial scale, we have released the a national-level standard early in 2006 to determine what is </a:t>
            </a:r>
            <a:r>
              <a:rPr lang="en-US" altLang="zh-CN" baseline="0" dirty="0" smtClean="0"/>
              <a:t>Marine </a:t>
            </a:r>
            <a:r>
              <a:rPr lang="en-US" altLang="zh-CN" baseline="0" dirty="0" smtClean="0"/>
              <a:t>economy included and excluded. </a:t>
            </a:r>
            <a:endParaRPr lang="en-US" altLang="zh-CN" baseline="0" dirty="0" smtClean="0"/>
          </a:p>
          <a:p>
            <a:r>
              <a:rPr lang="en-US" altLang="zh-CN" baseline="0" dirty="0" smtClean="0"/>
              <a:t>In </a:t>
            </a:r>
            <a:r>
              <a:rPr lang="en-US" altLang="zh-CN" baseline="0" dirty="0" smtClean="0"/>
              <a:t>our definition, </a:t>
            </a:r>
            <a:r>
              <a:rPr lang="en-US" altLang="zh-CN" b="1" dirty="0" smtClean="0">
                <a:solidFill>
                  <a:srgbClr val="FF0000"/>
                </a:solidFill>
                <a:latin typeface="Constantia" panose="02030602050306030303" pitchFamily="18" charset="0"/>
              </a:rPr>
              <a:t>Marine </a:t>
            </a:r>
            <a:r>
              <a:rPr lang="en-US" altLang="zh-CN" b="1" dirty="0" smtClean="0">
                <a:solidFill>
                  <a:srgbClr val="FF0000"/>
                </a:solidFill>
                <a:latin typeface="Constantia" panose="02030602050306030303" pitchFamily="18" charset="0"/>
              </a:rPr>
              <a:t>economy</a:t>
            </a:r>
            <a:r>
              <a:rPr lang="en-US" altLang="zh-CN" b="1" baseline="0" dirty="0" smtClean="0">
                <a:solidFill>
                  <a:srgbClr val="FF0000"/>
                </a:solidFill>
                <a:latin typeface="Constantia" panose="02030602050306030303" pitchFamily="18" charset="0"/>
              </a:rPr>
              <a:t> </a:t>
            </a:r>
            <a:r>
              <a:rPr lang="en-US" altLang="zh-CN" sz="1600" dirty="0" smtClean="0">
                <a:latin typeface="Constantia" panose="02030602050306030303" pitchFamily="18" charset="0"/>
              </a:rPr>
              <a:t>refers to the summation of  industrial activities that explore, use and protect the </a:t>
            </a:r>
            <a:r>
              <a:rPr lang="en-US" altLang="zh-CN" sz="1600" dirty="0" smtClean="0">
                <a:latin typeface="Constantia" panose="02030602050306030303" pitchFamily="18" charset="0"/>
              </a:rPr>
              <a:t>Marine, </a:t>
            </a:r>
            <a:r>
              <a:rPr lang="en-US" altLang="zh-CN" sz="1600" dirty="0" smtClean="0">
                <a:latin typeface="Constantia" panose="02030602050306030303" pitchFamily="18" charset="0"/>
              </a:rPr>
              <a:t>and the activities related to them, which consists of </a:t>
            </a:r>
            <a:r>
              <a:rPr lang="en-US" altLang="zh-CN" sz="1600" dirty="0" smtClean="0">
                <a:latin typeface="Constantia" panose="02030602050306030303" pitchFamily="18" charset="0"/>
              </a:rPr>
              <a:t>Marine </a:t>
            </a:r>
            <a:r>
              <a:rPr lang="en-US" altLang="zh-CN" sz="1600" dirty="0" smtClean="0">
                <a:latin typeface="Constantia" panose="02030602050306030303" pitchFamily="18" charset="0"/>
              </a:rPr>
              <a:t>industry and </a:t>
            </a:r>
            <a:r>
              <a:rPr lang="en-US" altLang="zh-CN" sz="1600" dirty="0" smtClean="0">
                <a:latin typeface="Constantia" panose="02030602050306030303" pitchFamily="18" charset="0"/>
              </a:rPr>
              <a:t>Marine </a:t>
            </a:r>
            <a:r>
              <a:rPr lang="en-US" altLang="zh-CN" sz="1600" dirty="0" smtClean="0">
                <a:latin typeface="Constantia" panose="02030602050306030303" pitchFamily="18" charset="0"/>
              </a:rPr>
              <a:t>related industry.</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5</a:t>
            </a:fld>
            <a:endParaRPr lang="zh-CN" altLang="en-US"/>
          </a:p>
        </p:txBody>
      </p:sp>
    </p:spTree>
    <p:extLst>
      <p:ext uri="{BB962C8B-B14F-4D97-AF65-F5344CB8AC3E}">
        <p14:creationId xmlns:p14="http://schemas.microsoft.com/office/powerpoint/2010/main" val="124616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specific industrial classification within</a:t>
            </a:r>
            <a:r>
              <a:rPr lang="en-US" altLang="zh-CN" baseline="0" dirty="0" smtClean="0"/>
              <a:t> the standard, which include 12 major </a:t>
            </a:r>
            <a:r>
              <a:rPr lang="en-US" altLang="zh-CN" baseline="0" dirty="0" smtClean="0"/>
              <a:t>Marine </a:t>
            </a:r>
            <a:r>
              <a:rPr lang="en-US" altLang="zh-CN" baseline="0" dirty="0" smtClean="0"/>
              <a:t>industries, 10 marine scientific research education management and service industries and 6 </a:t>
            </a:r>
            <a:r>
              <a:rPr lang="en-US" altLang="zh-CN" baseline="0" dirty="0" smtClean="0"/>
              <a:t>Marine </a:t>
            </a:r>
            <a:r>
              <a:rPr lang="en-US" altLang="zh-CN" baseline="0" dirty="0" smtClean="0"/>
              <a:t>–related industries.</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6</a:t>
            </a:fld>
            <a:endParaRPr lang="zh-CN" altLang="en-US"/>
          </a:p>
        </p:txBody>
      </p:sp>
    </p:spTree>
    <p:extLst>
      <p:ext uri="{BB962C8B-B14F-4D97-AF65-F5344CB8AC3E}">
        <p14:creationId xmlns:p14="http://schemas.microsoft.com/office/powerpoint/2010/main" val="35732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is the comparison between our standard</a:t>
            </a:r>
            <a:r>
              <a:rPr lang="en-US" altLang="zh-CN" baseline="0" dirty="0" smtClean="0"/>
              <a:t> and the international standard for industrial classification. We can see from this table that our classification nearly covered all the categories in the international classification, which is 16 out of 17. </a:t>
            </a:r>
            <a:endParaRPr lang="zh-CN" altLang="en-US" dirty="0"/>
          </a:p>
        </p:txBody>
      </p:sp>
      <p:sp>
        <p:nvSpPr>
          <p:cNvPr id="4" name="灯片编号占位符 3"/>
          <p:cNvSpPr>
            <a:spLocks noGrp="1"/>
          </p:cNvSpPr>
          <p:nvPr>
            <p:ph type="sldNum" sz="quarter" idx="10"/>
          </p:nvPr>
        </p:nvSpPr>
        <p:spPr/>
        <p:txBody>
          <a:bodyPr/>
          <a:lstStyle/>
          <a:p>
            <a:fld id="{76E8A8F0-74AA-43E6-8B3E-5F76432125F4}" type="slidenum">
              <a:rPr lang="zh-CN" altLang="en-US" smtClean="0"/>
              <a:pPr/>
              <a:t>7</a:t>
            </a:fld>
            <a:endParaRPr lang="zh-CN" altLang="en-US"/>
          </a:p>
        </p:txBody>
      </p:sp>
    </p:spTree>
    <p:extLst>
      <p:ext uri="{BB962C8B-B14F-4D97-AF65-F5344CB8AC3E}">
        <p14:creationId xmlns:p14="http://schemas.microsoft.com/office/powerpoint/2010/main" val="137064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terms of the geographic scale, we also released </a:t>
            </a:r>
            <a:r>
              <a:rPr lang="en-US" altLang="zh-CN" dirty="0" smtClean="0"/>
              <a:t>a </a:t>
            </a:r>
            <a:r>
              <a:rPr lang="en-US" altLang="zh-CN" baseline="0" dirty="0" smtClean="0"/>
              <a:t>standard</a:t>
            </a:r>
            <a:r>
              <a:rPr lang="en-US" altLang="zh-CN" baseline="0" dirty="0" smtClean="0"/>
              <a:t>, which provide the definition about which area should be taken into consideration in our data collecting system</a:t>
            </a:r>
            <a:r>
              <a:rPr lang="en-US" altLang="zh-CN" baseline="0" dirty="0" smtClean="0"/>
              <a:t>.</a:t>
            </a:r>
          </a:p>
          <a:p>
            <a:r>
              <a:rPr lang="en-US" altLang="zh-CN" baseline="0" dirty="0" smtClean="0"/>
              <a:t> </a:t>
            </a:r>
            <a:r>
              <a:rPr lang="en-US" altLang="zh-CN" baseline="0" dirty="0" smtClean="0"/>
              <a:t>We take </a:t>
            </a:r>
            <a:r>
              <a:rPr lang="en-US" altLang="zh-CN" baseline="0" dirty="0" smtClean="0"/>
              <a:t>coastline </a:t>
            </a:r>
            <a:r>
              <a:rPr lang="en-US" altLang="zh-CN" baseline="0" dirty="0" smtClean="0"/>
              <a:t>as the only character to judge coastal area. A province with coastline is a coastal province, a city with coastline is a coastal city, a county with coastline is a coastal county</a:t>
            </a:r>
            <a:r>
              <a:rPr lang="en-US" altLang="zh-CN" baseline="0" dirty="0" smtClean="0"/>
              <a:t>.</a:t>
            </a:r>
          </a:p>
          <a:p>
            <a:r>
              <a:rPr lang="en-US" altLang="zh-CN" baseline="0" dirty="0" smtClean="0"/>
              <a:t> </a:t>
            </a:r>
            <a:r>
              <a:rPr lang="en-US" altLang="zh-CN" baseline="0" dirty="0" smtClean="0"/>
              <a:t>Take Shandong province for example, the yellow part represent the whole coastal province, the pink parts </a:t>
            </a:r>
            <a:r>
              <a:rPr lang="en-US" altLang="zh-CN" baseline="0" dirty="0" smtClean="0"/>
              <a:t>represent </a:t>
            </a:r>
            <a:r>
              <a:rPr lang="en-US" altLang="zh-CN" baseline="0" dirty="0" smtClean="0"/>
              <a:t>the 7 coastal cities within Shandong province, and the green parts </a:t>
            </a:r>
            <a:r>
              <a:rPr lang="en-US" altLang="zh-CN" baseline="0" dirty="0" smtClean="0"/>
              <a:t>represent </a:t>
            </a:r>
            <a:r>
              <a:rPr lang="en-US" altLang="zh-CN" baseline="0" dirty="0" smtClean="0"/>
              <a:t>the 35 coastal counties within 7 coastal cities.</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8</a:t>
            </a:fld>
            <a:endParaRPr lang="zh-CN" altLang="en-US"/>
          </a:p>
        </p:txBody>
      </p:sp>
    </p:spTree>
    <p:extLst>
      <p:ext uri="{BB962C8B-B14F-4D97-AF65-F5344CB8AC3E}">
        <p14:creationId xmlns:p14="http://schemas.microsoft.com/office/powerpoint/2010/main" val="121194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the latest statistic about the coastal area in China.</a:t>
            </a:r>
            <a:endParaRPr lang="zh-CN" altLang="en-US" dirty="0"/>
          </a:p>
        </p:txBody>
      </p:sp>
      <p:sp>
        <p:nvSpPr>
          <p:cNvPr id="4" name="灯片编号占位符 3"/>
          <p:cNvSpPr>
            <a:spLocks noGrp="1"/>
          </p:cNvSpPr>
          <p:nvPr>
            <p:ph type="sldNum" sz="quarter" idx="10"/>
          </p:nvPr>
        </p:nvSpPr>
        <p:spPr/>
        <p:txBody>
          <a:bodyPr/>
          <a:lstStyle/>
          <a:p>
            <a:fld id="{0E21FD59-C920-460C-B1C9-0346C59420B0}" type="slidenum">
              <a:rPr lang="zh-CN" altLang="en-US" smtClean="0"/>
              <a:pPr/>
              <a:t>9</a:t>
            </a:fld>
            <a:endParaRPr lang="zh-CN" altLang="en-US"/>
          </a:p>
        </p:txBody>
      </p:sp>
    </p:spTree>
    <p:extLst>
      <p:ext uri="{BB962C8B-B14F-4D97-AF65-F5344CB8AC3E}">
        <p14:creationId xmlns:p14="http://schemas.microsoft.com/office/powerpoint/2010/main" val="6780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794" y="1122623"/>
            <a:ext cx="9148763" cy="2388153"/>
          </a:xfrm>
        </p:spPr>
        <p:txBody>
          <a:bodyPr anchor="b"/>
          <a:lstStyle>
            <a:lvl1pPr algn="ctr">
              <a:defRPr sz="600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794" y="3602872"/>
            <a:ext cx="9148763" cy="1656145"/>
          </a:xfrm>
        </p:spPr>
        <p:txBody>
          <a:bodyPr/>
          <a:lstStyle>
            <a:lvl1pPr marL="0" indent="0" algn="ctr">
              <a:buNone/>
              <a:defRPr sz="2400"/>
            </a:lvl1pPr>
            <a:lvl2pPr marL="457291" indent="0" algn="ctr">
              <a:buNone/>
              <a:defRPr sz="2000"/>
            </a:lvl2pPr>
            <a:lvl3pPr marL="914583" indent="0" algn="ctr">
              <a:buNone/>
              <a:defRPr sz="1800"/>
            </a:lvl3pPr>
            <a:lvl4pPr marL="1371874" indent="0" algn="ctr">
              <a:buNone/>
              <a:defRPr sz="1600"/>
            </a:lvl4pPr>
            <a:lvl5pPr marL="1829166" indent="0" algn="ctr">
              <a:buNone/>
              <a:defRPr sz="1600"/>
            </a:lvl5pPr>
            <a:lvl6pPr marL="2286457" indent="0" algn="ctr">
              <a:buNone/>
              <a:defRPr sz="1600"/>
            </a:lvl6pPr>
            <a:lvl7pPr marL="2743749" indent="0" algn="ctr">
              <a:buNone/>
              <a:defRPr sz="1600"/>
            </a:lvl7pPr>
            <a:lvl8pPr marL="3201040" indent="0" algn="ctr">
              <a:buNone/>
              <a:defRPr sz="1600"/>
            </a:lvl8pPr>
            <a:lvl9pPr marL="3658332"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D34F3BB-9ECA-4C24-816E-A95D05556B7C}" type="datetimeFigureOut">
              <a:rPr lang="zh-CN" altLang="en-US" smtClean="0"/>
              <a:t>2017/5/27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23A841-10E1-46A6-87B0-F9D0C951BA7D}" type="slidenum">
              <a:rPr lang="zh-CN" altLang="en-US" smtClean="0"/>
              <a:t>‹#›</a:t>
            </a:fld>
            <a:endParaRPr lang="zh-CN" altLang="en-US"/>
          </a:p>
        </p:txBody>
      </p:sp>
    </p:spTree>
    <p:extLst>
      <p:ext uri="{BB962C8B-B14F-4D97-AF65-F5344CB8AC3E}">
        <p14:creationId xmlns:p14="http://schemas.microsoft.com/office/powerpoint/2010/main" val="409167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44598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9444" y="365209"/>
            <a:ext cx="2630269"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637" y="365209"/>
            <a:ext cx="7738328" cy="58131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34F3BB-9ECA-4C24-816E-A95D05556B7C}" type="datetimeFigureOut">
              <a:rPr lang="zh-CN" altLang="en-US" smtClean="0"/>
              <a:t>2017/5/27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23A841-10E1-46A6-87B0-F9D0C951BA7D}" type="slidenum">
              <a:rPr lang="zh-CN" altLang="en-US" smtClean="0"/>
              <a:t>‹#›</a:t>
            </a:fld>
            <a:endParaRPr lang="zh-CN" altLang="en-US"/>
          </a:p>
        </p:txBody>
      </p:sp>
    </p:spTree>
    <p:extLst>
      <p:ext uri="{BB962C8B-B14F-4D97-AF65-F5344CB8AC3E}">
        <p14:creationId xmlns:p14="http://schemas.microsoft.com/office/powerpoint/2010/main" val="19073493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7218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5" name="TextBox 24"/>
          <p:cNvSpPr txBox="1"/>
          <p:nvPr userDrawn="1"/>
        </p:nvSpPr>
        <p:spPr>
          <a:xfrm>
            <a:off x="76808" y="117426"/>
            <a:ext cx="1701887" cy="677151"/>
          </a:xfrm>
          <a:prstGeom prst="rect">
            <a:avLst/>
          </a:prstGeom>
          <a:noFill/>
        </p:spPr>
        <p:txBody>
          <a:bodyPr wrap="square" lIns="121963" tIns="60981" rIns="121963" bIns="60981" rtlCol="0">
            <a:spAutoFit/>
          </a:bodyPr>
          <a:lstStyle/>
          <a:p>
            <a:r>
              <a:rPr lang="en-US" altLang="zh-CN" sz="3600" b="1" spc="-150" dirty="0" smtClean="0">
                <a:solidFill>
                  <a:srgbClr val="669900"/>
                </a:solidFill>
                <a:effectLst/>
                <a:latin typeface="Arial Black" pitchFamily="34" charset="0"/>
                <a:ea typeface="微软雅黑" pitchFamily="34" charset="-122"/>
              </a:rPr>
              <a:t>LOGO</a:t>
            </a:r>
            <a:endParaRPr lang="zh-CN" altLang="en-US" sz="3600" b="1" spc="-150" dirty="0">
              <a:solidFill>
                <a:srgbClr val="669900"/>
              </a:solidFill>
              <a:effectLst/>
              <a:latin typeface="Arial Black" pitchFamily="34" charset="0"/>
              <a:ea typeface="微软雅黑" pitchFamily="34" charset="-122"/>
            </a:endParaRPr>
          </a:p>
        </p:txBody>
      </p:sp>
      <p:cxnSp>
        <p:nvCxnSpPr>
          <p:cNvPr id="3" name="直接连接符 2"/>
          <p:cNvCxnSpPr/>
          <p:nvPr userDrawn="1"/>
        </p:nvCxnSpPr>
        <p:spPr>
          <a:xfrm>
            <a:off x="1562671" y="693490"/>
            <a:ext cx="10635679"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57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节标题">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2" y="1"/>
            <a:ext cx="12197198" cy="6859587"/>
          </a:xfrm>
          <a:prstGeom prst="rect">
            <a:avLst/>
          </a:prstGeom>
        </p:spPr>
      </p:pic>
    </p:spTree>
    <p:extLst>
      <p:ext uri="{BB962C8B-B14F-4D97-AF65-F5344CB8AC3E}">
        <p14:creationId xmlns:p14="http://schemas.microsoft.com/office/powerpoint/2010/main" val="179925747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1"/>
            <a:ext cx="10978515" cy="1143265"/>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918" y="1600571"/>
            <a:ext cx="10978515" cy="4527011"/>
          </a:xfrm>
          <a:prstGeom prst="rect">
            <a:avLst/>
          </a:prstGeom>
        </p:spPr>
        <p:txBody>
          <a:bodyPr/>
          <a:lstStyle/>
          <a:p>
            <a:pPr lvl="0"/>
            <a:endParaRPr lang="zh-CN" altLang="en-US" noProof="0"/>
          </a:p>
        </p:txBody>
      </p:sp>
      <p:sp>
        <p:nvSpPr>
          <p:cNvPr id="4" name="日期占位符 3"/>
          <p:cNvSpPr>
            <a:spLocks noGrp="1"/>
          </p:cNvSpPr>
          <p:nvPr>
            <p:ph type="dt" sz="half" idx="10"/>
          </p:nvPr>
        </p:nvSpPr>
        <p:spPr>
          <a:xfrm>
            <a:off x="609917" y="6357822"/>
            <a:ext cx="2846282" cy="365210"/>
          </a:xfrm>
          <a:prstGeom prst="rect">
            <a:avLst/>
          </a:prstGeom>
        </p:spPr>
        <p:txBody>
          <a:bodyPr/>
          <a:lstStyle>
            <a:lvl1pPr>
              <a:defRPr/>
            </a:lvl1pPr>
          </a:lstStyle>
          <a:p>
            <a:pPr>
              <a:defRPr/>
            </a:pPr>
            <a:endParaRPr lang="en-US" altLang="zh-CN"/>
          </a:p>
        </p:txBody>
      </p:sp>
      <p:sp>
        <p:nvSpPr>
          <p:cNvPr id="5" name="页脚占位符 4"/>
          <p:cNvSpPr>
            <a:spLocks noGrp="1"/>
          </p:cNvSpPr>
          <p:nvPr>
            <p:ph type="ftr" sz="quarter" idx="11"/>
          </p:nvPr>
        </p:nvSpPr>
        <p:spPr>
          <a:xfrm>
            <a:off x="3557852" y="6357822"/>
            <a:ext cx="4472728" cy="365210"/>
          </a:xfrm>
          <a:prstGeom prst="rect">
            <a:avLst/>
          </a:prstGeo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10571903" y="6357822"/>
            <a:ext cx="1016529" cy="365210"/>
          </a:xfrm>
          <a:prstGeom prst="rect">
            <a:avLst/>
          </a:prstGeom>
        </p:spPr>
        <p:txBody>
          <a:bodyPr/>
          <a:lstStyle>
            <a:lvl1pPr>
              <a:defRPr/>
            </a:lvl1pPr>
          </a:lstStyle>
          <a:p>
            <a:pPr>
              <a:defRPr/>
            </a:pPr>
            <a:fld id="{C384E6D2-726B-41EE-8CF5-E27B07CB5EE8}" type="slidenum">
              <a:rPr lang="en-US" altLang="zh-CN"/>
              <a:pPr>
                <a:defRPr/>
              </a:pPr>
              <a:t>‹#›</a:t>
            </a:fld>
            <a:endParaRPr lang="en-US" altLang="zh-CN"/>
          </a:p>
        </p:txBody>
      </p:sp>
    </p:spTree>
    <p:extLst>
      <p:ext uri="{BB962C8B-B14F-4D97-AF65-F5344CB8AC3E}">
        <p14:creationId xmlns:p14="http://schemas.microsoft.com/office/powerpoint/2010/main" val="37953278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918" y="274701"/>
            <a:ext cx="10978515" cy="114326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917" y="1600571"/>
            <a:ext cx="5387605" cy="452701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00828" y="1600571"/>
            <a:ext cx="5387605" cy="452701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917" y="6357822"/>
            <a:ext cx="2846282" cy="365210"/>
          </a:xfrm>
          <a:prstGeom prst="rect">
            <a:avLst/>
          </a:prstGeo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3557852" y="6357822"/>
            <a:ext cx="4472728" cy="365210"/>
          </a:xfrm>
          <a:prstGeom prst="rect">
            <a:avLst/>
          </a:prstGeo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10571903" y="6357822"/>
            <a:ext cx="1016529" cy="365210"/>
          </a:xfrm>
          <a:prstGeom prst="rect">
            <a:avLst/>
          </a:prstGeom>
        </p:spPr>
        <p:txBody>
          <a:bodyPr/>
          <a:lstStyle>
            <a:lvl1pPr>
              <a:defRPr/>
            </a:lvl1pPr>
          </a:lstStyle>
          <a:p>
            <a:pPr>
              <a:defRPr/>
            </a:pPr>
            <a:fld id="{2ADC2E6E-7A22-4B78-85A8-8237B4299E9A}" type="slidenum">
              <a:rPr lang="en-US" altLang="zh-CN"/>
              <a:pPr>
                <a:defRPr/>
              </a:pPr>
              <a:t>‹#›</a:t>
            </a:fld>
            <a:endParaRPr lang="en-US" altLang="zh-CN"/>
          </a:p>
        </p:txBody>
      </p:sp>
    </p:spTree>
    <p:extLst>
      <p:ext uri="{BB962C8B-B14F-4D97-AF65-F5344CB8AC3E}">
        <p14:creationId xmlns:p14="http://schemas.microsoft.com/office/powerpoint/2010/main" val="896907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6699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847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8350" cy="6859588"/>
          </a:xfrm>
          <a:prstGeom prst="rect">
            <a:avLst/>
          </a:prstGeom>
        </p:spPr>
      </p:pic>
    </p:spTree>
    <p:extLst>
      <p:ext uri="{BB962C8B-B14F-4D97-AF65-F5344CB8AC3E}">
        <p14:creationId xmlns:p14="http://schemas.microsoft.com/office/powerpoint/2010/main" val="32577253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pic>
        <p:nvPicPr>
          <p:cNvPr id="8" name="Picture 2" descr="F:\桌面文件\ppt底图.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3177"/>
            <a:ext cx="123109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9371" y="0"/>
            <a:ext cx="12311234" cy="6859588"/>
          </a:xfrm>
          <a:prstGeom prst="rect">
            <a:avLst/>
          </a:prstGeom>
          <a:gradFill flip="none" rotWithShape="1">
            <a:gsLst>
              <a:gs pos="0">
                <a:schemeClr val="bg1">
                  <a:alpha val="0"/>
                </a:schemeClr>
              </a:gs>
              <a:gs pos="30000">
                <a:schemeClr val="bg1">
                  <a:alpha val="0"/>
                </a:schemeClr>
              </a:gs>
              <a:gs pos="98000">
                <a:schemeClr val="tx1">
                  <a:alpha val="7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anchor="ctr"/>
          <a:lstStyle/>
          <a:p>
            <a:pPr algn="ctr" eaLnBrk="0" hangingPunct="0">
              <a:defRPr/>
            </a:pPr>
            <a:endParaRPr lang="zh-CN" altLang="en-US"/>
          </a:p>
        </p:txBody>
      </p:sp>
    </p:spTree>
    <p:extLst>
      <p:ext uri="{BB962C8B-B14F-4D97-AF65-F5344CB8AC3E}">
        <p14:creationId xmlns:p14="http://schemas.microsoft.com/office/powerpoint/2010/main" val="13036027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34F3BB-9ECA-4C24-816E-A95D05556B7C}" type="datetimeFigureOut">
              <a:rPr lang="zh-CN" altLang="en-US" smtClean="0"/>
              <a:t>2017/5/27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23A841-10E1-46A6-87B0-F9D0C951BA7D}" type="slidenum">
              <a:rPr lang="zh-CN" altLang="en-US" smtClean="0"/>
              <a:t>‹#›</a:t>
            </a:fld>
            <a:endParaRPr lang="zh-CN" altLang="en-US"/>
          </a:p>
        </p:txBody>
      </p:sp>
    </p:spTree>
    <p:extLst>
      <p:ext uri="{BB962C8B-B14F-4D97-AF65-F5344CB8AC3E}">
        <p14:creationId xmlns:p14="http://schemas.microsoft.com/office/powerpoint/2010/main" val="9925145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283" y="1710134"/>
            <a:ext cx="10521077" cy="2853398"/>
          </a:xfrm>
        </p:spPr>
        <p:txBody>
          <a:bodyPr anchor="b"/>
          <a:lstStyle>
            <a:lvl1pPr>
              <a:defRPr sz="6001"/>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283" y="4590526"/>
            <a:ext cx="10521077" cy="1500534"/>
          </a:xfrm>
        </p:spPr>
        <p:txBody>
          <a:bodyPr/>
          <a:lstStyle>
            <a:lvl1pPr marL="0" indent="0">
              <a:buNone/>
              <a:defRPr sz="2400">
                <a:solidFill>
                  <a:schemeClr val="tx1">
                    <a:tint val="75000"/>
                  </a:schemeClr>
                </a:solidFill>
              </a:defRPr>
            </a:lvl1pPr>
            <a:lvl2pPr marL="457291" indent="0">
              <a:buNone/>
              <a:defRPr sz="2000">
                <a:solidFill>
                  <a:schemeClr val="tx1">
                    <a:tint val="75000"/>
                  </a:schemeClr>
                </a:solidFill>
              </a:defRPr>
            </a:lvl2pPr>
            <a:lvl3pPr marL="914583" indent="0">
              <a:buNone/>
              <a:defRPr sz="1800">
                <a:solidFill>
                  <a:schemeClr val="tx1">
                    <a:tint val="75000"/>
                  </a:schemeClr>
                </a:solidFill>
              </a:defRPr>
            </a:lvl3pPr>
            <a:lvl4pPr marL="1371874" indent="0">
              <a:buNone/>
              <a:defRPr sz="1600">
                <a:solidFill>
                  <a:schemeClr val="tx1">
                    <a:tint val="75000"/>
                  </a:schemeClr>
                </a:solidFill>
              </a:defRPr>
            </a:lvl4pPr>
            <a:lvl5pPr marL="1829166" indent="0">
              <a:buNone/>
              <a:defRPr sz="1600">
                <a:solidFill>
                  <a:schemeClr val="tx1">
                    <a:tint val="75000"/>
                  </a:schemeClr>
                </a:solidFill>
              </a:defRPr>
            </a:lvl5pPr>
            <a:lvl6pPr marL="2286457" indent="0">
              <a:buNone/>
              <a:defRPr sz="1600">
                <a:solidFill>
                  <a:schemeClr val="tx1">
                    <a:tint val="75000"/>
                  </a:schemeClr>
                </a:solidFill>
              </a:defRPr>
            </a:lvl6pPr>
            <a:lvl7pPr marL="2743749" indent="0">
              <a:buNone/>
              <a:defRPr sz="1600">
                <a:solidFill>
                  <a:schemeClr val="tx1">
                    <a:tint val="75000"/>
                  </a:schemeClr>
                </a:solidFill>
              </a:defRPr>
            </a:lvl7pPr>
            <a:lvl8pPr marL="3201040" indent="0">
              <a:buNone/>
              <a:defRPr sz="1600">
                <a:solidFill>
                  <a:schemeClr val="tx1">
                    <a:tint val="75000"/>
                  </a:schemeClr>
                </a:solidFill>
              </a:defRPr>
            </a:lvl8pPr>
            <a:lvl9pPr marL="3658332"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D34F3BB-9ECA-4C24-816E-A95D05556B7C}" type="datetimeFigureOut">
              <a:rPr lang="zh-CN" altLang="en-US" smtClean="0"/>
              <a:t>2017/5/27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23A841-10E1-46A6-87B0-F9D0C951BA7D}" type="slidenum">
              <a:rPr lang="zh-CN" altLang="en-US" smtClean="0"/>
              <a:t>‹#›</a:t>
            </a:fld>
            <a:endParaRPr lang="zh-CN" altLang="en-US"/>
          </a:p>
        </p:txBody>
      </p:sp>
    </p:spTree>
    <p:extLst>
      <p:ext uri="{BB962C8B-B14F-4D97-AF65-F5344CB8AC3E}">
        <p14:creationId xmlns:p14="http://schemas.microsoft.com/office/powerpoint/2010/main" val="14234555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636"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5415" y="1826048"/>
            <a:ext cx="5184299"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36656322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225" y="365210"/>
            <a:ext cx="10521077"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226" y="1681552"/>
            <a:ext cx="5160473"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226" y="2505655"/>
            <a:ext cx="5160473"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5414" y="1681552"/>
            <a:ext cx="5185888" cy="824103"/>
          </a:xfrm>
        </p:spPr>
        <p:txBody>
          <a:bodyPr anchor="b"/>
          <a:lstStyle>
            <a:lvl1pPr marL="0" indent="0">
              <a:buNone/>
              <a:defRPr sz="2400" b="1"/>
            </a:lvl1pPr>
            <a:lvl2pPr marL="457291" indent="0">
              <a:buNone/>
              <a:defRPr sz="2000" b="1"/>
            </a:lvl2pPr>
            <a:lvl3pPr marL="914583" indent="0">
              <a:buNone/>
              <a:defRPr sz="1800" b="1"/>
            </a:lvl3pPr>
            <a:lvl4pPr marL="1371874" indent="0">
              <a:buNone/>
              <a:defRPr sz="1600" b="1"/>
            </a:lvl4pPr>
            <a:lvl5pPr marL="1829166" indent="0">
              <a:buNone/>
              <a:defRPr sz="1600" b="1"/>
            </a:lvl5pPr>
            <a:lvl6pPr marL="2286457" indent="0">
              <a:buNone/>
              <a:defRPr sz="1600" b="1"/>
            </a:lvl6pPr>
            <a:lvl7pPr marL="2743749" indent="0">
              <a:buNone/>
              <a:defRPr sz="1600" b="1"/>
            </a:lvl7pPr>
            <a:lvl8pPr marL="3201040" indent="0">
              <a:buNone/>
              <a:defRPr sz="1600" b="1"/>
            </a:lvl8pPr>
            <a:lvl9pPr marL="3658332"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5414" y="2505655"/>
            <a:ext cx="5185888"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786143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166905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265356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5887" y="987654"/>
            <a:ext cx="6175415" cy="4874754"/>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98245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226" y="457306"/>
            <a:ext cx="3934285" cy="1600571"/>
          </a:xfrm>
        </p:spPr>
        <p:txBody>
          <a:bodyPr anchor="b"/>
          <a:lstStyle>
            <a:lvl1pPr>
              <a:defRPr sz="320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5887" y="987654"/>
            <a:ext cx="6175415" cy="4874754"/>
          </a:xfrm>
        </p:spPr>
        <p:txBody>
          <a:bodyPr/>
          <a:lstStyle>
            <a:lvl1pPr marL="0" indent="0">
              <a:buNone/>
              <a:defRPr sz="3201"/>
            </a:lvl1pPr>
            <a:lvl2pPr marL="457291" indent="0">
              <a:buNone/>
              <a:defRPr sz="2801"/>
            </a:lvl2pPr>
            <a:lvl3pPr marL="914583" indent="0">
              <a:buNone/>
              <a:defRPr sz="2400"/>
            </a:lvl3pPr>
            <a:lvl4pPr marL="1371874" indent="0">
              <a:buNone/>
              <a:defRPr sz="2000"/>
            </a:lvl4pPr>
            <a:lvl5pPr marL="1829166" indent="0">
              <a:buNone/>
              <a:defRPr sz="2000"/>
            </a:lvl5pPr>
            <a:lvl6pPr marL="2286457" indent="0">
              <a:buNone/>
              <a:defRPr sz="2000"/>
            </a:lvl6pPr>
            <a:lvl7pPr marL="2743749" indent="0">
              <a:buNone/>
              <a:defRPr sz="2000"/>
            </a:lvl7pPr>
            <a:lvl8pPr marL="3201040" indent="0">
              <a:buNone/>
              <a:defRPr sz="2000"/>
            </a:lvl8pPr>
            <a:lvl9pPr marL="3658332" indent="0">
              <a:buNone/>
              <a:defRPr sz="2000"/>
            </a:lvl9pPr>
          </a:lstStyle>
          <a:p>
            <a:endParaRPr lang="zh-CN" altLang="en-US"/>
          </a:p>
        </p:txBody>
      </p:sp>
      <p:sp>
        <p:nvSpPr>
          <p:cNvPr id="4" name="文本占位符 3"/>
          <p:cNvSpPr>
            <a:spLocks noGrp="1"/>
          </p:cNvSpPr>
          <p:nvPr>
            <p:ph type="body" sz="half" idx="2"/>
          </p:nvPr>
        </p:nvSpPr>
        <p:spPr>
          <a:xfrm>
            <a:off x="840226" y="2057876"/>
            <a:ext cx="3934285" cy="3812471"/>
          </a:xfrm>
        </p:spPr>
        <p:txBody>
          <a:bodyPr/>
          <a:lstStyle>
            <a:lvl1pPr marL="0" indent="0">
              <a:buNone/>
              <a:defRPr sz="1600"/>
            </a:lvl1pPr>
            <a:lvl2pPr marL="457291" indent="0">
              <a:buNone/>
              <a:defRPr sz="1400"/>
            </a:lvl2pPr>
            <a:lvl3pPr marL="914583" indent="0">
              <a:buNone/>
              <a:defRPr sz="1200"/>
            </a:lvl3pPr>
            <a:lvl4pPr marL="1371874" indent="0">
              <a:buNone/>
              <a:defRPr sz="1000"/>
            </a:lvl4pPr>
            <a:lvl5pPr marL="1829166" indent="0">
              <a:buNone/>
              <a:defRPr sz="1000"/>
            </a:lvl5pPr>
            <a:lvl6pPr marL="2286457" indent="0">
              <a:buNone/>
              <a:defRPr sz="1000"/>
            </a:lvl6pPr>
            <a:lvl7pPr marL="2743749" indent="0">
              <a:buNone/>
              <a:defRPr sz="1000"/>
            </a:lvl7pPr>
            <a:lvl8pPr marL="3201040" indent="0">
              <a:buNone/>
              <a:defRPr sz="1000"/>
            </a:lvl8pPr>
            <a:lvl9pPr marL="3658332"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F659192-60C8-49F5-94DF-1E29C3FCC85C}" type="datetimeFigureOut">
              <a:rPr lang="zh-CN" altLang="en-US" smtClean="0"/>
              <a:pPr/>
              <a:t>2017/5/27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B730883-2733-4EB0-9793-894FF9D50112}" type="slidenum">
              <a:rPr lang="zh-CN" altLang="en-US" smtClean="0"/>
              <a:pPr/>
              <a:t>‹#›</a:t>
            </a:fld>
            <a:endParaRPr lang="zh-CN" altLang="en-US"/>
          </a:p>
        </p:txBody>
      </p:sp>
    </p:spTree>
    <p:extLst>
      <p:ext uri="{BB962C8B-B14F-4D97-AF65-F5344CB8AC3E}">
        <p14:creationId xmlns:p14="http://schemas.microsoft.com/office/powerpoint/2010/main" val="208585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637" y="365210"/>
            <a:ext cx="10521077"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637" y="1826048"/>
            <a:ext cx="10521077" cy="435234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636" y="6357822"/>
            <a:ext cx="2744629"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ED34F3BB-9ECA-4C24-816E-A95D05556B7C}" type="datetimeFigureOut">
              <a:rPr lang="zh-CN" altLang="en-US" smtClean="0"/>
              <a:t>2017/5/27</a:t>
            </a:fld>
            <a:endParaRPr lang="zh-CN" altLang="en-US"/>
          </a:p>
        </p:txBody>
      </p:sp>
      <p:sp>
        <p:nvSpPr>
          <p:cNvPr id="5" name="页脚占位符 4"/>
          <p:cNvSpPr>
            <a:spLocks noGrp="1"/>
          </p:cNvSpPr>
          <p:nvPr>
            <p:ph type="ftr" sz="quarter" idx="3"/>
          </p:nvPr>
        </p:nvSpPr>
        <p:spPr>
          <a:xfrm>
            <a:off x="4040704" y="6357822"/>
            <a:ext cx="4116943"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5085" y="6357822"/>
            <a:ext cx="2744629"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8523A841-10E1-46A6-87B0-F9D0C951BA7D}" type="slidenum">
              <a:rPr lang="zh-CN" altLang="en-US" smtClean="0"/>
              <a:t>‹#›</a:t>
            </a:fld>
            <a:endParaRPr lang="zh-CN" altLang="en-US"/>
          </a:p>
        </p:txBody>
      </p:sp>
    </p:spTree>
    <p:extLst>
      <p:ext uri="{BB962C8B-B14F-4D97-AF65-F5344CB8AC3E}">
        <p14:creationId xmlns:p14="http://schemas.microsoft.com/office/powerpoint/2010/main" val="23463190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51" r:id="rId17"/>
    <p:sldLayoutId id="2147483663" r:id="rId18"/>
    <p:sldLayoutId id="2147483660" r:id="rId19"/>
  </p:sldLayoutIdLst>
  <p:timing>
    <p:tnLst>
      <p:par>
        <p:cTn id="1" dur="indefinite" restart="never" nodeType="tmRoot"/>
      </p:par>
    </p:tnLst>
  </p:timing>
  <p:txStyles>
    <p:titleStyle>
      <a:lvl1pPr algn="l" defTabSz="914583" rtl="0" eaLnBrk="1" latinLnBrk="0" hangingPunct="1">
        <a:lnSpc>
          <a:spcPct val="90000"/>
        </a:lnSpc>
        <a:spcBef>
          <a:spcPct val="0"/>
        </a:spcBef>
        <a:buNone/>
        <a:defRPr sz="4401" kern="1200">
          <a:solidFill>
            <a:schemeClr val="tx1"/>
          </a:solidFill>
          <a:latin typeface="+mj-lt"/>
          <a:ea typeface="+mj-ea"/>
          <a:cs typeface="+mj-cs"/>
        </a:defRPr>
      </a:lvl1pPr>
    </p:titleStyle>
    <p:bodyStyle>
      <a:lvl1pPr marL="228646" indent="-228646" algn="l" defTabSz="914583" rtl="0" eaLnBrk="1" latinLnBrk="0" hangingPunct="1">
        <a:lnSpc>
          <a:spcPct val="90000"/>
        </a:lnSpc>
        <a:spcBef>
          <a:spcPts val="1000"/>
        </a:spcBef>
        <a:buFont typeface="Arial" panose="020B0604020202020204" pitchFamily="34" charset="0"/>
        <a:buChar char="•"/>
        <a:defRPr sz="2801" kern="1200">
          <a:solidFill>
            <a:schemeClr val="tx1"/>
          </a:solidFill>
          <a:latin typeface="+mn-lt"/>
          <a:ea typeface="+mn-ea"/>
          <a:cs typeface="+mn-cs"/>
        </a:defRPr>
      </a:lvl1pPr>
      <a:lvl2pPr marL="685937" indent="-228646" algn="l" defTabSz="91458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229" indent="-228646" algn="l" defTabSz="91458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520"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811"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83" rtl="0" eaLnBrk="1" latinLnBrk="0" hangingPunct="1">
        <a:defRPr sz="1800" kern="1200">
          <a:solidFill>
            <a:schemeClr val="tx1"/>
          </a:solidFill>
          <a:latin typeface="+mn-lt"/>
          <a:ea typeface="+mn-ea"/>
          <a:cs typeface="+mn-cs"/>
        </a:defRPr>
      </a:lvl1pPr>
      <a:lvl2pPr marL="457291" algn="l" defTabSz="914583" rtl="0" eaLnBrk="1" latinLnBrk="0" hangingPunct="1">
        <a:defRPr sz="1800" kern="1200">
          <a:solidFill>
            <a:schemeClr val="tx1"/>
          </a:solidFill>
          <a:latin typeface="+mn-lt"/>
          <a:ea typeface="+mn-ea"/>
          <a:cs typeface="+mn-cs"/>
        </a:defRPr>
      </a:lvl2pPr>
      <a:lvl3pPr marL="914583" algn="l" defTabSz="914583" rtl="0" eaLnBrk="1" latinLnBrk="0" hangingPunct="1">
        <a:defRPr sz="1800" kern="1200">
          <a:solidFill>
            <a:schemeClr val="tx1"/>
          </a:solidFill>
          <a:latin typeface="+mn-lt"/>
          <a:ea typeface="+mn-ea"/>
          <a:cs typeface="+mn-cs"/>
        </a:defRPr>
      </a:lvl3pPr>
      <a:lvl4pPr marL="1371874" algn="l" defTabSz="914583" rtl="0" eaLnBrk="1" latinLnBrk="0" hangingPunct="1">
        <a:defRPr sz="1800" kern="1200">
          <a:solidFill>
            <a:schemeClr val="tx1"/>
          </a:solidFill>
          <a:latin typeface="+mn-lt"/>
          <a:ea typeface="+mn-ea"/>
          <a:cs typeface="+mn-cs"/>
        </a:defRPr>
      </a:lvl4pPr>
      <a:lvl5pPr marL="1829166" algn="l" defTabSz="914583" rtl="0" eaLnBrk="1" latinLnBrk="0" hangingPunct="1">
        <a:defRPr sz="1800" kern="1200">
          <a:solidFill>
            <a:schemeClr val="tx1"/>
          </a:solidFill>
          <a:latin typeface="+mn-lt"/>
          <a:ea typeface="+mn-ea"/>
          <a:cs typeface="+mn-cs"/>
        </a:defRPr>
      </a:lvl5pPr>
      <a:lvl6pPr marL="2286457" algn="l" defTabSz="914583" rtl="0" eaLnBrk="1" latinLnBrk="0" hangingPunct="1">
        <a:defRPr sz="1800" kern="1200">
          <a:solidFill>
            <a:schemeClr val="tx1"/>
          </a:solidFill>
          <a:latin typeface="+mn-lt"/>
          <a:ea typeface="+mn-ea"/>
          <a:cs typeface="+mn-cs"/>
        </a:defRPr>
      </a:lvl6pPr>
      <a:lvl7pPr marL="2743749" algn="l" defTabSz="914583" rtl="0" eaLnBrk="1" latinLnBrk="0" hangingPunct="1">
        <a:defRPr sz="1800" kern="1200">
          <a:solidFill>
            <a:schemeClr val="tx1"/>
          </a:solidFill>
          <a:latin typeface="+mn-lt"/>
          <a:ea typeface="+mn-ea"/>
          <a:cs typeface="+mn-cs"/>
        </a:defRPr>
      </a:lvl7pPr>
      <a:lvl8pPr marL="3201040" algn="l" defTabSz="914583" rtl="0" eaLnBrk="1" latinLnBrk="0" hangingPunct="1">
        <a:defRPr sz="1800" kern="1200">
          <a:solidFill>
            <a:schemeClr val="tx1"/>
          </a:solidFill>
          <a:latin typeface="+mn-lt"/>
          <a:ea typeface="+mn-ea"/>
          <a:cs typeface="+mn-cs"/>
        </a:defRPr>
      </a:lvl8pPr>
      <a:lvl9pPr marL="3658332" algn="l" defTabSz="914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8349" cy="6859588"/>
          </a:xfrm>
          <a:prstGeom prst="rect">
            <a:avLst/>
          </a:prstGeom>
        </p:spPr>
      </p:pic>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898633" y="-1211595"/>
            <a:ext cx="609996" cy="609741"/>
          </a:xfrm>
          <a:prstGeom prst="rect">
            <a:avLst/>
          </a:prstGeom>
        </p:spPr>
      </p:pic>
      <p:sp>
        <p:nvSpPr>
          <p:cNvPr id="13" name="TextBox 12"/>
          <p:cNvSpPr txBox="1"/>
          <p:nvPr/>
        </p:nvSpPr>
        <p:spPr>
          <a:xfrm>
            <a:off x="634168" y="688523"/>
            <a:ext cx="10930014" cy="2585355"/>
          </a:xfrm>
          <a:prstGeom prst="rect">
            <a:avLst/>
          </a:prstGeom>
          <a:noFill/>
        </p:spPr>
        <p:txBody>
          <a:bodyPr wrap="square" lIns="91472" tIns="45736" rIns="91472" bIns="45736"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itchFamily="34" charset="0"/>
                <a:ea typeface="微软雅黑" pitchFamily="34" charset="-122"/>
                <a:cs typeface="Arial" pitchFamily="34" charset="0"/>
              </a:defRPr>
            </a:lvl1pPr>
          </a:lstStyle>
          <a:p>
            <a:pPr>
              <a:lnSpc>
                <a:spcPct val="150000"/>
              </a:lnSpc>
            </a:pPr>
            <a:r>
              <a:rPr lang="en-US" altLang="zh-CN" sz="5400" b="0" dirty="0" smtClean="0">
                <a:solidFill>
                  <a:schemeClr val="tx1"/>
                </a:solidFill>
              </a:rPr>
              <a:t>Marine Economic </a:t>
            </a:r>
          </a:p>
          <a:p>
            <a:pPr>
              <a:lnSpc>
                <a:spcPct val="150000"/>
              </a:lnSpc>
            </a:pPr>
            <a:r>
              <a:rPr lang="en-US" altLang="zh-CN" sz="5400" b="0" dirty="0" smtClean="0">
                <a:solidFill>
                  <a:schemeClr val="tx1"/>
                </a:solidFill>
              </a:rPr>
              <a:t>Monitoring and Evaluation</a:t>
            </a:r>
          </a:p>
        </p:txBody>
      </p:sp>
      <p:sp>
        <p:nvSpPr>
          <p:cNvPr id="18" name="TextBox 17"/>
          <p:cNvSpPr txBox="1"/>
          <p:nvPr/>
        </p:nvSpPr>
        <p:spPr>
          <a:xfrm>
            <a:off x="3146847" y="5085978"/>
            <a:ext cx="5384643" cy="1373443"/>
          </a:xfrm>
          <a:prstGeom prst="rect">
            <a:avLst/>
          </a:prstGeom>
          <a:noFill/>
          <a:ln>
            <a:noFill/>
          </a:ln>
          <a:effectLst/>
        </p:spPr>
        <p:txBody>
          <a:bodyPr vert="horz" wrap="square" lIns="91440" tIns="45720" rIns="91440" bIns="45720" numCol="1" anchor="ctr" anchorCtr="0" compatLnSpc="1">
            <a:prstTxWarp prst="textNoShape">
              <a:avLst/>
            </a:prstTxWarp>
          </a:bodyPr>
          <a:lstStyle>
            <a:defPPr>
              <a:defRPr lang="zh-CN"/>
            </a:defPPr>
            <a:lvl1pPr indent="0" fontAlgn="base">
              <a:spcBef>
                <a:spcPct val="20000"/>
              </a:spcBef>
              <a:spcAft>
                <a:spcPct val="0"/>
              </a:spcAft>
              <a:buFontTx/>
              <a:buNone/>
              <a:defRPr sz="3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vl2pPr marL="742950" indent="-285750" eaLnBrk="0" fontAlgn="base" hangingPunct="0">
              <a:spcBef>
                <a:spcPct val="20000"/>
              </a:spcBef>
              <a:spcAft>
                <a:spcPct val="0"/>
              </a:spcAft>
              <a:buChar char="–"/>
              <a:defRPr sz="2000">
                <a:solidFill>
                  <a:schemeClr val="accent2"/>
                </a:solidFill>
                <a:ea typeface="仿宋_GB2312" pitchFamily="49" charset="-122"/>
              </a:defRPr>
            </a:lvl2pPr>
            <a:lvl3pPr marL="1143000" indent="-228600" eaLnBrk="0" fontAlgn="base" hangingPunct="0">
              <a:spcBef>
                <a:spcPct val="20000"/>
              </a:spcBef>
              <a:spcAft>
                <a:spcPct val="0"/>
              </a:spcAft>
              <a:buChar char="•"/>
              <a:defRPr sz="2400">
                <a:ea typeface="宋体" pitchFamily="2" charset="-122"/>
              </a:defRPr>
            </a:lvl3pPr>
            <a:lvl4pPr marL="1600200" indent="-228600" eaLnBrk="0" fontAlgn="base" hangingPunct="0">
              <a:spcBef>
                <a:spcPct val="20000"/>
              </a:spcBef>
              <a:spcAft>
                <a:spcPct val="0"/>
              </a:spcAft>
              <a:buChar char="–"/>
              <a:defRPr sz="2000">
                <a:ea typeface="宋体" pitchFamily="2" charset="-122"/>
              </a:defRPr>
            </a:lvl4pPr>
            <a:lvl5pPr marL="2057400" indent="-228600" eaLnBrk="0" fontAlgn="base" hangingPunct="0">
              <a:spcBef>
                <a:spcPct val="20000"/>
              </a:spcBef>
              <a:spcAft>
                <a:spcPct val="0"/>
              </a:spcAft>
              <a:buChar char="»"/>
              <a:defRPr sz="2000">
                <a:ea typeface="宋体" pitchFamily="2" charset="-122"/>
              </a:defRPr>
            </a:lvl5pPr>
            <a:lvl6pPr marL="2514600" indent="-228600" eaLnBrk="0" fontAlgn="base" hangingPunct="0">
              <a:spcBef>
                <a:spcPct val="20000"/>
              </a:spcBef>
              <a:spcAft>
                <a:spcPct val="0"/>
              </a:spcAft>
              <a:buChar char="»"/>
              <a:defRPr sz="2000">
                <a:ea typeface="宋体" pitchFamily="2" charset="-122"/>
              </a:defRPr>
            </a:lvl6pPr>
            <a:lvl7pPr marL="2971800" indent="-228600" eaLnBrk="0" fontAlgn="base" hangingPunct="0">
              <a:spcBef>
                <a:spcPct val="20000"/>
              </a:spcBef>
              <a:spcAft>
                <a:spcPct val="0"/>
              </a:spcAft>
              <a:buChar char="»"/>
              <a:defRPr sz="2000">
                <a:ea typeface="宋体" pitchFamily="2" charset="-122"/>
              </a:defRPr>
            </a:lvl7pPr>
            <a:lvl8pPr marL="3429000" indent="-228600" eaLnBrk="0" fontAlgn="base" hangingPunct="0">
              <a:spcBef>
                <a:spcPct val="20000"/>
              </a:spcBef>
              <a:spcAft>
                <a:spcPct val="0"/>
              </a:spcAft>
              <a:buChar char="»"/>
              <a:defRPr sz="2000">
                <a:ea typeface="宋体" pitchFamily="2" charset="-122"/>
              </a:defRPr>
            </a:lvl8pPr>
            <a:lvl9pPr marL="3886200" indent="-228600" eaLnBrk="0" fontAlgn="base" hangingPunct="0">
              <a:spcBef>
                <a:spcPct val="20000"/>
              </a:spcBef>
              <a:spcAft>
                <a:spcPct val="0"/>
              </a:spcAft>
              <a:buChar char="»"/>
              <a:defRPr sz="2000">
                <a:ea typeface="宋体" pitchFamily="2" charset="-122"/>
              </a:defRPr>
            </a:lvl9pPr>
          </a:lstStyle>
          <a:p>
            <a:pPr algn="ctr">
              <a:defRPr/>
            </a:pPr>
            <a:r>
              <a:rPr lang="en-US" altLang="zh-CN" sz="2800" kern="0" smtClean="0">
                <a:solidFill>
                  <a:schemeClr val="tx1"/>
                </a:solidFill>
              </a:rPr>
              <a:t>LU </a:t>
            </a:r>
            <a:r>
              <a:rPr lang="en-US" altLang="zh-CN" sz="2800" kern="0" dirty="0" err="1" smtClean="0">
                <a:solidFill>
                  <a:schemeClr val="tx1"/>
                </a:solidFill>
              </a:rPr>
              <a:t>Wenhai</a:t>
            </a:r>
            <a:endParaRPr lang="en-US" altLang="zh-CN" sz="2800" kern="0" dirty="0" smtClean="0">
              <a:solidFill>
                <a:schemeClr val="tx1"/>
              </a:solidFill>
            </a:endParaRPr>
          </a:p>
          <a:p>
            <a:pPr algn="ctr">
              <a:defRPr/>
            </a:pPr>
            <a:r>
              <a:rPr lang="en-US" altLang="zh-CN" sz="2800" kern="0" dirty="0" smtClean="0">
                <a:solidFill>
                  <a:schemeClr val="tx1"/>
                </a:solidFill>
              </a:rPr>
              <a:t>Brussels</a:t>
            </a:r>
            <a:r>
              <a:rPr lang="en-US" altLang="zh-CN" sz="2800" kern="0" dirty="0">
                <a:solidFill>
                  <a:schemeClr val="tx1"/>
                </a:solidFill>
              </a:rPr>
              <a:t>, Belgium</a:t>
            </a:r>
          </a:p>
          <a:p>
            <a:pPr algn="ctr">
              <a:defRPr/>
            </a:pPr>
            <a:r>
              <a:rPr lang="en-US" altLang="zh-CN" sz="2800" kern="0" dirty="0">
                <a:solidFill>
                  <a:schemeClr val="tx1"/>
                </a:solidFill>
              </a:rPr>
              <a:t>2 June 2017</a:t>
            </a:r>
          </a:p>
        </p:txBody>
      </p:sp>
    </p:spTree>
    <p:extLst>
      <p:ext uri="{BB962C8B-B14F-4D97-AF65-F5344CB8AC3E}">
        <p14:creationId xmlns:p14="http://schemas.microsoft.com/office/powerpoint/2010/main" val="208357902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C:\Users\swl\Desktop\图片1.jpg"/>
          <p:cNvPicPr>
            <a:picLocks noChangeAspect="1" noChangeArrowheads="1"/>
          </p:cNvPicPr>
          <p:nvPr/>
        </p:nvPicPr>
        <p:blipFill>
          <a:blip r:embed="rId3"/>
          <a:srcRect/>
          <a:stretch>
            <a:fillRect/>
          </a:stretch>
        </p:blipFill>
        <p:spPr bwMode="auto">
          <a:xfrm>
            <a:off x="3834751" y="34783"/>
            <a:ext cx="8218802" cy="6357821"/>
          </a:xfrm>
          <a:prstGeom prst="rect">
            <a:avLst/>
          </a:prstGeom>
          <a:noFill/>
          <a:ln w="9525">
            <a:noFill/>
            <a:miter lim="800000"/>
            <a:headEnd/>
            <a:tailEnd/>
          </a:ln>
        </p:spPr>
      </p:pic>
      <p:sp>
        <p:nvSpPr>
          <p:cNvPr id="124931" name="Rectangle 2"/>
          <p:cNvSpPr>
            <a:spLocks noGrp="1" noChangeArrowheads="1"/>
          </p:cNvSpPr>
          <p:nvPr>
            <p:ph type="body" sz="half" idx="1"/>
          </p:nvPr>
        </p:nvSpPr>
        <p:spPr>
          <a:xfrm>
            <a:off x="1604439" y="-68154"/>
            <a:ext cx="8860301" cy="609741"/>
          </a:xfrm>
        </p:spPr>
        <p:txBody>
          <a:bodyPr/>
          <a:lstStyle/>
          <a:p>
            <a:pPr marL="0" indent="0">
              <a:lnSpc>
                <a:spcPct val="120000"/>
              </a:lnSpc>
              <a:buNone/>
            </a:pPr>
            <a:r>
              <a:rPr lang="en-US" altLang="zh-CN" sz="2801" b="1" dirty="0" smtClean="0">
                <a:latin typeface="Arial Unicode MS" pitchFamily="34" charset="-122"/>
                <a:ea typeface="Arial Unicode MS" pitchFamily="34" charset="-122"/>
                <a:cs typeface="Arial Unicode MS" pitchFamily="34" charset="-122"/>
              </a:rPr>
              <a:t>1.1.3 Data resource</a:t>
            </a:r>
            <a:endParaRPr lang="en-US" altLang="zh-CN" sz="2801" b="1" dirty="0">
              <a:latin typeface="Arial Unicode MS" pitchFamily="34" charset="-122"/>
              <a:ea typeface="Arial Unicode MS" pitchFamily="34" charset="-122"/>
              <a:cs typeface="Arial Unicode MS" pitchFamily="34" charset="-122"/>
            </a:endParaRPr>
          </a:p>
          <a:p>
            <a:pPr marL="0" indent="0">
              <a:lnSpc>
                <a:spcPct val="80000"/>
              </a:lnSpc>
              <a:buNone/>
            </a:pPr>
            <a:endParaRPr lang="en-US" altLang="zh-CN" sz="2801" b="1" dirty="0">
              <a:latin typeface="宋体" pitchFamily="2" charset="-122"/>
            </a:endParaRPr>
          </a:p>
          <a:p>
            <a:pPr marL="0" indent="0">
              <a:lnSpc>
                <a:spcPct val="80000"/>
              </a:lnSpc>
              <a:buNone/>
            </a:pPr>
            <a:endParaRPr lang="en-US" altLang="zh-CN" b="1" dirty="0" smtClean="0"/>
          </a:p>
        </p:txBody>
      </p:sp>
      <p:sp>
        <p:nvSpPr>
          <p:cNvPr id="124932" name="Text Box 3"/>
          <p:cNvSpPr txBox="1">
            <a:spLocks noChangeArrowheads="1"/>
          </p:cNvSpPr>
          <p:nvPr/>
        </p:nvSpPr>
        <p:spPr bwMode="auto">
          <a:xfrm>
            <a:off x="2773898" y="409148"/>
            <a:ext cx="6211738" cy="406494"/>
          </a:xfrm>
          <a:prstGeom prst="rect">
            <a:avLst/>
          </a:prstGeom>
          <a:noFill/>
          <a:ln w="9525">
            <a:solidFill>
              <a:schemeClr val="tx1"/>
            </a:solidFill>
            <a:miter lim="800000"/>
            <a:headEnd/>
            <a:tailEnd/>
          </a:ln>
        </p:spPr>
        <p:txBody>
          <a:bodyPr>
            <a:spAutoFit/>
          </a:bodyPr>
          <a:lstStyle/>
          <a:p>
            <a:pPr algn="ctr"/>
            <a:r>
              <a:rPr lang="en-US" altLang="zh-CN" sz="2000" dirty="0"/>
              <a:t>National </a:t>
            </a:r>
            <a:r>
              <a:rPr lang="en-US" altLang="zh-CN" sz="2000" dirty="0" smtClean="0"/>
              <a:t>Marine </a:t>
            </a:r>
            <a:r>
              <a:rPr lang="en-US" altLang="zh-CN" sz="2000" dirty="0"/>
              <a:t>Statistics Information Network</a:t>
            </a:r>
          </a:p>
        </p:txBody>
      </p:sp>
      <p:sp>
        <p:nvSpPr>
          <p:cNvPr id="124933" name="Line 4"/>
          <p:cNvSpPr>
            <a:spLocks noChangeShapeType="1"/>
          </p:cNvSpPr>
          <p:nvPr/>
        </p:nvSpPr>
        <p:spPr bwMode="auto">
          <a:xfrm>
            <a:off x="6711021" y="852167"/>
            <a:ext cx="0" cy="200071"/>
          </a:xfrm>
          <a:prstGeom prst="line">
            <a:avLst/>
          </a:prstGeom>
          <a:noFill/>
          <a:ln w="9525">
            <a:solidFill>
              <a:schemeClr val="tx1"/>
            </a:solidFill>
            <a:round/>
            <a:headEnd/>
            <a:tailEnd/>
          </a:ln>
        </p:spPr>
        <p:txBody>
          <a:bodyPr/>
          <a:lstStyle/>
          <a:p>
            <a:endParaRPr lang="zh-CN" altLang="en-US"/>
          </a:p>
        </p:txBody>
      </p:sp>
      <p:grpSp>
        <p:nvGrpSpPr>
          <p:cNvPr id="2" name="Group 30"/>
          <p:cNvGrpSpPr>
            <a:grpSpLocks/>
          </p:cNvGrpSpPr>
          <p:nvPr/>
        </p:nvGrpSpPr>
        <p:grpSpPr bwMode="auto">
          <a:xfrm>
            <a:off x="3329604" y="1039130"/>
            <a:ext cx="6791310" cy="1244887"/>
            <a:chOff x="621" y="1117"/>
            <a:chExt cx="4277" cy="784"/>
          </a:xfrm>
        </p:grpSpPr>
        <p:sp>
          <p:nvSpPr>
            <p:cNvPr id="124994" name="Line 31"/>
            <p:cNvSpPr>
              <a:spLocks noChangeShapeType="1"/>
            </p:cNvSpPr>
            <p:nvPr/>
          </p:nvSpPr>
          <p:spPr bwMode="auto">
            <a:xfrm>
              <a:off x="1769" y="1117"/>
              <a:ext cx="2381" cy="0"/>
            </a:xfrm>
            <a:prstGeom prst="line">
              <a:avLst/>
            </a:prstGeom>
            <a:noFill/>
            <a:ln w="9525">
              <a:solidFill>
                <a:schemeClr val="tx1"/>
              </a:solidFill>
              <a:round/>
              <a:headEnd/>
              <a:tailEnd/>
            </a:ln>
          </p:spPr>
          <p:txBody>
            <a:bodyPr/>
            <a:lstStyle/>
            <a:p>
              <a:endParaRPr lang="zh-CN" altLang="en-US"/>
            </a:p>
          </p:txBody>
        </p:sp>
        <p:sp>
          <p:nvSpPr>
            <p:cNvPr id="125000" name="Text Box 34"/>
            <p:cNvSpPr txBox="1">
              <a:spLocks noChangeArrowheads="1"/>
            </p:cNvSpPr>
            <p:nvPr/>
          </p:nvSpPr>
          <p:spPr bwMode="auto">
            <a:xfrm>
              <a:off x="621" y="1261"/>
              <a:ext cx="2295" cy="446"/>
            </a:xfrm>
            <a:prstGeom prst="rect">
              <a:avLst/>
            </a:prstGeom>
            <a:noFill/>
            <a:ln w="9525">
              <a:solidFill>
                <a:schemeClr val="tx1"/>
              </a:solidFill>
              <a:miter lim="800000"/>
              <a:headEnd/>
              <a:tailEnd/>
            </a:ln>
          </p:spPr>
          <p:txBody>
            <a:bodyPr wrap="square">
              <a:spAutoFit/>
            </a:bodyPr>
            <a:lstStyle/>
            <a:p>
              <a:pPr algn="ctr">
                <a:spcBef>
                  <a:spcPct val="50000"/>
                </a:spcBef>
              </a:pPr>
              <a:r>
                <a:rPr lang="en-US" altLang="zh-CN" sz="2000" dirty="0" smtClean="0"/>
                <a:t>More than </a:t>
              </a:r>
              <a:r>
                <a:rPr lang="en-US" altLang="zh-CN" sz="2000" dirty="0" smtClean="0">
                  <a:solidFill>
                    <a:srgbClr val="FF0000"/>
                  </a:solidFill>
                </a:rPr>
                <a:t>20</a:t>
              </a:r>
              <a:r>
                <a:rPr lang="en-US" altLang="zh-CN" sz="2000" dirty="0" smtClean="0"/>
                <a:t> </a:t>
              </a:r>
              <a:r>
                <a:rPr lang="en-US" altLang="zh-CN" sz="2000" dirty="0"/>
                <a:t>national ministries or departments </a:t>
              </a:r>
            </a:p>
          </p:txBody>
        </p:sp>
        <p:grpSp>
          <p:nvGrpSpPr>
            <p:cNvPr id="4" name="Group 35"/>
            <p:cNvGrpSpPr>
              <a:grpSpLocks/>
            </p:cNvGrpSpPr>
            <p:nvPr/>
          </p:nvGrpSpPr>
          <p:grpSpPr bwMode="auto">
            <a:xfrm>
              <a:off x="3096" y="1117"/>
              <a:ext cx="1802" cy="784"/>
              <a:chOff x="1139" y="1392"/>
              <a:chExt cx="1106" cy="784"/>
            </a:xfrm>
          </p:grpSpPr>
          <p:sp>
            <p:nvSpPr>
              <p:cNvPr id="124997" name="Line 36"/>
              <p:cNvSpPr>
                <a:spLocks noChangeShapeType="1"/>
              </p:cNvSpPr>
              <p:nvPr/>
            </p:nvSpPr>
            <p:spPr bwMode="auto">
              <a:xfrm>
                <a:off x="1791" y="1392"/>
                <a:ext cx="0" cy="144"/>
              </a:xfrm>
              <a:prstGeom prst="line">
                <a:avLst/>
              </a:prstGeom>
              <a:noFill/>
              <a:ln w="9525">
                <a:solidFill>
                  <a:schemeClr val="tx1"/>
                </a:solidFill>
                <a:round/>
                <a:headEnd/>
                <a:tailEnd/>
              </a:ln>
            </p:spPr>
            <p:txBody>
              <a:bodyPr/>
              <a:lstStyle/>
              <a:p>
                <a:endParaRPr lang="zh-CN" altLang="en-US"/>
              </a:p>
            </p:txBody>
          </p:sp>
          <p:sp>
            <p:nvSpPr>
              <p:cNvPr id="124998" name="Text Box 37"/>
              <p:cNvSpPr txBox="1">
                <a:spLocks noChangeArrowheads="1"/>
              </p:cNvSpPr>
              <p:nvPr/>
            </p:nvSpPr>
            <p:spPr bwMode="auto">
              <a:xfrm>
                <a:off x="1139" y="1536"/>
                <a:ext cx="1106" cy="640"/>
              </a:xfrm>
              <a:prstGeom prst="rect">
                <a:avLst/>
              </a:prstGeom>
              <a:noFill/>
              <a:ln w="9525">
                <a:solidFill>
                  <a:schemeClr val="tx1"/>
                </a:solidFill>
                <a:miter lim="800000"/>
                <a:headEnd/>
                <a:tailEnd/>
              </a:ln>
            </p:spPr>
            <p:txBody>
              <a:bodyPr wrap="square">
                <a:spAutoFit/>
              </a:bodyPr>
              <a:lstStyle/>
              <a:p>
                <a:pPr algn="ctr"/>
                <a:r>
                  <a:rPr lang="en-US" altLang="zh-CN" sz="2000" dirty="0" smtClean="0"/>
                  <a:t>Marine management</a:t>
                </a:r>
                <a:endParaRPr lang="en-US" altLang="zh-CN" sz="2000" dirty="0"/>
              </a:p>
              <a:p>
                <a:pPr algn="ctr"/>
                <a:r>
                  <a:rPr lang="en-US" altLang="zh-CN" sz="2000" dirty="0"/>
                  <a:t>Departments </a:t>
                </a:r>
                <a:r>
                  <a:rPr lang="en-US" altLang="zh-CN" sz="2000" dirty="0" smtClean="0"/>
                  <a:t>in Coastal areas </a:t>
                </a:r>
                <a:endParaRPr lang="en-US" altLang="zh-CN" sz="2000" dirty="0"/>
              </a:p>
            </p:txBody>
          </p:sp>
        </p:grpSp>
      </p:grpSp>
      <p:sp>
        <p:nvSpPr>
          <p:cNvPr id="124936" name="Rectangle 39"/>
          <p:cNvSpPr>
            <a:spLocks noChangeArrowheads="1"/>
          </p:cNvSpPr>
          <p:nvPr/>
        </p:nvSpPr>
        <p:spPr bwMode="auto">
          <a:xfrm>
            <a:off x="7594499" y="2355281"/>
            <a:ext cx="2281784" cy="2381808"/>
          </a:xfrm>
          <a:prstGeom prst="rect">
            <a:avLst/>
          </a:prstGeom>
          <a:noFill/>
          <a:ln w="9525">
            <a:solidFill>
              <a:schemeClr val="tx1"/>
            </a:solidFill>
            <a:miter lim="800000"/>
            <a:headEnd/>
            <a:tailEnd/>
          </a:ln>
        </p:spPr>
        <p:txBody>
          <a:bodyPr wrap="none" anchor="ctr"/>
          <a:lstStyle/>
          <a:p>
            <a:pPr algn="ctr"/>
            <a:r>
              <a:rPr lang="en-US" altLang="zh-CN" sz="2000" dirty="0" smtClean="0">
                <a:latin typeface="+mj-lt"/>
              </a:rPr>
              <a:t>Marine </a:t>
            </a:r>
            <a:r>
              <a:rPr lang="en-US" altLang="zh-CN" sz="2000" dirty="0">
                <a:latin typeface="+mj-lt"/>
              </a:rPr>
              <a:t>or Fishery </a:t>
            </a:r>
          </a:p>
          <a:p>
            <a:pPr algn="ctr"/>
            <a:r>
              <a:rPr lang="en-US" altLang="zh-CN" sz="2000" dirty="0">
                <a:latin typeface="+mj-lt"/>
              </a:rPr>
              <a:t>Departments in </a:t>
            </a:r>
          </a:p>
          <a:p>
            <a:pPr algn="ctr"/>
            <a:r>
              <a:rPr lang="en-US" altLang="zh-CN" sz="2000" dirty="0">
                <a:solidFill>
                  <a:srgbClr val="FF0000"/>
                </a:solidFill>
                <a:latin typeface="+mj-lt"/>
              </a:rPr>
              <a:t>11</a:t>
            </a:r>
            <a:r>
              <a:rPr lang="en-US" altLang="zh-CN" sz="2000" dirty="0">
                <a:latin typeface="+mj-lt"/>
              </a:rPr>
              <a:t> coastal provinces</a:t>
            </a:r>
          </a:p>
          <a:p>
            <a:pPr algn="ctr"/>
            <a:r>
              <a:rPr lang="en-US" altLang="zh-CN" sz="2000" dirty="0">
                <a:latin typeface="+mj-lt"/>
              </a:rPr>
              <a:t>and  cities and </a:t>
            </a:r>
          </a:p>
          <a:p>
            <a:pPr algn="ctr"/>
            <a:r>
              <a:rPr lang="en-US" altLang="zh-CN" sz="2000" dirty="0">
                <a:solidFill>
                  <a:srgbClr val="FF0000"/>
                </a:solidFill>
                <a:latin typeface="+mj-lt"/>
              </a:rPr>
              <a:t>5 </a:t>
            </a:r>
            <a:r>
              <a:rPr lang="en-US" altLang="zh-CN" sz="2000" dirty="0">
                <a:latin typeface="+mj-lt"/>
              </a:rPr>
              <a:t>specific cities </a:t>
            </a:r>
          </a:p>
          <a:p>
            <a:pPr algn="ctr"/>
            <a:r>
              <a:rPr lang="en-US" altLang="zh-CN" sz="2000" dirty="0">
                <a:latin typeface="+mj-lt"/>
              </a:rPr>
              <a:t>with independent </a:t>
            </a:r>
          </a:p>
          <a:p>
            <a:pPr algn="ctr"/>
            <a:r>
              <a:rPr lang="en-US" altLang="zh-CN" sz="2000" dirty="0">
                <a:latin typeface="+mj-lt"/>
              </a:rPr>
              <a:t>planning status.</a:t>
            </a:r>
          </a:p>
          <a:p>
            <a:pPr algn="ctr"/>
            <a:endParaRPr lang="en-US" altLang="zh-CN" sz="2000" dirty="0">
              <a:latin typeface="+mj-lt"/>
            </a:endParaRPr>
          </a:p>
        </p:txBody>
      </p:sp>
      <p:grpSp>
        <p:nvGrpSpPr>
          <p:cNvPr id="61" name="组合 60"/>
          <p:cNvGrpSpPr/>
          <p:nvPr/>
        </p:nvGrpSpPr>
        <p:grpSpPr>
          <a:xfrm>
            <a:off x="10536226" y="798162"/>
            <a:ext cx="1286173" cy="500179"/>
            <a:chOff x="7786688" y="1000125"/>
            <a:chExt cx="1285875" cy="500063"/>
          </a:xfrm>
        </p:grpSpPr>
        <p:sp>
          <p:nvSpPr>
            <p:cNvPr id="17" name="椭圆 16"/>
            <p:cNvSpPr/>
            <p:nvPr/>
          </p:nvSpPr>
          <p:spPr>
            <a:xfrm>
              <a:off x="7786688" y="1000125"/>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38" name="TextBox 17"/>
            <p:cNvSpPr txBox="1">
              <a:spLocks noChangeArrowheads="1"/>
            </p:cNvSpPr>
            <p:nvPr/>
          </p:nvSpPr>
          <p:spPr bwMode="auto">
            <a:xfrm>
              <a:off x="7858125" y="1071563"/>
              <a:ext cx="1214438" cy="369246"/>
            </a:xfrm>
            <a:prstGeom prst="rect">
              <a:avLst/>
            </a:prstGeom>
            <a:noFill/>
            <a:ln w="9525">
              <a:noFill/>
              <a:miter lim="800000"/>
              <a:headEnd/>
              <a:tailEnd/>
            </a:ln>
          </p:spPr>
          <p:txBody>
            <a:bodyPr>
              <a:spAutoFit/>
            </a:bodyPr>
            <a:lstStyle/>
            <a:p>
              <a:r>
                <a:rPr lang="en-US" altLang="zh-CN" sz="1800" dirty="0"/>
                <a:t>Liaoning</a:t>
              </a:r>
              <a:endParaRPr lang="zh-CN" altLang="en-US" sz="1800" dirty="0"/>
            </a:p>
          </p:txBody>
        </p:sp>
      </p:grpSp>
      <p:grpSp>
        <p:nvGrpSpPr>
          <p:cNvPr id="62" name="组合 61"/>
          <p:cNvGrpSpPr/>
          <p:nvPr/>
        </p:nvGrpSpPr>
        <p:grpSpPr>
          <a:xfrm>
            <a:off x="10250377" y="1298357"/>
            <a:ext cx="1429081" cy="500178"/>
            <a:chOff x="7572375" y="1428750"/>
            <a:chExt cx="1428750" cy="500063"/>
          </a:xfrm>
        </p:grpSpPr>
        <p:sp>
          <p:nvSpPr>
            <p:cNvPr id="19" name="椭圆 18"/>
            <p:cNvSpPr/>
            <p:nvPr/>
          </p:nvSpPr>
          <p:spPr>
            <a:xfrm>
              <a:off x="7572375" y="1428750"/>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40" name="TextBox 19"/>
            <p:cNvSpPr txBox="1">
              <a:spLocks noChangeArrowheads="1"/>
            </p:cNvSpPr>
            <p:nvPr/>
          </p:nvSpPr>
          <p:spPr bwMode="auto">
            <a:xfrm>
              <a:off x="7786688" y="1500188"/>
              <a:ext cx="1214437" cy="369247"/>
            </a:xfrm>
            <a:prstGeom prst="rect">
              <a:avLst/>
            </a:prstGeom>
            <a:noFill/>
            <a:ln w="9525">
              <a:noFill/>
              <a:miter lim="800000"/>
              <a:headEnd/>
              <a:tailEnd/>
            </a:ln>
          </p:spPr>
          <p:txBody>
            <a:bodyPr>
              <a:spAutoFit/>
            </a:bodyPr>
            <a:lstStyle/>
            <a:p>
              <a:r>
                <a:rPr lang="en-US" altLang="zh-CN" sz="1800" dirty="0" err="1"/>
                <a:t>Hebei</a:t>
              </a:r>
              <a:endParaRPr lang="zh-CN" altLang="en-US" sz="1800" dirty="0"/>
            </a:p>
          </p:txBody>
        </p:sp>
      </p:grpSp>
      <p:grpSp>
        <p:nvGrpSpPr>
          <p:cNvPr id="63" name="组合 62"/>
          <p:cNvGrpSpPr/>
          <p:nvPr/>
        </p:nvGrpSpPr>
        <p:grpSpPr>
          <a:xfrm>
            <a:off x="10036016" y="1727081"/>
            <a:ext cx="1286173" cy="500178"/>
            <a:chOff x="7358063" y="1857375"/>
            <a:chExt cx="1285875" cy="500063"/>
          </a:xfrm>
        </p:grpSpPr>
        <p:sp>
          <p:nvSpPr>
            <p:cNvPr id="21" name="椭圆 20"/>
            <p:cNvSpPr/>
            <p:nvPr/>
          </p:nvSpPr>
          <p:spPr>
            <a:xfrm>
              <a:off x="7358063" y="1857375"/>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42" name="TextBox 21"/>
            <p:cNvSpPr txBox="1">
              <a:spLocks noChangeArrowheads="1"/>
            </p:cNvSpPr>
            <p:nvPr/>
          </p:nvSpPr>
          <p:spPr bwMode="auto">
            <a:xfrm>
              <a:off x="7429500" y="1928813"/>
              <a:ext cx="1214438" cy="369247"/>
            </a:xfrm>
            <a:prstGeom prst="rect">
              <a:avLst/>
            </a:prstGeom>
            <a:noFill/>
            <a:ln w="9525">
              <a:noFill/>
              <a:miter lim="800000"/>
              <a:headEnd/>
              <a:tailEnd/>
            </a:ln>
          </p:spPr>
          <p:txBody>
            <a:bodyPr>
              <a:spAutoFit/>
            </a:bodyPr>
            <a:lstStyle/>
            <a:p>
              <a:r>
                <a:rPr lang="en-US" altLang="zh-CN" sz="1800" dirty="0"/>
                <a:t>Tianjin </a:t>
              </a:r>
              <a:endParaRPr lang="zh-CN" altLang="en-US" sz="1800" dirty="0"/>
            </a:p>
          </p:txBody>
        </p:sp>
      </p:grpSp>
      <p:grpSp>
        <p:nvGrpSpPr>
          <p:cNvPr id="64" name="组合 63"/>
          <p:cNvGrpSpPr/>
          <p:nvPr/>
        </p:nvGrpSpPr>
        <p:grpSpPr>
          <a:xfrm>
            <a:off x="10286104" y="2209193"/>
            <a:ext cx="1429081" cy="500179"/>
            <a:chOff x="7643813" y="2286000"/>
            <a:chExt cx="1428750" cy="500063"/>
          </a:xfrm>
        </p:grpSpPr>
        <p:sp>
          <p:nvSpPr>
            <p:cNvPr id="23" name="椭圆 22"/>
            <p:cNvSpPr/>
            <p:nvPr/>
          </p:nvSpPr>
          <p:spPr>
            <a:xfrm>
              <a:off x="7786688" y="2286000"/>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44" name="TextBox 23"/>
            <p:cNvSpPr txBox="1">
              <a:spLocks noChangeArrowheads="1"/>
            </p:cNvSpPr>
            <p:nvPr/>
          </p:nvSpPr>
          <p:spPr bwMode="auto">
            <a:xfrm>
              <a:off x="7643813" y="2357438"/>
              <a:ext cx="1428750" cy="369246"/>
            </a:xfrm>
            <a:prstGeom prst="rect">
              <a:avLst/>
            </a:prstGeom>
            <a:noFill/>
            <a:ln w="9525">
              <a:noFill/>
              <a:miter lim="800000"/>
              <a:headEnd/>
              <a:tailEnd/>
            </a:ln>
          </p:spPr>
          <p:txBody>
            <a:bodyPr>
              <a:spAutoFit/>
            </a:bodyPr>
            <a:lstStyle/>
            <a:p>
              <a:r>
                <a:rPr lang="en-US" altLang="zh-CN" sz="1800" dirty="0"/>
                <a:t>Shandong</a:t>
              </a:r>
              <a:endParaRPr lang="zh-CN" altLang="en-US" sz="1800" dirty="0"/>
            </a:p>
          </p:txBody>
        </p:sp>
      </p:grpSp>
      <p:grpSp>
        <p:nvGrpSpPr>
          <p:cNvPr id="65" name="组合 64"/>
          <p:cNvGrpSpPr/>
          <p:nvPr/>
        </p:nvGrpSpPr>
        <p:grpSpPr>
          <a:xfrm>
            <a:off x="10178924" y="2584531"/>
            <a:ext cx="1286173" cy="500179"/>
            <a:chOff x="7500938" y="2714625"/>
            <a:chExt cx="1285875" cy="500063"/>
          </a:xfrm>
        </p:grpSpPr>
        <p:sp>
          <p:nvSpPr>
            <p:cNvPr id="25" name="椭圆 24"/>
            <p:cNvSpPr/>
            <p:nvPr/>
          </p:nvSpPr>
          <p:spPr>
            <a:xfrm>
              <a:off x="7500938" y="2714625"/>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46" name="TextBox 25"/>
            <p:cNvSpPr txBox="1">
              <a:spLocks noChangeArrowheads="1"/>
            </p:cNvSpPr>
            <p:nvPr/>
          </p:nvSpPr>
          <p:spPr bwMode="auto">
            <a:xfrm>
              <a:off x="7572375" y="2786063"/>
              <a:ext cx="1214438" cy="369246"/>
            </a:xfrm>
            <a:prstGeom prst="rect">
              <a:avLst/>
            </a:prstGeom>
            <a:noFill/>
            <a:ln w="9525">
              <a:noFill/>
              <a:miter lim="800000"/>
              <a:headEnd/>
              <a:tailEnd/>
            </a:ln>
          </p:spPr>
          <p:txBody>
            <a:bodyPr>
              <a:spAutoFit/>
            </a:bodyPr>
            <a:lstStyle/>
            <a:p>
              <a:r>
                <a:rPr lang="en-US" altLang="zh-CN" sz="1800" dirty="0"/>
                <a:t>Jiangsu</a:t>
              </a:r>
              <a:endParaRPr lang="zh-CN" altLang="en-US" sz="1800" dirty="0"/>
            </a:p>
          </p:txBody>
        </p:sp>
      </p:grpSp>
      <p:grpSp>
        <p:nvGrpSpPr>
          <p:cNvPr id="66" name="组合 65"/>
          <p:cNvGrpSpPr/>
          <p:nvPr/>
        </p:nvGrpSpPr>
        <p:grpSpPr>
          <a:xfrm>
            <a:off x="10321832" y="3013255"/>
            <a:ext cx="1286173" cy="500179"/>
            <a:chOff x="7643813" y="3143250"/>
            <a:chExt cx="1285875" cy="500063"/>
          </a:xfrm>
        </p:grpSpPr>
        <p:sp>
          <p:nvSpPr>
            <p:cNvPr id="27" name="椭圆 26"/>
            <p:cNvSpPr/>
            <p:nvPr/>
          </p:nvSpPr>
          <p:spPr>
            <a:xfrm>
              <a:off x="7643813" y="3143250"/>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48" name="TextBox 27"/>
            <p:cNvSpPr txBox="1">
              <a:spLocks noChangeArrowheads="1"/>
            </p:cNvSpPr>
            <p:nvPr/>
          </p:nvSpPr>
          <p:spPr bwMode="auto">
            <a:xfrm>
              <a:off x="7715250" y="3214688"/>
              <a:ext cx="1214438" cy="369246"/>
            </a:xfrm>
            <a:prstGeom prst="rect">
              <a:avLst/>
            </a:prstGeom>
            <a:noFill/>
            <a:ln w="9525">
              <a:noFill/>
              <a:miter lim="800000"/>
              <a:headEnd/>
              <a:tailEnd/>
            </a:ln>
          </p:spPr>
          <p:txBody>
            <a:bodyPr>
              <a:spAutoFit/>
            </a:bodyPr>
            <a:lstStyle/>
            <a:p>
              <a:r>
                <a:rPr lang="en-US" altLang="zh-CN" sz="1800" dirty="0"/>
                <a:t>Shanghai</a:t>
              </a:r>
              <a:endParaRPr lang="zh-CN" altLang="en-US" sz="1800" dirty="0"/>
            </a:p>
          </p:txBody>
        </p:sp>
      </p:grpSp>
      <p:grpSp>
        <p:nvGrpSpPr>
          <p:cNvPr id="67" name="组合 66"/>
          <p:cNvGrpSpPr/>
          <p:nvPr/>
        </p:nvGrpSpPr>
        <p:grpSpPr>
          <a:xfrm>
            <a:off x="10393286" y="3441980"/>
            <a:ext cx="1286173" cy="500179"/>
            <a:chOff x="7715250" y="3571875"/>
            <a:chExt cx="1285875" cy="500063"/>
          </a:xfrm>
        </p:grpSpPr>
        <p:sp>
          <p:nvSpPr>
            <p:cNvPr id="29" name="椭圆 28"/>
            <p:cNvSpPr/>
            <p:nvPr/>
          </p:nvSpPr>
          <p:spPr>
            <a:xfrm>
              <a:off x="7715250" y="3571875"/>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50" name="TextBox 29"/>
            <p:cNvSpPr txBox="1">
              <a:spLocks noChangeArrowheads="1"/>
            </p:cNvSpPr>
            <p:nvPr/>
          </p:nvSpPr>
          <p:spPr bwMode="auto">
            <a:xfrm>
              <a:off x="7786688" y="3643313"/>
              <a:ext cx="1214437" cy="369246"/>
            </a:xfrm>
            <a:prstGeom prst="rect">
              <a:avLst/>
            </a:prstGeom>
            <a:noFill/>
            <a:ln w="9525">
              <a:noFill/>
              <a:miter lim="800000"/>
              <a:headEnd/>
              <a:tailEnd/>
            </a:ln>
          </p:spPr>
          <p:txBody>
            <a:bodyPr>
              <a:spAutoFit/>
            </a:bodyPr>
            <a:lstStyle/>
            <a:p>
              <a:r>
                <a:rPr lang="en-US" altLang="zh-CN" sz="1800" dirty="0"/>
                <a:t>Zhejiang</a:t>
              </a:r>
              <a:endParaRPr lang="zh-CN" altLang="en-US" sz="1800" dirty="0"/>
            </a:p>
          </p:txBody>
        </p:sp>
      </p:grpSp>
      <p:grpSp>
        <p:nvGrpSpPr>
          <p:cNvPr id="68" name="组合 67"/>
          <p:cNvGrpSpPr/>
          <p:nvPr/>
        </p:nvGrpSpPr>
        <p:grpSpPr>
          <a:xfrm>
            <a:off x="10321832" y="3870700"/>
            <a:ext cx="1357626" cy="500178"/>
            <a:chOff x="7643813" y="4000500"/>
            <a:chExt cx="1357312" cy="500063"/>
          </a:xfrm>
        </p:grpSpPr>
        <p:sp>
          <p:nvSpPr>
            <p:cNvPr id="31" name="椭圆 30"/>
            <p:cNvSpPr/>
            <p:nvPr/>
          </p:nvSpPr>
          <p:spPr>
            <a:xfrm>
              <a:off x="7643813" y="4000500"/>
              <a:ext cx="1143000"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52" name="TextBox 31"/>
            <p:cNvSpPr txBox="1">
              <a:spLocks noChangeArrowheads="1"/>
            </p:cNvSpPr>
            <p:nvPr/>
          </p:nvSpPr>
          <p:spPr bwMode="auto">
            <a:xfrm>
              <a:off x="7786688" y="4071938"/>
              <a:ext cx="1214437" cy="369247"/>
            </a:xfrm>
            <a:prstGeom prst="rect">
              <a:avLst/>
            </a:prstGeom>
            <a:noFill/>
            <a:ln w="9525">
              <a:noFill/>
              <a:miter lim="800000"/>
              <a:headEnd/>
              <a:tailEnd/>
            </a:ln>
          </p:spPr>
          <p:txBody>
            <a:bodyPr>
              <a:spAutoFit/>
            </a:bodyPr>
            <a:lstStyle/>
            <a:p>
              <a:r>
                <a:rPr lang="en-US" altLang="zh-CN" sz="1800" dirty="0"/>
                <a:t>Fujian</a:t>
              </a:r>
              <a:endParaRPr lang="zh-CN" altLang="en-US" sz="1800" dirty="0"/>
            </a:p>
          </p:txBody>
        </p:sp>
      </p:grpSp>
      <p:grpSp>
        <p:nvGrpSpPr>
          <p:cNvPr id="69" name="组合 68"/>
          <p:cNvGrpSpPr/>
          <p:nvPr/>
        </p:nvGrpSpPr>
        <p:grpSpPr>
          <a:xfrm>
            <a:off x="9893126" y="4299428"/>
            <a:ext cx="1500535" cy="500179"/>
            <a:chOff x="7215206" y="4429125"/>
            <a:chExt cx="1500188" cy="500063"/>
          </a:xfrm>
        </p:grpSpPr>
        <p:sp>
          <p:nvSpPr>
            <p:cNvPr id="33" name="椭圆 32"/>
            <p:cNvSpPr/>
            <p:nvPr/>
          </p:nvSpPr>
          <p:spPr>
            <a:xfrm>
              <a:off x="7215206" y="4429125"/>
              <a:ext cx="1428732"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54" name="TextBox 33"/>
            <p:cNvSpPr txBox="1">
              <a:spLocks noChangeArrowheads="1"/>
            </p:cNvSpPr>
            <p:nvPr/>
          </p:nvSpPr>
          <p:spPr bwMode="auto">
            <a:xfrm>
              <a:off x="7215206" y="4500570"/>
              <a:ext cx="1500188" cy="369246"/>
            </a:xfrm>
            <a:prstGeom prst="rect">
              <a:avLst/>
            </a:prstGeom>
            <a:noFill/>
            <a:ln w="9525">
              <a:noFill/>
              <a:miter lim="800000"/>
              <a:headEnd/>
              <a:tailEnd/>
            </a:ln>
          </p:spPr>
          <p:txBody>
            <a:bodyPr>
              <a:spAutoFit/>
            </a:bodyPr>
            <a:lstStyle/>
            <a:p>
              <a:r>
                <a:rPr lang="en-US" altLang="zh-CN" sz="1800" dirty="0"/>
                <a:t>Guangdong</a:t>
              </a:r>
              <a:endParaRPr lang="zh-CN" altLang="en-US" sz="1800" dirty="0"/>
            </a:p>
          </p:txBody>
        </p:sp>
      </p:grpSp>
      <p:grpSp>
        <p:nvGrpSpPr>
          <p:cNvPr id="60" name="组合 59"/>
          <p:cNvGrpSpPr/>
          <p:nvPr/>
        </p:nvGrpSpPr>
        <p:grpSpPr>
          <a:xfrm>
            <a:off x="9321490" y="4728163"/>
            <a:ext cx="1286173" cy="500178"/>
            <a:chOff x="6786563" y="4786313"/>
            <a:chExt cx="1285875" cy="500062"/>
          </a:xfrm>
        </p:grpSpPr>
        <p:sp>
          <p:nvSpPr>
            <p:cNvPr id="35" name="椭圆 34"/>
            <p:cNvSpPr/>
            <p:nvPr/>
          </p:nvSpPr>
          <p:spPr>
            <a:xfrm>
              <a:off x="6786563" y="4786313"/>
              <a:ext cx="1143000" cy="5000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56" name="TextBox 35"/>
            <p:cNvSpPr txBox="1">
              <a:spLocks noChangeArrowheads="1"/>
            </p:cNvSpPr>
            <p:nvPr/>
          </p:nvSpPr>
          <p:spPr bwMode="auto">
            <a:xfrm>
              <a:off x="6858000" y="4857750"/>
              <a:ext cx="1214438" cy="369246"/>
            </a:xfrm>
            <a:prstGeom prst="rect">
              <a:avLst/>
            </a:prstGeom>
            <a:noFill/>
            <a:ln w="9525">
              <a:noFill/>
              <a:miter lim="800000"/>
              <a:headEnd/>
              <a:tailEnd/>
            </a:ln>
          </p:spPr>
          <p:txBody>
            <a:bodyPr>
              <a:spAutoFit/>
            </a:bodyPr>
            <a:lstStyle/>
            <a:p>
              <a:r>
                <a:rPr lang="en-US" altLang="zh-CN" sz="1800" dirty="0"/>
                <a:t>Guangxi</a:t>
              </a:r>
              <a:endParaRPr lang="zh-CN" altLang="en-US" sz="1800" dirty="0"/>
            </a:p>
          </p:txBody>
        </p:sp>
      </p:grpSp>
      <p:grpSp>
        <p:nvGrpSpPr>
          <p:cNvPr id="59" name="组合 58"/>
          <p:cNvGrpSpPr/>
          <p:nvPr/>
        </p:nvGrpSpPr>
        <p:grpSpPr>
          <a:xfrm>
            <a:off x="8321126" y="5013975"/>
            <a:ext cx="1286173" cy="500177"/>
            <a:chOff x="7572375" y="5357813"/>
            <a:chExt cx="1285875" cy="500062"/>
          </a:xfrm>
        </p:grpSpPr>
        <p:sp>
          <p:nvSpPr>
            <p:cNvPr id="37" name="椭圆 36"/>
            <p:cNvSpPr/>
            <p:nvPr/>
          </p:nvSpPr>
          <p:spPr>
            <a:xfrm>
              <a:off x="7572375" y="5357813"/>
              <a:ext cx="1143000" cy="5000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58" name="TextBox 37"/>
            <p:cNvSpPr txBox="1">
              <a:spLocks noChangeArrowheads="1"/>
            </p:cNvSpPr>
            <p:nvPr/>
          </p:nvSpPr>
          <p:spPr bwMode="auto">
            <a:xfrm>
              <a:off x="7643813" y="5429250"/>
              <a:ext cx="1214437" cy="369247"/>
            </a:xfrm>
            <a:prstGeom prst="rect">
              <a:avLst/>
            </a:prstGeom>
            <a:noFill/>
            <a:ln w="9525">
              <a:noFill/>
              <a:miter lim="800000"/>
              <a:headEnd/>
              <a:tailEnd/>
            </a:ln>
          </p:spPr>
          <p:txBody>
            <a:bodyPr>
              <a:spAutoFit/>
            </a:bodyPr>
            <a:lstStyle/>
            <a:p>
              <a:r>
                <a:rPr lang="en-US" altLang="zh-CN" sz="1800" dirty="0"/>
                <a:t>Hainan</a:t>
              </a:r>
              <a:endParaRPr lang="zh-CN" altLang="en-US" sz="1800" dirty="0"/>
            </a:p>
          </p:txBody>
        </p:sp>
      </p:grpSp>
      <p:grpSp>
        <p:nvGrpSpPr>
          <p:cNvPr id="54" name="组合 53"/>
          <p:cNvGrpSpPr/>
          <p:nvPr/>
        </p:nvGrpSpPr>
        <p:grpSpPr>
          <a:xfrm>
            <a:off x="10464763" y="5228344"/>
            <a:ext cx="1214718" cy="500178"/>
            <a:chOff x="5786438" y="5214938"/>
            <a:chExt cx="1214437" cy="500062"/>
          </a:xfrm>
        </p:grpSpPr>
        <p:sp>
          <p:nvSpPr>
            <p:cNvPr id="39" name="椭圆 38"/>
            <p:cNvSpPr/>
            <p:nvPr/>
          </p:nvSpPr>
          <p:spPr>
            <a:xfrm>
              <a:off x="5786438" y="5214938"/>
              <a:ext cx="1143000" cy="5000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60" name="TextBox 39"/>
            <p:cNvSpPr txBox="1">
              <a:spLocks noChangeArrowheads="1"/>
            </p:cNvSpPr>
            <p:nvPr/>
          </p:nvSpPr>
          <p:spPr bwMode="auto">
            <a:xfrm>
              <a:off x="6000750" y="5286375"/>
              <a:ext cx="1000125" cy="369246"/>
            </a:xfrm>
            <a:prstGeom prst="rect">
              <a:avLst/>
            </a:prstGeom>
            <a:noFill/>
            <a:ln w="9525">
              <a:noFill/>
              <a:miter lim="800000"/>
              <a:headEnd/>
              <a:tailEnd/>
            </a:ln>
          </p:spPr>
          <p:txBody>
            <a:bodyPr>
              <a:spAutoFit/>
            </a:bodyPr>
            <a:lstStyle/>
            <a:p>
              <a:r>
                <a:rPr lang="en-US" altLang="zh-CN" sz="1800" dirty="0"/>
                <a:t>Dalian</a:t>
              </a:r>
              <a:endParaRPr lang="zh-CN" altLang="en-US" sz="1800" dirty="0"/>
            </a:p>
          </p:txBody>
        </p:sp>
      </p:grpSp>
      <p:grpSp>
        <p:nvGrpSpPr>
          <p:cNvPr id="55" name="组合 54"/>
          <p:cNvGrpSpPr/>
          <p:nvPr/>
        </p:nvGrpSpPr>
        <p:grpSpPr>
          <a:xfrm>
            <a:off x="10250398" y="5799981"/>
            <a:ext cx="1143265" cy="500179"/>
            <a:chOff x="7358071" y="6286505"/>
            <a:chExt cx="1143000" cy="500063"/>
          </a:xfrm>
        </p:grpSpPr>
        <p:sp>
          <p:nvSpPr>
            <p:cNvPr id="41" name="椭圆 40"/>
            <p:cNvSpPr/>
            <p:nvPr/>
          </p:nvSpPr>
          <p:spPr>
            <a:xfrm>
              <a:off x="7358071" y="6286505"/>
              <a:ext cx="1143000" cy="50006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62" name="TextBox 41"/>
            <p:cNvSpPr txBox="1">
              <a:spLocks noChangeArrowheads="1"/>
            </p:cNvSpPr>
            <p:nvPr/>
          </p:nvSpPr>
          <p:spPr bwMode="auto">
            <a:xfrm>
              <a:off x="7358071" y="6357943"/>
              <a:ext cx="1143000" cy="369246"/>
            </a:xfrm>
            <a:prstGeom prst="rect">
              <a:avLst/>
            </a:prstGeom>
            <a:noFill/>
            <a:ln w="9525">
              <a:noFill/>
              <a:miter lim="800000"/>
              <a:headEnd/>
              <a:tailEnd/>
            </a:ln>
          </p:spPr>
          <p:txBody>
            <a:bodyPr>
              <a:spAutoFit/>
            </a:bodyPr>
            <a:lstStyle/>
            <a:p>
              <a:r>
                <a:rPr lang="en-US" altLang="zh-CN" sz="1800" dirty="0"/>
                <a:t>Qingdao</a:t>
              </a:r>
              <a:endParaRPr lang="zh-CN" altLang="en-US" sz="1800" dirty="0"/>
            </a:p>
          </p:txBody>
        </p:sp>
      </p:grpSp>
      <p:grpSp>
        <p:nvGrpSpPr>
          <p:cNvPr id="56" name="组合 55"/>
          <p:cNvGrpSpPr/>
          <p:nvPr/>
        </p:nvGrpSpPr>
        <p:grpSpPr>
          <a:xfrm>
            <a:off x="8964217" y="6014345"/>
            <a:ext cx="1214718" cy="500179"/>
            <a:chOff x="6500813" y="6000750"/>
            <a:chExt cx="1214437" cy="500063"/>
          </a:xfrm>
        </p:grpSpPr>
        <p:sp>
          <p:nvSpPr>
            <p:cNvPr id="43" name="椭圆 42"/>
            <p:cNvSpPr/>
            <p:nvPr/>
          </p:nvSpPr>
          <p:spPr>
            <a:xfrm>
              <a:off x="6500813" y="6000750"/>
              <a:ext cx="1143000" cy="50006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64" name="TextBox 43"/>
            <p:cNvSpPr txBox="1">
              <a:spLocks noChangeArrowheads="1"/>
            </p:cNvSpPr>
            <p:nvPr/>
          </p:nvSpPr>
          <p:spPr bwMode="auto">
            <a:xfrm>
              <a:off x="6715125" y="6072188"/>
              <a:ext cx="1000125" cy="369246"/>
            </a:xfrm>
            <a:prstGeom prst="rect">
              <a:avLst/>
            </a:prstGeom>
            <a:noFill/>
            <a:ln w="9525">
              <a:noFill/>
              <a:miter lim="800000"/>
              <a:headEnd/>
              <a:tailEnd/>
            </a:ln>
          </p:spPr>
          <p:txBody>
            <a:bodyPr>
              <a:spAutoFit/>
            </a:bodyPr>
            <a:lstStyle/>
            <a:p>
              <a:r>
                <a:rPr lang="en-US" altLang="zh-CN" sz="1800" dirty="0"/>
                <a:t>Ningbo</a:t>
              </a:r>
              <a:endParaRPr lang="zh-CN" altLang="en-US" sz="1800" dirty="0"/>
            </a:p>
          </p:txBody>
        </p:sp>
      </p:grpSp>
      <p:pic>
        <p:nvPicPr>
          <p:cNvPr id="124965" name="Picture 5" descr="F:\101483552ef737d04461.jpg"/>
          <p:cNvPicPr>
            <a:picLocks noChangeAspect="1" noChangeArrowheads="1"/>
          </p:cNvPicPr>
          <p:nvPr/>
        </p:nvPicPr>
        <p:blipFill>
          <a:blip r:embed="rId4"/>
          <a:srcRect/>
          <a:stretch>
            <a:fillRect/>
          </a:stretch>
        </p:blipFill>
        <p:spPr bwMode="auto">
          <a:xfrm>
            <a:off x="5670178" y="2166974"/>
            <a:ext cx="1691077" cy="1124566"/>
          </a:xfrm>
          <a:prstGeom prst="rect">
            <a:avLst/>
          </a:prstGeom>
          <a:noFill/>
          <a:ln w="9525">
            <a:noFill/>
            <a:miter lim="800000"/>
            <a:headEnd/>
            <a:tailEnd/>
          </a:ln>
        </p:spPr>
      </p:pic>
      <p:grpSp>
        <p:nvGrpSpPr>
          <p:cNvPr id="58" name="组合 57"/>
          <p:cNvGrpSpPr/>
          <p:nvPr/>
        </p:nvGrpSpPr>
        <p:grpSpPr>
          <a:xfrm>
            <a:off x="7678035" y="6014344"/>
            <a:ext cx="1214719" cy="500178"/>
            <a:chOff x="5715000" y="6215063"/>
            <a:chExt cx="1214438" cy="500062"/>
          </a:xfrm>
        </p:grpSpPr>
        <p:sp>
          <p:nvSpPr>
            <p:cNvPr id="45" name="椭圆 44"/>
            <p:cNvSpPr/>
            <p:nvPr/>
          </p:nvSpPr>
          <p:spPr>
            <a:xfrm>
              <a:off x="5715000" y="6215063"/>
              <a:ext cx="1143000" cy="5000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67" name="TextBox 45"/>
            <p:cNvSpPr txBox="1">
              <a:spLocks noChangeArrowheads="1"/>
            </p:cNvSpPr>
            <p:nvPr/>
          </p:nvSpPr>
          <p:spPr bwMode="auto">
            <a:xfrm>
              <a:off x="5786438" y="6286500"/>
              <a:ext cx="1143000" cy="369246"/>
            </a:xfrm>
            <a:prstGeom prst="rect">
              <a:avLst/>
            </a:prstGeom>
            <a:noFill/>
            <a:ln w="9525">
              <a:noFill/>
              <a:miter lim="800000"/>
              <a:headEnd/>
              <a:tailEnd/>
            </a:ln>
          </p:spPr>
          <p:txBody>
            <a:bodyPr>
              <a:spAutoFit/>
            </a:bodyPr>
            <a:lstStyle/>
            <a:p>
              <a:r>
                <a:rPr lang="en-US" altLang="zh-CN" sz="1800" dirty="0"/>
                <a:t>Xiamen</a:t>
              </a:r>
              <a:endParaRPr lang="zh-CN" altLang="en-US" sz="1800" dirty="0"/>
            </a:p>
          </p:txBody>
        </p:sp>
      </p:grpSp>
      <p:grpSp>
        <p:nvGrpSpPr>
          <p:cNvPr id="57" name="组合 56"/>
          <p:cNvGrpSpPr/>
          <p:nvPr/>
        </p:nvGrpSpPr>
        <p:grpSpPr>
          <a:xfrm>
            <a:off x="7392227" y="5442712"/>
            <a:ext cx="1357627" cy="500179"/>
            <a:chOff x="4714875" y="6000750"/>
            <a:chExt cx="1357313" cy="500063"/>
          </a:xfrm>
        </p:grpSpPr>
        <p:sp>
          <p:nvSpPr>
            <p:cNvPr id="47" name="椭圆 46"/>
            <p:cNvSpPr/>
            <p:nvPr/>
          </p:nvSpPr>
          <p:spPr>
            <a:xfrm>
              <a:off x="4786313" y="6000750"/>
              <a:ext cx="1143000" cy="50006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124969" name="TextBox 47"/>
            <p:cNvSpPr txBox="1">
              <a:spLocks noChangeArrowheads="1"/>
            </p:cNvSpPr>
            <p:nvPr/>
          </p:nvSpPr>
          <p:spPr bwMode="auto">
            <a:xfrm>
              <a:off x="4714875" y="6072188"/>
              <a:ext cx="1357313" cy="369246"/>
            </a:xfrm>
            <a:prstGeom prst="rect">
              <a:avLst/>
            </a:prstGeom>
            <a:noFill/>
            <a:ln w="9525">
              <a:noFill/>
              <a:miter lim="800000"/>
              <a:headEnd/>
              <a:tailEnd/>
            </a:ln>
          </p:spPr>
          <p:txBody>
            <a:bodyPr>
              <a:spAutoFit/>
            </a:bodyPr>
            <a:lstStyle/>
            <a:p>
              <a:r>
                <a:rPr lang="en-US" altLang="zh-CN" sz="1800" dirty="0"/>
                <a:t>Shenzhen</a:t>
              </a:r>
              <a:endParaRPr lang="zh-CN" altLang="en-US" sz="1800" dirty="0"/>
            </a:p>
          </p:txBody>
        </p:sp>
      </p:grpSp>
      <p:cxnSp>
        <p:nvCxnSpPr>
          <p:cNvPr id="52" name="直接连接符 51"/>
          <p:cNvCxnSpPr>
            <a:stCxn id="124994" idx="0"/>
            <a:endCxn id="125000" idx="0"/>
          </p:cNvCxnSpPr>
          <p:nvPr/>
        </p:nvCxnSpPr>
        <p:spPr>
          <a:xfrm flipH="1">
            <a:off x="5151682" y="1039131"/>
            <a:ext cx="794" cy="228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a:stCxn id="124994" idx="0"/>
          </p:cNvCxnSpPr>
          <p:nvPr/>
        </p:nvCxnSpPr>
        <p:spPr>
          <a:xfrm flipH="1">
            <a:off x="1490664" y="1039131"/>
            <a:ext cx="3661812" cy="9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490663" y="1040687"/>
            <a:ext cx="1" cy="227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423516" y="1999561"/>
            <a:ext cx="6099175" cy="4832092"/>
          </a:xfrm>
          <a:prstGeom prst="rect">
            <a:avLst/>
          </a:prstGeom>
        </p:spPr>
        <p:txBody>
          <a:bodyPr>
            <a:spAutoFit/>
          </a:bodyPr>
          <a:lstStyle/>
          <a:p>
            <a:pPr algn="just">
              <a:spcAft>
                <a:spcPts val="0"/>
              </a:spcAft>
            </a:pPr>
            <a:r>
              <a:rPr lang="en-US" altLang="zh-CN" sz="1400" kern="100" dirty="0">
                <a:latin typeface="Calibri" panose="020F0502020204030204" pitchFamily="34" charset="0"/>
                <a:cs typeface="Times New Roman" panose="02020603050405020304" pitchFamily="18" charset="0"/>
              </a:rPr>
              <a:t>National Bureau of Statistic</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General Administration of Custom</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National Energy Administration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smtClean="0">
                <a:latin typeface="Calibri" panose="020F0502020204030204" pitchFamily="34" charset="0"/>
                <a:cs typeface="Times New Roman" panose="02020603050405020304" pitchFamily="18" charset="0"/>
              </a:rPr>
              <a:t>China </a:t>
            </a:r>
            <a:r>
              <a:rPr lang="en-US" altLang="zh-CN" sz="1400" kern="100" dirty="0">
                <a:latin typeface="Calibri" panose="020F0502020204030204" pitchFamily="34" charset="0"/>
                <a:cs typeface="Times New Roman" panose="02020603050405020304" pitchFamily="18" charset="0"/>
              </a:rPr>
              <a:t>Development Bank</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Education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Science and Technology</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Land and Resources</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Transport </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Water Resources</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Ministry of </a:t>
            </a:r>
            <a:r>
              <a:rPr lang="en-US" altLang="zh-CN" sz="1400" kern="100" dirty="0" smtClean="0">
                <a:latin typeface="Calibri" panose="020F0502020204030204" pitchFamily="34" charset="0"/>
                <a:cs typeface="Times New Roman" panose="02020603050405020304" pitchFamily="18" charset="0"/>
              </a:rPr>
              <a:t>Agriculture</a:t>
            </a:r>
          </a:p>
          <a:p>
            <a:pPr algn="just"/>
            <a:r>
              <a:rPr lang="en-US" altLang="zh-CN" sz="1400" kern="100" dirty="0">
                <a:latin typeface="Calibri" panose="020F0502020204030204" pitchFamily="34" charset="0"/>
                <a:cs typeface="Times New Roman" panose="02020603050405020304" pitchFamily="18" charset="0"/>
              </a:rPr>
              <a:t>Ministry of Industry and Information Technology</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smtClean="0">
                <a:latin typeface="Calibri" panose="020F0502020204030204" pitchFamily="34" charset="0"/>
                <a:cs typeface="Times New Roman" panose="02020603050405020304" pitchFamily="18" charset="0"/>
              </a:rPr>
              <a:t>Ministry </a:t>
            </a:r>
            <a:r>
              <a:rPr lang="en-US" altLang="zh-CN" sz="1400" kern="100" dirty="0">
                <a:latin typeface="Calibri" panose="020F0502020204030204" pitchFamily="34" charset="0"/>
                <a:cs typeface="Times New Roman" panose="02020603050405020304" pitchFamily="18" charset="0"/>
              </a:rPr>
              <a:t>of Environmental Protection </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National Tourism Administration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Chinese Academy of Sciences</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Earthquake Administration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Meteorological Administration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State Shipbuilding Corporation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Shipbuilding Industry Corporation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National Petroleum Corporation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Petrochemical Group Corporation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National Offshore Oil Industry Corporation</a:t>
            </a:r>
            <a:endParaRPr lang="zh-CN" altLang="zh-CN" sz="1400" kern="100" dirty="0">
              <a:latin typeface="Calibri" panose="020F0502020204030204" pitchFamily="34" charset="0"/>
              <a:cs typeface="Times New Roman" panose="02020603050405020304" pitchFamily="18" charset="0"/>
            </a:endParaRPr>
          </a:p>
          <a:p>
            <a:pPr algn="just">
              <a:spcAft>
                <a:spcPts val="0"/>
              </a:spcAft>
            </a:pPr>
            <a:r>
              <a:rPr lang="en-US" altLang="zh-CN" sz="1400" kern="100" dirty="0">
                <a:latin typeface="Calibri" panose="020F0502020204030204" pitchFamily="34" charset="0"/>
                <a:cs typeface="Times New Roman" panose="02020603050405020304" pitchFamily="18" charset="0"/>
              </a:rPr>
              <a:t>China National Salt Industry Corporation</a:t>
            </a:r>
            <a:endParaRPr lang="zh-CN" altLang="zh-CN" sz="1400" kern="100" dirty="0">
              <a:latin typeface="Calibri" panose="020F0502020204030204" pitchFamily="34" charset="0"/>
              <a:cs typeface="Times New Roman" panose="02020603050405020304" pitchFamily="18" charset="0"/>
            </a:endParaRPr>
          </a:p>
        </p:txBody>
      </p:sp>
      <p:sp>
        <p:nvSpPr>
          <p:cNvPr id="3" name="文本框 2"/>
          <p:cNvSpPr txBox="1"/>
          <p:nvPr/>
        </p:nvSpPr>
        <p:spPr>
          <a:xfrm>
            <a:off x="355293" y="1279750"/>
            <a:ext cx="2261511" cy="707886"/>
          </a:xfrm>
          <a:prstGeom prst="rect">
            <a:avLst/>
          </a:prstGeom>
          <a:noFill/>
          <a:ln w="12700">
            <a:solidFill>
              <a:schemeClr val="tx1"/>
            </a:solidFill>
          </a:ln>
        </p:spPr>
        <p:txBody>
          <a:bodyPr wrap="square" rtlCol="0">
            <a:spAutoFit/>
          </a:bodyPr>
          <a:lstStyle/>
          <a:p>
            <a:pPr algn="ctr"/>
            <a:r>
              <a:rPr lang="en-US" altLang="zh-CN" sz="2000" dirty="0" smtClean="0"/>
              <a:t>Marine-related </a:t>
            </a:r>
            <a:r>
              <a:rPr lang="en-US" altLang="zh-CN" sz="2000" dirty="0" smtClean="0"/>
              <a:t>enterprises</a:t>
            </a:r>
            <a:endParaRPr lang="zh-CN" altLang="en-US" sz="2000" dirty="0"/>
          </a:p>
        </p:txBody>
      </p:sp>
    </p:spTree>
    <p:extLst>
      <p:ext uri="{BB962C8B-B14F-4D97-AF65-F5344CB8AC3E}">
        <p14:creationId xmlns:p14="http://schemas.microsoft.com/office/powerpoint/2010/main" val="3534000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bwMode="auto">
          <a:xfrm>
            <a:off x="1130623" y="691371"/>
            <a:ext cx="5646097" cy="523348"/>
          </a:xfrm>
          <a:prstGeom prst="rect">
            <a:avLst/>
          </a:prstGeom>
          <a:extLst/>
        </p:spPr>
        <p:txBody>
          <a:bodyPr wrap="none">
            <a:spAutoFit/>
          </a:bodyPr>
          <a:lstStyle>
            <a:defPPr>
              <a:defRPr lang="zh-CN"/>
            </a:defPPr>
            <a:lvl1pPr>
              <a:defRPr sz="2801" b="1">
                <a:latin typeface="Arial Unicode MS" pitchFamily="34" charset="-122"/>
                <a:ea typeface="Arial Unicode MS" pitchFamily="34" charset="-122"/>
                <a:cs typeface="Arial Unicode MS" pitchFamily="34" charset="-122"/>
              </a:defRPr>
            </a:lvl1pPr>
          </a:lstStyle>
          <a:p>
            <a:r>
              <a:rPr lang="en-US" altLang="zh-CN" dirty="0" smtClean="0"/>
              <a:t>1.2.1 </a:t>
            </a:r>
            <a:r>
              <a:rPr lang="en-US" altLang="zh-CN" dirty="0"/>
              <a:t>Regular </a:t>
            </a:r>
            <a:r>
              <a:rPr lang="en-US" altLang="zh-CN" dirty="0" smtClean="0"/>
              <a:t>form-filling program </a:t>
            </a:r>
            <a:endParaRPr lang="zh-CN" altLang="en-US" dirty="0"/>
          </a:p>
        </p:txBody>
      </p:sp>
      <p:sp>
        <p:nvSpPr>
          <p:cNvPr id="125955" name="TextBox 4"/>
          <p:cNvSpPr txBox="1">
            <a:spLocks noChangeArrowheads="1"/>
          </p:cNvSpPr>
          <p:nvPr/>
        </p:nvSpPr>
        <p:spPr bwMode="auto">
          <a:xfrm>
            <a:off x="1490663" y="1214719"/>
            <a:ext cx="5904656" cy="2677656"/>
          </a:xfrm>
          <a:prstGeom prst="rect">
            <a:avLst/>
          </a:prstGeom>
          <a:noFill/>
          <a:ln w="9525">
            <a:noFill/>
            <a:miter lim="800000"/>
            <a:headEnd/>
            <a:tailEnd/>
          </a:ln>
        </p:spPr>
        <p:txBody>
          <a:bodyPr wrap="square">
            <a:spAutoFit/>
          </a:bodyPr>
          <a:lstStyle/>
          <a:p>
            <a:pPr indent="622424" algn="just"/>
            <a:r>
              <a:rPr lang="en-US" altLang="zh-CN" dirty="0"/>
              <a:t>According to the </a:t>
            </a:r>
            <a:r>
              <a:rPr lang="en-US" altLang="zh-CN" b="1" i="1" dirty="0">
                <a:solidFill>
                  <a:srgbClr val="FF0000"/>
                </a:solidFill>
              </a:rPr>
              <a:t>Statistics Law of the People’s Republic of China</a:t>
            </a:r>
            <a:r>
              <a:rPr lang="en-US" altLang="zh-CN" dirty="0"/>
              <a:t>, the </a:t>
            </a:r>
            <a:r>
              <a:rPr lang="en-US" altLang="zh-CN" b="1" dirty="0"/>
              <a:t>State </a:t>
            </a:r>
            <a:r>
              <a:rPr lang="en-US" altLang="zh-CN" b="1" dirty="0" err="1" smtClean="0"/>
              <a:t>Marineic</a:t>
            </a:r>
            <a:r>
              <a:rPr lang="en-US" altLang="zh-CN" b="1" dirty="0" smtClean="0"/>
              <a:t> </a:t>
            </a:r>
            <a:r>
              <a:rPr lang="en-US" altLang="zh-CN" b="1" dirty="0"/>
              <a:t>Administration (SOA) </a:t>
            </a:r>
            <a:r>
              <a:rPr lang="en-US" altLang="zh-CN" dirty="0"/>
              <a:t>applies for the approval from </a:t>
            </a:r>
            <a:r>
              <a:rPr lang="en-US" altLang="zh-CN" dirty="0" smtClean="0"/>
              <a:t>the </a:t>
            </a:r>
            <a:r>
              <a:rPr lang="en-US" altLang="zh-CN" b="1" dirty="0"/>
              <a:t>National Bureau of </a:t>
            </a:r>
            <a:r>
              <a:rPr lang="en-US" altLang="zh-CN" b="1" dirty="0" smtClean="0"/>
              <a:t>Statistics(NBS</a:t>
            </a:r>
            <a:r>
              <a:rPr lang="en-US" altLang="zh-CN" b="1" dirty="0"/>
              <a:t>)</a:t>
            </a:r>
            <a:r>
              <a:rPr lang="en-US" altLang="zh-CN" dirty="0"/>
              <a:t>, and the provincial and multiple </a:t>
            </a:r>
            <a:r>
              <a:rPr lang="en-US" altLang="zh-CN" dirty="0" smtClean="0"/>
              <a:t>Marine </a:t>
            </a:r>
            <a:r>
              <a:rPr lang="en-US" altLang="zh-CN" dirty="0"/>
              <a:t>administrations implement the  program to collect data. </a:t>
            </a:r>
            <a:endParaRPr lang="zh-CN" altLang="en-US" dirty="0"/>
          </a:p>
        </p:txBody>
      </p:sp>
      <p:pic>
        <p:nvPicPr>
          <p:cNvPr id="125956" name="Picture 2" descr="F:\fcfaaf51f3deb48fd5d1a30df21f3a292cf578ac.jpg"/>
          <p:cNvPicPr>
            <a:picLocks noChangeAspect="1" noChangeArrowheads="1"/>
          </p:cNvPicPr>
          <p:nvPr/>
        </p:nvPicPr>
        <p:blipFill>
          <a:blip r:embed="rId3"/>
          <a:srcRect/>
          <a:stretch>
            <a:fillRect/>
          </a:stretch>
        </p:blipFill>
        <p:spPr bwMode="auto">
          <a:xfrm>
            <a:off x="8547447" y="1046340"/>
            <a:ext cx="2286529" cy="3383745"/>
          </a:xfrm>
          <a:prstGeom prst="rect">
            <a:avLst/>
          </a:prstGeom>
          <a:noFill/>
          <a:ln w="9525">
            <a:noFill/>
            <a:miter lim="800000"/>
            <a:headEnd/>
            <a:tailEnd/>
          </a:ln>
        </p:spPr>
      </p:pic>
      <p:sp>
        <p:nvSpPr>
          <p:cNvPr id="5" name="矩形 4"/>
          <p:cNvSpPr/>
          <p:nvPr/>
        </p:nvSpPr>
        <p:spPr>
          <a:xfrm>
            <a:off x="626567" y="47003"/>
            <a:ext cx="5135911" cy="892680"/>
          </a:xfrm>
          <a:prstGeom prst="rect">
            <a:avLst/>
          </a:prstGeom>
        </p:spPr>
        <p:txBody>
          <a:bodyPr wrap="square">
            <a:spAutoFit/>
          </a:bodyPr>
          <a:lstStyle/>
          <a:p>
            <a:r>
              <a:rPr lang="en-US" altLang="zh-CN" sz="2801" b="1" dirty="0" smtClean="0">
                <a:latin typeface="Arial Unicode MS" pitchFamily="34" charset="-122"/>
                <a:ea typeface="Arial Unicode MS" pitchFamily="34" charset="-122"/>
                <a:cs typeface="Arial Unicode MS" pitchFamily="34" charset="-122"/>
              </a:rPr>
              <a:t>1.2 </a:t>
            </a:r>
            <a:r>
              <a:rPr lang="en-US" altLang="zh-CN" sz="2801" b="1" dirty="0">
                <a:latin typeface="Arial Unicode MS" pitchFamily="34" charset="-122"/>
                <a:ea typeface="Arial Unicode MS" pitchFamily="34" charset="-122"/>
                <a:cs typeface="Arial Unicode MS" pitchFamily="34" charset="-122"/>
              </a:rPr>
              <a:t>Ways for monitoring</a:t>
            </a:r>
            <a:endParaRPr lang="zh-CN" altLang="en-US" sz="2801" b="1" dirty="0">
              <a:latin typeface="Arial Unicode MS" pitchFamily="34" charset="-122"/>
              <a:ea typeface="Arial Unicode MS" pitchFamily="34" charset="-122"/>
              <a:cs typeface="Arial Unicode MS" pitchFamily="34" charset="-122"/>
            </a:endParaRPr>
          </a:p>
          <a:p>
            <a:pPr lvl="0"/>
            <a:endParaRPr lang="zh-CN" altLang="en-US" b="1" dirty="0" smtClean="0"/>
          </a:p>
        </p:txBody>
      </p:sp>
      <p:sp>
        <p:nvSpPr>
          <p:cNvPr id="2" name="矩形 1"/>
          <p:cNvSpPr/>
          <p:nvPr/>
        </p:nvSpPr>
        <p:spPr>
          <a:xfrm>
            <a:off x="770583" y="4869954"/>
            <a:ext cx="7632848" cy="1569660"/>
          </a:xfrm>
          <a:prstGeom prst="rect">
            <a:avLst/>
          </a:prstGeom>
        </p:spPr>
        <p:txBody>
          <a:bodyPr wrap="square">
            <a:spAutoFit/>
          </a:bodyPr>
          <a:lstStyle/>
          <a:p>
            <a:pPr>
              <a:buFont typeface="Wingdings" panose="05000000000000000000" pitchFamily="2" charset="2"/>
              <a:buChar char="Ø"/>
              <a:defRPr/>
            </a:pPr>
            <a:r>
              <a:rPr lang="en-US" altLang="zh-CN" b="1" dirty="0" smtClean="0"/>
              <a:t>Marine </a:t>
            </a:r>
            <a:r>
              <a:rPr lang="en-US" altLang="zh-CN" b="1" dirty="0"/>
              <a:t>Statistical </a:t>
            </a:r>
            <a:r>
              <a:rPr lang="en-US" altLang="zh-CN" b="1" dirty="0" smtClean="0"/>
              <a:t>data-collecting program</a:t>
            </a:r>
          </a:p>
          <a:p>
            <a:pPr>
              <a:buFont typeface="Wingdings" panose="05000000000000000000" pitchFamily="2" charset="2"/>
              <a:buChar char="Ø"/>
              <a:defRPr/>
            </a:pPr>
            <a:r>
              <a:rPr lang="zh-CN" altLang="zh-CN" b="1" dirty="0"/>
              <a:t>Gross </a:t>
            </a:r>
            <a:r>
              <a:rPr lang="en-US" altLang="zh-CN" b="1" dirty="0" smtClean="0"/>
              <a:t>Marine</a:t>
            </a:r>
            <a:r>
              <a:rPr lang="zh-CN" altLang="zh-CN" b="1" dirty="0" smtClean="0"/>
              <a:t> </a:t>
            </a:r>
            <a:r>
              <a:rPr lang="zh-CN" altLang="zh-CN" b="1" dirty="0"/>
              <a:t>Product Accounting</a:t>
            </a:r>
            <a:r>
              <a:rPr lang="en-US" altLang="zh-CN" b="1" dirty="0"/>
              <a:t> data-collecting program</a:t>
            </a:r>
          </a:p>
          <a:p>
            <a:pPr>
              <a:defRPr/>
            </a:pPr>
            <a:endParaRPr lang="en-US" altLang="zh-CN" b="1" dirty="0"/>
          </a:p>
        </p:txBody>
      </p:sp>
      <p:sp>
        <p:nvSpPr>
          <p:cNvPr id="3" name="矩形 2"/>
          <p:cNvSpPr/>
          <p:nvPr/>
        </p:nvSpPr>
        <p:spPr>
          <a:xfrm>
            <a:off x="8403431" y="4430085"/>
            <a:ext cx="2699457" cy="646331"/>
          </a:xfrm>
          <a:prstGeom prst="rect">
            <a:avLst/>
          </a:prstGeom>
        </p:spPr>
        <p:txBody>
          <a:bodyPr wrap="none">
            <a:spAutoFit/>
          </a:bodyPr>
          <a:lstStyle/>
          <a:p>
            <a:r>
              <a:rPr lang="en-US" altLang="zh-CN" sz="1800" dirty="0"/>
              <a:t>Statistics Law of </a:t>
            </a:r>
            <a:r>
              <a:rPr lang="en-US" altLang="zh-CN" sz="1800" dirty="0" smtClean="0"/>
              <a:t>the</a:t>
            </a:r>
          </a:p>
          <a:p>
            <a:pPr algn="ctr"/>
            <a:r>
              <a:rPr lang="en-US" altLang="zh-CN" sz="1800" dirty="0" smtClean="0"/>
              <a:t> </a:t>
            </a:r>
            <a:r>
              <a:rPr lang="en-US" altLang="zh-CN" sz="1800" dirty="0"/>
              <a:t>People’s Republic of China</a:t>
            </a:r>
            <a:endParaRPr lang="zh-CN" altLang="en-US" sz="1800" dirty="0"/>
          </a:p>
        </p:txBody>
      </p:sp>
    </p:spTree>
    <p:extLst>
      <p:ext uri="{BB962C8B-B14F-4D97-AF65-F5344CB8AC3E}">
        <p14:creationId xmlns:p14="http://schemas.microsoft.com/office/powerpoint/2010/main" val="259270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p:cNvGrpSpPr>
            <a:grpSpLocks/>
          </p:cNvGrpSpPr>
          <p:nvPr/>
        </p:nvGrpSpPr>
        <p:grpSpPr bwMode="auto">
          <a:xfrm>
            <a:off x="6387207" y="3198964"/>
            <a:ext cx="5278071" cy="2962961"/>
            <a:chOff x="3571868" y="3143248"/>
            <a:chExt cx="5276942" cy="2961905"/>
          </a:xfrm>
        </p:grpSpPr>
        <p:pic>
          <p:nvPicPr>
            <p:cNvPr id="7" name="Picture 2"/>
            <p:cNvPicPr>
              <a:picLocks noChangeAspect="1" noChangeArrowheads="1"/>
            </p:cNvPicPr>
            <p:nvPr/>
          </p:nvPicPr>
          <p:blipFill>
            <a:blip r:embed="rId3"/>
            <a:srcRect/>
            <a:stretch>
              <a:fillRect/>
            </a:stretch>
          </p:blipFill>
          <p:spPr bwMode="auto">
            <a:xfrm rot="-2654080">
              <a:off x="3571868" y="3499535"/>
              <a:ext cx="1672472" cy="2411559"/>
            </a:xfrm>
            <a:prstGeom prst="rect">
              <a:avLst/>
            </a:prstGeom>
            <a:noFill/>
            <a:ln w="9525">
              <a:solidFill>
                <a:schemeClr val="tx1"/>
              </a:solidFill>
              <a:miter lim="800000"/>
              <a:headEnd/>
              <a:tailEnd/>
            </a:ln>
          </p:spPr>
        </p:pic>
        <p:pic>
          <p:nvPicPr>
            <p:cNvPr id="8" name="Picture 3"/>
            <p:cNvPicPr>
              <a:picLocks noChangeAspect="1" noChangeArrowheads="1"/>
            </p:cNvPicPr>
            <p:nvPr/>
          </p:nvPicPr>
          <p:blipFill>
            <a:blip r:embed="rId4"/>
            <a:srcRect/>
            <a:stretch>
              <a:fillRect/>
            </a:stretch>
          </p:blipFill>
          <p:spPr bwMode="auto">
            <a:xfrm>
              <a:off x="4202888" y="3286124"/>
              <a:ext cx="1810267" cy="2566984"/>
            </a:xfrm>
            <a:prstGeom prst="rect">
              <a:avLst/>
            </a:prstGeom>
            <a:noFill/>
            <a:ln w="9525">
              <a:solidFill>
                <a:schemeClr val="tx1"/>
              </a:solidFill>
              <a:miter lim="800000"/>
              <a:headEnd/>
              <a:tailEnd/>
            </a:ln>
          </p:spPr>
        </p:pic>
        <p:pic>
          <p:nvPicPr>
            <p:cNvPr id="9" name="Picture 4"/>
            <p:cNvPicPr>
              <a:picLocks noChangeAspect="1" noChangeArrowheads="1"/>
            </p:cNvPicPr>
            <p:nvPr/>
          </p:nvPicPr>
          <p:blipFill>
            <a:blip r:embed="rId5"/>
            <a:srcRect/>
            <a:stretch>
              <a:fillRect/>
            </a:stretch>
          </p:blipFill>
          <p:spPr bwMode="auto">
            <a:xfrm rot="524778">
              <a:off x="4988706" y="3143248"/>
              <a:ext cx="1857388" cy="2628714"/>
            </a:xfrm>
            <a:prstGeom prst="rect">
              <a:avLst/>
            </a:prstGeom>
            <a:noFill/>
            <a:ln w="9525">
              <a:solidFill>
                <a:schemeClr val="tx1"/>
              </a:solidFill>
              <a:miter lim="800000"/>
              <a:headEnd/>
              <a:tailEnd/>
            </a:ln>
          </p:spPr>
        </p:pic>
        <p:pic>
          <p:nvPicPr>
            <p:cNvPr id="10" name="Picture 5"/>
            <p:cNvPicPr>
              <a:picLocks noChangeAspect="1" noChangeArrowheads="1"/>
            </p:cNvPicPr>
            <p:nvPr/>
          </p:nvPicPr>
          <p:blipFill>
            <a:blip r:embed="rId6"/>
            <a:srcRect/>
            <a:stretch>
              <a:fillRect/>
            </a:stretch>
          </p:blipFill>
          <p:spPr bwMode="auto">
            <a:xfrm rot="2063842">
              <a:off x="6008974" y="3464804"/>
              <a:ext cx="1771648" cy="2571747"/>
            </a:xfrm>
            <a:prstGeom prst="rect">
              <a:avLst/>
            </a:prstGeom>
            <a:noFill/>
            <a:ln w="9525">
              <a:solidFill>
                <a:schemeClr val="tx1"/>
              </a:solidFill>
              <a:miter lim="800000"/>
              <a:headEnd/>
              <a:tailEnd/>
            </a:ln>
          </p:spPr>
        </p:pic>
        <p:pic>
          <p:nvPicPr>
            <p:cNvPr id="11" name="Picture 6"/>
            <p:cNvPicPr>
              <a:picLocks noChangeAspect="1" noChangeArrowheads="1"/>
            </p:cNvPicPr>
            <p:nvPr/>
          </p:nvPicPr>
          <p:blipFill>
            <a:blip r:embed="rId7"/>
            <a:srcRect/>
            <a:stretch>
              <a:fillRect/>
            </a:stretch>
          </p:blipFill>
          <p:spPr bwMode="auto">
            <a:xfrm rot="3168220">
              <a:off x="6641918" y="3898260"/>
              <a:ext cx="1863598" cy="2550187"/>
            </a:xfrm>
            <a:prstGeom prst="rect">
              <a:avLst/>
            </a:prstGeom>
            <a:noFill/>
            <a:ln w="9525">
              <a:solidFill>
                <a:schemeClr val="tx1"/>
              </a:solidFill>
              <a:miter lim="800000"/>
              <a:headEnd/>
              <a:tailEnd/>
            </a:ln>
          </p:spPr>
        </p:pic>
      </p:grpSp>
      <p:sp>
        <p:nvSpPr>
          <p:cNvPr id="129027" name="Rectangle 3"/>
          <p:cNvSpPr>
            <a:spLocks noGrp="1" noChangeArrowheads="1"/>
          </p:cNvSpPr>
          <p:nvPr>
            <p:ph idx="1"/>
          </p:nvPr>
        </p:nvSpPr>
        <p:spPr>
          <a:xfrm>
            <a:off x="378544" y="92887"/>
            <a:ext cx="9146117" cy="6094089"/>
          </a:xfrm>
        </p:spPr>
        <p:txBody>
          <a:bodyPr>
            <a:normAutofit lnSpcReduction="10000"/>
          </a:bodyPr>
          <a:lstStyle/>
          <a:p>
            <a:pPr>
              <a:buFont typeface="Wingdings" panose="05000000000000000000" pitchFamily="2" charset="2"/>
              <a:buChar char="Ø"/>
              <a:defRPr/>
            </a:pPr>
            <a:r>
              <a:rPr lang="en-US" altLang="zh-CN" sz="2800" b="1" dirty="0" smtClean="0">
                <a:latin typeface="+mj-lt"/>
              </a:rPr>
              <a:t>Marine </a:t>
            </a:r>
            <a:r>
              <a:rPr lang="en-US" altLang="zh-CN" sz="2800" b="1" dirty="0">
                <a:latin typeface="+mj-lt"/>
              </a:rPr>
              <a:t>Statistical </a:t>
            </a:r>
            <a:r>
              <a:rPr lang="en-US" altLang="zh-CN" sz="2800" b="1" dirty="0" smtClean="0">
                <a:latin typeface="+mj-lt"/>
              </a:rPr>
              <a:t>data-collecting program</a:t>
            </a:r>
            <a:endParaRPr lang="en-US" altLang="zh-CN" sz="2800" b="1" dirty="0">
              <a:latin typeface="+mj-lt"/>
            </a:endParaRPr>
          </a:p>
          <a:p>
            <a:pPr marL="0" indent="0">
              <a:buNone/>
              <a:defRPr/>
            </a:pPr>
            <a:r>
              <a:rPr lang="en-US" altLang="zh-CN" sz="2400" dirty="0">
                <a:latin typeface="+mj-lt"/>
              </a:rPr>
              <a:t>       In 1999, the first ——</a:t>
            </a:r>
            <a:r>
              <a:rPr lang="zh-CN" altLang="zh-CN" sz="2400" b="1" dirty="0">
                <a:latin typeface="+mj-lt"/>
              </a:rPr>
              <a:t>Integrated </a:t>
            </a:r>
            <a:r>
              <a:rPr lang="en-US" altLang="zh-CN" sz="2400" b="1" dirty="0" smtClean="0">
                <a:latin typeface="+mj-lt"/>
              </a:rPr>
              <a:t>Marine</a:t>
            </a:r>
            <a:r>
              <a:rPr lang="zh-CN" altLang="zh-CN" sz="2400" b="1" dirty="0" smtClean="0">
                <a:latin typeface="+mj-lt"/>
              </a:rPr>
              <a:t> </a:t>
            </a:r>
            <a:r>
              <a:rPr lang="zh-CN" altLang="zh-CN" sz="2400" b="1" dirty="0">
                <a:latin typeface="+mj-lt"/>
              </a:rPr>
              <a:t>Statistical </a:t>
            </a:r>
            <a:r>
              <a:rPr lang="en-US" altLang="zh-CN" sz="2400" b="1" dirty="0">
                <a:latin typeface="+mj-lt"/>
              </a:rPr>
              <a:t>Collecting</a:t>
            </a:r>
            <a:r>
              <a:rPr lang="zh-CN" altLang="zh-CN" sz="2400" b="1" dirty="0">
                <a:latin typeface="+mj-lt"/>
              </a:rPr>
              <a:t> </a:t>
            </a:r>
            <a:r>
              <a:rPr lang="en-US" altLang="zh-CN" sz="2400" b="1" dirty="0">
                <a:latin typeface="+mj-lt"/>
              </a:rPr>
              <a:t>Forms institution </a:t>
            </a:r>
            <a:r>
              <a:rPr lang="en-US" altLang="zh-CN" sz="2400" dirty="0">
                <a:latin typeface="+mj-lt"/>
              </a:rPr>
              <a:t>——was approved by NBS, it</a:t>
            </a:r>
            <a:r>
              <a:rPr lang="zh-CN" altLang="en-US" sz="2400" dirty="0">
                <a:latin typeface="+mj-lt"/>
              </a:rPr>
              <a:t> </a:t>
            </a:r>
            <a:r>
              <a:rPr lang="en-US" altLang="zh-CN" sz="2400" dirty="0">
                <a:latin typeface="+mj-lt"/>
              </a:rPr>
              <a:t>has been implemented for more than </a:t>
            </a:r>
            <a:r>
              <a:rPr lang="en-US" altLang="zh-CN" sz="2400" i="1" u="sng" dirty="0">
                <a:latin typeface="+mj-lt"/>
              </a:rPr>
              <a:t>20years</a:t>
            </a:r>
            <a:r>
              <a:rPr lang="en-US" altLang="zh-CN" sz="2400" b="1" dirty="0">
                <a:latin typeface="+mj-lt"/>
              </a:rPr>
              <a:t>,</a:t>
            </a:r>
            <a:r>
              <a:rPr lang="en-US" altLang="zh-CN" sz="2400" dirty="0">
                <a:latin typeface="+mj-lt"/>
              </a:rPr>
              <a:t> and experiencing many revising and adjusting according to different standards. Recently, according to the Statistic Law, It will be  </a:t>
            </a:r>
            <a:r>
              <a:rPr lang="en-US" altLang="zh-CN" sz="2400" i="1" u="sng" dirty="0">
                <a:latin typeface="+mj-lt"/>
              </a:rPr>
              <a:t>revised every two years.</a:t>
            </a:r>
            <a:endParaRPr lang="en-US" altLang="zh-CN" sz="2000" i="1" u="sng" dirty="0">
              <a:latin typeface="+mj-lt"/>
            </a:endParaRPr>
          </a:p>
          <a:p>
            <a:pPr>
              <a:defRPr/>
            </a:pPr>
            <a:r>
              <a:rPr lang="en-US" altLang="zh-CN" sz="2000" b="1" dirty="0">
                <a:latin typeface="+mj-lt"/>
              </a:rPr>
              <a:t>Component</a:t>
            </a:r>
            <a:r>
              <a:rPr lang="zh-CN" altLang="zh-CN" sz="2000" b="1" dirty="0">
                <a:latin typeface="+mj-lt"/>
              </a:rPr>
              <a:t>:</a:t>
            </a:r>
          </a:p>
          <a:p>
            <a:pPr>
              <a:buFontTx/>
              <a:buNone/>
              <a:defRPr/>
            </a:pPr>
            <a:r>
              <a:rPr lang="zh-CN" altLang="zh-CN" sz="2000" dirty="0">
                <a:latin typeface="+mj-lt"/>
              </a:rPr>
              <a:t>--</a:t>
            </a:r>
            <a:r>
              <a:rPr lang="en-US" altLang="zh-CN" sz="2000" dirty="0">
                <a:latin typeface="+mj-lt"/>
              </a:rPr>
              <a:t>Tables</a:t>
            </a:r>
            <a:r>
              <a:rPr lang="zh-CN" altLang="zh-CN" sz="2000" dirty="0">
                <a:latin typeface="+mj-lt"/>
              </a:rPr>
              <a:t> </a:t>
            </a:r>
            <a:r>
              <a:rPr lang="zh-CN" altLang="zh-CN" sz="2000" dirty="0" smtClean="0">
                <a:latin typeface="+mj-lt"/>
              </a:rPr>
              <a:t>:</a:t>
            </a:r>
            <a:r>
              <a:rPr lang="en-US" altLang="zh-CN" sz="2000" dirty="0" smtClean="0">
                <a:solidFill>
                  <a:srgbClr val="FF0000"/>
                </a:solidFill>
                <a:latin typeface="+mj-lt"/>
              </a:rPr>
              <a:t>70</a:t>
            </a:r>
            <a:endParaRPr lang="zh-CN" altLang="zh-CN" sz="2000" dirty="0">
              <a:solidFill>
                <a:srgbClr val="FF0000"/>
              </a:solidFill>
              <a:latin typeface="+mj-lt"/>
            </a:endParaRPr>
          </a:p>
          <a:p>
            <a:pPr>
              <a:buFontTx/>
              <a:buNone/>
              <a:defRPr/>
            </a:pPr>
            <a:r>
              <a:rPr lang="zh-CN" altLang="zh-CN" sz="2000" dirty="0">
                <a:latin typeface="+mj-lt"/>
              </a:rPr>
              <a:t>--Ind</a:t>
            </a:r>
            <a:r>
              <a:rPr lang="en-US" altLang="zh-CN" sz="2000" dirty="0" err="1">
                <a:latin typeface="+mj-lt"/>
              </a:rPr>
              <a:t>icators</a:t>
            </a:r>
            <a:r>
              <a:rPr lang="zh-CN" altLang="zh-CN" sz="2000" dirty="0">
                <a:latin typeface="+mj-lt"/>
              </a:rPr>
              <a:t> :more than </a:t>
            </a:r>
            <a:r>
              <a:rPr lang="en-US" altLang="zh-CN" sz="2000" dirty="0" smtClean="0">
                <a:solidFill>
                  <a:srgbClr val="FF0000"/>
                </a:solidFill>
                <a:latin typeface="+mj-lt"/>
              </a:rPr>
              <a:t>1600</a:t>
            </a:r>
          </a:p>
          <a:p>
            <a:pPr>
              <a:defRPr/>
            </a:pPr>
            <a:r>
              <a:rPr lang="en-US" altLang="zh-CN" sz="2000" b="1" dirty="0">
                <a:latin typeface="+mj-lt"/>
              </a:rPr>
              <a:t>Contents:</a:t>
            </a:r>
          </a:p>
          <a:p>
            <a:pPr marL="0" indent="0" defTabSz="968022">
              <a:spcBef>
                <a:spcPct val="50000"/>
              </a:spcBef>
              <a:buNone/>
              <a:defRPr/>
            </a:pPr>
            <a:r>
              <a:rPr lang="zh-CN" altLang="zh-CN" sz="2000" dirty="0">
                <a:latin typeface="+mj-lt"/>
              </a:rPr>
              <a:t>-- </a:t>
            </a:r>
            <a:r>
              <a:rPr lang="en-US" altLang="zh-CN" sz="2000" dirty="0">
                <a:latin typeface="+mj-lt"/>
              </a:rPr>
              <a:t>Production and operating activities of every major </a:t>
            </a:r>
            <a:r>
              <a:rPr lang="en-US" altLang="zh-CN" sz="2000" dirty="0" smtClean="0">
                <a:latin typeface="+mj-lt"/>
              </a:rPr>
              <a:t>Marine </a:t>
            </a:r>
            <a:r>
              <a:rPr lang="en-US" altLang="zh-CN" sz="2000" dirty="0">
                <a:latin typeface="+mj-lt"/>
              </a:rPr>
              <a:t>industries </a:t>
            </a:r>
          </a:p>
          <a:p>
            <a:pPr marL="0" indent="0" defTabSz="968022">
              <a:spcBef>
                <a:spcPct val="50000"/>
              </a:spcBef>
              <a:buNone/>
              <a:defRPr/>
            </a:pPr>
            <a:r>
              <a:rPr lang="zh-CN" altLang="zh-CN" sz="2000" dirty="0">
                <a:latin typeface="+mj-lt"/>
              </a:rPr>
              <a:t>--</a:t>
            </a:r>
            <a:r>
              <a:rPr lang="en-US" altLang="zh-CN" sz="2000" dirty="0">
                <a:latin typeface="+mj-lt"/>
              </a:rPr>
              <a:t> Production and operating activities of </a:t>
            </a:r>
            <a:r>
              <a:rPr lang="en-US" altLang="zh-CN" sz="2000" dirty="0" smtClean="0">
                <a:latin typeface="+mj-lt"/>
              </a:rPr>
              <a:t>Marine-related </a:t>
            </a:r>
            <a:r>
              <a:rPr lang="en-US" altLang="zh-CN" sz="2000" dirty="0">
                <a:latin typeface="+mj-lt"/>
              </a:rPr>
              <a:t>enterprises</a:t>
            </a:r>
          </a:p>
          <a:p>
            <a:pPr marL="0" indent="0" defTabSz="968022">
              <a:spcBef>
                <a:spcPct val="50000"/>
              </a:spcBef>
              <a:buNone/>
              <a:defRPr/>
            </a:pPr>
            <a:r>
              <a:rPr lang="zh-CN" altLang="zh-CN" sz="2000" dirty="0">
                <a:latin typeface="+mj-lt"/>
              </a:rPr>
              <a:t>-- </a:t>
            </a:r>
            <a:r>
              <a:rPr lang="en-US" altLang="zh-CN" sz="2000" dirty="0">
                <a:latin typeface="+mj-lt"/>
              </a:rPr>
              <a:t>Marine scientific and research </a:t>
            </a:r>
          </a:p>
          <a:p>
            <a:pPr marL="0" indent="0" defTabSz="968022">
              <a:spcBef>
                <a:spcPct val="50000"/>
              </a:spcBef>
              <a:buNone/>
              <a:defRPr/>
            </a:pPr>
            <a:r>
              <a:rPr lang="zh-CN" altLang="zh-CN" sz="2000" dirty="0">
                <a:latin typeface="+mj-lt"/>
              </a:rPr>
              <a:t>--</a:t>
            </a:r>
            <a:r>
              <a:rPr lang="en-US" altLang="zh-CN" sz="2000" dirty="0">
                <a:latin typeface="+mj-lt"/>
              </a:rPr>
              <a:t> Marine technical service</a:t>
            </a:r>
          </a:p>
          <a:p>
            <a:pPr marL="0" indent="0" defTabSz="968022">
              <a:spcBef>
                <a:spcPct val="50000"/>
              </a:spcBef>
              <a:buNone/>
              <a:defRPr/>
            </a:pPr>
            <a:r>
              <a:rPr lang="zh-CN" altLang="zh-CN" sz="2000" dirty="0">
                <a:latin typeface="+mj-lt"/>
              </a:rPr>
              <a:t>--</a:t>
            </a:r>
            <a:r>
              <a:rPr lang="en-US" altLang="zh-CN" sz="2000" dirty="0">
                <a:latin typeface="+mj-lt"/>
              </a:rPr>
              <a:t> Marine education</a:t>
            </a:r>
          </a:p>
          <a:p>
            <a:pPr marL="0" indent="0" defTabSz="968022">
              <a:spcBef>
                <a:spcPct val="50000"/>
              </a:spcBef>
              <a:buNone/>
              <a:defRPr/>
            </a:pPr>
            <a:r>
              <a:rPr lang="en-US" altLang="zh-CN" sz="2000" dirty="0">
                <a:latin typeface="+mj-lt"/>
              </a:rPr>
              <a:t>    …</a:t>
            </a:r>
          </a:p>
          <a:p>
            <a:pPr>
              <a:buFontTx/>
              <a:buNone/>
              <a:defRPr/>
            </a:pPr>
            <a:endParaRPr lang="en-US" altLang="zh-CN" sz="2000" dirty="0">
              <a:latin typeface="+mj-lt"/>
            </a:endParaRPr>
          </a:p>
          <a:p>
            <a:pPr>
              <a:buFontTx/>
              <a:buNone/>
              <a:defRPr/>
            </a:pPr>
            <a:endParaRPr lang="zh-CN" altLang="zh-CN" sz="2000" dirty="0">
              <a:latin typeface="+mj-lt"/>
            </a:endParaRPr>
          </a:p>
          <a:p>
            <a:pPr marL="0" indent="0">
              <a:buNone/>
              <a:defRPr/>
            </a:pPr>
            <a:endParaRPr lang="en-US" altLang="zh-CN" sz="2000" dirty="0">
              <a:latin typeface="+mj-lt"/>
            </a:endParaRPr>
          </a:p>
        </p:txBody>
      </p:sp>
      <p:pic>
        <p:nvPicPr>
          <p:cNvPr id="126979" name="Picture 2"/>
          <p:cNvPicPr>
            <a:picLocks noChangeAspect="1" noChangeArrowheads="1"/>
          </p:cNvPicPr>
          <p:nvPr/>
        </p:nvPicPr>
        <p:blipFill>
          <a:blip r:embed="rId8"/>
          <a:srcRect/>
          <a:stretch>
            <a:fillRect/>
          </a:stretch>
        </p:blipFill>
        <p:spPr bwMode="auto">
          <a:xfrm>
            <a:off x="10254800" y="1201"/>
            <a:ext cx="1943550" cy="2565994"/>
          </a:xfrm>
          <a:prstGeom prst="rect">
            <a:avLst/>
          </a:prstGeom>
          <a:noFill/>
          <a:ln w="9525">
            <a:solidFill>
              <a:schemeClr val="tx1"/>
            </a:solidFill>
            <a:miter lim="800000"/>
            <a:headEnd/>
            <a:tailEnd/>
          </a:ln>
        </p:spPr>
      </p:pic>
      <p:sp>
        <p:nvSpPr>
          <p:cNvPr id="2" name="矩形 1"/>
          <p:cNvSpPr/>
          <p:nvPr/>
        </p:nvSpPr>
        <p:spPr>
          <a:xfrm>
            <a:off x="9843591" y="2550216"/>
            <a:ext cx="2472856" cy="646331"/>
          </a:xfrm>
          <a:prstGeom prst="rect">
            <a:avLst/>
          </a:prstGeom>
        </p:spPr>
        <p:txBody>
          <a:bodyPr wrap="none">
            <a:spAutoFit/>
          </a:bodyPr>
          <a:lstStyle/>
          <a:p>
            <a:pPr algn="ctr">
              <a:defRPr/>
            </a:pPr>
            <a:r>
              <a:rPr lang="en-US" altLang="zh-CN" sz="1800" dirty="0" smtClean="0"/>
              <a:t>Marine </a:t>
            </a:r>
            <a:r>
              <a:rPr lang="en-US" altLang="zh-CN" sz="1800" dirty="0" smtClean="0"/>
              <a:t>Statistical</a:t>
            </a:r>
          </a:p>
          <a:p>
            <a:pPr algn="ctr">
              <a:defRPr/>
            </a:pPr>
            <a:r>
              <a:rPr lang="en-US" altLang="zh-CN" sz="1800" dirty="0" smtClean="0"/>
              <a:t> </a:t>
            </a:r>
            <a:r>
              <a:rPr lang="en-US" altLang="zh-CN" sz="1800" dirty="0"/>
              <a:t>data-collecting program</a:t>
            </a:r>
          </a:p>
        </p:txBody>
      </p:sp>
      <p:sp>
        <p:nvSpPr>
          <p:cNvPr id="12" name="矩形 11"/>
          <p:cNvSpPr/>
          <p:nvPr/>
        </p:nvSpPr>
        <p:spPr>
          <a:xfrm>
            <a:off x="7657263" y="5953244"/>
            <a:ext cx="1620508" cy="646331"/>
          </a:xfrm>
          <a:prstGeom prst="rect">
            <a:avLst/>
          </a:prstGeom>
        </p:spPr>
        <p:txBody>
          <a:bodyPr wrap="none">
            <a:spAutoFit/>
          </a:bodyPr>
          <a:lstStyle/>
          <a:p>
            <a:pPr algn="ctr">
              <a:defRPr/>
            </a:pPr>
            <a:r>
              <a:rPr lang="en-US" altLang="zh-CN" sz="1800" dirty="0" smtClean="0"/>
              <a:t>Forms for </a:t>
            </a:r>
          </a:p>
          <a:p>
            <a:pPr algn="ctr">
              <a:defRPr/>
            </a:pPr>
            <a:r>
              <a:rPr lang="en-US" altLang="zh-CN" sz="1800" dirty="0" smtClean="0"/>
              <a:t> data-collecting</a:t>
            </a:r>
            <a:endParaRPr lang="en-US" altLang="zh-CN" sz="1800" dirty="0"/>
          </a:p>
        </p:txBody>
      </p:sp>
    </p:spTree>
    <p:extLst>
      <p:ext uri="{BB962C8B-B14F-4D97-AF65-F5344CB8AC3E}">
        <p14:creationId xmlns:p14="http://schemas.microsoft.com/office/powerpoint/2010/main" val="99343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ChangeArrowheads="1"/>
          </p:cNvSpPr>
          <p:nvPr>
            <p:ph idx="1"/>
          </p:nvPr>
        </p:nvSpPr>
        <p:spPr>
          <a:xfrm>
            <a:off x="410543" y="261442"/>
            <a:ext cx="9882692" cy="6048672"/>
          </a:xfrm>
        </p:spPr>
        <p:txBody>
          <a:bodyPr>
            <a:normAutofit lnSpcReduction="10000"/>
          </a:bodyPr>
          <a:lstStyle/>
          <a:p>
            <a:pPr>
              <a:buFont typeface="Wingdings" panose="05000000000000000000" pitchFamily="2" charset="2"/>
              <a:buChar char="Ø"/>
            </a:pPr>
            <a:r>
              <a:rPr lang="zh-CN" altLang="zh-CN" sz="2800" b="1" dirty="0" smtClean="0">
                <a:latin typeface="+mj-lt"/>
              </a:rPr>
              <a:t>Gross </a:t>
            </a:r>
            <a:r>
              <a:rPr lang="en-US" altLang="zh-CN" sz="2800" b="1" dirty="0" smtClean="0">
                <a:latin typeface="+mj-lt"/>
              </a:rPr>
              <a:t>Marine</a:t>
            </a:r>
            <a:r>
              <a:rPr lang="zh-CN" altLang="zh-CN" sz="2800" b="1" dirty="0" smtClean="0">
                <a:latin typeface="+mj-lt"/>
              </a:rPr>
              <a:t> </a:t>
            </a:r>
            <a:r>
              <a:rPr lang="zh-CN" altLang="zh-CN" sz="2800" b="1" dirty="0" smtClean="0">
                <a:latin typeface="+mj-lt"/>
              </a:rPr>
              <a:t>Product Accounting</a:t>
            </a:r>
            <a:r>
              <a:rPr lang="en-US" altLang="zh-CN" sz="2800" b="1" dirty="0" smtClean="0">
                <a:latin typeface="+mj-lt"/>
              </a:rPr>
              <a:t> data-collecting program</a:t>
            </a:r>
          </a:p>
          <a:p>
            <a:pPr marL="0" indent="0">
              <a:buNone/>
            </a:pPr>
            <a:r>
              <a:rPr lang="zh-CN" altLang="zh-CN" sz="2400" dirty="0">
                <a:latin typeface="+mj-lt"/>
              </a:rPr>
              <a:t>In 2006, the </a:t>
            </a:r>
            <a:r>
              <a:rPr lang="en-US" altLang="zh-CN" sz="2400" dirty="0">
                <a:latin typeface="+mj-lt"/>
              </a:rPr>
              <a:t>SOA </a:t>
            </a:r>
            <a:r>
              <a:rPr lang="zh-CN" altLang="zh-CN" sz="2400" dirty="0">
                <a:latin typeface="+mj-lt"/>
              </a:rPr>
              <a:t>formulated the “GDP accounting system" (NBS, [2006] No.21). Implementation of the system made </a:t>
            </a:r>
            <a:r>
              <a:rPr lang="en-US" altLang="zh-CN" sz="2400" dirty="0" smtClean="0">
                <a:latin typeface="+mj-lt"/>
              </a:rPr>
              <a:t>Marine </a:t>
            </a:r>
            <a:r>
              <a:rPr lang="en-US" altLang="zh-CN" sz="2400" dirty="0">
                <a:latin typeface="+mj-lt"/>
              </a:rPr>
              <a:t>economic</a:t>
            </a:r>
            <a:r>
              <a:rPr lang="zh-CN" altLang="zh-CN" sz="2400" dirty="0">
                <a:latin typeface="+mj-lt"/>
              </a:rPr>
              <a:t> statistics undergo a qualitative leap, which is a new milestone in the work of </a:t>
            </a:r>
            <a:r>
              <a:rPr lang="en-US" altLang="zh-CN" sz="2400" dirty="0" smtClean="0">
                <a:latin typeface="+mj-lt"/>
              </a:rPr>
              <a:t>Marine </a:t>
            </a:r>
            <a:r>
              <a:rPr lang="en-US" altLang="zh-CN" sz="2400" dirty="0">
                <a:latin typeface="+mj-lt"/>
              </a:rPr>
              <a:t>economic</a:t>
            </a:r>
            <a:r>
              <a:rPr lang="zh-CN" altLang="zh-CN" sz="2400" dirty="0">
                <a:latin typeface="+mj-lt"/>
              </a:rPr>
              <a:t> statistics. </a:t>
            </a:r>
            <a:endParaRPr lang="en-US" altLang="zh-CN" sz="1800" dirty="0">
              <a:latin typeface="+mj-lt"/>
            </a:endParaRPr>
          </a:p>
          <a:p>
            <a:pPr marL="0" indent="0"/>
            <a:r>
              <a:rPr lang="en-US" altLang="zh-CN" sz="2000" b="1" dirty="0">
                <a:latin typeface="+mj-lt"/>
              </a:rPr>
              <a:t> Component</a:t>
            </a:r>
            <a:r>
              <a:rPr lang="zh-CN" altLang="zh-CN" sz="2000" b="1" dirty="0">
                <a:latin typeface="+mj-lt"/>
              </a:rPr>
              <a:t>:</a:t>
            </a:r>
          </a:p>
          <a:p>
            <a:pPr marL="0" indent="0">
              <a:buNone/>
            </a:pPr>
            <a:r>
              <a:rPr lang="zh-CN" altLang="zh-CN" sz="2000" dirty="0">
                <a:latin typeface="+mj-lt"/>
              </a:rPr>
              <a:t>--</a:t>
            </a:r>
            <a:r>
              <a:rPr lang="en-US" altLang="zh-CN" sz="2000" dirty="0">
                <a:latin typeface="+mj-lt"/>
              </a:rPr>
              <a:t>Tables</a:t>
            </a:r>
            <a:r>
              <a:rPr lang="zh-CN" altLang="zh-CN" sz="2000" dirty="0">
                <a:latin typeface="+mj-lt"/>
              </a:rPr>
              <a:t>:</a:t>
            </a:r>
            <a:r>
              <a:rPr lang="zh-CN" altLang="zh-CN" sz="2000" dirty="0">
                <a:solidFill>
                  <a:srgbClr val="FF0000"/>
                </a:solidFill>
                <a:latin typeface="+mj-lt"/>
              </a:rPr>
              <a:t>6</a:t>
            </a:r>
          </a:p>
          <a:p>
            <a:pPr marL="0" indent="0">
              <a:buNone/>
            </a:pPr>
            <a:r>
              <a:rPr lang="zh-CN" altLang="zh-CN" sz="2000" dirty="0">
                <a:latin typeface="+mj-lt"/>
              </a:rPr>
              <a:t>--Ind</a:t>
            </a:r>
            <a:r>
              <a:rPr lang="en-US" altLang="zh-CN" sz="2000" dirty="0" err="1">
                <a:latin typeface="+mj-lt"/>
              </a:rPr>
              <a:t>icator</a:t>
            </a:r>
            <a:r>
              <a:rPr lang="zh-CN" altLang="zh-CN" sz="2000" dirty="0">
                <a:latin typeface="+mj-lt"/>
              </a:rPr>
              <a:t> :more than </a:t>
            </a:r>
            <a:r>
              <a:rPr lang="zh-CN" altLang="zh-CN" sz="2000" dirty="0">
                <a:solidFill>
                  <a:srgbClr val="FF0000"/>
                </a:solidFill>
                <a:latin typeface="+mj-lt"/>
              </a:rPr>
              <a:t>300</a:t>
            </a:r>
            <a:endParaRPr lang="en-US" altLang="zh-CN" sz="2000" dirty="0">
              <a:latin typeface="+mj-lt"/>
            </a:endParaRPr>
          </a:p>
          <a:p>
            <a:pPr marL="0" indent="0"/>
            <a:r>
              <a:rPr lang="en-US" altLang="zh-CN" sz="2000" b="1" dirty="0">
                <a:latin typeface="+mj-lt"/>
              </a:rPr>
              <a:t> </a:t>
            </a:r>
            <a:r>
              <a:rPr lang="en-US" altLang="zh-CN" sz="2000" b="1" dirty="0" smtClean="0">
                <a:latin typeface="+mj-lt"/>
              </a:rPr>
              <a:t>Contents:</a:t>
            </a:r>
          </a:p>
          <a:p>
            <a:pPr marL="0" indent="0" defTabSz="968022">
              <a:spcBef>
                <a:spcPct val="50000"/>
              </a:spcBef>
              <a:buNone/>
              <a:defRPr/>
            </a:pPr>
            <a:r>
              <a:rPr lang="zh-CN" altLang="zh-CN" sz="2000" dirty="0"/>
              <a:t>-- </a:t>
            </a:r>
            <a:r>
              <a:rPr lang="en-US" altLang="zh-CN" sz="2000" dirty="0" smtClean="0">
                <a:latin typeface="+mj-lt"/>
              </a:rPr>
              <a:t>Coastal </a:t>
            </a:r>
            <a:r>
              <a:rPr lang="en-US" altLang="zh-CN" sz="2000" dirty="0">
                <a:latin typeface="+mj-lt"/>
              </a:rPr>
              <a:t>Gross Domestic Product</a:t>
            </a:r>
          </a:p>
          <a:p>
            <a:pPr marL="0" indent="0" defTabSz="968022">
              <a:spcBef>
                <a:spcPct val="50000"/>
              </a:spcBef>
              <a:buNone/>
              <a:defRPr/>
            </a:pPr>
            <a:r>
              <a:rPr lang="zh-CN" altLang="zh-CN" sz="2000" dirty="0"/>
              <a:t>-- </a:t>
            </a:r>
            <a:r>
              <a:rPr lang="en-US" altLang="zh-CN" sz="2000" dirty="0" smtClean="0">
                <a:latin typeface="+mj-lt"/>
              </a:rPr>
              <a:t>Output </a:t>
            </a:r>
            <a:r>
              <a:rPr lang="en-US" altLang="zh-CN" sz="2000" dirty="0">
                <a:latin typeface="+mj-lt"/>
              </a:rPr>
              <a:t>value of </a:t>
            </a:r>
            <a:r>
              <a:rPr lang="en-US" altLang="zh-CN" sz="2000" dirty="0" smtClean="0">
                <a:latin typeface="+mj-lt"/>
              </a:rPr>
              <a:t>Marine </a:t>
            </a:r>
            <a:r>
              <a:rPr lang="en-US" altLang="zh-CN" sz="2000" dirty="0">
                <a:latin typeface="+mj-lt"/>
              </a:rPr>
              <a:t>economy by industry</a:t>
            </a:r>
          </a:p>
          <a:p>
            <a:pPr marL="0" indent="0" defTabSz="968022">
              <a:spcBef>
                <a:spcPct val="50000"/>
              </a:spcBef>
              <a:buNone/>
              <a:defRPr/>
            </a:pPr>
            <a:r>
              <a:rPr lang="zh-CN" altLang="zh-CN" sz="2000" dirty="0"/>
              <a:t>-- </a:t>
            </a:r>
            <a:r>
              <a:rPr lang="en-US" altLang="zh-CN" sz="2000" dirty="0" smtClean="0">
                <a:latin typeface="+mj-lt"/>
              </a:rPr>
              <a:t>Volume </a:t>
            </a:r>
            <a:r>
              <a:rPr lang="en-US" altLang="zh-CN" sz="2000" dirty="0">
                <a:latin typeface="+mj-lt"/>
              </a:rPr>
              <a:t>of </a:t>
            </a:r>
            <a:r>
              <a:rPr lang="en-US" altLang="zh-CN" sz="2000" dirty="0" smtClean="0">
                <a:latin typeface="+mj-lt"/>
              </a:rPr>
              <a:t>Marine </a:t>
            </a:r>
            <a:r>
              <a:rPr lang="en-US" altLang="zh-CN" sz="2000" dirty="0">
                <a:latin typeface="+mj-lt"/>
              </a:rPr>
              <a:t>economy by industry</a:t>
            </a:r>
          </a:p>
          <a:p>
            <a:pPr marL="0" indent="0" defTabSz="968022">
              <a:spcBef>
                <a:spcPct val="50000"/>
              </a:spcBef>
              <a:buNone/>
              <a:defRPr/>
            </a:pPr>
            <a:r>
              <a:rPr lang="zh-CN" altLang="zh-CN" sz="2000" dirty="0"/>
              <a:t>-- </a:t>
            </a:r>
            <a:r>
              <a:rPr lang="en-US" altLang="zh-CN" sz="2000" dirty="0" smtClean="0">
                <a:latin typeface="+mj-lt"/>
              </a:rPr>
              <a:t>Gross </a:t>
            </a:r>
            <a:r>
              <a:rPr lang="en-US" altLang="zh-CN" sz="2000" dirty="0">
                <a:latin typeface="+mj-lt"/>
              </a:rPr>
              <a:t>output of </a:t>
            </a:r>
            <a:r>
              <a:rPr lang="en-US" altLang="zh-CN" sz="2000" dirty="0" smtClean="0">
                <a:latin typeface="+mj-lt"/>
              </a:rPr>
              <a:t>Marine </a:t>
            </a:r>
            <a:r>
              <a:rPr lang="en-US" altLang="zh-CN" sz="2000" dirty="0">
                <a:latin typeface="+mj-lt"/>
              </a:rPr>
              <a:t>-related sectors under national classification</a:t>
            </a:r>
          </a:p>
          <a:p>
            <a:pPr marL="0" indent="0" defTabSz="968022">
              <a:spcBef>
                <a:spcPct val="50000"/>
              </a:spcBef>
              <a:buNone/>
              <a:defRPr/>
            </a:pPr>
            <a:r>
              <a:rPr lang="zh-CN" altLang="zh-CN" sz="2000" dirty="0"/>
              <a:t>-- </a:t>
            </a:r>
            <a:r>
              <a:rPr lang="en-US" altLang="zh-CN" sz="2000" dirty="0" smtClean="0">
                <a:latin typeface="+mj-lt"/>
              </a:rPr>
              <a:t>Gross </a:t>
            </a:r>
            <a:r>
              <a:rPr lang="en-US" altLang="zh-CN" sz="2000" dirty="0">
                <a:latin typeface="+mj-lt"/>
              </a:rPr>
              <a:t>output value of </a:t>
            </a:r>
            <a:r>
              <a:rPr lang="en-US" altLang="zh-CN" sz="2000" dirty="0" smtClean="0">
                <a:latin typeface="+mj-lt"/>
              </a:rPr>
              <a:t>Marine </a:t>
            </a:r>
            <a:r>
              <a:rPr lang="en-US" altLang="zh-CN" sz="2000" dirty="0">
                <a:latin typeface="+mj-lt"/>
              </a:rPr>
              <a:t>-related industry under national </a:t>
            </a:r>
            <a:r>
              <a:rPr lang="en-US" altLang="zh-CN" sz="2000" dirty="0" smtClean="0">
                <a:latin typeface="+mj-lt"/>
              </a:rPr>
              <a:t>classification</a:t>
            </a:r>
            <a:endParaRPr lang="en-US" altLang="zh-CN" sz="2000" dirty="0">
              <a:latin typeface="+mj-lt"/>
            </a:endParaRPr>
          </a:p>
          <a:p>
            <a:pPr marL="0" indent="0" defTabSz="968022">
              <a:spcBef>
                <a:spcPct val="50000"/>
              </a:spcBef>
              <a:buNone/>
              <a:defRPr/>
            </a:pPr>
            <a:r>
              <a:rPr lang="zh-CN" altLang="zh-CN" sz="2000" dirty="0"/>
              <a:t>-- </a:t>
            </a:r>
            <a:r>
              <a:rPr lang="en-US" altLang="zh-CN" sz="2000" dirty="0" smtClean="0">
                <a:latin typeface="+mj-lt"/>
              </a:rPr>
              <a:t>Component </a:t>
            </a:r>
            <a:r>
              <a:rPr lang="en-US" altLang="zh-CN" sz="2000" dirty="0">
                <a:latin typeface="+mj-lt"/>
              </a:rPr>
              <a:t>of coastal Gross Domestic Product</a:t>
            </a:r>
          </a:p>
          <a:p>
            <a:pPr marL="0" indent="0" defTabSz="968022">
              <a:spcBef>
                <a:spcPct val="50000"/>
              </a:spcBef>
              <a:buNone/>
              <a:defRPr/>
            </a:pPr>
            <a:r>
              <a:rPr lang="zh-CN" altLang="zh-CN" sz="2000" dirty="0"/>
              <a:t>-- </a:t>
            </a:r>
            <a:r>
              <a:rPr lang="en-US" altLang="zh-CN" sz="2000" dirty="0" smtClean="0">
                <a:latin typeface="+mj-lt"/>
              </a:rPr>
              <a:t>Input-output </a:t>
            </a:r>
            <a:r>
              <a:rPr lang="en-US" altLang="zh-CN" sz="2000" dirty="0">
                <a:latin typeface="+mj-lt"/>
              </a:rPr>
              <a:t>tables with 135by 135 department in coastal area</a:t>
            </a:r>
          </a:p>
          <a:p>
            <a:pPr defTabSz="968022">
              <a:spcBef>
                <a:spcPct val="50000"/>
              </a:spcBef>
              <a:defRPr/>
            </a:pPr>
            <a:endParaRPr lang="en-US" altLang="zh-CN" sz="2000" b="1" dirty="0">
              <a:latin typeface="Arial" charset="0"/>
            </a:endParaRPr>
          </a:p>
          <a:p>
            <a:pPr marL="0" indent="0"/>
            <a:endParaRPr lang="en-US" altLang="zh-CN" sz="2000" b="1" dirty="0" smtClean="0">
              <a:latin typeface="+mj-lt"/>
            </a:endParaRPr>
          </a:p>
          <a:p>
            <a:pPr marL="0" indent="0"/>
            <a:endParaRPr lang="en-US" altLang="zh-CN" sz="2000" b="1" dirty="0">
              <a:latin typeface="+mj-lt"/>
            </a:endParaRPr>
          </a:p>
        </p:txBody>
      </p:sp>
      <p:pic>
        <p:nvPicPr>
          <p:cNvPr id="129029" name="Picture 2"/>
          <p:cNvPicPr>
            <a:picLocks noChangeAspect="1" noChangeArrowheads="1"/>
          </p:cNvPicPr>
          <p:nvPr/>
        </p:nvPicPr>
        <p:blipFill>
          <a:blip r:embed="rId3"/>
          <a:srcRect/>
          <a:stretch>
            <a:fillRect/>
          </a:stretch>
        </p:blipFill>
        <p:spPr bwMode="auto">
          <a:xfrm>
            <a:off x="10419655" y="117426"/>
            <a:ext cx="1500534" cy="2021356"/>
          </a:xfrm>
          <a:prstGeom prst="rect">
            <a:avLst/>
          </a:prstGeom>
          <a:noFill/>
          <a:ln w="9525">
            <a:solidFill>
              <a:schemeClr val="tx1"/>
            </a:solidFill>
            <a:miter lim="800000"/>
            <a:headEnd/>
            <a:tailEnd/>
          </a:ln>
        </p:spPr>
      </p:pic>
      <p:sp>
        <p:nvSpPr>
          <p:cNvPr id="2" name="矩形 1"/>
          <p:cNvSpPr/>
          <p:nvPr/>
        </p:nvSpPr>
        <p:spPr>
          <a:xfrm>
            <a:off x="9512549" y="2138782"/>
            <a:ext cx="2685801" cy="523220"/>
          </a:xfrm>
          <a:prstGeom prst="rect">
            <a:avLst/>
          </a:prstGeom>
        </p:spPr>
        <p:txBody>
          <a:bodyPr wrap="square">
            <a:spAutoFit/>
          </a:bodyPr>
          <a:lstStyle/>
          <a:p>
            <a:pPr algn="ctr"/>
            <a:r>
              <a:rPr lang="zh-CN" altLang="zh-CN" sz="1400" dirty="0"/>
              <a:t>Gross </a:t>
            </a:r>
            <a:r>
              <a:rPr lang="en-US" altLang="zh-CN" sz="1400" dirty="0" smtClean="0"/>
              <a:t>Marine</a:t>
            </a:r>
            <a:r>
              <a:rPr lang="zh-CN" altLang="zh-CN" sz="1400" dirty="0" smtClean="0"/>
              <a:t> </a:t>
            </a:r>
            <a:r>
              <a:rPr lang="zh-CN" altLang="zh-CN" sz="1400" dirty="0"/>
              <a:t>Product </a:t>
            </a:r>
            <a:r>
              <a:rPr lang="zh-CN" altLang="zh-CN" sz="1400" dirty="0" smtClean="0"/>
              <a:t>Accounting</a:t>
            </a:r>
            <a:endParaRPr lang="en-US" altLang="zh-CN" sz="1400" dirty="0" smtClean="0"/>
          </a:p>
          <a:p>
            <a:pPr algn="ctr"/>
            <a:r>
              <a:rPr lang="en-US" altLang="zh-CN" sz="1400" dirty="0" smtClean="0"/>
              <a:t> </a:t>
            </a:r>
            <a:r>
              <a:rPr lang="en-US" altLang="zh-CN" sz="1400" dirty="0"/>
              <a:t>data-collecting program</a:t>
            </a:r>
          </a:p>
        </p:txBody>
      </p:sp>
      <p:grpSp>
        <p:nvGrpSpPr>
          <p:cNvPr id="7" name="组合 17"/>
          <p:cNvGrpSpPr>
            <a:grpSpLocks/>
          </p:cNvGrpSpPr>
          <p:nvPr/>
        </p:nvGrpSpPr>
        <p:grpSpPr bwMode="auto">
          <a:xfrm>
            <a:off x="8115399" y="2954946"/>
            <a:ext cx="3952203" cy="2410383"/>
            <a:chOff x="4247695" y="4140492"/>
            <a:chExt cx="3951078" cy="2409367"/>
          </a:xfrm>
        </p:grpSpPr>
        <p:pic>
          <p:nvPicPr>
            <p:cNvPr id="8" name="Picture 2"/>
            <p:cNvPicPr>
              <a:picLocks noChangeAspect="1" noChangeArrowheads="1"/>
            </p:cNvPicPr>
            <p:nvPr/>
          </p:nvPicPr>
          <p:blipFill>
            <a:blip r:embed="rId4"/>
            <a:srcRect/>
            <a:stretch>
              <a:fillRect/>
            </a:stretch>
          </p:blipFill>
          <p:spPr bwMode="auto">
            <a:xfrm rot="-2291317">
              <a:off x="4247695" y="4575106"/>
              <a:ext cx="1414021" cy="1974753"/>
            </a:xfrm>
            <a:prstGeom prst="rect">
              <a:avLst/>
            </a:prstGeom>
            <a:noFill/>
            <a:ln w="9525">
              <a:solidFill>
                <a:schemeClr val="tx1"/>
              </a:solidFill>
              <a:miter lim="800000"/>
              <a:headEnd/>
              <a:tailEnd/>
            </a:ln>
          </p:spPr>
        </p:pic>
        <p:pic>
          <p:nvPicPr>
            <p:cNvPr id="9" name="Picture 3"/>
            <p:cNvPicPr>
              <a:picLocks noChangeAspect="1" noChangeArrowheads="1"/>
            </p:cNvPicPr>
            <p:nvPr/>
          </p:nvPicPr>
          <p:blipFill>
            <a:blip r:embed="rId5"/>
            <a:srcRect/>
            <a:stretch>
              <a:fillRect/>
            </a:stretch>
          </p:blipFill>
          <p:spPr bwMode="auto">
            <a:xfrm rot="-1288835">
              <a:off x="4635874" y="4234165"/>
              <a:ext cx="1391830" cy="1968407"/>
            </a:xfrm>
            <a:prstGeom prst="rect">
              <a:avLst/>
            </a:prstGeom>
            <a:noFill/>
            <a:ln w="9525">
              <a:solidFill>
                <a:schemeClr val="tx1"/>
              </a:solidFill>
              <a:miter lim="800000"/>
              <a:headEnd/>
              <a:tailEnd/>
            </a:ln>
          </p:spPr>
        </p:pic>
        <p:pic>
          <p:nvPicPr>
            <p:cNvPr id="10" name="Picture 4"/>
            <p:cNvPicPr>
              <a:picLocks noChangeAspect="1" noChangeArrowheads="1"/>
            </p:cNvPicPr>
            <p:nvPr/>
          </p:nvPicPr>
          <p:blipFill>
            <a:blip r:embed="rId6"/>
            <a:srcRect/>
            <a:stretch>
              <a:fillRect/>
            </a:stretch>
          </p:blipFill>
          <p:spPr bwMode="auto">
            <a:xfrm>
              <a:off x="5286379" y="4140492"/>
              <a:ext cx="1415011" cy="1944290"/>
            </a:xfrm>
            <a:prstGeom prst="rect">
              <a:avLst/>
            </a:prstGeom>
            <a:noFill/>
            <a:ln w="9525">
              <a:solidFill>
                <a:schemeClr val="tx1"/>
              </a:solidFill>
              <a:miter lim="800000"/>
              <a:headEnd/>
              <a:tailEnd/>
            </a:ln>
          </p:spPr>
        </p:pic>
        <p:pic>
          <p:nvPicPr>
            <p:cNvPr id="11" name="Picture 5"/>
            <p:cNvPicPr>
              <a:picLocks noChangeAspect="1" noChangeArrowheads="1"/>
            </p:cNvPicPr>
            <p:nvPr/>
          </p:nvPicPr>
          <p:blipFill>
            <a:blip r:embed="rId7"/>
            <a:srcRect/>
            <a:stretch>
              <a:fillRect/>
            </a:stretch>
          </p:blipFill>
          <p:spPr bwMode="auto">
            <a:xfrm rot="1849226">
              <a:off x="5856246" y="4233010"/>
              <a:ext cx="1479438" cy="2074583"/>
            </a:xfrm>
            <a:prstGeom prst="rect">
              <a:avLst/>
            </a:prstGeom>
            <a:noFill/>
            <a:ln w="9525">
              <a:solidFill>
                <a:schemeClr val="tx1"/>
              </a:solidFill>
              <a:miter lim="800000"/>
              <a:headEnd/>
              <a:tailEnd/>
            </a:ln>
          </p:spPr>
        </p:pic>
        <p:pic>
          <p:nvPicPr>
            <p:cNvPr id="12" name="Picture 6"/>
            <p:cNvPicPr>
              <a:picLocks noChangeAspect="1" noChangeArrowheads="1"/>
            </p:cNvPicPr>
            <p:nvPr/>
          </p:nvPicPr>
          <p:blipFill>
            <a:blip r:embed="rId8"/>
            <a:srcRect/>
            <a:stretch>
              <a:fillRect/>
            </a:stretch>
          </p:blipFill>
          <p:spPr bwMode="auto">
            <a:xfrm rot="3051147">
              <a:off x="6449764" y="4630050"/>
              <a:ext cx="1461198" cy="2036821"/>
            </a:xfrm>
            <a:prstGeom prst="rect">
              <a:avLst/>
            </a:prstGeom>
            <a:noFill/>
            <a:ln w="9525">
              <a:solidFill>
                <a:schemeClr val="tx1"/>
              </a:solidFill>
              <a:miter lim="800000"/>
              <a:headEnd/>
              <a:tailEnd/>
            </a:ln>
          </p:spPr>
        </p:pic>
      </p:grpSp>
      <p:sp>
        <p:nvSpPr>
          <p:cNvPr id="13" name="矩形 12"/>
          <p:cNvSpPr/>
          <p:nvPr/>
        </p:nvSpPr>
        <p:spPr>
          <a:xfrm>
            <a:off x="9108014" y="5198699"/>
            <a:ext cx="1303049" cy="523220"/>
          </a:xfrm>
          <a:prstGeom prst="rect">
            <a:avLst/>
          </a:prstGeom>
        </p:spPr>
        <p:txBody>
          <a:bodyPr wrap="none">
            <a:spAutoFit/>
          </a:bodyPr>
          <a:lstStyle/>
          <a:p>
            <a:pPr algn="ctr">
              <a:defRPr/>
            </a:pPr>
            <a:r>
              <a:rPr lang="en-US" altLang="zh-CN" sz="1400" dirty="0"/>
              <a:t>Forms for </a:t>
            </a:r>
          </a:p>
          <a:p>
            <a:pPr algn="ctr">
              <a:defRPr/>
            </a:pPr>
            <a:r>
              <a:rPr lang="en-US" altLang="zh-CN" sz="1400" dirty="0"/>
              <a:t> data-collecting</a:t>
            </a:r>
          </a:p>
        </p:txBody>
      </p:sp>
    </p:spTree>
    <p:extLst>
      <p:ext uri="{BB962C8B-B14F-4D97-AF65-F5344CB8AC3E}">
        <p14:creationId xmlns:p14="http://schemas.microsoft.com/office/powerpoint/2010/main" val="273240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0"/>
          <p:cNvSpPr>
            <a:spLocks noChangeArrowheads="1"/>
          </p:cNvSpPr>
          <p:nvPr/>
        </p:nvSpPr>
        <p:spPr bwMode="auto">
          <a:xfrm>
            <a:off x="1230896" y="1785006"/>
            <a:ext cx="1829223" cy="1324281"/>
          </a:xfrm>
          <a:prstGeom prst="rect">
            <a:avLst/>
          </a:prstGeom>
          <a:noFill/>
          <a:ln w="15875">
            <a:noFill/>
            <a:miter lim="800000"/>
            <a:headEnd/>
            <a:tailEnd/>
          </a:ln>
        </p:spPr>
        <p:txBody>
          <a:bodyPr lIns="91451" tIns="45726" rIns="91451" bIns="45726">
            <a:spAutoFit/>
          </a:bodyPr>
          <a:lstStyle/>
          <a:p>
            <a:r>
              <a:rPr kumimoji="1" lang="en-US" altLang="zh-CN" sz="1600" b="1" dirty="0">
                <a:latin typeface="+mj-lt"/>
              </a:rPr>
              <a:t>Establish the </a:t>
            </a:r>
            <a:r>
              <a:rPr lang="zh-CN" altLang="zh-CN" sz="1600" b="1" i="1" dirty="0">
                <a:latin typeface="+mj-lt"/>
              </a:rPr>
              <a:t>Integrated </a:t>
            </a:r>
            <a:r>
              <a:rPr lang="en-US" altLang="zh-CN" sz="1600" b="1" i="1" dirty="0" smtClean="0">
                <a:latin typeface="+mj-lt"/>
              </a:rPr>
              <a:t>Marine</a:t>
            </a:r>
            <a:r>
              <a:rPr lang="zh-CN" altLang="zh-CN" sz="1600" b="1" i="1" dirty="0" smtClean="0">
                <a:latin typeface="+mj-lt"/>
              </a:rPr>
              <a:t> </a:t>
            </a:r>
            <a:r>
              <a:rPr lang="zh-CN" altLang="zh-CN" sz="1600" b="1" i="1" dirty="0">
                <a:latin typeface="+mj-lt"/>
              </a:rPr>
              <a:t>Statistical Report </a:t>
            </a:r>
            <a:r>
              <a:rPr lang="en-US" altLang="zh-CN" sz="1600" b="1" i="1" dirty="0">
                <a:latin typeface="+mj-lt"/>
              </a:rPr>
              <a:t>Program</a:t>
            </a:r>
            <a:r>
              <a:rPr kumimoji="1" lang="zh-CN" altLang="en-US" sz="1600" b="1" dirty="0">
                <a:latin typeface="+mj-lt"/>
              </a:rPr>
              <a:t>（</a:t>
            </a:r>
            <a:r>
              <a:rPr lang="en-US" altLang="zh-CN" sz="1600" b="1" dirty="0">
                <a:latin typeface="+mj-lt"/>
              </a:rPr>
              <a:t>[1999]No.53</a:t>
            </a:r>
            <a:r>
              <a:rPr lang="zh-CN" altLang="en-US" sz="1600" b="1" dirty="0">
                <a:latin typeface="+mj-lt"/>
              </a:rPr>
              <a:t>）</a:t>
            </a:r>
          </a:p>
        </p:txBody>
      </p:sp>
      <p:sp>
        <p:nvSpPr>
          <p:cNvPr id="89" name="Rectangle 135"/>
          <p:cNvSpPr>
            <a:spLocks noChangeArrowheads="1"/>
          </p:cNvSpPr>
          <p:nvPr/>
        </p:nvSpPr>
        <p:spPr bwMode="auto">
          <a:xfrm>
            <a:off x="1597572" y="3939501"/>
            <a:ext cx="8931754" cy="320749"/>
          </a:xfrm>
          <a:prstGeom prst="rect">
            <a:avLst/>
          </a:prstGeom>
          <a:gradFill rotWithShape="1">
            <a:gsLst>
              <a:gs pos="0">
                <a:schemeClr val="accent1">
                  <a:lumMod val="10000"/>
                </a:schemeClr>
              </a:gs>
              <a:gs pos="100000">
                <a:schemeClr val="tx2">
                  <a:alpha val="0"/>
                </a:schemeClr>
              </a:gs>
            </a:gsLst>
            <a:lin ang="5400000" scaled="1"/>
          </a:gradFill>
          <a:ln w="9525">
            <a:noFill/>
            <a:miter lim="800000"/>
            <a:headEnd/>
            <a:tailEnd/>
          </a:ln>
        </p:spPr>
        <p:txBody>
          <a:bodyPr wrap="none" lIns="91451" tIns="45726" rIns="91451" bIns="45726" anchor="ctr"/>
          <a:lstStyle/>
          <a:p>
            <a:pPr defTabSz="455724">
              <a:defRPr/>
            </a:pPr>
            <a:endParaRPr lang="en-US" altLang="zh-CN" sz="1600" dirty="0">
              <a:latin typeface="+mj-lt"/>
              <a:ea typeface="MS PGothic" pitchFamily="34" charset="-128"/>
            </a:endParaRPr>
          </a:p>
        </p:txBody>
      </p:sp>
      <p:grpSp>
        <p:nvGrpSpPr>
          <p:cNvPr id="2" name="Group 48"/>
          <p:cNvGrpSpPr>
            <a:grpSpLocks/>
          </p:cNvGrpSpPr>
          <p:nvPr/>
        </p:nvGrpSpPr>
        <p:grpSpPr bwMode="auto">
          <a:xfrm>
            <a:off x="1608686" y="3644157"/>
            <a:ext cx="9063548" cy="474772"/>
            <a:chOff x="244475" y="3016626"/>
            <a:chExt cx="9061380" cy="475879"/>
          </a:xfrm>
        </p:grpSpPr>
        <p:grpSp>
          <p:nvGrpSpPr>
            <p:cNvPr id="3" name="Gruppe 86"/>
            <p:cNvGrpSpPr>
              <a:grpSpLocks/>
            </p:cNvGrpSpPr>
            <p:nvPr/>
          </p:nvGrpSpPr>
          <p:grpSpPr bwMode="auto">
            <a:xfrm>
              <a:off x="8591486" y="3016626"/>
              <a:ext cx="714369" cy="475879"/>
              <a:chOff x="8601011" y="3413489"/>
              <a:chExt cx="714369" cy="476172"/>
            </a:xfrm>
          </p:grpSpPr>
          <p:sp>
            <p:nvSpPr>
              <p:cNvPr id="85" name="Pentagon 84"/>
              <p:cNvSpPr/>
              <p:nvPr/>
            </p:nvSpPr>
            <p:spPr>
              <a:xfrm>
                <a:off x="8601011" y="3413489"/>
                <a:ext cx="714369" cy="476172"/>
              </a:xfrm>
              <a:prstGeom prst="homePlate">
                <a:avLst>
                  <a:gd name="adj" fmla="val 40322"/>
                </a:avLst>
              </a:prstGeom>
              <a:gradFill flip="none" rotWithShape="1">
                <a:gsLst>
                  <a:gs pos="0">
                    <a:srgbClr val="FFC000"/>
                  </a:gs>
                  <a:gs pos="100000">
                    <a:srgbClr val="E36119"/>
                  </a:gs>
                </a:gsLst>
                <a:lin ang="2700000" scaled="1"/>
                <a:tileRect/>
              </a:gradFill>
              <a:ln w="9525" cap="flat" cmpd="sng" algn="ctr">
                <a:solidFill>
                  <a:schemeClr val="bg1">
                    <a:lumMod val="50000"/>
                  </a:schemeClr>
                </a:solidFill>
                <a:prstDash val="solid"/>
              </a:ln>
              <a:effectLst/>
            </p:spPr>
            <p:txBody>
              <a:bodyPr anchor="ctr"/>
              <a:lstStyle/>
              <a:p>
                <a:pPr algn="ctr" defTabSz="455724">
                  <a:defRPr/>
                </a:pPr>
                <a:endParaRPr lang="zh-CN" altLang="zh-CN" sz="1600" b="1" noProof="1">
                  <a:latin typeface="+mj-lt"/>
                  <a:ea typeface="MS PGothic" pitchFamily="34" charset="-128"/>
                </a:endParaRPr>
              </a:p>
            </p:txBody>
          </p:sp>
          <p:sp>
            <p:nvSpPr>
              <p:cNvPr id="132141" name="Rektangel 85"/>
              <p:cNvSpPr>
                <a:spLocks noChangeArrowheads="1"/>
              </p:cNvSpPr>
              <p:nvPr/>
            </p:nvSpPr>
            <p:spPr bwMode="auto">
              <a:xfrm>
                <a:off x="8613650" y="3481971"/>
                <a:ext cx="639914" cy="339631"/>
              </a:xfrm>
              <a:prstGeom prst="rect">
                <a:avLst/>
              </a:prstGeom>
              <a:noFill/>
              <a:ln w="9525">
                <a:noFill/>
                <a:miter lim="800000"/>
                <a:headEnd/>
                <a:tailEnd/>
              </a:ln>
            </p:spPr>
            <p:txBody>
              <a:bodyPr wrap="none">
                <a:spAutoFit/>
              </a:bodyPr>
              <a:lstStyle/>
              <a:p>
                <a:pPr algn="ctr" defTabSz="455704"/>
                <a:r>
                  <a:rPr lang="zh-CN" altLang="zh-CN" sz="1600" b="1" noProof="1">
                    <a:latin typeface="+mj-lt"/>
                    <a:ea typeface="MS PGothic" pitchFamily="34" charset="-128"/>
                  </a:rPr>
                  <a:t>20</a:t>
                </a:r>
                <a:r>
                  <a:rPr lang="zh-CN" altLang="zh-CN" sz="1600" b="1" noProof="1">
                    <a:latin typeface="+mj-lt"/>
                  </a:rPr>
                  <a:t>15</a:t>
                </a:r>
              </a:p>
            </p:txBody>
          </p:sp>
        </p:grpSp>
        <p:grpSp>
          <p:nvGrpSpPr>
            <p:cNvPr id="4" name="Group 47"/>
            <p:cNvGrpSpPr>
              <a:grpSpLocks/>
            </p:cNvGrpSpPr>
            <p:nvPr/>
          </p:nvGrpSpPr>
          <p:grpSpPr bwMode="auto">
            <a:xfrm>
              <a:off x="244475" y="3028950"/>
              <a:ext cx="7508818" cy="457200"/>
              <a:chOff x="244475" y="3028950"/>
              <a:chExt cx="7508818" cy="457200"/>
            </a:xfrm>
          </p:grpSpPr>
          <p:sp>
            <p:nvSpPr>
              <p:cNvPr id="132131" name="Rectangle 461"/>
              <p:cNvSpPr>
                <a:spLocks noChangeArrowheads="1"/>
              </p:cNvSpPr>
              <p:nvPr/>
            </p:nvSpPr>
            <p:spPr bwMode="auto">
              <a:xfrm>
                <a:off x="2835275" y="3028950"/>
                <a:ext cx="858838"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2006</a:t>
                </a:r>
              </a:p>
            </p:txBody>
          </p:sp>
          <p:sp>
            <p:nvSpPr>
              <p:cNvPr id="132132" name="Rectangle 462"/>
              <p:cNvSpPr>
                <a:spLocks noChangeArrowheads="1"/>
              </p:cNvSpPr>
              <p:nvPr/>
            </p:nvSpPr>
            <p:spPr bwMode="auto">
              <a:xfrm>
                <a:off x="3697288" y="3028950"/>
                <a:ext cx="858837"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ea typeface="MS PGothic" pitchFamily="34" charset="-128"/>
                  </a:rPr>
                  <a:t>20</a:t>
                </a:r>
                <a:r>
                  <a:rPr lang="zh-CN" altLang="zh-CN" sz="1600" b="1" noProof="1">
                    <a:latin typeface="+mj-lt"/>
                  </a:rPr>
                  <a:t>07</a:t>
                </a:r>
              </a:p>
            </p:txBody>
          </p:sp>
          <p:sp>
            <p:nvSpPr>
              <p:cNvPr id="132133" name="Rectangle 463"/>
              <p:cNvSpPr>
                <a:spLocks noChangeArrowheads="1"/>
              </p:cNvSpPr>
              <p:nvPr/>
            </p:nvSpPr>
            <p:spPr bwMode="auto">
              <a:xfrm>
                <a:off x="4559300" y="3028950"/>
                <a:ext cx="860425"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2008</a:t>
                </a:r>
              </a:p>
            </p:txBody>
          </p:sp>
          <p:sp>
            <p:nvSpPr>
              <p:cNvPr id="132134" name="Rectangle 464"/>
              <p:cNvSpPr>
                <a:spLocks noChangeArrowheads="1"/>
              </p:cNvSpPr>
              <p:nvPr/>
            </p:nvSpPr>
            <p:spPr bwMode="auto">
              <a:xfrm>
                <a:off x="5421313" y="3028950"/>
                <a:ext cx="858837"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ea typeface="MS PGothic" pitchFamily="34" charset="-128"/>
                  </a:rPr>
                  <a:t>20</a:t>
                </a:r>
                <a:r>
                  <a:rPr lang="zh-CN" altLang="zh-CN" sz="1600" b="1" noProof="1">
                    <a:latin typeface="+mj-lt"/>
                  </a:rPr>
                  <a:t>09</a:t>
                </a:r>
              </a:p>
            </p:txBody>
          </p:sp>
          <p:sp>
            <p:nvSpPr>
              <p:cNvPr id="132135" name="Rectangle 465"/>
              <p:cNvSpPr>
                <a:spLocks noChangeArrowheads="1"/>
              </p:cNvSpPr>
              <p:nvPr/>
            </p:nvSpPr>
            <p:spPr bwMode="auto">
              <a:xfrm>
                <a:off x="6283324" y="3028950"/>
                <a:ext cx="736574"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ea typeface="MS PGothic" pitchFamily="34" charset="-128"/>
                  </a:rPr>
                  <a:t>201</a:t>
                </a:r>
                <a:r>
                  <a:rPr lang="zh-CN" altLang="zh-CN" sz="1600" b="1" noProof="1">
                    <a:latin typeface="+mj-lt"/>
                  </a:rPr>
                  <a:t>1</a:t>
                </a:r>
              </a:p>
            </p:txBody>
          </p:sp>
          <p:sp>
            <p:nvSpPr>
              <p:cNvPr id="132136" name="Rectangle 466"/>
              <p:cNvSpPr>
                <a:spLocks noChangeArrowheads="1"/>
              </p:cNvSpPr>
              <p:nvPr/>
            </p:nvSpPr>
            <p:spPr bwMode="auto">
              <a:xfrm>
                <a:off x="7019897" y="3028950"/>
                <a:ext cx="733396"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2012</a:t>
                </a:r>
              </a:p>
            </p:txBody>
          </p:sp>
          <p:sp>
            <p:nvSpPr>
              <p:cNvPr id="132137" name="Rectangle 461"/>
              <p:cNvSpPr>
                <a:spLocks noChangeArrowheads="1"/>
              </p:cNvSpPr>
              <p:nvPr/>
            </p:nvSpPr>
            <p:spPr bwMode="auto">
              <a:xfrm>
                <a:off x="244475" y="3028950"/>
                <a:ext cx="858838"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1999</a:t>
                </a:r>
              </a:p>
            </p:txBody>
          </p:sp>
          <p:sp>
            <p:nvSpPr>
              <p:cNvPr id="132138" name="Rectangle 462"/>
              <p:cNvSpPr>
                <a:spLocks noChangeArrowheads="1"/>
              </p:cNvSpPr>
              <p:nvPr/>
            </p:nvSpPr>
            <p:spPr bwMode="auto">
              <a:xfrm>
                <a:off x="1106488" y="3028950"/>
                <a:ext cx="860425"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ea typeface="MS PGothic" pitchFamily="34" charset="-128"/>
                  </a:rPr>
                  <a:t>  20</a:t>
                </a:r>
                <a:r>
                  <a:rPr lang="zh-CN" altLang="zh-CN" sz="1600" b="1" noProof="1">
                    <a:latin typeface="+mj-lt"/>
                  </a:rPr>
                  <a:t>02</a:t>
                </a:r>
                <a:endParaRPr lang="zh-CN" altLang="zh-CN" sz="1600" b="1" noProof="1">
                  <a:latin typeface="+mj-lt"/>
                  <a:ea typeface="MS PGothic" pitchFamily="34" charset="-128"/>
                </a:endParaRPr>
              </a:p>
            </p:txBody>
          </p:sp>
          <p:sp>
            <p:nvSpPr>
              <p:cNvPr id="132139" name="Rectangle 463"/>
              <p:cNvSpPr>
                <a:spLocks noChangeArrowheads="1"/>
              </p:cNvSpPr>
              <p:nvPr/>
            </p:nvSpPr>
            <p:spPr bwMode="auto">
              <a:xfrm>
                <a:off x="1968500" y="3028950"/>
                <a:ext cx="860425" cy="457200"/>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2004</a:t>
                </a:r>
              </a:p>
            </p:txBody>
          </p:sp>
        </p:grpSp>
      </p:grpSp>
      <p:sp>
        <p:nvSpPr>
          <p:cNvPr id="47" name="Nedadgående pil 46"/>
          <p:cNvSpPr>
            <a:spLocks noChangeArrowheads="1"/>
          </p:cNvSpPr>
          <p:nvPr/>
        </p:nvSpPr>
        <p:spPr bwMode="auto">
          <a:xfrm>
            <a:off x="1989775" y="3358341"/>
            <a:ext cx="250883" cy="344567"/>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66568" name="Nedadgående pil 52"/>
          <p:cNvSpPr>
            <a:spLocks noChangeArrowheads="1"/>
          </p:cNvSpPr>
          <p:nvPr/>
        </p:nvSpPr>
        <p:spPr bwMode="auto">
          <a:xfrm rot="10800000">
            <a:off x="2669382" y="4017305"/>
            <a:ext cx="250883" cy="406494"/>
          </a:xfrm>
          <a:prstGeom prst="downArrow">
            <a:avLst>
              <a:gd name="adj1" fmla="val 50000"/>
              <a:gd name="adj2" fmla="val 50000"/>
            </a:avLst>
          </a:prstGeom>
          <a:gradFill rotWithShape="1">
            <a:gsLst>
              <a:gs pos="0">
                <a:srgbClr val="FFC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en-US" altLang="zh-CN" sz="1600" dirty="0">
              <a:latin typeface="+mj-lt"/>
              <a:ea typeface="MS PGothic" pitchFamily="34" charset="-128"/>
            </a:endParaRPr>
          </a:p>
        </p:txBody>
      </p:sp>
      <p:sp>
        <p:nvSpPr>
          <p:cNvPr id="57" name="Nedadgående pil 56"/>
          <p:cNvSpPr>
            <a:spLocks noChangeArrowheads="1"/>
          </p:cNvSpPr>
          <p:nvPr/>
        </p:nvSpPr>
        <p:spPr bwMode="auto">
          <a:xfrm>
            <a:off x="3733253" y="3380570"/>
            <a:ext cx="252471" cy="322337"/>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63" name="Nedadgående pil 62"/>
          <p:cNvSpPr>
            <a:spLocks noChangeArrowheads="1"/>
          </p:cNvSpPr>
          <p:nvPr/>
        </p:nvSpPr>
        <p:spPr bwMode="auto">
          <a:xfrm>
            <a:off x="5462441" y="3358339"/>
            <a:ext cx="250883" cy="43031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66" name="Nedadgående pil 65"/>
          <p:cNvSpPr>
            <a:spLocks noChangeArrowheads="1"/>
          </p:cNvSpPr>
          <p:nvPr/>
        </p:nvSpPr>
        <p:spPr bwMode="auto">
          <a:xfrm>
            <a:off x="7190040" y="3286886"/>
            <a:ext cx="266762" cy="452543"/>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71" name="Nedadgående pil 70"/>
          <p:cNvSpPr>
            <a:spLocks noChangeArrowheads="1"/>
          </p:cNvSpPr>
          <p:nvPr/>
        </p:nvSpPr>
        <p:spPr bwMode="auto">
          <a:xfrm>
            <a:off x="8600084" y="3331349"/>
            <a:ext cx="250883" cy="384264"/>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66573" name="Nedadgående pil 74"/>
          <p:cNvSpPr>
            <a:spLocks noChangeArrowheads="1"/>
          </p:cNvSpPr>
          <p:nvPr/>
        </p:nvSpPr>
        <p:spPr bwMode="auto">
          <a:xfrm rot="10800000">
            <a:off x="4347758" y="4017305"/>
            <a:ext cx="250883" cy="406494"/>
          </a:xfrm>
          <a:prstGeom prst="downArrow">
            <a:avLst>
              <a:gd name="adj1" fmla="val 50000"/>
              <a:gd name="adj2" fmla="val 50000"/>
            </a:avLst>
          </a:prstGeom>
          <a:gradFill rotWithShape="1">
            <a:gsLst>
              <a:gs pos="0">
                <a:srgbClr val="FFC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en-US" altLang="zh-CN" sz="1600" dirty="0">
              <a:latin typeface="+mj-lt"/>
              <a:ea typeface="MS PGothic" pitchFamily="34" charset="-128"/>
            </a:endParaRPr>
          </a:p>
        </p:txBody>
      </p:sp>
      <p:sp>
        <p:nvSpPr>
          <p:cNvPr id="66574" name="Nedadgående pil 77"/>
          <p:cNvSpPr>
            <a:spLocks noChangeArrowheads="1"/>
          </p:cNvSpPr>
          <p:nvPr/>
        </p:nvSpPr>
        <p:spPr bwMode="auto">
          <a:xfrm rot="10800000">
            <a:off x="6062655" y="4017305"/>
            <a:ext cx="250883" cy="538288"/>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en-US" altLang="zh-CN" sz="1600" dirty="0">
              <a:latin typeface="+mj-lt"/>
              <a:ea typeface="MS PGothic" pitchFamily="34" charset="-128"/>
            </a:endParaRPr>
          </a:p>
        </p:txBody>
      </p:sp>
      <p:sp>
        <p:nvSpPr>
          <p:cNvPr id="66575" name="Nedadgående pil 80"/>
          <p:cNvSpPr>
            <a:spLocks noChangeArrowheads="1"/>
          </p:cNvSpPr>
          <p:nvPr/>
        </p:nvSpPr>
        <p:spPr bwMode="auto">
          <a:xfrm rot="10800000">
            <a:off x="7734679" y="4017305"/>
            <a:ext cx="250883" cy="538288"/>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en-US" altLang="zh-CN" sz="1600" dirty="0">
              <a:latin typeface="+mj-lt"/>
              <a:ea typeface="MS PGothic" pitchFamily="34" charset="-128"/>
            </a:endParaRPr>
          </a:p>
        </p:txBody>
      </p:sp>
      <p:sp>
        <p:nvSpPr>
          <p:cNvPr id="200771" name="AutoShape 67"/>
          <p:cNvSpPr>
            <a:spLocks noChangeArrowheads="1"/>
          </p:cNvSpPr>
          <p:nvPr/>
        </p:nvSpPr>
        <p:spPr bwMode="auto">
          <a:xfrm>
            <a:off x="1850042" y="643087"/>
            <a:ext cx="6678571" cy="646262"/>
          </a:xfrm>
          <a:prstGeom prst="rightArrow">
            <a:avLst>
              <a:gd name="adj1" fmla="val 50000"/>
              <a:gd name="adj2" fmla="val 277941"/>
            </a:avLst>
          </a:prstGeom>
          <a:gradFill rotWithShape="1">
            <a:gsLst>
              <a:gs pos="0">
                <a:srgbClr val="CCFFFF"/>
              </a:gs>
              <a:gs pos="100000">
                <a:srgbClr val="0099FF"/>
              </a:gs>
            </a:gsLst>
            <a:lin ang="0" scaled="1"/>
          </a:gradFill>
          <a:ln w="9525" algn="ctr">
            <a:solidFill>
              <a:schemeClr val="tx1"/>
            </a:solidFill>
            <a:miter lim="800000"/>
            <a:headEnd/>
            <a:tailEnd/>
          </a:ln>
          <a:effectLst>
            <a:prstShdw prst="shdw12">
              <a:schemeClr val="tx1">
                <a:gamma/>
                <a:shade val="60000"/>
                <a:invGamma/>
                <a:alpha val="50000"/>
              </a:schemeClr>
            </a:prstShdw>
          </a:effectLst>
        </p:spPr>
        <p:txBody>
          <a:bodyPr wrap="none" lIns="91451" tIns="45726" rIns="91451" bIns="45726" anchor="ctr"/>
          <a:lstStyle/>
          <a:p>
            <a:pPr marL="608157" indent="-608157" algn="ctr">
              <a:buFontTx/>
              <a:buChar char="•"/>
              <a:defRPr/>
            </a:pPr>
            <a:endParaRPr kumimoji="1" lang="zh-CN" altLang="en-US" sz="4001" dirty="0">
              <a:latin typeface="+mj-lt"/>
              <a:ea typeface="幼圆" pitchFamily="49" charset="-122"/>
            </a:endParaRPr>
          </a:p>
        </p:txBody>
      </p:sp>
      <p:sp>
        <p:nvSpPr>
          <p:cNvPr id="200770" name="Rectangle 66"/>
          <p:cNvSpPr>
            <a:spLocks noChangeArrowheads="1"/>
          </p:cNvSpPr>
          <p:nvPr/>
        </p:nvSpPr>
        <p:spPr bwMode="auto">
          <a:xfrm>
            <a:off x="1943726" y="773293"/>
            <a:ext cx="6013254" cy="400192"/>
          </a:xfrm>
          <a:prstGeom prst="rect">
            <a:avLst/>
          </a:prstGeom>
          <a:noFill/>
          <a:ln w="9525" algn="ctr">
            <a:noFill/>
            <a:miter lim="800000"/>
            <a:headEnd/>
            <a:tailEnd/>
          </a:ln>
          <a:effectLst>
            <a:prstShdw prst="shdw12">
              <a:schemeClr val="accent1">
                <a:gamma/>
                <a:shade val="60000"/>
                <a:invGamma/>
                <a:alpha val="50000"/>
              </a:schemeClr>
            </a:prstShdw>
          </a:effectLst>
        </p:spPr>
        <p:txBody>
          <a:bodyPr lIns="91451" tIns="45726" rIns="91451" bIns="45726">
            <a:spAutoFit/>
          </a:bodyPr>
          <a:lstStyle/>
          <a:p>
            <a:pPr>
              <a:buFont typeface="Wingdings" pitchFamily="2" charset="2"/>
              <a:buNone/>
              <a:defRPr/>
            </a:pPr>
            <a:r>
              <a:rPr lang="en-US" altLang="zh-CN" sz="2000" b="1" dirty="0" smtClean="0">
                <a:latin typeface="+mj-lt"/>
              </a:rPr>
              <a:t>Marine</a:t>
            </a:r>
            <a:r>
              <a:rPr lang="zh-CN" altLang="zh-CN" sz="2000" b="1" dirty="0" smtClean="0">
                <a:latin typeface="+mj-lt"/>
              </a:rPr>
              <a:t> </a:t>
            </a:r>
            <a:r>
              <a:rPr lang="zh-CN" altLang="zh-CN" sz="2000" b="1" dirty="0">
                <a:latin typeface="+mj-lt"/>
              </a:rPr>
              <a:t>Statistical Report </a:t>
            </a:r>
            <a:r>
              <a:rPr lang="en-US" altLang="zh-CN" sz="2000" b="1" dirty="0">
                <a:latin typeface="+mj-lt"/>
              </a:rPr>
              <a:t>program</a:t>
            </a:r>
            <a:endParaRPr kumimoji="1" lang="en-US" altLang="zh-CN" sz="2000" b="1" dirty="0">
              <a:latin typeface="+mj-lt"/>
            </a:endParaRPr>
          </a:p>
        </p:txBody>
      </p:sp>
      <p:sp>
        <p:nvSpPr>
          <p:cNvPr id="132112" name="Text Box 6"/>
          <p:cNvSpPr txBox="1">
            <a:spLocks noChangeArrowheads="1"/>
          </p:cNvSpPr>
          <p:nvPr/>
        </p:nvSpPr>
        <p:spPr bwMode="black">
          <a:xfrm>
            <a:off x="2946432" y="1295366"/>
            <a:ext cx="2016592" cy="2062570"/>
          </a:xfrm>
          <a:prstGeom prst="rect">
            <a:avLst/>
          </a:prstGeom>
          <a:noFill/>
          <a:ln w="9525">
            <a:noFill/>
            <a:miter lim="800000"/>
            <a:headEnd/>
            <a:tailEnd/>
          </a:ln>
        </p:spPr>
        <p:txBody>
          <a:bodyPr lIns="91451" tIns="45726" rIns="91451" bIns="45726">
            <a:spAutoFit/>
          </a:bodyPr>
          <a:lstStyle/>
          <a:p>
            <a:r>
              <a:rPr kumimoji="1" lang="en-US" altLang="zh-CN" sz="1600" b="1" dirty="0">
                <a:latin typeface="+mj-lt"/>
              </a:rPr>
              <a:t>First revise, </a:t>
            </a:r>
          </a:p>
          <a:p>
            <a:r>
              <a:rPr kumimoji="1" lang="en-US" altLang="zh-CN" sz="1600" b="1" dirty="0">
                <a:latin typeface="+mj-lt"/>
              </a:rPr>
              <a:t>added the </a:t>
            </a:r>
          </a:p>
          <a:p>
            <a:r>
              <a:rPr kumimoji="1" lang="en-US" altLang="zh-CN" sz="1600" b="1" dirty="0">
                <a:latin typeface="+mj-lt"/>
              </a:rPr>
              <a:t>content about marine biomedicine</a:t>
            </a:r>
            <a:r>
              <a:rPr kumimoji="1" lang="zh-CN" altLang="en-US" sz="1600" b="1" dirty="0">
                <a:latin typeface="+mj-lt"/>
              </a:rPr>
              <a:t>、</a:t>
            </a:r>
            <a:r>
              <a:rPr kumimoji="1" lang="en-US" altLang="zh-CN" sz="1600" b="1" dirty="0">
                <a:latin typeface="+mj-lt"/>
              </a:rPr>
              <a:t>marine electric power and so on </a:t>
            </a:r>
            <a:r>
              <a:rPr kumimoji="1" lang="zh-CN" altLang="en-US" sz="1600" b="1" dirty="0">
                <a:latin typeface="+mj-lt"/>
              </a:rPr>
              <a:t>（</a:t>
            </a:r>
            <a:r>
              <a:rPr lang="en-US" altLang="zh-CN" sz="1600" b="1" dirty="0">
                <a:latin typeface="+mj-lt"/>
              </a:rPr>
              <a:t>[2004]No.40</a:t>
            </a:r>
            <a:r>
              <a:rPr lang="zh-CN" altLang="en-US" sz="1600" b="1" dirty="0">
                <a:latin typeface="+mj-lt"/>
              </a:rPr>
              <a:t>）</a:t>
            </a:r>
          </a:p>
        </p:txBody>
      </p:sp>
      <p:sp>
        <p:nvSpPr>
          <p:cNvPr id="132113" name="Text Box 6"/>
          <p:cNvSpPr txBox="1">
            <a:spLocks noChangeArrowheads="1"/>
          </p:cNvSpPr>
          <p:nvPr/>
        </p:nvSpPr>
        <p:spPr bwMode="black">
          <a:xfrm>
            <a:off x="4884457" y="1348104"/>
            <a:ext cx="1873684" cy="2062640"/>
          </a:xfrm>
          <a:prstGeom prst="rect">
            <a:avLst/>
          </a:prstGeom>
          <a:noFill/>
          <a:ln w="9525">
            <a:noFill/>
            <a:miter lim="800000"/>
            <a:headEnd/>
            <a:tailEnd/>
          </a:ln>
        </p:spPr>
        <p:txBody>
          <a:bodyPr lIns="91451" tIns="45726" rIns="91451" bIns="45726">
            <a:spAutoFit/>
          </a:bodyPr>
          <a:lstStyle/>
          <a:p>
            <a:r>
              <a:rPr kumimoji="1" lang="en-US" altLang="zh-CN" sz="1600" b="1" dirty="0">
                <a:latin typeface="+mj-lt"/>
              </a:rPr>
              <a:t>Second revise  by means of 《Industrial Classification for </a:t>
            </a:r>
            <a:r>
              <a:rPr kumimoji="1" lang="en-US" altLang="zh-CN" sz="1600" b="1" dirty="0" smtClean="0">
                <a:latin typeface="+mj-lt"/>
              </a:rPr>
              <a:t>Marine </a:t>
            </a:r>
            <a:r>
              <a:rPr kumimoji="1" lang="en-US" altLang="zh-CN" sz="1600" b="1" dirty="0">
                <a:latin typeface="+mj-lt"/>
              </a:rPr>
              <a:t>industries </a:t>
            </a:r>
          </a:p>
          <a:p>
            <a:r>
              <a:rPr kumimoji="1" lang="en-US" altLang="zh-CN" sz="1600" b="1" dirty="0">
                <a:latin typeface="+mj-lt"/>
              </a:rPr>
              <a:t>and their related activities 》</a:t>
            </a:r>
            <a:r>
              <a:rPr kumimoji="1" lang="zh-CN" altLang="en-US" sz="1600" b="1" dirty="0">
                <a:latin typeface="+mj-lt"/>
              </a:rPr>
              <a:t>（</a:t>
            </a:r>
            <a:r>
              <a:rPr lang="en-US" altLang="zh-CN" sz="1600" b="1" dirty="0">
                <a:latin typeface="+mj-lt"/>
              </a:rPr>
              <a:t>[2007]No.29</a:t>
            </a:r>
            <a:r>
              <a:rPr lang="zh-CN" altLang="en-US" sz="1600" b="1" dirty="0">
                <a:latin typeface="+mj-lt"/>
              </a:rPr>
              <a:t>）</a:t>
            </a:r>
          </a:p>
        </p:txBody>
      </p:sp>
      <p:sp>
        <p:nvSpPr>
          <p:cNvPr id="132114" name="Text Box 6"/>
          <p:cNvSpPr txBox="1">
            <a:spLocks noChangeArrowheads="1"/>
          </p:cNvSpPr>
          <p:nvPr/>
        </p:nvSpPr>
        <p:spPr bwMode="black">
          <a:xfrm>
            <a:off x="6527900" y="2022948"/>
            <a:ext cx="1571989" cy="1324281"/>
          </a:xfrm>
          <a:prstGeom prst="rect">
            <a:avLst/>
          </a:prstGeom>
          <a:noFill/>
          <a:ln w="9525">
            <a:noFill/>
            <a:miter lim="800000"/>
            <a:headEnd/>
            <a:tailEnd/>
          </a:ln>
        </p:spPr>
        <p:txBody>
          <a:bodyPr lIns="91451" tIns="45726" rIns="91451" bIns="45726">
            <a:spAutoFit/>
          </a:bodyPr>
          <a:lstStyle/>
          <a:p>
            <a:r>
              <a:rPr kumimoji="1" lang="en-US" altLang="zh-CN" sz="1600" b="1">
                <a:latin typeface="+mj-lt"/>
              </a:rPr>
              <a:t>Third revise to improve statistical indicator</a:t>
            </a:r>
          </a:p>
          <a:p>
            <a:r>
              <a:rPr lang="en-US" altLang="zh-CN" sz="1600" b="1">
                <a:latin typeface="+mj-lt"/>
              </a:rPr>
              <a:t>[2009]No.42</a:t>
            </a:r>
            <a:r>
              <a:rPr lang="zh-CN" altLang="en-US" sz="1600" b="1">
                <a:latin typeface="+mj-lt"/>
              </a:rPr>
              <a:t>）</a:t>
            </a:r>
          </a:p>
        </p:txBody>
      </p:sp>
      <p:sp>
        <p:nvSpPr>
          <p:cNvPr id="132115" name="Text Box 6"/>
          <p:cNvSpPr txBox="1">
            <a:spLocks noChangeArrowheads="1"/>
          </p:cNvSpPr>
          <p:nvPr/>
        </p:nvSpPr>
        <p:spPr bwMode="black">
          <a:xfrm>
            <a:off x="7931622" y="1185781"/>
            <a:ext cx="1775172" cy="2308336"/>
          </a:xfrm>
          <a:prstGeom prst="rect">
            <a:avLst/>
          </a:prstGeom>
          <a:noFill/>
          <a:ln w="9525">
            <a:noFill/>
            <a:miter lim="800000"/>
            <a:headEnd/>
            <a:tailEnd/>
          </a:ln>
        </p:spPr>
        <p:txBody>
          <a:bodyPr wrap="square" lIns="91451" tIns="45726" rIns="91451" bIns="45726">
            <a:spAutoFit/>
          </a:bodyPr>
          <a:lstStyle/>
          <a:p>
            <a:r>
              <a:rPr kumimoji="1" lang="en-US" altLang="zh-CN" sz="1600" b="1" dirty="0">
                <a:latin typeface="+mj-lt"/>
              </a:rPr>
              <a:t>Fourth revise, added the content about marine services</a:t>
            </a:r>
            <a:r>
              <a:rPr kumimoji="1" lang="zh-CN" altLang="en-US" sz="1600" b="1" dirty="0">
                <a:latin typeface="+mj-lt"/>
              </a:rPr>
              <a:t>、</a:t>
            </a:r>
            <a:r>
              <a:rPr kumimoji="1" lang="en-US" altLang="zh-CN" sz="1600" b="1" dirty="0">
                <a:latin typeface="+mj-lt"/>
              </a:rPr>
              <a:t>culture activities and so on</a:t>
            </a:r>
            <a:r>
              <a:rPr lang="zh-CN" altLang="en-US" sz="1600" b="1" dirty="0">
                <a:latin typeface="+mj-lt"/>
              </a:rPr>
              <a:t>（</a:t>
            </a:r>
            <a:r>
              <a:rPr lang="en-US" altLang="zh-CN" sz="1600" b="1" dirty="0">
                <a:latin typeface="+mj-lt"/>
              </a:rPr>
              <a:t>[2012]No.50</a:t>
            </a:r>
            <a:r>
              <a:rPr lang="zh-CN" altLang="en-US" sz="1600" b="1" dirty="0">
                <a:latin typeface="+mj-lt"/>
              </a:rPr>
              <a:t>）</a:t>
            </a:r>
          </a:p>
        </p:txBody>
      </p:sp>
      <p:sp>
        <p:nvSpPr>
          <p:cNvPr id="200776" name="AutoShape 72"/>
          <p:cNvSpPr>
            <a:spLocks noChangeArrowheads="1"/>
          </p:cNvSpPr>
          <p:nvPr/>
        </p:nvSpPr>
        <p:spPr bwMode="auto">
          <a:xfrm>
            <a:off x="2169203" y="6002157"/>
            <a:ext cx="7202567" cy="685959"/>
          </a:xfrm>
          <a:prstGeom prst="rightArrow">
            <a:avLst>
              <a:gd name="adj1" fmla="val 50000"/>
              <a:gd name="adj2" fmla="val 277941"/>
            </a:avLst>
          </a:prstGeom>
          <a:gradFill rotWithShape="1">
            <a:gsLst>
              <a:gs pos="0">
                <a:srgbClr val="FFFFCC"/>
              </a:gs>
              <a:gs pos="100000">
                <a:srgbClr val="FFFF00"/>
              </a:gs>
            </a:gsLst>
            <a:lin ang="0" scaled="1"/>
          </a:gradFill>
          <a:ln w="9525" algn="ctr">
            <a:solidFill>
              <a:schemeClr val="tx1"/>
            </a:solidFill>
            <a:miter lim="800000"/>
            <a:headEnd/>
            <a:tailEnd/>
          </a:ln>
          <a:effectLst>
            <a:prstShdw prst="shdw12">
              <a:schemeClr val="tx1">
                <a:gamma/>
                <a:shade val="60000"/>
                <a:invGamma/>
                <a:alpha val="50000"/>
              </a:schemeClr>
            </a:prstShdw>
          </a:effectLst>
        </p:spPr>
        <p:txBody>
          <a:bodyPr wrap="none" lIns="91451" tIns="45726" rIns="91451" bIns="45726" anchor="ctr"/>
          <a:lstStyle/>
          <a:p>
            <a:pPr marL="608157" indent="-608157" algn="ctr">
              <a:buFontTx/>
              <a:buChar char="•"/>
              <a:defRPr/>
            </a:pPr>
            <a:endParaRPr kumimoji="1" lang="zh-CN" altLang="en-US" sz="1600" dirty="0">
              <a:latin typeface="+mj-lt"/>
              <a:ea typeface="幼圆" pitchFamily="49" charset="-122"/>
            </a:endParaRPr>
          </a:p>
        </p:txBody>
      </p:sp>
      <p:sp>
        <p:nvSpPr>
          <p:cNvPr id="200777" name="Rectangle 73"/>
          <p:cNvSpPr>
            <a:spLocks noChangeArrowheads="1"/>
          </p:cNvSpPr>
          <p:nvPr/>
        </p:nvSpPr>
        <p:spPr bwMode="auto">
          <a:xfrm>
            <a:off x="2458195" y="6148242"/>
            <a:ext cx="6013254" cy="338215"/>
          </a:xfrm>
          <a:prstGeom prst="rect">
            <a:avLst/>
          </a:prstGeom>
          <a:noFill/>
          <a:ln w="9525" algn="ctr">
            <a:noFill/>
            <a:miter lim="800000"/>
            <a:headEnd/>
            <a:tailEnd/>
          </a:ln>
          <a:effectLst>
            <a:prstShdw prst="shdw12">
              <a:schemeClr val="accent1">
                <a:gamma/>
                <a:shade val="60000"/>
                <a:invGamma/>
                <a:alpha val="50000"/>
              </a:schemeClr>
            </a:prstShdw>
          </a:effectLst>
        </p:spPr>
        <p:txBody>
          <a:bodyPr lIns="91451" tIns="45726" rIns="91451" bIns="45726">
            <a:spAutoFit/>
          </a:bodyPr>
          <a:lstStyle/>
          <a:p>
            <a:pPr>
              <a:buFont typeface="Wingdings" pitchFamily="2" charset="2"/>
              <a:buNone/>
              <a:defRPr/>
            </a:pPr>
            <a:r>
              <a:rPr lang="zh-CN" altLang="zh-CN" sz="1600" b="1" dirty="0">
                <a:latin typeface="+mj-lt"/>
              </a:rPr>
              <a:t>Goss </a:t>
            </a:r>
            <a:r>
              <a:rPr lang="en-US" altLang="zh-CN" sz="1600" b="1" dirty="0" smtClean="0">
                <a:latin typeface="+mj-lt"/>
              </a:rPr>
              <a:t>Marine</a:t>
            </a:r>
            <a:r>
              <a:rPr lang="zh-CN" altLang="zh-CN" sz="1600" b="1" dirty="0" smtClean="0">
                <a:latin typeface="+mj-lt"/>
              </a:rPr>
              <a:t> </a:t>
            </a:r>
            <a:r>
              <a:rPr lang="zh-CN" altLang="zh-CN" sz="1600" b="1" dirty="0">
                <a:latin typeface="+mj-lt"/>
              </a:rPr>
              <a:t>Production Accounting </a:t>
            </a:r>
            <a:r>
              <a:rPr lang="en-US" altLang="zh-CN" sz="1600" b="1" dirty="0">
                <a:latin typeface="+mj-lt"/>
              </a:rPr>
              <a:t>Program</a:t>
            </a:r>
          </a:p>
        </p:txBody>
      </p:sp>
      <p:sp>
        <p:nvSpPr>
          <p:cNvPr id="132118" name="Text Box 10"/>
          <p:cNvSpPr txBox="1">
            <a:spLocks noChangeArrowheads="1"/>
          </p:cNvSpPr>
          <p:nvPr/>
        </p:nvSpPr>
        <p:spPr bwMode="auto">
          <a:xfrm>
            <a:off x="1526117" y="4360285"/>
            <a:ext cx="1872096" cy="1570401"/>
          </a:xfrm>
          <a:prstGeom prst="rect">
            <a:avLst/>
          </a:prstGeom>
          <a:noFill/>
          <a:ln w="9525">
            <a:noFill/>
            <a:miter lim="800000"/>
            <a:headEnd/>
            <a:tailEnd/>
          </a:ln>
        </p:spPr>
        <p:txBody>
          <a:bodyPr lIns="91451" tIns="45726" rIns="91451" bIns="45726">
            <a:spAutoFit/>
          </a:bodyPr>
          <a:lstStyle/>
          <a:p>
            <a:r>
              <a:rPr lang="en-US" altLang="zh-CN" sz="1600" b="1" dirty="0">
                <a:latin typeface="+mj-lt"/>
              </a:rPr>
              <a:t>Establish  </a:t>
            </a:r>
            <a:r>
              <a:rPr lang="en-US" altLang="zh-CN" sz="1600" b="1" i="1" dirty="0" smtClean="0">
                <a:latin typeface="+mj-lt"/>
              </a:rPr>
              <a:t>Marine</a:t>
            </a:r>
            <a:r>
              <a:rPr lang="zh-CN" altLang="zh-CN" sz="1600" b="1" i="1" dirty="0" smtClean="0">
                <a:latin typeface="+mj-lt"/>
              </a:rPr>
              <a:t> </a:t>
            </a:r>
            <a:r>
              <a:rPr lang="zh-CN" altLang="zh-CN" sz="1600" b="1" i="1" dirty="0">
                <a:latin typeface="+mj-lt"/>
              </a:rPr>
              <a:t>Statistics Quick-Report </a:t>
            </a:r>
            <a:r>
              <a:rPr lang="en-US" altLang="zh-CN" sz="1600" b="1" i="1" dirty="0">
                <a:latin typeface="+mj-lt"/>
              </a:rPr>
              <a:t>program</a:t>
            </a:r>
            <a:r>
              <a:rPr lang="zh-CN" altLang="zh-CN" sz="1600" b="1" i="1" dirty="0">
                <a:latin typeface="+mj-lt"/>
              </a:rPr>
              <a:t> to improve time efficiency</a:t>
            </a:r>
            <a:r>
              <a:rPr lang="zh-CN" altLang="en-US" sz="1600" b="1" dirty="0">
                <a:latin typeface="+mj-lt"/>
              </a:rPr>
              <a:t>（</a:t>
            </a:r>
            <a:r>
              <a:rPr lang="en-US" altLang="zh-CN" sz="1600" b="1" dirty="0">
                <a:latin typeface="+mj-lt"/>
              </a:rPr>
              <a:t>[2002]No.209</a:t>
            </a:r>
            <a:r>
              <a:rPr lang="zh-CN" altLang="en-US" sz="1600" b="1" dirty="0">
                <a:latin typeface="+mj-lt"/>
              </a:rPr>
              <a:t>）</a:t>
            </a:r>
          </a:p>
        </p:txBody>
      </p:sp>
      <p:sp>
        <p:nvSpPr>
          <p:cNvPr id="132119" name="Rectangle 8"/>
          <p:cNvSpPr>
            <a:spLocks noChangeArrowheads="1"/>
          </p:cNvSpPr>
          <p:nvPr/>
        </p:nvSpPr>
        <p:spPr bwMode="auto">
          <a:xfrm>
            <a:off x="3361691" y="4423799"/>
            <a:ext cx="2197609" cy="1569673"/>
          </a:xfrm>
          <a:prstGeom prst="rect">
            <a:avLst/>
          </a:prstGeom>
          <a:noFill/>
          <a:ln w="9525">
            <a:noFill/>
            <a:miter lim="800000"/>
            <a:headEnd/>
            <a:tailEnd/>
          </a:ln>
        </p:spPr>
        <p:txBody>
          <a:bodyPr lIns="91451" tIns="45726" rIns="91451" bIns="45726">
            <a:spAutoFit/>
          </a:bodyPr>
          <a:lstStyle/>
          <a:p>
            <a:r>
              <a:rPr lang="en-US" altLang="zh-CN" sz="1600" b="1" dirty="0">
                <a:latin typeface="+mj-lt"/>
              </a:rPr>
              <a:t>Establish </a:t>
            </a:r>
            <a:r>
              <a:rPr lang="zh-CN" altLang="zh-CN" sz="1600" b="1" i="1" dirty="0">
                <a:latin typeface="+mj-lt"/>
              </a:rPr>
              <a:t>Goss </a:t>
            </a:r>
            <a:r>
              <a:rPr lang="en-US" altLang="zh-CN" sz="1600" b="1" i="1" dirty="0" smtClean="0">
                <a:latin typeface="+mj-lt"/>
              </a:rPr>
              <a:t>Marine</a:t>
            </a:r>
            <a:r>
              <a:rPr lang="zh-CN" altLang="zh-CN" sz="1600" b="1" i="1" dirty="0" smtClean="0">
                <a:latin typeface="+mj-lt"/>
              </a:rPr>
              <a:t> </a:t>
            </a:r>
            <a:r>
              <a:rPr lang="zh-CN" altLang="zh-CN" sz="1600" b="1" i="1" dirty="0">
                <a:latin typeface="+mj-lt"/>
              </a:rPr>
              <a:t>Production Accounting </a:t>
            </a:r>
            <a:r>
              <a:rPr lang="en-US" altLang="zh-CN" sz="1600" b="1" i="1" dirty="0">
                <a:latin typeface="+mj-lt"/>
              </a:rPr>
              <a:t>program </a:t>
            </a:r>
            <a:r>
              <a:rPr lang="en-US" altLang="zh-CN" sz="1600" b="1" dirty="0">
                <a:latin typeface="+mj-lt"/>
              </a:rPr>
              <a:t>to reflect </a:t>
            </a:r>
            <a:r>
              <a:rPr lang="en-US" altLang="zh-CN" sz="1600" b="1" dirty="0" smtClean="0">
                <a:latin typeface="+mj-lt"/>
              </a:rPr>
              <a:t>Marine </a:t>
            </a:r>
            <a:r>
              <a:rPr lang="en-US" altLang="zh-CN" sz="1600" b="1" dirty="0">
                <a:latin typeface="+mj-lt"/>
              </a:rPr>
              <a:t>economy comprehensively</a:t>
            </a:r>
            <a:r>
              <a:rPr lang="zh-CN" altLang="en-US" sz="1600" b="1" dirty="0">
                <a:latin typeface="+mj-lt"/>
              </a:rPr>
              <a:t>（</a:t>
            </a:r>
            <a:r>
              <a:rPr lang="en-US" altLang="zh-CN" sz="1600" b="1" dirty="0">
                <a:latin typeface="+mj-lt"/>
              </a:rPr>
              <a:t>[2006]No.21</a:t>
            </a:r>
            <a:r>
              <a:rPr lang="zh-CN" altLang="en-US" sz="1600" b="1" dirty="0">
                <a:latin typeface="+mj-lt"/>
              </a:rPr>
              <a:t>）</a:t>
            </a:r>
          </a:p>
        </p:txBody>
      </p:sp>
      <p:sp>
        <p:nvSpPr>
          <p:cNvPr id="132120" name="Rectangle 8"/>
          <p:cNvSpPr>
            <a:spLocks noChangeArrowheads="1"/>
          </p:cNvSpPr>
          <p:nvPr/>
        </p:nvSpPr>
        <p:spPr bwMode="auto">
          <a:xfrm>
            <a:off x="5527542" y="4492078"/>
            <a:ext cx="1867332" cy="1569673"/>
          </a:xfrm>
          <a:prstGeom prst="rect">
            <a:avLst/>
          </a:prstGeom>
          <a:noFill/>
          <a:ln w="9525">
            <a:noFill/>
            <a:miter lim="800000"/>
            <a:headEnd/>
            <a:tailEnd/>
          </a:ln>
        </p:spPr>
        <p:txBody>
          <a:bodyPr wrap="square" lIns="91451" tIns="45726" rIns="91451" bIns="45726">
            <a:spAutoFit/>
          </a:bodyPr>
          <a:lstStyle/>
          <a:p>
            <a:r>
              <a:rPr kumimoji="1" lang="en-US" altLang="zh-CN" sz="1600" b="1" dirty="0">
                <a:latin typeface="+mj-lt"/>
              </a:rPr>
              <a:t>First revise to</a:t>
            </a:r>
          </a:p>
          <a:p>
            <a:r>
              <a:rPr lang="en-US" altLang="zh-CN" sz="1600" b="1" dirty="0">
                <a:latin typeface="+mj-lt"/>
              </a:rPr>
              <a:t>adjust submit time and renew the explanations of the indicator </a:t>
            </a:r>
            <a:r>
              <a:rPr lang="zh-CN" altLang="en-US" sz="1600" b="1" dirty="0">
                <a:latin typeface="+mj-lt"/>
              </a:rPr>
              <a:t>（</a:t>
            </a:r>
            <a:r>
              <a:rPr lang="en-US" altLang="zh-CN" sz="1600" b="1" dirty="0">
                <a:latin typeface="+mj-lt"/>
              </a:rPr>
              <a:t>[2008]No.116</a:t>
            </a:r>
            <a:r>
              <a:rPr lang="zh-CN" altLang="en-US" sz="1600" b="1" dirty="0">
                <a:latin typeface="+mj-lt"/>
              </a:rPr>
              <a:t>）</a:t>
            </a:r>
          </a:p>
        </p:txBody>
      </p:sp>
      <p:sp>
        <p:nvSpPr>
          <p:cNvPr id="132121" name="Rectangle 8"/>
          <p:cNvSpPr>
            <a:spLocks noChangeArrowheads="1"/>
          </p:cNvSpPr>
          <p:nvPr/>
        </p:nvSpPr>
        <p:spPr bwMode="auto">
          <a:xfrm>
            <a:off x="7224974" y="4492078"/>
            <a:ext cx="1633913" cy="1323451"/>
          </a:xfrm>
          <a:prstGeom prst="rect">
            <a:avLst/>
          </a:prstGeom>
          <a:noFill/>
          <a:ln w="9525">
            <a:noFill/>
            <a:miter lim="800000"/>
            <a:headEnd/>
            <a:tailEnd/>
          </a:ln>
        </p:spPr>
        <p:txBody>
          <a:bodyPr wrap="square" lIns="91451" tIns="45726" rIns="91451" bIns="45726">
            <a:spAutoFit/>
          </a:bodyPr>
          <a:lstStyle/>
          <a:p>
            <a:r>
              <a:rPr kumimoji="1" lang="en-US" altLang="zh-CN" sz="1600" b="1" dirty="0">
                <a:latin typeface="+mj-lt"/>
              </a:rPr>
              <a:t>Second revise to improve statistical indicator</a:t>
            </a:r>
            <a:r>
              <a:rPr lang="en-US" altLang="zh-CN" sz="1600" b="1" dirty="0">
                <a:latin typeface="+mj-lt"/>
              </a:rPr>
              <a:t> </a:t>
            </a:r>
            <a:r>
              <a:rPr lang="zh-CN" altLang="en-US" sz="1600" b="1" dirty="0">
                <a:latin typeface="+mj-lt"/>
              </a:rPr>
              <a:t>（</a:t>
            </a:r>
            <a:r>
              <a:rPr lang="en-US" altLang="zh-CN" sz="1600" b="1" dirty="0">
                <a:latin typeface="+mj-lt"/>
              </a:rPr>
              <a:t>[2011]No.7</a:t>
            </a:r>
            <a:r>
              <a:rPr lang="zh-CN" altLang="en-US" sz="1600" b="1" dirty="0">
                <a:latin typeface="+mj-lt"/>
              </a:rPr>
              <a:t>）</a:t>
            </a:r>
          </a:p>
        </p:txBody>
      </p:sp>
      <p:sp>
        <p:nvSpPr>
          <p:cNvPr id="132122" name="Rectangle 8"/>
          <p:cNvSpPr>
            <a:spLocks noChangeArrowheads="1"/>
          </p:cNvSpPr>
          <p:nvPr/>
        </p:nvSpPr>
        <p:spPr bwMode="auto">
          <a:xfrm>
            <a:off x="8666758" y="4492079"/>
            <a:ext cx="1800642" cy="1077230"/>
          </a:xfrm>
          <a:prstGeom prst="rect">
            <a:avLst/>
          </a:prstGeom>
          <a:noFill/>
          <a:ln w="9525">
            <a:noFill/>
            <a:miter lim="800000"/>
            <a:headEnd/>
            <a:tailEnd/>
          </a:ln>
        </p:spPr>
        <p:txBody>
          <a:bodyPr lIns="91451" tIns="45726" rIns="91451" bIns="45726">
            <a:spAutoFit/>
          </a:bodyPr>
          <a:lstStyle/>
          <a:p>
            <a:r>
              <a:rPr kumimoji="1" lang="en-US" altLang="zh-CN" sz="1600" b="1" dirty="0">
                <a:latin typeface="+mj-lt"/>
              </a:rPr>
              <a:t>Third revise to adjust </a:t>
            </a:r>
            <a:r>
              <a:rPr kumimoji="1" lang="en-US" altLang="zh-CN" sz="1600" b="1" dirty="0" smtClean="0">
                <a:latin typeface="+mj-lt"/>
              </a:rPr>
              <a:t>Marine-related </a:t>
            </a:r>
            <a:r>
              <a:rPr kumimoji="1" lang="en-US" altLang="zh-CN" sz="1600" b="1" dirty="0">
                <a:latin typeface="+mj-lt"/>
              </a:rPr>
              <a:t>industries</a:t>
            </a:r>
            <a:r>
              <a:rPr lang="zh-CN" altLang="en-US" sz="1600" b="1" dirty="0">
                <a:latin typeface="+mj-lt"/>
              </a:rPr>
              <a:t>（</a:t>
            </a:r>
            <a:r>
              <a:rPr lang="en-US" altLang="zh-CN" sz="1600" b="1" dirty="0">
                <a:latin typeface="+mj-lt"/>
              </a:rPr>
              <a:t>[2013]No.93</a:t>
            </a:r>
            <a:r>
              <a:rPr lang="zh-CN" altLang="en-US" sz="1600" b="1" dirty="0">
                <a:latin typeface="+mj-lt"/>
              </a:rPr>
              <a:t>）</a:t>
            </a:r>
          </a:p>
        </p:txBody>
      </p:sp>
      <p:sp>
        <p:nvSpPr>
          <p:cNvPr id="66590" name="Rectangle 43"/>
          <p:cNvSpPr>
            <a:spLocks noChangeArrowheads="1"/>
          </p:cNvSpPr>
          <p:nvPr/>
        </p:nvSpPr>
        <p:spPr bwMode="auto">
          <a:xfrm>
            <a:off x="858103" y="-42873"/>
            <a:ext cx="7670510" cy="898733"/>
          </a:xfrm>
          <a:prstGeom prst="rect">
            <a:avLst/>
          </a:prstGeom>
          <a:noFill/>
          <a:ln w="9525">
            <a:noFill/>
            <a:miter lim="800000"/>
            <a:headEnd/>
            <a:tailEnd/>
          </a:ln>
        </p:spPr>
        <p:txBody>
          <a:bodyPr lIns="91451" tIns="45726" rIns="91451" bIns="45726" anchor="ctr"/>
          <a:lstStyle/>
          <a:p>
            <a:pPr marL="342900" indent="-342900">
              <a:buFont typeface="Wingdings" panose="05000000000000000000" pitchFamily="2" charset="2"/>
              <a:buChar char="Ø"/>
              <a:defRPr/>
            </a:pPr>
            <a:r>
              <a:rPr lang="en-US" altLang="zh-CN" b="1" dirty="0" smtClean="0">
                <a:solidFill>
                  <a:schemeClr val="tx1">
                    <a:lumMod val="95000"/>
                    <a:lumOff val="5000"/>
                  </a:schemeClr>
                </a:solidFill>
                <a:latin typeface="+mj-lt"/>
              </a:rPr>
              <a:t>Revising history</a:t>
            </a:r>
          </a:p>
        </p:txBody>
      </p:sp>
      <p:sp>
        <p:nvSpPr>
          <p:cNvPr id="132124" name="Rectangle 466"/>
          <p:cNvSpPr>
            <a:spLocks noChangeArrowheads="1"/>
          </p:cNvSpPr>
          <p:nvPr/>
        </p:nvSpPr>
        <p:spPr bwMode="auto">
          <a:xfrm>
            <a:off x="9100245" y="3644156"/>
            <a:ext cx="860624" cy="500178"/>
          </a:xfrm>
          <a:prstGeom prst="rect">
            <a:avLst/>
          </a:prstGeom>
          <a:gradFill rotWithShape="1">
            <a:gsLst>
              <a:gs pos="0">
                <a:srgbClr val="C0FF4D"/>
              </a:gs>
              <a:gs pos="100000">
                <a:srgbClr val="A4D329"/>
              </a:gs>
            </a:gsLst>
            <a:lin ang="5400000" scaled="1"/>
          </a:gradFill>
          <a:ln w="19050">
            <a:solidFill>
              <a:srgbClr val="92D050"/>
            </a:solidFill>
            <a:round/>
            <a:headEnd/>
            <a:tailEnd/>
          </a:ln>
        </p:spPr>
        <p:txBody>
          <a:bodyPr anchor="ctr"/>
          <a:lstStyle/>
          <a:p>
            <a:pPr algn="ctr">
              <a:buNone/>
            </a:pPr>
            <a:r>
              <a:rPr lang="zh-CN" altLang="zh-CN" sz="1600" b="1" noProof="1">
                <a:latin typeface="+mj-lt"/>
              </a:rPr>
              <a:t>2013</a:t>
            </a:r>
          </a:p>
        </p:txBody>
      </p:sp>
      <p:sp>
        <p:nvSpPr>
          <p:cNvPr id="66576" name="Nedadgående pil 83"/>
          <p:cNvSpPr>
            <a:spLocks noChangeArrowheads="1"/>
          </p:cNvSpPr>
          <p:nvPr/>
        </p:nvSpPr>
        <p:spPr bwMode="auto">
          <a:xfrm rot="10800000">
            <a:off x="9420994" y="4026832"/>
            <a:ext cx="250883" cy="539875"/>
          </a:xfrm>
          <a:prstGeom prst="downArrow">
            <a:avLst>
              <a:gd name="adj1" fmla="val 50000"/>
              <a:gd name="adj2" fmla="val 50006"/>
            </a:avLst>
          </a:prstGeom>
          <a:gradFill rotWithShape="1">
            <a:gsLst>
              <a:gs pos="0">
                <a:srgbClr val="FFC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zh-CN" altLang="zh-CN" sz="1600" noProof="1">
              <a:latin typeface="+mj-lt"/>
              <a:ea typeface="MS PGothic" pitchFamily="34" charset="-128"/>
            </a:endParaRPr>
          </a:p>
        </p:txBody>
      </p:sp>
      <p:sp>
        <p:nvSpPr>
          <p:cNvPr id="46" name="Nedadgående pil 83"/>
          <p:cNvSpPr>
            <a:spLocks noChangeArrowheads="1"/>
          </p:cNvSpPr>
          <p:nvPr/>
        </p:nvSpPr>
        <p:spPr bwMode="auto">
          <a:xfrm rot="10800000">
            <a:off x="10172056" y="4072881"/>
            <a:ext cx="250883" cy="539875"/>
          </a:xfrm>
          <a:prstGeom prst="downArrow">
            <a:avLst>
              <a:gd name="adj1" fmla="val 50000"/>
              <a:gd name="adj2" fmla="val 50006"/>
            </a:avLst>
          </a:prstGeom>
          <a:gradFill rotWithShape="1">
            <a:gsLst>
              <a:gs pos="0">
                <a:srgbClr val="FF0000"/>
              </a:gs>
              <a:gs pos="100000">
                <a:srgbClr val="E36119"/>
              </a:gs>
            </a:gsLst>
            <a:lin ang="2700000" scaled="1"/>
          </a:gradFill>
          <a:ln w="9525">
            <a:solidFill>
              <a:srgbClr val="FC7E00"/>
            </a:solidFill>
            <a:miter lim="800000"/>
            <a:headEnd/>
            <a:tailEnd/>
          </a:ln>
          <a:effectLst>
            <a:outerShdw dist="38100" dir="5400000" algn="t" rotWithShape="0">
              <a:srgbClr val="808080">
                <a:alpha val="39998"/>
              </a:srgbClr>
            </a:outerShdw>
          </a:effectLst>
        </p:spPr>
        <p:txBody>
          <a:bodyPr rot="10800000" lIns="91451" tIns="45726" rIns="91451" bIns="45726" anchor="ctr"/>
          <a:lstStyle/>
          <a:p>
            <a:pPr algn="ctr" defTabSz="455724">
              <a:defRPr/>
            </a:pPr>
            <a:endParaRPr lang="zh-CN" altLang="zh-CN" sz="1600" noProof="1">
              <a:solidFill>
                <a:srgbClr val="FF0000"/>
              </a:solidFill>
              <a:latin typeface="+mj-lt"/>
              <a:ea typeface="MS PGothic" pitchFamily="34" charset="-128"/>
            </a:endParaRPr>
          </a:p>
        </p:txBody>
      </p:sp>
      <p:sp>
        <p:nvSpPr>
          <p:cNvPr id="48" name="Nedadgående pil 70"/>
          <p:cNvSpPr>
            <a:spLocks noChangeArrowheads="1"/>
          </p:cNvSpPr>
          <p:nvPr/>
        </p:nvSpPr>
        <p:spPr bwMode="auto">
          <a:xfrm>
            <a:off x="10029148" y="3286885"/>
            <a:ext cx="250883" cy="384264"/>
          </a:xfrm>
          <a:prstGeom prst="downArrow">
            <a:avLst>
              <a:gd name="adj1" fmla="val 50000"/>
              <a:gd name="adj2" fmla="val 50004"/>
            </a:avLst>
          </a:prstGeom>
          <a:gradFill rotWithShape="1">
            <a:gsLst>
              <a:gs pos="0">
                <a:srgbClr val="FF0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8"/>
              </a:srgbClr>
            </a:outerShdw>
          </a:effectLst>
        </p:spPr>
        <p:txBody>
          <a:bodyPr lIns="91451" tIns="45726" rIns="91451" bIns="45726" anchor="ctr"/>
          <a:lstStyle/>
          <a:p>
            <a:pPr algn="ctr" defTabSz="455724">
              <a:defRPr/>
            </a:pPr>
            <a:endParaRPr lang="en-US" altLang="zh-CN" sz="1600" b="1" dirty="0">
              <a:latin typeface="+mj-lt"/>
              <a:ea typeface="MS PGothic" pitchFamily="34" charset="-128"/>
            </a:endParaRPr>
          </a:p>
        </p:txBody>
      </p:sp>
      <p:sp>
        <p:nvSpPr>
          <p:cNvPr id="132128" name="Text Box 6"/>
          <p:cNvSpPr txBox="1">
            <a:spLocks noChangeArrowheads="1"/>
          </p:cNvSpPr>
          <p:nvPr/>
        </p:nvSpPr>
        <p:spPr bwMode="black">
          <a:xfrm>
            <a:off x="9611555" y="2560664"/>
            <a:ext cx="1357627" cy="584900"/>
          </a:xfrm>
          <a:prstGeom prst="rect">
            <a:avLst/>
          </a:prstGeom>
          <a:noFill/>
          <a:ln w="9525">
            <a:noFill/>
            <a:miter lim="800000"/>
            <a:headEnd/>
            <a:tailEnd/>
          </a:ln>
        </p:spPr>
        <p:txBody>
          <a:bodyPr lIns="91451" tIns="45726" rIns="91451" bIns="45726">
            <a:spAutoFit/>
          </a:bodyPr>
          <a:lstStyle/>
          <a:p>
            <a:pPr>
              <a:buNone/>
            </a:pPr>
            <a:r>
              <a:rPr kumimoji="1" lang="en-US" altLang="zh-CN" sz="1600" b="1" dirty="0">
                <a:latin typeface="+mj-lt"/>
              </a:rPr>
              <a:t>Fifth revise, undergoing</a:t>
            </a:r>
            <a:endParaRPr lang="zh-CN" altLang="en-US" sz="1600" b="1" dirty="0">
              <a:latin typeface="+mj-lt"/>
            </a:endParaRPr>
          </a:p>
        </p:txBody>
      </p:sp>
    </p:spTree>
    <p:extLst>
      <p:ext uri="{BB962C8B-B14F-4D97-AF65-F5344CB8AC3E}">
        <p14:creationId xmlns:p14="http://schemas.microsoft.com/office/powerpoint/2010/main" val="372396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75030" y="1489748"/>
            <a:ext cx="4233255" cy="1880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1139" name="图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3393" y="1530656"/>
            <a:ext cx="3434357" cy="181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内容占位符 2"/>
          <p:cNvSpPr txBox="1">
            <a:spLocks/>
          </p:cNvSpPr>
          <p:nvPr/>
        </p:nvSpPr>
        <p:spPr bwMode="auto">
          <a:xfrm>
            <a:off x="1562671" y="318994"/>
            <a:ext cx="9145016" cy="7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342900" indent="-342900">
              <a:lnSpc>
                <a:spcPct val="150000"/>
              </a:lnSpc>
              <a:spcBef>
                <a:spcPts val="0"/>
              </a:spcBef>
              <a:buFont typeface="Wingdings" panose="05000000000000000000" pitchFamily="2" charset="2"/>
              <a:buChar char="Ø"/>
            </a:pPr>
            <a:r>
              <a:rPr lang="en-US" altLang="zh-CN" sz="2400" b="1" dirty="0" smtClean="0">
                <a:latin typeface="Calibri" panose="020F0502020204030204" pitchFamily="34" charset="0"/>
                <a:cs typeface="Calibri" panose="020F0502020204030204" pitchFamily="34" charset="0"/>
              </a:rPr>
              <a:t>Software system</a:t>
            </a:r>
            <a:endParaRPr lang="en-US" altLang="zh-CN" sz="2400" b="1" dirty="0">
              <a:latin typeface="Calibri" panose="020F0502020204030204" pitchFamily="34" charset="0"/>
              <a:cs typeface="Calibri" panose="020F0502020204030204" pitchFamily="34" charset="0"/>
            </a:endParaRPr>
          </a:p>
        </p:txBody>
      </p:sp>
      <p:pic>
        <p:nvPicPr>
          <p:cNvPr id="9114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11" y="4218053"/>
            <a:ext cx="4024891" cy="20404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矩形 13"/>
          <p:cNvSpPr/>
          <p:nvPr/>
        </p:nvSpPr>
        <p:spPr>
          <a:xfrm>
            <a:off x="4442991" y="1134736"/>
            <a:ext cx="3434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a:spcBef>
                <a:spcPct val="0"/>
              </a:spcBef>
            </a:pPr>
            <a:r>
              <a:rPr lang="en-US" altLang="zh-CN" sz="1800" dirty="0">
                <a:solidFill>
                  <a:srgbClr val="FF0000"/>
                </a:solidFill>
                <a:latin typeface="微软雅黑" panose="020B0503020204020204" pitchFamily="34" charset="-122"/>
                <a:ea typeface="微软雅黑" panose="020B0503020204020204" pitchFamily="34" charset="-122"/>
              </a:rPr>
              <a:t>Online form-filling</a:t>
            </a:r>
            <a:endParaRPr lang="zh-CN" altLang="en-US" sz="1800" dirty="0">
              <a:solidFill>
                <a:srgbClr val="FF0000"/>
              </a:solidFill>
              <a:latin typeface="微软雅黑" panose="020B0503020204020204" pitchFamily="34" charset="-122"/>
              <a:ea typeface="微软雅黑" panose="020B0503020204020204" pitchFamily="34" charset="-122"/>
            </a:endParaRPr>
          </a:p>
        </p:txBody>
      </p:sp>
      <p:sp>
        <p:nvSpPr>
          <p:cNvPr id="15" name="矩形 14"/>
          <p:cNvSpPr/>
          <p:nvPr/>
        </p:nvSpPr>
        <p:spPr>
          <a:xfrm>
            <a:off x="331870" y="3838204"/>
            <a:ext cx="38734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a:spcBef>
                <a:spcPct val="0"/>
              </a:spcBef>
            </a:pPr>
            <a:r>
              <a:rPr lang="en-US" altLang="zh-CN" sz="1800" dirty="0">
                <a:solidFill>
                  <a:srgbClr val="FF0000"/>
                </a:solidFill>
                <a:latin typeface="微软雅黑" panose="020B0503020204020204" pitchFamily="34" charset="-122"/>
                <a:ea typeface="微软雅黑" panose="020B0503020204020204" pitchFamily="34" charset="-122"/>
              </a:rPr>
              <a:t>Level-by-level data checking</a:t>
            </a:r>
            <a:endParaRPr lang="zh-CN" altLang="en-US" sz="1800" dirty="0">
              <a:solidFill>
                <a:srgbClr val="FF0000"/>
              </a:solidFill>
              <a:latin typeface="微软雅黑" panose="020B0503020204020204" pitchFamily="34" charset="-122"/>
              <a:ea typeface="微软雅黑" panose="020B0503020204020204" pitchFamily="34" charset="-122"/>
            </a:endParaRPr>
          </a:p>
        </p:txBody>
      </p:sp>
      <p:sp>
        <p:nvSpPr>
          <p:cNvPr id="17" name="矩形 16"/>
          <p:cNvSpPr/>
          <p:nvPr/>
        </p:nvSpPr>
        <p:spPr>
          <a:xfrm>
            <a:off x="8423020" y="1118665"/>
            <a:ext cx="333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a:spcBef>
                <a:spcPct val="0"/>
              </a:spcBef>
            </a:pPr>
            <a:r>
              <a:rPr lang="zh-CN" altLang="en-US" sz="1800" dirty="0">
                <a:solidFill>
                  <a:srgbClr val="FF0000"/>
                </a:solidFill>
                <a:latin typeface="微软雅黑" panose="020B0503020204020204" pitchFamily="34" charset="-122"/>
                <a:ea typeface="微软雅黑" panose="020B0503020204020204" pitchFamily="34" charset="-122"/>
              </a:rPr>
              <a:t> </a:t>
            </a:r>
            <a:r>
              <a:rPr lang="en-US" altLang="zh-CN" sz="1800" dirty="0">
                <a:solidFill>
                  <a:srgbClr val="FF0000"/>
                </a:solidFill>
                <a:latin typeface="微软雅黑" panose="020B0503020204020204" pitchFamily="34" charset="-122"/>
                <a:ea typeface="微软雅黑" panose="020B0503020204020204" pitchFamily="34" charset="-122"/>
              </a:rPr>
              <a:t>statistic of filling rate</a:t>
            </a:r>
            <a:endParaRPr lang="zh-CN" altLang="en-US" sz="1800" dirty="0">
              <a:solidFill>
                <a:srgbClr val="FF0000"/>
              </a:solidFill>
              <a:latin typeface="微软雅黑" panose="020B0503020204020204" pitchFamily="34" charset="-122"/>
              <a:ea typeface="微软雅黑" panose="020B0503020204020204" pitchFamily="34" charset="-122"/>
            </a:endParaRPr>
          </a:p>
        </p:txBody>
      </p:sp>
      <p:pic>
        <p:nvPicPr>
          <p:cNvPr id="91145" name="图片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543" y="1540797"/>
            <a:ext cx="3794748" cy="18741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p:cNvSpPr/>
          <p:nvPr/>
        </p:nvSpPr>
        <p:spPr>
          <a:xfrm>
            <a:off x="122511" y="1181200"/>
            <a:ext cx="4082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algn="ctr">
              <a:spcBef>
                <a:spcPct val="0"/>
              </a:spcBef>
            </a:pPr>
            <a:r>
              <a:rPr lang="en-US" altLang="zh-CN" sz="1800" dirty="0">
                <a:solidFill>
                  <a:srgbClr val="FF0000"/>
                </a:solidFill>
                <a:latin typeface="微软雅黑" panose="020B0503020204020204" pitchFamily="34" charset="-122"/>
                <a:ea typeface="微软雅黑" panose="020B0503020204020204" pitchFamily="34" charset="-122"/>
              </a:rPr>
              <a:t>Enterprise directory management</a:t>
            </a:r>
            <a:endParaRPr lang="zh-CN" altLang="en-US" sz="1800" dirty="0">
              <a:solidFill>
                <a:srgbClr val="FF0000"/>
              </a:solidFill>
              <a:latin typeface="微软雅黑" panose="020B0503020204020204" pitchFamily="34" charset="-122"/>
              <a:ea typeface="微软雅黑" panose="020B0503020204020204" pitchFamily="34" charset="-122"/>
            </a:endParaRPr>
          </a:p>
        </p:txBody>
      </p:sp>
      <p:pic>
        <p:nvPicPr>
          <p:cNvPr id="11" name="图片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5640" y="4218053"/>
            <a:ext cx="3612398" cy="20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5030" y="4218053"/>
            <a:ext cx="3612398" cy="204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8"/>
          <p:cNvSpPr>
            <a:spLocks noChangeArrowheads="1"/>
          </p:cNvSpPr>
          <p:nvPr/>
        </p:nvSpPr>
        <p:spPr bwMode="auto">
          <a:xfrm>
            <a:off x="4604498" y="3765511"/>
            <a:ext cx="2953434" cy="30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dirty="0" smtClean="0">
                <a:solidFill>
                  <a:srgbClr val="FF0000"/>
                </a:solidFill>
                <a:latin typeface="微软雅黑" panose="020B0503020204020204" pitchFamily="34" charset="-122"/>
                <a:ea typeface="微软雅黑" panose="020B0503020204020204" pitchFamily="34" charset="-122"/>
              </a:rPr>
              <a:t>Data normalization</a:t>
            </a:r>
            <a:endParaRPr lang="zh-CN" altLang="en-US" sz="1800" dirty="0">
              <a:solidFill>
                <a:srgbClr val="FF0000"/>
              </a:solidFill>
              <a:latin typeface="微软雅黑" panose="020B0503020204020204" pitchFamily="34" charset="-122"/>
              <a:ea typeface="微软雅黑" panose="020B0503020204020204" pitchFamily="34" charset="-122"/>
            </a:endParaRPr>
          </a:p>
        </p:txBody>
      </p:sp>
      <p:sp>
        <p:nvSpPr>
          <p:cNvPr id="16" name="矩形 10"/>
          <p:cNvSpPr>
            <a:spLocks noChangeArrowheads="1"/>
          </p:cNvSpPr>
          <p:nvPr/>
        </p:nvSpPr>
        <p:spPr bwMode="auto">
          <a:xfrm>
            <a:off x="8333888" y="3843415"/>
            <a:ext cx="2953434" cy="30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dirty="0" smtClean="0">
                <a:solidFill>
                  <a:srgbClr val="FF0000"/>
                </a:solidFill>
                <a:latin typeface="微软雅黑" panose="020B0503020204020204" pitchFamily="34" charset="-122"/>
                <a:ea typeface="微软雅黑" panose="020B0503020204020204" pitchFamily="34" charset="-122"/>
              </a:rPr>
              <a:t>Data computation</a:t>
            </a:r>
            <a:endParaRPr lang="zh-CN" altLang="en-US" sz="18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42075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028089962"/>
              </p:ext>
            </p:extLst>
          </p:nvPr>
        </p:nvGraphicFramePr>
        <p:xfrm>
          <a:off x="842591" y="1269554"/>
          <a:ext cx="10369152" cy="4998624"/>
        </p:xfrm>
        <a:graphic>
          <a:graphicData uri="http://schemas.openxmlformats.org/drawingml/2006/table">
            <a:tbl>
              <a:tblPr firstRow="1" bandRow="1">
                <a:tableStyleId>{5C22544A-7EE6-4342-B048-85BDC9FD1C3A}</a:tableStyleId>
              </a:tblPr>
              <a:tblGrid>
                <a:gridCol w="6311658"/>
                <a:gridCol w="4057494"/>
              </a:tblGrid>
              <a:tr h="370647">
                <a:tc>
                  <a:txBody>
                    <a:bodyPr/>
                    <a:lstStyle/>
                    <a:p>
                      <a:pPr marL="0" indent="0" algn="ctr">
                        <a:buFontTx/>
                        <a:buNone/>
                      </a:pPr>
                      <a:r>
                        <a:rPr lang="en-US" altLang="zh-CN" sz="1800" dirty="0" smtClean="0"/>
                        <a:t>Monthly</a:t>
                      </a:r>
                      <a:r>
                        <a:rPr lang="en-US" altLang="zh-CN" sz="1800" baseline="0" dirty="0" smtClean="0"/>
                        <a:t> report</a:t>
                      </a:r>
                    </a:p>
                    <a:p>
                      <a:pPr marL="0" indent="0" algn="ctr">
                        <a:buFontTx/>
                        <a:buNone/>
                      </a:pPr>
                      <a:r>
                        <a:rPr lang="en-US" altLang="zh-CN" dirty="0" smtClean="0">
                          <a:solidFill>
                            <a:srgbClr val="FF0000"/>
                          </a:solidFill>
                          <a:latin typeface="Times New Roman" panose="02020603050405020304" pitchFamily="18" charset="0"/>
                          <a:ea typeface="方正大黑简体"/>
                          <a:cs typeface="Times New Roman" panose="02020603050405020304" pitchFamily="18" charset="0"/>
                        </a:rPr>
                        <a:t>start from </a:t>
                      </a:r>
                      <a:r>
                        <a:rPr lang="en-US" altLang="zh-CN" dirty="0" err="1" smtClean="0">
                          <a:solidFill>
                            <a:srgbClr val="FF0000"/>
                          </a:solidFill>
                          <a:latin typeface="Times New Roman" panose="02020603050405020304" pitchFamily="18" charset="0"/>
                          <a:ea typeface="方正大黑简体"/>
                          <a:cs typeface="Times New Roman" panose="02020603050405020304" pitchFamily="18" charset="0"/>
                        </a:rPr>
                        <a:t>september</a:t>
                      </a:r>
                      <a:r>
                        <a:rPr lang="en-US" altLang="zh-CN" dirty="0" smtClean="0">
                          <a:solidFill>
                            <a:srgbClr val="FF0000"/>
                          </a:solidFill>
                          <a:latin typeface="Times New Roman" panose="02020603050405020304" pitchFamily="18" charset="0"/>
                          <a:ea typeface="方正大黑简体"/>
                          <a:cs typeface="Times New Roman" panose="02020603050405020304" pitchFamily="18" charset="0"/>
                        </a:rPr>
                        <a:t> 2016</a:t>
                      </a:r>
                      <a:endParaRPr lang="zh-CN" altLang="en-US" sz="1800" dirty="0"/>
                    </a:p>
                  </a:txBody>
                  <a:tcPr marL="91392" marR="91392" marT="45696" marB="45696"/>
                </a:tc>
                <a:tc>
                  <a:txBody>
                    <a:bodyPr/>
                    <a:lstStyle/>
                    <a:p>
                      <a:pPr algn="ctr"/>
                      <a:r>
                        <a:rPr lang="en-US" altLang="zh-CN" sz="1800" b="1" kern="1200" baseline="0" dirty="0" smtClean="0">
                          <a:solidFill>
                            <a:schemeClr val="lt1"/>
                          </a:solidFill>
                          <a:latin typeface="+mn-lt"/>
                          <a:ea typeface="+mn-ea"/>
                          <a:cs typeface="+mn-cs"/>
                        </a:rPr>
                        <a:t>Quarterly report</a:t>
                      </a:r>
                    </a:p>
                    <a:p>
                      <a:pPr algn="ctr"/>
                      <a:r>
                        <a:rPr lang="en-US" altLang="zh-CN" dirty="0" smtClean="0">
                          <a:solidFill>
                            <a:srgbClr val="FF0000"/>
                          </a:solidFill>
                          <a:latin typeface="Times New Roman" panose="02020603050405020304" pitchFamily="18" charset="0"/>
                          <a:ea typeface="方正大黑简体"/>
                          <a:cs typeface="Times New Roman" panose="02020603050405020304" pitchFamily="18" charset="0"/>
                        </a:rPr>
                        <a:t>start from Spring 2016</a:t>
                      </a:r>
                      <a:endParaRPr lang="zh-CN" altLang="en-US" sz="1800" b="1" kern="1200" baseline="0" dirty="0">
                        <a:solidFill>
                          <a:schemeClr val="lt1"/>
                        </a:solidFill>
                        <a:latin typeface="+mn-lt"/>
                        <a:ea typeface="+mn-ea"/>
                        <a:cs typeface="+mn-cs"/>
                      </a:endParaRPr>
                    </a:p>
                  </a:txBody>
                  <a:tcPr marL="91392" marR="91392" marT="45696" marB="45696"/>
                </a:tc>
              </a:tr>
              <a:tr h="4356371">
                <a:tc>
                  <a:txBody>
                    <a:bodyPr/>
                    <a:lstStyle/>
                    <a:p>
                      <a:pPr marL="342900" indent="-342900">
                        <a:buFont typeface="Arial" panose="020B0604020202020204" pitchFamily="34" charset="0"/>
                        <a:buChar char="•"/>
                      </a:pPr>
                      <a:r>
                        <a:rPr lang="en-US" altLang="zh-CN" sz="2000" dirty="0" smtClean="0"/>
                        <a:t>The Performance Analysis of The </a:t>
                      </a:r>
                      <a:r>
                        <a:rPr lang="en-US" altLang="zh-CN" sz="2000" dirty="0" smtClean="0"/>
                        <a:t>Marine </a:t>
                      </a:r>
                      <a:r>
                        <a:rPr lang="en-US" altLang="zh-CN" sz="2000" dirty="0" smtClean="0"/>
                        <a:t>Industrial Enterprises above Designated Size</a:t>
                      </a:r>
                    </a:p>
                    <a:p>
                      <a:pPr marL="342900" indent="-342900">
                        <a:buFont typeface="Arial" panose="020B0604020202020204" pitchFamily="34" charset="0"/>
                        <a:buChar char="•"/>
                      </a:pPr>
                      <a:r>
                        <a:rPr lang="en-US" altLang="zh-CN" sz="2000" dirty="0" smtClean="0"/>
                        <a:t> The Performance Analysis of The </a:t>
                      </a:r>
                      <a:r>
                        <a:rPr lang="en-US" altLang="zh-CN" sz="2000" dirty="0" smtClean="0"/>
                        <a:t>Marine </a:t>
                      </a:r>
                      <a:r>
                        <a:rPr lang="en-US" altLang="zh-CN" sz="2000" dirty="0" smtClean="0"/>
                        <a:t>Service Industry Enterprise above Designated Size</a:t>
                      </a:r>
                    </a:p>
                    <a:p>
                      <a:pPr marL="342900" indent="-342900">
                        <a:buFont typeface="Arial" panose="020B0604020202020204" pitchFamily="34" charset="0"/>
                        <a:buChar char="•"/>
                      </a:pPr>
                      <a:r>
                        <a:rPr lang="en-US" altLang="zh-CN" sz="2000" dirty="0" smtClean="0"/>
                        <a:t>The Analysis on Energy Consumption of The </a:t>
                      </a:r>
                      <a:r>
                        <a:rPr lang="en-US" altLang="zh-CN" sz="2000" dirty="0" smtClean="0"/>
                        <a:t>Marine </a:t>
                      </a:r>
                      <a:r>
                        <a:rPr lang="en-US" altLang="zh-CN" sz="2000" dirty="0" smtClean="0"/>
                        <a:t>Enterprises</a:t>
                      </a:r>
                    </a:p>
                    <a:p>
                      <a:pPr marL="342900" indent="-342900">
                        <a:buFont typeface="Arial" panose="020B0604020202020204" pitchFamily="34" charset="0"/>
                        <a:buChar char="•"/>
                      </a:pPr>
                      <a:r>
                        <a:rPr lang="en-US" altLang="zh-CN" sz="2000" dirty="0" smtClean="0"/>
                        <a:t>The Analysis of The </a:t>
                      </a:r>
                      <a:r>
                        <a:rPr lang="en-US" altLang="zh-CN" sz="2000" dirty="0" smtClean="0"/>
                        <a:t>Marine </a:t>
                      </a:r>
                      <a:r>
                        <a:rPr lang="en-US" altLang="zh-CN" sz="2000" dirty="0" smtClean="0"/>
                        <a:t>Foreign Trade</a:t>
                      </a:r>
                    </a:p>
                    <a:p>
                      <a:pPr marL="342900" indent="-342900">
                        <a:buFont typeface="Arial" panose="020B0604020202020204" pitchFamily="34" charset="0"/>
                        <a:buChar char="•"/>
                      </a:pPr>
                      <a:r>
                        <a:rPr lang="en-US" altLang="zh-CN" sz="2000" dirty="0" smtClean="0"/>
                        <a:t>The Analysis of The "blue 100" </a:t>
                      </a:r>
                      <a:r>
                        <a:rPr lang="en-US" altLang="zh-CN" sz="2000" dirty="0" smtClean="0"/>
                        <a:t>Marine </a:t>
                      </a:r>
                      <a:r>
                        <a:rPr lang="en-US" altLang="zh-CN" sz="2000" dirty="0" smtClean="0"/>
                        <a:t>Economic Stocks Price Index</a:t>
                      </a:r>
                    </a:p>
                    <a:p>
                      <a:pPr marL="342900" indent="-342900">
                        <a:buFont typeface="Arial" panose="020B0604020202020204" pitchFamily="34" charset="0"/>
                        <a:buChar char="•"/>
                      </a:pPr>
                      <a:r>
                        <a:rPr lang="en-US" altLang="zh-CN" sz="2000" dirty="0" smtClean="0"/>
                        <a:t>The Analysis of sea area use</a:t>
                      </a:r>
                    </a:p>
                    <a:p>
                      <a:pPr marL="342900" indent="-342900">
                        <a:buFont typeface="Arial" panose="020B0604020202020204" pitchFamily="34" charset="0"/>
                        <a:buChar char="•"/>
                      </a:pPr>
                      <a:r>
                        <a:rPr lang="en-US" altLang="zh-CN" sz="2000" dirty="0" smtClean="0"/>
                        <a:t>Analysis of seawater aquatic  products, marine transportation and crude oil prices</a:t>
                      </a:r>
                    </a:p>
                    <a:p>
                      <a:pPr marL="342900" indent="-342900">
                        <a:buFont typeface="Arial" panose="020B0604020202020204" pitchFamily="34" charset="0"/>
                        <a:buChar char="•"/>
                      </a:pPr>
                      <a:r>
                        <a:rPr lang="en-US" altLang="zh-CN" sz="2000" dirty="0" smtClean="0"/>
                        <a:t> The Performance Analysis of The </a:t>
                      </a:r>
                      <a:r>
                        <a:rPr lang="en-US" altLang="zh-CN" sz="2000" dirty="0" smtClean="0"/>
                        <a:t>Marine </a:t>
                      </a:r>
                      <a:r>
                        <a:rPr lang="en-US" altLang="zh-CN" sz="2000" dirty="0" smtClean="0"/>
                        <a:t>enterprise</a:t>
                      </a:r>
                    </a:p>
                    <a:p>
                      <a:pPr marL="342900" indent="-342900">
                        <a:buFont typeface="Arial" panose="020B0604020202020204" pitchFamily="34" charset="0"/>
                        <a:buChar char="•"/>
                      </a:pPr>
                      <a:endParaRPr lang="zh-CN" altLang="en-US" sz="2000" dirty="0"/>
                    </a:p>
                  </a:txBody>
                  <a:tcPr marL="91392" marR="91392" marT="45696" marB="45696"/>
                </a:tc>
                <a:tc>
                  <a:txBody>
                    <a:bodyPr/>
                    <a:lstStyle/>
                    <a:p>
                      <a:pPr marL="342900" indent="-342900">
                        <a:buFont typeface="Arial" panose="020B0604020202020204" pitchFamily="34" charset="0"/>
                        <a:buChar char="•"/>
                      </a:pPr>
                      <a:r>
                        <a:rPr lang="en-US" altLang="zh-CN" sz="2000" dirty="0" smtClean="0"/>
                        <a:t>Management status of marine industrial enterprises</a:t>
                      </a:r>
                      <a:r>
                        <a:rPr lang="en-US" altLang="zh-CN" sz="2000" baseline="0" dirty="0" smtClean="0"/>
                        <a:t> above designated size</a:t>
                      </a:r>
                    </a:p>
                    <a:p>
                      <a:pPr marL="342900" indent="-342900">
                        <a:buFont typeface="Arial" panose="020B0604020202020204" pitchFamily="34" charset="0"/>
                        <a:buChar char="•"/>
                      </a:pPr>
                      <a:r>
                        <a:rPr lang="en-US" altLang="zh-CN" sz="2000" baseline="0" dirty="0" smtClean="0"/>
                        <a:t>Management status of marine renewable energy utilization enterprises above designated size</a:t>
                      </a:r>
                      <a:endParaRPr lang="en-US" altLang="zh-CN" sz="2000" dirty="0" smtClean="0">
                        <a:solidFill>
                          <a:srgbClr val="FF0000"/>
                        </a:solidFill>
                      </a:endParaRPr>
                    </a:p>
                    <a:p>
                      <a:pPr marL="342900" indent="-342900">
                        <a:buFont typeface="Arial" panose="020B0604020202020204" pitchFamily="34" charset="0"/>
                        <a:buChar char="•"/>
                      </a:pPr>
                      <a:r>
                        <a:rPr lang="en-US" altLang="zh-CN" sz="2000" dirty="0" smtClean="0"/>
                        <a:t>Management status of marine biomedicine enterprises</a:t>
                      </a:r>
                      <a:r>
                        <a:rPr lang="en-US" altLang="zh-CN" sz="2000" baseline="0" dirty="0" smtClean="0"/>
                        <a:t> above designated size</a:t>
                      </a:r>
                    </a:p>
                    <a:p>
                      <a:pPr marL="342900" indent="-342900">
                        <a:buFont typeface="Arial" panose="020B0604020202020204" pitchFamily="34" charset="0"/>
                        <a:buChar char="•"/>
                      </a:pPr>
                      <a:r>
                        <a:rPr lang="en-US" altLang="zh-CN" sz="2000" dirty="0" smtClean="0"/>
                        <a:t>Foreign trade </a:t>
                      </a:r>
                    </a:p>
                    <a:p>
                      <a:pPr marL="342900" indent="-342900">
                        <a:buFont typeface="Arial" panose="020B0604020202020204" pitchFamily="34" charset="0"/>
                        <a:buChar char="•"/>
                      </a:pPr>
                      <a:r>
                        <a:rPr lang="en-US" altLang="zh-CN" sz="2000" dirty="0" smtClean="0"/>
                        <a:t>Supply</a:t>
                      </a:r>
                      <a:r>
                        <a:rPr lang="en-US" altLang="zh-CN" sz="2000" baseline="0" dirty="0" smtClean="0"/>
                        <a:t> side industrial structure adjustment</a:t>
                      </a:r>
                    </a:p>
                    <a:p>
                      <a:pPr marL="342900" indent="-342900">
                        <a:buFont typeface="Arial" panose="020B0604020202020204" pitchFamily="34" charset="0"/>
                        <a:buChar char="•"/>
                      </a:pPr>
                      <a:r>
                        <a:rPr lang="en-US" altLang="zh-CN" sz="2000" dirty="0" smtClean="0"/>
                        <a:t>Listed</a:t>
                      </a:r>
                      <a:r>
                        <a:rPr lang="en-US" altLang="zh-CN" sz="2000" baseline="0" dirty="0" smtClean="0"/>
                        <a:t> companies financing</a:t>
                      </a:r>
                      <a:endParaRPr lang="zh-CN" altLang="en-US" sz="2000" dirty="0"/>
                    </a:p>
                  </a:txBody>
                  <a:tcPr marL="91392" marR="91392" marT="45696" marB="45696"/>
                </a:tc>
              </a:tr>
            </a:tbl>
          </a:graphicData>
        </a:graphic>
      </p:graphicFrame>
      <p:sp>
        <p:nvSpPr>
          <p:cNvPr id="5" name="内容占位符 2"/>
          <p:cNvSpPr>
            <a:spLocks noGrp="1"/>
          </p:cNvSpPr>
          <p:nvPr>
            <p:ph idx="1"/>
          </p:nvPr>
        </p:nvSpPr>
        <p:spPr>
          <a:xfrm>
            <a:off x="986607" y="261442"/>
            <a:ext cx="10518034" cy="647885"/>
          </a:xfrm>
        </p:spPr>
        <p:txBody>
          <a:bodyPr>
            <a:normAutofit/>
          </a:bodyPr>
          <a:lstStyle/>
          <a:p>
            <a:pPr marL="0" indent="0">
              <a:buNone/>
            </a:pPr>
            <a:r>
              <a:rPr lang="en-US" sz="3201" b="1" dirty="0"/>
              <a:t>The </a:t>
            </a:r>
            <a:r>
              <a:rPr lang="en-US" altLang="zh-CN" sz="3201" b="1" dirty="0"/>
              <a:t>Monthly and Quarterly </a:t>
            </a:r>
            <a:r>
              <a:rPr lang="en-US" altLang="zh-CN" sz="3201" b="1" dirty="0" smtClean="0"/>
              <a:t>Report for M</a:t>
            </a:r>
            <a:r>
              <a:rPr lang="en-US" sz="3201" b="1" dirty="0" smtClean="0"/>
              <a:t>arine Economic</a:t>
            </a:r>
            <a:endParaRPr lang="en-US" altLang="zh-CN" sz="3199"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076984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矩形 2"/>
          <p:cNvSpPr>
            <a:spLocks noChangeArrowheads="1"/>
          </p:cNvSpPr>
          <p:nvPr/>
        </p:nvSpPr>
        <p:spPr bwMode="auto">
          <a:xfrm>
            <a:off x="194519" y="159619"/>
            <a:ext cx="9793088" cy="89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457291" indent="-457291" eaLnBrk="1" hangingPunct="1">
              <a:spcBef>
                <a:spcPct val="0"/>
              </a:spcBef>
              <a:buFont typeface="Wingdings" panose="05000000000000000000" pitchFamily="2" charset="2"/>
              <a:buChar char="Ø"/>
            </a:pPr>
            <a:r>
              <a:rPr lang="en-US" altLang="zh-CN" sz="2800" b="1" i="1" dirty="0">
                <a:latin typeface="Times New Roman" panose="02020603050405020304" pitchFamily="18" charset="0"/>
                <a:cs typeface="Times New Roman" panose="02020603050405020304" pitchFamily="18" charset="0"/>
              </a:rPr>
              <a:t>China Marine Statistical Yearbook </a:t>
            </a:r>
          </a:p>
          <a:p>
            <a:pPr eaLnBrk="1" hangingPunct="1">
              <a:spcBef>
                <a:spcPct val="0"/>
              </a:spcBef>
            </a:pP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1990</a:t>
            </a: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2016</a:t>
            </a: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27 Volumes</a:t>
            </a:r>
            <a:endParaRPr lang="zh-CN" altLang="en-US" sz="2399" b="1" dirty="0">
              <a:solidFill>
                <a:srgbClr val="FF0000"/>
              </a:solidFill>
              <a:latin typeface="Times New Roman" panose="02020603050405020304" pitchFamily="18" charset="0"/>
              <a:ea typeface="方正大黑简体"/>
              <a:cs typeface="Times New Roman" panose="02020603050405020304" pitchFamily="18" charset="0"/>
            </a:endParaRPr>
          </a:p>
        </p:txBody>
      </p:sp>
      <p:pic>
        <p:nvPicPr>
          <p:cNvPr id="91141" name="Picture 6"/>
          <p:cNvPicPr>
            <a:picLocks noChangeAspect="1" noChangeArrowheads="1"/>
          </p:cNvPicPr>
          <p:nvPr/>
        </p:nvPicPr>
        <p:blipFill>
          <a:blip r:embed="rId3">
            <a:extLst>
              <a:ext uri="{28A0092B-C50C-407E-A947-70E740481C1C}">
                <a14:useLocalDpi xmlns:a14="http://schemas.microsoft.com/office/drawing/2010/main" val="0"/>
              </a:ext>
            </a:extLst>
          </a:blip>
          <a:srcRect l="5902" r="4680"/>
          <a:stretch>
            <a:fillRect/>
          </a:stretch>
        </p:blipFill>
        <p:spPr bwMode="auto">
          <a:xfrm>
            <a:off x="6750793" y="1057368"/>
            <a:ext cx="4320480" cy="5069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482551" y="1182225"/>
            <a:ext cx="6099175" cy="4819781"/>
          </a:xfrm>
          <a:prstGeom prst="rect">
            <a:avLst/>
          </a:prstGeom>
        </p:spPr>
        <p:txBody>
          <a:bodyPr>
            <a:spAutoFit/>
          </a:bodyPr>
          <a:lstStyle/>
          <a:p>
            <a:pPr marL="457291" indent="-457291">
              <a:lnSpc>
                <a:spcPct val="160000"/>
              </a:lnSpc>
            </a:pPr>
            <a:r>
              <a:rPr kumimoji="1" lang="en-US" altLang="zh-CN" sz="1600" dirty="0">
                <a:ea typeface="仿宋_GB2312" pitchFamily="49" charset="-122"/>
              </a:rPr>
              <a:t>0.Summary of China</a:t>
            </a:r>
            <a:r>
              <a:rPr kumimoji="1" lang="en-US" altLang="zh-CN" sz="1600" dirty="0">
                <a:ea typeface="仿宋_GB2312" pitchFamily="49" charset="-122"/>
                <a:cs typeface="Times New Roman" pitchFamily="18" charset="0"/>
              </a:rPr>
              <a:t>'</a:t>
            </a:r>
            <a:r>
              <a:rPr kumimoji="1" lang="en-US" altLang="zh-CN" sz="1600" dirty="0">
                <a:ea typeface="仿宋_GB2312" pitchFamily="49" charset="-122"/>
              </a:rPr>
              <a:t>s </a:t>
            </a:r>
            <a:r>
              <a:rPr kumimoji="1" lang="en-US" altLang="zh-CN" sz="1600" dirty="0" smtClean="0">
                <a:ea typeface="仿宋_GB2312" pitchFamily="49" charset="-122"/>
              </a:rPr>
              <a:t>Marine </a:t>
            </a:r>
            <a:r>
              <a:rPr kumimoji="1" lang="en-US" altLang="zh-CN" sz="1600" dirty="0">
                <a:ea typeface="仿宋_GB2312" pitchFamily="49" charset="-122"/>
              </a:rPr>
              <a:t>economic development</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1.Integrated data</a:t>
            </a:r>
            <a:endParaRPr kumimoji="1" lang="zh-CN" altLang="en-US" sz="1600" dirty="0">
              <a:ea typeface="仿宋_GB2312" pitchFamily="49" charset="-122"/>
            </a:endParaRPr>
          </a:p>
          <a:p>
            <a:pPr marL="457291" indent="-457291">
              <a:lnSpc>
                <a:spcPct val="160000"/>
              </a:lnSpc>
            </a:pPr>
            <a:r>
              <a:rPr kumimoji="1" lang="en-US" altLang="zh-CN" sz="1600" dirty="0" smtClean="0">
                <a:ea typeface="仿宋_GB2312" pitchFamily="49" charset="-122"/>
              </a:rPr>
              <a:t>2.Marine </a:t>
            </a:r>
            <a:r>
              <a:rPr kumimoji="1" lang="en-US" altLang="zh-CN" sz="1600" dirty="0">
                <a:ea typeface="仿宋_GB2312" pitchFamily="49" charset="-122"/>
              </a:rPr>
              <a:t>economic accounting</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3.Major </a:t>
            </a:r>
            <a:r>
              <a:rPr kumimoji="1" lang="en-US" altLang="zh-CN" sz="1600" dirty="0" smtClean="0">
                <a:ea typeface="仿宋_GB2312" pitchFamily="49" charset="-122"/>
              </a:rPr>
              <a:t>Marine </a:t>
            </a:r>
            <a:r>
              <a:rPr kumimoji="1" lang="en-US" altLang="zh-CN" sz="1600" dirty="0">
                <a:ea typeface="仿宋_GB2312" pitchFamily="49" charset="-122"/>
              </a:rPr>
              <a:t>industrial activities</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4.Production capacity of major </a:t>
            </a:r>
            <a:r>
              <a:rPr kumimoji="1" lang="en-US" altLang="zh-CN" sz="1600" dirty="0" smtClean="0">
                <a:ea typeface="仿宋_GB2312" pitchFamily="49" charset="-122"/>
              </a:rPr>
              <a:t>Marine </a:t>
            </a:r>
            <a:r>
              <a:rPr kumimoji="1" lang="en-US" altLang="zh-CN" sz="1600" dirty="0">
                <a:ea typeface="仿宋_GB2312" pitchFamily="49" charset="-122"/>
              </a:rPr>
              <a:t>industries</a:t>
            </a:r>
            <a:endParaRPr kumimoji="1" lang="zh-CN" altLang="en-US" sz="1600" dirty="0">
              <a:ea typeface="仿宋_GB2312" pitchFamily="49" charset="-122"/>
            </a:endParaRPr>
          </a:p>
          <a:p>
            <a:pPr marL="457291" indent="-457291">
              <a:lnSpc>
                <a:spcPct val="160000"/>
              </a:lnSpc>
            </a:pPr>
            <a:r>
              <a:rPr kumimoji="1" lang="en-US" altLang="zh-CN" sz="1600" dirty="0" smtClean="0">
                <a:ea typeface="仿宋_GB2312" pitchFamily="49" charset="-122"/>
              </a:rPr>
              <a:t>5.Marine-related </a:t>
            </a:r>
            <a:r>
              <a:rPr kumimoji="1" lang="en-US" altLang="zh-CN" sz="1600" dirty="0">
                <a:ea typeface="仿宋_GB2312" pitchFamily="49" charset="-122"/>
              </a:rPr>
              <a:t>employment</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6.Marine science and technology</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7.Marine education</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8.Marine environmental protection</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9.Marine administration and public-good service</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10.National and coastal socio-economy</a:t>
            </a:r>
            <a:endParaRPr kumimoji="1" lang="zh-CN" altLang="en-US" sz="1600" dirty="0">
              <a:ea typeface="仿宋_GB2312" pitchFamily="49" charset="-122"/>
            </a:endParaRPr>
          </a:p>
          <a:p>
            <a:pPr marL="457291" indent="-457291">
              <a:lnSpc>
                <a:spcPct val="160000"/>
              </a:lnSpc>
            </a:pPr>
            <a:r>
              <a:rPr kumimoji="1" lang="en-US" altLang="zh-CN" sz="1600" dirty="0">
                <a:ea typeface="仿宋_GB2312" pitchFamily="49" charset="-122"/>
              </a:rPr>
              <a:t>11.Part of the worlds </a:t>
            </a:r>
            <a:r>
              <a:rPr kumimoji="1" lang="en-US" altLang="zh-CN" sz="1600" dirty="0" smtClean="0">
                <a:ea typeface="仿宋_GB2312" pitchFamily="49" charset="-122"/>
              </a:rPr>
              <a:t>Marine </a:t>
            </a:r>
            <a:r>
              <a:rPr kumimoji="1" lang="en-US" altLang="zh-CN" sz="1600" dirty="0">
                <a:ea typeface="仿宋_GB2312" pitchFamily="49" charset="-122"/>
              </a:rPr>
              <a:t>economic statistics data</a:t>
            </a:r>
            <a:endParaRPr kumimoji="1" lang="zh-CN" altLang="en-US" sz="1600" dirty="0">
              <a:ea typeface="仿宋_GB2312" pitchFamily="49" charset="-122"/>
            </a:endParaRPr>
          </a:p>
        </p:txBody>
      </p:sp>
    </p:spTree>
    <p:extLst>
      <p:ext uri="{BB962C8B-B14F-4D97-AF65-F5344CB8AC3E}">
        <p14:creationId xmlns:p14="http://schemas.microsoft.com/office/powerpoint/2010/main" val="2768422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6740128" y="1314354"/>
            <a:ext cx="3391495" cy="3555600"/>
          </a:xfrm>
          <a:prstGeom prst="rect">
            <a:avLst/>
          </a:prstGeom>
          <a:noFill/>
          <a:ln w="9525">
            <a:noFill/>
            <a:miter lim="800000"/>
            <a:headEnd/>
            <a:tailEnd/>
          </a:ln>
          <a:effectLst/>
        </p:spPr>
      </p:pic>
      <p:pic>
        <p:nvPicPr>
          <p:cNvPr id="5" name="Picture 3"/>
          <p:cNvPicPr>
            <a:picLocks noChangeAspect="1" noChangeArrowheads="1"/>
          </p:cNvPicPr>
          <p:nvPr/>
        </p:nvPicPr>
        <p:blipFill>
          <a:blip r:embed="rId4"/>
          <a:srcRect/>
          <a:stretch>
            <a:fillRect/>
          </a:stretch>
        </p:blipFill>
        <p:spPr bwMode="auto">
          <a:xfrm>
            <a:off x="2410150" y="1269554"/>
            <a:ext cx="3545009" cy="3600400"/>
          </a:xfrm>
          <a:prstGeom prst="rect">
            <a:avLst/>
          </a:prstGeom>
          <a:noFill/>
          <a:ln w="9525">
            <a:noFill/>
            <a:miter lim="800000"/>
            <a:headEnd/>
            <a:tailEnd/>
          </a:ln>
          <a:effectLst/>
        </p:spPr>
      </p:pic>
      <p:sp>
        <p:nvSpPr>
          <p:cNvPr id="8" name="Rectangle 2"/>
          <p:cNvSpPr>
            <a:spLocks noChangeArrowheads="1"/>
          </p:cNvSpPr>
          <p:nvPr/>
        </p:nvSpPr>
        <p:spPr bwMode="auto">
          <a:xfrm>
            <a:off x="1058064" y="390440"/>
            <a:ext cx="9146117" cy="954119"/>
          </a:xfrm>
          <a:prstGeom prst="rect">
            <a:avLst/>
          </a:prstGeom>
          <a:noFill/>
          <a:ln w="9525">
            <a:noFill/>
            <a:miter lim="800000"/>
            <a:headEnd/>
            <a:tailEnd/>
          </a:ln>
        </p:spPr>
        <p:txBody>
          <a:bodyPr lIns="91451" tIns="45726" rIns="91451" bIns="45726" anchor="ctr">
            <a:spAutoFit/>
          </a:bodyPr>
          <a:lstStyle/>
          <a:p>
            <a:pPr>
              <a:defRPr/>
            </a:pPr>
            <a:r>
              <a:rPr lang="en-US" altLang="zh-CN" sz="2801" b="1" dirty="0">
                <a:latin typeface="Arial Unicode MS" pitchFamily="34" charset="-122"/>
                <a:ea typeface="Arial Unicode MS" pitchFamily="34" charset="-122"/>
                <a:cs typeface="Arial Unicode MS" pitchFamily="34" charset="-122"/>
              </a:rPr>
              <a:t>1.2.2 </a:t>
            </a:r>
            <a:r>
              <a:rPr lang="en-US" altLang="zh-CN" sz="2801" b="1" dirty="0" smtClean="0">
                <a:latin typeface="Arial Unicode MS" pitchFamily="34" charset="-122"/>
                <a:ea typeface="Arial Unicode MS" pitchFamily="34" charset="-122"/>
                <a:cs typeface="Arial Unicode MS" pitchFamily="34" charset="-122"/>
              </a:rPr>
              <a:t>Marine </a:t>
            </a:r>
            <a:r>
              <a:rPr lang="en-US" altLang="zh-CN" sz="2801" b="1" dirty="0">
                <a:latin typeface="Arial Unicode MS" pitchFamily="34" charset="-122"/>
                <a:ea typeface="Arial Unicode MS" pitchFamily="34" charset="-122"/>
                <a:cs typeface="Arial Unicode MS" pitchFamily="34" charset="-122"/>
              </a:rPr>
              <a:t>economic accounting  system   </a:t>
            </a:r>
          </a:p>
          <a:p>
            <a:pPr marL="455724" indent="-455724">
              <a:defRPr/>
            </a:pPr>
            <a:r>
              <a:rPr lang="en-US" altLang="zh-CN" sz="2800" b="1" dirty="0">
                <a:latin typeface="+mj-lt"/>
                <a:ea typeface="+mj-ea"/>
              </a:rPr>
              <a:t>        </a:t>
            </a:r>
            <a:endParaRPr lang="zh-CN" altLang="en-US" sz="2800" b="1" dirty="0">
              <a:latin typeface="+mj-lt"/>
              <a:ea typeface="+mj-ea"/>
            </a:endParaRPr>
          </a:p>
        </p:txBody>
      </p:sp>
      <p:sp>
        <p:nvSpPr>
          <p:cNvPr id="9" name="矩形 8"/>
          <p:cNvSpPr/>
          <p:nvPr/>
        </p:nvSpPr>
        <p:spPr>
          <a:xfrm>
            <a:off x="914599" y="5157986"/>
            <a:ext cx="10873208" cy="830997"/>
          </a:xfrm>
          <a:prstGeom prst="rect">
            <a:avLst/>
          </a:prstGeom>
        </p:spPr>
        <p:txBody>
          <a:bodyPr wrap="square">
            <a:spAutoFit/>
          </a:bodyPr>
          <a:lstStyle/>
          <a:p>
            <a:r>
              <a:rPr lang="en-US" altLang="zh-CN" dirty="0" smtClean="0"/>
              <a:t>Statistic is only those elements which is hard to see what is it , while accounting is the temple that could show us what is it looks like.</a:t>
            </a:r>
            <a:endParaRPr lang="zh-CN" altLang="en-US" dirty="0"/>
          </a:p>
        </p:txBody>
      </p:sp>
    </p:spTree>
    <p:extLst>
      <p:ext uri="{BB962C8B-B14F-4D97-AF65-F5344CB8AC3E}">
        <p14:creationId xmlns:p14="http://schemas.microsoft.com/office/powerpoint/2010/main" val="178099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035" name="肘形连接符 40"/>
          <p:cNvCxnSpPr>
            <a:cxnSpLocks noChangeShapeType="1"/>
          </p:cNvCxnSpPr>
          <p:nvPr/>
        </p:nvCxnSpPr>
        <p:spPr bwMode="auto">
          <a:xfrm rot="5400000">
            <a:off x="4154038" y="4114165"/>
            <a:ext cx="3868045" cy="28582"/>
          </a:xfrm>
          <a:prstGeom prst="bentConnector3">
            <a:avLst>
              <a:gd name="adj1" fmla="val 50000"/>
            </a:avLst>
          </a:prstGeom>
          <a:noFill/>
          <a:ln w="38100" algn="ctr">
            <a:solidFill>
              <a:srgbClr val="000000"/>
            </a:solidFill>
            <a:miter lim="800000"/>
            <a:headEnd/>
            <a:tailEnd/>
          </a:ln>
          <a:effectLst>
            <a:outerShdw dist="23000" dir="5400000" rotWithShape="0">
              <a:srgbClr val="000000">
                <a:alpha val="34998"/>
              </a:srgbClr>
            </a:outerShdw>
          </a:effectLst>
        </p:spPr>
      </p:cxnSp>
      <p:cxnSp>
        <p:nvCxnSpPr>
          <p:cNvPr id="44036" name="肘形连接符 58"/>
          <p:cNvCxnSpPr>
            <a:cxnSpLocks noChangeShapeType="1"/>
          </p:cNvCxnSpPr>
          <p:nvPr/>
        </p:nvCxnSpPr>
        <p:spPr bwMode="auto">
          <a:xfrm rot="5400000">
            <a:off x="3809470" y="3506012"/>
            <a:ext cx="3602872" cy="979715"/>
          </a:xfrm>
          <a:prstGeom prst="bentConnector3">
            <a:avLst>
              <a:gd name="adj1" fmla="val 10486"/>
            </a:avLst>
          </a:prstGeom>
          <a:noFill/>
          <a:ln w="38100" algn="ctr">
            <a:solidFill>
              <a:srgbClr val="000000"/>
            </a:solidFill>
            <a:miter lim="800000"/>
            <a:headEnd/>
            <a:tailEnd/>
          </a:ln>
          <a:effectLst>
            <a:outerShdw dist="23000" dir="5400000" rotWithShape="0">
              <a:srgbClr val="000000">
                <a:alpha val="34998"/>
              </a:srgbClr>
            </a:outerShdw>
          </a:effectLst>
        </p:spPr>
      </p:cxnSp>
      <p:cxnSp>
        <p:nvCxnSpPr>
          <p:cNvPr id="44037" name="肘形连接符 59"/>
          <p:cNvCxnSpPr>
            <a:cxnSpLocks noChangeShapeType="1"/>
          </p:cNvCxnSpPr>
          <p:nvPr/>
        </p:nvCxnSpPr>
        <p:spPr bwMode="auto">
          <a:xfrm rot="16200000" flipH="1">
            <a:off x="4787596" y="3507600"/>
            <a:ext cx="3602872" cy="976538"/>
          </a:xfrm>
          <a:prstGeom prst="bentConnector3">
            <a:avLst>
              <a:gd name="adj1" fmla="val 10486"/>
            </a:avLst>
          </a:prstGeom>
          <a:noFill/>
          <a:ln w="38100" algn="ctr">
            <a:solidFill>
              <a:srgbClr val="000000"/>
            </a:solidFill>
            <a:miter lim="800000"/>
            <a:headEnd/>
            <a:tailEnd/>
          </a:ln>
          <a:effectLst>
            <a:outerShdw dist="23000" dir="5400000" rotWithShape="0">
              <a:srgbClr val="000000">
                <a:alpha val="34998"/>
              </a:srgbClr>
            </a:outerShdw>
          </a:effectLst>
        </p:spPr>
      </p:cxnSp>
      <p:sp>
        <p:nvSpPr>
          <p:cNvPr id="27" name="矩形 26"/>
          <p:cNvSpPr/>
          <p:nvPr/>
        </p:nvSpPr>
        <p:spPr>
          <a:xfrm>
            <a:off x="2097749" y="785976"/>
            <a:ext cx="8465922" cy="489063"/>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lIns="91451" tIns="45726" rIns="91451" bIns="45726" anchor="ctr"/>
          <a:lstStyle/>
          <a:p>
            <a:pPr algn="ctr">
              <a:defRPr/>
            </a:pPr>
            <a:r>
              <a:rPr lang="en-US" altLang="zh-CN" dirty="0">
                <a:solidFill>
                  <a:schemeClr val="tx1"/>
                </a:solidFill>
                <a:ea typeface="黑体" pitchFamily="49" charset="-122"/>
              </a:rPr>
              <a:t>General Framework of </a:t>
            </a:r>
            <a:r>
              <a:rPr lang="en-US" altLang="zh-CN" dirty="0" smtClean="0">
                <a:solidFill>
                  <a:schemeClr val="tx1"/>
                </a:solidFill>
                <a:ea typeface="黑体" pitchFamily="49" charset="-122"/>
              </a:rPr>
              <a:t>Marine Economic </a:t>
            </a:r>
            <a:r>
              <a:rPr lang="en-US" altLang="zh-CN" dirty="0">
                <a:solidFill>
                  <a:schemeClr val="tx1"/>
                </a:solidFill>
                <a:ea typeface="黑体" pitchFamily="49" charset="-122"/>
              </a:rPr>
              <a:t>Accounting System</a:t>
            </a:r>
          </a:p>
        </p:txBody>
      </p:sp>
      <p:grpSp>
        <p:nvGrpSpPr>
          <p:cNvPr id="2" name="矩形 57"/>
          <p:cNvGrpSpPr>
            <a:grpSpLocks/>
          </p:cNvGrpSpPr>
          <p:nvPr/>
        </p:nvGrpSpPr>
        <p:grpSpPr bwMode="auto">
          <a:xfrm rot="-5400000">
            <a:off x="2142209" y="2364335"/>
            <a:ext cx="1810169" cy="3258304"/>
            <a:chOff x="622" y="1628"/>
            <a:chExt cx="561" cy="2285"/>
          </a:xfrm>
        </p:grpSpPr>
        <p:pic>
          <p:nvPicPr>
            <p:cNvPr id="147508" name="矩形 57"/>
            <p:cNvPicPr>
              <a:picLocks noChangeArrowheads="1"/>
            </p:cNvPicPr>
            <p:nvPr/>
          </p:nvPicPr>
          <p:blipFill>
            <a:blip r:embed="rId3"/>
            <a:srcRect/>
            <a:stretch>
              <a:fillRect/>
            </a:stretch>
          </p:blipFill>
          <p:spPr bwMode="auto">
            <a:xfrm>
              <a:off x="622" y="1628"/>
              <a:ext cx="561" cy="2285"/>
            </a:xfrm>
            <a:prstGeom prst="rect">
              <a:avLst/>
            </a:prstGeom>
            <a:noFill/>
            <a:ln w="9525">
              <a:noFill/>
              <a:miter lim="800000"/>
              <a:headEnd/>
              <a:tailEnd/>
            </a:ln>
          </p:spPr>
        </p:pic>
        <p:sp>
          <p:nvSpPr>
            <p:cNvPr id="147509" name="Text Box 16"/>
            <p:cNvSpPr txBox="1">
              <a:spLocks noChangeArrowheads="1"/>
            </p:cNvSpPr>
            <p:nvPr/>
          </p:nvSpPr>
          <p:spPr bwMode="auto">
            <a:xfrm>
              <a:off x="738" y="1712"/>
              <a:ext cx="336" cy="2156"/>
            </a:xfrm>
            <a:prstGeom prst="rect">
              <a:avLst/>
            </a:prstGeom>
            <a:noFill/>
            <a:ln w="9525">
              <a:noFill/>
              <a:miter lim="800000"/>
              <a:headEnd/>
              <a:tailEnd/>
            </a:ln>
          </p:spPr>
          <p:txBody>
            <a:bodyPr vert="eaVert" anchor="ctr"/>
            <a:lstStyle/>
            <a:p>
              <a:pPr algn="ctr"/>
              <a:r>
                <a:rPr lang="en-US" altLang="zh-CN" dirty="0">
                  <a:latin typeface="Times New Roman" pitchFamily="18" charset="0"/>
                  <a:ea typeface="黑体" pitchFamily="49" charset="-122"/>
                </a:rPr>
                <a:t>Gross </a:t>
              </a:r>
              <a:r>
                <a:rPr lang="en-US" altLang="zh-CN" dirty="0" smtClean="0">
                  <a:latin typeface="Times New Roman" pitchFamily="18" charset="0"/>
                  <a:ea typeface="黑体" pitchFamily="49" charset="-122"/>
                </a:rPr>
                <a:t>Marine </a:t>
              </a:r>
              <a:r>
                <a:rPr lang="en-US" altLang="zh-CN" dirty="0">
                  <a:latin typeface="Times New Roman" pitchFamily="18" charset="0"/>
                  <a:ea typeface="黑体" pitchFamily="49" charset="-122"/>
                </a:rPr>
                <a:t>Products (GOP)</a:t>
              </a:r>
            </a:p>
            <a:p>
              <a:pPr algn="ctr"/>
              <a:r>
                <a:rPr lang="en-US" altLang="zh-CN" dirty="0">
                  <a:latin typeface="Times New Roman" pitchFamily="18" charset="0"/>
                  <a:ea typeface="黑体" pitchFamily="49" charset="-122"/>
                </a:rPr>
                <a:t> accounting</a:t>
              </a:r>
            </a:p>
          </p:txBody>
        </p:sp>
      </p:grpSp>
      <p:cxnSp>
        <p:nvCxnSpPr>
          <p:cNvPr id="44042" name="肘形连接符 33"/>
          <p:cNvCxnSpPr>
            <a:cxnSpLocks noChangeShapeType="1"/>
          </p:cNvCxnSpPr>
          <p:nvPr/>
        </p:nvCxnSpPr>
        <p:spPr bwMode="auto">
          <a:xfrm rot="5400000">
            <a:off x="4410479" y="-80187"/>
            <a:ext cx="341391" cy="3051881"/>
          </a:xfrm>
          <a:prstGeom prst="bentConnector3">
            <a:avLst>
              <a:gd name="adj1" fmla="val 49769"/>
            </a:avLst>
          </a:prstGeom>
          <a:noFill/>
          <a:ln w="38100" algn="ctr">
            <a:solidFill>
              <a:srgbClr val="000000"/>
            </a:solidFill>
            <a:miter lim="800000"/>
            <a:headEnd/>
            <a:tailEnd/>
          </a:ln>
          <a:effectLst>
            <a:outerShdw dist="23000" dir="5400000" rotWithShape="0">
              <a:srgbClr val="000000">
                <a:alpha val="34998"/>
              </a:srgbClr>
            </a:outerShdw>
          </a:effectLst>
        </p:spPr>
      </p:cxnSp>
      <p:cxnSp>
        <p:nvCxnSpPr>
          <p:cNvPr id="44043" name="肘形连接符 34"/>
          <p:cNvCxnSpPr>
            <a:cxnSpLocks noChangeShapeType="1"/>
          </p:cNvCxnSpPr>
          <p:nvPr/>
        </p:nvCxnSpPr>
        <p:spPr bwMode="auto">
          <a:xfrm rot="16200000" flipH="1">
            <a:off x="7444893" y="-84950"/>
            <a:ext cx="444603" cy="3132862"/>
          </a:xfrm>
          <a:prstGeom prst="bentConnector3">
            <a:avLst>
              <a:gd name="adj1" fmla="val 49282"/>
            </a:avLst>
          </a:prstGeom>
          <a:noFill/>
          <a:ln w="38100" algn="ctr">
            <a:solidFill>
              <a:srgbClr val="000000"/>
            </a:solidFill>
            <a:miter lim="800000"/>
            <a:headEnd/>
            <a:tailEnd/>
          </a:ln>
          <a:effectLst>
            <a:outerShdw dist="23000" dir="5400000" rotWithShape="0">
              <a:srgbClr val="000000">
                <a:alpha val="34998"/>
              </a:srgbClr>
            </a:outerShdw>
          </a:effectLst>
        </p:spPr>
      </p:cxnSp>
      <p:cxnSp>
        <p:nvCxnSpPr>
          <p:cNvPr id="36" name="肘形连接符 35"/>
          <p:cNvCxnSpPr/>
          <p:nvPr/>
        </p:nvCxnSpPr>
        <p:spPr>
          <a:xfrm rot="16200000" flipH="1">
            <a:off x="5878462" y="1483068"/>
            <a:ext cx="444603" cy="0"/>
          </a:xfrm>
          <a:prstGeom prst="bentConnector3">
            <a:avLst>
              <a:gd name="adj1" fmla="val 50000"/>
            </a:avLst>
          </a:prstGeom>
        </p:spPr>
        <p:style>
          <a:lnRef idx="3">
            <a:schemeClr val="accent4"/>
          </a:lnRef>
          <a:fillRef idx="0">
            <a:schemeClr val="accent4"/>
          </a:fillRef>
          <a:effectRef idx="2">
            <a:schemeClr val="accent4"/>
          </a:effectRef>
          <a:fontRef idx="minor">
            <a:schemeClr val="tx1"/>
          </a:fontRef>
        </p:style>
      </p:cxnSp>
      <p:pic>
        <p:nvPicPr>
          <p:cNvPr id="147506" name="矩形 76"/>
          <p:cNvPicPr>
            <a:picLocks noChangeArrowheads="1"/>
          </p:cNvPicPr>
          <p:nvPr/>
        </p:nvPicPr>
        <p:blipFill>
          <a:blip r:embed="rId4"/>
          <a:srcRect/>
          <a:stretch>
            <a:fillRect/>
          </a:stretch>
        </p:blipFill>
        <p:spPr bwMode="auto">
          <a:xfrm rot="16200000">
            <a:off x="5531513" y="2963433"/>
            <a:ext cx="1151204" cy="3180498"/>
          </a:xfrm>
          <a:prstGeom prst="rect">
            <a:avLst/>
          </a:prstGeom>
          <a:noFill/>
          <a:ln w="9525">
            <a:noFill/>
            <a:miter lim="800000"/>
            <a:headEnd/>
            <a:tailEnd/>
          </a:ln>
        </p:spPr>
      </p:pic>
      <p:sp>
        <p:nvSpPr>
          <p:cNvPr id="147507" name="Text Box 23"/>
          <p:cNvSpPr txBox="1">
            <a:spLocks noChangeArrowheads="1"/>
          </p:cNvSpPr>
          <p:nvPr/>
        </p:nvSpPr>
        <p:spPr bwMode="auto">
          <a:xfrm rot="16200000">
            <a:off x="5848602" y="3022663"/>
            <a:ext cx="690722" cy="3000942"/>
          </a:xfrm>
          <a:prstGeom prst="rect">
            <a:avLst/>
          </a:prstGeom>
          <a:noFill/>
          <a:ln w="9525">
            <a:noFill/>
            <a:miter lim="800000"/>
            <a:headEnd/>
            <a:tailEnd/>
          </a:ln>
        </p:spPr>
        <p:txBody>
          <a:bodyPr vert="eaVert" anchor="ctr"/>
          <a:lstStyle/>
          <a:p>
            <a:pPr algn="ctr"/>
            <a:r>
              <a:rPr lang="en-US" altLang="zh-CN" dirty="0" smtClean="0">
                <a:latin typeface="Times New Roman" pitchFamily="18" charset="0"/>
              </a:rPr>
              <a:t>Marine </a:t>
            </a:r>
            <a:r>
              <a:rPr lang="en-US" altLang="zh-CN" dirty="0">
                <a:latin typeface="Times New Roman" pitchFamily="18" charset="0"/>
              </a:rPr>
              <a:t>economy fixed assets accounting</a:t>
            </a:r>
          </a:p>
        </p:txBody>
      </p:sp>
      <p:grpSp>
        <p:nvGrpSpPr>
          <p:cNvPr id="5" name="矩形 82"/>
          <p:cNvGrpSpPr>
            <a:grpSpLocks/>
          </p:cNvGrpSpPr>
          <p:nvPr/>
        </p:nvGrpSpPr>
        <p:grpSpPr bwMode="auto">
          <a:xfrm rot="16200000">
            <a:off x="5585270" y="4138147"/>
            <a:ext cx="1152792" cy="3238958"/>
            <a:chOff x="1981" y="1628"/>
            <a:chExt cx="561" cy="2327"/>
          </a:xfrm>
        </p:grpSpPr>
        <p:pic>
          <p:nvPicPr>
            <p:cNvPr id="147504" name="矩形 82"/>
            <p:cNvPicPr>
              <a:picLocks noChangeArrowheads="1"/>
            </p:cNvPicPr>
            <p:nvPr/>
          </p:nvPicPr>
          <p:blipFill>
            <a:blip r:embed="rId5"/>
            <a:srcRect/>
            <a:stretch>
              <a:fillRect/>
            </a:stretch>
          </p:blipFill>
          <p:spPr bwMode="auto">
            <a:xfrm>
              <a:off x="1981" y="1628"/>
              <a:ext cx="561" cy="2285"/>
            </a:xfrm>
            <a:prstGeom prst="rect">
              <a:avLst/>
            </a:prstGeom>
            <a:noFill/>
            <a:ln w="9525">
              <a:noFill/>
              <a:miter lim="800000"/>
              <a:headEnd/>
              <a:tailEnd/>
            </a:ln>
          </p:spPr>
        </p:pic>
        <p:sp>
          <p:nvSpPr>
            <p:cNvPr id="147505" name="Text Box 30"/>
            <p:cNvSpPr txBox="1">
              <a:spLocks noChangeArrowheads="1"/>
            </p:cNvSpPr>
            <p:nvPr/>
          </p:nvSpPr>
          <p:spPr bwMode="auto">
            <a:xfrm>
              <a:off x="2097" y="1799"/>
              <a:ext cx="336" cy="2156"/>
            </a:xfrm>
            <a:prstGeom prst="rect">
              <a:avLst/>
            </a:prstGeom>
            <a:noFill/>
            <a:ln w="9525">
              <a:noFill/>
              <a:miter lim="800000"/>
              <a:headEnd/>
              <a:tailEnd/>
            </a:ln>
          </p:spPr>
          <p:txBody>
            <a:bodyPr vert="eaVert" anchor="ctr"/>
            <a:lstStyle/>
            <a:p>
              <a:pPr algn="ctr"/>
              <a:r>
                <a:rPr lang="en-US" altLang="zh-CN" dirty="0" smtClean="0">
                  <a:latin typeface="Times New Roman" pitchFamily="18" charset="0"/>
                </a:rPr>
                <a:t>Marine </a:t>
              </a:r>
              <a:r>
                <a:rPr lang="en-US" altLang="zh-CN" dirty="0">
                  <a:latin typeface="Times New Roman" pitchFamily="18" charset="0"/>
                </a:rPr>
                <a:t>foreign trade </a:t>
              </a:r>
            </a:p>
            <a:p>
              <a:pPr algn="ctr"/>
              <a:r>
                <a:rPr lang="en-US" altLang="zh-CN" dirty="0">
                  <a:latin typeface="Times New Roman" pitchFamily="18" charset="0"/>
                </a:rPr>
                <a:t>  accounting</a:t>
              </a:r>
            </a:p>
          </p:txBody>
        </p:sp>
      </p:grpSp>
      <p:grpSp>
        <p:nvGrpSpPr>
          <p:cNvPr id="6" name="矩形 83"/>
          <p:cNvGrpSpPr>
            <a:grpSpLocks/>
          </p:cNvGrpSpPr>
          <p:nvPr/>
        </p:nvGrpSpPr>
        <p:grpSpPr bwMode="auto">
          <a:xfrm rot="16200000">
            <a:off x="5542628" y="1601365"/>
            <a:ext cx="1152792" cy="3180498"/>
            <a:chOff x="3214" y="1628"/>
            <a:chExt cx="561" cy="2285"/>
          </a:xfrm>
        </p:grpSpPr>
        <p:pic>
          <p:nvPicPr>
            <p:cNvPr id="147502" name="矩形 83"/>
            <p:cNvPicPr>
              <a:picLocks noChangeArrowheads="1"/>
            </p:cNvPicPr>
            <p:nvPr/>
          </p:nvPicPr>
          <p:blipFill>
            <a:blip r:embed="rId6"/>
            <a:srcRect/>
            <a:stretch>
              <a:fillRect/>
            </a:stretch>
          </p:blipFill>
          <p:spPr bwMode="auto">
            <a:xfrm>
              <a:off x="3214" y="1628"/>
              <a:ext cx="561" cy="2285"/>
            </a:xfrm>
            <a:prstGeom prst="rect">
              <a:avLst/>
            </a:prstGeom>
            <a:noFill/>
            <a:ln w="9525">
              <a:noFill/>
              <a:miter lim="800000"/>
              <a:headEnd/>
              <a:tailEnd/>
            </a:ln>
          </p:spPr>
        </p:pic>
        <p:sp>
          <p:nvSpPr>
            <p:cNvPr id="147503" name="Text Box 33"/>
            <p:cNvSpPr txBox="1">
              <a:spLocks noChangeArrowheads="1"/>
            </p:cNvSpPr>
            <p:nvPr/>
          </p:nvSpPr>
          <p:spPr bwMode="auto">
            <a:xfrm>
              <a:off x="3328" y="1712"/>
              <a:ext cx="336" cy="2156"/>
            </a:xfrm>
            <a:prstGeom prst="rect">
              <a:avLst/>
            </a:prstGeom>
            <a:noFill/>
            <a:ln w="9525">
              <a:noFill/>
              <a:miter lim="800000"/>
              <a:headEnd/>
              <a:tailEnd/>
            </a:ln>
          </p:spPr>
          <p:txBody>
            <a:bodyPr vert="eaVert" anchor="ctr"/>
            <a:lstStyle/>
            <a:p>
              <a:pPr algn="ctr"/>
              <a:r>
                <a:rPr lang="en-US" altLang="zh-CN" dirty="0" smtClean="0">
                  <a:latin typeface="Times New Roman" pitchFamily="18" charset="0"/>
                </a:rPr>
                <a:t>Marine </a:t>
              </a:r>
              <a:r>
                <a:rPr lang="en-US" altLang="zh-CN" dirty="0">
                  <a:latin typeface="Times New Roman" pitchFamily="18" charset="0"/>
                </a:rPr>
                <a:t>economy input-output accounting</a:t>
              </a:r>
            </a:p>
          </p:txBody>
        </p:sp>
      </p:grpSp>
      <p:cxnSp>
        <p:nvCxnSpPr>
          <p:cNvPr id="44046" name="肘形连接符 60"/>
          <p:cNvCxnSpPr>
            <a:cxnSpLocks noChangeShapeType="1"/>
          </p:cNvCxnSpPr>
          <p:nvPr/>
        </p:nvCxnSpPr>
        <p:spPr bwMode="auto">
          <a:xfrm rot="5400000">
            <a:off x="7721976" y="3061409"/>
            <a:ext cx="2378625" cy="644674"/>
          </a:xfrm>
          <a:prstGeom prst="bentConnector3">
            <a:avLst>
              <a:gd name="adj1" fmla="val 20690"/>
            </a:avLst>
          </a:prstGeom>
          <a:noFill/>
          <a:ln w="38100" algn="ctr">
            <a:solidFill>
              <a:srgbClr val="000000"/>
            </a:solidFill>
            <a:miter lim="800000"/>
            <a:headEnd/>
            <a:tailEnd/>
          </a:ln>
          <a:effectLst>
            <a:outerShdw dist="23000" dir="5400000" rotWithShape="0">
              <a:srgbClr val="000000">
                <a:alpha val="34998"/>
              </a:srgbClr>
            </a:outerShdw>
          </a:effectLst>
        </p:spPr>
      </p:cxnSp>
      <p:cxnSp>
        <p:nvCxnSpPr>
          <p:cNvPr id="44047" name="肘形连接符 61"/>
          <p:cNvCxnSpPr>
            <a:cxnSpLocks noChangeShapeType="1"/>
          </p:cNvCxnSpPr>
          <p:nvPr/>
        </p:nvCxnSpPr>
        <p:spPr bwMode="auto">
          <a:xfrm rot="16200000" flipH="1">
            <a:off x="8255500" y="3172560"/>
            <a:ext cx="2378625" cy="422373"/>
          </a:xfrm>
          <a:prstGeom prst="bentConnector3">
            <a:avLst>
              <a:gd name="adj1" fmla="val 20690"/>
            </a:avLst>
          </a:prstGeom>
          <a:noFill/>
          <a:ln w="38100" algn="ctr">
            <a:solidFill>
              <a:srgbClr val="000000"/>
            </a:solidFill>
            <a:miter lim="800000"/>
            <a:headEnd/>
            <a:tailEnd/>
          </a:ln>
          <a:effectLst>
            <a:outerShdw dist="23000" dir="5400000" rotWithShape="0">
              <a:srgbClr val="000000">
                <a:alpha val="34998"/>
              </a:srgbClr>
            </a:outerShdw>
          </a:effectLst>
        </p:spPr>
      </p:cxnSp>
      <p:sp>
        <p:nvSpPr>
          <p:cNvPr id="28" name="矩形 27"/>
          <p:cNvSpPr/>
          <p:nvPr/>
        </p:nvSpPr>
        <p:spPr>
          <a:xfrm>
            <a:off x="2099338" y="1616431"/>
            <a:ext cx="1911793" cy="622444"/>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lIns="91451" tIns="45726" rIns="91451" bIns="45726" anchor="ctr" anchorCtr="1"/>
          <a:lstStyle/>
          <a:p>
            <a:pPr algn="ctr">
              <a:lnSpc>
                <a:spcPts val="2876"/>
              </a:lnSpc>
              <a:defRPr/>
            </a:pPr>
            <a:r>
              <a:rPr lang="en-US" altLang="zh-CN" dirty="0">
                <a:solidFill>
                  <a:schemeClr val="tx1"/>
                </a:solidFill>
                <a:ea typeface="黑体" pitchFamily="49" charset="-122"/>
              </a:rPr>
              <a:t>Principal</a:t>
            </a:r>
          </a:p>
          <a:p>
            <a:pPr algn="ctr">
              <a:lnSpc>
                <a:spcPts val="2876"/>
              </a:lnSpc>
              <a:defRPr/>
            </a:pPr>
            <a:r>
              <a:rPr lang="en-US" altLang="zh-CN" dirty="0">
                <a:solidFill>
                  <a:schemeClr val="tx1"/>
                </a:solidFill>
                <a:ea typeface="黑体" pitchFamily="49" charset="-122"/>
              </a:rPr>
              <a:t>Accounting</a:t>
            </a:r>
          </a:p>
        </p:txBody>
      </p:sp>
      <p:sp>
        <p:nvSpPr>
          <p:cNvPr id="29" name="矩形 28"/>
          <p:cNvSpPr/>
          <p:nvPr/>
        </p:nvSpPr>
        <p:spPr>
          <a:xfrm>
            <a:off x="5153600" y="1657717"/>
            <a:ext cx="1911792" cy="622444"/>
          </a:xfrm>
          <a:prstGeom prst="rect">
            <a:avLst/>
          </a:prstGeom>
          <a:solidFill>
            <a:srgbClr val="FF6699"/>
          </a:solidFill>
        </p:spPr>
        <p:style>
          <a:lnRef idx="0">
            <a:schemeClr val="accent1"/>
          </a:lnRef>
          <a:fillRef idx="3">
            <a:schemeClr val="accent1"/>
          </a:fillRef>
          <a:effectRef idx="3">
            <a:schemeClr val="accent1"/>
          </a:effectRef>
          <a:fontRef idx="minor">
            <a:schemeClr val="lt1"/>
          </a:fontRef>
        </p:style>
        <p:txBody>
          <a:bodyPr lIns="91451" tIns="45726" rIns="91451" bIns="45726" anchor="ctr" anchorCtr="1"/>
          <a:lstStyle/>
          <a:p>
            <a:pPr algn="ctr">
              <a:defRPr/>
            </a:pPr>
            <a:r>
              <a:rPr lang="en-US" altLang="zh-CN" dirty="0">
                <a:solidFill>
                  <a:schemeClr val="tx1"/>
                </a:solidFill>
                <a:ea typeface="黑体" pitchFamily="49" charset="-122"/>
              </a:rPr>
              <a:t>Basic</a:t>
            </a:r>
          </a:p>
          <a:p>
            <a:pPr algn="ctr">
              <a:defRPr/>
            </a:pPr>
            <a:r>
              <a:rPr lang="en-US" altLang="zh-CN" dirty="0">
                <a:solidFill>
                  <a:schemeClr val="tx1"/>
                </a:solidFill>
                <a:ea typeface="黑体" pitchFamily="49" charset="-122"/>
              </a:rPr>
              <a:t>Accounting</a:t>
            </a:r>
          </a:p>
        </p:txBody>
      </p:sp>
      <p:sp>
        <p:nvSpPr>
          <p:cNvPr id="30" name="矩形 29"/>
          <p:cNvSpPr/>
          <p:nvPr/>
        </p:nvSpPr>
        <p:spPr>
          <a:xfrm>
            <a:off x="8250738" y="1591026"/>
            <a:ext cx="1911791" cy="622444"/>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lIns="91451" tIns="45726" rIns="91451" bIns="45726" anchor="ctr" anchorCtr="1"/>
          <a:lstStyle/>
          <a:p>
            <a:pPr algn="ctr">
              <a:defRPr/>
            </a:pPr>
            <a:r>
              <a:rPr lang="en-US" altLang="zh-CN" dirty="0">
                <a:solidFill>
                  <a:schemeClr val="tx1"/>
                </a:solidFill>
                <a:ea typeface="黑体" pitchFamily="49" charset="-122"/>
              </a:rPr>
              <a:t>Subsidiary Accounting</a:t>
            </a:r>
          </a:p>
        </p:txBody>
      </p:sp>
      <p:grpSp>
        <p:nvGrpSpPr>
          <p:cNvPr id="8" name="Group 44"/>
          <p:cNvGrpSpPr>
            <a:grpSpLocks/>
          </p:cNvGrpSpPr>
          <p:nvPr/>
        </p:nvGrpSpPr>
        <p:grpSpPr bwMode="auto">
          <a:xfrm rot="-5400000">
            <a:off x="8029228" y="2636655"/>
            <a:ext cx="2443729" cy="3134450"/>
            <a:chOff x="3978" y="1511"/>
            <a:chExt cx="1539" cy="2285"/>
          </a:xfrm>
        </p:grpSpPr>
        <p:grpSp>
          <p:nvGrpSpPr>
            <p:cNvPr id="9" name="矩形 84"/>
            <p:cNvGrpSpPr>
              <a:grpSpLocks/>
            </p:cNvGrpSpPr>
            <p:nvPr/>
          </p:nvGrpSpPr>
          <p:grpSpPr bwMode="auto">
            <a:xfrm>
              <a:off x="4727" y="1562"/>
              <a:ext cx="790" cy="2223"/>
              <a:chOff x="4727" y="1690"/>
              <a:chExt cx="783" cy="2223"/>
            </a:xfrm>
          </p:grpSpPr>
          <p:pic>
            <p:nvPicPr>
              <p:cNvPr id="147495" name="矩形 84"/>
              <p:cNvPicPr>
                <a:picLocks noChangeArrowheads="1"/>
              </p:cNvPicPr>
              <p:nvPr/>
            </p:nvPicPr>
            <p:blipFill>
              <a:blip r:embed="rId7"/>
              <a:srcRect/>
              <a:stretch>
                <a:fillRect/>
              </a:stretch>
            </p:blipFill>
            <p:spPr bwMode="auto">
              <a:xfrm>
                <a:off x="4727" y="1690"/>
                <a:ext cx="783" cy="2223"/>
              </a:xfrm>
              <a:prstGeom prst="rect">
                <a:avLst/>
              </a:prstGeom>
              <a:noFill/>
              <a:ln w="9525">
                <a:noFill/>
                <a:miter lim="800000"/>
                <a:headEnd/>
                <a:tailEnd/>
              </a:ln>
            </p:spPr>
          </p:pic>
          <p:sp>
            <p:nvSpPr>
              <p:cNvPr id="147496" name="Text Box 36"/>
              <p:cNvSpPr txBox="1">
                <a:spLocks noChangeArrowheads="1"/>
              </p:cNvSpPr>
              <p:nvPr/>
            </p:nvSpPr>
            <p:spPr bwMode="auto">
              <a:xfrm>
                <a:off x="4812" y="1712"/>
                <a:ext cx="616" cy="2156"/>
              </a:xfrm>
              <a:prstGeom prst="rect">
                <a:avLst/>
              </a:prstGeom>
              <a:noFill/>
              <a:ln w="9525">
                <a:noFill/>
                <a:miter lim="800000"/>
                <a:headEnd/>
                <a:tailEnd/>
              </a:ln>
            </p:spPr>
            <p:txBody>
              <a:bodyPr vert="eaVert" anchor="ctr"/>
              <a:lstStyle/>
              <a:p>
                <a:pPr algn="ctr" eaLnBrk="0" hangingPunct="0">
                  <a:lnSpc>
                    <a:spcPct val="96000"/>
                  </a:lnSpc>
                </a:pPr>
                <a:r>
                  <a:rPr lang="en-US" altLang="zh-CN" dirty="0" smtClean="0">
                    <a:latin typeface="Times New Roman" pitchFamily="18" charset="0"/>
                    <a:ea typeface="黑体" pitchFamily="49" charset="-122"/>
                  </a:rPr>
                  <a:t>Marine </a:t>
                </a:r>
                <a:r>
                  <a:rPr lang="en-US" altLang="zh-CN" dirty="0">
                    <a:latin typeface="Times New Roman" pitchFamily="18" charset="0"/>
                    <a:ea typeface="黑体" pitchFamily="49" charset="-122"/>
                  </a:rPr>
                  <a:t>resources  and environment and social activities</a:t>
                </a:r>
                <a:endParaRPr lang="en-US" altLang="zh-CN" dirty="0">
                  <a:latin typeface="Times New Roman" pitchFamily="18" charset="0"/>
                  <a:ea typeface="华文新魏" pitchFamily="2" charset="-122"/>
                </a:endParaRPr>
              </a:p>
            </p:txBody>
          </p:sp>
        </p:grpSp>
        <p:grpSp>
          <p:nvGrpSpPr>
            <p:cNvPr id="10" name="矩形 80"/>
            <p:cNvGrpSpPr>
              <a:grpSpLocks/>
            </p:cNvGrpSpPr>
            <p:nvPr/>
          </p:nvGrpSpPr>
          <p:grpSpPr bwMode="auto">
            <a:xfrm>
              <a:off x="3978" y="1511"/>
              <a:ext cx="890" cy="2285"/>
              <a:chOff x="4166" y="1628"/>
              <a:chExt cx="561" cy="2285"/>
            </a:xfrm>
          </p:grpSpPr>
          <p:pic>
            <p:nvPicPr>
              <p:cNvPr id="147493" name="矩形 80"/>
              <p:cNvPicPr>
                <a:picLocks noChangeArrowheads="1"/>
              </p:cNvPicPr>
              <p:nvPr/>
            </p:nvPicPr>
            <p:blipFill>
              <a:blip r:embed="rId8"/>
              <a:srcRect/>
              <a:stretch>
                <a:fillRect/>
              </a:stretch>
            </p:blipFill>
            <p:spPr bwMode="auto">
              <a:xfrm>
                <a:off x="4166" y="1628"/>
                <a:ext cx="561" cy="2285"/>
              </a:xfrm>
              <a:prstGeom prst="rect">
                <a:avLst/>
              </a:prstGeom>
              <a:noFill/>
              <a:ln w="9525">
                <a:noFill/>
                <a:miter lim="800000"/>
                <a:headEnd/>
                <a:tailEnd/>
              </a:ln>
            </p:spPr>
          </p:pic>
          <p:sp>
            <p:nvSpPr>
              <p:cNvPr id="147494" name="Text Box 27"/>
              <p:cNvSpPr txBox="1">
                <a:spLocks noChangeArrowheads="1"/>
              </p:cNvSpPr>
              <p:nvPr/>
            </p:nvSpPr>
            <p:spPr bwMode="auto">
              <a:xfrm>
                <a:off x="4280" y="1712"/>
                <a:ext cx="336" cy="2156"/>
              </a:xfrm>
              <a:prstGeom prst="rect">
                <a:avLst/>
              </a:prstGeom>
              <a:noFill/>
              <a:ln w="9525">
                <a:noFill/>
                <a:miter lim="800000"/>
                <a:headEnd/>
                <a:tailEnd/>
              </a:ln>
            </p:spPr>
            <p:txBody>
              <a:bodyPr vert="eaVert" anchor="ctr"/>
              <a:lstStyle/>
              <a:p>
                <a:pPr algn="ctr"/>
                <a:r>
                  <a:rPr lang="en-US" altLang="zh-CN" dirty="0" smtClean="0">
                    <a:latin typeface="Times New Roman" pitchFamily="18" charset="0"/>
                    <a:ea typeface="黑体" pitchFamily="49" charset="-122"/>
                  </a:rPr>
                  <a:t>Marine </a:t>
                </a:r>
                <a:r>
                  <a:rPr lang="en-US" altLang="zh-CN" dirty="0">
                    <a:latin typeface="Times New Roman" pitchFamily="18" charset="0"/>
                    <a:ea typeface="黑体" pitchFamily="49" charset="-122"/>
                  </a:rPr>
                  <a:t>natural resources accounting</a:t>
                </a:r>
              </a:p>
            </p:txBody>
          </p:sp>
        </p:grpSp>
      </p:grpSp>
      <p:cxnSp>
        <p:nvCxnSpPr>
          <p:cNvPr id="44064" name="肘形连接符 98"/>
          <p:cNvCxnSpPr>
            <a:cxnSpLocks noChangeShapeType="1"/>
          </p:cNvCxnSpPr>
          <p:nvPr/>
        </p:nvCxnSpPr>
        <p:spPr bwMode="auto">
          <a:xfrm rot="16200000" flipH="1">
            <a:off x="2436759" y="2857368"/>
            <a:ext cx="1238537" cy="1587"/>
          </a:xfrm>
          <a:prstGeom prst="bentConnector3">
            <a:avLst>
              <a:gd name="adj1" fmla="val 49870"/>
            </a:avLst>
          </a:prstGeom>
          <a:noFill/>
          <a:ln w="38100" algn="ctr">
            <a:solidFill>
              <a:srgbClr val="000000"/>
            </a:solidFill>
            <a:miter lim="800000"/>
            <a:headEnd/>
            <a:tailEnd/>
          </a:ln>
          <a:effectLst>
            <a:outerShdw dist="23000" dir="5400000" rotWithShape="0">
              <a:srgbClr val="000000">
                <a:alpha val="34998"/>
              </a:srgbClr>
            </a:outerShdw>
          </a:effectLst>
        </p:spPr>
      </p:cxnSp>
      <p:sp>
        <p:nvSpPr>
          <p:cNvPr id="147490" name="Oval 49"/>
          <p:cNvSpPr>
            <a:spLocks noChangeArrowheads="1"/>
          </p:cNvSpPr>
          <p:nvPr/>
        </p:nvSpPr>
        <p:spPr bwMode="auto">
          <a:xfrm>
            <a:off x="1526117" y="3115396"/>
            <a:ext cx="3037591" cy="1600570"/>
          </a:xfrm>
          <a:prstGeom prst="ellipse">
            <a:avLst/>
          </a:prstGeom>
          <a:noFill/>
          <a:ln w="57150" algn="ctr">
            <a:solidFill>
              <a:srgbClr val="FF0000"/>
            </a:solidFill>
            <a:round/>
            <a:headEnd/>
            <a:tailEnd/>
          </a:ln>
        </p:spPr>
        <p:txBody>
          <a:bodyPr wrap="none" lIns="91451" tIns="45726" rIns="91451" bIns="45726" anchor="ctr"/>
          <a:lstStyle/>
          <a:p>
            <a:pPr marL="608135" indent="-608135" algn="ctr">
              <a:buFontTx/>
              <a:buChar char="•"/>
            </a:pPr>
            <a:endParaRPr kumimoji="1" lang="zh-CN" altLang="zh-CN" sz="2801">
              <a:latin typeface="幼圆" pitchFamily="49" charset="-122"/>
              <a:ea typeface="幼圆" pitchFamily="49" charset="-122"/>
            </a:endParaRPr>
          </a:p>
        </p:txBody>
      </p:sp>
    </p:spTree>
    <p:extLst>
      <p:ext uri="{BB962C8B-B14F-4D97-AF65-F5344CB8AC3E}">
        <p14:creationId xmlns:p14="http://schemas.microsoft.com/office/powerpoint/2010/main" val="3500923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511" y="232609"/>
            <a:ext cx="1500198" cy="461665"/>
          </a:xfrm>
          <a:prstGeom prst="rect">
            <a:avLst/>
          </a:prstGeom>
          <a:solidFill>
            <a:schemeClr val="bg1"/>
          </a:solidFill>
        </p:spPr>
        <p:txBody>
          <a:bodyPr wrap="square" rtlCol="0">
            <a:spAutoFit/>
          </a:bodyPr>
          <a:lstStyle/>
          <a:p>
            <a:endParaRPr lang="zh-CN" altLang="en-US" dirty="0"/>
          </a:p>
        </p:txBody>
      </p:sp>
      <p:sp>
        <p:nvSpPr>
          <p:cNvPr id="5" name="矩形 4"/>
          <p:cNvSpPr/>
          <p:nvPr/>
        </p:nvSpPr>
        <p:spPr>
          <a:xfrm>
            <a:off x="6747247" y="1063606"/>
            <a:ext cx="5027605" cy="3785652"/>
          </a:xfrm>
          <a:prstGeom prst="rect">
            <a:avLst/>
          </a:prstGeom>
        </p:spPr>
        <p:txBody>
          <a:bodyPr wrap="square">
            <a:spAutoFit/>
          </a:bodyPr>
          <a:lstStyle/>
          <a:p>
            <a:pPr>
              <a:lnSpc>
                <a:spcPct val="200000"/>
              </a:lnSpc>
            </a:pPr>
            <a:r>
              <a:rPr lang="en-US" altLang="zh-CN" dirty="0" smtClean="0"/>
              <a:t>Base——Statistical </a:t>
            </a:r>
            <a:r>
              <a:rPr lang="en-US" altLang="zh-CN" dirty="0"/>
              <a:t>investigation system and Accounting  system </a:t>
            </a:r>
            <a:endParaRPr lang="en-US" altLang="zh-CN" dirty="0" smtClean="0"/>
          </a:p>
          <a:p>
            <a:pPr>
              <a:lnSpc>
                <a:spcPct val="200000"/>
              </a:lnSpc>
            </a:pPr>
            <a:r>
              <a:rPr lang="en-US" altLang="zh-CN" dirty="0" smtClean="0"/>
              <a:t>Major body——evaluation  </a:t>
            </a:r>
            <a:r>
              <a:rPr lang="en-US" altLang="zh-CN" dirty="0"/>
              <a:t>system </a:t>
            </a:r>
            <a:endParaRPr lang="en-US" altLang="zh-CN" dirty="0" smtClean="0"/>
          </a:p>
          <a:p>
            <a:pPr>
              <a:lnSpc>
                <a:spcPct val="200000"/>
              </a:lnSpc>
            </a:pPr>
            <a:r>
              <a:rPr lang="en-US" altLang="zh-CN" dirty="0" smtClean="0"/>
              <a:t>Quality guarantee——Standard system </a:t>
            </a:r>
          </a:p>
          <a:p>
            <a:pPr>
              <a:lnSpc>
                <a:spcPct val="200000"/>
              </a:lnSpc>
            </a:pPr>
            <a:r>
              <a:rPr lang="en-US" altLang="zh-CN" dirty="0" smtClean="0"/>
              <a:t>Carrier——Data cloud platform. </a:t>
            </a:r>
            <a:endParaRPr lang="en-US" altLang="zh-CN" dirty="0"/>
          </a:p>
        </p:txBody>
      </p:sp>
      <p:sp>
        <p:nvSpPr>
          <p:cNvPr id="11" name="矩形 10"/>
          <p:cNvSpPr/>
          <p:nvPr/>
        </p:nvSpPr>
        <p:spPr>
          <a:xfrm>
            <a:off x="1490663" y="130492"/>
            <a:ext cx="1632626" cy="830997"/>
          </a:xfrm>
          <a:prstGeom prst="rect">
            <a:avLst/>
          </a:prstGeom>
        </p:spPr>
        <p:txBody>
          <a:bodyPr wrap="none">
            <a:spAutoFit/>
          </a:bodyPr>
          <a:lstStyle/>
          <a:p>
            <a:r>
              <a:rPr lang="en-US" altLang="zh-CN" b="1" dirty="0" smtClean="0"/>
              <a:t>Framework</a:t>
            </a:r>
            <a:endParaRPr lang="zh-CN" altLang="en-US" b="1" dirty="0" smtClean="0"/>
          </a:p>
          <a:p>
            <a:pPr lvl="0"/>
            <a:endParaRPr lang="zh-CN" altLang="en-US" b="1" dirty="0" smtClean="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99" y="1063606"/>
            <a:ext cx="6250052" cy="436913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418141" y="1314755"/>
            <a:ext cx="9244565" cy="5271720"/>
            <a:chOff x="-40" y="919"/>
            <a:chExt cx="5822" cy="2628"/>
          </a:xfrm>
        </p:grpSpPr>
        <p:sp>
          <p:nvSpPr>
            <p:cNvPr id="120835" name="Line 3"/>
            <p:cNvSpPr>
              <a:spLocks noChangeShapeType="1"/>
            </p:cNvSpPr>
            <p:nvPr/>
          </p:nvSpPr>
          <p:spPr bwMode="auto">
            <a:xfrm>
              <a:off x="1610" y="2795"/>
              <a:ext cx="0" cy="591"/>
            </a:xfrm>
            <a:prstGeom prst="line">
              <a:avLst/>
            </a:prstGeom>
            <a:noFill/>
            <a:ln w="38100">
              <a:solidFill>
                <a:schemeClr val="tx1"/>
              </a:solidFill>
              <a:round/>
              <a:headEnd/>
              <a:tailEn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36" name="Line 4"/>
            <p:cNvSpPr>
              <a:spLocks noChangeShapeType="1"/>
            </p:cNvSpPr>
            <p:nvPr/>
          </p:nvSpPr>
          <p:spPr bwMode="auto">
            <a:xfrm>
              <a:off x="4105" y="2795"/>
              <a:ext cx="0" cy="591"/>
            </a:xfrm>
            <a:prstGeom prst="line">
              <a:avLst/>
            </a:prstGeom>
            <a:noFill/>
            <a:ln w="38100">
              <a:solidFill>
                <a:schemeClr val="tx1"/>
              </a:solidFill>
              <a:round/>
              <a:headEnd/>
              <a:tailEn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grpSp>
          <p:nvGrpSpPr>
            <p:cNvPr id="5" name="Group 5"/>
            <p:cNvGrpSpPr>
              <a:grpSpLocks/>
            </p:cNvGrpSpPr>
            <p:nvPr/>
          </p:nvGrpSpPr>
          <p:grpSpPr bwMode="auto">
            <a:xfrm>
              <a:off x="3643" y="1596"/>
              <a:ext cx="952" cy="1476"/>
              <a:chOff x="1565" y="2148"/>
              <a:chExt cx="952" cy="1313"/>
            </a:xfrm>
          </p:grpSpPr>
          <p:sp>
            <p:nvSpPr>
              <p:cNvPr id="2" name="圆角矩形 77"/>
              <p:cNvSpPr/>
              <p:nvPr/>
            </p:nvSpPr>
            <p:spPr>
              <a:xfrm>
                <a:off x="1579" y="2148"/>
                <a:ext cx="852" cy="1313"/>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dirty="0">
                  <a:solidFill>
                    <a:schemeClr val="bg1"/>
                  </a:solidFill>
                  <a:effectLst>
                    <a:reflection blurRad="6350" stA="50000" endA="300" endPos="50000" dist="29997" dir="5400000" sy="-100000" algn="bl" rotWithShape="0"/>
                  </a:effectLst>
                  <a:latin typeface="微软雅黑" pitchFamily="34" charset="-122"/>
                  <a:ea typeface="微软雅黑" pitchFamily="34" charset="-122"/>
                </a:endParaRPr>
              </a:p>
            </p:txBody>
          </p:sp>
          <p:sp>
            <p:nvSpPr>
              <p:cNvPr id="120839" name="Rectangle 7"/>
              <p:cNvSpPr>
                <a:spLocks noChangeArrowheads="1"/>
              </p:cNvSpPr>
              <p:nvPr/>
            </p:nvSpPr>
            <p:spPr bwMode="auto">
              <a:xfrm>
                <a:off x="1565" y="2466"/>
                <a:ext cx="952" cy="587"/>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en-US" altLang="zh-CN" sz="2000" b="1" dirty="0" smtClean="0">
                    <a:latin typeface="Times New Roman" pitchFamily="18" charset="0"/>
                    <a:ea typeface="幼圆" pitchFamily="49" charset="-122"/>
                  </a:rPr>
                  <a:t>Marine-related </a:t>
                </a:r>
                <a:r>
                  <a:rPr lang="en-US" altLang="zh-CN" sz="2000" b="1" dirty="0">
                    <a:latin typeface="Times New Roman" pitchFamily="18" charset="0"/>
                    <a:ea typeface="幼圆" pitchFamily="49" charset="-122"/>
                  </a:rPr>
                  <a:t>industry accounting </a:t>
                </a:r>
              </a:p>
            </p:txBody>
          </p:sp>
        </p:grpSp>
        <p:grpSp>
          <p:nvGrpSpPr>
            <p:cNvPr id="6" name="Group 8"/>
            <p:cNvGrpSpPr>
              <a:grpSpLocks/>
            </p:cNvGrpSpPr>
            <p:nvPr/>
          </p:nvGrpSpPr>
          <p:grpSpPr bwMode="auto">
            <a:xfrm>
              <a:off x="1211" y="1596"/>
              <a:ext cx="952" cy="1476"/>
              <a:chOff x="5284" y="2012"/>
              <a:chExt cx="952" cy="1313"/>
            </a:xfrm>
          </p:grpSpPr>
          <p:sp>
            <p:nvSpPr>
              <p:cNvPr id="78" name="圆角矩形 77"/>
              <p:cNvSpPr/>
              <p:nvPr/>
            </p:nvSpPr>
            <p:spPr>
              <a:xfrm>
                <a:off x="5298" y="2012"/>
                <a:ext cx="852" cy="1313"/>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dirty="0">
                  <a:solidFill>
                    <a:schemeClr val="bg1"/>
                  </a:solidFill>
                  <a:effectLst>
                    <a:reflection blurRad="6350" stA="50000" endA="300" endPos="50000" dist="29997" dir="5400000" sy="-100000" algn="bl" rotWithShape="0"/>
                  </a:effectLst>
                  <a:latin typeface="微软雅黑" pitchFamily="34" charset="-122"/>
                  <a:ea typeface="微软雅黑" pitchFamily="34" charset="-122"/>
                </a:endParaRPr>
              </a:p>
            </p:txBody>
          </p:sp>
          <p:sp>
            <p:nvSpPr>
              <p:cNvPr id="120842" name="Rectangle 10"/>
              <p:cNvSpPr>
                <a:spLocks noChangeArrowheads="1"/>
              </p:cNvSpPr>
              <p:nvPr/>
            </p:nvSpPr>
            <p:spPr bwMode="auto">
              <a:xfrm>
                <a:off x="5284" y="2397"/>
                <a:ext cx="952" cy="45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eaLnBrk="0" hangingPunct="0">
                  <a:defRPr/>
                </a:pPr>
                <a:r>
                  <a:rPr lang="en-US" altLang="zh-CN" sz="2000" b="1" dirty="0" smtClean="0">
                    <a:latin typeface="Times New Roman" pitchFamily="18" charset="0"/>
                    <a:ea typeface="幼圆" pitchFamily="49" charset="-122"/>
                  </a:rPr>
                  <a:t>Marine </a:t>
                </a:r>
                <a:r>
                  <a:rPr lang="en-US" altLang="zh-CN" sz="2000" b="1" dirty="0">
                    <a:latin typeface="Times New Roman" pitchFamily="18" charset="0"/>
                    <a:ea typeface="幼圆" pitchFamily="49" charset="-122"/>
                  </a:rPr>
                  <a:t>industry accounting </a:t>
                </a:r>
              </a:p>
            </p:txBody>
          </p:sp>
        </p:grpSp>
        <p:grpSp>
          <p:nvGrpSpPr>
            <p:cNvPr id="8" name="Group 11"/>
            <p:cNvGrpSpPr>
              <a:grpSpLocks/>
            </p:cNvGrpSpPr>
            <p:nvPr/>
          </p:nvGrpSpPr>
          <p:grpSpPr bwMode="auto">
            <a:xfrm>
              <a:off x="2217" y="1831"/>
              <a:ext cx="1286" cy="1088"/>
              <a:chOff x="2245" y="1967"/>
              <a:chExt cx="1286" cy="1088"/>
            </a:xfrm>
          </p:grpSpPr>
          <p:sp>
            <p:nvSpPr>
              <p:cNvPr id="47" name="圆角矩形 46"/>
              <p:cNvSpPr/>
              <p:nvPr/>
            </p:nvSpPr>
            <p:spPr bwMode="auto">
              <a:xfrm>
                <a:off x="2274" y="1967"/>
                <a:ext cx="1257" cy="1088"/>
              </a:xfrm>
              <a:prstGeom prst="roundRect">
                <a:avLst>
                  <a:gd name="adj" fmla="val 2748"/>
                </a:avLst>
              </a:prstGeom>
              <a:gradFill flip="none" rotWithShape="1">
                <a:gsLst>
                  <a:gs pos="0">
                    <a:srgbClr val="6EFF01"/>
                  </a:gs>
                  <a:gs pos="90000">
                    <a:srgbClr val="0F5000"/>
                  </a:gs>
                </a:gsLst>
                <a:lin ang="27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contourW="25400">
                <a:bevelT prst="convex"/>
                <a:bevelB w="0" h="0"/>
                <a:contourClr>
                  <a:srgbClr val="89FF8C"/>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buFont typeface="Wingdings" pitchFamily="2" charset="2"/>
                  <a:buChar char="u"/>
                  <a:tabLst>
                    <a:tab pos="136537" algn="l"/>
                  </a:tabLst>
                  <a:defRPr/>
                </a:pPr>
                <a:endParaRPr lang="zh-CN" altLang="en-US" sz="1500" b="1" dirty="0">
                  <a:solidFill>
                    <a:schemeClr val="bg1"/>
                  </a:solidFill>
                  <a:latin typeface="微软雅黑" pitchFamily="34" charset="-122"/>
                  <a:ea typeface="微软雅黑" pitchFamily="34" charset="-122"/>
                </a:endParaRPr>
              </a:p>
            </p:txBody>
          </p:sp>
          <p:sp>
            <p:nvSpPr>
              <p:cNvPr id="120845" name="Rectangle 13"/>
              <p:cNvSpPr>
                <a:spLocks noChangeArrowheads="1"/>
              </p:cNvSpPr>
              <p:nvPr/>
            </p:nvSpPr>
            <p:spPr bwMode="auto">
              <a:xfrm>
                <a:off x="2245" y="2060"/>
                <a:ext cx="1273" cy="875"/>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nSpc>
                    <a:spcPct val="90000"/>
                  </a:lnSpc>
                  <a:buFont typeface="Wingdings" pitchFamily="2" charset="2"/>
                  <a:buChar char="l"/>
                  <a:defRPr/>
                </a:pPr>
                <a:r>
                  <a:rPr lang="en-US" altLang="zh-CN" b="1" dirty="0">
                    <a:latin typeface="Times New Roman" pitchFamily="18" charset="0"/>
                    <a:ea typeface="幼圆" pitchFamily="49" charset="-122"/>
                  </a:rPr>
                  <a:t>Delphi</a:t>
                </a:r>
              </a:p>
              <a:p>
                <a:pPr>
                  <a:lnSpc>
                    <a:spcPct val="90000"/>
                  </a:lnSpc>
                  <a:buFont typeface="Wingdings" pitchFamily="2" charset="2"/>
                  <a:buChar char="l"/>
                  <a:defRPr/>
                </a:pPr>
                <a:r>
                  <a:rPr lang="en-US" altLang="zh-CN" b="1" dirty="0">
                    <a:latin typeface="Times New Roman" pitchFamily="18" charset="0"/>
                    <a:ea typeface="幼圆" pitchFamily="49" charset="-122"/>
                  </a:rPr>
                  <a:t>Speed prediction</a:t>
                </a:r>
              </a:p>
              <a:p>
                <a:pPr>
                  <a:lnSpc>
                    <a:spcPct val="90000"/>
                  </a:lnSpc>
                  <a:buFont typeface="Wingdings" pitchFamily="2" charset="2"/>
                  <a:buChar char="l"/>
                  <a:defRPr/>
                </a:pPr>
                <a:r>
                  <a:rPr lang="en-US" altLang="zh-CN" b="1" dirty="0">
                    <a:latin typeface="Times New Roman" pitchFamily="18" charset="0"/>
                    <a:ea typeface="幼圆" pitchFamily="49" charset="-122"/>
                  </a:rPr>
                  <a:t>Sampling survey</a:t>
                </a:r>
                <a:r>
                  <a:rPr lang="en-US" altLang="zh-CN" sz="2000" b="1" dirty="0">
                    <a:latin typeface="Times New Roman" pitchFamily="18" charset="0"/>
                    <a:ea typeface="幼圆" pitchFamily="49" charset="-122"/>
                  </a:rPr>
                  <a:t> </a:t>
                </a:r>
              </a:p>
            </p:txBody>
          </p:sp>
        </p:grpSp>
        <p:sp>
          <p:nvSpPr>
            <p:cNvPr id="66" name="右箭头 65"/>
            <p:cNvSpPr/>
            <p:nvPr/>
          </p:nvSpPr>
          <p:spPr>
            <a:xfrm flipH="1">
              <a:off x="4470" y="2262"/>
              <a:ext cx="196" cy="1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p>
          </p:txBody>
        </p:sp>
        <p:sp>
          <p:nvSpPr>
            <p:cNvPr id="67" name="右箭头 66"/>
            <p:cNvSpPr/>
            <p:nvPr/>
          </p:nvSpPr>
          <p:spPr>
            <a:xfrm rot="10800000" flipH="1" flipV="1">
              <a:off x="1068" y="2262"/>
              <a:ext cx="196" cy="1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a:p>
          </p:txBody>
        </p:sp>
        <p:sp>
          <p:nvSpPr>
            <p:cNvPr id="68" name="右箭头 67"/>
            <p:cNvSpPr/>
            <p:nvPr/>
          </p:nvSpPr>
          <p:spPr>
            <a:xfrm flipH="1">
              <a:off x="2036" y="2262"/>
              <a:ext cx="196" cy="196"/>
            </a:xfrm>
            <a:prstGeom prst="rightArrow">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zh-CN" altLang="en-US"/>
            </a:p>
          </p:txBody>
        </p:sp>
        <p:sp>
          <p:nvSpPr>
            <p:cNvPr id="69" name="右箭头 68"/>
            <p:cNvSpPr/>
            <p:nvPr/>
          </p:nvSpPr>
          <p:spPr>
            <a:xfrm>
              <a:off x="3518" y="2262"/>
              <a:ext cx="196" cy="196"/>
            </a:xfrm>
            <a:prstGeom prst="rightArrow">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endParaRPr lang="zh-CN" altLang="en-US"/>
            </a:p>
          </p:txBody>
        </p:sp>
        <p:grpSp>
          <p:nvGrpSpPr>
            <p:cNvPr id="9" name="Group 18"/>
            <p:cNvGrpSpPr>
              <a:grpSpLocks/>
            </p:cNvGrpSpPr>
            <p:nvPr/>
          </p:nvGrpSpPr>
          <p:grpSpPr bwMode="auto">
            <a:xfrm>
              <a:off x="-40" y="1737"/>
              <a:ext cx="1117" cy="1305"/>
              <a:chOff x="505" y="1827"/>
              <a:chExt cx="1117" cy="1305"/>
            </a:xfrm>
          </p:grpSpPr>
          <p:sp>
            <p:nvSpPr>
              <p:cNvPr id="3" name="圆角矩形 45"/>
              <p:cNvSpPr/>
              <p:nvPr/>
            </p:nvSpPr>
            <p:spPr bwMode="auto">
              <a:xfrm>
                <a:off x="573" y="1827"/>
                <a:ext cx="1005" cy="1305"/>
              </a:xfrm>
              <a:prstGeom prst="roundRect">
                <a:avLst>
                  <a:gd name="adj" fmla="val 2748"/>
                </a:avLst>
              </a:prstGeom>
              <a:gradFill flip="none" rotWithShape="1">
                <a:gsLst>
                  <a:gs pos="0">
                    <a:srgbClr val="FFCF01"/>
                  </a:gs>
                  <a:gs pos="90000">
                    <a:srgbClr val="E22000"/>
                  </a:gs>
                </a:gsLst>
                <a:lin ang="27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36537" algn="l"/>
                  </a:tabLst>
                  <a:defRPr/>
                </a:pPr>
                <a:endParaRPr lang="zh-CN" altLang="en-US" sz="1500" b="1" dirty="0">
                  <a:solidFill>
                    <a:schemeClr val="bg1"/>
                  </a:solidFill>
                  <a:latin typeface="微软雅黑" pitchFamily="34" charset="-122"/>
                  <a:ea typeface="微软雅黑" pitchFamily="34" charset="-122"/>
                </a:endParaRPr>
              </a:p>
            </p:txBody>
          </p:sp>
          <p:sp>
            <p:nvSpPr>
              <p:cNvPr id="120852" name="Rectangle 20"/>
              <p:cNvSpPr>
                <a:spLocks noChangeArrowheads="1"/>
              </p:cNvSpPr>
              <p:nvPr/>
            </p:nvSpPr>
            <p:spPr bwMode="auto">
              <a:xfrm>
                <a:off x="505" y="2052"/>
                <a:ext cx="1117" cy="96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indent="177836">
                  <a:buFont typeface="Wingdings" pitchFamily="2" charset="2"/>
                  <a:buChar char="l"/>
                  <a:defRPr/>
                </a:pPr>
                <a:r>
                  <a:rPr lang="en-US" altLang="zh-CN" sz="2000" b="1" dirty="0">
                    <a:latin typeface="Times New Roman" pitchFamily="18" charset="0"/>
                    <a:ea typeface="幼圆" pitchFamily="49" charset="-122"/>
                  </a:rPr>
                  <a:t>Enterprise   </a:t>
                </a:r>
              </a:p>
              <a:p>
                <a:pPr indent="177836">
                  <a:defRPr/>
                </a:pPr>
                <a:r>
                  <a:rPr lang="en-US" altLang="zh-CN" sz="2000" b="1" dirty="0">
                    <a:latin typeface="Times New Roman" pitchFamily="18" charset="0"/>
                    <a:ea typeface="幼圆" pitchFamily="49" charset="-122"/>
                  </a:rPr>
                  <a:t>accounting</a:t>
                </a:r>
              </a:p>
              <a:p>
                <a:pPr indent="177836">
                  <a:buFont typeface="Wingdings" pitchFamily="2" charset="2"/>
                  <a:buChar char="l"/>
                  <a:defRPr/>
                </a:pPr>
                <a:r>
                  <a:rPr lang="en-US" altLang="zh-CN" sz="2000" b="1" dirty="0">
                    <a:latin typeface="Times New Roman" pitchFamily="18" charset="0"/>
                    <a:ea typeface="幼圆" pitchFamily="49" charset="-122"/>
                  </a:rPr>
                  <a:t>Added value </a:t>
                </a:r>
              </a:p>
              <a:p>
                <a:pPr indent="177836">
                  <a:defRPr/>
                </a:pPr>
                <a:r>
                  <a:rPr lang="en-US" altLang="zh-CN" sz="2000" b="1" dirty="0">
                    <a:latin typeface="Times New Roman" pitchFamily="18" charset="0"/>
                    <a:ea typeface="幼圆" pitchFamily="49" charset="-122"/>
                  </a:rPr>
                  <a:t>ratio</a:t>
                </a:r>
              </a:p>
              <a:p>
                <a:pPr indent="177836">
                  <a:buFont typeface="Wingdings" pitchFamily="2" charset="2"/>
                  <a:buChar char="l"/>
                  <a:defRPr/>
                </a:pPr>
                <a:r>
                  <a:rPr lang="en-US" altLang="zh-CN" sz="2000" b="1" dirty="0">
                    <a:latin typeface="Times New Roman" pitchFamily="18" charset="0"/>
                    <a:ea typeface="幼圆" pitchFamily="49" charset="-122"/>
                  </a:rPr>
                  <a:t>Separating</a:t>
                </a:r>
              </a:p>
              <a:p>
                <a:pPr indent="177836">
                  <a:defRPr/>
                </a:pPr>
                <a:r>
                  <a:rPr lang="en-US" altLang="zh-CN" sz="2000" b="1" dirty="0">
                    <a:latin typeface="Times New Roman" pitchFamily="18" charset="0"/>
                    <a:ea typeface="幼圆" pitchFamily="49" charset="-122"/>
                  </a:rPr>
                  <a:t>coefficient</a:t>
                </a:r>
              </a:p>
            </p:txBody>
          </p:sp>
        </p:grpSp>
        <p:grpSp>
          <p:nvGrpSpPr>
            <p:cNvPr id="10" name="Group 21"/>
            <p:cNvGrpSpPr>
              <a:grpSpLocks/>
            </p:cNvGrpSpPr>
            <p:nvPr/>
          </p:nvGrpSpPr>
          <p:grpSpPr bwMode="auto">
            <a:xfrm>
              <a:off x="4648" y="1691"/>
              <a:ext cx="1134" cy="1305"/>
              <a:chOff x="521" y="1827"/>
              <a:chExt cx="1134" cy="1305"/>
            </a:xfrm>
          </p:grpSpPr>
          <p:sp>
            <p:nvSpPr>
              <p:cNvPr id="46" name="圆角矩形 45"/>
              <p:cNvSpPr/>
              <p:nvPr/>
            </p:nvSpPr>
            <p:spPr bwMode="auto">
              <a:xfrm>
                <a:off x="563" y="1827"/>
                <a:ext cx="1069" cy="1305"/>
              </a:xfrm>
              <a:prstGeom prst="roundRect">
                <a:avLst>
                  <a:gd name="adj" fmla="val 2748"/>
                </a:avLst>
              </a:prstGeom>
              <a:gradFill flip="none" rotWithShape="1">
                <a:gsLst>
                  <a:gs pos="0">
                    <a:srgbClr val="FFCF01"/>
                  </a:gs>
                  <a:gs pos="90000">
                    <a:srgbClr val="E22000"/>
                  </a:gs>
                </a:gsLst>
                <a:lin ang="2700000" scaled="1"/>
                <a:tileRect/>
              </a:gradFill>
              <a:ln w="31750">
                <a:solidFill>
                  <a:schemeClr val="bg1"/>
                </a:solidFill>
              </a:ln>
              <a:effectLst>
                <a:outerShdw blurRad="225425" dist="38100" dir="5220000" algn="ctr">
                  <a:srgbClr val="000000">
                    <a:alpha val="33000"/>
                  </a:srgbClr>
                </a:outerShdw>
              </a:effectLst>
              <a:scene3d>
                <a:camera prst="orthographicFront"/>
                <a:lightRig rig="flat" dir="t"/>
              </a:scene3d>
              <a:sp3d extrusionH="304800" contourW="2540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buClr>
                    <a:srgbClr val="FF0000"/>
                  </a:buClr>
                  <a:buSzPct val="70000"/>
                  <a:tabLst>
                    <a:tab pos="136537" algn="l"/>
                  </a:tabLst>
                  <a:defRPr/>
                </a:pPr>
                <a:endParaRPr lang="zh-CN" altLang="en-US" sz="1500" b="1" dirty="0">
                  <a:solidFill>
                    <a:schemeClr val="bg1"/>
                  </a:solidFill>
                  <a:latin typeface="微软雅黑" pitchFamily="34" charset="-122"/>
                  <a:ea typeface="微软雅黑" pitchFamily="34" charset="-122"/>
                </a:endParaRPr>
              </a:p>
            </p:txBody>
          </p:sp>
          <p:sp>
            <p:nvSpPr>
              <p:cNvPr id="120855" name="Rectangle 23"/>
              <p:cNvSpPr>
                <a:spLocks noChangeArrowheads="1"/>
              </p:cNvSpPr>
              <p:nvPr/>
            </p:nvSpPr>
            <p:spPr bwMode="auto">
              <a:xfrm>
                <a:off x="521" y="2344"/>
                <a:ext cx="1134" cy="353"/>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buFont typeface="Wingdings" pitchFamily="2" charset="2"/>
                  <a:buNone/>
                  <a:defRPr/>
                </a:pPr>
                <a:r>
                  <a:rPr lang="en-US" altLang="zh-CN" sz="2000" b="1" dirty="0">
                    <a:latin typeface="Times New Roman" pitchFamily="18" charset="0"/>
                    <a:ea typeface="幼圆" pitchFamily="49" charset="-122"/>
                  </a:rPr>
                  <a:t>Input-Output </a:t>
                </a:r>
                <a:r>
                  <a:rPr lang="en-US" altLang="zh-CN" sz="2000" b="1" dirty="0" smtClean="0">
                    <a:latin typeface="Times New Roman" pitchFamily="18" charset="0"/>
                    <a:ea typeface="幼圆" pitchFamily="49" charset="-122"/>
                  </a:rPr>
                  <a:t>method</a:t>
                </a:r>
                <a:endParaRPr lang="en-US" altLang="zh-CN" sz="2000" b="1" dirty="0">
                  <a:latin typeface="Times New Roman" pitchFamily="18" charset="0"/>
                  <a:ea typeface="幼圆" pitchFamily="49" charset="-122"/>
                </a:endParaRPr>
              </a:p>
            </p:txBody>
          </p:sp>
        </p:grpSp>
        <p:grpSp>
          <p:nvGrpSpPr>
            <p:cNvPr id="11" name="Group 24"/>
            <p:cNvGrpSpPr>
              <a:grpSpLocks/>
            </p:cNvGrpSpPr>
            <p:nvPr/>
          </p:nvGrpSpPr>
          <p:grpSpPr bwMode="auto">
            <a:xfrm>
              <a:off x="1819" y="3197"/>
              <a:ext cx="2127" cy="350"/>
              <a:chOff x="3910" y="3797"/>
              <a:chExt cx="2127" cy="350"/>
            </a:xfrm>
          </p:grpSpPr>
          <p:sp>
            <p:nvSpPr>
              <p:cNvPr id="14" name="圆角矩形 13"/>
              <p:cNvSpPr/>
              <p:nvPr/>
            </p:nvSpPr>
            <p:spPr>
              <a:xfrm>
                <a:off x="3912" y="3797"/>
                <a:ext cx="2125" cy="350"/>
              </a:xfrm>
              <a:prstGeom prst="roundRect">
                <a:avLst>
                  <a:gd name="adj" fmla="val 10568"/>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dirty="0">
                  <a:solidFill>
                    <a:schemeClr val="bg1"/>
                  </a:solidFill>
                  <a:latin typeface="微软雅黑" pitchFamily="34" charset="-122"/>
                  <a:ea typeface="微软雅黑" pitchFamily="34" charset="-122"/>
                </a:endParaRPr>
              </a:p>
            </p:txBody>
          </p:sp>
          <p:sp>
            <p:nvSpPr>
              <p:cNvPr id="120858" name="Rectangle 26"/>
              <p:cNvSpPr>
                <a:spLocks noChangeArrowheads="1"/>
              </p:cNvSpPr>
              <p:nvPr/>
            </p:nvSpPr>
            <p:spPr bwMode="auto">
              <a:xfrm>
                <a:off x="3910" y="3852"/>
                <a:ext cx="2063" cy="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r" eaLnBrk="0" hangingPunct="0">
                  <a:defRPr/>
                </a:pPr>
                <a:r>
                  <a:rPr lang="en-US" altLang="zh-CN" b="1" dirty="0">
                    <a:latin typeface="Times New Roman" pitchFamily="18" charset="0"/>
                    <a:ea typeface="幼圆" pitchFamily="49" charset="-122"/>
                  </a:rPr>
                  <a:t>Control of data quality </a:t>
                </a:r>
              </a:p>
            </p:txBody>
          </p:sp>
        </p:grpSp>
        <p:sp>
          <p:nvSpPr>
            <p:cNvPr id="120859" name="Line 27"/>
            <p:cNvSpPr>
              <a:spLocks noChangeShapeType="1"/>
            </p:cNvSpPr>
            <p:nvPr/>
          </p:nvSpPr>
          <p:spPr bwMode="auto">
            <a:xfrm>
              <a:off x="1619" y="1407"/>
              <a:ext cx="2452" cy="0"/>
            </a:xfrm>
            <a:prstGeom prst="line">
              <a:avLst/>
            </a:prstGeom>
            <a:noFill/>
            <a:ln w="38100">
              <a:solidFill>
                <a:schemeClr val="tx1"/>
              </a:solidFill>
              <a:round/>
              <a:headEnd/>
              <a:tailEn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60" name="Line 28"/>
            <p:cNvSpPr>
              <a:spLocks noChangeShapeType="1"/>
            </p:cNvSpPr>
            <p:nvPr/>
          </p:nvSpPr>
          <p:spPr bwMode="auto">
            <a:xfrm>
              <a:off x="1628" y="1389"/>
              <a:ext cx="0" cy="227"/>
            </a:xfrm>
            <a:prstGeom prst="line">
              <a:avLst/>
            </a:prstGeom>
            <a:noFill/>
            <a:ln w="38100">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61" name="Line 29"/>
            <p:cNvSpPr>
              <a:spLocks noChangeShapeType="1"/>
            </p:cNvSpPr>
            <p:nvPr/>
          </p:nvSpPr>
          <p:spPr bwMode="auto">
            <a:xfrm>
              <a:off x="4059" y="1389"/>
              <a:ext cx="0" cy="227"/>
            </a:xfrm>
            <a:prstGeom prst="line">
              <a:avLst/>
            </a:prstGeom>
            <a:noFill/>
            <a:ln w="38100">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62" name="Line 30"/>
            <p:cNvSpPr>
              <a:spLocks noChangeShapeType="1"/>
            </p:cNvSpPr>
            <p:nvPr/>
          </p:nvSpPr>
          <p:spPr bwMode="auto">
            <a:xfrm>
              <a:off x="1610" y="3385"/>
              <a:ext cx="181" cy="0"/>
            </a:xfrm>
            <a:prstGeom prst="line">
              <a:avLst/>
            </a:prstGeom>
            <a:noFill/>
            <a:ln w="38100">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63" name="Line 31"/>
            <p:cNvSpPr>
              <a:spLocks noChangeShapeType="1"/>
            </p:cNvSpPr>
            <p:nvPr/>
          </p:nvSpPr>
          <p:spPr bwMode="auto">
            <a:xfrm rot="10800000">
              <a:off x="3923" y="3385"/>
              <a:ext cx="181" cy="0"/>
            </a:xfrm>
            <a:prstGeom prst="line">
              <a:avLst/>
            </a:prstGeom>
            <a:noFill/>
            <a:ln w="38100">
              <a:solidFill>
                <a:schemeClr val="tx1"/>
              </a:solidFill>
              <a:round/>
              <a:headEnd/>
              <a:tailEnd type="triangle" w="med" len="me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sp>
          <p:nvSpPr>
            <p:cNvPr id="120864" name="Line 32"/>
            <p:cNvSpPr>
              <a:spLocks noChangeShapeType="1"/>
            </p:cNvSpPr>
            <p:nvPr/>
          </p:nvSpPr>
          <p:spPr bwMode="auto">
            <a:xfrm>
              <a:off x="2835" y="1071"/>
              <a:ext cx="0" cy="319"/>
            </a:xfrm>
            <a:prstGeom prst="line">
              <a:avLst/>
            </a:prstGeom>
            <a:noFill/>
            <a:ln w="38100">
              <a:solidFill>
                <a:schemeClr val="tx1"/>
              </a:solidFill>
              <a:round/>
              <a:headEnd/>
              <a:tailEnd/>
            </a:ln>
            <a:effectLst>
              <a:prstShdw prst="shdw17" dist="17961" dir="2700000">
                <a:schemeClr val="tx1">
                  <a:gamma/>
                  <a:shade val="60000"/>
                  <a:invGamma/>
                </a:schemeClr>
              </a:prstShdw>
            </a:effectLst>
          </p:spPr>
          <p:txBody>
            <a:bodyPr/>
            <a:lstStyle/>
            <a:p>
              <a:pPr>
                <a:defRPr/>
              </a:pPr>
              <a:endParaRPr lang="zh-CN" altLang="en-US">
                <a:latin typeface="Arial" charset="0"/>
              </a:endParaRPr>
            </a:p>
          </p:txBody>
        </p:sp>
        <p:grpSp>
          <p:nvGrpSpPr>
            <p:cNvPr id="12" name="Group 33"/>
            <p:cNvGrpSpPr>
              <a:grpSpLocks/>
            </p:cNvGrpSpPr>
            <p:nvPr/>
          </p:nvGrpSpPr>
          <p:grpSpPr bwMode="auto">
            <a:xfrm>
              <a:off x="1000" y="919"/>
              <a:ext cx="3666" cy="341"/>
              <a:chOff x="1091" y="738"/>
              <a:chExt cx="3666" cy="341"/>
            </a:xfrm>
          </p:grpSpPr>
          <p:sp>
            <p:nvSpPr>
              <p:cNvPr id="7" name="Rectangle 20"/>
              <p:cNvSpPr>
                <a:spLocks noChangeArrowheads="1"/>
              </p:cNvSpPr>
              <p:nvPr/>
            </p:nvSpPr>
            <p:spPr bwMode="auto">
              <a:xfrm>
                <a:off x="1091" y="738"/>
                <a:ext cx="3666" cy="341"/>
              </a:xfrm>
              <a:prstGeom prst="roundRect">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en-US" b="1" dirty="0">
                  <a:solidFill>
                    <a:schemeClr val="bg1"/>
                  </a:solidFill>
                  <a:latin typeface="微软雅黑" pitchFamily="34" charset="-122"/>
                  <a:ea typeface="微软雅黑" pitchFamily="34" charset="-122"/>
                </a:endParaRPr>
              </a:p>
            </p:txBody>
          </p:sp>
          <p:sp>
            <p:nvSpPr>
              <p:cNvPr id="120867" name="Rectangle 35"/>
              <p:cNvSpPr>
                <a:spLocks noChangeArrowheads="1"/>
              </p:cNvSpPr>
              <p:nvPr/>
            </p:nvSpPr>
            <p:spPr bwMode="auto">
              <a:xfrm>
                <a:off x="1156" y="785"/>
                <a:ext cx="3502" cy="230"/>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r" eaLnBrk="0" hangingPunct="0">
                  <a:defRPr/>
                </a:pPr>
                <a:r>
                  <a:rPr lang="en-US" altLang="zh-CN" b="1" dirty="0">
                    <a:solidFill>
                      <a:schemeClr val="bg1"/>
                    </a:solidFill>
                    <a:latin typeface="Times New Roman" pitchFamily="18" charset="0"/>
                    <a:ea typeface="幼圆" pitchFamily="49" charset="-122"/>
                  </a:rPr>
                  <a:t>Data collection and processing </a:t>
                </a:r>
              </a:p>
            </p:txBody>
          </p:sp>
        </p:grpSp>
      </p:grpSp>
      <p:sp>
        <p:nvSpPr>
          <p:cNvPr id="47107" name="Rectangle 2"/>
          <p:cNvSpPr txBox="1">
            <a:spLocks noChangeArrowheads="1"/>
          </p:cNvSpPr>
          <p:nvPr/>
        </p:nvSpPr>
        <p:spPr bwMode="auto">
          <a:xfrm>
            <a:off x="1813521" y="228653"/>
            <a:ext cx="8858712" cy="1143265"/>
          </a:xfrm>
          <a:prstGeom prst="rect">
            <a:avLst/>
          </a:prstGeom>
          <a:noFill/>
          <a:ln w="9525">
            <a:noFill/>
            <a:miter lim="800000"/>
            <a:headEnd/>
            <a:tailEnd/>
          </a:ln>
        </p:spPr>
        <p:txBody>
          <a:bodyPr lIns="91451" tIns="45726" rIns="91451" bIns="45726" anchor="ctr"/>
          <a:lstStyle/>
          <a:p>
            <a:pPr eaLnBrk="0" hangingPunct="0">
              <a:defRPr/>
            </a:pPr>
            <a:r>
              <a:rPr lang="en-US" altLang="zh-CN" sz="2801" b="1" dirty="0" smtClean="0">
                <a:latin typeface="+mj-lt"/>
                <a:ea typeface="+mj-ea"/>
                <a:cs typeface="Arial Unicode MS" pitchFamily="34" charset="-122"/>
              </a:rPr>
              <a:t>The </a:t>
            </a:r>
            <a:r>
              <a:rPr lang="en-US" altLang="zh-CN" sz="2801" b="1" dirty="0">
                <a:latin typeface="+mj-lt"/>
                <a:ea typeface="+mj-ea"/>
                <a:cs typeface="Arial Unicode MS" pitchFamily="34" charset="-122"/>
              </a:rPr>
              <a:t>accounting </a:t>
            </a:r>
            <a:r>
              <a:rPr lang="en-US" altLang="zh-CN" sz="2801" b="1" dirty="0" smtClean="0">
                <a:latin typeface="+mj-lt"/>
                <a:ea typeface="+mj-ea"/>
                <a:cs typeface="Arial Unicode MS" pitchFamily="34" charset="-122"/>
              </a:rPr>
              <a:t>methodology </a:t>
            </a:r>
            <a:r>
              <a:rPr lang="en-US" altLang="zh-CN" sz="2801" b="1" dirty="0">
                <a:latin typeface="+mj-lt"/>
                <a:ea typeface="+mj-ea"/>
                <a:cs typeface="Arial Unicode MS" pitchFamily="34" charset="-122"/>
              </a:rPr>
              <a:t>of GOP</a:t>
            </a:r>
          </a:p>
        </p:txBody>
      </p:sp>
    </p:spTree>
    <p:extLst>
      <p:ext uri="{BB962C8B-B14F-4D97-AF65-F5344CB8AC3E}">
        <p14:creationId xmlns:p14="http://schemas.microsoft.com/office/powerpoint/2010/main" val="2841514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内容占位符 2"/>
          <p:cNvSpPr txBox="1">
            <a:spLocks/>
          </p:cNvSpPr>
          <p:nvPr/>
        </p:nvSpPr>
        <p:spPr bwMode="auto">
          <a:xfrm>
            <a:off x="1994719" y="368386"/>
            <a:ext cx="8106063" cy="71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342900" indent="-342900">
              <a:lnSpc>
                <a:spcPct val="150000"/>
              </a:lnSpc>
              <a:spcBef>
                <a:spcPct val="0"/>
              </a:spcBef>
              <a:buFont typeface="Wingdings" panose="05000000000000000000" pitchFamily="2" charset="2"/>
              <a:buChar char="Ø"/>
            </a:pPr>
            <a:r>
              <a:rPr lang="en-US" altLang="zh-CN" sz="2400" b="1" dirty="0">
                <a:latin typeface="Calibri" panose="020F0502020204030204" pitchFamily="34" charset="0"/>
                <a:cs typeface="Calibri" panose="020F0502020204030204" pitchFamily="34" charset="0"/>
              </a:rPr>
              <a:t>Marine economic accounting software system</a:t>
            </a:r>
            <a:endParaRPr lang="zh-CN" altLang="en-US" sz="2400" b="1" dirty="0">
              <a:latin typeface="Calibri" panose="020F0502020204030204" pitchFamily="34" charset="0"/>
              <a:cs typeface="Calibri" panose="020F0502020204030204" pitchFamily="34" charset="0"/>
            </a:endParaRPr>
          </a:p>
        </p:txBody>
      </p:sp>
      <p:pic>
        <p:nvPicPr>
          <p:cNvPr id="94211"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7314" y="1646166"/>
            <a:ext cx="4204929" cy="220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3359" y="1444960"/>
            <a:ext cx="1765709" cy="240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7314" y="4278295"/>
            <a:ext cx="4255859" cy="210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图片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1223" y="4278296"/>
            <a:ext cx="4250839" cy="21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842459" y="1197546"/>
            <a:ext cx="1940374" cy="369332"/>
          </a:xfrm>
          <a:prstGeom prst="rect">
            <a:avLst/>
          </a:prstGeom>
          <a:noFill/>
          <a:ln w="25400" cap="flat" cmpd="sng" algn="ctr">
            <a:noFill/>
            <a:prstDash val="solid"/>
          </a:ln>
          <a:effectLst/>
        </p:spPr>
        <p:txBody>
          <a:bodyPr wrap="square">
            <a:spAutoFit/>
          </a:bodyPr>
          <a:lstStyle/>
          <a:p>
            <a:pPr algn="ctr"/>
            <a:r>
              <a:rPr lang="en-US" altLang="zh-CN" sz="1800" b="1" kern="0" dirty="0">
                <a:solidFill>
                  <a:srgbClr val="FF0000"/>
                </a:solidFill>
              </a:rPr>
              <a:t>Data import</a:t>
            </a:r>
            <a:endParaRPr lang="zh-CN" altLang="en-US" sz="1800" b="1" kern="0" dirty="0">
              <a:solidFill>
                <a:srgbClr val="FF0000"/>
              </a:solidFill>
            </a:endParaRPr>
          </a:p>
        </p:txBody>
      </p:sp>
      <p:sp>
        <p:nvSpPr>
          <p:cNvPr id="10" name="矩形 9"/>
          <p:cNvSpPr/>
          <p:nvPr/>
        </p:nvSpPr>
        <p:spPr>
          <a:xfrm>
            <a:off x="6995691" y="1053530"/>
            <a:ext cx="2961043" cy="369332"/>
          </a:xfrm>
          <a:prstGeom prst="rect">
            <a:avLst/>
          </a:prstGeom>
          <a:noFill/>
          <a:ln w="25400" cap="flat" cmpd="sng" algn="ctr">
            <a:noFill/>
            <a:prstDash val="solid"/>
          </a:ln>
          <a:effectLst/>
        </p:spPr>
        <p:txBody>
          <a:bodyPr wrap="square">
            <a:spAutoFit/>
          </a:bodyPr>
          <a:lstStyle/>
          <a:p>
            <a:pPr algn="ctr"/>
            <a:r>
              <a:rPr lang="en-US" altLang="zh-CN" sz="1800" b="1" kern="0" dirty="0">
                <a:solidFill>
                  <a:srgbClr val="FF0000"/>
                </a:solidFill>
              </a:rPr>
              <a:t>Coefficient setting</a:t>
            </a:r>
            <a:endParaRPr lang="zh-CN" altLang="en-US" sz="1800" b="1" kern="0" dirty="0">
              <a:solidFill>
                <a:srgbClr val="FF0000"/>
              </a:solidFill>
            </a:endParaRPr>
          </a:p>
        </p:txBody>
      </p:sp>
      <p:sp>
        <p:nvSpPr>
          <p:cNvPr id="11" name="矩形 10"/>
          <p:cNvSpPr/>
          <p:nvPr/>
        </p:nvSpPr>
        <p:spPr>
          <a:xfrm>
            <a:off x="1850703" y="3935591"/>
            <a:ext cx="3879533" cy="646331"/>
          </a:xfrm>
          <a:prstGeom prst="rect">
            <a:avLst/>
          </a:prstGeom>
          <a:noFill/>
          <a:ln w="25400" cap="flat" cmpd="sng" algn="ctr">
            <a:noFill/>
            <a:prstDash val="solid"/>
          </a:ln>
          <a:effectLst/>
        </p:spPr>
        <p:txBody>
          <a:bodyPr wrap="square">
            <a:spAutoFit/>
          </a:bodyPr>
          <a:lstStyle/>
          <a:p>
            <a:pPr algn="ctr">
              <a:defRPr/>
            </a:pPr>
            <a:r>
              <a:rPr lang="en-US" altLang="zh-CN" sz="1800" b="1" kern="0" dirty="0" smtClean="0">
                <a:solidFill>
                  <a:srgbClr val="FF0000"/>
                </a:solidFill>
              </a:rPr>
              <a:t>Accounting on major marine industry</a:t>
            </a:r>
            <a:endParaRPr lang="zh-CN" altLang="en-US" sz="1800" b="1" kern="0" dirty="0">
              <a:solidFill>
                <a:srgbClr val="FF0000"/>
              </a:solidFill>
            </a:endParaRPr>
          </a:p>
        </p:txBody>
      </p:sp>
      <p:sp>
        <p:nvSpPr>
          <p:cNvPr id="12" name="矩形 11"/>
          <p:cNvSpPr/>
          <p:nvPr/>
        </p:nvSpPr>
        <p:spPr>
          <a:xfrm>
            <a:off x="6519763" y="3933850"/>
            <a:ext cx="4469847" cy="369332"/>
          </a:xfrm>
          <a:prstGeom prst="rect">
            <a:avLst/>
          </a:prstGeom>
          <a:noFill/>
          <a:ln w="25400" cap="flat" cmpd="sng" algn="ctr">
            <a:noFill/>
            <a:prstDash val="solid"/>
          </a:ln>
          <a:effectLst/>
        </p:spPr>
        <p:txBody>
          <a:bodyPr wrap="square">
            <a:spAutoFit/>
          </a:bodyPr>
          <a:lstStyle/>
          <a:p>
            <a:pPr algn="ctr"/>
            <a:r>
              <a:rPr lang="en-US" altLang="zh-CN" sz="1800" b="1" kern="0" dirty="0">
                <a:solidFill>
                  <a:srgbClr val="FF0000"/>
                </a:solidFill>
              </a:rPr>
              <a:t>Accounting on marine -related industry</a:t>
            </a:r>
            <a:endParaRPr lang="zh-CN" altLang="en-US" sz="1800" b="1" kern="0" dirty="0">
              <a:solidFill>
                <a:srgbClr val="FF0000"/>
              </a:solidFill>
            </a:endParaRPr>
          </a:p>
        </p:txBody>
      </p:sp>
    </p:spTree>
    <p:extLst>
      <p:ext uri="{BB962C8B-B14F-4D97-AF65-F5344CB8AC3E}">
        <p14:creationId xmlns:p14="http://schemas.microsoft.com/office/powerpoint/2010/main" val="2774966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9"/>
          <p:cNvPicPr>
            <a:picLocks noChangeAspect="1" noChangeArrowheads="1"/>
          </p:cNvPicPr>
          <p:nvPr/>
        </p:nvPicPr>
        <p:blipFill>
          <a:blip r:embed="rId3">
            <a:extLst>
              <a:ext uri="{28A0092B-C50C-407E-A947-70E740481C1C}">
                <a14:useLocalDpi xmlns:a14="http://schemas.microsoft.com/office/drawing/2010/main" val="0"/>
              </a:ext>
            </a:extLst>
          </a:blip>
          <a:srcRect l="6047" t="11391"/>
          <a:stretch>
            <a:fillRect/>
          </a:stretch>
        </p:blipFill>
        <p:spPr bwMode="auto">
          <a:xfrm>
            <a:off x="6891035" y="176512"/>
            <a:ext cx="4733651" cy="35399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212" name="Rectangle 4"/>
          <p:cNvSpPr>
            <a:spLocks noChangeArrowheads="1"/>
          </p:cNvSpPr>
          <p:nvPr/>
        </p:nvSpPr>
        <p:spPr bwMode="auto">
          <a:xfrm>
            <a:off x="418117" y="549474"/>
            <a:ext cx="6334870"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342900" indent="-342900" eaLnBrk="1" hangingPunct="1">
              <a:spcBef>
                <a:spcPct val="0"/>
              </a:spcBef>
              <a:buFont typeface="Wingdings" panose="05000000000000000000" pitchFamily="2" charset="2"/>
              <a:buChar char="Ø"/>
            </a:pPr>
            <a:r>
              <a:rPr lang="it-IT" altLang="zh-CN" sz="2399" b="1" i="1" dirty="0">
                <a:latin typeface="Times New Roman" panose="02020603050405020304" pitchFamily="18" charset="0"/>
                <a:ea typeface="方正大黑简体"/>
                <a:cs typeface="Times New Roman" panose="02020603050405020304" pitchFamily="18" charset="0"/>
              </a:rPr>
              <a:t>China  Marine Economic Statistical  Bulletin</a:t>
            </a:r>
          </a:p>
          <a:p>
            <a:pPr algn="l" eaLnBrk="1" hangingPunct="1">
              <a:lnSpc>
                <a:spcPct val="100000"/>
              </a:lnSpc>
              <a:spcBef>
                <a:spcPct val="0"/>
              </a:spcBef>
            </a:pP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  （</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2003</a:t>
            </a: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2016</a:t>
            </a:r>
            <a:r>
              <a:rPr lang="zh-CN" altLang="en-US" sz="2399"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14 </a:t>
            </a:r>
            <a:r>
              <a:rPr lang="en-US" altLang="zh-CN" sz="2399" b="1" dirty="0" smtClean="0">
                <a:solidFill>
                  <a:srgbClr val="FF0000"/>
                </a:solidFill>
                <a:latin typeface="Times New Roman" panose="02020603050405020304" pitchFamily="18" charset="0"/>
                <a:ea typeface="方正大黑简体"/>
                <a:cs typeface="Times New Roman" panose="02020603050405020304" pitchFamily="18" charset="0"/>
              </a:rPr>
              <a:t>Volumes</a:t>
            </a:r>
            <a:endParaRPr lang="en-US" altLang="zh-CN" sz="2399" b="1" dirty="0">
              <a:solidFill>
                <a:srgbClr val="FF0000"/>
              </a:solidFill>
              <a:latin typeface="Times New Roman" panose="02020603050405020304" pitchFamily="18" charset="0"/>
              <a:ea typeface="方正大黑简体"/>
              <a:cs typeface="Times New Roman" panose="02020603050405020304" pitchFamily="18" charset="0"/>
            </a:endParaRPr>
          </a:p>
        </p:txBody>
      </p:sp>
      <p:pic>
        <p:nvPicPr>
          <p:cNvPr id="94213" name="图片 13" descr="D:\工作文件\2016业务\2015中国海洋经济统计公报\2015中国海洋经济统计公报新闻发布会\IMG_17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75" y="1845618"/>
            <a:ext cx="4968552" cy="340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4"/>
          <p:cNvSpPr>
            <a:spLocks noChangeArrowheads="1"/>
          </p:cNvSpPr>
          <p:nvPr/>
        </p:nvSpPr>
        <p:spPr bwMode="auto">
          <a:xfrm>
            <a:off x="1778695" y="5293371"/>
            <a:ext cx="3168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algn="l" eaLnBrk="1" hangingPunct="1">
              <a:lnSpc>
                <a:spcPct val="100000"/>
              </a:lnSpc>
              <a:spcBef>
                <a:spcPct val="0"/>
              </a:spcBef>
              <a:buFontTx/>
              <a:buNone/>
            </a:pPr>
            <a:r>
              <a:rPr lang="en-US" altLang="zh-CN" sz="1600" dirty="0" smtClean="0">
                <a:latin typeface="Verdana" panose="020B0604030504040204" pitchFamily="34" charset="0"/>
                <a:ea typeface="方正大黑简体"/>
                <a:cs typeface="方正大黑简体"/>
              </a:rPr>
              <a:t>Press </a:t>
            </a:r>
            <a:r>
              <a:rPr lang="en-US" altLang="zh-CN" sz="1600" dirty="0">
                <a:latin typeface="Verdana" panose="020B0604030504040204" pitchFamily="34" charset="0"/>
                <a:ea typeface="方正大黑简体"/>
                <a:cs typeface="方正大黑简体"/>
              </a:rPr>
              <a:t>Conference</a:t>
            </a:r>
            <a:endParaRPr lang="zh-CN" altLang="en-US" sz="1600" dirty="0">
              <a:latin typeface="Verdana" panose="020B0604030504040204" pitchFamily="34" charset="0"/>
              <a:ea typeface="方正大黑简体"/>
              <a:cs typeface="方正大黑简体"/>
            </a:endParaRPr>
          </a:p>
        </p:txBody>
      </p:sp>
      <p:sp>
        <p:nvSpPr>
          <p:cNvPr id="8" name="Rectangle 2"/>
          <p:cNvSpPr>
            <a:spLocks noGrp="1" noChangeArrowheads="1"/>
          </p:cNvSpPr>
          <p:nvPr>
            <p:ph idx="1"/>
          </p:nvPr>
        </p:nvSpPr>
        <p:spPr>
          <a:xfrm>
            <a:off x="6554510" y="4185825"/>
            <a:ext cx="5406697" cy="2215091"/>
          </a:xfrm>
        </p:spPr>
        <p:txBody>
          <a:bodyPr>
            <a:normAutofit fontScale="92500"/>
          </a:bodyPr>
          <a:lstStyle/>
          <a:p>
            <a:pPr marL="0" indent="0">
              <a:buNone/>
            </a:pPr>
            <a:r>
              <a:rPr lang="en-US" altLang="zh-CN" sz="2400" b="1" dirty="0" smtClean="0">
                <a:ea typeface="仿宋_GB2312" pitchFamily="49" charset="-122"/>
              </a:rPr>
              <a:t>Contents:</a:t>
            </a:r>
          </a:p>
          <a:p>
            <a:r>
              <a:rPr lang="en-US" altLang="zh-CN" sz="2400" b="1" dirty="0" smtClean="0">
                <a:ea typeface="仿宋_GB2312" pitchFamily="49" charset="-122"/>
              </a:rPr>
              <a:t>Development of Marine Economy</a:t>
            </a:r>
            <a:endParaRPr lang="zh-CN" altLang="en-US" sz="2400" b="1" dirty="0" smtClean="0">
              <a:ea typeface="仿宋_GB2312" pitchFamily="49" charset="-122"/>
            </a:endParaRPr>
          </a:p>
          <a:p>
            <a:r>
              <a:rPr lang="en-US" altLang="zh-CN" sz="2400" b="1" dirty="0" smtClean="0">
                <a:ea typeface="仿宋_GB2312" pitchFamily="49" charset="-122"/>
              </a:rPr>
              <a:t>Development of Major Marine Industries</a:t>
            </a:r>
          </a:p>
          <a:p>
            <a:r>
              <a:rPr lang="en-US" altLang="zh-CN" sz="2400" b="1" dirty="0" smtClean="0">
                <a:ea typeface="仿宋_GB2312" pitchFamily="49" charset="-122"/>
              </a:rPr>
              <a:t>Development of Regional Marine Economy</a:t>
            </a:r>
            <a:endParaRPr lang="en-US" altLang="zh-CN" sz="2400" b="1" dirty="0">
              <a:ea typeface="仿宋_GB2312" pitchFamily="49" charset="-122"/>
            </a:endParaRPr>
          </a:p>
        </p:txBody>
      </p:sp>
      <p:sp>
        <p:nvSpPr>
          <p:cNvPr id="2" name="矩形 1"/>
          <p:cNvSpPr/>
          <p:nvPr/>
        </p:nvSpPr>
        <p:spPr>
          <a:xfrm>
            <a:off x="7012986" y="3708534"/>
            <a:ext cx="4489747" cy="369332"/>
          </a:xfrm>
          <a:prstGeom prst="rect">
            <a:avLst/>
          </a:prstGeom>
        </p:spPr>
        <p:txBody>
          <a:bodyPr wrap="square">
            <a:spAutoFit/>
          </a:bodyPr>
          <a:lstStyle/>
          <a:p>
            <a:pPr>
              <a:spcBef>
                <a:spcPct val="0"/>
              </a:spcBef>
            </a:pPr>
            <a:r>
              <a:rPr lang="it-IT" altLang="zh-CN" sz="1800" dirty="0">
                <a:latin typeface="Times New Roman" panose="02020603050405020304" pitchFamily="18" charset="0"/>
                <a:ea typeface="方正大黑简体"/>
                <a:cs typeface="Times New Roman" panose="02020603050405020304" pitchFamily="18" charset="0"/>
              </a:rPr>
              <a:t>China  Marine Economic Statistical  Bulletin</a:t>
            </a:r>
          </a:p>
        </p:txBody>
      </p:sp>
    </p:spTree>
    <p:extLst>
      <p:ext uri="{BB962C8B-B14F-4D97-AF65-F5344CB8AC3E}">
        <p14:creationId xmlns:p14="http://schemas.microsoft.com/office/powerpoint/2010/main" val="4219408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75004" y="333450"/>
            <a:ext cx="9568421" cy="2429437"/>
          </a:xfrm>
        </p:spPr>
        <p:txBody>
          <a:bodyPr>
            <a:normAutofit fontScale="92500"/>
          </a:bodyPr>
          <a:lstStyle/>
          <a:p>
            <a:pPr marL="0" indent="0">
              <a:lnSpc>
                <a:spcPct val="120000"/>
              </a:lnSpc>
              <a:buClr>
                <a:schemeClr val="accent3"/>
              </a:buClr>
              <a:buNone/>
              <a:defRPr/>
            </a:pPr>
            <a:r>
              <a:rPr lang="en-US" altLang="zh-CN" dirty="0" smtClean="0">
                <a:latin typeface="+mj-lt"/>
              </a:rPr>
              <a:t>According to the latest released </a:t>
            </a:r>
            <a:r>
              <a:rPr lang="en-US" altLang="zh-CN" i="1" dirty="0" smtClean="0">
                <a:solidFill>
                  <a:srgbClr val="FF0000"/>
                </a:solidFill>
                <a:latin typeface="+mj-lt"/>
              </a:rPr>
              <a:t>2016 China Marine Economic Statistic Bulletin</a:t>
            </a:r>
            <a:r>
              <a:rPr lang="en-US" altLang="zh-CN" dirty="0" smtClean="0">
                <a:latin typeface="+mj-lt"/>
              </a:rPr>
              <a:t>, the national Gross </a:t>
            </a:r>
            <a:r>
              <a:rPr lang="en-US" altLang="zh-CN" dirty="0" smtClean="0">
                <a:latin typeface="+mj-lt"/>
              </a:rPr>
              <a:t>Marine </a:t>
            </a:r>
            <a:r>
              <a:rPr lang="en-US" altLang="zh-CN" dirty="0" smtClean="0">
                <a:latin typeface="+mj-lt"/>
              </a:rPr>
              <a:t>Product amounts to</a:t>
            </a:r>
            <a:r>
              <a:rPr lang="en-US" altLang="zh-CN" dirty="0" smtClean="0">
                <a:solidFill>
                  <a:srgbClr val="FF0000"/>
                </a:solidFill>
                <a:latin typeface="+mj-lt"/>
              </a:rPr>
              <a:t>7,050.7 </a:t>
            </a:r>
            <a:r>
              <a:rPr lang="en-US" altLang="zh-CN" dirty="0" smtClean="0">
                <a:latin typeface="+mj-lt"/>
              </a:rPr>
              <a:t>billion </a:t>
            </a:r>
            <a:r>
              <a:rPr lang="en-US" altLang="zh-CN" dirty="0" smtClean="0"/>
              <a:t>RMB </a:t>
            </a:r>
            <a:r>
              <a:rPr lang="en-US" altLang="zh-CN" dirty="0" smtClean="0">
                <a:latin typeface="+mj-lt"/>
              </a:rPr>
              <a:t>(equivalent to 1,061.5 billion dollars), </a:t>
            </a:r>
            <a:r>
              <a:rPr lang="en-US" altLang="zh-CN" dirty="0" smtClean="0">
                <a:solidFill>
                  <a:srgbClr val="FF0000"/>
                </a:solidFill>
                <a:latin typeface="+mj-lt"/>
              </a:rPr>
              <a:t>6.8% </a:t>
            </a:r>
            <a:r>
              <a:rPr lang="en-US" altLang="zh-CN" dirty="0" smtClean="0">
                <a:latin typeface="+mj-lt"/>
              </a:rPr>
              <a:t>up from the previous year(at comparable price),accounting for </a:t>
            </a:r>
            <a:r>
              <a:rPr lang="en-US" altLang="zh-CN" dirty="0" smtClean="0">
                <a:solidFill>
                  <a:srgbClr val="FF0000"/>
                </a:solidFill>
                <a:latin typeface="+mj-lt"/>
              </a:rPr>
              <a:t>9.5% </a:t>
            </a:r>
            <a:r>
              <a:rPr lang="en-US" altLang="zh-CN" dirty="0" smtClean="0">
                <a:latin typeface="+mj-lt"/>
              </a:rPr>
              <a:t>of GDP. </a:t>
            </a:r>
          </a:p>
          <a:p>
            <a:pPr marL="274375" indent="-274375">
              <a:buClr>
                <a:schemeClr val="accent3"/>
              </a:buClr>
              <a:buFont typeface="Wingdings 2"/>
              <a:buChar char=""/>
              <a:defRPr/>
            </a:pPr>
            <a:endParaRPr lang="en-US" altLang="zh-CN" dirty="0" smtClean="0"/>
          </a:p>
        </p:txBody>
      </p:sp>
      <p:grpSp>
        <p:nvGrpSpPr>
          <p:cNvPr id="5" name="组合 4"/>
          <p:cNvGrpSpPr/>
          <p:nvPr/>
        </p:nvGrpSpPr>
        <p:grpSpPr>
          <a:xfrm>
            <a:off x="6665600" y="2542224"/>
            <a:ext cx="5256584" cy="3445312"/>
            <a:chOff x="6665600" y="2542224"/>
            <a:chExt cx="5256584" cy="3445312"/>
          </a:xfrm>
        </p:grpSpPr>
        <p:pic>
          <p:nvPicPr>
            <p:cNvPr id="409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306" y="2542224"/>
              <a:ext cx="5092016" cy="339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6665600" y="5648982"/>
              <a:ext cx="5256584" cy="338554"/>
            </a:xfrm>
            <a:prstGeom prst="rect">
              <a:avLst/>
            </a:prstGeom>
            <a:solidFill>
              <a:schemeClr val="bg1"/>
            </a:solidFill>
          </p:spPr>
          <p:txBody>
            <a:bodyPr wrap="square" rtlCol="0">
              <a:spAutoFit/>
            </a:bodyPr>
            <a:lstStyle/>
            <a:p>
              <a:r>
                <a:rPr lang="en-US" altLang="zh-CN" sz="1600" dirty="0" smtClean="0"/>
                <a:t>Industrial composition of major marine industries in 2016</a:t>
              </a:r>
              <a:endParaRPr lang="zh-CN" altLang="en-US" sz="1600" dirty="0"/>
            </a:p>
          </p:txBody>
        </p:sp>
      </p:grpSp>
      <p:grpSp>
        <p:nvGrpSpPr>
          <p:cNvPr id="4" name="组合 3"/>
          <p:cNvGrpSpPr/>
          <p:nvPr/>
        </p:nvGrpSpPr>
        <p:grpSpPr>
          <a:xfrm>
            <a:off x="835728" y="2421682"/>
            <a:ext cx="5819019" cy="3688315"/>
            <a:chOff x="835728" y="2421682"/>
            <a:chExt cx="5819019" cy="3688315"/>
          </a:xfrm>
        </p:grpSpPr>
        <p:pic>
          <p:nvPicPr>
            <p:cNvPr id="4096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607" y="2421682"/>
              <a:ext cx="5314962" cy="351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835728" y="5771443"/>
              <a:ext cx="5819019" cy="338554"/>
            </a:xfrm>
            <a:prstGeom prst="rect">
              <a:avLst/>
            </a:prstGeom>
            <a:solidFill>
              <a:schemeClr val="bg1"/>
            </a:solidFill>
          </p:spPr>
          <p:txBody>
            <a:bodyPr wrap="square" rtlCol="0">
              <a:spAutoFit/>
            </a:bodyPr>
            <a:lstStyle/>
            <a:p>
              <a:r>
                <a:rPr lang="en-US" altLang="zh-CN" sz="1600" dirty="0" smtClean="0"/>
                <a:t>GOP, its growth rate and three industrial composition in 2014-2016</a:t>
              </a:r>
              <a:endParaRPr lang="zh-CN" altLang="en-US" sz="1600" dirty="0"/>
            </a:p>
          </p:txBody>
        </p:sp>
      </p:grpSp>
    </p:spTree>
    <p:extLst>
      <p:ext uri="{BB962C8B-B14F-4D97-AF65-F5344CB8AC3E}">
        <p14:creationId xmlns:p14="http://schemas.microsoft.com/office/powerpoint/2010/main" val="354068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471" y="4005858"/>
            <a:ext cx="1800642" cy="25199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32" descr="标准封面"/>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669" y="4005857"/>
            <a:ext cx="1800642" cy="2521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2"/>
          <p:cNvSpPr txBox="1">
            <a:spLocks noChangeArrowheads="1"/>
          </p:cNvSpPr>
          <p:nvPr/>
        </p:nvSpPr>
        <p:spPr bwMode="auto">
          <a:xfrm>
            <a:off x="1490663" y="1125538"/>
            <a:ext cx="11017224" cy="374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eaLnBrk="1" hangingPunct="1">
              <a:lnSpc>
                <a:spcPct val="150000"/>
              </a:lnSpc>
              <a:buClr>
                <a:schemeClr val="folHlink"/>
              </a:buClr>
            </a:pPr>
            <a:r>
              <a:rPr lang="en-US" altLang="zh-CN" sz="2000" dirty="0" smtClean="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smtClean="0">
                <a:latin typeface="Calibri" panose="020F0502020204030204" pitchFamily="34" charset="0"/>
                <a:ea typeface="宋体" panose="02010600030101010101" pitchFamily="2" charset="-122"/>
                <a:cs typeface="Calibri" panose="020F0502020204030204" pitchFamily="34" charset="0"/>
              </a:rPr>
              <a:t> </a:t>
            </a:r>
            <a:r>
              <a:rPr lang="en-US" altLang="zh-CN" sz="2000" dirty="0">
                <a:latin typeface="Calibri" panose="020F0502020204030204" pitchFamily="34" charset="0"/>
                <a:ea typeface="宋体" panose="02010600030101010101" pitchFamily="2" charset="-122"/>
                <a:cs typeface="Calibri" panose="020F0502020204030204" pitchFamily="34" charset="0"/>
              </a:rPr>
              <a:t>Industrial Classification for </a:t>
            </a:r>
            <a:r>
              <a:rPr lang="en-US" altLang="zh-CN" sz="2000" dirty="0" smtClean="0">
                <a:latin typeface="Calibri" panose="020F0502020204030204" pitchFamily="34" charset="0"/>
                <a:ea typeface="宋体" panose="02010600030101010101" pitchFamily="2" charset="-122"/>
                <a:cs typeface="Calibri" panose="020F0502020204030204" pitchFamily="34" charset="0"/>
              </a:rPr>
              <a:t>Marine </a:t>
            </a:r>
            <a:r>
              <a:rPr lang="en-US" altLang="zh-CN" sz="2000" dirty="0">
                <a:latin typeface="Calibri" panose="020F0502020204030204" pitchFamily="34" charset="0"/>
                <a:ea typeface="宋体" panose="02010600030101010101" pitchFamily="2" charset="-122"/>
                <a:cs typeface="Calibri" panose="020F0502020204030204" pitchFamily="34" charset="0"/>
              </a:rPr>
              <a:t>Industries and Their Related Activities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GB/T 20794-2006</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endParaRPr lang="en-US"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endParaRPr>
          </a:p>
          <a:p>
            <a:pPr eaLnBrk="1" hangingPunct="1">
              <a:lnSpc>
                <a:spcPct val="150000"/>
              </a:lnSpc>
              <a:buClr>
                <a:schemeClr val="folHlink"/>
              </a:buClr>
            </a:pP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zh-CN" sz="2000" dirty="0">
                <a:latin typeface="Calibri" panose="020F0502020204030204" pitchFamily="34" charset="0"/>
                <a:ea typeface="宋体" panose="02010600030101010101" pitchFamily="2" charset="-122"/>
                <a:cs typeface="Calibri" panose="020F0502020204030204" pitchFamily="34" charset="0"/>
              </a:rPr>
              <a:t> Coastal administrative areas </a:t>
            </a:r>
            <a:r>
              <a:rPr lang="en-US" altLang="zh-CN" sz="2000" dirty="0">
                <a:latin typeface="Calibri" panose="020F0502020204030204" pitchFamily="34" charset="0"/>
                <a:ea typeface="宋体" panose="02010600030101010101" pitchFamily="2" charset="-122"/>
                <a:cs typeface="Calibri" panose="020F0502020204030204" pitchFamily="34" charset="0"/>
              </a:rPr>
              <a:t> </a:t>
            </a:r>
            <a:r>
              <a:rPr lang="zh-CN" altLang="zh-CN" sz="2000" dirty="0">
                <a:latin typeface="Calibri" panose="020F0502020204030204" pitchFamily="34" charset="0"/>
                <a:ea typeface="宋体" panose="02010600030101010101" pitchFamily="2" charset="-122"/>
                <a:cs typeface="Calibri" panose="020F0502020204030204" pitchFamily="34" charset="0"/>
              </a:rPr>
              <a:t>classification and codes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HY/T 094-2006</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p>
          <a:p>
            <a:pPr eaLnBrk="1" hangingPunct="1">
              <a:lnSpc>
                <a:spcPct val="150000"/>
              </a:lnSpc>
              <a:buClr>
                <a:schemeClr val="folHlink"/>
              </a:buClr>
            </a:pP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rPr>
              <a:t> Classification for </a:t>
            </a:r>
            <a:r>
              <a:rPr lang="en-US" altLang="zh-CN" sz="2000" dirty="0" smtClean="0">
                <a:latin typeface="Calibri" panose="020F0502020204030204" pitchFamily="34" charset="0"/>
                <a:ea typeface="宋体" panose="02010600030101010101" pitchFamily="2" charset="-122"/>
                <a:cs typeface="Calibri" panose="020F0502020204030204" pitchFamily="34" charset="0"/>
              </a:rPr>
              <a:t>Marine </a:t>
            </a:r>
            <a:r>
              <a:rPr lang="en-US" altLang="zh-CN" sz="2000" dirty="0">
                <a:latin typeface="Calibri" panose="020F0502020204030204" pitchFamily="34" charset="0"/>
                <a:ea typeface="宋体" panose="02010600030101010101" pitchFamily="2" charset="-122"/>
                <a:cs typeface="Calibri" panose="020F0502020204030204" pitchFamily="34" charset="0"/>
              </a:rPr>
              <a:t>high-tech industries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HY/T 130-2010</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p>
          <a:p>
            <a:pPr eaLnBrk="1" hangingPunct="1">
              <a:lnSpc>
                <a:spcPct val="150000"/>
              </a:lnSpc>
              <a:buClr>
                <a:schemeClr val="folHlink"/>
              </a:buClr>
            </a:pP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rPr>
              <a:t> Index system for </a:t>
            </a:r>
            <a:r>
              <a:rPr lang="en-US" altLang="zh-CN" sz="2000" dirty="0" smtClean="0">
                <a:latin typeface="Calibri" panose="020F0502020204030204" pitchFamily="34" charset="0"/>
                <a:ea typeface="宋体" panose="02010600030101010101" pitchFamily="2" charset="-122"/>
                <a:cs typeface="Calibri" panose="020F0502020204030204" pitchFamily="34" charset="0"/>
              </a:rPr>
              <a:t>Marine </a:t>
            </a:r>
            <a:r>
              <a:rPr lang="en-US" altLang="zh-CN" sz="2000" dirty="0">
                <a:latin typeface="Calibri" panose="020F0502020204030204" pitchFamily="34" charset="0"/>
                <a:ea typeface="宋体" panose="02010600030101010101" pitchFamily="2" charset="-122"/>
                <a:cs typeface="Calibri" panose="020F0502020204030204" pitchFamily="34" charset="0"/>
              </a:rPr>
              <a:t>economy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HY/T 160-2013</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p>
          <a:p>
            <a:pPr eaLnBrk="1" hangingPunct="1">
              <a:lnSpc>
                <a:spcPct val="150000"/>
              </a:lnSpc>
              <a:buClr>
                <a:schemeClr val="folHlink"/>
              </a:buClr>
            </a:pP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rPr>
              <a:t> Catalogues of </a:t>
            </a:r>
            <a:r>
              <a:rPr lang="en-US" altLang="zh-CN" sz="2000" dirty="0" smtClean="0">
                <a:latin typeface="Calibri" panose="020F0502020204030204" pitchFamily="34" charset="0"/>
                <a:ea typeface="宋体" panose="02010600030101010101" pitchFamily="2" charset="-122"/>
                <a:cs typeface="Calibri" panose="020F0502020204030204" pitchFamily="34" charset="0"/>
              </a:rPr>
              <a:t>Marine </a:t>
            </a:r>
            <a:r>
              <a:rPr lang="en-US" altLang="zh-CN" sz="2000" dirty="0">
                <a:latin typeface="Calibri" panose="020F0502020204030204" pitchFamily="34" charset="0"/>
                <a:ea typeface="宋体" panose="02010600030101010101" pitchFamily="2" charset="-122"/>
                <a:cs typeface="Calibri" panose="020F0502020204030204" pitchFamily="34" charset="0"/>
              </a:rPr>
              <a:t>high-tech products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HY/T 162-2013</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p>
          <a:p>
            <a:pPr eaLnBrk="1" hangingPunct="1">
              <a:lnSpc>
                <a:spcPct val="150000"/>
              </a:lnSpc>
              <a:buClr>
                <a:schemeClr val="folHlink"/>
              </a:buClr>
            </a:pP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rPr>
              <a:t> Standard system for monitoring and assessing </a:t>
            </a:r>
            <a:r>
              <a:rPr lang="en-US" altLang="zh-CN" sz="2000" dirty="0" smtClean="0">
                <a:latin typeface="Calibri" panose="020F0502020204030204" pitchFamily="34" charset="0"/>
                <a:ea typeface="宋体" panose="02010600030101010101" pitchFamily="2" charset="-122"/>
                <a:cs typeface="Calibri" panose="020F0502020204030204" pitchFamily="34" charset="0"/>
              </a:rPr>
              <a:t>Marine </a:t>
            </a:r>
            <a:r>
              <a:rPr lang="en-US" altLang="zh-CN" sz="2000" dirty="0">
                <a:latin typeface="Calibri" panose="020F0502020204030204" pitchFamily="34" charset="0"/>
                <a:ea typeface="宋体" panose="02010600030101010101" pitchFamily="2" charset="-122"/>
                <a:cs typeface="Calibri" panose="020F0502020204030204" pitchFamily="34" charset="0"/>
              </a:rPr>
              <a:t>economy </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r>
              <a:rPr lang="en-US" altLang="zh-CN"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HY/T 161-2013</a:t>
            </a:r>
            <a:r>
              <a:rPr lang="zh-CN" altLang="en-US" sz="2000" dirty="0">
                <a:latin typeface="Calibri" panose="020F0502020204030204" pitchFamily="34" charset="0"/>
                <a:ea typeface="宋体" panose="02010600030101010101" pitchFamily="2" charset="-122"/>
                <a:cs typeface="Calibri" panose="020F0502020204030204" pitchFamily="34" charset="0"/>
                <a:sym typeface="Arial" panose="020B0604020202020204" pitchFamily="34" charset="0"/>
              </a:rPr>
              <a:t>）</a:t>
            </a:r>
          </a:p>
        </p:txBody>
      </p:sp>
      <p:pic>
        <p:nvPicPr>
          <p:cNvPr id="68613" name="Picture 5" descr="高技术产品标准"/>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866" y="4005857"/>
            <a:ext cx="1800642" cy="2521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4" name="Picture 5" descr="行标"/>
          <p:cNvPicPr>
            <a:picLocks noChangeArrowheads="1"/>
          </p:cNvPicPr>
          <p:nvPr/>
        </p:nvPicPr>
        <p:blipFill>
          <a:blip r:embed="rId6">
            <a:extLst>
              <a:ext uri="{28A0092B-C50C-407E-A947-70E740481C1C}">
                <a14:useLocalDpi xmlns:a14="http://schemas.microsoft.com/office/drawing/2010/main" val="0"/>
              </a:ext>
            </a:extLst>
          </a:blip>
          <a:srcRect t="4332"/>
          <a:stretch>
            <a:fillRect/>
          </a:stretch>
        </p:blipFill>
        <p:spPr bwMode="auto">
          <a:xfrm>
            <a:off x="4681065" y="4005857"/>
            <a:ext cx="1799053" cy="25215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615" name="Picture 1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8674" y="4005857"/>
            <a:ext cx="1800642" cy="25215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7" descr="国标"/>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7871" y="4005857"/>
            <a:ext cx="1800642" cy="252153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1547570" y="294541"/>
            <a:ext cx="9865096" cy="830997"/>
          </a:xfrm>
          <a:prstGeom prst="rect">
            <a:avLst/>
          </a:prstGeom>
        </p:spPr>
        <p:txBody>
          <a:bodyPr wrap="square">
            <a:spAutoFit/>
          </a:bodyPr>
          <a:lstStyle/>
          <a:p>
            <a:pPr marL="342900" indent="-342900">
              <a:buFont typeface="Wingdings" panose="05000000000000000000" pitchFamily="2" charset="2"/>
              <a:buChar char="Ø"/>
            </a:pPr>
            <a:r>
              <a:rPr lang="en-US" altLang="zh-CN" b="1" dirty="0">
                <a:latin typeface="Calibri" panose="020F0502020204030204" pitchFamily="34" charset="0"/>
                <a:ea typeface="宋体" panose="02010600030101010101" pitchFamily="2" charset="-122"/>
                <a:cs typeface="Calibri" panose="020F0502020204030204" pitchFamily="34" charset="0"/>
              </a:rPr>
              <a:t>Standards </a:t>
            </a:r>
            <a:r>
              <a:rPr lang="en-US" altLang="zh-CN" b="1" dirty="0" smtClean="0">
                <a:latin typeface="Calibri" panose="020F0502020204030204" pitchFamily="34" charset="0"/>
                <a:ea typeface="宋体" panose="02010600030101010101" pitchFamily="2" charset="-122"/>
                <a:cs typeface="Calibri" panose="020F0502020204030204" pitchFamily="34" charset="0"/>
              </a:rPr>
              <a:t>published—1 </a:t>
            </a:r>
            <a:r>
              <a:rPr lang="en-US" altLang="zh-CN" b="1" dirty="0">
                <a:latin typeface="Calibri" panose="020F0502020204030204" pitchFamily="34" charset="0"/>
                <a:ea typeface="宋体" panose="02010600030101010101" pitchFamily="2" charset="-122"/>
                <a:cs typeface="Calibri" panose="020F0502020204030204" pitchFamily="34" charset="0"/>
              </a:rPr>
              <a:t>National-level standard and 5 industrial standards</a:t>
            </a:r>
            <a:endParaRPr lang="zh-CN" altLang="en-US" b="1" dirty="0">
              <a:latin typeface="Calibri" panose="020F0502020204030204" pitchFamily="34" charset="0"/>
              <a:ea typeface="宋体" panose="02010600030101010101" pitchFamily="2" charset="-122"/>
              <a:cs typeface="Calibri" panose="020F0502020204030204" pitchFamily="34" charset="0"/>
            </a:endParaRPr>
          </a:p>
        </p:txBody>
      </p:sp>
    </p:spTree>
    <p:extLst>
      <p:ext uri="{BB962C8B-B14F-4D97-AF65-F5344CB8AC3E}">
        <p14:creationId xmlns:p14="http://schemas.microsoft.com/office/powerpoint/2010/main" val="562026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1490663" y="1989634"/>
            <a:ext cx="863119" cy="785591"/>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25" tIns="60962" rIns="121925" bIns="60962" anchor="ctr"/>
          <a:lstStyle/>
          <a:p>
            <a:pPr algn="ctr">
              <a:defRPr/>
            </a:pPr>
            <a:r>
              <a:rPr lang="en-US" altLang="zh-CN" sz="3199" dirty="0">
                <a:cs typeface="+mn-ea"/>
                <a:sym typeface="+mn-lt"/>
              </a:rPr>
              <a:t>2</a:t>
            </a:r>
            <a:endParaRPr lang="zh-CN" altLang="en-US" sz="3199" dirty="0">
              <a:cs typeface="+mn-ea"/>
              <a:sym typeface="+mn-lt"/>
            </a:endParaRPr>
          </a:p>
        </p:txBody>
      </p:sp>
      <p:grpSp>
        <p:nvGrpSpPr>
          <p:cNvPr id="3" name="组合 4"/>
          <p:cNvGrpSpPr/>
          <p:nvPr/>
        </p:nvGrpSpPr>
        <p:grpSpPr>
          <a:xfrm>
            <a:off x="2634277" y="1918214"/>
            <a:ext cx="8278525" cy="1000979"/>
            <a:chOff x="6315199" y="2410178"/>
            <a:chExt cx="3744416" cy="511504"/>
          </a:xfrm>
        </p:grpSpPr>
        <p:sp>
          <p:nvSpPr>
            <p:cNvPr id="18" name="圆角矩形 17"/>
            <p:cNvSpPr/>
            <p:nvPr/>
          </p:nvSpPr>
          <p:spPr>
            <a:xfrm>
              <a:off x="6315199" y="2410178"/>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25" tIns="60962" rIns="121925" bIns="60962" anchor="ctr"/>
            <a:lstStyle/>
            <a:p>
              <a:pPr algn="ctr">
                <a:defRPr/>
              </a:pPr>
              <a:r>
                <a:rPr lang="en-US" altLang="zh-CN" sz="3199" kern="100" dirty="0" smtClean="0">
                  <a:solidFill>
                    <a:schemeClr val="bg1"/>
                  </a:solidFill>
                  <a:cs typeface="+mn-ea"/>
                  <a:sym typeface="+mn-lt"/>
                </a:rPr>
                <a:t> </a:t>
              </a:r>
              <a:endParaRPr lang="zh-CN" altLang="en-US" sz="3199" dirty="0">
                <a:cs typeface="+mn-ea"/>
                <a:sym typeface="+mn-lt"/>
              </a:endParaRPr>
            </a:p>
          </p:txBody>
        </p:sp>
        <p:sp>
          <p:nvSpPr>
            <p:cNvPr id="35" name="矩形 34"/>
            <p:cNvSpPr/>
            <p:nvPr/>
          </p:nvSpPr>
          <p:spPr>
            <a:xfrm>
              <a:off x="6380319" y="2450466"/>
              <a:ext cx="3679296" cy="314480"/>
            </a:xfrm>
            <a:prstGeom prst="rect">
              <a:avLst/>
            </a:prstGeom>
          </p:spPr>
          <p:txBody>
            <a:bodyPr wrap="square" lIns="121925" tIns="60962" rIns="121925" bIns="60962">
              <a:spAutoFit/>
            </a:bodyPr>
            <a:lstStyle/>
            <a:p>
              <a:pPr>
                <a:defRPr/>
              </a:pPr>
              <a:r>
                <a:rPr lang="en-US" altLang="zh-CN" sz="3199" kern="100" dirty="0" smtClean="0">
                  <a:solidFill>
                    <a:schemeClr val="bg1"/>
                  </a:solidFill>
                  <a:cs typeface="+mn-ea"/>
                  <a:sym typeface="+mn-lt"/>
                </a:rPr>
                <a:t>Marine </a:t>
              </a:r>
              <a:r>
                <a:rPr lang="en-US" altLang="zh-CN" sz="3199" kern="100" dirty="0">
                  <a:solidFill>
                    <a:schemeClr val="bg1"/>
                  </a:solidFill>
                  <a:cs typeface="+mn-ea"/>
                  <a:sym typeface="+mn-lt"/>
                </a:rPr>
                <a:t>Economic </a:t>
              </a:r>
              <a:r>
                <a:rPr lang="en-US" altLang="zh-CN" sz="3199" kern="100" dirty="0" smtClean="0">
                  <a:solidFill>
                    <a:schemeClr val="bg1"/>
                  </a:solidFill>
                  <a:cs typeface="+mn-ea"/>
                  <a:sym typeface="+mn-lt"/>
                </a:rPr>
                <a:t>Evaluation</a:t>
              </a:r>
              <a:endParaRPr lang="zh-CN" altLang="zh-CN" sz="3199" kern="100" dirty="0">
                <a:solidFill>
                  <a:schemeClr val="bg1"/>
                </a:solidFill>
                <a:cs typeface="+mn-ea"/>
                <a:sym typeface="+mn-lt"/>
              </a:endParaRPr>
            </a:p>
          </p:txBody>
        </p:sp>
      </p:grpSp>
    </p:spTree>
    <p:extLst>
      <p:ext uri="{BB962C8B-B14F-4D97-AF65-F5344CB8AC3E}">
        <p14:creationId xmlns:p14="http://schemas.microsoft.com/office/powerpoint/2010/main" val="1338806571"/>
      </p:ext>
    </p:extLst>
  </p:cSld>
  <p:clrMapOvr>
    <a:masterClrMapping/>
  </p:clrMapOvr>
  <p:transition spd="slow" advTm="0">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426767" y="549474"/>
            <a:ext cx="8231505" cy="714521"/>
          </a:xfrm>
          <a:noFill/>
          <a:ln/>
        </p:spPr>
        <p:txBody>
          <a:bodyPr>
            <a:normAutofit/>
          </a:bodyPr>
          <a:lstStyle/>
          <a:p>
            <a:r>
              <a:rPr lang="en-US" altLang="zh-CN" sz="2400" b="1" dirty="0"/>
              <a:t>Issuing </a:t>
            </a:r>
            <a:r>
              <a:rPr lang="en-US" altLang="zh-CN" sz="2400" b="1" dirty="0" smtClean="0"/>
              <a:t>schedule </a:t>
            </a:r>
            <a:r>
              <a:rPr lang="en-US" altLang="zh-CN" sz="2400" b="1" dirty="0"/>
              <a:t>of </a:t>
            </a:r>
            <a:r>
              <a:rPr lang="en-US" altLang="zh-CN" sz="2400" b="1" dirty="0" smtClean="0"/>
              <a:t>marine economic evaluation results</a:t>
            </a:r>
            <a:endParaRPr lang="zh-CN" altLang="en-US" sz="2400" dirty="0"/>
          </a:p>
        </p:txBody>
      </p:sp>
      <p:graphicFrame>
        <p:nvGraphicFramePr>
          <p:cNvPr id="2" name="表格 1"/>
          <p:cNvGraphicFramePr>
            <a:graphicFrameLocks noGrp="1"/>
          </p:cNvGraphicFramePr>
          <p:nvPr>
            <p:extLst>
              <p:ext uri="{D42A27DB-BD31-4B8C-83A1-F6EECF244321}">
                <p14:modId xmlns:p14="http://schemas.microsoft.com/office/powerpoint/2010/main" val="3450835194"/>
              </p:ext>
            </p:extLst>
          </p:nvPr>
        </p:nvGraphicFramePr>
        <p:xfrm>
          <a:off x="1130622" y="1480018"/>
          <a:ext cx="10225138" cy="4542065"/>
        </p:xfrm>
        <a:graphic>
          <a:graphicData uri="http://schemas.openxmlformats.org/drawingml/2006/table">
            <a:tbl>
              <a:tblPr>
                <a:tableStyleId>{5C22544A-7EE6-4342-B048-85BDC9FD1C3A}</a:tableStyleId>
              </a:tblPr>
              <a:tblGrid>
                <a:gridCol w="3001003"/>
                <a:gridCol w="2919528"/>
                <a:gridCol w="1235707"/>
                <a:gridCol w="1819613"/>
                <a:gridCol w="1249287"/>
              </a:tblGrid>
              <a:tr h="539955">
                <a:tc>
                  <a:txBody>
                    <a:bodyPr/>
                    <a:lstStyle/>
                    <a:p>
                      <a:pPr algn="ctr">
                        <a:spcAft>
                          <a:spcPts val="0"/>
                        </a:spcAft>
                      </a:pPr>
                      <a:r>
                        <a:rPr lang="en-US" sz="1600" b="1" kern="100" dirty="0">
                          <a:effectLst/>
                        </a:rPr>
                        <a:t>Name</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ctr">
                        <a:spcAft>
                          <a:spcPts val="0"/>
                        </a:spcAft>
                      </a:pPr>
                      <a:r>
                        <a:rPr lang="en-US" sz="1600" b="1" kern="100">
                          <a:effectLst/>
                        </a:rPr>
                        <a:t>Contents</a:t>
                      </a:r>
                      <a:endParaRPr lang="zh-CN" sz="1600" b="1" kern="10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ctr">
                        <a:spcAft>
                          <a:spcPts val="0"/>
                        </a:spcAft>
                      </a:pPr>
                      <a:r>
                        <a:rPr lang="en-US" sz="1600" b="1" kern="100">
                          <a:effectLst/>
                        </a:rPr>
                        <a:t>Frequency</a:t>
                      </a:r>
                      <a:endParaRPr lang="zh-CN" sz="16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ctr">
                        <a:spcAft>
                          <a:spcPts val="0"/>
                        </a:spcAft>
                      </a:pPr>
                      <a:r>
                        <a:rPr lang="en-US" sz="1600" b="1" kern="100">
                          <a:effectLst/>
                        </a:rPr>
                        <a:t>Issuing Date</a:t>
                      </a:r>
                      <a:endParaRPr lang="zh-CN" sz="16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ctr">
                        <a:spcAft>
                          <a:spcPts val="0"/>
                        </a:spcAft>
                      </a:pPr>
                      <a:r>
                        <a:rPr lang="en-US" sz="1600" b="1" kern="100" dirty="0">
                          <a:effectLst/>
                        </a:rPr>
                        <a:t>Remark</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r h="800422">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China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Development Index report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Reflect the overall development of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economy and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issues with the comprehensive index.</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Yearly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September next year</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Public</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r h="800422">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China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Economic Development Index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Reflect the marine economic development status with the comprehensive index</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Yearly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November next year</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Public</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r h="800422">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Marine Economic Climate Index Report</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Reflect the booming state of marine economy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with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the comprehensive index.</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Yearly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November next year</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inner reference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r h="800422">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 The "blue 100" Marine Economic Stocks Price Index</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 Reflects the development of the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economy from the perspective of the stock market.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 Day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Real time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inner reference</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r h="800422">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Report on China’s Economy Development</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Analyze the yearly development status of </a:t>
                      </a:r>
                      <a:r>
                        <a:rPr lang="en-US" sz="1400" kern="100" dirty="0" smtClean="0">
                          <a:effectLst/>
                          <a:latin typeface="Calibri" panose="020F0502020204030204" pitchFamily="34" charset="0"/>
                          <a:ea typeface="宋体" panose="02010600030101010101" pitchFamily="2" charset="-122"/>
                          <a:cs typeface="Times New Roman" panose="02020603050405020304" pitchFamily="18" charset="0"/>
                        </a:rPr>
                        <a:t>Marine </a:t>
                      </a: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economic overall and in the pilot areas. </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9525" marR="9525" marT="9525" marB="0"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Yearly</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a:effectLst/>
                          <a:latin typeface="Calibri" panose="020F0502020204030204" pitchFamily="34" charset="0"/>
                          <a:ea typeface="宋体" panose="02010600030101010101" pitchFamily="2" charset="-122"/>
                          <a:cs typeface="Times New Roman" panose="02020603050405020304" pitchFamily="18" charset="0"/>
                        </a:rPr>
                        <a:t>September next year</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c>
                  <a:txBody>
                    <a:bodyPr/>
                    <a:lstStyle/>
                    <a:p>
                      <a:pPr algn="just">
                        <a:spcAft>
                          <a:spcPts val="0"/>
                        </a:spcAft>
                      </a:pPr>
                      <a:r>
                        <a:rPr lang="en-US" sz="1400" kern="100" dirty="0">
                          <a:effectLst/>
                          <a:latin typeface="Calibri" panose="020F0502020204030204" pitchFamily="34" charset="0"/>
                          <a:ea typeface="宋体" panose="02010600030101010101" pitchFamily="2" charset="-122"/>
                          <a:cs typeface="Times New Roman" panose="02020603050405020304" pitchFamily="18" charset="0"/>
                        </a:rPr>
                        <a:t>Public</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690" marR="59690" marT="29845" marB="29845" anchor="ctr"/>
                </a:tc>
              </a:tr>
            </a:tbl>
          </a:graphicData>
        </a:graphic>
      </p:graphicFrame>
    </p:spTree>
    <p:extLst>
      <p:ext uri="{BB962C8B-B14F-4D97-AF65-F5344CB8AC3E}">
        <p14:creationId xmlns:p14="http://schemas.microsoft.com/office/powerpoint/2010/main" val="1359226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53580" y="1108488"/>
            <a:ext cx="7302876" cy="3168816"/>
          </a:xfrm>
          <a:prstGeom prst="rect">
            <a:avLst/>
          </a:prstGeom>
        </p:spPr>
        <p:txBody>
          <a:bodyPr wrap="square">
            <a:spAutoFit/>
          </a:bodyPr>
          <a:lstStyle/>
          <a:p>
            <a:pPr defTabSz="914318" eaLnBrk="0" hangingPunct="0">
              <a:defRPr/>
            </a:pPr>
            <a:r>
              <a:rPr lang="en-US" altLang="zh-CN" sz="1999" dirty="0" smtClean="0">
                <a:latin typeface="Arial" charset="0"/>
              </a:rPr>
              <a:t>The </a:t>
            </a:r>
            <a:r>
              <a:rPr lang="en-US" altLang="zh-CN" sz="1999" dirty="0">
                <a:latin typeface="Arial" charset="0"/>
              </a:rPr>
              <a:t>China </a:t>
            </a:r>
            <a:r>
              <a:rPr lang="en-US" altLang="zh-CN" sz="1999" dirty="0" smtClean="0">
                <a:latin typeface="Arial" charset="0"/>
              </a:rPr>
              <a:t>Marine </a:t>
            </a:r>
            <a:r>
              <a:rPr lang="en-US" altLang="zh-CN" sz="1999" dirty="0">
                <a:latin typeface="Arial" charset="0"/>
              </a:rPr>
              <a:t>Development Index is a quantitative evaluation about the overall development of </a:t>
            </a:r>
            <a:r>
              <a:rPr lang="en-US" altLang="zh-CN" sz="1999" dirty="0" smtClean="0">
                <a:latin typeface="Arial" charset="0"/>
              </a:rPr>
              <a:t>Marine </a:t>
            </a:r>
            <a:r>
              <a:rPr lang="en-US" altLang="zh-CN" sz="1999" dirty="0">
                <a:latin typeface="Arial" charset="0"/>
              </a:rPr>
              <a:t>economy and </a:t>
            </a:r>
            <a:r>
              <a:rPr lang="en-US" altLang="zh-CN" sz="1999" dirty="0" smtClean="0">
                <a:latin typeface="Arial" charset="0"/>
              </a:rPr>
              <a:t>Marine </a:t>
            </a:r>
            <a:r>
              <a:rPr lang="en-US" altLang="zh-CN" sz="1999" dirty="0" smtClean="0">
                <a:latin typeface="Arial" charset="0"/>
              </a:rPr>
              <a:t>issues </a:t>
            </a:r>
            <a:r>
              <a:rPr lang="en-US" altLang="zh-CN" sz="1999" dirty="0">
                <a:latin typeface="Arial" charset="0"/>
              </a:rPr>
              <a:t>in a certain period.</a:t>
            </a:r>
          </a:p>
          <a:p>
            <a:pPr marL="268262" indent="623826" defTabSz="914318" eaLnBrk="0" hangingPunct="0">
              <a:buFont typeface="Wingdings" pitchFamily="2" charset="2"/>
              <a:buChar char="u"/>
              <a:defRPr/>
            </a:pPr>
            <a:r>
              <a:rPr lang="en-US" altLang="zh-CN" sz="1999" dirty="0">
                <a:latin typeface="Arial" charset="0"/>
              </a:rPr>
              <a:t>economic development</a:t>
            </a:r>
          </a:p>
          <a:p>
            <a:pPr marL="268262" indent="623826" defTabSz="914318" eaLnBrk="0" hangingPunct="0">
              <a:buFont typeface="Wingdings" pitchFamily="2" charset="2"/>
              <a:buChar char="u"/>
              <a:defRPr/>
            </a:pPr>
            <a:r>
              <a:rPr lang="en-US" altLang="zh-CN" sz="1999" dirty="0">
                <a:latin typeface="Arial" charset="0"/>
              </a:rPr>
              <a:t>social livelihood</a:t>
            </a:r>
          </a:p>
          <a:p>
            <a:pPr marL="268262" indent="623826" defTabSz="914318" eaLnBrk="0" hangingPunct="0">
              <a:buFont typeface="Wingdings" pitchFamily="2" charset="2"/>
              <a:buChar char="u"/>
              <a:defRPr/>
            </a:pPr>
            <a:r>
              <a:rPr lang="en-US" altLang="zh-CN" sz="1999" dirty="0">
                <a:latin typeface="Arial" charset="0"/>
              </a:rPr>
              <a:t>environmental ecology</a:t>
            </a:r>
          </a:p>
          <a:p>
            <a:pPr marL="268262" indent="623826" defTabSz="914318" eaLnBrk="0" hangingPunct="0">
              <a:buFont typeface="Wingdings" pitchFamily="2" charset="2"/>
              <a:buChar char="u"/>
              <a:defRPr/>
            </a:pPr>
            <a:r>
              <a:rPr lang="en-US" altLang="zh-CN" sz="1999" dirty="0">
                <a:latin typeface="Arial" charset="0"/>
              </a:rPr>
              <a:t>scientific innovation </a:t>
            </a:r>
          </a:p>
          <a:p>
            <a:pPr marL="268262" indent="623826" defTabSz="914318" eaLnBrk="0" hangingPunct="0">
              <a:buFont typeface="Wingdings" pitchFamily="2" charset="2"/>
              <a:buChar char="u"/>
              <a:defRPr/>
            </a:pPr>
            <a:r>
              <a:rPr lang="en-US" altLang="zh-CN" sz="1999" dirty="0">
                <a:latin typeface="Arial" charset="0"/>
              </a:rPr>
              <a:t>Comprehensive governance</a:t>
            </a:r>
          </a:p>
          <a:p>
            <a:pPr marL="268262" indent="623826" defTabSz="914318" eaLnBrk="0" hangingPunct="0">
              <a:buFont typeface="Wingdings" pitchFamily="2" charset="2"/>
              <a:buChar char="u"/>
              <a:defRPr/>
            </a:pPr>
            <a:r>
              <a:rPr lang="en-US" altLang="zh-CN" sz="1999" dirty="0">
                <a:latin typeface="Arial" charset="0"/>
              </a:rPr>
              <a:t>Public service</a:t>
            </a:r>
          </a:p>
          <a:p>
            <a:pPr marL="268262" indent="623826" defTabSz="914318" eaLnBrk="0" hangingPunct="0">
              <a:buFont typeface="Wingdings" pitchFamily="2" charset="2"/>
              <a:buChar char="u"/>
              <a:defRPr/>
            </a:pPr>
            <a:r>
              <a:rPr lang="en-US" altLang="zh-CN" sz="1999" dirty="0">
                <a:latin typeface="Arial" charset="0"/>
              </a:rPr>
              <a:t>International issues and cooperation</a:t>
            </a:r>
          </a:p>
        </p:txBody>
      </p:sp>
      <p:grpSp>
        <p:nvGrpSpPr>
          <p:cNvPr id="5" name="组合 4"/>
          <p:cNvGrpSpPr/>
          <p:nvPr/>
        </p:nvGrpSpPr>
        <p:grpSpPr>
          <a:xfrm>
            <a:off x="8492533" y="699638"/>
            <a:ext cx="3239238" cy="2677494"/>
            <a:chOff x="8492533" y="699638"/>
            <a:chExt cx="3239238" cy="2677494"/>
          </a:xfrm>
        </p:grpSpPr>
        <p:pic>
          <p:nvPicPr>
            <p:cNvPr id="157699" name="Picture 3" descr="指数报告封面2"/>
            <p:cNvPicPr>
              <a:picLocks noChangeAspect="1" noChangeArrowheads="1"/>
            </p:cNvPicPr>
            <p:nvPr/>
          </p:nvPicPr>
          <p:blipFill>
            <a:blip r:embed="rId3"/>
            <a:srcRect/>
            <a:stretch>
              <a:fillRect/>
            </a:stretch>
          </p:blipFill>
          <p:spPr bwMode="auto">
            <a:xfrm rot="1735574">
              <a:off x="10129111" y="853979"/>
              <a:ext cx="1602660" cy="2342654"/>
            </a:xfrm>
            <a:prstGeom prst="rect">
              <a:avLst/>
            </a:prstGeom>
            <a:noFill/>
            <a:ln w="9525">
              <a:solidFill>
                <a:schemeClr val="tx1"/>
              </a:solidFill>
              <a:miter lim="800000"/>
              <a:headEnd/>
              <a:tailEnd/>
            </a:ln>
          </p:spPr>
        </p:pic>
        <p:pic>
          <p:nvPicPr>
            <p:cNvPr id="21" name="Picture 1" descr="E:\96-讲课ppt\IMG_1878.jpg"/>
            <p:cNvPicPr>
              <a:picLocks noChangeAspect="1" noChangeArrowheads="1"/>
            </p:cNvPicPr>
            <p:nvPr/>
          </p:nvPicPr>
          <p:blipFill>
            <a:blip r:embed="rId4" cstate="print"/>
            <a:srcRect/>
            <a:stretch>
              <a:fillRect/>
            </a:stretch>
          </p:blipFill>
          <p:spPr bwMode="auto">
            <a:xfrm>
              <a:off x="9072543" y="699638"/>
              <a:ext cx="1857898" cy="2549360"/>
            </a:xfrm>
            <a:prstGeom prst="rect">
              <a:avLst/>
            </a:prstGeom>
            <a:noFill/>
            <a:ln>
              <a:solidFill>
                <a:schemeClr val="accent1"/>
              </a:solidFill>
            </a:ln>
          </p:spPr>
        </p:pic>
        <p:pic>
          <p:nvPicPr>
            <p:cNvPr id="1026" name="Picture 2" descr="E:\96-讲课ppt\2016中国海洋发展指数.jpg"/>
            <p:cNvPicPr>
              <a:picLocks noChangeAspect="1" noChangeArrowheads="1"/>
            </p:cNvPicPr>
            <p:nvPr/>
          </p:nvPicPr>
          <p:blipFill>
            <a:blip r:embed="rId5" cstate="print"/>
            <a:srcRect/>
            <a:stretch>
              <a:fillRect/>
            </a:stretch>
          </p:blipFill>
          <p:spPr bwMode="auto">
            <a:xfrm rot="20140108">
              <a:off x="8492533" y="827772"/>
              <a:ext cx="1838020" cy="2549360"/>
            </a:xfrm>
            <a:prstGeom prst="rect">
              <a:avLst/>
            </a:prstGeom>
            <a:noFill/>
            <a:ln>
              <a:solidFill>
                <a:schemeClr val="accent1"/>
              </a:solidFill>
            </a:ln>
          </p:spPr>
        </p:pic>
      </p:grpSp>
      <p:pic>
        <p:nvPicPr>
          <p:cNvPr id="2" name="Picture 2"/>
          <p:cNvPicPr>
            <a:picLocks noChangeAspect="1" noChangeArrowheads="1"/>
          </p:cNvPicPr>
          <p:nvPr/>
        </p:nvPicPr>
        <p:blipFill>
          <a:blip r:embed="rId6"/>
          <a:srcRect/>
          <a:stretch>
            <a:fillRect/>
          </a:stretch>
        </p:blipFill>
        <p:spPr bwMode="auto">
          <a:xfrm>
            <a:off x="1043268" y="4548085"/>
            <a:ext cx="2714455" cy="1806490"/>
          </a:xfrm>
          <a:prstGeom prst="rect">
            <a:avLst/>
          </a:prstGeom>
          <a:noFill/>
          <a:ln w="9525">
            <a:noFill/>
            <a:miter lim="800000"/>
            <a:headEnd/>
            <a:tailEnd/>
          </a:ln>
        </p:spPr>
      </p:pic>
      <p:pic>
        <p:nvPicPr>
          <p:cNvPr id="1027" name="Picture 3"/>
          <p:cNvPicPr>
            <a:picLocks noChangeAspect="1" noChangeArrowheads="1"/>
          </p:cNvPicPr>
          <p:nvPr/>
        </p:nvPicPr>
        <p:blipFill>
          <a:blip r:embed="rId7"/>
          <a:srcRect/>
          <a:stretch>
            <a:fillRect/>
          </a:stretch>
        </p:blipFill>
        <p:spPr bwMode="auto">
          <a:xfrm>
            <a:off x="3938935" y="4548085"/>
            <a:ext cx="3250246" cy="1876335"/>
          </a:xfrm>
          <a:prstGeom prst="rect">
            <a:avLst/>
          </a:prstGeom>
          <a:noFill/>
          <a:ln w="9525">
            <a:noFill/>
            <a:miter lim="800000"/>
            <a:headEnd/>
            <a:tailEnd/>
          </a:ln>
        </p:spPr>
      </p:pic>
      <p:pic>
        <p:nvPicPr>
          <p:cNvPr id="12" name="图片 11" descr="C:\Users\WangYue\AppData\Local\Microsoft\Windows\INetCache\Content.Word\IMG_050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8880" y="4028967"/>
            <a:ext cx="3365224" cy="2320842"/>
          </a:xfrm>
          <a:prstGeom prst="rect">
            <a:avLst/>
          </a:prstGeom>
          <a:noFill/>
          <a:ln>
            <a:noFill/>
          </a:ln>
        </p:spPr>
      </p:pic>
      <p:sp>
        <p:nvSpPr>
          <p:cNvPr id="3" name="矩形 2"/>
          <p:cNvSpPr/>
          <p:nvPr/>
        </p:nvSpPr>
        <p:spPr>
          <a:xfrm>
            <a:off x="410543" y="401990"/>
            <a:ext cx="9001000" cy="461665"/>
          </a:xfrm>
          <a:prstGeom prst="rect">
            <a:avLst/>
          </a:prstGeom>
        </p:spPr>
        <p:txBody>
          <a:bodyPr wrap="square">
            <a:spAutoFit/>
          </a:bodyPr>
          <a:lstStyle/>
          <a:p>
            <a:pPr marL="457062" indent="-457062" defTabSz="914318" eaLnBrk="0" hangingPunct="0">
              <a:buFont typeface="Wingdings" panose="05000000000000000000" pitchFamily="2" charset="2"/>
              <a:buChar char="Ø"/>
              <a:defRPr/>
            </a:pPr>
            <a:r>
              <a:rPr lang="en-US" altLang="zh-CN" b="1" dirty="0"/>
              <a:t>China </a:t>
            </a:r>
            <a:r>
              <a:rPr lang="en-US" altLang="zh-CN" b="1" dirty="0" smtClean="0"/>
              <a:t>Marine </a:t>
            </a:r>
            <a:r>
              <a:rPr lang="en-US" altLang="zh-CN" b="1" dirty="0"/>
              <a:t>Development Index </a:t>
            </a:r>
            <a:r>
              <a:rPr lang="en-US" altLang="zh-CN" sz="2399" b="1" dirty="0">
                <a:solidFill>
                  <a:srgbClr val="FF0000"/>
                </a:solidFill>
                <a:latin typeface="Times New Roman" panose="02020603050405020304" pitchFamily="18" charset="0"/>
                <a:ea typeface="方正大黑简体"/>
                <a:cs typeface="Times New Roman" panose="02020603050405020304" pitchFamily="18" charset="0"/>
              </a:rPr>
              <a:t>(2014-2016) </a:t>
            </a:r>
            <a:r>
              <a:rPr lang="en-US" altLang="zh-CN" sz="2399" b="1" dirty="0" smtClean="0">
                <a:solidFill>
                  <a:srgbClr val="FF0000"/>
                </a:solidFill>
                <a:latin typeface="Times New Roman" panose="02020603050405020304" pitchFamily="18" charset="0"/>
                <a:ea typeface="方正大黑简体"/>
                <a:cs typeface="Times New Roman" panose="02020603050405020304" pitchFamily="18" charset="0"/>
              </a:rPr>
              <a:t>3Volumes</a:t>
            </a:r>
            <a:endParaRPr lang="en-US" altLang="zh-CN" b="1" dirty="0"/>
          </a:p>
        </p:txBody>
      </p:sp>
      <p:sp>
        <p:nvSpPr>
          <p:cNvPr id="10" name="Rectangle 4"/>
          <p:cNvSpPr>
            <a:spLocks noChangeArrowheads="1"/>
          </p:cNvSpPr>
          <p:nvPr/>
        </p:nvSpPr>
        <p:spPr bwMode="auto">
          <a:xfrm>
            <a:off x="9069941" y="6349809"/>
            <a:ext cx="2072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algn="l" eaLnBrk="1" hangingPunct="1">
              <a:lnSpc>
                <a:spcPct val="100000"/>
              </a:lnSpc>
              <a:spcBef>
                <a:spcPct val="0"/>
              </a:spcBef>
              <a:buFontTx/>
              <a:buNone/>
            </a:pPr>
            <a:r>
              <a:rPr lang="en-US" altLang="zh-CN" sz="1600" dirty="0" smtClean="0">
                <a:latin typeface="Verdana" panose="020B0604030504040204" pitchFamily="34" charset="0"/>
                <a:ea typeface="方正大黑简体"/>
                <a:cs typeface="方正大黑简体"/>
              </a:rPr>
              <a:t>Press </a:t>
            </a:r>
            <a:r>
              <a:rPr lang="en-US" altLang="zh-CN" sz="1600" dirty="0">
                <a:latin typeface="Verdana" panose="020B0604030504040204" pitchFamily="34" charset="0"/>
                <a:ea typeface="方正大黑简体"/>
                <a:cs typeface="方正大黑简体"/>
              </a:rPr>
              <a:t>Conference</a:t>
            </a:r>
            <a:endParaRPr lang="zh-CN" altLang="en-US" sz="1600" dirty="0">
              <a:latin typeface="Verdana" panose="020B0604030504040204" pitchFamily="34" charset="0"/>
              <a:ea typeface="方正大黑简体"/>
              <a:cs typeface="方正大黑简体"/>
            </a:endParaRPr>
          </a:p>
        </p:txBody>
      </p:sp>
      <p:sp>
        <p:nvSpPr>
          <p:cNvPr id="4" name="矩形 3"/>
          <p:cNvSpPr/>
          <p:nvPr/>
        </p:nvSpPr>
        <p:spPr>
          <a:xfrm>
            <a:off x="8619455" y="3466430"/>
            <a:ext cx="3384901" cy="369332"/>
          </a:xfrm>
          <a:prstGeom prst="rect">
            <a:avLst/>
          </a:prstGeom>
        </p:spPr>
        <p:txBody>
          <a:bodyPr wrap="none">
            <a:spAutoFit/>
          </a:bodyPr>
          <a:lstStyle/>
          <a:p>
            <a:r>
              <a:rPr lang="en-US" altLang="zh-CN" sz="1800" dirty="0"/>
              <a:t>China </a:t>
            </a:r>
            <a:r>
              <a:rPr lang="en-US" altLang="zh-CN" sz="1800" dirty="0" smtClean="0"/>
              <a:t>Marine </a:t>
            </a:r>
            <a:r>
              <a:rPr lang="en-US" altLang="zh-CN" sz="1800" dirty="0"/>
              <a:t>Development Index </a:t>
            </a:r>
            <a:endParaRPr lang="zh-CN" altLang="en-US" sz="1800" dirty="0"/>
          </a:p>
        </p:txBody>
      </p:sp>
      <p:sp>
        <p:nvSpPr>
          <p:cNvPr id="6" name="矩形 5"/>
          <p:cNvSpPr/>
          <p:nvPr/>
        </p:nvSpPr>
        <p:spPr>
          <a:xfrm>
            <a:off x="1753412" y="6362542"/>
            <a:ext cx="4291368" cy="338554"/>
          </a:xfrm>
          <a:prstGeom prst="rect">
            <a:avLst/>
          </a:prstGeom>
        </p:spPr>
        <p:txBody>
          <a:bodyPr wrap="none">
            <a:spAutoFit/>
          </a:bodyPr>
          <a:lstStyle/>
          <a:p>
            <a:r>
              <a:rPr kumimoji="1" lang="en-US" altLang="zh-CN" sz="1600" dirty="0">
                <a:latin typeface="Verdana" panose="020B0604030504040204" pitchFamily="34" charset="0"/>
                <a:ea typeface="方正大黑简体"/>
                <a:cs typeface="方正大黑简体"/>
              </a:rPr>
              <a:t>2016 China </a:t>
            </a:r>
            <a:r>
              <a:rPr kumimoji="1" lang="en-US" altLang="zh-CN" sz="1600" dirty="0" smtClean="0">
                <a:latin typeface="Verdana" panose="020B0604030504040204" pitchFamily="34" charset="0"/>
                <a:ea typeface="方正大黑简体"/>
                <a:cs typeface="方正大黑简体"/>
              </a:rPr>
              <a:t>Marine </a:t>
            </a:r>
            <a:r>
              <a:rPr kumimoji="1" lang="en-US" altLang="zh-CN" sz="1600" dirty="0">
                <a:latin typeface="Verdana" panose="020B0604030504040204" pitchFamily="34" charset="0"/>
                <a:ea typeface="方正大黑简体"/>
                <a:cs typeface="方正大黑简体"/>
              </a:rPr>
              <a:t>Development Index </a:t>
            </a:r>
            <a:endParaRPr kumimoji="1" lang="zh-CN" altLang="en-US" sz="1600" dirty="0">
              <a:latin typeface="Verdana" panose="020B0604030504040204" pitchFamily="34" charset="0"/>
              <a:ea typeface="方正大黑简体"/>
              <a:cs typeface="方正大黑简体"/>
            </a:endParaRPr>
          </a:p>
        </p:txBody>
      </p:sp>
    </p:spTree>
    <p:extLst>
      <p:ext uri="{BB962C8B-B14F-4D97-AF65-F5344CB8AC3E}">
        <p14:creationId xmlns:p14="http://schemas.microsoft.com/office/powerpoint/2010/main" val="19394531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4"/>
          <p:cNvSpPr>
            <a:spLocks noChangeArrowheads="1"/>
          </p:cNvSpPr>
          <p:nvPr/>
        </p:nvSpPr>
        <p:spPr bwMode="auto">
          <a:xfrm>
            <a:off x="362379" y="261442"/>
            <a:ext cx="7774615" cy="76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457062" indent="-457062" eaLnBrk="1" hangingPunct="1">
              <a:spcBef>
                <a:spcPct val="0"/>
              </a:spcBef>
              <a:buFont typeface="Wingdings" panose="05000000000000000000" pitchFamily="2" charset="2"/>
              <a:buChar char="Ø"/>
            </a:pPr>
            <a:r>
              <a:rPr lang="en-US" altLang="zh-CN" sz="2400" b="1" dirty="0">
                <a:latin typeface="Times New Roman" panose="02020603050405020304" pitchFamily="18" charset="0"/>
                <a:cs typeface="Times New Roman" panose="02020603050405020304" pitchFamily="18" charset="0"/>
              </a:rPr>
              <a:t>China </a:t>
            </a:r>
            <a:r>
              <a:rPr lang="en-US" altLang="zh-CN" sz="2400" b="1" dirty="0" smtClean="0">
                <a:latin typeface="Times New Roman" panose="02020603050405020304" pitchFamily="18" charset="0"/>
                <a:cs typeface="Times New Roman" panose="02020603050405020304" pitchFamily="18" charset="0"/>
              </a:rPr>
              <a:t>Marine </a:t>
            </a:r>
            <a:r>
              <a:rPr lang="en-US" altLang="zh-CN" sz="2400" b="1" dirty="0">
                <a:latin typeface="Times New Roman" panose="02020603050405020304" pitchFamily="18" charset="0"/>
                <a:cs typeface="Times New Roman" panose="02020603050405020304" pitchFamily="18" charset="0"/>
              </a:rPr>
              <a:t>Economic Development Index </a:t>
            </a:r>
            <a:r>
              <a:rPr lang="zh-CN" altLang="en-US" sz="20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000" b="1" dirty="0">
                <a:solidFill>
                  <a:srgbClr val="FF0000"/>
                </a:solidFill>
                <a:latin typeface="Times New Roman" panose="02020603050405020304" pitchFamily="18" charset="0"/>
                <a:ea typeface="方正大黑简体"/>
                <a:cs typeface="Times New Roman" panose="02020603050405020304" pitchFamily="18" charset="0"/>
              </a:rPr>
              <a:t>2016</a:t>
            </a:r>
            <a:r>
              <a:rPr lang="zh-CN" altLang="en-US" sz="2000" b="1" dirty="0">
                <a:solidFill>
                  <a:srgbClr val="FF0000"/>
                </a:solidFill>
                <a:latin typeface="Times New Roman" panose="02020603050405020304" pitchFamily="18" charset="0"/>
                <a:ea typeface="方正大黑简体"/>
                <a:cs typeface="Times New Roman" panose="02020603050405020304" pitchFamily="18" charset="0"/>
              </a:rPr>
              <a:t>）</a:t>
            </a:r>
          </a:p>
          <a:p>
            <a:pPr algn="l" eaLnBrk="1" hangingPunct="1">
              <a:lnSpc>
                <a:spcPct val="100000"/>
              </a:lnSpc>
              <a:spcBef>
                <a:spcPct val="0"/>
              </a:spcBef>
              <a:buFont typeface="Wingdings" panose="05000000000000000000" pitchFamily="2" charset="2"/>
              <a:buNone/>
            </a:pPr>
            <a:endParaRPr lang="zh-CN" altLang="en-US" sz="2000" b="1" dirty="0">
              <a:solidFill>
                <a:srgbClr val="FF0000"/>
              </a:solidFill>
              <a:latin typeface="Times New Roman" panose="02020603050405020304" pitchFamily="18" charset="0"/>
              <a:ea typeface="方正大黑简体"/>
              <a:cs typeface="Times New Roman" panose="02020603050405020304" pitchFamily="18" charset="0"/>
            </a:endParaRPr>
          </a:p>
        </p:txBody>
      </p:sp>
      <p:pic>
        <p:nvPicPr>
          <p:cNvPr id="97284" name="图片 4" descr="E:\指数\2016中国海洋经济可持续发展指数\11-发布会文件\1129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303" y="1468751"/>
            <a:ext cx="3182509" cy="224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359943" y="986216"/>
            <a:ext cx="6093667" cy="5445593"/>
          </a:xfrm>
          <a:prstGeom prst="rect">
            <a:avLst/>
          </a:prstGeom>
        </p:spPr>
        <p:txBody>
          <a:bodyPr wrap="square">
            <a:spAutoFit/>
          </a:bodyPr>
          <a:lstStyle/>
          <a:p>
            <a:pPr defTabSz="914318" eaLnBrk="0" hangingPunct="0">
              <a:lnSpc>
                <a:spcPct val="150000"/>
              </a:lnSpc>
              <a:defRPr/>
            </a:pPr>
            <a:r>
              <a:rPr lang="en-US" altLang="zh-CN" sz="1999" dirty="0" smtClean="0">
                <a:latin typeface="Arial" charset="0"/>
              </a:rPr>
              <a:t>November 24</a:t>
            </a:r>
            <a:r>
              <a:rPr lang="en-US" altLang="zh-CN" sz="1999" baseline="30000" dirty="0" smtClean="0">
                <a:latin typeface="Arial" charset="0"/>
              </a:rPr>
              <a:t>th</a:t>
            </a:r>
            <a:r>
              <a:rPr lang="en-US" altLang="zh-CN" sz="1999" dirty="0" smtClean="0">
                <a:latin typeface="Arial" charset="0"/>
              </a:rPr>
              <a:t>, 2016, NMDIS </a:t>
            </a:r>
            <a:r>
              <a:rPr lang="en-US" altLang="zh-CN" sz="1999" dirty="0">
                <a:latin typeface="Arial" charset="0"/>
              </a:rPr>
              <a:t>released the </a:t>
            </a:r>
            <a:r>
              <a:rPr lang="en-US" altLang="zh-CN" sz="1999" dirty="0" smtClean="0">
                <a:latin typeface="Arial" charset="0"/>
              </a:rPr>
              <a:t>initial </a:t>
            </a:r>
            <a:r>
              <a:rPr lang="en-US" altLang="zh-CN" sz="1999" i="1" dirty="0" smtClean="0">
                <a:solidFill>
                  <a:srgbClr val="FF0000"/>
                </a:solidFill>
                <a:latin typeface="Arial" charset="0"/>
              </a:rPr>
              <a:t>2016 </a:t>
            </a:r>
            <a:r>
              <a:rPr lang="en-US" altLang="zh-CN" sz="1999" i="1" dirty="0">
                <a:solidFill>
                  <a:srgbClr val="FF0000"/>
                </a:solidFill>
                <a:latin typeface="Arial" charset="0"/>
              </a:rPr>
              <a:t>China </a:t>
            </a:r>
            <a:r>
              <a:rPr lang="en-US" altLang="zh-CN" sz="1999" i="1" dirty="0" smtClean="0">
                <a:solidFill>
                  <a:srgbClr val="FF0000"/>
                </a:solidFill>
                <a:latin typeface="Arial" charset="0"/>
              </a:rPr>
              <a:t>Marine  </a:t>
            </a:r>
            <a:r>
              <a:rPr lang="en-US" altLang="zh-CN" sz="1999" i="1" dirty="0" smtClean="0">
                <a:solidFill>
                  <a:srgbClr val="FF0000"/>
                </a:solidFill>
                <a:latin typeface="Arial" charset="0"/>
              </a:rPr>
              <a:t>Economic Development </a:t>
            </a:r>
            <a:r>
              <a:rPr lang="en-US" altLang="zh-CN" sz="1999" i="1" dirty="0">
                <a:solidFill>
                  <a:srgbClr val="FF0000"/>
                </a:solidFill>
                <a:latin typeface="Arial" charset="0"/>
              </a:rPr>
              <a:t>Index Report.</a:t>
            </a:r>
            <a:r>
              <a:rPr lang="en-US" altLang="zh-CN" sz="1999" dirty="0">
                <a:latin typeface="Arial" charset="0"/>
              </a:rPr>
              <a:t> </a:t>
            </a:r>
          </a:p>
          <a:p>
            <a:pPr defTabSz="914318" eaLnBrk="0" hangingPunct="0">
              <a:lnSpc>
                <a:spcPct val="150000"/>
              </a:lnSpc>
              <a:defRPr/>
            </a:pPr>
            <a:r>
              <a:rPr lang="en-US" altLang="zh-CN" sz="1999" dirty="0">
                <a:latin typeface="Arial" charset="0"/>
              </a:rPr>
              <a:t>The China </a:t>
            </a:r>
            <a:r>
              <a:rPr lang="en-US" altLang="zh-CN" sz="1999" dirty="0" smtClean="0">
                <a:latin typeface="Arial" charset="0"/>
              </a:rPr>
              <a:t>Marine </a:t>
            </a:r>
            <a:r>
              <a:rPr lang="en-US" altLang="zh-CN" sz="1999" dirty="0" smtClean="0">
                <a:latin typeface="Arial" charset="0"/>
              </a:rPr>
              <a:t>Economic Development </a:t>
            </a:r>
            <a:r>
              <a:rPr lang="en-US" altLang="zh-CN" sz="1999" dirty="0">
                <a:latin typeface="Arial" charset="0"/>
              </a:rPr>
              <a:t>Index is a </a:t>
            </a:r>
            <a:r>
              <a:rPr lang="en-US" altLang="zh-CN" sz="1999" dirty="0" smtClean="0">
                <a:latin typeface="Arial" charset="0"/>
              </a:rPr>
              <a:t>comprehensive index to reflect marine economic development status, which includes:</a:t>
            </a:r>
            <a:endParaRPr lang="en-US" altLang="zh-CN" sz="1999" dirty="0">
              <a:latin typeface="Arial" charset="0"/>
            </a:endParaRPr>
          </a:p>
          <a:p>
            <a:pPr marL="268262" indent="623826" defTabSz="914318" eaLnBrk="0" hangingPunct="0">
              <a:lnSpc>
                <a:spcPct val="120000"/>
              </a:lnSpc>
              <a:buFont typeface="Wingdings" pitchFamily="2" charset="2"/>
              <a:buChar char="u"/>
              <a:defRPr/>
            </a:pPr>
            <a:r>
              <a:rPr lang="en-US" altLang="zh-CN" sz="1999" dirty="0" smtClean="0">
                <a:latin typeface="Arial" charset="0"/>
              </a:rPr>
              <a:t>Developmental level</a:t>
            </a:r>
          </a:p>
          <a:p>
            <a:pPr marL="268262" defTabSz="914318" eaLnBrk="0" hangingPunct="0">
              <a:lnSpc>
                <a:spcPct val="120000"/>
              </a:lnSpc>
              <a:defRPr/>
            </a:pPr>
            <a:r>
              <a:rPr lang="en-US" altLang="zh-CN" sz="1999" dirty="0">
                <a:latin typeface="Arial" charset="0"/>
              </a:rPr>
              <a:t> </a:t>
            </a:r>
            <a:r>
              <a:rPr lang="en-US" altLang="zh-CN" sz="1999" dirty="0" smtClean="0">
                <a:latin typeface="Arial" charset="0"/>
              </a:rPr>
              <a:t>        ——size, composition, benefit, openness</a:t>
            </a:r>
            <a:endParaRPr lang="en-US" altLang="zh-CN" sz="1999" dirty="0">
              <a:latin typeface="Arial" charset="0"/>
            </a:endParaRPr>
          </a:p>
          <a:p>
            <a:pPr marL="268262" indent="623826" defTabSz="914318" eaLnBrk="0" hangingPunct="0">
              <a:lnSpc>
                <a:spcPct val="120000"/>
              </a:lnSpc>
              <a:buFont typeface="Wingdings" pitchFamily="2" charset="2"/>
              <a:buChar char="u"/>
              <a:defRPr/>
            </a:pPr>
            <a:r>
              <a:rPr lang="en-US" altLang="zh-CN" sz="1999" dirty="0" smtClean="0">
                <a:latin typeface="Arial" charset="0"/>
              </a:rPr>
              <a:t>Developmental achievements</a:t>
            </a:r>
          </a:p>
          <a:p>
            <a:pPr marL="268262" defTabSz="914318" eaLnBrk="0" hangingPunct="0">
              <a:lnSpc>
                <a:spcPct val="120000"/>
              </a:lnSpc>
              <a:defRPr/>
            </a:pPr>
            <a:r>
              <a:rPr lang="en-US" altLang="zh-CN" sz="1999" dirty="0" smtClean="0">
                <a:latin typeface="Arial" charset="0"/>
              </a:rPr>
              <a:t>         ——stability, livelihood improvement</a:t>
            </a:r>
            <a:endParaRPr lang="en-US" altLang="zh-CN" sz="1999" dirty="0">
              <a:latin typeface="Arial" charset="0"/>
            </a:endParaRPr>
          </a:p>
          <a:p>
            <a:pPr marL="268262" indent="623826" defTabSz="914318" eaLnBrk="0" hangingPunct="0">
              <a:lnSpc>
                <a:spcPct val="120000"/>
              </a:lnSpc>
              <a:buFont typeface="Wingdings" pitchFamily="2" charset="2"/>
              <a:buChar char="u"/>
              <a:defRPr/>
            </a:pPr>
            <a:r>
              <a:rPr lang="en-US" altLang="zh-CN" sz="1999" dirty="0" smtClean="0">
                <a:latin typeface="Arial" charset="0"/>
              </a:rPr>
              <a:t>Developmental potential</a:t>
            </a:r>
          </a:p>
          <a:p>
            <a:pPr marL="268262" defTabSz="914318" eaLnBrk="0" hangingPunct="0">
              <a:lnSpc>
                <a:spcPct val="120000"/>
              </a:lnSpc>
              <a:defRPr/>
            </a:pPr>
            <a:r>
              <a:rPr lang="en-US" altLang="zh-CN" sz="1999" dirty="0">
                <a:latin typeface="Arial" charset="0"/>
              </a:rPr>
              <a:t> </a:t>
            </a:r>
            <a:r>
              <a:rPr lang="en-US" altLang="zh-CN" sz="1999" dirty="0" smtClean="0">
                <a:latin typeface="Arial" charset="0"/>
              </a:rPr>
              <a:t>         ——innovation driving force, resource and </a:t>
            </a:r>
          </a:p>
          <a:p>
            <a:pPr marL="268262" defTabSz="914318" eaLnBrk="0" hangingPunct="0">
              <a:lnSpc>
                <a:spcPct val="120000"/>
              </a:lnSpc>
              <a:defRPr/>
            </a:pPr>
            <a:r>
              <a:rPr lang="en-US" altLang="zh-CN" sz="1999" dirty="0">
                <a:latin typeface="Arial" charset="0"/>
              </a:rPr>
              <a:t> </a:t>
            </a:r>
            <a:r>
              <a:rPr lang="en-US" altLang="zh-CN" sz="1999" dirty="0" smtClean="0">
                <a:latin typeface="Arial" charset="0"/>
              </a:rPr>
              <a:t>        environmental bearing capacity.</a:t>
            </a:r>
            <a:endParaRPr lang="en-US" altLang="zh-CN" sz="1999" dirty="0">
              <a:latin typeface="Arial" charset="0"/>
            </a:endParaRPr>
          </a:p>
        </p:txBody>
      </p:sp>
      <p:pic>
        <p:nvPicPr>
          <p:cNvPr id="2" name="Picture 11"/>
          <p:cNvPicPr>
            <a:picLocks noChangeAspect="1" noChangeArrowheads="1"/>
          </p:cNvPicPr>
          <p:nvPr/>
        </p:nvPicPr>
        <p:blipFill>
          <a:blip r:embed="rId4"/>
          <a:srcRect/>
          <a:stretch>
            <a:fillRect/>
          </a:stretch>
        </p:blipFill>
        <p:spPr bwMode="auto">
          <a:xfrm>
            <a:off x="10282717" y="81651"/>
            <a:ext cx="1821981" cy="251158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9" name="矩形 8"/>
          <p:cNvSpPr/>
          <p:nvPr/>
        </p:nvSpPr>
        <p:spPr>
          <a:xfrm>
            <a:off x="10509359" y="868586"/>
            <a:ext cx="1519792" cy="1200329"/>
          </a:xfrm>
          <a:prstGeom prst="rect">
            <a:avLst/>
          </a:prstGeom>
        </p:spPr>
        <p:txBody>
          <a:bodyPr wrap="square">
            <a:spAutoFit/>
          </a:bodyPr>
          <a:lstStyle/>
          <a:p>
            <a:pPr algn="ctr"/>
            <a:r>
              <a:rPr lang="en-US" altLang="zh-CN" sz="1800" dirty="0"/>
              <a:t>China </a:t>
            </a:r>
            <a:r>
              <a:rPr lang="en-US" altLang="zh-CN" sz="1800" dirty="0" smtClean="0"/>
              <a:t>Marine </a:t>
            </a:r>
            <a:r>
              <a:rPr lang="en-US" altLang="zh-CN" sz="1800" dirty="0" smtClean="0"/>
              <a:t>Economic </a:t>
            </a:r>
            <a:r>
              <a:rPr lang="en-US" altLang="zh-CN" sz="1800" dirty="0"/>
              <a:t>Development Index </a:t>
            </a:r>
            <a:endParaRPr lang="zh-CN" altLang="en-US" sz="1800" dirty="0"/>
          </a:p>
        </p:txBody>
      </p:sp>
      <p:sp>
        <p:nvSpPr>
          <p:cNvPr id="10" name="Rectangle 4"/>
          <p:cNvSpPr>
            <a:spLocks noChangeArrowheads="1"/>
          </p:cNvSpPr>
          <p:nvPr/>
        </p:nvSpPr>
        <p:spPr bwMode="auto">
          <a:xfrm>
            <a:off x="7806151" y="3664898"/>
            <a:ext cx="2072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algn="l" eaLnBrk="1" hangingPunct="1">
              <a:lnSpc>
                <a:spcPct val="100000"/>
              </a:lnSpc>
              <a:spcBef>
                <a:spcPct val="0"/>
              </a:spcBef>
              <a:buFontTx/>
              <a:buNone/>
            </a:pPr>
            <a:r>
              <a:rPr lang="en-US" altLang="zh-CN" sz="1600" dirty="0" smtClean="0">
                <a:latin typeface="Verdana" panose="020B0604030504040204" pitchFamily="34" charset="0"/>
                <a:ea typeface="方正大黑简体"/>
                <a:cs typeface="方正大黑简体"/>
              </a:rPr>
              <a:t>Press </a:t>
            </a:r>
            <a:r>
              <a:rPr lang="en-US" altLang="zh-CN" sz="1600" dirty="0">
                <a:latin typeface="Verdana" panose="020B0604030504040204" pitchFamily="34" charset="0"/>
                <a:ea typeface="方正大黑简体"/>
                <a:cs typeface="方正大黑简体"/>
              </a:rPr>
              <a:t>Conference</a:t>
            </a:r>
            <a:endParaRPr lang="zh-CN" altLang="en-US" sz="1600" dirty="0">
              <a:latin typeface="Verdana" panose="020B0604030504040204" pitchFamily="34" charset="0"/>
              <a:ea typeface="方正大黑简体"/>
              <a:cs typeface="方正大黑简体"/>
            </a:endParaRPr>
          </a:p>
        </p:txBody>
      </p:sp>
      <p:sp>
        <p:nvSpPr>
          <p:cNvPr id="11" name="矩形 10"/>
          <p:cNvSpPr/>
          <p:nvPr/>
        </p:nvSpPr>
        <p:spPr>
          <a:xfrm>
            <a:off x="6603231" y="6410494"/>
            <a:ext cx="5296450" cy="338554"/>
          </a:xfrm>
          <a:prstGeom prst="rect">
            <a:avLst/>
          </a:prstGeom>
        </p:spPr>
        <p:txBody>
          <a:bodyPr wrap="none">
            <a:spAutoFit/>
          </a:bodyPr>
          <a:lstStyle/>
          <a:p>
            <a:r>
              <a:rPr kumimoji="1" lang="en-US" altLang="zh-CN" sz="1600" dirty="0">
                <a:latin typeface="Verdana" panose="020B0604030504040204" pitchFamily="34" charset="0"/>
                <a:ea typeface="方正大黑简体"/>
                <a:cs typeface="方正大黑简体"/>
              </a:rPr>
              <a:t>2016 China </a:t>
            </a:r>
            <a:r>
              <a:rPr kumimoji="1" lang="en-US" altLang="zh-CN" sz="1600" dirty="0" smtClean="0">
                <a:latin typeface="Verdana" panose="020B0604030504040204" pitchFamily="34" charset="0"/>
                <a:ea typeface="方正大黑简体"/>
                <a:cs typeface="方正大黑简体"/>
              </a:rPr>
              <a:t>Marine </a:t>
            </a:r>
            <a:r>
              <a:rPr kumimoji="1" lang="en-US" altLang="zh-CN" sz="1600" dirty="0" smtClean="0">
                <a:latin typeface="Verdana" panose="020B0604030504040204" pitchFamily="34" charset="0"/>
                <a:ea typeface="方正大黑简体"/>
                <a:cs typeface="方正大黑简体"/>
              </a:rPr>
              <a:t>Economic </a:t>
            </a:r>
            <a:r>
              <a:rPr kumimoji="1" lang="en-US" altLang="zh-CN" sz="1600" dirty="0">
                <a:latin typeface="Verdana" panose="020B0604030504040204" pitchFamily="34" charset="0"/>
                <a:ea typeface="方正大黑简体"/>
                <a:cs typeface="方正大黑简体"/>
              </a:rPr>
              <a:t>Development Index </a:t>
            </a:r>
            <a:endParaRPr kumimoji="1" lang="zh-CN" altLang="en-US" sz="1600" dirty="0">
              <a:latin typeface="Verdana" panose="020B0604030504040204" pitchFamily="34" charset="0"/>
              <a:ea typeface="方正大黑简体"/>
              <a:cs typeface="方正大黑简体"/>
            </a:endParaRPr>
          </a:p>
        </p:txBody>
      </p:sp>
      <p:grpSp>
        <p:nvGrpSpPr>
          <p:cNvPr id="3" name="组合 2"/>
          <p:cNvGrpSpPr/>
          <p:nvPr/>
        </p:nvGrpSpPr>
        <p:grpSpPr>
          <a:xfrm>
            <a:off x="6963228" y="4038759"/>
            <a:ext cx="4248515" cy="2393050"/>
            <a:chOff x="2670729" y="4020759"/>
            <a:chExt cx="4766770" cy="2743199"/>
          </a:xfrm>
        </p:grpSpPr>
        <p:graphicFrame>
          <p:nvGraphicFramePr>
            <p:cNvPr id="13" name="图表 12"/>
            <p:cNvGraphicFramePr/>
            <p:nvPr>
              <p:extLst/>
            </p:nvPr>
          </p:nvGraphicFramePr>
          <p:xfrm>
            <a:off x="2670729" y="4020759"/>
            <a:ext cx="4766770" cy="2743199"/>
          </p:xfrm>
          <a:graphic>
            <a:graphicData uri="http://schemas.openxmlformats.org/drawingml/2006/chart">
              <c:chart xmlns:c="http://schemas.openxmlformats.org/drawingml/2006/chart" xmlns:r="http://schemas.openxmlformats.org/officeDocument/2006/relationships" r:id="rId5"/>
            </a:graphicData>
          </a:graphic>
        </p:graphicFrame>
        <p:sp>
          <p:nvSpPr>
            <p:cNvPr id="14" name="矩形 13"/>
            <p:cNvSpPr/>
            <p:nvPr/>
          </p:nvSpPr>
          <p:spPr>
            <a:xfrm>
              <a:off x="3254613" y="4174052"/>
              <a:ext cx="3367237" cy="317529"/>
            </a:xfrm>
            <a:prstGeom prst="rect">
              <a:avLst/>
            </a:prstGeom>
            <a:solidFill>
              <a:schemeClr val="bg1"/>
            </a:solidFill>
          </p:spPr>
          <p:txBody>
            <a:bodyPr wrap="none">
              <a:spAutoFit/>
            </a:bodyPr>
            <a:lstStyle/>
            <a:p>
              <a:r>
                <a:rPr lang="en-US" altLang="zh-CN" sz="1200" dirty="0">
                  <a:latin typeface="Times New Roman" panose="02020603050405020304" pitchFamily="18" charset="0"/>
                  <a:cs typeface="Times New Roman" panose="02020603050405020304" pitchFamily="18" charset="0"/>
                </a:rPr>
                <a:t>China </a:t>
              </a:r>
              <a:r>
                <a:rPr lang="en-US" altLang="zh-CN" sz="1200" dirty="0" smtClean="0">
                  <a:latin typeface="Times New Roman" panose="02020603050405020304" pitchFamily="18" charset="0"/>
                  <a:cs typeface="Times New Roman" panose="02020603050405020304" pitchFamily="18" charset="0"/>
                </a:rPr>
                <a:t>Marine </a:t>
              </a:r>
              <a:r>
                <a:rPr lang="en-US" altLang="zh-CN" sz="1200" dirty="0">
                  <a:latin typeface="Times New Roman" panose="02020603050405020304" pitchFamily="18" charset="0"/>
                  <a:cs typeface="Times New Roman" panose="02020603050405020304" pitchFamily="18" charset="0"/>
                </a:rPr>
                <a:t>Economic Development Index </a:t>
              </a:r>
              <a:endParaRPr lang="zh-CN" altLang="en-US" sz="1200" dirty="0"/>
            </a:p>
          </p:txBody>
        </p:sp>
        <p:sp>
          <p:nvSpPr>
            <p:cNvPr id="15" name="矩形 14"/>
            <p:cNvSpPr/>
            <p:nvPr/>
          </p:nvSpPr>
          <p:spPr>
            <a:xfrm>
              <a:off x="3254613" y="4432019"/>
              <a:ext cx="2161169" cy="276999"/>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level sub-Index </a:t>
              </a:r>
              <a:endParaRPr lang="zh-CN" altLang="en-US" sz="1200" dirty="0"/>
            </a:p>
          </p:txBody>
        </p:sp>
        <p:sp>
          <p:nvSpPr>
            <p:cNvPr id="16" name="矩形 15"/>
            <p:cNvSpPr/>
            <p:nvPr/>
          </p:nvSpPr>
          <p:spPr>
            <a:xfrm>
              <a:off x="3254613" y="4680985"/>
              <a:ext cx="3030909" cy="351652"/>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achievements sub-Index </a:t>
              </a:r>
              <a:endParaRPr lang="zh-CN" altLang="en-US" sz="1200" dirty="0"/>
            </a:p>
          </p:txBody>
        </p:sp>
        <p:sp>
          <p:nvSpPr>
            <p:cNvPr id="17" name="矩形 16"/>
            <p:cNvSpPr/>
            <p:nvPr/>
          </p:nvSpPr>
          <p:spPr>
            <a:xfrm>
              <a:off x="3254613" y="4896978"/>
              <a:ext cx="2401619" cy="276999"/>
            </a:xfrm>
            <a:prstGeom prst="rect">
              <a:avLst/>
            </a:prstGeom>
            <a:solidFill>
              <a:schemeClr val="bg1"/>
            </a:solidFill>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Developmental potential sub-Index </a:t>
              </a:r>
              <a:endParaRPr lang="zh-CN" altLang="en-US" sz="1200" dirty="0"/>
            </a:p>
          </p:txBody>
        </p:sp>
      </p:grpSp>
    </p:spTree>
    <p:extLst>
      <p:ext uri="{BB962C8B-B14F-4D97-AF65-F5344CB8AC3E}">
        <p14:creationId xmlns:p14="http://schemas.microsoft.com/office/powerpoint/2010/main" val="165832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4"/>
          <p:cNvSpPr>
            <a:spLocks noChangeArrowheads="1"/>
          </p:cNvSpPr>
          <p:nvPr/>
        </p:nvSpPr>
        <p:spPr bwMode="auto">
          <a:xfrm>
            <a:off x="196228" y="334349"/>
            <a:ext cx="6046963" cy="12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342798" indent="-342798" eaLnBrk="1" hangingPunct="1">
              <a:spcBef>
                <a:spcPct val="0"/>
              </a:spcBef>
              <a:buFont typeface="Wingdings" panose="05000000000000000000" pitchFamily="2" charset="2"/>
              <a:buChar char="Ø"/>
            </a:pPr>
            <a:r>
              <a:rPr lang="en-US" altLang="zh-CN" sz="2399" b="1" dirty="0" smtClean="0">
                <a:latin typeface="Times New Roman" panose="02020603050405020304" pitchFamily="18" charset="0"/>
                <a:ea typeface="方正大黑简体"/>
                <a:cs typeface="Times New Roman" panose="02020603050405020304" pitchFamily="18" charset="0"/>
              </a:rPr>
              <a:t>Marine </a:t>
            </a:r>
            <a:r>
              <a:rPr lang="en-US" altLang="zh-CN" sz="2399" b="1" dirty="0" smtClean="0">
                <a:latin typeface="Times New Roman" panose="02020603050405020304" pitchFamily="18" charset="0"/>
                <a:ea typeface="方正大黑简体"/>
                <a:cs typeface="Times New Roman" panose="02020603050405020304" pitchFamily="18" charset="0"/>
              </a:rPr>
              <a:t>Economic Climate Index Report</a:t>
            </a:r>
            <a:r>
              <a:rPr lang="zh-CN" altLang="en-US" sz="24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400" b="1" dirty="0">
                <a:solidFill>
                  <a:srgbClr val="FF0000"/>
                </a:solidFill>
                <a:latin typeface="Times New Roman" panose="02020603050405020304" pitchFamily="18" charset="0"/>
                <a:ea typeface="方正大黑简体"/>
                <a:cs typeface="Times New Roman" panose="02020603050405020304" pitchFamily="18" charset="0"/>
              </a:rPr>
              <a:t>2015</a:t>
            </a:r>
            <a:r>
              <a:rPr lang="zh-CN" altLang="en-US" sz="24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400" b="1" dirty="0">
                <a:solidFill>
                  <a:srgbClr val="FF0000"/>
                </a:solidFill>
                <a:latin typeface="Times New Roman" panose="02020603050405020304" pitchFamily="18" charset="0"/>
                <a:ea typeface="方正大黑简体"/>
                <a:cs typeface="Times New Roman" panose="02020603050405020304" pitchFamily="18" charset="0"/>
              </a:rPr>
              <a:t>2016</a:t>
            </a:r>
            <a:r>
              <a:rPr lang="zh-CN" altLang="en-US" sz="24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400" b="1" dirty="0">
                <a:solidFill>
                  <a:srgbClr val="FF0000"/>
                </a:solidFill>
                <a:latin typeface="Times New Roman" panose="02020603050405020304" pitchFamily="18" charset="0"/>
                <a:ea typeface="方正大黑简体"/>
                <a:cs typeface="Times New Roman" panose="02020603050405020304" pitchFamily="18" charset="0"/>
              </a:rPr>
              <a:t>2 Volumes</a:t>
            </a:r>
            <a:endParaRPr lang="zh-CN" altLang="en-US" sz="2400" b="1" dirty="0">
              <a:solidFill>
                <a:srgbClr val="FF0000"/>
              </a:solidFill>
              <a:latin typeface="Times New Roman" panose="02020603050405020304" pitchFamily="18" charset="0"/>
              <a:ea typeface="方正大黑简体"/>
              <a:cs typeface="Times New Roman" panose="02020603050405020304" pitchFamily="18" charset="0"/>
            </a:endParaRPr>
          </a:p>
          <a:p>
            <a:pPr marL="342798" indent="-342798" eaLnBrk="1" hangingPunct="1">
              <a:spcBef>
                <a:spcPct val="0"/>
              </a:spcBef>
              <a:buFont typeface="Wingdings" panose="05000000000000000000" pitchFamily="2" charset="2"/>
              <a:buChar char="Ø"/>
            </a:pPr>
            <a:endParaRPr lang="zh-CN" altLang="en-US" sz="2399" b="1" dirty="0">
              <a:solidFill>
                <a:srgbClr val="FF0000"/>
              </a:solidFill>
              <a:latin typeface="Times New Roman" panose="02020603050405020304" pitchFamily="18" charset="0"/>
              <a:ea typeface="方正大黑简体"/>
              <a:cs typeface="Times New Roman" panose="02020603050405020304" pitchFamily="18" charset="0"/>
            </a:endParaRPr>
          </a:p>
        </p:txBody>
      </p:sp>
      <p:pic>
        <p:nvPicPr>
          <p:cNvPr id="145410" name="Picture 2"/>
          <p:cNvPicPr>
            <a:picLocks noChangeAspect="1" noChangeArrowheads="1"/>
          </p:cNvPicPr>
          <p:nvPr/>
        </p:nvPicPr>
        <p:blipFill>
          <a:blip r:embed="rId3"/>
          <a:srcRect/>
          <a:stretch>
            <a:fillRect/>
          </a:stretch>
        </p:blipFill>
        <p:spPr bwMode="auto">
          <a:xfrm>
            <a:off x="9710878" y="157532"/>
            <a:ext cx="2120778" cy="2997027"/>
          </a:xfrm>
          <a:prstGeom prst="rect">
            <a:avLst/>
          </a:prstGeom>
          <a:noFill/>
          <a:ln w="9525" cap="flat" cmpd="sng" algn="ctr">
            <a:solidFill>
              <a:schemeClr val="tx1"/>
            </a:solidFill>
            <a:prstDash val="solid"/>
            <a:miter lim="800000"/>
            <a:headEnd/>
            <a:tailEnd/>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Lst>
        </p:spPr>
      </p:pic>
      <p:sp>
        <p:nvSpPr>
          <p:cNvPr id="9" name="Rectangle 4"/>
          <p:cNvSpPr>
            <a:spLocks noChangeArrowheads="1"/>
          </p:cNvSpPr>
          <p:nvPr/>
        </p:nvSpPr>
        <p:spPr bwMode="auto">
          <a:xfrm>
            <a:off x="1527440" y="-183556"/>
            <a:ext cx="184678" cy="369097"/>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none" anchor="ctr">
            <a:spAutoFit/>
          </a:bodyPr>
          <a:lstStyle/>
          <a:p>
            <a:pPr>
              <a:defRPr/>
            </a:pPr>
            <a:endParaRPr lang="zh-CN" altLang="en-US" sz="1799"/>
          </a:p>
        </p:txBody>
      </p:sp>
      <p:sp>
        <p:nvSpPr>
          <p:cNvPr id="10" name="Rectangle 6"/>
          <p:cNvSpPr>
            <a:spLocks noChangeArrowheads="1"/>
          </p:cNvSpPr>
          <p:nvPr/>
        </p:nvSpPr>
        <p:spPr bwMode="auto">
          <a:xfrm>
            <a:off x="1527440" y="-183556"/>
            <a:ext cx="184678" cy="369097"/>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none" anchor="ctr">
            <a:spAutoFit/>
          </a:bodyPr>
          <a:lstStyle/>
          <a:p>
            <a:pPr>
              <a:defRPr/>
            </a:pPr>
            <a:endParaRPr lang="zh-CN" altLang="en-US" sz="1799"/>
          </a:p>
        </p:txBody>
      </p:sp>
      <p:grpSp>
        <p:nvGrpSpPr>
          <p:cNvPr id="11" name="组合 19"/>
          <p:cNvGrpSpPr>
            <a:grpSpLocks/>
          </p:cNvGrpSpPr>
          <p:nvPr/>
        </p:nvGrpSpPr>
        <p:grpSpPr bwMode="auto">
          <a:xfrm>
            <a:off x="1130623" y="3501802"/>
            <a:ext cx="8858250" cy="3133725"/>
            <a:chOff x="142844" y="3571876"/>
            <a:chExt cx="8858280" cy="3133725"/>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44" y="3571876"/>
              <a:ext cx="885828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214282" y="4572008"/>
              <a:ext cx="353943" cy="14287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100">
                  <a:latin typeface="Constantia" panose="02030602050306030303" pitchFamily="18" charset="0"/>
                </a:rPr>
                <a:t>Coincident indicator</a:t>
              </a:r>
              <a:endParaRPr lang="zh-CN" altLang="en-US" sz="1100">
                <a:latin typeface="Constantia" panose="02030602050306030303" pitchFamily="18" charset="0"/>
              </a:endParaRPr>
            </a:p>
          </p:txBody>
        </p:sp>
        <p:sp>
          <p:nvSpPr>
            <p:cNvPr id="14" name="TextBox 8"/>
            <p:cNvSpPr txBox="1">
              <a:spLocks noChangeArrowheads="1"/>
            </p:cNvSpPr>
            <p:nvPr/>
          </p:nvSpPr>
          <p:spPr bwMode="auto">
            <a:xfrm>
              <a:off x="8572528" y="4500570"/>
              <a:ext cx="353943" cy="14287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100">
                  <a:latin typeface="Constantia" panose="02030602050306030303" pitchFamily="18" charset="0"/>
                </a:rPr>
                <a:t>Leading  indicator</a:t>
              </a:r>
              <a:endParaRPr lang="zh-CN" altLang="en-US" sz="1100">
                <a:latin typeface="Constantia" panose="02030602050306030303" pitchFamily="18" charset="0"/>
              </a:endParaRPr>
            </a:p>
          </p:txBody>
        </p:sp>
        <p:sp>
          <p:nvSpPr>
            <p:cNvPr id="15" name="TextBox 9"/>
            <p:cNvSpPr txBox="1">
              <a:spLocks noChangeArrowheads="1"/>
            </p:cNvSpPr>
            <p:nvPr/>
          </p:nvSpPr>
          <p:spPr bwMode="auto">
            <a:xfrm>
              <a:off x="3214678" y="6245562"/>
              <a:ext cx="135732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100" dirty="0">
                  <a:latin typeface="Constantia" panose="02030602050306030303" pitchFamily="18" charset="0"/>
                </a:rPr>
                <a:t>Coincident indicator,</a:t>
              </a:r>
            </a:p>
            <a:p>
              <a:pPr algn="ctr" eaLnBrk="1" hangingPunct="1"/>
              <a:r>
                <a:rPr lang="en-US" altLang="zh-CN" sz="1100" dirty="0">
                  <a:latin typeface="Constantia" panose="02030602050306030303" pitchFamily="18" charset="0"/>
                </a:rPr>
                <a:t>2002=100</a:t>
              </a:r>
              <a:endParaRPr lang="zh-CN" altLang="en-US" sz="1100" dirty="0">
                <a:latin typeface="Constantia" panose="02030602050306030303" pitchFamily="18" charset="0"/>
              </a:endParaRPr>
            </a:p>
          </p:txBody>
        </p:sp>
        <p:sp>
          <p:nvSpPr>
            <p:cNvPr id="16" name="TextBox 10"/>
            <p:cNvSpPr txBox="1">
              <a:spLocks noChangeArrowheads="1"/>
            </p:cNvSpPr>
            <p:nvPr/>
          </p:nvSpPr>
          <p:spPr bwMode="auto">
            <a:xfrm>
              <a:off x="4906520" y="6239466"/>
              <a:ext cx="1237116"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100">
                  <a:latin typeface="Constantia" panose="02030602050306030303" pitchFamily="18" charset="0"/>
                </a:rPr>
                <a:t>Leading indicator,</a:t>
              </a:r>
            </a:p>
            <a:p>
              <a:pPr algn="ctr" eaLnBrk="1" hangingPunct="1"/>
              <a:r>
                <a:rPr lang="en-US" altLang="zh-CN" sz="1100">
                  <a:latin typeface="Constantia" panose="02030602050306030303" pitchFamily="18" charset="0"/>
                </a:rPr>
                <a:t>2002=100</a:t>
              </a:r>
              <a:endParaRPr lang="zh-CN" altLang="en-US" sz="1100">
                <a:latin typeface="Constantia" panose="02030602050306030303" pitchFamily="18" charset="0"/>
              </a:endParaRPr>
            </a:p>
          </p:txBody>
        </p:sp>
        <p:sp>
          <p:nvSpPr>
            <p:cNvPr id="17" name="TextBox 11"/>
            <p:cNvSpPr txBox="1">
              <a:spLocks noChangeArrowheads="1"/>
            </p:cNvSpPr>
            <p:nvPr/>
          </p:nvSpPr>
          <p:spPr bwMode="auto">
            <a:xfrm>
              <a:off x="2071670" y="3754283"/>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1</a:t>
              </a:r>
              <a:endParaRPr lang="zh-CN" altLang="en-US" sz="1000">
                <a:latin typeface="Constantia" panose="02030602050306030303" pitchFamily="18" charset="0"/>
              </a:endParaRPr>
            </a:p>
          </p:txBody>
        </p:sp>
        <p:sp>
          <p:nvSpPr>
            <p:cNvPr id="18" name="TextBox 12"/>
            <p:cNvSpPr txBox="1">
              <a:spLocks noChangeArrowheads="1"/>
            </p:cNvSpPr>
            <p:nvPr/>
          </p:nvSpPr>
          <p:spPr bwMode="auto">
            <a:xfrm>
              <a:off x="1428728" y="5702824"/>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1</a:t>
              </a:r>
              <a:endParaRPr lang="zh-CN" altLang="en-US" sz="1000">
                <a:latin typeface="Constantia" panose="02030602050306030303" pitchFamily="18" charset="0"/>
              </a:endParaRPr>
            </a:p>
          </p:txBody>
        </p:sp>
        <p:sp>
          <p:nvSpPr>
            <p:cNvPr id="19" name="TextBox 13"/>
            <p:cNvSpPr txBox="1">
              <a:spLocks noChangeArrowheads="1"/>
            </p:cNvSpPr>
            <p:nvPr/>
          </p:nvSpPr>
          <p:spPr bwMode="auto">
            <a:xfrm>
              <a:off x="3963920" y="3754283"/>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2</a:t>
              </a:r>
              <a:endParaRPr lang="zh-CN" altLang="en-US" sz="1000">
                <a:latin typeface="Constantia" panose="02030602050306030303" pitchFamily="18" charset="0"/>
              </a:endParaRPr>
            </a:p>
          </p:txBody>
        </p:sp>
        <p:sp>
          <p:nvSpPr>
            <p:cNvPr id="20" name="TextBox 14"/>
            <p:cNvSpPr txBox="1">
              <a:spLocks noChangeArrowheads="1"/>
            </p:cNvSpPr>
            <p:nvPr/>
          </p:nvSpPr>
          <p:spPr bwMode="auto">
            <a:xfrm>
              <a:off x="2928926" y="5664821"/>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2</a:t>
              </a:r>
              <a:endParaRPr lang="zh-CN" altLang="en-US" sz="1000">
                <a:latin typeface="Constantia" panose="02030602050306030303" pitchFamily="18" charset="0"/>
              </a:endParaRPr>
            </a:p>
          </p:txBody>
        </p:sp>
        <p:sp>
          <p:nvSpPr>
            <p:cNvPr id="21" name="TextBox 15"/>
            <p:cNvSpPr txBox="1">
              <a:spLocks noChangeArrowheads="1"/>
            </p:cNvSpPr>
            <p:nvPr/>
          </p:nvSpPr>
          <p:spPr bwMode="auto">
            <a:xfrm>
              <a:off x="5572132" y="3749614"/>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3</a:t>
              </a:r>
              <a:endParaRPr lang="zh-CN" altLang="en-US" sz="1000">
                <a:latin typeface="Constantia" panose="02030602050306030303" pitchFamily="18" charset="0"/>
              </a:endParaRPr>
            </a:p>
          </p:txBody>
        </p:sp>
        <p:sp>
          <p:nvSpPr>
            <p:cNvPr id="22" name="TextBox 16"/>
            <p:cNvSpPr txBox="1">
              <a:spLocks noChangeArrowheads="1"/>
            </p:cNvSpPr>
            <p:nvPr/>
          </p:nvSpPr>
          <p:spPr bwMode="auto">
            <a:xfrm>
              <a:off x="4971862" y="5623863"/>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3</a:t>
              </a:r>
              <a:endParaRPr lang="zh-CN" altLang="en-US" sz="1000">
                <a:latin typeface="Constantia" panose="02030602050306030303" pitchFamily="18" charset="0"/>
              </a:endParaRPr>
            </a:p>
          </p:txBody>
        </p:sp>
        <p:sp>
          <p:nvSpPr>
            <p:cNvPr id="23" name="TextBox 17"/>
            <p:cNvSpPr txBox="1">
              <a:spLocks noChangeArrowheads="1"/>
            </p:cNvSpPr>
            <p:nvPr/>
          </p:nvSpPr>
          <p:spPr bwMode="auto">
            <a:xfrm>
              <a:off x="7055756" y="3739136"/>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4</a:t>
              </a:r>
              <a:endParaRPr lang="zh-CN" altLang="en-US" sz="1000">
                <a:latin typeface="Constantia" panose="02030602050306030303" pitchFamily="18" charset="0"/>
              </a:endParaRPr>
            </a:p>
          </p:txBody>
        </p:sp>
        <p:sp>
          <p:nvSpPr>
            <p:cNvPr id="24" name="TextBox 18"/>
            <p:cNvSpPr txBox="1">
              <a:spLocks noChangeArrowheads="1"/>
            </p:cNvSpPr>
            <p:nvPr/>
          </p:nvSpPr>
          <p:spPr bwMode="auto">
            <a:xfrm>
              <a:off x="6966030" y="5599479"/>
              <a:ext cx="642942"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000">
                  <a:latin typeface="Constantia" panose="02030602050306030303" pitchFamily="18" charset="0"/>
                </a:rPr>
                <a:t>Period 4</a:t>
              </a:r>
              <a:endParaRPr lang="zh-CN" altLang="en-US" sz="1000">
                <a:latin typeface="Constantia" panose="02030602050306030303" pitchFamily="18" charset="0"/>
              </a:endParaRPr>
            </a:p>
          </p:txBody>
        </p:sp>
      </p:grpSp>
      <p:sp>
        <p:nvSpPr>
          <p:cNvPr id="2" name="矩形 1"/>
          <p:cNvSpPr/>
          <p:nvPr/>
        </p:nvSpPr>
        <p:spPr>
          <a:xfrm>
            <a:off x="466196" y="1341830"/>
            <a:ext cx="9114996" cy="1938223"/>
          </a:xfrm>
          <a:prstGeom prst="rect">
            <a:avLst/>
          </a:prstGeom>
        </p:spPr>
        <p:txBody>
          <a:bodyPr wrap="none">
            <a:spAutoFit/>
          </a:bodyPr>
          <a:lstStyle/>
          <a:p>
            <a:r>
              <a:rPr lang="en-US" altLang="zh-CN" sz="1999" dirty="0">
                <a:latin typeface="Arial" charset="0"/>
              </a:rPr>
              <a:t>Marine Economic Climate </a:t>
            </a:r>
            <a:r>
              <a:rPr lang="en-US" altLang="zh-CN" sz="1999" dirty="0" smtClean="0">
                <a:latin typeface="Arial" charset="0"/>
              </a:rPr>
              <a:t>Index is a comprehensive description on the </a:t>
            </a:r>
          </a:p>
          <a:p>
            <a:r>
              <a:rPr lang="en-US" altLang="zh-CN" sz="1999" dirty="0" smtClean="0">
                <a:latin typeface="Arial" charset="0"/>
              </a:rPr>
              <a:t>development status of marine economy, which is used to reflect the booming </a:t>
            </a:r>
          </a:p>
          <a:p>
            <a:r>
              <a:rPr lang="en-US" altLang="zh-CN" sz="1999" dirty="0" smtClean="0">
                <a:latin typeface="Arial" charset="0"/>
              </a:rPr>
              <a:t>state of marine economy at </a:t>
            </a:r>
            <a:r>
              <a:rPr lang="en-US" altLang="zh-CN" sz="1999" dirty="0">
                <a:latin typeface="Arial" charset="0"/>
              </a:rPr>
              <a:t>present </a:t>
            </a:r>
            <a:r>
              <a:rPr lang="en-US" altLang="zh-CN" sz="1999" dirty="0" smtClean="0">
                <a:latin typeface="Arial" charset="0"/>
              </a:rPr>
              <a:t>. It consists of coincident indicator, leading</a:t>
            </a:r>
          </a:p>
          <a:p>
            <a:r>
              <a:rPr lang="en-US" altLang="zh-CN" sz="1999" dirty="0" smtClean="0">
                <a:latin typeface="Arial" charset="0"/>
              </a:rPr>
              <a:t> indicator and lagging indicator.</a:t>
            </a:r>
          </a:p>
          <a:p>
            <a:r>
              <a:rPr lang="en-US" altLang="zh-CN" sz="1999" dirty="0" smtClean="0">
                <a:latin typeface="Arial" charset="0"/>
              </a:rPr>
              <a:t>Due to data limitation, we can only achieve yearly index analysis, quarterly and</a:t>
            </a:r>
          </a:p>
          <a:p>
            <a:r>
              <a:rPr lang="en-US" altLang="zh-CN" sz="1999" dirty="0" smtClean="0">
                <a:latin typeface="Arial" charset="0"/>
              </a:rPr>
              <a:t> monthly climate index is to be studied.</a:t>
            </a:r>
            <a:endParaRPr lang="zh-CN" altLang="en-US" sz="1999" dirty="0">
              <a:latin typeface="Arial" charset="0"/>
            </a:endParaRPr>
          </a:p>
        </p:txBody>
      </p:sp>
      <p:sp>
        <p:nvSpPr>
          <p:cNvPr id="3" name="矩形 2"/>
          <p:cNvSpPr/>
          <p:nvPr/>
        </p:nvSpPr>
        <p:spPr>
          <a:xfrm>
            <a:off x="9737249" y="1099279"/>
            <a:ext cx="2160139" cy="584775"/>
          </a:xfrm>
          <a:prstGeom prst="rect">
            <a:avLst/>
          </a:prstGeom>
        </p:spPr>
        <p:txBody>
          <a:bodyPr wrap="square">
            <a:spAutoFit/>
          </a:bodyPr>
          <a:lstStyle/>
          <a:p>
            <a:pPr algn="ctr"/>
            <a:r>
              <a:rPr lang="en-US" altLang="zh-CN" sz="1600" dirty="0" smtClean="0">
                <a:latin typeface="Times New Roman" panose="02020603050405020304" pitchFamily="18" charset="0"/>
                <a:ea typeface="方正大黑简体"/>
                <a:cs typeface="Times New Roman" panose="02020603050405020304" pitchFamily="18" charset="0"/>
              </a:rPr>
              <a:t>Marine </a:t>
            </a:r>
            <a:r>
              <a:rPr lang="en-US" altLang="zh-CN" sz="1600" dirty="0">
                <a:latin typeface="Times New Roman" panose="02020603050405020304" pitchFamily="18" charset="0"/>
                <a:ea typeface="方正大黑简体"/>
                <a:cs typeface="Times New Roman" panose="02020603050405020304" pitchFamily="18" charset="0"/>
              </a:rPr>
              <a:t>Economic Climate Index Report</a:t>
            </a:r>
            <a:endParaRPr lang="zh-CN" altLang="en-US" sz="1600" dirty="0"/>
          </a:p>
        </p:txBody>
      </p:sp>
    </p:spTree>
    <p:extLst>
      <p:ext uri="{BB962C8B-B14F-4D97-AF65-F5344CB8AC3E}">
        <p14:creationId xmlns:p14="http://schemas.microsoft.com/office/powerpoint/2010/main" val="21692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3290863" y="1629594"/>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200" dirty="0">
                <a:cs typeface="+mn-ea"/>
                <a:sym typeface="+mn-lt"/>
              </a:rPr>
              <a:t>1</a:t>
            </a:r>
            <a:endParaRPr lang="zh-CN" altLang="en-US" sz="3200" dirty="0">
              <a:cs typeface="+mn-ea"/>
              <a:sym typeface="+mn-lt"/>
            </a:endParaRPr>
          </a:p>
        </p:txBody>
      </p:sp>
      <p:grpSp>
        <p:nvGrpSpPr>
          <p:cNvPr id="4" name="组合 3"/>
          <p:cNvGrpSpPr/>
          <p:nvPr/>
        </p:nvGrpSpPr>
        <p:grpSpPr>
          <a:xfrm>
            <a:off x="4172953" y="1651918"/>
            <a:ext cx="7371974" cy="511504"/>
            <a:chOff x="6339097" y="1596050"/>
            <a:chExt cx="3794315" cy="511504"/>
          </a:xfrm>
        </p:grpSpPr>
        <p:sp>
          <p:nvSpPr>
            <p:cNvPr id="17" name="圆角矩形 16"/>
            <p:cNvSpPr/>
            <p:nvPr/>
          </p:nvSpPr>
          <p:spPr>
            <a:xfrm>
              <a:off x="6339097" y="1596050"/>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dirty="0">
                <a:cs typeface="+mn-ea"/>
                <a:sym typeface="+mn-lt"/>
              </a:endParaRPr>
            </a:p>
          </p:txBody>
        </p:sp>
        <p:sp>
          <p:nvSpPr>
            <p:cNvPr id="32" name="矩形 31"/>
            <p:cNvSpPr/>
            <p:nvPr/>
          </p:nvSpPr>
          <p:spPr>
            <a:xfrm>
              <a:off x="6396205" y="1615071"/>
              <a:ext cx="3737207" cy="492483"/>
            </a:xfrm>
            <a:prstGeom prst="rect">
              <a:avLst/>
            </a:prstGeom>
          </p:spPr>
          <p:txBody>
            <a:bodyPr wrap="square" lIns="121960" tIns="60980" rIns="121960" bIns="60980">
              <a:spAutoFit/>
            </a:bodyPr>
            <a:lstStyle/>
            <a:p>
              <a:pPr>
                <a:defRPr/>
              </a:pPr>
              <a:r>
                <a:rPr lang="en-US" altLang="zh-CN" b="1" kern="100" dirty="0" smtClean="0">
                  <a:solidFill>
                    <a:schemeClr val="bg1"/>
                  </a:solidFill>
                  <a:cs typeface="+mn-ea"/>
                  <a:sym typeface="+mn-lt"/>
                </a:rPr>
                <a:t>Marine Economy Monitoring</a:t>
              </a:r>
              <a:endParaRPr lang="zh-CN" altLang="zh-CN" b="1" kern="100" dirty="0">
                <a:solidFill>
                  <a:schemeClr val="bg1"/>
                </a:solidFill>
                <a:cs typeface="+mn-ea"/>
                <a:sym typeface="+mn-lt"/>
              </a:endParaRPr>
            </a:p>
          </p:txBody>
        </p:sp>
      </p:grpSp>
      <p:sp>
        <p:nvSpPr>
          <p:cNvPr id="33" name="圆角矩形 32"/>
          <p:cNvSpPr/>
          <p:nvPr/>
        </p:nvSpPr>
        <p:spPr>
          <a:xfrm>
            <a:off x="3290863" y="2466046"/>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200" dirty="0">
                <a:cs typeface="+mn-ea"/>
                <a:sym typeface="+mn-lt"/>
              </a:rPr>
              <a:t>2</a:t>
            </a:r>
            <a:endParaRPr lang="zh-CN" altLang="en-US" sz="3200" dirty="0">
              <a:cs typeface="+mn-ea"/>
              <a:sym typeface="+mn-lt"/>
            </a:endParaRPr>
          </a:p>
        </p:txBody>
      </p:sp>
      <p:sp>
        <p:nvSpPr>
          <p:cNvPr id="36" name="圆角矩形 35"/>
          <p:cNvSpPr/>
          <p:nvPr/>
        </p:nvSpPr>
        <p:spPr>
          <a:xfrm>
            <a:off x="3290863" y="3351899"/>
            <a:ext cx="513261"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3200" dirty="0">
                <a:cs typeface="+mn-ea"/>
                <a:sym typeface="+mn-lt"/>
              </a:rPr>
              <a:t>3</a:t>
            </a:r>
            <a:endParaRPr lang="zh-CN" altLang="en-US" sz="3200" dirty="0">
              <a:cs typeface="+mn-ea"/>
              <a:sym typeface="+mn-lt"/>
            </a:endParaRPr>
          </a:p>
        </p:txBody>
      </p:sp>
      <p:grpSp>
        <p:nvGrpSpPr>
          <p:cNvPr id="6" name="组合 5"/>
          <p:cNvGrpSpPr/>
          <p:nvPr/>
        </p:nvGrpSpPr>
        <p:grpSpPr>
          <a:xfrm>
            <a:off x="4172954" y="3343759"/>
            <a:ext cx="7331711" cy="519644"/>
            <a:chOff x="6339097" y="3287891"/>
            <a:chExt cx="3990875" cy="519644"/>
          </a:xfrm>
        </p:grpSpPr>
        <p:sp>
          <p:nvSpPr>
            <p:cNvPr id="25" name="圆角矩形 24"/>
            <p:cNvSpPr/>
            <p:nvPr/>
          </p:nvSpPr>
          <p:spPr>
            <a:xfrm>
              <a:off x="6339097" y="3296031"/>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dirty="0">
                <a:cs typeface="+mn-ea"/>
                <a:sym typeface="+mn-lt"/>
              </a:endParaRPr>
            </a:p>
          </p:txBody>
        </p:sp>
        <p:sp>
          <p:nvSpPr>
            <p:cNvPr id="37" name="矩形 36"/>
            <p:cNvSpPr/>
            <p:nvPr/>
          </p:nvSpPr>
          <p:spPr>
            <a:xfrm>
              <a:off x="6389939" y="3287891"/>
              <a:ext cx="3940033" cy="492483"/>
            </a:xfrm>
            <a:prstGeom prst="rect">
              <a:avLst/>
            </a:prstGeom>
          </p:spPr>
          <p:txBody>
            <a:bodyPr wrap="square" lIns="121960" tIns="60980" rIns="121960" bIns="60980">
              <a:spAutoFit/>
            </a:bodyPr>
            <a:lstStyle/>
            <a:p>
              <a:pPr>
                <a:defRPr/>
              </a:pPr>
              <a:r>
                <a:rPr lang="en-US" altLang="zh-CN" b="1" kern="100" dirty="0" smtClean="0">
                  <a:solidFill>
                    <a:schemeClr val="bg1"/>
                  </a:solidFill>
                  <a:cs typeface="+mn-ea"/>
                  <a:sym typeface="+mn-lt"/>
                </a:rPr>
                <a:t>Proposals for international collaboration</a:t>
              </a:r>
            </a:p>
          </p:txBody>
        </p:sp>
      </p:grpSp>
      <p:sp>
        <p:nvSpPr>
          <p:cNvPr id="22" name="TextBox 21"/>
          <p:cNvSpPr txBox="1"/>
          <p:nvPr/>
        </p:nvSpPr>
        <p:spPr>
          <a:xfrm>
            <a:off x="266527" y="2207601"/>
            <a:ext cx="2808312" cy="615579"/>
          </a:xfrm>
          <a:prstGeom prst="rect">
            <a:avLst/>
          </a:prstGeom>
          <a:noFill/>
        </p:spPr>
        <p:txBody>
          <a:bodyPr wrap="square" lIns="121948" tIns="60973" rIns="121948" bIns="60973">
            <a:spAutoFit/>
          </a:bodyPr>
          <a:lstStyle/>
          <a:p>
            <a:pPr algn="r">
              <a:defRPr/>
            </a:pPr>
            <a:r>
              <a:rPr lang="en-US" altLang="zh-CN" sz="3200" b="1" spc="200" dirty="0" smtClean="0">
                <a:solidFill>
                  <a:srgbClr val="669900"/>
                </a:solidFill>
                <a:cs typeface="+mn-ea"/>
                <a:sym typeface="+mn-lt"/>
              </a:rPr>
              <a:t>CONTENTS</a:t>
            </a:r>
            <a:endParaRPr lang="zh-CN" altLang="en-US" sz="3200" b="1" spc="200" dirty="0">
              <a:solidFill>
                <a:srgbClr val="669900"/>
              </a:solidFill>
              <a:cs typeface="+mn-ea"/>
              <a:sym typeface="+mn-lt"/>
            </a:endParaRPr>
          </a:p>
        </p:txBody>
      </p:sp>
      <p:grpSp>
        <p:nvGrpSpPr>
          <p:cNvPr id="16" name="组合 15"/>
          <p:cNvGrpSpPr/>
          <p:nvPr/>
        </p:nvGrpSpPr>
        <p:grpSpPr>
          <a:xfrm>
            <a:off x="4126195" y="2442410"/>
            <a:ext cx="7517596" cy="511504"/>
            <a:chOff x="6339097" y="1596050"/>
            <a:chExt cx="3794315" cy="511504"/>
          </a:xfrm>
        </p:grpSpPr>
        <p:sp>
          <p:nvSpPr>
            <p:cNvPr id="19" name="圆角矩形 18"/>
            <p:cNvSpPr/>
            <p:nvPr/>
          </p:nvSpPr>
          <p:spPr>
            <a:xfrm>
              <a:off x="6339097" y="1596050"/>
              <a:ext cx="3744416" cy="51150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dirty="0">
                <a:cs typeface="+mn-ea"/>
                <a:sym typeface="+mn-lt"/>
              </a:endParaRPr>
            </a:p>
          </p:txBody>
        </p:sp>
        <p:sp>
          <p:nvSpPr>
            <p:cNvPr id="20" name="矩形 19"/>
            <p:cNvSpPr/>
            <p:nvPr/>
          </p:nvSpPr>
          <p:spPr>
            <a:xfrm>
              <a:off x="6396205" y="1615071"/>
              <a:ext cx="3737207" cy="492483"/>
            </a:xfrm>
            <a:prstGeom prst="rect">
              <a:avLst/>
            </a:prstGeom>
          </p:spPr>
          <p:txBody>
            <a:bodyPr wrap="square" lIns="121960" tIns="60980" rIns="121960" bIns="60980">
              <a:spAutoFit/>
            </a:bodyPr>
            <a:lstStyle/>
            <a:p>
              <a:pPr>
                <a:defRPr/>
              </a:pPr>
              <a:r>
                <a:rPr lang="en-US" altLang="zh-CN" b="1" kern="100" dirty="0" smtClean="0">
                  <a:solidFill>
                    <a:schemeClr val="bg1"/>
                  </a:solidFill>
                  <a:cs typeface="+mn-ea"/>
                  <a:sym typeface="+mn-lt"/>
                </a:rPr>
                <a:t>Marine Economy Evaluation</a:t>
              </a:r>
              <a:endParaRPr lang="zh-CN" altLang="zh-CN" b="1" kern="100" dirty="0">
                <a:solidFill>
                  <a:schemeClr val="bg1"/>
                </a:solidFill>
                <a:cs typeface="+mn-ea"/>
                <a:sym typeface="+mn-lt"/>
              </a:endParaRPr>
            </a:p>
          </p:txBody>
        </p:sp>
      </p:grpSp>
    </p:spTree>
    <p:extLst>
      <p:ext uri="{BB962C8B-B14F-4D97-AF65-F5344CB8AC3E}">
        <p14:creationId xmlns:p14="http://schemas.microsoft.com/office/powerpoint/2010/main" val="2114673189"/>
      </p:ext>
    </p:extLst>
  </p:cSld>
  <p:clrMapOvr>
    <a:masterClrMapping/>
  </p:clrMapOvr>
  <p:transition spd="slow" advTm="0">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0159" y="366096"/>
            <a:ext cx="10518034" cy="688121"/>
          </a:xfrm>
        </p:spPr>
        <p:txBody>
          <a:bodyPr>
            <a:normAutofit/>
          </a:bodyPr>
          <a:lstStyle/>
          <a:p>
            <a:r>
              <a:rPr lang="en-US" sz="3601" b="1" dirty="0"/>
              <a:t>The "blue 100" </a:t>
            </a:r>
            <a:r>
              <a:rPr lang="en-US" sz="3601" b="1" dirty="0" smtClean="0"/>
              <a:t>Marine </a:t>
            </a:r>
            <a:r>
              <a:rPr lang="en-US" sz="3601" b="1" dirty="0"/>
              <a:t>Economic Stocks Price Index</a:t>
            </a:r>
            <a:endParaRPr lang="zh-CN" altLang="en-US" sz="3599" dirty="0">
              <a:latin typeface="宋体" panose="02010600030101010101" pitchFamily="2" charset="-122"/>
              <a:ea typeface="宋体" panose="02010600030101010101" pitchFamily="2" charset="-122"/>
            </a:endParaRPr>
          </a:p>
        </p:txBody>
      </p:sp>
      <p:sp>
        <p:nvSpPr>
          <p:cNvPr id="9" name="文本框 8"/>
          <p:cNvSpPr txBox="1"/>
          <p:nvPr/>
        </p:nvSpPr>
        <p:spPr>
          <a:xfrm>
            <a:off x="698576" y="1198191"/>
            <a:ext cx="11377264" cy="1569660"/>
          </a:xfrm>
          <a:prstGeom prst="rect">
            <a:avLst/>
          </a:prstGeom>
          <a:noFill/>
        </p:spPr>
        <p:txBody>
          <a:bodyPr wrap="square" rtlCol="0">
            <a:spAutoFit/>
          </a:bodyPr>
          <a:lstStyle/>
          <a:p>
            <a:r>
              <a:rPr lang="en-US" dirty="0"/>
              <a:t>The index is an indicator of changes in the overall price level of the </a:t>
            </a:r>
            <a:r>
              <a:rPr lang="en-US" dirty="0" smtClean="0"/>
              <a:t>Marine </a:t>
            </a:r>
            <a:r>
              <a:rPr lang="en-US" dirty="0"/>
              <a:t>economy. It picks up 100 stocks in </a:t>
            </a:r>
            <a:r>
              <a:rPr lang="en-US" dirty="0" smtClean="0"/>
              <a:t>both the </a:t>
            </a:r>
            <a:r>
              <a:rPr lang="en-US" dirty="0"/>
              <a:t>Shanghai and Shenzhen </a:t>
            </a:r>
            <a:r>
              <a:rPr lang="en-US" dirty="0" smtClean="0"/>
              <a:t>stock markets that </a:t>
            </a:r>
            <a:r>
              <a:rPr lang="en-US" dirty="0"/>
              <a:t>are part of the </a:t>
            </a:r>
            <a:r>
              <a:rPr lang="en-US" dirty="0" smtClean="0"/>
              <a:t>Marine </a:t>
            </a:r>
            <a:r>
              <a:rPr lang="en-US" dirty="0"/>
              <a:t>economy, and by using the pie weighted synthesis, it reflects the development of the </a:t>
            </a:r>
            <a:r>
              <a:rPr lang="en-US" dirty="0" smtClean="0"/>
              <a:t>Marine </a:t>
            </a:r>
            <a:r>
              <a:rPr lang="en-US" dirty="0"/>
              <a:t>economy from the perspective of the stock market.</a:t>
            </a:r>
            <a:endParaRPr lang="zh-CN" altLang="en-US" dirty="0"/>
          </a:p>
        </p:txBody>
      </p:sp>
      <p:grpSp>
        <p:nvGrpSpPr>
          <p:cNvPr id="4" name="组合 3"/>
          <p:cNvGrpSpPr/>
          <p:nvPr/>
        </p:nvGrpSpPr>
        <p:grpSpPr>
          <a:xfrm>
            <a:off x="600241" y="3357786"/>
            <a:ext cx="4768330" cy="2862282"/>
            <a:chOff x="600241" y="3357786"/>
            <a:chExt cx="4768330" cy="2862282"/>
          </a:xfrm>
        </p:grpSpPr>
        <p:pic>
          <p:nvPicPr>
            <p:cNvPr id="8" name="图片 7"/>
            <p:cNvPicPr>
              <a:picLocks noChangeAspect="1"/>
            </p:cNvPicPr>
            <p:nvPr/>
          </p:nvPicPr>
          <p:blipFill>
            <a:blip r:embed="rId3"/>
            <a:stretch>
              <a:fillRect/>
            </a:stretch>
          </p:blipFill>
          <p:spPr>
            <a:xfrm>
              <a:off x="600241" y="3357786"/>
              <a:ext cx="4768330" cy="2862282"/>
            </a:xfrm>
            <a:prstGeom prst="rect">
              <a:avLst/>
            </a:prstGeom>
          </p:spPr>
        </p:pic>
        <p:sp>
          <p:nvSpPr>
            <p:cNvPr id="3" name="文本框 2"/>
            <p:cNvSpPr txBox="1"/>
            <p:nvPr/>
          </p:nvSpPr>
          <p:spPr>
            <a:xfrm>
              <a:off x="1132060" y="5806058"/>
              <a:ext cx="2446835" cy="338554"/>
            </a:xfrm>
            <a:prstGeom prst="rect">
              <a:avLst/>
            </a:prstGeom>
            <a:solidFill>
              <a:schemeClr val="bg1"/>
            </a:solidFill>
          </p:spPr>
          <p:txBody>
            <a:bodyPr wrap="square" rtlCol="0">
              <a:spAutoFit/>
            </a:bodyPr>
            <a:lstStyle/>
            <a:p>
              <a:r>
                <a:rPr lang="en-US" altLang="zh-CN" sz="1600" dirty="0" smtClean="0"/>
                <a:t>January and February,2017</a:t>
              </a:r>
              <a:endParaRPr lang="zh-CN" altLang="en-US" sz="1600" dirty="0"/>
            </a:p>
          </p:txBody>
        </p:sp>
        <p:sp>
          <p:nvSpPr>
            <p:cNvPr id="10" name="文本框 9"/>
            <p:cNvSpPr txBox="1"/>
            <p:nvPr/>
          </p:nvSpPr>
          <p:spPr>
            <a:xfrm>
              <a:off x="3887145" y="5806058"/>
              <a:ext cx="1481426" cy="338554"/>
            </a:xfrm>
            <a:prstGeom prst="rect">
              <a:avLst/>
            </a:prstGeom>
            <a:solidFill>
              <a:schemeClr val="bg1"/>
            </a:solidFill>
          </p:spPr>
          <p:txBody>
            <a:bodyPr wrap="square" rtlCol="0">
              <a:spAutoFit/>
            </a:bodyPr>
            <a:lstStyle/>
            <a:p>
              <a:r>
                <a:rPr lang="en-US" altLang="zh-CN" sz="1600" dirty="0" smtClean="0"/>
                <a:t>March,2017</a:t>
              </a:r>
              <a:endParaRPr lang="zh-CN" altLang="en-US" sz="1600" dirty="0"/>
            </a:p>
          </p:txBody>
        </p:sp>
      </p:grpSp>
      <p:grpSp>
        <p:nvGrpSpPr>
          <p:cNvPr id="6" name="组合 5"/>
          <p:cNvGrpSpPr/>
          <p:nvPr/>
        </p:nvGrpSpPr>
        <p:grpSpPr>
          <a:xfrm>
            <a:off x="5827609" y="3325922"/>
            <a:ext cx="6062055" cy="3122350"/>
            <a:chOff x="5827609" y="3325922"/>
            <a:chExt cx="6062055" cy="3122350"/>
          </a:xfrm>
        </p:grpSpPr>
        <p:pic>
          <p:nvPicPr>
            <p:cNvPr id="7" name="图片 6"/>
            <p:cNvPicPr>
              <a:picLocks noChangeAspect="1"/>
            </p:cNvPicPr>
            <p:nvPr/>
          </p:nvPicPr>
          <p:blipFill>
            <a:blip r:embed="rId4"/>
            <a:stretch>
              <a:fillRect/>
            </a:stretch>
          </p:blipFill>
          <p:spPr>
            <a:xfrm>
              <a:off x="5827609" y="3325922"/>
              <a:ext cx="6062055" cy="2984191"/>
            </a:xfrm>
            <a:prstGeom prst="rect">
              <a:avLst/>
            </a:prstGeom>
          </p:spPr>
        </p:pic>
        <p:sp>
          <p:nvSpPr>
            <p:cNvPr id="5" name="文本框 4"/>
            <p:cNvSpPr txBox="1"/>
            <p:nvPr/>
          </p:nvSpPr>
          <p:spPr>
            <a:xfrm>
              <a:off x="6459215" y="5806058"/>
              <a:ext cx="792088" cy="430887"/>
            </a:xfrm>
            <a:prstGeom prst="rect">
              <a:avLst/>
            </a:prstGeom>
            <a:solidFill>
              <a:schemeClr val="bg1"/>
            </a:solidFill>
          </p:spPr>
          <p:txBody>
            <a:bodyPr wrap="square" rtlCol="0">
              <a:spAutoFit/>
            </a:bodyPr>
            <a:lstStyle/>
            <a:p>
              <a:r>
                <a:rPr lang="en-US" altLang="zh-CN" sz="1100" dirty="0" smtClean="0"/>
                <a:t>Blue 100 index</a:t>
              </a:r>
              <a:endParaRPr lang="zh-CN" altLang="en-US" sz="1100" dirty="0"/>
            </a:p>
          </p:txBody>
        </p:sp>
        <p:sp>
          <p:nvSpPr>
            <p:cNvPr id="11" name="文本框 10"/>
            <p:cNvSpPr txBox="1"/>
            <p:nvPr/>
          </p:nvSpPr>
          <p:spPr>
            <a:xfrm>
              <a:off x="7539335" y="5840952"/>
              <a:ext cx="1224136" cy="607320"/>
            </a:xfrm>
            <a:prstGeom prst="rect">
              <a:avLst/>
            </a:prstGeom>
            <a:solidFill>
              <a:schemeClr val="bg1"/>
            </a:solidFill>
          </p:spPr>
          <p:txBody>
            <a:bodyPr wrap="square" rtlCol="0">
              <a:spAutoFit/>
            </a:bodyPr>
            <a:lstStyle/>
            <a:p>
              <a:r>
                <a:rPr lang="en-US" altLang="zh-CN" sz="1100" dirty="0" smtClean="0"/>
                <a:t>Marine transportation index</a:t>
              </a:r>
              <a:endParaRPr lang="zh-CN" altLang="en-US" sz="1100" dirty="0"/>
            </a:p>
          </p:txBody>
        </p:sp>
        <p:sp>
          <p:nvSpPr>
            <p:cNvPr id="12" name="文本框 11"/>
            <p:cNvSpPr txBox="1"/>
            <p:nvPr/>
          </p:nvSpPr>
          <p:spPr>
            <a:xfrm>
              <a:off x="10746125" y="5879227"/>
              <a:ext cx="1041682" cy="430887"/>
            </a:xfrm>
            <a:prstGeom prst="rect">
              <a:avLst/>
            </a:prstGeom>
            <a:solidFill>
              <a:schemeClr val="bg1"/>
            </a:solidFill>
          </p:spPr>
          <p:txBody>
            <a:bodyPr wrap="square" rtlCol="0">
              <a:spAutoFit/>
            </a:bodyPr>
            <a:lstStyle/>
            <a:p>
              <a:r>
                <a:rPr lang="en-US" altLang="zh-CN" sz="1100" dirty="0" smtClean="0"/>
                <a:t>Marine fishery index</a:t>
              </a:r>
              <a:endParaRPr lang="zh-CN" altLang="en-US" sz="1100" dirty="0"/>
            </a:p>
          </p:txBody>
        </p:sp>
        <p:sp>
          <p:nvSpPr>
            <p:cNvPr id="13" name="文本框 12"/>
            <p:cNvSpPr txBox="1"/>
            <p:nvPr/>
          </p:nvSpPr>
          <p:spPr>
            <a:xfrm>
              <a:off x="9051503" y="5771873"/>
              <a:ext cx="1423694" cy="600164"/>
            </a:xfrm>
            <a:prstGeom prst="rect">
              <a:avLst/>
            </a:prstGeom>
            <a:solidFill>
              <a:schemeClr val="bg1"/>
            </a:solidFill>
          </p:spPr>
          <p:txBody>
            <a:bodyPr wrap="square" rtlCol="0">
              <a:spAutoFit/>
            </a:bodyPr>
            <a:lstStyle/>
            <a:p>
              <a:r>
                <a:rPr lang="en-US" altLang="zh-CN" sz="1100" dirty="0" smtClean="0"/>
                <a:t>Marine engineer and equipment manufacturing index</a:t>
              </a:r>
              <a:endParaRPr lang="zh-CN" altLang="en-US" sz="1100" dirty="0"/>
            </a:p>
          </p:txBody>
        </p:sp>
      </p:grpSp>
    </p:spTree>
    <p:extLst>
      <p:ext uri="{BB962C8B-B14F-4D97-AF65-F5344CB8AC3E}">
        <p14:creationId xmlns:p14="http://schemas.microsoft.com/office/powerpoint/2010/main" val="26944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338535" y="434454"/>
            <a:ext cx="9903249" cy="4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457062" indent="-457062">
              <a:buFont typeface="Wingdings" panose="05000000000000000000" pitchFamily="2" charset="2"/>
              <a:buChar char="Ø"/>
              <a:defRPr/>
            </a:pPr>
            <a:r>
              <a:rPr lang="en-US" altLang="zh-CN" sz="2400" b="1" dirty="0">
                <a:latin typeface="Times New Roman" panose="02020603050405020304" pitchFamily="18" charset="0"/>
                <a:cs typeface="Times New Roman" panose="02020603050405020304" pitchFamily="18" charset="0"/>
              </a:rPr>
              <a:t>Report on China’s Economy Development</a:t>
            </a:r>
            <a:r>
              <a:rPr lang="zh-CN" altLang="en-US" sz="20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000" b="1" dirty="0">
                <a:solidFill>
                  <a:srgbClr val="FF0000"/>
                </a:solidFill>
                <a:latin typeface="Times New Roman" panose="02020603050405020304" pitchFamily="18" charset="0"/>
                <a:ea typeface="方正大黑简体"/>
                <a:cs typeface="Times New Roman" panose="02020603050405020304" pitchFamily="18" charset="0"/>
              </a:rPr>
              <a:t>2015</a:t>
            </a:r>
            <a:r>
              <a:rPr lang="zh-CN" altLang="en-US" sz="20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000" b="1" dirty="0">
                <a:solidFill>
                  <a:srgbClr val="FF0000"/>
                </a:solidFill>
                <a:latin typeface="Times New Roman" panose="02020603050405020304" pitchFamily="18" charset="0"/>
                <a:ea typeface="方正大黑简体"/>
                <a:cs typeface="Times New Roman" panose="02020603050405020304" pitchFamily="18" charset="0"/>
              </a:rPr>
              <a:t>2016</a:t>
            </a:r>
            <a:r>
              <a:rPr lang="zh-CN" altLang="en-US" sz="2000" b="1" dirty="0">
                <a:solidFill>
                  <a:srgbClr val="FF0000"/>
                </a:solidFill>
                <a:latin typeface="Times New Roman" panose="02020603050405020304" pitchFamily="18" charset="0"/>
                <a:ea typeface="方正大黑简体"/>
                <a:cs typeface="Times New Roman" panose="02020603050405020304" pitchFamily="18" charset="0"/>
              </a:rPr>
              <a:t>）</a:t>
            </a:r>
            <a:r>
              <a:rPr lang="en-US" altLang="zh-CN" sz="2000" b="1" dirty="0">
                <a:solidFill>
                  <a:srgbClr val="FF0000"/>
                </a:solidFill>
                <a:latin typeface="Times New Roman" panose="02020603050405020304" pitchFamily="18" charset="0"/>
                <a:ea typeface="方正大黑简体"/>
                <a:cs typeface="Times New Roman" panose="02020603050405020304" pitchFamily="18" charset="0"/>
              </a:rPr>
              <a:t>2 Volumes</a:t>
            </a:r>
            <a:endParaRPr lang="zh-CN" altLang="en-US" sz="2000" b="1" dirty="0">
              <a:solidFill>
                <a:srgbClr val="FF0000"/>
              </a:solidFill>
              <a:latin typeface="Times New Roman" panose="02020603050405020304" pitchFamily="18" charset="0"/>
              <a:ea typeface="方正大黑简体"/>
              <a:cs typeface="Times New Roman" panose="02020603050405020304" pitchFamily="18" charset="0"/>
            </a:endParaRPr>
          </a:p>
        </p:txBody>
      </p:sp>
      <p:grpSp>
        <p:nvGrpSpPr>
          <p:cNvPr id="3" name="组合 2"/>
          <p:cNvGrpSpPr/>
          <p:nvPr/>
        </p:nvGrpSpPr>
        <p:grpSpPr>
          <a:xfrm>
            <a:off x="8115399" y="896226"/>
            <a:ext cx="3453445" cy="2270548"/>
            <a:chOff x="7461054" y="1140956"/>
            <a:chExt cx="4114059" cy="3119226"/>
          </a:xfrm>
        </p:grpSpPr>
        <p:pic>
          <p:nvPicPr>
            <p:cNvPr id="9" name="Picture 2" descr="E:\96-讲课ppt\IMG_1881.jpg"/>
            <p:cNvPicPr>
              <a:picLocks noChangeAspect="1" noChangeArrowheads="1"/>
            </p:cNvPicPr>
            <p:nvPr/>
          </p:nvPicPr>
          <p:blipFill>
            <a:blip r:embed="rId3" cstate="print"/>
            <a:srcRect/>
            <a:stretch>
              <a:fillRect/>
            </a:stretch>
          </p:blipFill>
          <p:spPr bwMode="auto">
            <a:xfrm rot="19581469">
              <a:off x="7461054" y="1430488"/>
              <a:ext cx="1928682" cy="2829694"/>
            </a:xfrm>
            <a:prstGeom prst="rect">
              <a:avLst/>
            </a:prstGeom>
            <a:noFill/>
          </p:spPr>
        </p:pic>
        <p:pic>
          <p:nvPicPr>
            <p:cNvPr id="99331" name="Picture 3" descr="C:\Documents and Settings\zhulingpc\桌面\2016中国海洋发展报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6342" y="1140956"/>
              <a:ext cx="1949082" cy="283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36914" t="23958" r="36719" b="10416"/>
            <a:stretch>
              <a:fillRect/>
            </a:stretch>
          </p:blipFill>
          <p:spPr bwMode="auto">
            <a:xfrm rot="1475598">
              <a:off x="9595142" y="1309482"/>
              <a:ext cx="1979971" cy="283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descr="0929_1"/>
          <p:cNvPicPr>
            <a:picLocks noChangeAspect="1" noChangeArrowheads="1"/>
          </p:cNvPicPr>
          <p:nvPr/>
        </p:nvPicPr>
        <p:blipFill>
          <a:blip r:embed="rId6" cstate="print"/>
          <a:srcRect/>
          <a:stretch>
            <a:fillRect/>
          </a:stretch>
        </p:blipFill>
        <p:spPr bwMode="auto">
          <a:xfrm>
            <a:off x="6771334" y="3838720"/>
            <a:ext cx="4143165" cy="2747456"/>
          </a:xfrm>
          <a:prstGeom prst="ellipse">
            <a:avLst/>
          </a:prstGeom>
          <a:ln>
            <a:noFill/>
          </a:ln>
          <a:effectLst>
            <a:softEdge rad="112500"/>
          </a:effectLst>
        </p:spPr>
      </p:pic>
      <p:sp>
        <p:nvSpPr>
          <p:cNvPr id="2" name="文本框 1"/>
          <p:cNvSpPr txBox="1"/>
          <p:nvPr/>
        </p:nvSpPr>
        <p:spPr>
          <a:xfrm>
            <a:off x="7799926" y="6386075"/>
            <a:ext cx="3235520" cy="400203"/>
          </a:xfrm>
          <a:prstGeom prst="rect">
            <a:avLst/>
          </a:prstGeom>
          <a:noFill/>
        </p:spPr>
        <p:txBody>
          <a:bodyPr wrap="square" rtlCol="0">
            <a:spAutoFit/>
          </a:bodyPr>
          <a:lstStyle/>
          <a:p>
            <a:r>
              <a:rPr lang="en-US" altLang="zh-CN" sz="2000" dirty="0"/>
              <a:t>Press conference</a:t>
            </a:r>
            <a:endParaRPr lang="zh-CN" altLang="en-US" sz="2000" dirty="0"/>
          </a:p>
        </p:txBody>
      </p:sp>
      <p:sp>
        <p:nvSpPr>
          <p:cNvPr id="11" name="矩形 10"/>
          <p:cNvSpPr/>
          <p:nvPr/>
        </p:nvSpPr>
        <p:spPr>
          <a:xfrm>
            <a:off x="755001" y="1333308"/>
            <a:ext cx="6633307" cy="4939814"/>
          </a:xfrm>
          <a:prstGeom prst="rect">
            <a:avLst/>
          </a:prstGeom>
        </p:spPr>
        <p:txBody>
          <a:bodyPr wrap="square">
            <a:spAutoFit/>
          </a:bodyPr>
          <a:lstStyle/>
          <a:p>
            <a:pPr>
              <a:lnSpc>
                <a:spcPct val="150000"/>
              </a:lnSpc>
            </a:pPr>
            <a:r>
              <a:rPr kumimoji="1" lang="en-US" altLang="zh-CN" sz="1400" b="1" dirty="0">
                <a:latin typeface="+mj-lt"/>
                <a:ea typeface="仿宋_GB2312" pitchFamily="49" charset="-122"/>
              </a:rPr>
              <a:t>Part 1  Summary report</a:t>
            </a:r>
          </a:p>
          <a:p>
            <a:pPr>
              <a:lnSpc>
                <a:spcPct val="150000"/>
              </a:lnSpc>
            </a:pPr>
            <a:r>
              <a:rPr kumimoji="1" lang="en-US" altLang="zh-CN" sz="1400" dirty="0">
                <a:latin typeface="+mj-lt"/>
                <a:ea typeface="仿宋_GB2312" pitchFamily="49" charset="-122"/>
              </a:rPr>
              <a:t>Chapter 1. National development of </a:t>
            </a:r>
            <a:r>
              <a:rPr kumimoji="1" lang="en-US" altLang="zh-CN" sz="1400" dirty="0" smtClean="0">
                <a:latin typeface="+mj-lt"/>
                <a:ea typeface="仿宋_GB2312" pitchFamily="49" charset="-122"/>
              </a:rPr>
              <a:t>Marine </a:t>
            </a:r>
            <a:r>
              <a:rPr kumimoji="1" lang="en-US" altLang="zh-CN" sz="1400" dirty="0">
                <a:latin typeface="+mj-lt"/>
                <a:ea typeface="仿宋_GB2312" pitchFamily="49" charset="-122"/>
              </a:rPr>
              <a:t>economy during the twelve five-year-plan period</a:t>
            </a:r>
            <a:endParaRPr kumimoji="1" lang="zh-CN" altLang="en-US" sz="1400" dirty="0">
              <a:latin typeface="+mj-lt"/>
              <a:ea typeface="仿宋_GB2312" pitchFamily="49" charset="-122"/>
            </a:endParaRPr>
          </a:p>
          <a:p>
            <a:pPr indent="-457291">
              <a:lnSpc>
                <a:spcPct val="150000"/>
              </a:lnSpc>
            </a:pPr>
            <a:r>
              <a:rPr kumimoji="1" lang="en-US" altLang="zh-CN" sz="1400" dirty="0">
                <a:latin typeface="+mj-lt"/>
                <a:ea typeface="仿宋_GB2312" pitchFamily="49" charset="-122"/>
              </a:rPr>
              <a:t>Chapter 2. National development of </a:t>
            </a:r>
            <a:r>
              <a:rPr kumimoji="1" lang="en-US" altLang="zh-CN" sz="1400" dirty="0" smtClean="0">
                <a:latin typeface="+mj-lt"/>
                <a:ea typeface="仿宋_GB2312" pitchFamily="49" charset="-122"/>
              </a:rPr>
              <a:t>Marine </a:t>
            </a:r>
            <a:r>
              <a:rPr kumimoji="1" lang="en-US" altLang="zh-CN" sz="1400" dirty="0">
                <a:latin typeface="+mj-lt"/>
                <a:ea typeface="仿宋_GB2312" pitchFamily="49" charset="-122"/>
              </a:rPr>
              <a:t>economy in 2014</a:t>
            </a:r>
          </a:p>
          <a:p>
            <a:pPr indent="-457291">
              <a:lnSpc>
                <a:spcPct val="150000"/>
              </a:lnSpc>
            </a:pPr>
            <a:r>
              <a:rPr kumimoji="1" lang="en-US" altLang="zh-CN" sz="1400" dirty="0">
                <a:latin typeface="+mj-lt"/>
                <a:ea typeface="仿宋_GB2312" pitchFamily="49" charset="-122"/>
              </a:rPr>
              <a:t>Chapter 3. The trend and forecast of national </a:t>
            </a:r>
            <a:r>
              <a:rPr kumimoji="1" lang="en-US" altLang="zh-CN" sz="1400" dirty="0" smtClean="0">
                <a:latin typeface="+mj-lt"/>
                <a:ea typeface="仿宋_GB2312" pitchFamily="49" charset="-122"/>
              </a:rPr>
              <a:t>Marine </a:t>
            </a:r>
            <a:r>
              <a:rPr kumimoji="1" lang="en-US" altLang="zh-CN" sz="1400" dirty="0">
                <a:latin typeface="+mj-lt"/>
                <a:ea typeface="仿宋_GB2312" pitchFamily="49" charset="-122"/>
              </a:rPr>
              <a:t>economy </a:t>
            </a:r>
          </a:p>
          <a:p>
            <a:pPr indent="-457291">
              <a:lnSpc>
                <a:spcPct val="150000"/>
              </a:lnSpc>
            </a:pPr>
            <a:r>
              <a:rPr kumimoji="1" lang="en-US" altLang="zh-CN" sz="1400" b="1" dirty="0">
                <a:latin typeface="+mj-lt"/>
                <a:ea typeface="仿宋_GB2312" pitchFamily="49" charset="-122"/>
              </a:rPr>
              <a:t>Part 2 Sub-summary report of </a:t>
            </a:r>
            <a:r>
              <a:rPr kumimoji="1" lang="en-US" altLang="zh-CN" sz="1400" b="1" dirty="0" smtClean="0">
                <a:latin typeface="+mj-lt"/>
                <a:ea typeface="仿宋_GB2312" pitchFamily="49" charset="-122"/>
              </a:rPr>
              <a:t>Marine </a:t>
            </a:r>
            <a:r>
              <a:rPr kumimoji="1" lang="en-US" altLang="zh-CN" sz="1400" b="1" dirty="0">
                <a:latin typeface="+mj-lt"/>
                <a:ea typeface="仿宋_GB2312" pitchFamily="49" charset="-122"/>
              </a:rPr>
              <a:t>economic pilot area</a:t>
            </a:r>
          </a:p>
          <a:p>
            <a:pPr indent="-457291">
              <a:lnSpc>
                <a:spcPct val="150000"/>
              </a:lnSpc>
            </a:pPr>
            <a:r>
              <a:rPr kumimoji="1" lang="en-US" altLang="zh-CN" sz="1400" dirty="0">
                <a:latin typeface="+mj-lt"/>
                <a:ea typeface="仿宋_GB2312" pitchFamily="49" charset="-122"/>
              </a:rPr>
              <a:t>Chapter 1. Shandong peninsula Blue Economy economic zone</a:t>
            </a:r>
          </a:p>
          <a:p>
            <a:pPr indent="-457291">
              <a:lnSpc>
                <a:spcPct val="150000"/>
              </a:lnSpc>
            </a:pPr>
            <a:r>
              <a:rPr kumimoji="1" lang="en-US" altLang="zh-CN" sz="1400" dirty="0">
                <a:latin typeface="+mj-lt"/>
                <a:ea typeface="仿宋_GB2312" pitchFamily="49" charset="-122"/>
              </a:rPr>
              <a:t>Chapter 2. Zhejiang </a:t>
            </a:r>
            <a:r>
              <a:rPr kumimoji="1" lang="en-US" altLang="zh-CN" sz="1400" dirty="0" smtClean="0">
                <a:ea typeface="仿宋_GB2312" pitchFamily="49" charset="-122"/>
              </a:rPr>
              <a:t>Marine </a:t>
            </a:r>
            <a:r>
              <a:rPr kumimoji="1" lang="en-US" altLang="zh-CN" sz="1400" dirty="0">
                <a:ea typeface="仿宋_GB2312" pitchFamily="49" charset="-122"/>
              </a:rPr>
              <a:t>Economy </a:t>
            </a:r>
            <a:r>
              <a:rPr kumimoji="1" lang="en-US" altLang="zh-CN" sz="1400" dirty="0">
                <a:latin typeface="+mj-lt"/>
                <a:ea typeface="仿宋_GB2312" pitchFamily="49" charset="-122"/>
              </a:rPr>
              <a:t>demonstration area</a:t>
            </a:r>
          </a:p>
          <a:p>
            <a:pPr indent="-457291">
              <a:lnSpc>
                <a:spcPct val="150000"/>
              </a:lnSpc>
            </a:pPr>
            <a:r>
              <a:rPr kumimoji="1" lang="en-US" altLang="zh-CN" sz="1400" dirty="0">
                <a:latin typeface="+mj-lt"/>
                <a:ea typeface="仿宋_GB2312" pitchFamily="49" charset="-122"/>
              </a:rPr>
              <a:t>Chapter 3. Guangdong </a:t>
            </a:r>
            <a:r>
              <a:rPr kumimoji="1" lang="en-US" altLang="zh-CN" sz="1400" dirty="0" smtClean="0">
                <a:latin typeface="+mj-lt"/>
                <a:ea typeface="仿宋_GB2312" pitchFamily="49" charset="-122"/>
              </a:rPr>
              <a:t>Marine </a:t>
            </a:r>
            <a:r>
              <a:rPr kumimoji="1" lang="en-US" altLang="zh-CN" sz="1400" dirty="0">
                <a:latin typeface="+mj-lt"/>
                <a:ea typeface="仿宋_GB2312" pitchFamily="49" charset="-122"/>
              </a:rPr>
              <a:t>Economy pilot area</a:t>
            </a:r>
          </a:p>
          <a:p>
            <a:pPr indent="-457291">
              <a:lnSpc>
                <a:spcPct val="150000"/>
              </a:lnSpc>
            </a:pPr>
            <a:r>
              <a:rPr kumimoji="1" lang="en-US" altLang="zh-CN" sz="1400" dirty="0">
                <a:latin typeface="+mj-lt"/>
                <a:ea typeface="仿宋_GB2312" pitchFamily="49" charset="-122"/>
              </a:rPr>
              <a:t>Chapter 4. Fujian Strait Blue Economy pilot area</a:t>
            </a:r>
          </a:p>
          <a:p>
            <a:pPr indent="-457291">
              <a:lnSpc>
                <a:spcPct val="150000"/>
              </a:lnSpc>
            </a:pPr>
            <a:r>
              <a:rPr kumimoji="1" lang="en-US" altLang="zh-CN" sz="1400" dirty="0">
                <a:latin typeface="+mj-lt"/>
                <a:ea typeface="仿宋_GB2312" pitchFamily="49" charset="-122"/>
              </a:rPr>
              <a:t>Chapter 5. Tianjin </a:t>
            </a:r>
            <a:r>
              <a:rPr kumimoji="1" lang="en-US" altLang="zh-CN" sz="1400" dirty="0" smtClean="0">
                <a:latin typeface="+mj-lt"/>
                <a:ea typeface="仿宋_GB2312" pitchFamily="49" charset="-122"/>
              </a:rPr>
              <a:t>Marine </a:t>
            </a:r>
            <a:r>
              <a:rPr kumimoji="1" lang="en-US" altLang="zh-CN" sz="1400" dirty="0">
                <a:latin typeface="+mj-lt"/>
                <a:ea typeface="仿宋_GB2312" pitchFamily="49" charset="-122"/>
              </a:rPr>
              <a:t>Economy Scientific </a:t>
            </a:r>
            <a:r>
              <a:rPr kumimoji="1" lang="en-US" altLang="zh-CN" sz="1400" dirty="0">
                <a:ea typeface="仿宋_GB2312" pitchFamily="49" charset="-122"/>
              </a:rPr>
              <a:t>demonstration area</a:t>
            </a:r>
            <a:endParaRPr kumimoji="1" lang="en-US" altLang="zh-CN" sz="1400" dirty="0">
              <a:latin typeface="+mj-lt"/>
              <a:ea typeface="仿宋_GB2312" pitchFamily="49" charset="-122"/>
            </a:endParaRPr>
          </a:p>
          <a:p>
            <a:pPr indent="-457291">
              <a:lnSpc>
                <a:spcPct val="150000"/>
              </a:lnSpc>
            </a:pPr>
            <a:r>
              <a:rPr kumimoji="1" lang="en-US" altLang="zh-CN" sz="1400" b="1" dirty="0">
                <a:latin typeface="+mj-lt"/>
                <a:ea typeface="仿宋_GB2312" pitchFamily="49" charset="-122"/>
              </a:rPr>
              <a:t>Part 3  Assessment report of </a:t>
            </a:r>
            <a:r>
              <a:rPr kumimoji="1" lang="en-US" altLang="zh-CN" sz="1400" b="1" dirty="0" smtClean="0">
                <a:latin typeface="+mj-lt"/>
                <a:ea typeface="仿宋_GB2312" pitchFamily="49" charset="-122"/>
              </a:rPr>
              <a:t>Marine </a:t>
            </a:r>
            <a:r>
              <a:rPr kumimoji="1" lang="en-US" altLang="zh-CN" sz="1400" b="1" dirty="0">
                <a:latin typeface="+mj-lt"/>
                <a:ea typeface="仿宋_GB2312" pitchFamily="49" charset="-122"/>
              </a:rPr>
              <a:t>economic pilot area</a:t>
            </a:r>
          </a:p>
          <a:p>
            <a:pPr indent="-457291">
              <a:lnSpc>
                <a:spcPct val="150000"/>
              </a:lnSpc>
            </a:pPr>
            <a:r>
              <a:rPr kumimoji="1" lang="en-US" altLang="zh-CN" sz="1400" dirty="0">
                <a:latin typeface="+mj-lt"/>
                <a:ea typeface="仿宋_GB2312" pitchFamily="49" charset="-122"/>
              </a:rPr>
              <a:t>Chapter 1. Achievements of the pilot areas</a:t>
            </a:r>
          </a:p>
          <a:p>
            <a:pPr indent="-457291">
              <a:lnSpc>
                <a:spcPct val="150000"/>
              </a:lnSpc>
            </a:pPr>
            <a:r>
              <a:rPr kumimoji="1" lang="en-US" altLang="zh-CN" sz="1400" dirty="0">
                <a:latin typeface="+mj-lt"/>
                <a:ea typeface="仿宋_GB2312" pitchFamily="49" charset="-122"/>
              </a:rPr>
              <a:t>Chapter2. Remained Problems</a:t>
            </a:r>
          </a:p>
          <a:p>
            <a:pPr indent="-457291">
              <a:lnSpc>
                <a:spcPct val="150000"/>
              </a:lnSpc>
            </a:pPr>
            <a:r>
              <a:rPr kumimoji="1" lang="en-US" altLang="zh-CN" sz="1400" dirty="0">
                <a:latin typeface="+mj-lt"/>
                <a:ea typeface="仿宋_GB2312" pitchFamily="49" charset="-122"/>
              </a:rPr>
              <a:t>Chapter 3. Work to be done next</a:t>
            </a:r>
            <a:endParaRPr kumimoji="1" lang="zh-CN" altLang="en-US" sz="1400" dirty="0">
              <a:latin typeface="+mj-lt"/>
              <a:ea typeface="仿宋_GB2312" pitchFamily="49" charset="-122"/>
            </a:endParaRPr>
          </a:p>
        </p:txBody>
      </p:sp>
      <p:sp>
        <p:nvSpPr>
          <p:cNvPr id="4" name="矩形 3"/>
          <p:cNvSpPr/>
          <p:nvPr/>
        </p:nvSpPr>
        <p:spPr>
          <a:xfrm>
            <a:off x="8187407" y="3331820"/>
            <a:ext cx="3677482" cy="338554"/>
          </a:xfrm>
          <a:prstGeom prst="rect">
            <a:avLst/>
          </a:prstGeom>
        </p:spPr>
        <p:txBody>
          <a:bodyPr wrap="none">
            <a:spAutoFit/>
          </a:bodyPr>
          <a:lstStyle/>
          <a:p>
            <a:r>
              <a:rPr lang="en-US" altLang="zh-CN" sz="1600" dirty="0">
                <a:latin typeface="Times New Roman" panose="02020603050405020304" pitchFamily="18" charset="0"/>
                <a:cs typeface="Times New Roman" panose="02020603050405020304" pitchFamily="18" charset="0"/>
              </a:rPr>
              <a:t>Report on China’s Economy Development</a:t>
            </a:r>
            <a:endParaRPr lang="zh-CN" altLang="en-US" sz="1600" dirty="0"/>
          </a:p>
        </p:txBody>
      </p:sp>
    </p:spTree>
    <p:extLst>
      <p:ext uri="{BB962C8B-B14F-4D97-AF65-F5344CB8AC3E}">
        <p14:creationId xmlns:p14="http://schemas.microsoft.com/office/powerpoint/2010/main" val="490903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698575" y="2277666"/>
            <a:ext cx="1005835" cy="869453"/>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4400" dirty="0">
                <a:cs typeface="+mn-ea"/>
                <a:sym typeface="+mn-lt"/>
              </a:rPr>
              <a:t>3</a:t>
            </a:r>
            <a:endParaRPr lang="zh-CN" altLang="en-US" sz="4400" dirty="0">
              <a:cs typeface="+mn-ea"/>
              <a:sym typeface="+mn-lt"/>
            </a:endParaRPr>
          </a:p>
        </p:txBody>
      </p:sp>
      <p:grpSp>
        <p:nvGrpSpPr>
          <p:cNvPr id="4" name="组合 5"/>
          <p:cNvGrpSpPr/>
          <p:nvPr/>
        </p:nvGrpSpPr>
        <p:grpSpPr>
          <a:xfrm>
            <a:off x="1922711" y="2174041"/>
            <a:ext cx="9804352" cy="1076702"/>
            <a:chOff x="6339097" y="3296031"/>
            <a:chExt cx="3754529" cy="976691"/>
          </a:xfrm>
        </p:grpSpPr>
        <p:sp>
          <p:nvSpPr>
            <p:cNvPr id="25" name="圆角矩形 24"/>
            <p:cNvSpPr/>
            <p:nvPr/>
          </p:nvSpPr>
          <p:spPr>
            <a:xfrm>
              <a:off x="6339097" y="3296031"/>
              <a:ext cx="3744416" cy="976691"/>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4400" dirty="0">
                <a:cs typeface="+mn-ea"/>
                <a:sym typeface="+mn-lt"/>
              </a:endParaRPr>
            </a:p>
          </p:txBody>
        </p:sp>
        <p:sp>
          <p:nvSpPr>
            <p:cNvPr id="37" name="矩形 36"/>
            <p:cNvSpPr/>
            <p:nvPr/>
          </p:nvSpPr>
          <p:spPr>
            <a:xfrm>
              <a:off x="6427810" y="3336318"/>
              <a:ext cx="3665816" cy="470797"/>
            </a:xfrm>
            <a:prstGeom prst="rect">
              <a:avLst/>
            </a:prstGeom>
          </p:spPr>
          <p:txBody>
            <a:bodyPr wrap="square" lIns="121960" tIns="60980" rIns="121960" bIns="60980">
              <a:spAutoFit/>
            </a:bodyPr>
            <a:lstStyle/>
            <a:p>
              <a:pPr>
                <a:defRPr/>
              </a:pPr>
              <a:r>
                <a:rPr lang="en-US" altLang="zh-CN" sz="4400" kern="100" dirty="0" smtClean="0">
                  <a:solidFill>
                    <a:schemeClr val="bg1"/>
                  </a:solidFill>
                  <a:cs typeface="+mn-ea"/>
                  <a:sym typeface="+mn-lt"/>
                </a:rPr>
                <a:t>Proposal of international cooperation</a:t>
              </a:r>
            </a:p>
          </p:txBody>
        </p:sp>
      </p:grpSp>
    </p:spTree>
    <p:extLst>
      <p:ext uri="{BB962C8B-B14F-4D97-AF65-F5344CB8AC3E}">
        <p14:creationId xmlns:p14="http://schemas.microsoft.com/office/powerpoint/2010/main" val="3399434717"/>
      </p:ext>
    </p:extLst>
  </p:cSld>
  <p:clrMapOvr>
    <a:masterClrMapping/>
  </p:clrMapOvr>
  <p:transition spd="slow" advTm="0">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55639" y="215084"/>
            <a:ext cx="8245796"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marL="571500" indent="-571500">
              <a:buFont typeface="Wingdings" panose="05000000000000000000" pitchFamily="2" charset="2"/>
              <a:buChar char="Ø"/>
            </a:pPr>
            <a:r>
              <a:rPr lang="en-US" altLang="zh-CN" sz="3600" b="1" dirty="0" smtClean="0">
                <a:latin typeface="华文楷体" pitchFamily="2" charset="-122"/>
                <a:ea typeface="华文楷体" pitchFamily="2" charset="-122"/>
                <a:cs typeface="+mn-ea"/>
                <a:sym typeface="+mn-lt"/>
              </a:rPr>
              <a:t>Collaboration in the past </a:t>
            </a:r>
            <a:endParaRPr lang="zh-CN" altLang="en-US" sz="3600" b="1" dirty="0">
              <a:latin typeface="华文楷体" pitchFamily="2" charset="-122"/>
              <a:ea typeface="华文楷体" pitchFamily="2" charset="-122"/>
              <a:cs typeface="+mn-ea"/>
              <a:sym typeface="+mn-lt"/>
            </a:endParaRPr>
          </a:p>
        </p:txBody>
      </p:sp>
      <p:sp>
        <p:nvSpPr>
          <p:cNvPr id="56323" name="Subtitle 2"/>
          <p:cNvSpPr txBox="1">
            <a:spLocks/>
          </p:cNvSpPr>
          <p:nvPr/>
        </p:nvSpPr>
        <p:spPr bwMode="auto">
          <a:xfrm>
            <a:off x="2809114" y="4001298"/>
            <a:ext cx="2048349" cy="47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kumimoji="1" sz="4000">
                <a:solidFill>
                  <a:schemeClr val="tx1"/>
                </a:solidFill>
                <a:latin typeface="幼圆" panose="02010509060101010101" pitchFamily="49" charset="-122"/>
                <a:ea typeface="幼圆" panose="02010509060101010101" pitchFamily="49" charset="-122"/>
              </a:defRPr>
            </a:lvl1pPr>
            <a:lvl2pPr marL="742950" indent="-285750" defTabSz="457200" eaLnBrk="0" hangingPunct="0">
              <a:defRPr kumimoji="1" sz="4000">
                <a:solidFill>
                  <a:schemeClr val="tx1"/>
                </a:solidFill>
                <a:latin typeface="幼圆" panose="02010509060101010101" pitchFamily="49" charset="-122"/>
                <a:ea typeface="幼圆" panose="02010509060101010101" pitchFamily="49" charset="-122"/>
              </a:defRPr>
            </a:lvl2pPr>
            <a:lvl3pPr marL="1143000" indent="-228600" defTabSz="457200" eaLnBrk="0" hangingPunct="0">
              <a:defRPr kumimoji="1" sz="4000">
                <a:solidFill>
                  <a:schemeClr val="tx1"/>
                </a:solidFill>
                <a:latin typeface="幼圆" panose="02010509060101010101" pitchFamily="49" charset="-122"/>
                <a:ea typeface="幼圆" panose="02010509060101010101" pitchFamily="49" charset="-122"/>
              </a:defRPr>
            </a:lvl3pPr>
            <a:lvl4pPr marL="1600200" indent="-228600" defTabSz="457200" eaLnBrk="0" hangingPunct="0">
              <a:defRPr kumimoji="1" sz="4000">
                <a:solidFill>
                  <a:schemeClr val="tx1"/>
                </a:solidFill>
                <a:latin typeface="幼圆" panose="02010509060101010101" pitchFamily="49" charset="-122"/>
                <a:ea typeface="幼圆" panose="02010509060101010101" pitchFamily="49" charset="-122"/>
              </a:defRPr>
            </a:lvl4pPr>
            <a:lvl5pPr marL="2057400" indent="-228600" defTabSz="457200" eaLnBrk="0" hangingPunct="0">
              <a:defRPr kumimoji="1" sz="4000">
                <a:solidFill>
                  <a:schemeClr val="tx1"/>
                </a:solidFill>
                <a:latin typeface="幼圆" panose="02010509060101010101" pitchFamily="49" charset="-122"/>
                <a:ea typeface="幼圆" panose="02010509060101010101" pitchFamily="49" charset="-122"/>
              </a:defRPr>
            </a:lvl5pPr>
            <a:lvl6pPr marL="2514600" indent="-228600" algn="r" defTabSz="457200"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6pPr>
            <a:lvl7pPr marL="2971800" indent="-228600" algn="r" defTabSz="457200"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7pPr>
            <a:lvl8pPr marL="3429000" indent="-228600" algn="r" defTabSz="457200"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8pPr>
            <a:lvl9pPr marL="3886200" indent="-228600" algn="r" defTabSz="457200" eaLnBrk="0" fontAlgn="base" hangingPunct="0">
              <a:lnSpc>
                <a:spcPct val="110000"/>
              </a:lnSpc>
              <a:spcBef>
                <a:spcPct val="20000"/>
              </a:spcBef>
              <a:spcAft>
                <a:spcPct val="0"/>
              </a:spcAft>
              <a:buChar char="•"/>
              <a:defRPr kumimoji="1" sz="4000">
                <a:solidFill>
                  <a:schemeClr val="tx1"/>
                </a:solidFill>
                <a:latin typeface="幼圆" panose="02010509060101010101" pitchFamily="49" charset="-122"/>
                <a:ea typeface="幼圆" panose="02010509060101010101" pitchFamily="49" charset="-122"/>
              </a:defRPr>
            </a:lvl9pPr>
          </a:lstStyle>
          <a:p>
            <a:pPr algn="ctr" eaLnBrk="1" hangingPunct="1">
              <a:lnSpc>
                <a:spcPct val="100000"/>
              </a:lnSpc>
              <a:spcBef>
                <a:spcPct val="0"/>
              </a:spcBef>
              <a:buFont typeface="Arial" panose="020B0604020202020204" pitchFamily="34" charset="0"/>
              <a:buNone/>
            </a:pPr>
            <a:endParaRPr kumimoji="0" lang="en-US" altLang="zh-CN" sz="2000" b="1" dirty="0">
              <a:solidFill>
                <a:srgbClr val="FF0000"/>
              </a:solidFill>
              <a:latin typeface="宋体" panose="02010600030101010101" pitchFamily="2" charset="-122"/>
              <a:ea typeface="宋体" panose="02010600030101010101" pitchFamily="2" charset="-122"/>
              <a:cs typeface="MS PGothic" panose="020B0600070205080204" pitchFamily="34" charset="-128"/>
            </a:endParaRPr>
          </a:p>
        </p:txBody>
      </p:sp>
      <p:sp>
        <p:nvSpPr>
          <p:cNvPr id="10" name="Subtitle 2"/>
          <p:cNvSpPr txBox="1">
            <a:spLocks/>
          </p:cNvSpPr>
          <p:nvPr/>
        </p:nvSpPr>
        <p:spPr bwMode="auto">
          <a:xfrm>
            <a:off x="6808952" y="4025004"/>
            <a:ext cx="3480606" cy="47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pitchFamily="-103" charset="-128"/>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eaLnBrk="1" hangingPunct="1">
              <a:spcBef>
                <a:spcPts val="0"/>
              </a:spcBef>
              <a:defRPr/>
            </a:pPr>
            <a:endParaRPr lang="en-US" altLang="zh-CN" sz="2000" b="1" dirty="0">
              <a:solidFill>
                <a:srgbClr val="FF0000"/>
              </a:solidFill>
              <a:latin typeface="+mn-ea"/>
              <a:ea typeface="+mn-ea"/>
            </a:endParaRPr>
          </a:p>
        </p:txBody>
      </p:sp>
      <p:pic>
        <p:nvPicPr>
          <p:cNvPr id="47117" name="Picture 13"/>
          <p:cNvPicPr>
            <a:picLocks noChangeAspect="1" noChangeArrowheads="1"/>
          </p:cNvPicPr>
          <p:nvPr/>
        </p:nvPicPr>
        <p:blipFill>
          <a:blip r:embed="rId3"/>
          <a:srcRect/>
          <a:stretch>
            <a:fillRect/>
          </a:stretch>
        </p:blipFill>
        <p:spPr bwMode="auto">
          <a:xfrm>
            <a:off x="527011" y="4359531"/>
            <a:ext cx="3640981" cy="2427849"/>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13" name="Subtitle 2"/>
          <p:cNvSpPr txBox="1">
            <a:spLocks/>
          </p:cNvSpPr>
          <p:nvPr/>
        </p:nvSpPr>
        <p:spPr bwMode="auto">
          <a:xfrm>
            <a:off x="1130623" y="929464"/>
            <a:ext cx="10225136" cy="307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ＭＳ Ｐゴシック" pitchFamily="-103" charset="-128"/>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S PGothic" pitchFamily="34" charset="-128"/>
                <a:cs typeface="+mn-cs"/>
              </a:defRPr>
            </a:lvl2pPr>
            <a:lvl3pPr marL="91440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S PGothic" pitchFamily="34" charset="-128"/>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S PGothic"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91" indent="-457291" algn="l" eaLnBrk="1" hangingPunct="1">
              <a:spcBef>
                <a:spcPts val="600"/>
              </a:spcBef>
              <a:buFont typeface="Wingdings" pitchFamily="2" charset="2"/>
              <a:buChar char="l"/>
              <a:defRPr/>
            </a:pPr>
            <a:r>
              <a:rPr lang="en-US" altLang="zh-CN" sz="2400" dirty="0">
                <a:solidFill>
                  <a:schemeClr val="tx1"/>
                </a:solidFill>
              </a:rPr>
              <a:t>October </a:t>
            </a:r>
            <a:r>
              <a:rPr lang="en-US" altLang="zh-CN" sz="2400" dirty="0" smtClean="0">
                <a:solidFill>
                  <a:schemeClr val="tx1"/>
                </a:solidFill>
              </a:rPr>
              <a:t>25-29,2015, sponsored the Symposium </a:t>
            </a:r>
            <a:r>
              <a:rPr lang="en-US" altLang="zh-CN" sz="2400" dirty="0">
                <a:solidFill>
                  <a:schemeClr val="tx1"/>
                </a:solidFill>
              </a:rPr>
              <a:t>:The </a:t>
            </a:r>
            <a:r>
              <a:rPr lang="en-US" altLang="zh-CN" sz="2400" dirty="0" smtClean="0">
                <a:solidFill>
                  <a:schemeClr val="tx1"/>
                </a:solidFill>
              </a:rPr>
              <a:t>Marines </a:t>
            </a:r>
            <a:r>
              <a:rPr lang="en-US" altLang="zh-CN" sz="2400" dirty="0">
                <a:solidFill>
                  <a:schemeClr val="tx1"/>
                </a:solidFill>
              </a:rPr>
              <a:t>in National Income Accounts: Seeking Consensus on Definitions and </a:t>
            </a:r>
            <a:r>
              <a:rPr lang="en-US" altLang="zh-CN" sz="2400" dirty="0" smtClean="0">
                <a:solidFill>
                  <a:schemeClr val="tx1"/>
                </a:solidFill>
              </a:rPr>
              <a:t>Standard, in Monterey</a:t>
            </a:r>
            <a:r>
              <a:rPr lang="en-US" altLang="zh-CN" sz="2400" dirty="0">
                <a:solidFill>
                  <a:schemeClr val="tx1"/>
                </a:solidFill>
              </a:rPr>
              <a:t>, California USA. </a:t>
            </a:r>
            <a:endParaRPr lang="en-US" altLang="zh-CN" sz="2400" dirty="0">
              <a:solidFill>
                <a:schemeClr val="tx1"/>
              </a:solidFill>
              <a:ea typeface="+mn-ea"/>
            </a:endParaRPr>
          </a:p>
          <a:p>
            <a:pPr marL="457291" indent="-457291" algn="l" eaLnBrk="1" hangingPunct="1">
              <a:spcBef>
                <a:spcPts val="600"/>
              </a:spcBef>
              <a:buFont typeface="Wingdings" pitchFamily="2" charset="2"/>
              <a:buChar char="l"/>
              <a:defRPr/>
            </a:pPr>
            <a:r>
              <a:rPr lang="en-US" altLang="zh-CN" sz="2400" dirty="0" smtClean="0">
                <a:solidFill>
                  <a:schemeClr val="tx1"/>
                </a:solidFill>
              </a:rPr>
              <a:t>October 25-28,2016, hold the Second </a:t>
            </a:r>
            <a:r>
              <a:rPr lang="en-US" altLang="zh-CN" sz="2400" dirty="0">
                <a:solidFill>
                  <a:schemeClr val="tx1"/>
                </a:solidFill>
              </a:rPr>
              <a:t>Symposium :The </a:t>
            </a:r>
            <a:r>
              <a:rPr lang="en-US" altLang="zh-CN" sz="2400" dirty="0" smtClean="0">
                <a:solidFill>
                  <a:schemeClr val="tx1"/>
                </a:solidFill>
              </a:rPr>
              <a:t>Marines </a:t>
            </a:r>
            <a:r>
              <a:rPr lang="en-US" altLang="zh-CN" sz="2400" dirty="0">
                <a:solidFill>
                  <a:schemeClr val="tx1"/>
                </a:solidFill>
              </a:rPr>
              <a:t>in National Income Accounts: Definition, Classification and </a:t>
            </a:r>
            <a:r>
              <a:rPr lang="en-US" altLang="zh-CN" sz="2400" dirty="0" smtClean="0">
                <a:solidFill>
                  <a:schemeClr val="tx1"/>
                </a:solidFill>
              </a:rPr>
              <a:t>Methodology, in Tianjin </a:t>
            </a:r>
            <a:r>
              <a:rPr lang="en-US" altLang="zh-CN" sz="2400" dirty="0">
                <a:solidFill>
                  <a:schemeClr val="tx1"/>
                </a:solidFill>
              </a:rPr>
              <a:t>China. </a:t>
            </a:r>
          </a:p>
          <a:p>
            <a:pPr marL="457291" indent="-457291" algn="l" eaLnBrk="1" hangingPunct="1">
              <a:spcBef>
                <a:spcPts val="600"/>
              </a:spcBef>
              <a:buFont typeface="Wingdings" pitchFamily="2" charset="2"/>
              <a:buChar char="l"/>
              <a:defRPr/>
            </a:pPr>
            <a:r>
              <a:rPr lang="en-US" altLang="zh-CN" sz="2400" dirty="0" smtClean="0">
                <a:solidFill>
                  <a:schemeClr val="tx1"/>
                </a:solidFill>
                <a:ea typeface="+mn-ea"/>
              </a:rPr>
              <a:t>Hold regular academic exchanges and visits with other countries such as U.S.A.</a:t>
            </a:r>
            <a:r>
              <a:rPr lang="zh-CN" altLang="en-US" sz="2400" dirty="0" smtClean="0">
                <a:solidFill>
                  <a:schemeClr val="tx1"/>
                </a:solidFill>
                <a:ea typeface="+mn-ea"/>
              </a:rPr>
              <a:t>、</a:t>
            </a:r>
            <a:r>
              <a:rPr lang="en-US" altLang="zh-CN" sz="2400" dirty="0" smtClean="0">
                <a:solidFill>
                  <a:schemeClr val="tx1"/>
                </a:solidFill>
                <a:ea typeface="+mn-ea"/>
              </a:rPr>
              <a:t>Canada</a:t>
            </a:r>
            <a:r>
              <a:rPr lang="zh-CN" altLang="en-US" sz="2400" dirty="0" smtClean="0">
                <a:solidFill>
                  <a:schemeClr val="tx1"/>
                </a:solidFill>
                <a:ea typeface="+mn-ea"/>
              </a:rPr>
              <a:t>、</a:t>
            </a:r>
            <a:r>
              <a:rPr lang="en-US" altLang="zh-CN" sz="2400" dirty="0" smtClean="0">
                <a:solidFill>
                  <a:schemeClr val="tx1"/>
                </a:solidFill>
                <a:ea typeface="+mn-ea"/>
              </a:rPr>
              <a:t>Australia</a:t>
            </a:r>
            <a:r>
              <a:rPr lang="zh-CN" altLang="en-US" sz="2400" dirty="0" smtClean="0">
                <a:solidFill>
                  <a:schemeClr val="tx1"/>
                </a:solidFill>
                <a:ea typeface="+mn-ea"/>
              </a:rPr>
              <a:t>、</a:t>
            </a:r>
            <a:r>
              <a:rPr lang="en-US" altLang="zh-CN" sz="2400" dirty="0" smtClean="0">
                <a:solidFill>
                  <a:schemeClr val="tx1"/>
                </a:solidFill>
                <a:ea typeface="+mn-ea"/>
              </a:rPr>
              <a:t>Malaysia and so on.</a:t>
            </a:r>
            <a:endParaRPr lang="en-US" altLang="zh-CN" sz="2400" dirty="0">
              <a:solidFill>
                <a:schemeClr val="tx1"/>
              </a:solidFill>
              <a:ea typeface="+mn-ea"/>
            </a:endParaRPr>
          </a:p>
        </p:txBody>
      </p:sp>
      <p:pic>
        <p:nvPicPr>
          <p:cNvPr id="9" name="Picture 2" descr="D:\08-国际会议\照片\mmexport14774609242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992" y="4477659"/>
            <a:ext cx="4364358" cy="236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4"/>
          <p:cNvPicPr>
            <a:picLocks noChangeAspect="1" noChangeArrowheads="1"/>
          </p:cNvPicPr>
          <p:nvPr/>
        </p:nvPicPr>
        <p:blipFill>
          <a:blip r:embed="rId5"/>
          <a:srcRect/>
          <a:stretch>
            <a:fillRect/>
          </a:stretch>
        </p:blipFill>
        <p:spPr bwMode="auto">
          <a:xfrm>
            <a:off x="4301292" y="4358488"/>
            <a:ext cx="3655271" cy="2432613"/>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2621064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内容占位符 2"/>
          <p:cNvSpPr>
            <a:spLocks noGrp="1"/>
          </p:cNvSpPr>
          <p:nvPr>
            <p:ph idx="1"/>
          </p:nvPr>
        </p:nvSpPr>
        <p:spPr>
          <a:xfrm>
            <a:off x="770583" y="1557586"/>
            <a:ext cx="11089232" cy="4680520"/>
          </a:xfrm>
        </p:spPr>
        <p:txBody>
          <a:bodyPr/>
          <a:lstStyle/>
          <a:p>
            <a:pPr>
              <a:spcBef>
                <a:spcPts val="0"/>
              </a:spcBef>
              <a:buFont typeface="Wingdings" panose="05000000000000000000" pitchFamily="2" charset="2"/>
              <a:buChar char="l"/>
            </a:pPr>
            <a:r>
              <a:rPr lang="en-US" altLang="zh-CN" sz="2800" dirty="0" smtClean="0"/>
              <a:t>Introduce Non-market value into GOP Accounting in the governmental statistic.</a:t>
            </a:r>
          </a:p>
          <a:p>
            <a:pPr>
              <a:spcBef>
                <a:spcPts val="600"/>
              </a:spcBef>
              <a:buFont typeface="Wingdings" panose="05000000000000000000" pitchFamily="2" charset="2"/>
              <a:buChar char="l"/>
            </a:pPr>
            <a:r>
              <a:rPr lang="en-US" altLang="zh-CN" sz="2800" dirty="0" smtClean="0"/>
              <a:t>Seeking </a:t>
            </a:r>
            <a:r>
              <a:rPr lang="en-US" altLang="zh-CN" sz="2800" dirty="0"/>
              <a:t>joint effort to study </a:t>
            </a:r>
            <a:r>
              <a:rPr lang="en-US" altLang="zh-CN" sz="2800" dirty="0" smtClean="0"/>
              <a:t>Blue Economy </a:t>
            </a:r>
            <a:r>
              <a:rPr lang="en-US" altLang="zh-CN" sz="2800" dirty="0"/>
              <a:t>in concept, classification and </a:t>
            </a:r>
            <a:r>
              <a:rPr lang="en-US" altLang="zh-CN" sz="2800" dirty="0" smtClean="0"/>
              <a:t>methodology.</a:t>
            </a:r>
          </a:p>
          <a:p>
            <a:pPr>
              <a:spcBef>
                <a:spcPts val="600"/>
              </a:spcBef>
              <a:buFont typeface="Wingdings" panose="05000000000000000000" pitchFamily="2" charset="2"/>
              <a:buChar char="l"/>
            </a:pPr>
            <a:r>
              <a:rPr lang="en-US" altLang="zh-CN" sz="2800" dirty="0" smtClean="0"/>
              <a:t>Promote studies and cooperation on international standard for blue economy </a:t>
            </a:r>
          </a:p>
          <a:p>
            <a:pPr>
              <a:spcBef>
                <a:spcPts val="600"/>
              </a:spcBef>
              <a:buFont typeface="Wingdings" panose="05000000000000000000" pitchFamily="2" charset="2"/>
              <a:buChar char="l"/>
            </a:pPr>
            <a:r>
              <a:rPr lang="en-US" altLang="zh-CN" sz="2800" dirty="0"/>
              <a:t>Combining </a:t>
            </a:r>
            <a:r>
              <a:rPr lang="en-US" altLang="zh-CN" sz="2800" dirty="0" smtClean="0"/>
              <a:t>the </a:t>
            </a:r>
            <a:r>
              <a:rPr lang="en-US" altLang="zh-CN" sz="2800" dirty="0"/>
              <a:t>Belt and Road </a:t>
            </a:r>
            <a:r>
              <a:rPr lang="en-US" altLang="zh-CN" sz="2800" dirty="0" smtClean="0"/>
              <a:t>Initials, </a:t>
            </a:r>
            <a:r>
              <a:rPr lang="en-US" altLang="zh-CN" sz="2800" dirty="0"/>
              <a:t>carry out data exchange and sharing with countries along the Belt and Road, establish the Blue Economy database to improve the development level of Blue Economy all over the world.</a:t>
            </a:r>
            <a:endParaRPr lang="zh-CN" altLang="en-US" sz="2800" dirty="0"/>
          </a:p>
          <a:p>
            <a:pPr marL="0" indent="0">
              <a:spcBef>
                <a:spcPts val="600"/>
              </a:spcBef>
              <a:buNone/>
            </a:pPr>
            <a:endParaRPr lang="zh-CN" altLang="en-US" sz="2400" dirty="0"/>
          </a:p>
        </p:txBody>
      </p:sp>
      <p:sp>
        <p:nvSpPr>
          <p:cNvPr id="4" name="矩形 3"/>
          <p:cNvSpPr/>
          <p:nvPr/>
        </p:nvSpPr>
        <p:spPr>
          <a:xfrm>
            <a:off x="1384267" y="568885"/>
            <a:ext cx="9929882" cy="646331"/>
          </a:xfrm>
          <a:prstGeom prst="rect">
            <a:avLst/>
          </a:prstGeom>
        </p:spPr>
        <p:txBody>
          <a:bodyPr wrap="square">
            <a:spAutoFit/>
          </a:bodyPr>
          <a:lstStyle/>
          <a:p>
            <a:pPr marL="571500" indent="-571500">
              <a:buFont typeface="Wingdings" panose="05000000000000000000" pitchFamily="2" charset="2"/>
              <a:buChar char="Ø"/>
            </a:pPr>
            <a:r>
              <a:rPr lang="en-US" altLang="zh-CN" sz="3600" b="1" dirty="0" smtClean="0">
                <a:latin typeface="华文楷体" pitchFamily="2" charset="-122"/>
                <a:ea typeface="华文楷体" pitchFamily="2" charset="-122"/>
                <a:cs typeface="+mn-ea"/>
                <a:sym typeface="+mn-lt"/>
              </a:rPr>
              <a:t>Cooperation proposal in the future</a:t>
            </a:r>
            <a:endParaRPr lang="zh-CN" altLang="en-US" sz="3600" b="1" dirty="0">
              <a:latin typeface="华文楷体" pitchFamily="2" charset="-122"/>
              <a:ea typeface="华文楷体" pitchFamily="2" charset="-122"/>
              <a:cs typeface="+mn-ea"/>
              <a:sym typeface="+mn-lt"/>
            </a:endParaRPr>
          </a:p>
        </p:txBody>
      </p:sp>
    </p:spTree>
    <p:extLst>
      <p:ext uri="{BB962C8B-B14F-4D97-AF65-F5344CB8AC3E}">
        <p14:creationId xmlns:p14="http://schemas.microsoft.com/office/powerpoint/2010/main" val="414417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8350" cy="6859588"/>
          </a:xfrm>
          <a:prstGeom prst="rect">
            <a:avLst/>
          </a:prstGeom>
        </p:spPr>
      </p:pic>
      <p:pic>
        <p:nvPicPr>
          <p:cNvPr id="25" name="温馨、背景音乐 - 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793385" y="-675612"/>
            <a:ext cx="609996" cy="609741"/>
          </a:xfrm>
          <a:prstGeom prst="rect">
            <a:avLst/>
          </a:prstGeom>
        </p:spPr>
      </p:pic>
      <p:sp>
        <p:nvSpPr>
          <p:cNvPr id="23" name="TextBox 22"/>
          <p:cNvSpPr txBox="1"/>
          <p:nvPr/>
        </p:nvSpPr>
        <p:spPr>
          <a:xfrm>
            <a:off x="1812895" y="1483146"/>
            <a:ext cx="8231422" cy="1446582"/>
          </a:xfrm>
          <a:prstGeom prst="rect">
            <a:avLst/>
          </a:prstGeom>
          <a:noFill/>
        </p:spPr>
        <p:txBody>
          <a:bodyPr wrap="square" lIns="91472" tIns="45736" rIns="91472" bIns="45736" rtlCol="0" anchor="ctr">
            <a:spAutoFit/>
          </a:bodyPr>
          <a:lstStyle/>
          <a:p>
            <a:pPr algn="ctr"/>
            <a:r>
              <a:rPr lang="en-US" altLang="zh-CN" sz="8800" b="1" dirty="0" smtClean="0">
                <a:solidFill>
                  <a:srgbClr val="669900"/>
                </a:solidFill>
                <a:cs typeface="+mn-ea"/>
                <a:sym typeface="+mn-lt"/>
              </a:rPr>
              <a:t>Thanks</a:t>
            </a:r>
            <a:r>
              <a:rPr lang="zh-CN" altLang="en-US" sz="8800" b="1" dirty="0" smtClean="0">
                <a:solidFill>
                  <a:srgbClr val="669900"/>
                </a:solidFill>
                <a:cs typeface="+mn-ea"/>
                <a:sym typeface="+mn-lt"/>
              </a:rPr>
              <a:t>！</a:t>
            </a:r>
            <a:endParaRPr lang="zh-CN" altLang="en-US" sz="8800" b="1" dirty="0">
              <a:solidFill>
                <a:srgbClr val="669900"/>
              </a:solidFill>
              <a:cs typeface="+mn-ea"/>
              <a:sym typeface="+mn-lt"/>
            </a:endParaRPr>
          </a:p>
        </p:txBody>
      </p:sp>
      <p:sp>
        <p:nvSpPr>
          <p:cNvPr id="5" name="TextBox 4"/>
          <p:cNvSpPr txBox="1"/>
          <p:nvPr/>
        </p:nvSpPr>
        <p:spPr>
          <a:xfrm>
            <a:off x="312697" y="4757468"/>
            <a:ext cx="7226638" cy="1569693"/>
          </a:xfrm>
          <a:prstGeom prst="rect">
            <a:avLst/>
          </a:prstGeom>
          <a:noFill/>
        </p:spPr>
        <p:txBody>
          <a:bodyPr wrap="square" lIns="91472" tIns="45736" rIns="91472" bIns="45736" rtlCol="0" anchor="ctr">
            <a:spAutoFit/>
          </a:bodyPr>
          <a:lstStyle/>
          <a:p>
            <a:r>
              <a:rPr lang="en-US" altLang="zh-CN" b="1" dirty="0" smtClean="0">
                <a:solidFill>
                  <a:srgbClr val="B01077"/>
                </a:solidFill>
                <a:cs typeface="+mn-ea"/>
                <a:sym typeface="+mn-lt"/>
              </a:rPr>
              <a:t>National Marine Data and Information Service, SOA</a:t>
            </a:r>
          </a:p>
          <a:p>
            <a:r>
              <a:rPr lang="en-US" altLang="zh-CN" b="1" dirty="0" smtClean="0">
                <a:solidFill>
                  <a:srgbClr val="B01077"/>
                </a:solidFill>
                <a:cs typeface="+mn-ea"/>
                <a:sym typeface="+mn-lt"/>
              </a:rPr>
              <a:t>Email:lu-wenhai@163.com</a:t>
            </a:r>
          </a:p>
          <a:p>
            <a:r>
              <a:rPr lang="en-US" altLang="zh-CN" b="1" dirty="0">
                <a:solidFill>
                  <a:srgbClr val="B01077"/>
                </a:solidFill>
                <a:cs typeface="+mn-ea"/>
                <a:sym typeface="+mn-lt"/>
              </a:rPr>
              <a:t>Tel:+8602224010852</a:t>
            </a:r>
          </a:p>
          <a:p>
            <a:r>
              <a:rPr lang="en-US" altLang="zh-CN" b="1" dirty="0" smtClean="0">
                <a:solidFill>
                  <a:srgbClr val="B01077"/>
                </a:solidFill>
                <a:cs typeface="+mn-ea"/>
                <a:sym typeface="+mn-lt"/>
              </a:rPr>
              <a:t>Fax:+8602224010926</a:t>
            </a:r>
            <a:endParaRPr lang="zh-CN" altLang="en-US" b="1" dirty="0">
              <a:solidFill>
                <a:srgbClr val="B01077"/>
              </a:solidFill>
              <a:cs typeface="+mn-ea"/>
              <a:sym typeface="+mn-lt"/>
            </a:endParaRPr>
          </a:p>
        </p:txBody>
      </p:sp>
    </p:spTree>
    <p:extLst>
      <p:ext uri="{BB962C8B-B14F-4D97-AF65-F5344CB8AC3E}">
        <p14:creationId xmlns:p14="http://schemas.microsoft.com/office/powerpoint/2010/main" val="3594632998"/>
      </p:ext>
    </p:extLst>
  </p:cSld>
  <p:clrMapOvr>
    <a:masterClrMapping/>
  </p:clrMapOvr>
  <p:transition spd="slow" advTm="0">
    <p:randomBar dir="vert"/>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p:cNvSpPr/>
          <p:nvPr/>
        </p:nvSpPr>
        <p:spPr>
          <a:xfrm>
            <a:off x="1490663" y="2061642"/>
            <a:ext cx="870451" cy="863621"/>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4400" dirty="0">
                <a:cs typeface="+mn-ea"/>
                <a:sym typeface="+mn-lt"/>
              </a:rPr>
              <a:t>1</a:t>
            </a:r>
            <a:endParaRPr lang="zh-CN" altLang="en-US" sz="4400" dirty="0">
              <a:cs typeface="+mn-ea"/>
              <a:sym typeface="+mn-lt"/>
            </a:endParaRPr>
          </a:p>
        </p:txBody>
      </p:sp>
      <p:grpSp>
        <p:nvGrpSpPr>
          <p:cNvPr id="2" name="组合 3"/>
          <p:cNvGrpSpPr/>
          <p:nvPr/>
        </p:nvGrpSpPr>
        <p:grpSpPr>
          <a:xfrm>
            <a:off x="3074839" y="2072585"/>
            <a:ext cx="8640961" cy="865435"/>
            <a:chOff x="6309456" y="1572201"/>
            <a:chExt cx="4075941" cy="1750324"/>
          </a:xfrm>
        </p:grpSpPr>
        <p:sp>
          <p:nvSpPr>
            <p:cNvPr id="17" name="圆角矩形 16"/>
            <p:cNvSpPr/>
            <p:nvPr/>
          </p:nvSpPr>
          <p:spPr>
            <a:xfrm>
              <a:off x="6309456" y="1572201"/>
              <a:ext cx="3832817" cy="1750324"/>
            </a:xfrm>
            <a:prstGeom prst="roundRect">
              <a:avLst/>
            </a:prstGeom>
            <a:solidFill>
              <a:srgbClr val="6699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4400" dirty="0">
                <a:cs typeface="+mn-ea"/>
                <a:sym typeface="+mn-lt"/>
              </a:endParaRPr>
            </a:p>
          </p:txBody>
        </p:sp>
        <p:sp>
          <p:nvSpPr>
            <p:cNvPr id="32" name="矩形 31"/>
            <p:cNvSpPr/>
            <p:nvPr/>
          </p:nvSpPr>
          <p:spPr>
            <a:xfrm>
              <a:off x="6411355" y="1863131"/>
              <a:ext cx="3974042" cy="1120530"/>
            </a:xfrm>
            <a:prstGeom prst="rect">
              <a:avLst/>
            </a:prstGeom>
          </p:spPr>
          <p:txBody>
            <a:bodyPr wrap="square" lIns="121960" tIns="60980" rIns="121960" bIns="60980">
              <a:spAutoFit/>
            </a:bodyPr>
            <a:lstStyle/>
            <a:p>
              <a:pPr>
                <a:defRPr/>
              </a:pPr>
              <a:r>
                <a:rPr lang="en-US" altLang="zh-CN" sz="2800" b="1" kern="100" dirty="0" smtClean="0">
                  <a:solidFill>
                    <a:schemeClr val="bg1"/>
                  </a:solidFill>
                  <a:cs typeface="+mn-ea"/>
                  <a:sym typeface="+mn-lt"/>
                </a:rPr>
                <a:t>Marine </a:t>
              </a:r>
              <a:r>
                <a:rPr lang="en-US" altLang="zh-CN" sz="2800" b="1" kern="100" dirty="0">
                  <a:solidFill>
                    <a:schemeClr val="bg1"/>
                  </a:solidFill>
                  <a:cs typeface="+mn-ea"/>
                  <a:sym typeface="+mn-lt"/>
                </a:rPr>
                <a:t>E</a:t>
              </a:r>
              <a:r>
                <a:rPr lang="en-US" altLang="zh-CN" sz="2800" b="1" kern="100" dirty="0" smtClean="0">
                  <a:solidFill>
                    <a:schemeClr val="bg1"/>
                  </a:solidFill>
                  <a:cs typeface="+mn-ea"/>
                  <a:sym typeface="+mn-lt"/>
                </a:rPr>
                <a:t>conomic Monitoring</a:t>
              </a:r>
              <a:endParaRPr lang="zh-CN" altLang="zh-CN" sz="2800" b="1" kern="100" dirty="0">
                <a:solidFill>
                  <a:schemeClr val="bg1"/>
                </a:solidFill>
                <a:cs typeface="+mn-ea"/>
                <a:sym typeface="+mn-lt"/>
              </a:endParaRPr>
            </a:p>
          </p:txBody>
        </p:sp>
      </p:grpSp>
    </p:spTree>
    <p:extLst>
      <p:ext uri="{BB962C8B-B14F-4D97-AF65-F5344CB8AC3E}">
        <p14:creationId xmlns:p14="http://schemas.microsoft.com/office/powerpoint/2010/main" val="2114673189"/>
      </p:ext>
    </p:extLst>
  </p:cSld>
  <p:clrMapOvr>
    <a:masterClrMapping/>
  </p:clrMapOvr>
  <p:transition spd="slow" advTm="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740479" y="2572346"/>
            <a:ext cx="8503030" cy="1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smtClean="0">
                <a:solidFill>
                  <a:srgbClr val="FF0000"/>
                </a:solidFill>
                <a:latin typeface="Constantia" panose="02030602050306030303" pitchFamily="18" charset="0"/>
              </a:rPr>
              <a:t>Marine </a:t>
            </a:r>
            <a:r>
              <a:rPr lang="en-US" altLang="zh-CN" b="1" dirty="0">
                <a:solidFill>
                  <a:srgbClr val="FF0000"/>
                </a:solidFill>
                <a:latin typeface="Constantia" panose="02030602050306030303" pitchFamily="18" charset="0"/>
              </a:rPr>
              <a:t>industry: </a:t>
            </a:r>
            <a:r>
              <a:rPr lang="en-US" altLang="zh-CN" sz="2000" dirty="0">
                <a:latin typeface="Constantia" panose="02030602050306030303" pitchFamily="18" charset="0"/>
              </a:rPr>
              <a:t>refers to the production and service activities that explore, use and protect the </a:t>
            </a:r>
            <a:r>
              <a:rPr lang="en-US" altLang="zh-CN" sz="2000" dirty="0" smtClean="0">
                <a:latin typeface="Constantia" panose="02030602050306030303" pitchFamily="18" charset="0"/>
              </a:rPr>
              <a:t>Marine. Marine </a:t>
            </a:r>
            <a:r>
              <a:rPr lang="en-US" altLang="zh-CN" sz="2000" dirty="0">
                <a:latin typeface="Constantia" panose="02030602050306030303" pitchFamily="18" charset="0"/>
              </a:rPr>
              <a:t>industry include the production and service activities that :</a:t>
            </a:r>
            <a:endParaRPr lang="zh-CN" altLang="en-US" sz="2000" dirty="0">
              <a:latin typeface="Constantia" panose="02030602050306030303" pitchFamily="18" charset="0"/>
            </a:endParaRPr>
          </a:p>
        </p:txBody>
      </p:sp>
      <p:sp>
        <p:nvSpPr>
          <p:cNvPr id="22531" name="TextBox 3"/>
          <p:cNvSpPr txBox="1">
            <a:spLocks noChangeArrowheads="1"/>
          </p:cNvSpPr>
          <p:nvPr/>
        </p:nvSpPr>
        <p:spPr bwMode="auto">
          <a:xfrm>
            <a:off x="1634679" y="5697270"/>
            <a:ext cx="8931755" cy="1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smtClean="0">
                <a:solidFill>
                  <a:srgbClr val="FF0000"/>
                </a:solidFill>
                <a:latin typeface="Constantia" panose="02030602050306030303" pitchFamily="18" charset="0"/>
              </a:rPr>
              <a:t>Marine-related </a:t>
            </a:r>
            <a:r>
              <a:rPr lang="en-US" altLang="zh-CN" b="1" dirty="0">
                <a:solidFill>
                  <a:srgbClr val="FF0000"/>
                </a:solidFill>
                <a:latin typeface="Constantia" panose="02030602050306030303" pitchFamily="18" charset="0"/>
              </a:rPr>
              <a:t>industry</a:t>
            </a:r>
            <a:r>
              <a:rPr lang="en-US" altLang="zh-CN" dirty="0">
                <a:solidFill>
                  <a:srgbClr val="FF0000"/>
                </a:solidFill>
                <a:latin typeface="Constantia" panose="02030602050306030303" pitchFamily="18" charset="0"/>
              </a:rPr>
              <a:t>: </a:t>
            </a:r>
            <a:r>
              <a:rPr lang="en-US" altLang="zh-CN" sz="2000" dirty="0">
                <a:latin typeface="Constantia" panose="02030602050306030303" pitchFamily="18" charset="0"/>
              </a:rPr>
              <a:t>refers to the industries that has technical or economic relationship with </a:t>
            </a:r>
            <a:r>
              <a:rPr lang="en-US" altLang="zh-CN" sz="2000" dirty="0" smtClean="0">
                <a:latin typeface="Constantia" panose="02030602050306030303" pitchFamily="18" charset="0"/>
              </a:rPr>
              <a:t>Marine </a:t>
            </a:r>
            <a:r>
              <a:rPr lang="en-US" altLang="zh-CN" sz="2000" dirty="0">
                <a:latin typeface="Constantia" panose="02030602050306030303" pitchFamily="18" charset="0"/>
              </a:rPr>
              <a:t>industries, based on different kinds of input-output connections.</a:t>
            </a:r>
            <a:endParaRPr lang="zh-CN" altLang="en-US" sz="2000" dirty="0">
              <a:latin typeface="Constantia" panose="02030602050306030303" pitchFamily="18" charset="0"/>
            </a:endParaRPr>
          </a:p>
        </p:txBody>
      </p:sp>
      <p:sp>
        <p:nvSpPr>
          <p:cNvPr id="135173" name="矩形 5"/>
          <p:cNvSpPr>
            <a:spLocks noChangeArrowheads="1"/>
          </p:cNvSpPr>
          <p:nvPr/>
        </p:nvSpPr>
        <p:spPr bwMode="auto">
          <a:xfrm>
            <a:off x="1740479" y="3644157"/>
            <a:ext cx="9903312" cy="1938992"/>
          </a:xfrm>
          <a:prstGeom prst="rect">
            <a:avLst/>
          </a:prstGeom>
          <a:solidFill>
            <a:schemeClr val="tx2">
              <a:lumMod val="40000"/>
              <a:lumOff val="60000"/>
            </a:schemeClr>
          </a:solidFill>
          <a:ln w="9525">
            <a:noFill/>
            <a:miter lim="800000"/>
            <a:headEnd/>
            <a:tailEnd/>
          </a:ln>
        </p:spPr>
        <p:txBody>
          <a:bodyPr wrap="square">
            <a:spAutoFit/>
          </a:bodyPr>
          <a:lstStyle/>
          <a:p>
            <a:pPr indent="357259">
              <a:lnSpc>
                <a:spcPct val="150000"/>
              </a:lnSpc>
              <a:buFont typeface="Wingdings" pitchFamily="2" charset="2"/>
              <a:buChar char="n"/>
              <a:defRPr/>
            </a:pPr>
            <a:r>
              <a:rPr lang="en-US" altLang="zh-CN" sz="1600" dirty="0"/>
              <a:t>Obtain product from </a:t>
            </a:r>
            <a:r>
              <a:rPr lang="en-US" altLang="zh-CN" sz="1600" dirty="0" smtClean="0"/>
              <a:t>Marine </a:t>
            </a:r>
            <a:r>
              <a:rPr lang="en-US" altLang="zh-CN" sz="1600" dirty="0"/>
              <a:t>directly,</a:t>
            </a:r>
          </a:p>
          <a:p>
            <a:pPr indent="357259">
              <a:lnSpc>
                <a:spcPct val="150000"/>
              </a:lnSpc>
              <a:buFont typeface="Wingdings" pitchFamily="2" charset="2"/>
              <a:buChar char="n"/>
              <a:defRPr/>
            </a:pPr>
            <a:r>
              <a:rPr lang="en-US" altLang="zh-CN" sz="1600" dirty="0"/>
              <a:t>Make the first processing to the product that obtain from the </a:t>
            </a:r>
            <a:r>
              <a:rPr lang="en-US" altLang="zh-CN" sz="1600" dirty="0" smtClean="0"/>
              <a:t>Marine,</a:t>
            </a:r>
            <a:endParaRPr lang="en-US" altLang="zh-CN" sz="1600" dirty="0"/>
          </a:p>
          <a:p>
            <a:pPr indent="357259">
              <a:lnSpc>
                <a:spcPct val="150000"/>
              </a:lnSpc>
              <a:buFont typeface="Wingdings" pitchFamily="2" charset="2"/>
              <a:buChar char="n"/>
              <a:defRPr/>
            </a:pPr>
            <a:r>
              <a:rPr lang="en-US" altLang="zh-CN" sz="1600" dirty="0"/>
              <a:t>Applied directly to </a:t>
            </a:r>
            <a:r>
              <a:rPr lang="en-US" altLang="zh-CN" sz="1600" dirty="0" smtClean="0"/>
              <a:t>Marine </a:t>
            </a:r>
            <a:r>
              <a:rPr lang="en-US" altLang="zh-CN" sz="1600" dirty="0"/>
              <a:t>or </a:t>
            </a:r>
            <a:r>
              <a:rPr lang="en-US" altLang="zh-CN" sz="1600" dirty="0" smtClean="0"/>
              <a:t>Marine </a:t>
            </a:r>
            <a:r>
              <a:rPr lang="en-US" altLang="zh-CN" sz="1600" dirty="0"/>
              <a:t>exploration,</a:t>
            </a:r>
          </a:p>
          <a:p>
            <a:pPr indent="357259">
              <a:lnSpc>
                <a:spcPct val="150000"/>
              </a:lnSpc>
              <a:buFont typeface="Wingdings" pitchFamily="2" charset="2"/>
              <a:buChar char="n"/>
              <a:defRPr/>
            </a:pPr>
            <a:r>
              <a:rPr lang="en-US" altLang="zh-CN" sz="1600" dirty="0"/>
              <a:t>Using seawater or </a:t>
            </a:r>
            <a:r>
              <a:rPr lang="en-US" altLang="zh-CN" sz="1600" dirty="0" smtClean="0"/>
              <a:t>Marine </a:t>
            </a:r>
            <a:r>
              <a:rPr lang="en-US" altLang="zh-CN" sz="1600" dirty="0"/>
              <a:t>space as the basic element of its production,</a:t>
            </a:r>
          </a:p>
          <a:p>
            <a:pPr indent="357259">
              <a:lnSpc>
                <a:spcPct val="150000"/>
              </a:lnSpc>
              <a:buFont typeface="Wingdings" pitchFamily="2" charset="2"/>
              <a:buChar char="n"/>
              <a:defRPr/>
            </a:pPr>
            <a:r>
              <a:rPr lang="en-US" altLang="zh-CN" sz="1600" dirty="0"/>
              <a:t>And marine scientific, research, management and service.</a:t>
            </a:r>
          </a:p>
        </p:txBody>
      </p:sp>
      <p:pic>
        <p:nvPicPr>
          <p:cNvPr id="22533"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8381" y="0"/>
            <a:ext cx="1903853" cy="257234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4" name="TextBox 7"/>
          <p:cNvSpPr txBox="1">
            <a:spLocks noChangeArrowheads="1"/>
          </p:cNvSpPr>
          <p:nvPr/>
        </p:nvSpPr>
        <p:spPr bwMode="auto">
          <a:xfrm>
            <a:off x="1740480" y="1643443"/>
            <a:ext cx="7002496" cy="1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smtClean="0">
                <a:solidFill>
                  <a:srgbClr val="FF0000"/>
                </a:solidFill>
                <a:latin typeface="Constantia" panose="02030602050306030303" pitchFamily="18" charset="0"/>
              </a:rPr>
              <a:t>Marine </a:t>
            </a:r>
            <a:r>
              <a:rPr lang="en-US" altLang="zh-CN" b="1" dirty="0">
                <a:solidFill>
                  <a:srgbClr val="FF0000"/>
                </a:solidFill>
                <a:latin typeface="Constantia" panose="02030602050306030303" pitchFamily="18" charset="0"/>
              </a:rPr>
              <a:t>economy: </a:t>
            </a:r>
            <a:r>
              <a:rPr lang="en-US" altLang="zh-CN" sz="2000" dirty="0">
                <a:latin typeface="Constantia" panose="02030602050306030303" pitchFamily="18" charset="0"/>
              </a:rPr>
              <a:t>refers to the summation of  industrial activities that explore, use and protect the </a:t>
            </a:r>
            <a:r>
              <a:rPr lang="en-US" altLang="zh-CN" sz="2000" dirty="0" smtClean="0">
                <a:latin typeface="Constantia" panose="02030602050306030303" pitchFamily="18" charset="0"/>
              </a:rPr>
              <a:t>Marine, </a:t>
            </a:r>
            <a:r>
              <a:rPr lang="en-US" altLang="zh-CN" sz="2000" dirty="0">
                <a:latin typeface="Constantia" panose="02030602050306030303" pitchFamily="18" charset="0"/>
              </a:rPr>
              <a:t>and the activities related to them. </a:t>
            </a:r>
            <a:endParaRPr lang="zh-CN" altLang="en-US" sz="2000" dirty="0">
              <a:latin typeface="Constantia" panose="02030602050306030303" pitchFamily="18" charset="0"/>
            </a:endParaRPr>
          </a:p>
        </p:txBody>
      </p:sp>
      <p:sp>
        <p:nvSpPr>
          <p:cNvPr id="135176" name="矩形 8"/>
          <p:cNvSpPr>
            <a:spLocks noChangeArrowheads="1"/>
          </p:cNvSpPr>
          <p:nvPr/>
        </p:nvSpPr>
        <p:spPr bwMode="auto">
          <a:xfrm>
            <a:off x="1526117" y="857449"/>
            <a:ext cx="7073950" cy="830455"/>
          </a:xfrm>
          <a:prstGeom prst="rect">
            <a:avLst/>
          </a:prstGeom>
          <a:noFill/>
          <a:ln w="9525">
            <a:noFill/>
            <a:miter lim="800000"/>
            <a:headEnd/>
            <a:tailEnd/>
          </a:ln>
        </p:spPr>
        <p:txBody>
          <a:bodyPr>
            <a:spAutoFit/>
          </a:bodyPr>
          <a:lstStyle/>
          <a:p>
            <a:pPr>
              <a:defRPr/>
            </a:pPr>
            <a:r>
              <a:rPr lang="en-US" altLang="zh-CN" b="1" dirty="0">
                <a:latin typeface="+mj-lt"/>
              </a:rPr>
              <a:t>Industrial Classification for </a:t>
            </a:r>
            <a:r>
              <a:rPr lang="en-US" altLang="zh-CN" b="1" dirty="0" smtClean="0">
                <a:latin typeface="+mj-lt"/>
              </a:rPr>
              <a:t>Marine </a:t>
            </a:r>
            <a:r>
              <a:rPr lang="en-US" altLang="zh-CN" b="1" dirty="0">
                <a:latin typeface="+mj-lt"/>
              </a:rPr>
              <a:t>Industries and Their Related Activities(GB/T 20794-2006) </a:t>
            </a:r>
            <a:endParaRPr lang="zh-CN" altLang="en-US" b="1" dirty="0">
              <a:latin typeface="+mj-lt"/>
            </a:endParaRPr>
          </a:p>
        </p:txBody>
      </p:sp>
      <p:sp>
        <p:nvSpPr>
          <p:cNvPr id="22536" name="矩形 11"/>
          <p:cNvSpPr>
            <a:spLocks noChangeArrowheads="1"/>
          </p:cNvSpPr>
          <p:nvPr/>
        </p:nvSpPr>
        <p:spPr bwMode="auto">
          <a:xfrm>
            <a:off x="1383208" y="461149"/>
            <a:ext cx="5430507"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dirty="0" smtClean="0">
                <a:latin typeface="Times New Roman" panose="02020603050405020304" pitchFamily="18" charset="0"/>
                <a:cs typeface="Times New Roman" panose="02020603050405020304" pitchFamily="18" charset="0"/>
              </a:rPr>
              <a:t>1.1.1 </a:t>
            </a:r>
            <a:r>
              <a:rPr lang="en-US" altLang="zh-CN" sz="2801" b="1" dirty="0">
                <a:latin typeface="Times New Roman" panose="02020603050405020304" pitchFamily="18" charset="0"/>
                <a:cs typeface="Times New Roman" panose="02020603050405020304" pitchFamily="18" charset="0"/>
              </a:rPr>
              <a:t>Industrial </a:t>
            </a:r>
            <a:r>
              <a:rPr lang="en-US" altLang="zh-CN" sz="2801" b="1" dirty="0" smtClean="0">
                <a:latin typeface="Times New Roman" panose="02020603050405020304" pitchFamily="18" charset="0"/>
                <a:cs typeface="Times New Roman" panose="02020603050405020304" pitchFamily="18" charset="0"/>
              </a:rPr>
              <a:t>scale</a:t>
            </a:r>
            <a:endParaRPr lang="en-US" altLang="zh-CN" sz="2801" b="1" dirty="0">
              <a:latin typeface="Times New Roman" panose="02020603050405020304" pitchFamily="18" charset="0"/>
              <a:cs typeface="Times New Roman" panose="02020603050405020304" pitchFamily="18" charset="0"/>
            </a:endParaRPr>
          </a:p>
        </p:txBody>
      </p:sp>
      <p:sp>
        <p:nvSpPr>
          <p:cNvPr id="9" name="矩形 8"/>
          <p:cNvSpPr/>
          <p:nvPr/>
        </p:nvSpPr>
        <p:spPr>
          <a:xfrm>
            <a:off x="482551" y="2237"/>
            <a:ext cx="9609742" cy="523348"/>
          </a:xfrm>
          <a:prstGeom prst="rect">
            <a:avLst/>
          </a:prstGeom>
        </p:spPr>
        <p:txBody>
          <a:bodyPr wrap="square">
            <a:spAutoFit/>
          </a:bodyPr>
          <a:lstStyle/>
          <a:p>
            <a:r>
              <a:rPr lang="en-US" altLang="zh-CN" sz="2801" b="1" dirty="0">
                <a:latin typeface="Arial Unicode MS" pitchFamily="34" charset="-122"/>
                <a:ea typeface="Arial Unicode MS" pitchFamily="34" charset="-122"/>
                <a:cs typeface="Arial Unicode MS" pitchFamily="34" charset="-122"/>
              </a:rPr>
              <a:t>1.1 monitoring </a:t>
            </a:r>
            <a:r>
              <a:rPr lang="en-US" altLang="zh-CN" sz="2801" b="1" dirty="0" smtClean="0">
                <a:latin typeface="Arial Unicode MS" pitchFamily="34" charset="-122"/>
                <a:ea typeface="Arial Unicode MS" pitchFamily="34" charset="-122"/>
                <a:cs typeface="Arial Unicode MS" pitchFamily="34" charset="-122"/>
              </a:rPr>
              <a:t>scale</a:t>
            </a:r>
            <a:endParaRPr lang="zh-CN" altLang="en-US" sz="2801" b="1" dirty="0">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2807994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4598641" y="1214719"/>
            <a:ext cx="2464370" cy="482712"/>
          </a:xfrm>
          <a:prstGeom prst="rect">
            <a:avLst/>
          </a:prstGeom>
          <a:solidFill>
            <a:srgbClr val="0066FF"/>
          </a:solidFill>
          <a:ln w="9525">
            <a:solidFill>
              <a:srgbClr val="000000"/>
            </a:solidFill>
            <a:miter lim="800000"/>
            <a:headEnd/>
            <a:tailEnd/>
          </a:ln>
        </p:spPr>
        <p:txBody>
          <a:bodyPr lIns="90399" tIns="45200" rIns="90399" bIns="45200"/>
          <a:lstStyle>
            <a:lvl1pPr defTabSz="904875" eaLnBrk="0" hangingPunct="0">
              <a:defRPr>
                <a:solidFill>
                  <a:schemeClr val="tx1"/>
                </a:solidFill>
                <a:latin typeface="Arial" panose="020B0604020202020204" pitchFamily="34" charset="0"/>
                <a:ea typeface="宋体" panose="02010600030101010101" pitchFamily="2" charset="-122"/>
              </a:defRPr>
            </a:lvl1pPr>
            <a:lvl2pPr marL="742950" indent="-285750" defTabSz="904875" eaLnBrk="0" hangingPunct="0">
              <a:defRPr>
                <a:solidFill>
                  <a:schemeClr val="tx1"/>
                </a:solidFill>
                <a:latin typeface="Arial" panose="020B0604020202020204" pitchFamily="34" charset="0"/>
                <a:ea typeface="宋体" panose="02010600030101010101" pitchFamily="2" charset="-122"/>
              </a:defRPr>
            </a:lvl2pPr>
            <a:lvl3pPr marL="1143000" indent="-228600" defTabSz="904875" eaLnBrk="0" hangingPunct="0">
              <a:defRPr>
                <a:solidFill>
                  <a:schemeClr val="tx1"/>
                </a:solidFill>
                <a:latin typeface="Arial" panose="020B0604020202020204" pitchFamily="34" charset="0"/>
                <a:ea typeface="宋体" panose="02010600030101010101" pitchFamily="2" charset="-122"/>
              </a:defRPr>
            </a:lvl3pPr>
            <a:lvl4pPr marL="1600200" indent="-228600" defTabSz="904875" eaLnBrk="0" hangingPunct="0">
              <a:defRPr>
                <a:solidFill>
                  <a:schemeClr val="tx1"/>
                </a:solidFill>
                <a:latin typeface="Arial" panose="020B0604020202020204" pitchFamily="34" charset="0"/>
                <a:ea typeface="宋体" panose="02010600030101010101" pitchFamily="2" charset="-122"/>
              </a:defRPr>
            </a:lvl4pPr>
            <a:lvl5pPr marL="2057400" indent="-228600" defTabSz="904875" eaLnBrk="0" hangingPunct="0">
              <a:defRPr>
                <a:solidFill>
                  <a:schemeClr val="tx1"/>
                </a:solidFill>
                <a:latin typeface="Arial" panose="020B0604020202020204" pitchFamily="34" charset="0"/>
                <a:ea typeface="宋体" panose="02010600030101010101" pitchFamily="2" charset="-122"/>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b="1" dirty="0" smtClean="0">
                <a:solidFill>
                  <a:schemeClr val="bg1"/>
                </a:solidFill>
                <a:latin typeface="Constantia" panose="02030602050306030303" pitchFamily="18" charset="0"/>
                <a:ea typeface="仿宋_GB2312" panose="02010609030101010101" pitchFamily="49" charset="-122"/>
              </a:rPr>
              <a:t>Marine </a:t>
            </a:r>
            <a:r>
              <a:rPr lang="en-US" altLang="zh-CN" b="1" dirty="0">
                <a:solidFill>
                  <a:schemeClr val="bg1"/>
                </a:solidFill>
                <a:latin typeface="Constantia" panose="02030602050306030303" pitchFamily="18" charset="0"/>
                <a:ea typeface="仿宋_GB2312" panose="02010609030101010101" pitchFamily="49" charset="-122"/>
              </a:rPr>
              <a:t>Economy </a:t>
            </a:r>
          </a:p>
        </p:txBody>
      </p:sp>
      <p:sp>
        <p:nvSpPr>
          <p:cNvPr id="28675" name="Rectangle 4"/>
          <p:cNvSpPr>
            <a:spLocks noChangeArrowheads="1"/>
          </p:cNvSpPr>
          <p:nvPr/>
        </p:nvSpPr>
        <p:spPr bwMode="auto">
          <a:xfrm>
            <a:off x="2312112" y="1714897"/>
            <a:ext cx="2143621" cy="387440"/>
          </a:xfrm>
          <a:prstGeom prst="rect">
            <a:avLst/>
          </a:prstGeom>
          <a:solidFill>
            <a:srgbClr val="FF9900"/>
          </a:solidFill>
          <a:ln w="9525">
            <a:solidFill>
              <a:srgbClr val="000000"/>
            </a:solidFill>
            <a:miter lim="800000"/>
            <a:headEnd/>
            <a:tailEnd/>
          </a:ln>
        </p:spPr>
        <p:txBody>
          <a:bodyPr lIns="90399" tIns="45200" rIns="90399" bIns="45200"/>
          <a:lstStyle>
            <a:lvl1pPr defTabSz="904875" eaLnBrk="0" hangingPunct="0">
              <a:defRPr>
                <a:solidFill>
                  <a:schemeClr val="tx1"/>
                </a:solidFill>
                <a:latin typeface="Arial" panose="020B0604020202020204" pitchFamily="34" charset="0"/>
                <a:ea typeface="宋体" panose="02010600030101010101" pitchFamily="2" charset="-122"/>
              </a:defRPr>
            </a:lvl1pPr>
            <a:lvl2pPr marL="742950" indent="-285750" defTabSz="904875" eaLnBrk="0" hangingPunct="0">
              <a:defRPr>
                <a:solidFill>
                  <a:schemeClr val="tx1"/>
                </a:solidFill>
                <a:latin typeface="Arial" panose="020B0604020202020204" pitchFamily="34" charset="0"/>
                <a:ea typeface="宋体" panose="02010600030101010101" pitchFamily="2" charset="-122"/>
              </a:defRPr>
            </a:lvl2pPr>
            <a:lvl3pPr marL="1143000" indent="-228600" defTabSz="904875" eaLnBrk="0" hangingPunct="0">
              <a:defRPr>
                <a:solidFill>
                  <a:schemeClr val="tx1"/>
                </a:solidFill>
                <a:latin typeface="Arial" panose="020B0604020202020204" pitchFamily="34" charset="0"/>
                <a:ea typeface="宋体" panose="02010600030101010101" pitchFamily="2" charset="-122"/>
              </a:defRPr>
            </a:lvl3pPr>
            <a:lvl4pPr marL="1600200" indent="-228600" defTabSz="904875" eaLnBrk="0" hangingPunct="0">
              <a:defRPr>
                <a:solidFill>
                  <a:schemeClr val="tx1"/>
                </a:solidFill>
                <a:latin typeface="Arial" panose="020B0604020202020204" pitchFamily="34" charset="0"/>
                <a:ea typeface="宋体" panose="02010600030101010101" pitchFamily="2" charset="-122"/>
              </a:defRPr>
            </a:lvl4pPr>
            <a:lvl5pPr marL="2057400" indent="-228600" defTabSz="904875" eaLnBrk="0" hangingPunct="0">
              <a:defRPr>
                <a:solidFill>
                  <a:schemeClr val="tx1"/>
                </a:solidFill>
                <a:latin typeface="Arial" panose="020B0604020202020204" pitchFamily="34" charset="0"/>
                <a:ea typeface="宋体" panose="02010600030101010101" pitchFamily="2" charset="-122"/>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800" b="1" dirty="0" smtClean="0">
                <a:solidFill>
                  <a:srgbClr val="0070C0"/>
                </a:solidFill>
                <a:latin typeface="Constantia" panose="02030602050306030303" pitchFamily="18" charset="0"/>
              </a:rPr>
              <a:t>Marine </a:t>
            </a:r>
            <a:r>
              <a:rPr lang="en-US" altLang="zh-CN" sz="1800" b="1" dirty="0">
                <a:solidFill>
                  <a:srgbClr val="0070C0"/>
                </a:solidFill>
                <a:latin typeface="Constantia" panose="02030602050306030303" pitchFamily="18" charset="0"/>
              </a:rPr>
              <a:t>industry</a:t>
            </a:r>
            <a:r>
              <a:rPr lang="en-US" altLang="zh-CN" sz="1800" b="1" dirty="0">
                <a:solidFill>
                  <a:srgbClr val="0070C0"/>
                </a:solidFill>
                <a:latin typeface="宋体" panose="02010600030101010101" pitchFamily="2" charset="-122"/>
              </a:rPr>
              <a:t> </a:t>
            </a:r>
          </a:p>
        </p:txBody>
      </p:sp>
      <p:sp>
        <p:nvSpPr>
          <p:cNvPr id="28676" name="AutoShape 8"/>
          <p:cNvSpPr>
            <a:spLocks noChangeArrowheads="1"/>
          </p:cNvSpPr>
          <p:nvPr/>
        </p:nvSpPr>
        <p:spPr bwMode="auto">
          <a:xfrm>
            <a:off x="8977980" y="2215076"/>
            <a:ext cx="535111" cy="193720"/>
          </a:xfrm>
          <a:prstGeom prst="down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100">
              <a:solidFill>
                <a:schemeClr val="bg1"/>
              </a:solidFill>
              <a:latin typeface="Constantia" panose="02030602050306030303" pitchFamily="18" charset="0"/>
            </a:endParaRPr>
          </a:p>
        </p:txBody>
      </p:sp>
      <p:sp>
        <p:nvSpPr>
          <p:cNvPr id="28677" name="Rectangle 10"/>
          <p:cNvSpPr>
            <a:spLocks noChangeArrowheads="1"/>
          </p:cNvSpPr>
          <p:nvPr/>
        </p:nvSpPr>
        <p:spPr bwMode="auto">
          <a:xfrm>
            <a:off x="1754770" y="2357984"/>
            <a:ext cx="2086458" cy="371561"/>
          </a:xfrm>
          <a:prstGeom prst="rect">
            <a:avLst/>
          </a:prstGeom>
          <a:solidFill>
            <a:srgbClr val="FDFD91"/>
          </a:solidFill>
          <a:ln w="9525">
            <a:solidFill>
              <a:srgbClr val="000000"/>
            </a:solidFill>
            <a:miter lim="800000"/>
            <a:headEnd/>
            <a:tailEnd/>
          </a:ln>
        </p:spPr>
        <p:txBody>
          <a:bodyPr lIns="90399" tIns="45200" rIns="90399" bIns="45200"/>
          <a:lstStyle>
            <a:lvl1pPr defTabSz="904875" eaLnBrk="0" hangingPunct="0">
              <a:defRPr>
                <a:solidFill>
                  <a:schemeClr val="tx1"/>
                </a:solidFill>
                <a:latin typeface="Arial" panose="020B0604020202020204" pitchFamily="34" charset="0"/>
                <a:ea typeface="宋体" panose="02010600030101010101" pitchFamily="2" charset="-122"/>
              </a:defRPr>
            </a:lvl1pPr>
            <a:lvl2pPr marL="742950" indent="-285750" defTabSz="904875" eaLnBrk="0" hangingPunct="0">
              <a:defRPr>
                <a:solidFill>
                  <a:schemeClr val="tx1"/>
                </a:solidFill>
                <a:latin typeface="Arial" panose="020B0604020202020204" pitchFamily="34" charset="0"/>
                <a:ea typeface="宋体" panose="02010600030101010101" pitchFamily="2" charset="-122"/>
              </a:defRPr>
            </a:lvl2pPr>
            <a:lvl3pPr marL="1143000" indent="-228600" defTabSz="904875" eaLnBrk="0" hangingPunct="0">
              <a:defRPr>
                <a:solidFill>
                  <a:schemeClr val="tx1"/>
                </a:solidFill>
                <a:latin typeface="Arial" panose="020B0604020202020204" pitchFamily="34" charset="0"/>
                <a:ea typeface="宋体" panose="02010600030101010101" pitchFamily="2" charset="-122"/>
              </a:defRPr>
            </a:lvl3pPr>
            <a:lvl4pPr marL="1600200" indent="-228600" defTabSz="904875" eaLnBrk="0" hangingPunct="0">
              <a:defRPr>
                <a:solidFill>
                  <a:schemeClr val="tx1"/>
                </a:solidFill>
                <a:latin typeface="Arial" panose="020B0604020202020204" pitchFamily="34" charset="0"/>
                <a:ea typeface="宋体" panose="02010600030101010101" pitchFamily="2" charset="-122"/>
              </a:defRPr>
            </a:lvl4pPr>
            <a:lvl5pPr marL="2057400" indent="-228600" defTabSz="904875" eaLnBrk="0" hangingPunct="0">
              <a:defRPr>
                <a:solidFill>
                  <a:schemeClr val="tx1"/>
                </a:solidFill>
                <a:latin typeface="Arial" panose="020B0604020202020204" pitchFamily="34" charset="0"/>
                <a:ea typeface="宋体" panose="02010600030101010101" pitchFamily="2" charset="-122"/>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1400" b="1" dirty="0">
                <a:latin typeface="Constantia" panose="02030602050306030303" pitchFamily="18" charset="0"/>
                <a:ea typeface="仿宋_GB2312" panose="02010609030101010101" pitchFamily="49" charset="-122"/>
              </a:rPr>
              <a:t>major </a:t>
            </a:r>
            <a:r>
              <a:rPr lang="en-US" altLang="zh-CN" sz="1400" b="1" dirty="0" smtClean="0">
                <a:latin typeface="Constantia" panose="02030602050306030303" pitchFamily="18" charset="0"/>
                <a:ea typeface="仿宋_GB2312" panose="02010609030101010101" pitchFamily="49" charset="-122"/>
              </a:rPr>
              <a:t>Marine </a:t>
            </a:r>
            <a:r>
              <a:rPr lang="en-US" altLang="zh-CN" sz="1400" b="1" dirty="0">
                <a:latin typeface="Constantia" panose="02030602050306030303" pitchFamily="18" charset="0"/>
                <a:ea typeface="仿宋_GB2312" panose="02010609030101010101" pitchFamily="49" charset="-122"/>
              </a:rPr>
              <a:t>industry </a:t>
            </a:r>
          </a:p>
        </p:txBody>
      </p:sp>
      <p:sp>
        <p:nvSpPr>
          <p:cNvPr id="28678" name="Line 11"/>
          <p:cNvSpPr>
            <a:spLocks noChangeShapeType="1"/>
          </p:cNvSpPr>
          <p:nvPr/>
        </p:nvSpPr>
        <p:spPr bwMode="auto">
          <a:xfrm flipH="1">
            <a:off x="1869096" y="2712078"/>
            <a:ext cx="46049" cy="386169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2" name="Group 12"/>
          <p:cNvGrpSpPr>
            <a:grpSpLocks/>
          </p:cNvGrpSpPr>
          <p:nvPr/>
        </p:nvGrpSpPr>
        <p:grpSpPr bwMode="auto">
          <a:xfrm>
            <a:off x="1907205" y="2715273"/>
            <a:ext cx="2553099" cy="3963317"/>
            <a:chOff x="552" y="1701"/>
            <a:chExt cx="1516" cy="2368"/>
          </a:xfrm>
          <a:solidFill>
            <a:srgbClr val="002060"/>
          </a:solidFill>
        </p:grpSpPr>
        <p:grpSp>
          <p:nvGrpSpPr>
            <p:cNvPr id="3" name="Group 14"/>
            <p:cNvGrpSpPr>
              <a:grpSpLocks/>
            </p:cNvGrpSpPr>
            <p:nvPr/>
          </p:nvGrpSpPr>
          <p:grpSpPr bwMode="auto">
            <a:xfrm>
              <a:off x="658" y="3248"/>
              <a:ext cx="1410" cy="672"/>
              <a:chOff x="2615" y="8610"/>
              <a:chExt cx="1988" cy="1510"/>
            </a:xfrm>
            <a:grpFill/>
          </p:grpSpPr>
          <p:sp>
            <p:nvSpPr>
              <p:cNvPr id="22597" name="AutoShape 15"/>
              <p:cNvSpPr>
                <a:spLocks noChangeArrowheads="1"/>
              </p:cNvSpPr>
              <p:nvPr/>
            </p:nvSpPr>
            <p:spPr bwMode="auto">
              <a:xfrm>
                <a:off x="2616" y="8610"/>
                <a:ext cx="1987"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a:solidFill>
                      <a:schemeClr val="bg1"/>
                    </a:solidFill>
                    <a:latin typeface="Arial" charset="0"/>
                    <a:ea typeface="仿宋_GB2312" pitchFamily="49" charset="-122"/>
                  </a:rPr>
                  <a:t>Marine Electric Power Industry </a:t>
                </a:r>
              </a:p>
            </p:txBody>
          </p:sp>
          <p:sp>
            <p:nvSpPr>
              <p:cNvPr id="22598" name="AutoShape 16"/>
              <p:cNvSpPr>
                <a:spLocks noChangeArrowheads="1"/>
              </p:cNvSpPr>
              <p:nvPr/>
            </p:nvSpPr>
            <p:spPr bwMode="auto">
              <a:xfrm>
                <a:off x="2616" y="9078"/>
                <a:ext cx="1896"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Seawater Utilization Industry </a:t>
                </a:r>
              </a:p>
            </p:txBody>
          </p:sp>
          <p:sp>
            <p:nvSpPr>
              <p:cNvPr id="22599" name="AutoShape 17"/>
              <p:cNvSpPr>
                <a:spLocks noChangeArrowheads="1"/>
              </p:cNvSpPr>
              <p:nvPr/>
            </p:nvSpPr>
            <p:spPr bwMode="auto">
              <a:xfrm>
                <a:off x="2615" y="9546"/>
                <a:ext cx="1895" cy="574"/>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a:solidFill>
                      <a:schemeClr val="bg1"/>
                    </a:solidFill>
                    <a:latin typeface="Arial" charset="0"/>
                    <a:ea typeface="仿宋_GB2312" pitchFamily="49" charset="-122"/>
                  </a:rPr>
                  <a:t>Marine Communications and Transportation Industry </a:t>
                </a:r>
              </a:p>
            </p:txBody>
          </p:sp>
        </p:grpSp>
        <p:sp>
          <p:nvSpPr>
            <p:cNvPr id="22579" name="AutoShape 18"/>
            <p:cNvSpPr>
              <a:spLocks noChangeArrowheads="1"/>
            </p:cNvSpPr>
            <p:nvPr/>
          </p:nvSpPr>
          <p:spPr bwMode="auto">
            <a:xfrm>
              <a:off x="664" y="1701"/>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Marine Fishery </a:t>
              </a:r>
            </a:p>
          </p:txBody>
        </p:sp>
        <p:sp>
          <p:nvSpPr>
            <p:cNvPr id="22580" name="AutoShape 19"/>
            <p:cNvSpPr>
              <a:spLocks noChangeArrowheads="1"/>
            </p:cNvSpPr>
            <p:nvPr/>
          </p:nvSpPr>
          <p:spPr bwMode="auto">
            <a:xfrm>
              <a:off x="664" y="1895"/>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Offshore Oil and Gas Industry </a:t>
              </a:r>
            </a:p>
          </p:txBody>
        </p:sp>
        <p:sp>
          <p:nvSpPr>
            <p:cNvPr id="22581" name="AutoShape 20"/>
            <p:cNvSpPr>
              <a:spLocks noChangeArrowheads="1"/>
            </p:cNvSpPr>
            <p:nvPr/>
          </p:nvSpPr>
          <p:spPr bwMode="auto">
            <a:xfrm>
              <a:off x="664" y="2089"/>
              <a:ext cx="1360" cy="195"/>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smtClean="0">
                  <a:solidFill>
                    <a:schemeClr val="bg1"/>
                  </a:solidFill>
                  <a:latin typeface="Arial" charset="0"/>
                  <a:ea typeface="仿宋_GB2312" pitchFamily="49" charset="-122"/>
                </a:rPr>
                <a:t>Marine </a:t>
              </a:r>
              <a:r>
                <a:rPr lang="en-US" altLang="zh-CN" sz="1100" b="1" dirty="0">
                  <a:solidFill>
                    <a:schemeClr val="bg1"/>
                  </a:solidFill>
                  <a:latin typeface="Arial" charset="0"/>
                  <a:ea typeface="仿宋_GB2312" pitchFamily="49" charset="-122"/>
                </a:rPr>
                <a:t>Mining Industry </a:t>
              </a:r>
            </a:p>
          </p:txBody>
        </p:sp>
        <p:sp>
          <p:nvSpPr>
            <p:cNvPr id="22582" name="AutoShape 21"/>
            <p:cNvSpPr>
              <a:spLocks noChangeArrowheads="1"/>
            </p:cNvSpPr>
            <p:nvPr/>
          </p:nvSpPr>
          <p:spPr bwMode="auto">
            <a:xfrm>
              <a:off x="664" y="2284"/>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Shipbuilding Industry </a:t>
              </a:r>
            </a:p>
          </p:txBody>
        </p:sp>
        <p:sp>
          <p:nvSpPr>
            <p:cNvPr id="22583" name="AutoShape 22"/>
            <p:cNvSpPr>
              <a:spLocks noChangeArrowheads="1"/>
            </p:cNvSpPr>
            <p:nvPr/>
          </p:nvSpPr>
          <p:spPr bwMode="auto">
            <a:xfrm>
              <a:off x="664" y="2478"/>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Marine Salt Industry </a:t>
              </a:r>
            </a:p>
          </p:txBody>
        </p:sp>
        <p:sp>
          <p:nvSpPr>
            <p:cNvPr id="22584" name="AutoShape 23"/>
            <p:cNvSpPr>
              <a:spLocks noChangeArrowheads="1"/>
            </p:cNvSpPr>
            <p:nvPr/>
          </p:nvSpPr>
          <p:spPr bwMode="auto">
            <a:xfrm>
              <a:off x="664" y="2672"/>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Marine Chemical Industry </a:t>
              </a:r>
            </a:p>
          </p:txBody>
        </p:sp>
        <p:sp>
          <p:nvSpPr>
            <p:cNvPr id="22585" name="AutoShape 24"/>
            <p:cNvSpPr>
              <a:spLocks noChangeArrowheads="1"/>
            </p:cNvSpPr>
            <p:nvPr/>
          </p:nvSpPr>
          <p:spPr bwMode="auto">
            <a:xfrm>
              <a:off x="664" y="2866"/>
              <a:ext cx="1360" cy="195"/>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a:solidFill>
                    <a:schemeClr val="bg1"/>
                  </a:solidFill>
                  <a:latin typeface="Arial" charset="0"/>
                  <a:ea typeface="仿宋_GB2312" pitchFamily="49" charset="-122"/>
                </a:rPr>
                <a:t>Marine Biomedicine Industry </a:t>
              </a:r>
            </a:p>
          </p:txBody>
        </p:sp>
        <p:sp>
          <p:nvSpPr>
            <p:cNvPr id="22586" name="Line 25"/>
            <p:cNvSpPr>
              <a:spLocks noChangeShapeType="1"/>
            </p:cNvSpPr>
            <p:nvPr/>
          </p:nvSpPr>
          <p:spPr bwMode="auto">
            <a:xfrm>
              <a:off x="552" y="3360"/>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87" name="Line 26"/>
            <p:cNvSpPr>
              <a:spLocks noChangeShapeType="1"/>
            </p:cNvSpPr>
            <p:nvPr/>
          </p:nvSpPr>
          <p:spPr bwMode="auto">
            <a:xfrm>
              <a:off x="552" y="3155"/>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88" name="Line 27"/>
            <p:cNvSpPr>
              <a:spLocks noChangeShapeType="1"/>
            </p:cNvSpPr>
            <p:nvPr/>
          </p:nvSpPr>
          <p:spPr bwMode="auto">
            <a:xfrm>
              <a:off x="552" y="2574"/>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89" name="Line 28"/>
            <p:cNvSpPr>
              <a:spLocks noChangeShapeType="1"/>
            </p:cNvSpPr>
            <p:nvPr/>
          </p:nvSpPr>
          <p:spPr bwMode="auto">
            <a:xfrm>
              <a:off x="552" y="2967"/>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0" name="Line 29"/>
            <p:cNvSpPr>
              <a:spLocks noChangeShapeType="1"/>
            </p:cNvSpPr>
            <p:nvPr/>
          </p:nvSpPr>
          <p:spPr bwMode="auto">
            <a:xfrm>
              <a:off x="552" y="2768"/>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1" name="Line 30"/>
            <p:cNvSpPr>
              <a:spLocks noChangeShapeType="1"/>
            </p:cNvSpPr>
            <p:nvPr/>
          </p:nvSpPr>
          <p:spPr bwMode="auto">
            <a:xfrm>
              <a:off x="552" y="2188"/>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2" name="Line 31"/>
            <p:cNvSpPr>
              <a:spLocks noChangeShapeType="1"/>
            </p:cNvSpPr>
            <p:nvPr/>
          </p:nvSpPr>
          <p:spPr bwMode="auto">
            <a:xfrm>
              <a:off x="552" y="2381"/>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3" name="Line 32"/>
            <p:cNvSpPr>
              <a:spLocks noChangeShapeType="1"/>
            </p:cNvSpPr>
            <p:nvPr/>
          </p:nvSpPr>
          <p:spPr bwMode="auto">
            <a:xfrm>
              <a:off x="552" y="2001"/>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4" name="Line 33"/>
            <p:cNvSpPr>
              <a:spLocks noChangeShapeType="1"/>
            </p:cNvSpPr>
            <p:nvPr/>
          </p:nvSpPr>
          <p:spPr bwMode="auto">
            <a:xfrm>
              <a:off x="552" y="1807"/>
              <a:ext cx="112" cy="0"/>
            </a:xfrm>
            <a:prstGeom prst="line">
              <a:avLst/>
            </a:prstGeom>
            <a:grpFill/>
            <a:ln w="9525">
              <a:solidFill>
                <a:srgbClr val="000000"/>
              </a:solidFill>
              <a:round/>
              <a:headEnd/>
              <a:tailEnd/>
            </a:ln>
          </p:spPr>
          <p:txBody>
            <a:bodyPr/>
            <a:lstStyle/>
            <a:p>
              <a:pPr>
                <a:defRPr/>
              </a:pPr>
              <a:endParaRPr lang="zh-CN" altLang="en-US" sz="1100">
                <a:solidFill>
                  <a:schemeClr val="bg1"/>
                </a:solidFill>
                <a:latin typeface="Arial" charset="0"/>
              </a:endParaRPr>
            </a:p>
          </p:txBody>
        </p:sp>
        <p:sp>
          <p:nvSpPr>
            <p:cNvPr id="22595" name="AutoShape 34"/>
            <p:cNvSpPr>
              <a:spLocks noChangeArrowheads="1"/>
            </p:cNvSpPr>
            <p:nvPr/>
          </p:nvSpPr>
          <p:spPr bwMode="auto">
            <a:xfrm>
              <a:off x="648" y="3921"/>
              <a:ext cx="1360" cy="14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a:solidFill>
                    <a:schemeClr val="bg1"/>
                  </a:solidFill>
                  <a:latin typeface="Arial" charset="0"/>
                  <a:ea typeface="仿宋_GB2312" pitchFamily="49" charset="-122"/>
                </a:rPr>
                <a:t>Coastal Tourism </a:t>
              </a:r>
            </a:p>
          </p:txBody>
        </p:sp>
        <p:sp>
          <p:nvSpPr>
            <p:cNvPr id="22596" name="AutoShape 35"/>
            <p:cNvSpPr>
              <a:spLocks noChangeArrowheads="1"/>
            </p:cNvSpPr>
            <p:nvPr/>
          </p:nvSpPr>
          <p:spPr bwMode="auto">
            <a:xfrm>
              <a:off x="657" y="3067"/>
              <a:ext cx="1360" cy="194"/>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 Marine Engineering Building</a:t>
              </a:r>
            </a:p>
          </p:txBody>
        </p:sp>
      </p:grpSp>
      <p:grpSp>
        <p:nvGrpSpPr>
          <p:cNvPr id="4" name="Group 36"/>
          <p:cNvGrpSpPr>
            <a:grpSpLocks/>
          </p:cNvGrpSpPr>
          <p:nvPr/>
        </p:nvGrpSpPr>
        <p:grpSpPr bwMode="auto">
          <a:xfrm>
            <a:off x="4803476" y="2901082"/>
            <a:ext cx="2804174" cy="1806993"/>
            <a:chOff x="6327" y="4605"/>
            <a:chExt cx="2353" cy="2340"/>
          </a:xfrm>
          <a:solidFill>
            <a:srgbClr val="0070C0"/>
          </a:solidFill>
        </p:grpSpPr>
        <p:sp>
          <p:nvSpPr>
            <p:cNvPr id="22572" name="AutoShape 37"/>
            <p:cNvSpPr>
              <a:spLocks noChangeArrowheads="1"/>
            </p:cNvSpPr>
            <p:nvPr/>
          </p:nvSpPr>
          <p:spPr bwMode="auto">
            <a:xfrm>
              <a:off x="6327" y="4605"/>
              <a:ext cx="2353"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隶书" pitchFamily="49" charset="-122"/>
                </a:rPr>
                <a:t>Marine information service</a:t>
              </a:r>
            </a:p>
          </p:txBody>
        </p:sp>
        <p:sp>
          <p:nvSpPr>
            <p:cNvPr id="22573" name="AutoShape 38"/>
            <p:cNvSpPr>
              <a:spLocks noChangeArrowheads="1"/>
            </p:cNvSpPr>
            <p:nvPr/>
          </p:nvSpPr>
          <p:spPr bwMode="auto">
            <a:xfrm>
              <a:off x="6327" y="5073"/>
              <a:ext cx="2353"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隶书" pitchFamily="49" charset="-122"/>
                </a:rPr>
                <a:t>Monitoring and forcast </a:t>
              </a:r>
              <a:r>
                <a:rPr lang="en-US" altLang="zh-CN" sz="1100" b="1">
                  <a:solidFill>
                    <a:schemeClr val="bg1"/>
                  </a:solidFill>
                  <a:latin typeface="Arial" charset="0"/>
                  <a:ea typeface="仿宋_GB2312" pitchFamily="49" charset="-122"/>
                </a:rPr>
                <a:t>service</a:t>
              </a:r>
            </a:p>
          </p:txBody>
        </p:sp>
        <p:sp>
          <p:nvSpPr>
            <p:cNvPr id="22574" name="AutoShape 39"/>
            <p:cNvSpPr>
              <a:spLocks noChangeArrowheads="1"/>
            </p:cNvSpPr>
            <p:nvPr/>
          </p:nvSpPr>
          <p:spPr bwMode="auto">
            <a:xfrm>
              <a:off x="6327" y="5541"/>
              <a:ext cx="2353"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a:solidFill>
                    <a:schemeClr val="bg1"/>
                  </a:solidFill>
                  <a:latin typeface="Arial" charset="0"/>
                  <a:ea typeface="仿宋_GB2312" pitchFamily="49" charset="-122"/>
                </a:rPr>
                <a:t>Insurance and social security</a:t>
              </a:r>
            </a:p>
          </p:txBody>
        </p:sp>
        <p:sp>
          <p:nvSpPr>
            <p:cNvPr id="22575" name="AutoShape 40"/>
            <p:cNvSpPr>
              <a:spLocks noChangeArrowheads="1"/>
            </p:cNvSpPr>
            <p:nvPr/>
          </p:nvSpPr>
          <p:spPr bwMode="auto">
            <a:xfrm>
              <a:off x="6327" y="6009"/>
              <a:ext cx="2353"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Scientific study</a:t>
              </a:r>
            </a:p>
          </p:txBody>
        </p:sp>
        <p:sp>
          <p:nvSpPr>
            <p:cNvPr id="22576" name="AutoShape 41"/>
            <p:cNvSpPr>
              <a:spLocks noChangeArrowheads="1"/>
            </p:cNvSpPr>
            <p:nvPr/>
          </p:nvSpPr>
          <p:spPr bwMode="auto">
            <a:xfrm>
              <a:off x="6327" y="6477"/>
              <a:ext cx="2353" cy="468"/>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Technological service</a:t>
              </a:r>
            </a:p>
          </p:txBody>
        </p:sp>
      </p:grpSp>
      <p:sp>
        <p:nvSpPr>
          <p:cNvPr id="28681" name="Rectangle 42"/>
          <p:cNvSpPr>
            <a:spLocks noChangeArrowheads="1"/>
          </p:cNvSpPr>
          <p:nvPr/>
        </p:nvSpPr>
        <p:spPr bwMode="auto">
          <a:xfrm>
            <a:off x="4479550" y="2291294"/>
            <a:ext cx="3405976" cy="566868"/>
          </a:xfrm>
          <a:prstGeom prst="rect">
            <a:avLst/>
          </a:prstGeom>
          <a:solidFill>
            <a:srgbClr val="FDFD91"/>
          </a:solidFill>
          <a:ln w="9525">
            <a:solidFill>
              <a:srgbClr val="000000"/>
            </a:solidFill>
            <a:miter lim="800000"/>
            <a:headEnd/>
            <a:tailEnd/>
          </a:ln>
        </p:spPr>
        <p:txBody>
          <a:bodyPr lIns="90399" tIns="45200" rIns="90399" bIns="45200"/>
          <a:lstStyle>
            <a:lvl1pPr defTabSz="904875" eaLnBrk="0" hangingPunct="0">
              <a:defRPr>
                <a:solidFill>
                  <a:schemeClr val="tx1"/>
                </a:solidFill>
                <a:latin typeface="Arial" panose="020B0604020202020204" pitchFamily="34" charset="0"/>
                <a:ea typeface="宋体" panose="02010600030101010101" pitchFamily="2" charset="-122"/>
              </a:defRPr>
            </a:lvl1pPr>
            <a:lvl2pPr marL="742950" indent="-285750" defTabSz="904875" eaLnBrk="0" hangingPunct="0">
              <a:defRPr>
                <a:solidFill>
                  <a:schemeClr val="tx1"/>
                </a:solidFill>
                <a:latin typeface="Arial" panose="020B0604020202020204" pitchFamily="34" charset="0"/>
                <a:ea typeface="宋体" panose="02010600030101010101" pitchFamily="2" charset="-122"/>
              </a:defRPr>
            </a:lvl2pPr>
            <a:lvl3pPr marL="1143000" indent="-228600" defTabSz="904875" eaLnBrk="0" hangingPunct="0">
              <a:defRPr>
                <a:solidFill>
                  <a:schemeClr val="tx1"/>
                </a:solidFill>
                <a:latin typeface="Arial" panose="020B0604020202020204" pitchFamily="34" charset="0"/>
                <a:ea typeface="宋体" panose="02010600030101010101" pitchFamily="2" charset="-122"/>
              </a:defRPr>
            </a:lvl3pPr>
            <a:lvl4pPr marL="1600200" indent="-228600" defTabSz="904875" eaLnBrk="0" hangingPunct="0">
              <a:defRPr>
                <a:solidFill>
                  <a:schemeClr val="tx1"/>
                </a:solidFill>
                <a:latin typeface="Arial" panose="020B0604020202020204" pitchFamily="34" charset="0"/>
                <a:ea typeface="宋体" panose="02010600030101010101" pitchFamily="2" charset="-122"/>
              </a:defRPr>
            </a:lvl4pPr>
            <a:lvl5pPr marL="2057400" indent="-228600" defTabSz="904875" eaLnBrk="0" hangingPunct="0">
              <a:defRPr>
                <a:solidFill>
                  <a:schemeClr val="tx1"/>
                </a:solidFill>
                <a:latin typeface="Arial" panose="020B0604020202020204" pitchFamily="34" charset="0"/>
                <a:ea typeface="宋体" panose="02010600030101010101" pitchFamily="2" charset="-122"/>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b="1">
                <a:latin typeface="Constantia" panose="02030602050306030303" pitchFamily="18" charset="0"/>
              </a:rPr>
              <a:t>Marine Scientific Research, Education, Management and Service</a:t>
            </a:r>
            <a:r>
              <a:rPr lang="en-US" altLang="zh-CN" sz="1400">
                <a:latin typeface="Constantia" panose="02030602050306030303" pitchFamily="18" charset="0"/>
              </a:rPr>
              <a:t> </a:t>
            </a:r>
          </a:p>
        </p:txBody>
      </p:sp>
      <p:sp>
        <p:nvSpPr>
          <p:cNvPr id="28682" name="Line 43"/>
          <p:cNvSpPr>
            <a:spLocks noChangeShapeType="1"/>
          </p:cNvSpPr>
          <p:nvPr/>
        </p:nvSpPr>
        <p:spPr bwMode="auto">
          <a:xfrm>
            <a:off x="4643101" y="3062997"/>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3" name="Line 44"/>
          <p:cNvSpPr>
            <a:spLocks noChangeShapeType="1"/>
          </p:cNvSpPr>
          <p:nvPr/>
        </p:nvSpPr>
        <p:spPr bwMode="auto">
          <a:xfrm>
            <a:off x="4643101" y="3452024"/>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4" name="Line 45"/>
          <p:cNvSpPr>
            <a:spLocks noChangeShapeType="1"/>
          </p:cNvSpPr>
          <p:nvPr/>
        </p:nvSpPr>
        <p:spPr bwMode="auto">
          <a:xfrm>
            <a:off x="4643101" y="3810882"/>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5" name="Line 46"/>
          <p:cNvSpPr>
            <a:spLocks noChangeShapeType="1"/>
          </p:cNvSpPr>
          <p:nvPr/>
        </p:nvSpPr>
        <p:spPr bwMode="auto">
          <a:xfrm>
            <a:off x="4643101" y="4168153"/>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6" name="Line 47"/>
          <p:cNvSpPr>
            <a:spLocks noChangeShapeType="1"/>
          </p:cNvSpPr>
          <p:nvPr/>
        </p:nvSpPr>
        <p:spPr bwMode="auto">
          <a:xfrm>
            <a:off x="4643101" y="4549241"/>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7" name="Line 48"/>
          <p:cNvSpPr>
            <a:spLocks noChangeShapeType="1"/>
          </p:cNvSpPr>
          <p:nvPr/>
        </p:nvSpPr>
        <p:spPr bwMode="auto">
          <a:xfrm flipV="1">
            <a:off x="4598641" y="2786708"/>
            <a:ext cx="46048" cy="37156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 name="Group 49"/>
          <p:cNvGrpSpPr>
            <a:grpSpLocks/>
          </p:cNvGrpSpPr>
          <p:nvPr/>
        </p:nvGrpSpPr>
        <p:grpSpPr bwMode="auto">
          <a:xfrm>
            <a:off x="4803475" y="4730305"/>
            <a:ext cx="2807350" cy="1986398"/>
            <a:chOff x="2381" y="2704"/>
            <a:chExt cx="1633" cy="908"/>
          </a:xfrm>
          <a:solidFill>
            <a:srgbClr val="0070C0"/>
          </a:solidFill>
        </p:grpSpPr>
        <p:sp>
          <p:nvSpPr>
            <p:cNvPr id="22567" name="AutoShape 50"/>
            <p:cNvSpPr>
              <a:spLocks noChangeArrowheads="1"/>
            </p:cNvSpPr>
            <p:nvPr/>
          </p:nvSpPr>
          <p:spPr bwMode="auto">
            <a:xfrm>
              <a:off x="2381" y="2704"/>
              <a:ext cx="1633" cy="182"/>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a:solidFill>
                    <a:schemeClr val="bg1"/>
                  </a:solidFill>
                  <a:latin typeface="Arial" charset="0"/>
                  <a:ea typeface="仿宋_GB2312" pitchFamily="49" charset="-122"/>
                </a:rPr>
                <a:t>Marine geological prospecting industry </a:t>
              </a:r>
            </a:p>
          </p:txBody>
        </p:sp>
        <p:sp>
          <p:nvSpPr>
            <p:cNvPr id="22568" name="AutoShape 51"/>
            <p:cNvSpPr>
              <a:spLocks noChangeArrowheads="1"/>
            </p:cNvSpPr>
            <p:nvPr/>
          </p:nvSpPr>
          <p:spPr bwMode="auto">
            <a:xfrm>
              <a:off x="2381" y="2886"/>
              <a:ext cx="1633" cy="182"/>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仿宋_GB2312" pitchFamily="49" charset="-122"/>
                </a:rPr>
                <a:t>environmental protection</a:t>
              </a:r>
            </a:p>
          </p:txBody>
        </p:sp>
        <p:sp>
          <p:nvSpPr>
            <p:cNvPr id="22569" name="AutoShape 52"/>
            <p:cNvSpPr>
              <a:spLocks noChangeArrowheads="1"/>
            </p:cNvSpPr>
            <p:nvPr/>
          </p:nvSpPr>
          <p:spPr bwMode="auto">
            <a:xfrm>
              <a:off x="2381" y="3067"/>
              <a:ext cx="1633" cy="182"/>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a:solidFill>
                    <a:schemeClr val="bg1"/>
                  </a:solidFill>
                  <a:latin typeface="Arial" charset="0"/>
                  <a:ea typeface="隶书" pitchFamily="49" charset="-122"/>
                </a:rPr>
                <a:t>Marine </a:t>
              </a:r>
              <a:r>
                <a:rPr lang="en-US" altLang="zh-CN" sz="1100" b="1">
                  <a:solidFill>
                    <a:schemeClr val="bg1"/>
                  </a:solidFill>
                  <a:latin typeface="Arial" charset="0"/>
                  <a:ea typeface="仿宋_GB2312" pitchFamily="49" charset="-122"/>
                </a:rPr>
                <a:t>education</a:t>
              </a:r>
            </a:p>
          </p:txBody>
        </p:sp>
        <p:sp>
          <p:nvSpPr>
            <p:cNvPr id="22570" name="AutoShape 53"/>
            <p:cNvSpPr>
              <a:spLocks noChangeArrowheads="1"/>
            </p:cNvSpPr>
            <p:nvPr/>
          </p:nvSpPr>
          <p:spPr bwMode="auto">
            <a:xfrm>
              <a:off x="2381" y="3249"/>
              <a:ext cx="1633" cy="182"/>
            </a:xfrm>
            <a:prstGeom prst="plaque">
              <a:avLst>
                <a:gd name="adj" fmla="val 16667"/>
              </a:avLst>
            </a:prstGeom>
            <a:grpFill/>
            <a:ln w="9525">
              <a:solidFill>
                <a:srgbClr val="000000"/>
              </a:solidFill>
              <a:miter lim="800000"/>
              <a:headEnd/>
              <a:tailEnd/>
            </a:ln>
          </p:spPr>
          <p:txBody>
            <a:bodyPr lIns="90399" tIns="45200" rIns="90399" bIns="45200"/>
            <a:lstStyle/>
            <a:p>
              <a:pPr algn="just" defTabSz="905056" eaLnBrk="0" hangingPunct="0">
                <a:defRPr/>
              </a:pPr>
              <a:r>
                <a:rPr lang="en-US" altLang="zh-CN" sz="1100" b="1" dirty="0">
                  <a:solidFill>
                    <a:schemeClr val="bg1"/>
                  </a:solidFill>
                  <a:latin typeface="Arial" charset="0"/>
                  <a:ea typeface="隶书" pitchFamily="49" charset="-122"/>
                </a:rPr>
                <a:t>Marine management</a:t>
              </a:r>
              <a:r>
                <a:rPr lang="en-US" altLang="zh-CN" sz="1100" b="1" dirty="0">
                  <a:solidFill>
                    <a:schemeClr val="bg1"/>
                  </a:solidFill>
                  <a:latin typeface="隶书" pitchFamily="49" charset="-122"/>
                  <a:ea typeface="隶书" pitchFamily="49" charset="-122"/>
                </a:rPr>
                <a:t> </a:t>
              </a:r>
            </a:p>
          </p:txBody>
        </p:sp>
        <p:sp>
          <p:nvSpPr>
            <p:cNvPr id="22571" name="AutoShape 54"/>
            <p:cNvSpPr>
              <a:spLocks noChangeArrowheads="1"/>
            </p:cNvSpPr>
            <p:nvPr/>
          </p:nvSpPr>
          <p:spPr bwMode="auto">
            <a:xfrm>
              <a:off x="2381" y="3430"/>
              <a:ext cx="1633" cy="182"/>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a:solidFill>
                    <a:schemeClr val="bg1"/>
                  </a:solidFill>
                  <a:latin typeface="Arial" charset="0"/>
                  <a:ea typeface="仿宋_GB2312" pitchFamily="49" charset="-122"/>
                </a:rPr>
                <a:t>Social and international organizations </a:t>
              </a:r>
            </a:p>
          </p:txBody>
        </p:sp>
      </p:grpSp>
      <p:sp>
        <p:nvSpPr>
          <p:cNvPr id="28689" name="Line 55"/>
          <p:cNvSpPr>
            <a:spLocks noChangeShapeType="1"/>
          </p:cNvSpPr>
          <p:nvPr/>
        </p:nvSpPr>
        <p:spPr bwMode="auto">
          <a:xfrm>
            <a:off x="4598641" y="5001783"/>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0" name="Line 56"/>
          <p:cNvSpPr>
            <a:spLocks noChangeShapeType="1"/>
          </p:cNvSpPr>
          <p:nvPr/>
        </p:nvSpPr>
        <p:spPr bwMode="auto">
          <a:xfrm>
            <a:off x="4598641" y="5359053"/>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1" name="Line 57"/>
          <p:cNvSpPr>
            <a:spLocks noChangeShapeType="1"/>
          </p:cNvSpPr>
          <p:nvPr/>
        </p:nvSpPr>
        <p:spPr bwMode="auto">
          <a:xfrm>
            <a:off x="4598641" y="5716323"/>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2" name="Line 58"/>
          <p:cNvSpPr>
            <a:spLocks noChangeShapeType="1"/>
          </p:cNvSpPr>
          <p:nvPr/>
        </p:nvSpPr>
        <p:spPr bwMode="auto">
          <a:xfrm>
            <a:off x="4598641" y="6145047"/>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3" name="Line 59"/>
          <p:cNvSpPr>
            <a:spLocks noChangeShapeType="1"/>
          </p:cNvSpPr>
          <p:nvPr/>
        </p:nvSpPr>
        <p:spPr bwMode="auto">
          <a:xfrm>
            <a:off x="4598641" y="6502318"/>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4" name="Line 67"/>
          <p:cNvSpPr>
            <a:spLocks noChangeShapeType="1"/>
          </p:cNvSpPr>
          <p:nvPr/>
        </p:nvSpPr>
        <p:spPr bwMode="auto">
          <a:xfrm>
            <a:off x="1870684" y="5859231"/>
            <a:ext cx="215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5" name="Line 68"/>
          <p:cNvSpPr>
            <a:spLocks noChangeShapeType="1"/>
          </p:cNvSpPr>
          <p:nvPr/>
        </p:nvSpPr>
        <p:spPr bwMode="auto">
          <a:xfrm>
            <a:off x="1870684" y="6216502"/>
            <a:ext cx="215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6" name="Line 69"/>
          <p:cNvSpPr>
            <a:spLocks noChangeShapeType="1"/>
          </p:cNvSpPr>
          <p:nvPr/>
        </p:nvSpPr>
        <p:spPr bwMode="auto">
          <a:xfrm>
            <a:off x="1870684" y="6573772"/>
            <a:ext cx="2159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97" name="AutoShape 70"/>
          <p:cNvSpPr>
            <a:spLocks noChangeArrowheads="1"/>
          </p:cNvSpPr>
          <p:nvPr/>
        </p:nvSpPr>
        <p:spPr bwMode="auto">
          <a:xfrm>
            <a:off x="5598998" y="1643444"/>
            <a:ext cx="471596" cy="260410"/>
          </a:xfrm>
          <a:prstGeom prst="down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onstantia" panose="02030602050306030303" pitchFamily="18" charset="0"/>
            </a:endParaRPr>
          </a:p>
        </p:txBody>
      </p:sp>
      <p:sp>
        <p:nvSpPr>
          <p:cNvPr id="28698" name="AutoShape 71"/>
          <p:cNvSpPr>
            <a:spLocks noChangeArrowheads="1"/>
          </p:cNvSpPr>
          <p:nvPr/>
        </p:nvSpPr>
        <p:spPr bwMode="auto">
          <a:xfrm>
            <a:off x="4598641" y="1857806"/>
            <a:ext cx="2805761" cy="333452"/>
          </a:xfrm>
          <a:prstGeom prst="leftRightArrow">
            <a:avLst>
              <a:gd name="adj1" fmla="val 50000"/>
              <a:gd name="adj2" fmla="val 168286"/>
            </a:avLst>
          </a:prstGeom>
          <a:solidFill>
            <a:schemeClr val="bg1"/>
          </a:solidFill>
          <a:ln w="9525" algn="ctr">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Constantia" panose="02030602050306030303" pitchFamily="18" charset="0"/>
            </a:endParaRPr>
          </a:p>
        </p:txBody>
      </p:sp>
      <p:sp>
        <p:nvSpPr>
          <p:cNvPr id="28699" name="AutoShape 7"/>
          <p:cNvSpPr>
            <a:spLocks noChangeArrowheads="1"/>
          </p:cNvSpPr>
          <p:nvPr/>
        </p:nvSpPr>
        <p:spPr bwMode="auto">
          <a:xfrm rot="2700000">
            <a:off x="2732897" y="2099162"/>
            <a:ext cx="165138" cy="276289"/>
          </a:xfrm>
          <a:prstGeom prst="downArrow">
            <a:avLst>
              <a:gd name="adj1" fmla="val 50000"/>
              <a:gd name="adj2" fmla="val 5317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Constantia" panose="02030602050306030303" pitchFamily="18" charset="0"/>
            </a:endParaRPr>
          </a:p>
        </p:txBody>
      </p:sp>
      <p:sp>
        <p:nvSpPr>
          <p:cNvPr id="28700" name="AutoShape 9"/>
          <p:cNvSpPr>
            <a:spLocks noChangeArrowheads="1"/>
          </p:cNvSpPr>
          <p:nvPr/>
        </p:nvSpPr>
        <p:spPr bwMode="auto">
          <a:xfrm rot="-2700000">
            <a:off x="4250897" y="2092810"/>
            <a:ext cx="184193" cy="303283"/>
          </a:xfrm>
          <a:prstGeom prst="downArrow">
            <a:avLst>
              <a:gd name="adj1" fmla="val 50000"/>
              <a:gd name="adj2" fmla="val 41164"/>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200">
              <a:latin typeface="Constantia" panose="02030602050306030303" pitchFamily="18" charset="0"/>
            </a:endParaRPr>
          </a:p>
        </p:txBody>
      </p:sp>
      <p:sp>
        <p:nvSpPr>
          <p:cNvPr id="28701" name="Rectangle 4"/>
          <p:cNvSpPr>
            <a:spLocks noChangeArrowheads="1"/>
          </p:cNvSpPr>
          <p:nvPr/>
        </p:nvSpPr>
        <p:spPr bwMode="auto">
          <a:xfrm>
            <a:off x="7671164" y="1786351"/>
            <a:ext cx="2858161" cy="387440"/>
          </a:xfrm>
          <a:prstGeom prst="rect">
            <a:avLst/>
          </a:prstGeom>
          <a:solidFill>
            <a:srgbClr val="FF9900"/>
          </a:solidFill>
          <a:ln w="9525">
            <a:solidFill>
              <a:srgbClr val="000000"/>
            </a:solidFill>
            <a:miter lim="800000"/>
            <a:headEnd/>
            <a:tailEnd/>
          </a:ln>
        </p:spPr>
        <p:txBody>
          <a:bodyPr lIns="90399" tIns="45200" rIns="90399" bIns="45200"/>
          <a:lstStyle>
            <a:lvl1pPr defTabSz="904875" eaLnBrk="0" hangingPunct="0">
              <a:defRPr>
                <a:solidFill>
                  <a:schemeClr val="tx1"/>
                </a:solidFill>
                <a:latin typeface="Arial" panose="020B0604020202020204" pitchFamily="34" charset="0"/>
                <a:ea typeface="宋体" panose="02010600030101010101" pitchFamily="2" charset="-122"/>
              </a:defRPr>
            </a:lvl1pPr>
            <a:lvl2pPr marL="742950" indent="-285750" defTabSz="904875" eaLnBrk="0" hangingPunct="0">
              <a:defRPr>
                <a:solidFill>
                  <a:schemeClr val="tx1"/>
                </a:solidFill>
                <a:latin typeface="Arial" panose="020B0604020202020204" pitchFamily="34" charset="0"/>
                <a:ea typeface="宋体" panose="02010600030101010101" pitchFamily="2" charset="-122"/>
              </a:defRPr>
            </a:lvl2pPr>
            <a:lvl3pPr marL="1143000" indent="-228600" defTabSz="904875" eaLnBrk="0" hangingPunct="0">
              <a:defRPr>
                <a:solidFill>
                  <a:schemeClr val="tx1"/>
                </a:solidFill>
                <a:latin typeface="Arial" panose="020B0604020202020204" pitchFamily="34" charset="0"/>
                <a:ea typeface="宋体" panose="02010600030101010101" pitchFamily="2" charset="-122"/>
              </a:defRPr>
            </a:lvl3pPr>
            <a:lvl4pPr marL="1600200" indent="-228600" defTabSz="904875" eaLnBrk="0" hangingPunct="0">
              <a:defRPr>
                <a:solidFill>
                  <a:schemeClr val="tx1"/>
                </a:solidFill>
                <a:latin typeface="Arial" panose="020B0604020202020204" pitchFamily="34" charset="0"/>
                <a:ea typeface="宋体" panose="02010600030101010101" pitchFamily="2" charset="-122"/>
              </a:defRPr>
            </a:lvl4pPr>
            <a:lvl5pPr marL="2057400" indent="-228600" defTabSz="904875" eaLnBrk="0" hangingPunct="0">
              <a:defRPr>
                <a:solidFill>
                  <a:schemeClr val="tx1"/>
                </a:solidFill>
                <a:latin typeface="Arial" panose="020B0604020202020204" pitchFamily="34" charset="0"/>
                <a:ea typeface="宋体" panose="02010600030101010101" pitchFamily="2" charset="-122"/>
              </a:defRPr>
            </a:lvl5pPr>
            <a:lvl6pPr marL="25146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4875"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800" b="1" dirty="0" smtClean="0">
                <a:solidFill>
                  <a:srgbClr val="0070C0"/>
                </a:solidFill>
                <a:latin typeface="Constantia" panose="02030602050306030303" pitchFamily="18" charset="0"/>
              </a:rPr>
              <a:t>Marine-related </a:t>
            </a:r>
            <a:r>
              <a:rPr lang="en-US" altLang="zh-CN" sz="1800" b="1" dirty="0">
                <a:solidFill>
                  <a:srgbClr val="0070C0"/>
                </a:solidFill>
                <a:latin typeface="Constantia" panose="02030602050306030303" pitchFamily="18" charset="0"/>
              </a:rPr>
              <a:t>industry</a:t>
            </a:r>
            <a:endParaRPr lang="en-US" altLang="zh-CN" sz="1800" b="1" dirty="0">
              <a:solidFill>
                <a:srgbClr val="0070C0"/>
              </a:solidFill>
              <a:latin typeface="宋体" panose="02010600030101010101" pitchFamily="2" charset="-122"/>
            </a:endParaRPr>
          </a:p>
        </p:txBody>
      </p:sp>
      <p:sp>
        <p:nvSpPr>
          <p:cNvPr id="28702" name="Line 44"/>
          <p:cNvSpPr>
            <a:spLocks noChangeShapeType="1"/>
          </p:cNvSpPr>
          <p:nvPr/>
        </p:nvSpPr>
        <p:spPr bwMode="auto">
          <a:xfrm>
            <a:off x="8171343" y="2715254"/>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3" name="Line 46"/>
          <p:cNvSpPr>
            <a:spLocks noChangeShapeType="1"/>
          </p:cNvSpPr>
          <p:nvPr/>
        </p:nvSpPr>
        <p:spPr bwMode="auto">
          <a:xfrm>
            <a:off x="8171343" y="3358340"/>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4" name="Line 47"/>
          <p:cNvSpPr>
            <a:spLocks noChangeShapeType="1"/>
          </p:cNvSpPr>
          <p:nvPr/>
        </p:nvSpPr>
        <p:spPr bwMode="auto">
          <a:xfrm>
            <a:off x="8171343" y="4072881"/>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5" name="Line 48"/>
          <p:cNvSpPr>
            <a:spLocks noChangeShapeType="1"/>
          </p:cNvSpPr>
          <p:nvPr/>
        </p:nvSpPr>
        <p:spPr bwMode="auto">
          <a:xfrm flipH="1" flipV="1">
            <a:off x="8141172" y="2215076"/>
            <a:ext cx="46049" cy="385851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6" name="Line 57"/>
          <p:cNvSpPr>
            <a:spLocks noChangeShapeType="1"/>
          </p:cNvSpPr>
          <p:nvPr/>
        </p:nvSpPr>
        <p:spPr bwMode="auto">
          <a:xfrm>
            <a:off x="8171343" y="4787421"/>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7" name="Line 58"/>
          <p:cNvSpPr>
            <a:spLocks noChangeShapeType="1"/>
          </p:cNvSpPr>
          <p:nvPr/>
        </p:nvSpPr>
        <p:spPr bwMode="auto">
          <a:xfrm>
            <a:off x="8171343" y="5430507"/>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708" name="Line 59"/>
          <p:cNvSpPr>
            <a:spLocks noChangeShapeType="1"/>
          </p:cNvSpPr>
          <p:nvPr/>
        </p:nvSpPr>
        <p:spPr bwMode="auto">
          <a:xfrm>
            <a:off x="8171343" y="6073594"/>
            <a:ext cx="17784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6" name="Group 60"/>
          <p:cNvGrpSpPr>
            <a:grpSpLocks/>
          </p:cNvGrpSpPr>
          <p:nvPr/>
        </p:nvGrpSpPr>
        <p:grpSpPr bwMode="auto">
          <a:xfrm>
            <a:off x="8298402" y="2443776"/>
            <a:ext cx="1945137" cy="3910918"/>
            <a:chOff x="4422" y="1434"/>
            <a:chExt cx="1225" cy="2079"/>
          </a:xfrm>
          <a:solidFill>
            <a:srgbClr val="00B0F0"/>
          </a:solidFill>
        </p:grpSpPr>
        <p:sp>
          <p:nvSpPr>
            <p:cNvPr id="22561" name="AutoShape 61"/>
            <p:cNvSpPr>
              <a:spLocks noChangeArrowheads="1"/>
            </p:cNvSpPr>
            <p:nvPr/>
          </p:nvSpPr>
          <p:spPr bwMode="auto">
            <a:xfrm>
              <a:off x="4422" y="1434"/>
              <a:ext cx="1225" cy="318"/>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a:solidFill>
                    <a:schemeClr val="bg1"/>
                  </a:solidFill>
                  <a:latin typeface="Arial" charset="0"/>
                  <a:ea typeface="仿宋_GB2312" pitchFamily="49" charset="-122"/>
                </a:rPr>
                <a:t>Marine agriculture and forestry </a:t>
              </a:r>
            </a:p>
          </p:txBody>
        </p:sp>
        <p:sp>
          <p:nvSpPr>
            <p:cNvPr id="22562" name="AutoShape 62"/>
            <p:cNvSpPr>
              <a:spLocks noChangeArrowheads="1"/>
            </p:cNvSpPr>
            <p:nvPr/>
          </p:nvSpPr>
          <p:spPr bwMode="auto">
            <a:xfrm>
              <a:off x="4422" y="2478"/>
              <a:ext cx="1225" cy="397"/>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smtClean="0">
                  <a:solidFill>
                    <a:schemeClr val="bg1"/>
                  </a:solidFill>
                  <a:latin typeface="Arial" charset="0"/>
                  <a:ea typeface="仿宋_GB2312" pitchFamily="49" charset="-122"/>
                </a:rPr>
                <a:t>Marine-related </a:t>
              </a:r>
              <a:r>
                <a:rPr lang="en-US" altLang="zh-CN" sz="1100" b="1" dirty="0">
                  <a:solidFill>
                    <a:schemeClr val="bg1"/>
                  </a:solidFill>
                  <a:latin typeface="Arial" charset="0"/>
                  <a:ea typeface="仿宋_GB2312" pitchFamily="49" charset="-122"/>
                </a:rPr>
                <a:t>building and installation industry </a:t>
              </a:r>
            </a:p>
          </p:txBody>
        </p:sp>
        <p:sp>
          <p:nvSpPr>
            <p:cNvPr id="22563" name="AutoShape 63"/>
            <p:cNvSpPr>
              <a:spLocks noChangeArrowheads="1"/>
            </p:cNvSpPr>
            <p:nvPr/>
          </p:nvSpPr>
          <p:spPr bwMode="auto">
            <a:xfrm>
              <a:off x="4422" y="2069"/>
              <a:ext cx="1225" cy="409"/>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smtClean="0">
                  <a:solidFill>
                    <a:schemeClr val="bg1"/>
                  </a:solidFill>
                  <a:latin typeface="Arial" charset="0"/>
                  <a:ea typeface="仿宋_GB2312" pitchFamily="49" charset="-122"/>
                </a:rPr>
                <a:t>Marine-related </a:t>
              </a:r>
              <a:r>
                <a:rPr lang="en-US" altLang="zh-CN" sz="1100" b="1" dirty="0">
                  <a:solidFill>
                    <a:schemeClr val="bg1"/>
                  </a:solidFill>
                  <a:latin typeface="Arial" charset="0"/>
                  <a:ea typeface="仿宋_GB2312" pitchFamily="49" charset="-122"/>
                </a:rPr>
                <a:t>products and material manufacturing industry </a:t>
              </a:r>
            </a:p>
          </p:txBody>
        </p:sp>
        <p:sp>
          <p:nvSpPr>
            <p:cNvPr id="22564" name="AutoShape 64"/>
            <p:cNvSpPr>
              <a:spLocks noChangeArrowheads="1"/>
            </p:cNvSpPr>
            <p:nvPr/>
          </p:nvSpPr>
          <p:spPr bwMode="auto">
            <a:xfrm>
              <a:off x="4422" y="1752"/>
              <a:ext cx="1225" cy="317"/>
            </a:xfrm>
            <a:prstGeom prst="plaque">
              <a:avLst>
                <a:gd name="adj" fmla="val 16667"/>
              </a:avLst>
            </a:prstGeom>
            <a:grpFill/>
            <a:ln w="9525">
              <a:solidFill>
                <a:srgbClr val="000000"/>
              </a:solidFill>
              <a:miter lim="800000"/>
              <a:headEnd/>
              <a:tailEnd/>
            </a:ln>
          </p:spPr>
          <p:txBody>
            <a:bodyPr lIns="90399" tIns="45200" rIns="90399" bIns="45200"/>
            <a:lstStyle/>
            <a:p>
              <a:pPr defTabSz="905056">
                <a:defRPr/>
              </a:pPr>
              <a:r>
                <a:rPr lang="en-US" altLang="zh-CN" sz="1100" b="1">
                  <a:solidFill>
                    <a:schemeClr val="bg1"/>
                  </a:solidFill>
                  <a:latin typeface="Arial" charset="0"/>
                  <a:ea typeface="仿宋_GB2312" pitchFamily="49" charset="-122"/>
                </a:rPr>
                <a:t>Marine equipment</a:t>
              </a:r>
            </a:p>
            <a:p>
              <a:pPr defTabSz="905056">
                <a:defRPr/>
              </a:pPr>
              <a:r>
                <a:rPr lang="en-US" altLang="zh-CN" sz="1100" b="1">
                  <a:solidFill>
                    <a:schemeClr val="bg1"/>
                  </a:solidFill>
                  <a:latin typeface="Arial" charset="0"/>
                  <a:ea typeface="仿宋_GB2312" pitchFamily="49" charset="-122"/>
                </a:rPr>
                <a:t> manufacturing industry </a:t>
              </a:r>
            </a:p>
          </p:txBody>
        </p:sp>
        <p:sp>
          <p:nvSpPr>
            <p:cNvPr id="22565" name="AutoShape 65"/>
            <p:cNvSpPr>
              <a:spLocks noChangeArrowheads="1"/>
            </p:cNvSpPr>
            <p:nvPr/>
          </p:nvSpPr>
          <p:spPr bwMode="auto">
            <a:xfrm>
              <a:off x="4422" y="2877"/>
              <a:ext cx="1225" cy="317"/>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a:solidFill>
                    <a:schemeClr val="bg1"/>
                  </a:solidFill>
                  <a:latin typeface="Arial" charset="0"/>
                  <a:ea typeface="仿宋_GB2312" pitchFamily="49" charset="-122"/>
                </a:rPr>
                <a:t>Marine whole sailing and retailing </a:t>
              </a:r>
            </a:p>
          </p:txBody>
        </p:sp>
        <p:sp>
          <p:nvSpPr>
            <p:cNvPr id="22566" name="AutoShape 66"/>
            <p:cNvSpPr>
              <a:spLocks noChangeArrowheads="1"/>
            </p:cNvSpPr>
            <p:nvPr/>
          </p:nvSpPr>
          <p:spPr bwMode="auto">
            <a:xfrm>
              <a:off x="4422" y="3195"/>
              <a:ext cx="1225" cy="318"/>
            </a:xfrm>
            <a:prstGeom prst="plaque">
              <a:avLst>
                <a:gd name="adj" fmla="val 16667"/>
              </a:avLst>
            </a:prstGeom>
            <a:grpFill/>
            <a:ln w="9525">
              <a:solidFill>
                <a:srgbClr val="000000"/>
              </a:solidFill>
              <a:miter lim="800000"/>
              <a:headEnd/>
              <a:tailEnd/>
            </a:ln>
          </p:spPr>
          <p:txBody>
            <a:bodyPr lIns="90399" tIns="45200" rIns="90399" bIns="45200"/>
            <a:lstStyle/>
            <a:p>
              <a:pPr defTabSz="905056" eaLnBrk="0" hangingPunct="0">
                <a:defRPr/>
              </a:pPr>
              <a:r>
                <a:rPr lang="en-US" altLang="zh-CN" sz="1100" b="1" dirty="0" smtClean="0">
                  <a:solidFill>
                    <a:schemeClr val="bg1"/>
                  </a:solidFill>
                  <a:latin typeface="Arial" charset="0"/>
                  <a:ea typeface="仿宋_GB2312" pitchFamily="49" charset="-122"/>
                </a:rPr>
                <a:t>Marine-related </a:t>
              </a:r>
              <a:r>
                <a:rPr lang="en-US" altLang="zh-CN" sz="1100" b="1" dirty="0">
                  <a:solidFill>
                    <a:schemeClr val="bg1"/>
                  </a:solidFill>
                  <a:latin typeface="Arial" charset="0"/>
                  <a:ea typeface="仿宋_GB2312" pitchFamily="49" charset="-122"/>
                </a:rPr>
                <a:t>service industry </a:t>
              </a:r>
            </a:p>
          </p:txBody>
        </p:sp>
      </p:grpSp>
      <p:sp>
        <p:nvSpPr>
          <p:cNvPr id="81" name="Text Box 2"/>
          <p:cNvSpPr txBox="1">
            <a:spLocks noChangeArrowheads="1"/>
          </p:cNvSpPr>
          <p:nvPr/>
        </p:nvSpPr>
        <p:spPr bwMode="auto">
          <a:xfrm>
            <a:off x="1740480" y="643087"/>
            <a:ext cx="6399106" cy="445470"/>
          </a:xfrm>
          <a:prstGeom prst="rect">
            <a:avLst/>
          </a:prstGeom>
          <a:noFill/>
          <a:ln>
            <a:noFill/>
          </a:ln>
          <a:effectLst/>
          <a:extLst/>
        </p:spPr>
        <p:txBody>
          <a:bodyPr lIns="91148" tIns="45575" rIns="91148" bIns="45575">
            <a:spAutoFit/>
          </a:bodyPr>
          <a:lstStyle>
            <a:lvl1pPr marL="87313" indent="-87313" defTabSz="904875">
              <a:defRPr>
                <a:solidFill>
                  <a:schemeClr val="tx1"/>
                </a:solidFill>
                <a:latin typeface="Arial" charset="0"/>
                <a:ea typeface="宋体" charset="-122"/>
              </a:defRPr>
            </a:lvl1pPr>
            <a:lvl2pPr marL="452438" defTabSz="904875">
              <a:defRPr>
                <a:solidFill>
                  <a:schemeClr val="tx1"/>
                </a:solidFill>
                <a:latin typeface="Arial" charset="0"/>
                <a:ea typeface="宋体" charset="-122"/>
              </a:defRPr>
            </a:lvl2pPr>
            <a:lvl3pPr marL="904875" defTabSz="904875">
              <a:defRPr>
                <a:solidFill>
                  <a:schemeClr val="tx1"/>
                </a:solidFill>
                <a:latin typeface="Arial" charset="0"/>
                <a:ea typeface="宋体" charset="-122"/>
              </a:defRPr>
            </a:lvl3pPr>
            <a:lvl4pPr marL="1357313" defTabSz="904875">
              <a:defRPr>
                <a:solidFill>
                  <a:schemeClr val="tx1"/>
                </a:solidFill>
                <a:latin typeface="Arial" charset="0"/>
                <a:ea typeface="宋体" charset="-122"/>
              </a:defRPr>
            </a:lvl4pPr>
            <a:lvl5pPr marL="1809750" defTabSz="904875">
              <a:defRPr>
                <a:solidFill>
                  <a:schemeClr val="tx1"/>
                </a:solidFill>
                <a:latin typeface="Arial" charset="0"/>
                <a:ea typeface="宋体" charset="-122"/>
              </a:defRPr>
            </a:lvl5pPr>
            <a:lvl6pPr marL="2266950" defTabSz="904875" fontAlgn="base">
              <a:spcBef>
                <a:spcPct val="0"/>
              </a:spcBef>
              <a:spcAft>
                <a:spcPct val="0"/>
              </a:spcAft>
              <a:defRPr>
                <a:solidFill>
                  <a:schemeClr val="tx1"/>
                </a:solidFill>
                <a:latin typeface="Arial" charset="0"/>
                <a:ea typeface="宋体" charset="-122"/>
              </a:defRPr>
            </a:lvl6pPr>
            <a:lvl7pPr marL="2724150" defTabSz="904875" fontAlgn="base">
              <a:spcBef>
                <a:spcPct val="0"/>
              </a:spcBef>
              <a:spcAft>
                <a:spcPct val="0"/>
              </a:spcAft>
              <a:defRPr>
                <a:solidFill>
                  <a:schemeClr val="tx1"/>
                </a:solidFill>
                <a:latin typeface="Arial" charset="0"/>
                <a:ea typeface="宋体" charset="-122"/>
              </a:defRPr>
            </a:lvl7pPr>
            <a:lvl8pPr marL="3181350" defTabSz="904875" fontAlgn="base">
              <a:spcBef>
                <a:spcPct val="0"/>
              </a:spcBef>
              <a:spcAft>
                <a:spcPct val="0"/>
              </a:spcAft>
              <a:defRPr>
                <a:solidFill>
                  <a:schemeClr val="tx1"/>
                </a:solidFill>
                <a:latin typeface="Arial" charset="0"/>
                <a:ea typeface="宋体" charset="-122"/>
              </a:defRPr>
            </a:lvl8pPr>
            <a:lvl9pPr marL="3638550" defTabSz="904875" fontAlgn="base">
              <a:spcBef>
                <a:spcPct val="0"/>
              </a:spcBef>
              <a:spcAft>
                <a:spcPct val="0"/>
              </a:spcAft>
              <a:defRPr>
                <a:solidFill>
                  <a:schemeClr val="tx1"/>
                </a:solidFill>
                <a:latin typeface="Arial" charset="0"/>
                <a:ea typeface="宋体" charset="-122"/>
              </a:defRPr>
            </a:lvl9pPr>
          </a:lstStyle>
          <a:p>
            <a:pPr hangingPunct="0">
              <a:lnSpc>
                <a:spcPct val="80000"/>
              </a:lnSpc>
              <a:spcBef>
                <a:spcPct val="20000"/>
              </a:spcBef>
              <a:buClr>
                <a:schemeClr val="accent2"/>
              </a:buClr>
              <a:buSzPct val="80000"/>
              <a:defRPr/>
            </a:pPr>
            <a:r>
              <a:rPr lang="en-US" altLang="zh-CN" sz="2801" b="1" i="1" dirty="0">
                <a:solidFill>
                  <a:srgbClr val="C00000"/>
                </a:solidFill>
                <a:effectLst>
                  <a:outerShdw blurRad="38100" dist="38100" dir="2700000" algn="tl">
                    <a:srgbClr val="C0C0C0"/>
                  </a:outerShdw>
                </a:effectLst>
                <a:latin typeface="+mn-lt"/>
              </a:rPr>
              <a:t>Classification </a:t>
            </a:r>
          </a:p>
        </p:txBody>
      </p:sp>
    </p:spTree>
    <p:extLst>
      <p:ext uri="{BB962C8B-B14F-4D97-AF65-F5344CB8AC3E}">
        <p14:creationId xmlns:p14="http://schemas.microsoft.com/office/powerpoint/2010/main" val="136345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1754770" y="833629"/>
            <a:ext cx="8841246" cy="5525802"/>
          </a:xfrm>
          <a:prstGeom prst="rect">
            <a:avLst/>
          </a:prstGeom>
          <a:noFill/>
          <a:ln w="9525">
            <a:noFill/>
            <a:miter lim="800000"/>
            <a:headEnd/>
            <a:tailEnd/>
          </a:ln>
        </p:spPr>
        <p:txBody>
          <a:bodyPr/>
          <a:lstStyle/>
          <a:p>
            <a:pPr algn="ctr">
              <a:lnSpc>
                <a:spcPct val="80000"/>
              </a:lnSpc>
              <a:spcBef>
                <a:spcPct val="20000"/>
              </a:spcBef>
            </a:pPr>
            <a:r>
              <a:rPr lang="en-US" altLang="zh-CN" sz="2801" b="1" dirty="0"/>
              <a:t>Comparison with </a:t>
            </a:r>
          </a:p>
          <a:p>
            <a:pPr algn="ctr">
              <a:lnSpc>
                <a:spcPct val="80000"/>
              </a:lnSpc>
              <a:spcBef>
                <a:spcPct val="20000"/>
              </a:spcBef>
            </a:pPr>
            <a:r>
              <a:rPr lang="en-US" altLang="zh-CN" sz="2801" b="1" dirty="0"/>
              <a:t>&lt; International Standard for Industrial Classification &gt;</a:t>
            </a:r>
          </a:p>
        </p:txBody>
      </p:sp>
      <p:graphicFrame>
        <p:nvGraphicFramePr>
          <p:cNvPr id="138244" name="Group 4"/>
          <p:cNvGraphicFramePr>
            <a:graphicFrameLocks noGrp="1"/>
          </p:cNvGraphicFramePr>
          <p:nvPr/>
        </p:nvGraphicFramePr>
        <p:xfrm>
          <a:off x="1865915" y="2248424"/>
          <a:ext cx="4191970" cy="3329760"/>
        </p:xfrm>
        <a:graphic>
          <a:graphicData uri="http://schemas.openxmlformats.org/drawingml/2006/table">
            <a:tbl>
              <a:tblPr/>
              <a:tblGrid>
                <a:gridCol w="1101980"/>
                <a:gridCol w="1032114"/>
                <a:gridCol w="1027351"/>
                <a:gridCol w="1030525"/>
              </a:tblGrid>
              <a:tr h="1310943">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rPr>
                        <a:t>Industrial Classification for </a:t>
                      </a:r>
                      <a:r>
                        <a:rPr kumimoji="0" lang="en-US" altLang="zh-CN" sz="2000" b="1" i="0" u="none" strike="noStrike" cap="none" normalizeH="0" baseline="0" dirty="0" smtClean="0">
                          <a:ln>
                            <a:noFill/>
                          </a:ln>
                          <a:solidFill>
                            <a:schemeClr val="tx1"/>
                          </a:solidFill>
                          <a:effectLst/>
                          <a:latin typeface="Arial" charset="0"/>
                          <a:ea typeface="宋体" pitchFamily="2" charset="-122"/>
                        </a:rPr>
                        <a:t>Marine </a:t>
                      </a:r>
                      <a:r>
                        <a:rPr kumimoji="0" lang="en-US" altLang="zh-CN" sz="2000" b="1" i="0" u="none" strike="noStrike" cap="none" normalizeH="0" baseline="0" dirty="0" smtClean="0">
                          <a:ln>
                            <a:noFill/>
                          </a:ln>
                          <a:solidFill>
                            <a:schemeClr val="tx1"/>
                          </a:solidFill>
                          <a:effectLst/>
                          <a:latin typeface="Arial" charset="0"/>
                          <a:ea typeface="宋体" pitchFamily="2" charset="-122"/>
                        </a:rPr>
                        <a:t>Industries an Their Related Activities (GB/T 20794-2006)</a:t>
                      </a:r>
                    </a:p>
                  </a:txBody>
                  <a:tcPr marL="91461" marR="91461" marT="45731" marB="457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7993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Category</a:t>
                      </a:r>
                    </a:p>
                  </a:txBody>
                  <a:tcPr marL="91461" marR="91461"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Sub-category</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3-digit code</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4-digit code</a:t>
                      </a:r>
                    </a:p>
                  </a:txBody>
                  <a:tcPr marL="91461" marR="91461"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4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Arial" charset="0"/>
                          <a:ea typeface="宋体" pitchFamily="2" charset="-122"/>
                        </a:rPr>
                        <a:t>2</a:t>
                      </a:r>
                    </a:p>
                  </a:txBody>
                  <a:tcPr marL="91461" marR="91461"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Arial" charset="0"/>
                          <a:ea typeface="宋体" pitchFamily="2" charset="-122"/>
                        </a:rPr>
                        <a:t>28</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chemeClr val="tx1"/>
                          </a:solidFill>
                          <a:effectLst/>
                          <a:latin typeface="Arial" charset="0"/>
                          <a:ea typeface="宋体" pitchFamily="2" charset="-122"/>
                        </a:rPr>
                        <a:t>107</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Arial" charset="0"/>
                          <a:ea typeface="宋体" pitchFamily="2" charset="-122"/>
                        </a:rPr>
                        <a:t>380</a:t>
                      </a:r>
                    </a:p>
                  </a:txBody>
                  <a:tcPr marL="91461" marR="91461"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8263" name="Group 23"/>
          <p:cNvGraphicFramePr>
            <a:graphicFrameLocks noGrp="1"/>
          </p:cNvGraphicFramePr>
          <p:nvPr/>
        </p:nvGraphicFramePr>
        <p:xfrm>
          <a:off x="6057885" y="2248424"/>
          <a:ext cx="4096697" cy="3329761"/>
        </p:xfrm>
        <a:graphic>
          <a:graphicData uri="http://schemas.openxmlformats.org/drawingml/2006/table">
            <a:tbl>
              <a:tblPr/>
              <a:tblGrid>
                <a:gridCol w="1101980"/>
                <a:gridCol w="1030526"/>
                <a:gridCol w="1028938"/>
                <a:gridCol w="935253"/>
              </a:tblGrid>
              <a:tr h="1321106">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Arial" charset="0"/>
                          <a:ea typeface="宋体" pitchFamily="2" charset="-122"/>
                        </a:rPr>
                        <a:t>International Standard Industries Classification (ISIC/REV.3)</a:t>
                      </a:r>
                    </a:p>
                  </a:txBody>
                  <a:tcPr marL="91461" marR="91461" marT="45731" marB="457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7891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Category</a:t>
                      </a:r>
                    </a:p>
                  </a:txBody>
                  <a:tcPr marL="91461" marR="91461"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Sub-category</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3-digit code</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rPr>
                        <a:t>4-digit code</a:t>
                      </a:r>
                    </a:p>
                  </a:txBody>
                  <a:tcPr marL="91461" marR="91461"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4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chemeClr val="tx1"/>
                          </a:solidFill>
                          <a:effectLst/>
                          <a:latin typeface="Arial" charset="0"/>
                          <a:ea typeface="宋体" pitchFamily="2" charset="-122"/>
                        </a:rPr>
                        <a:t>17</a:t>
                      </a:r>
                    </a:p>
                  </a:txBody>
                  <a:tcPr marL="91461" marR="91461"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chemeClr val="tx1"/>
                          </a:solidFill>
                          <a:effectLst/>
                          <a:latin typeface="Arial" charset="0"/>
                          <a:ea typeface="宋体" pitchFamily="2" charset="-122"/>
                        </a:rPr>
                        <a:t>60</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chemeClr val="tx1"/>
                          </a:solidFill>
                          <a:effectLst/>
                          <a:latin typeface="Arial" charset="0"/>
                          <a:ea typeface="宋体" pitchFamily="2" charset="-122"/>
                        </a:rPr>
                        <a:t>159</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Arial" charset="0"/>
                          <a:ea typeface="宋体" pitchFamily="2" charset="-122"/>
                        </a:rPr>
                        <a:t>292</a:t>
                      </a:r>
                    </a:p>
                  </a:txBody>
                  <a:tcPr marL="91461" marR="91461"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8282" name="Group 42"/>
          <p:cNvGraphicFramePr>
            <a:graphicFrameLocks noGrp="1"/>
          </p:cNvGraphicFramePr>
          <p:nvPr/>
        </p:nvGraphicFramePr>
        <p:xfrm>
          <a:off x="6056331" y="5573430"/>
          <a:ext cx="4115752" cy="571636"/>
        </p:xfrm>
        <a:graphic>
          <a:graphicData uri="http://schemas.openxmlformats.org/drawingml/2006/table">
            <a:tbl>
              <a:tblPr/>
              <a:tblGrid>
                <a:gridCol w="1114683"/>
                <a:gridCol w="1030526"/>
                <a:gridCol w="1020998"/>
                <a:gridCol w="949545"/>
              </a:tblGrid>
              <a:tr h="57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rgbClr val="FF0000"/>
                          </a:solidFill>
                          <a:effectLst/>
                          <a:latin typeface="Arial" charset="0"/>
                          <a:ea typeface="宋体" pitchFamily="2" charset="-122"/>
                        </a:rPr>
                        <a:t>16</a:t>
                      </a:r>
                    </a:p>
                  </a:txBody>
                  <a:tcPr marL="91461" marR="91461" marT="45731" marB="4573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rgbClr val="FF0000"/>
                          </a:solidFill>
                          <a:effectLst/>
                          <a:latin typeface="Arial" charset="0"/>
                          <a:ea typeface="宋体" pitchFamily="2" charset="-122"/>
                        </a:rPr>
                        <a:t>48</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rgbClr val="FF0000"/>
                          </a:solidFill>
                          <a:effectLst/>
                          <a:latin typeface="Arial" charset="0"/>
                          <a:ea typeface="宋体" pitchFamily="2" charset="-122"/>
                        </a:rPr>
                        <a:t>91</a:t>
                      </a:r>
                    </a:p>
                  </a:txBody>
                  <a:tcPr marL="91461" marR="91461"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dirty="0" smtClean="0">
                          <a:ln>
                            <a:noFill/>
                          </a:ln>
                          <a:solidFill>
                            <a:srgbClr val="FF0000"/>
                          </a:solidFill>
                          <a:effectLst/>
                          <a:latin typeface="Arial" charset="0"/>
                          <a:ea typeface="宋体" pitchFamily="2" charset="-122"/>
                        </a:rPr>
                        <a:t>144</a:t>
                      </a:r>
                    </a:p>
                  </a:txBody>
                  <a:tcPr marL="91461" marR="91461" marT="45731" marB="4573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38296" name="Group 56"/>
          <p:cNvGraphicFramePr>
            <a:graphicFrameLocks noGrp="1"/>
          </p:cNvGraphicFramePr>
          <p:nvPr/>
        </p:nvGraphicFramePr>
        <p:xfrm>
          <a:off x="1864361" y="5573430"/>
          <a:ext cx="4172916" cy="571636"/>
        </p:xfrm>
        <a:graphic>
          <a:graphicData uri="http://schemas.openxmlformats.org/drawingml/2006/table">
            <a:tbl>
              <a:tblPr/>
              <a:tblGrid>
                <a:gridCol w="4172916"/>
              </a:tblGrid>
              <a:tr h="5716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dirty="0" smtClean="0">
                          <a:ln>
                            <a:noFill/>
                          </a:ln>
                          <a:solidFill>
                            <a:schemeClr val="tx1"/>
                          </a:solidFill>
                          <a:effectLst/>
                          <a:latin typeface="Times New Roman" pitchFamily="18" charset="0"/>
                          <a:ea typeface="宋体" pitchFamily="2" charset="-122"/>
                        </a:rPr>
                        <a:t>GB/T 20794-2006 related to</a:t>
                      </a:r>
                      <a:endParaRPr kumimoji="0" lang="en-US" altLang="zh-CN" sz="2800" b="1" i="0" u="none" strike="noStrike" cap="none" normalizeH="0" baseline="0" dirty="0" smtClean="0">
                        <a:ln>
                          <a:noFill/>
                        </a:ln>
                        <a:solidFill>
                          <a:schemeClr val="tx1"/>
                        </a:solidFill>
                        <a:effectLst/>
                        <a:latin typeface="Arial" charset="0"/>
                        <a:ea typeface="宋体" pitchFamily="2" charset="-122"/>
                      </a:endParaRPr>
                    </a:p>
                  </a:txBody>
                  <a:tcPr marL="91461" marR="91461" marT="45731" marB="4573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614" name="Line 63"/>
          <p:cNvSpPr>
            <a:spLocks noChangeShapeType="1"/>
          </p:cNvSpPr>
          <p:nvPr/>
        </p:nvSpPr>
        <p:spPr bwMode="auto">
          <a:xfrm>
            <a:off x="2761473" y="4930339"/>
            <a:ext cx="3506011" cy="914612"/>
          </a:xfrm>
          <a:prstGeom prst="line">
            <a:avLst/>
          </a:prstGeom>
          <a:noFill/>
          <a:ln w="9525">
            <a:solidFill>
              <a:schemeClr val="tx1"/>
            </a:solidFill>
            <a:round/>
            <a:headEnd/>
            <a:tailEnd type="triangle" w="med" len="med"/>
          </a:ln>
        </p:spPr>
        <p:txBody>
          <a:bodyPr/>
          <a:lstStyle/>
          <a:p>
            <a:endParaRPr lang="zh-CN" altLang="en-US"/>
          </a:p>
        </p:txBody>
      </p:sp>
      <p:sp>
        <p:nvSpPr>
          <p:cNvPr id="2" name="椭圆 1"/>
          <p:cNvSpPr/>
          <p:nvPr/>
        </p:nvSpPr>
        <p:spPr>
          <a:xfrm>
            <a:off x="6099175" y="4221882"/>
            <a:ext cx="1008112" cy="206554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4090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51" y="117426"/>
            <a:ext cx="5971920" cy="4221882"/>
          </a:xfrm>
          <a:prstGeom prst="rect">
            <a:avLst/>
          </a:prstGeom>
        </p:spPr>
      </p:pic>
      <p:sp>
        <p:nvSpPr>
          <p:cNvPr id="17412" name="矩形 6"/>
          <p:cNvSpPr>
            <a:spLocks noChangeArrowheads="1"/>
          </p:cNvSpPr>
          <p:nvPr/>
        </p:nvSpPr>
        <p:spPr bwMode="auto">
          <a:xfrm>
            <a:off x="1346647" y="333450"/>
            <a:ext cx="361188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1" b="1" dirty="0" smtClean="0">
                <a:latin typeface="Times New Roman" panose="02020603050405020304" pitchFamily="18" charset="0"/>
                <a:cs typeface="Times New Roman" panose="02020603050405020304" pitchFamily="18" charset="0"/>
              </a:rPr>
              <a:t>1.1.2 Geographic scale</a:t>
            </a:r>
            <a:endParaRPr lang="en-US" altLang="zh-CN" sz="2801" b="1" dirty="0">
              <a:latin typeface="Times New Roman" panose="02020603050405020304" pitchFamily="18" charset="0"/>
              <a:cs typeface="Times New Roman" panose="02020603050405020304" pitchFamily="18" charset="0"/>
            </a:endParaRPr>
          </a:p>
        </p:txBody>
      </p:sp>
      <p:sp>
        <p:nvSpPr>
          <p:cNvPr id="6" name="内容占位符 2"/>
          <p:cNvSpPr txBox="1">
            <a:spLocks/>
          </p:cNvSpPr>
          <p:nvPr/>
        </p:nvSpPr>
        <p:spPr bwMode="auto">
          <a:xfrm>
            <a:off x="986607" y="1053530"/>
            <a:ext cx="4176464" cy="4968552"/>
          </a:xfrm>
          <a:prstGeom prst="rect">
            <a:avLst/>
          </a:prstGeom>
          <a:solidFill>
            <a:schemeClr val="bg1"/>
          </a:solidFill>
          <a:ln>
            <a:noFill/>
          </a:ln>
          <a:extLst/>
        </p:spPr>
        <p:txBody>
          <a:bodyPr lIns="91430" tIns="45715" rIns="91430" bIns="45715"/>
          <a:lstStyle/>
          <a:p>
            <a:pPr marL="342900" indent="-342900" fontAlgn="auto">
              <a:spcBef>
                <a:spcPct val="20000"/>
              </a:spcBef>
              <a:spcAft>
                <a:spcPts val="0"/>
              </a:spcAft>
              <a:defRPr/>
            </a:pPr>
            <a:r>
              <a:rPr lang="en-US" altLang="zh-CN" sz="2000" b="1" kern="0" dirty="0">
                <a:solidFill>
                  <a:srgbClr val="FF0000"/>
                </a:solidFill>
                <a:latin typeface="+mn-lt"/>
                <a:ea typeface="+mn-ea"/>
              </a:rPr>
              <a:t>Coastal Province</a:t>
            </a:r>
            <a:r>
              <a:rPr lang="zh-CN" altLang="en-US" sz="2000" b="1" kern="0" dirty="0">
                <a:solidFill>
                  <a:srgbClr val="FF0000"/>
                </a:solidFill>
                <a:latin typeface="+mn-lt"/>
                <a:ea typeface="+mn-ea"/>
              </a:rPr>
              <a:t>：</a:t>
            </a:r>
            <a:r>
              <a:rPr lang="en-US" altLang="zh-CN" sz="2000" kern="0" dirty="0">
                <a:latin typeface="+mn-lt"/>
                <a:ea typeface="+mn-ea"/>
              </a:rPr>
              <a:t>the coastal region in a broad sense, refers to the province </a:t>
            </a:r>
            <a:r>
              <a:rPr lang="en-US" altLang="zh-CN" sz="2000" kern="0" dirty="0">
                <a:solidFill>
                  <a:srgbClr val="FF0000"/>
                </a:solidFill>
                <a:latin typeface="+mn-lt"/>
                <a:ea typeface="+mn-ea"/>
              </a:rPr>
              <a:t>with coastlines </a:t>
            </a:r>
            <a:r>
              <a:rPr lang="en-US" altLang="zh-CN" sz="2000" kern="0" dirty="0">
                <a:latin typeface="+mn-lt"/>
                <a:ea typeface="+mn-ea"/>
              </a:rPr>
              <a:t>(continental and island coastlines</a:t>
            </a:r>
            <a:r>
              <a:rPr lang="en-US" altLang="zh-CN" sz="2000" kern="0" dirty="0" smtClean="0">
                <a:latin typeface="+mn-lt"/>
                <a:ea typeface="+mn-ea"/>
              </a:rPr>
              <a:t>).</a:t>
            </a:r>
            <a:endParaRPr lang="zh-CN" altLang="zh-CN" sz="2000" kern="0" dirty="0">
              <a:latin typeface="+mn-lt"/>
              <a:ea typeface="+mn-ea"/>
            </a:endParaRPr>
          </a:p>
          <a:p>
            <a:pPr marL="342900" indent="-342900" fontAlgn="auto">
              <a:spcBef>
                <a:spcPct val="20000"/>
              </a:spcBef>
              <a:spcAft>
                <a:spcPts val="0"/>
              </a:spcAft>
              <a:defRPr/>
            </a:pPr>
            <a:r>
              <a:rPr lang="en-US" altLang="zh-CN" sz="2000" b="1" kern="0" dirty="0">
                <a:solidFill>
                  <a:srgbClr val="FF0000"/>
                </a:solidFill>
                <a:latin typeface="+mn-lt"/>
                <a:ea typeface="+mn-ea"/>
              </a:rPr>
              <a:t>Coastal City </a:t>
            </a:r>
            <a:r>
              <a:rPr lang="zh-CN" altLang="en-US" sz="2000" b="1" kern="0" dirty="0">
                <a:solidFill>
                  <a:srgbClr val="FF0000"/>
                </a:solidFill>
                <a:latin typeface="+mn-lt"/>
                <a:ea typeface="+mn-ea"/>
              </a:rPr>
              <a:t>：</a:t>
            </a:r>
            <a:r>
              <a:rPr lang="en-US" altLang="zh-CN" sz="2000" kern="0" dirty="0">
                <a:latin typeface="+mn-lt"/>
                <a:ea typeface="+mn-ea"/>
              </a:rPr>
              <a:t>refers to the municipalities directly under the Central Government and the prefecture-level cities </a:t>
            </a:r>
            <a:r>
              <a:rPr lang="en-US" altLang="zh-CN" sz="2000" kern="0" dirty="0">
                <a:solidFill>
                  <a:srgbClr val="FF0000"/>
                </a:solidFill>
                <a:latin typeface="+mn-lt"/>
                <a:ea typeface="+mn-ea"/>
              </a:rPr>
              <a:t>with coastlines </a:t>
            </a:r>
            <a:r>
              <a:rPr lang="en-US" altLang="zh-CN" sz="2000" kern="0" dirty="0">
                <a:latin typeface="+mn-lt"/>
                <a:ea typeface="+mn-ea"/>
              </a:rPr>
              <a:t>(</a:t>
            </a:r>
            <a:r>
              <a:rPr lang="en-US" altLang="zh-CN" sz="2000" i="1" kern="0" dirty="0">
                <a:latin typeface="+mn-lt"/>
                <a:ea typeface="+mn-ea"/>
              </a:rPr>
              <a:t>including all the districts, counties and county-level cities under them</a:t>
            </a:r>
            <a:r>
              <a:rPr lang="en-US" altLang="zh-CN" sz="2000" kern="0" dirty="0">
                <a:latin typeface="+mn-lt"/>
                <a:ea typeface="+mn-ea"/>
              </a:rPr>
              <a:t>).  </a:t>
            </a:r>
            <a:endParaRPr lang="en-US" altLang="zh-CN" sz="2000" kern="0" dirty="0" smtClean="0">
              <a:latin typeface="+mn-lt"/>
              <a:ea typeface="+mn-ea"/>
            </a:endParaRPr>
          </a:p>
          <a:p>
            <a:pPr marL="342900" indent="-342900" fontAlgn="auto">
              <a:spcBef>
                <a:spcPct val="20000"/>
              </a:spcBef>
              <a:spcAft>
                <a:spcPts val="0"/>
              </a:spcAft>
              <a:defRPr/>
            </a:pPr>
            <a:r>
              <a:rPr lang="en-US" altLang="zh-CN" sz="2000" b="1" kern="0" dirty="0">
                <a:solidFill>
                  <a:srgbClr val="FF0000"/>
                </a:solidFill>
              </a:rPr>
              <a:t>Coastal County</a:t>
            </a:r>
            <a:r>
              <a:rPr lang="zh-CN" altLang="en-US" sz="2000" b="1" kern="0" dirty="0">
                <a:solidFill>
                  <a:srgbClr val="FF0000"/>
                </a:solidFill>
              </a:rPr>
              <a:t>：</a:t>
            </a:r>
            <a:r>
              <a:rPr lang="en-US" altLang="zh-CN" sz="2000" b="1" kern="0" dirty="0">
                <a:solidFill>
                  <a:srgbClr val="FF0000"/>
                </a:solidFill>
              </a:rPr>
              <a:t> </a:t>
            </a:r>
            <a:r>
              <a:rPr lang="en-US" altLang="zh-CN" sz="2000" kern="0" dirty="0"/>
              <a:t>the coastal region in a narrow sense, refers to the counties, county-level cities and districts </a:t>
            </a:r>
            <a:r>
              <a:rPr lang="en-US" altLang="zh-CN" sz="2000" kern="0" dirty="0">
                <a:solidFill>
                  <a:srgbClr val="FF0000"/>
                </a:solidFill>
              </a:rPr>
              <a:t>with coastlines</a:t>
            </a:r>
            <a:r>
              <a:rPr lang="en-US" altLang="zh-CN" sz="2000" kern="0" dirty="0" smtClean="0"/>
              <a:t>.</a:t>
            </a:r>
            <a:endParaRPr lang="zh-CN" altLang="zh-CN" sz="2000" kern="0" dirty="0">
              <a:latin typeface="+mn-lt"/>
              <a:ea typeface="+mn-ea"/>
            </a:endParaRPr>
          </a:p>
        </p:txBody>
      </p:sp>
      <p:sp>
        <p:nvSpPr>
          <p:cNvPr id="3" name="文本框 2"/>
          <p:cNvSpPr txBox="1"/>
          <p:nvPr/>
        </p:nvSpPr>
        <p:spPr>
          <a:xfrm>
            <a:off x="6819255" y="4339308"/>
            <a:ext cx="3407710" cy="461665"/>
          </a:xfrm>
          <a:prstGeom prst="rect">
            <a:avLst/>
          </a:prstGeom>
          <a:noFill/>
        </p:spPr>
        <p:txBody>
          <a:bodyPr wrap="square" rtlCol="0">
            <a:spAutoFit/>
          </a:bodyPr>
          <a:lstStyle/>
          <a:p>
            <a:r>
              <a:rPr lang="en-US" altLang="zh-CN" dirty="0" smtClean="0"/>
              <a:t>Shandong Province case</a:t>
            </a:r>
            <a:endParaRPr lang="zh-CN" altLang="en-US" dirty="0"/>
          </a:p>
        </p:txBody>
      </p:sp>
      <p:pic>
        <p:nvPicPr>
          <p:cNvPr id="9" name="Picture 5" descr="行标"/>
          <p:cNvPicPr>
            <a:picLocks noChangeArrowheads="1"/>
          </p:cNvPicPr>
          <p:nvPr/>
        </p:nvPicPr>
        <p:blipFill>
          <a:blip r:embed="rId4">
            <a:extLst>
              <a:ext uri="{28A0092B-C50C-407E-A947-70E740481C1C}">
                <a14:useLocalDpi xmlns:a14="http://schemas.microsoft.com/office/drawing/2010/main" val="0"/>
              </a:ext>
            </a:extLst>
          </a:blip>
          <a:srcRect t="4332"/>
          <a:stretch>
            <a:fillRect/>
          </a:stretch>
        </p:blipFill>
        <p:spPr bwMode="auto">
          <a:xfrm>
            <a:off x="10128026" y="4483657"/>
            <a:ext cx="1557245" cy="23759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0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097749" y="1629152"/>
          <a:ext cx="7602709" cy="4587352"/>
        </p:xfrm>
        <a:graphic>
          <a:graphicData uri="http://schemas.openxmlformats.org/drawingml/2006/table">
            <a:tbl>
              <a:tblPr firstRow="1" firstCol="1" bandRow="1">
                <a:tableStyleId>{5C22544A-7EE6-4342-B048-85BDC9FD1C3A}</a:tableStyleId>
              </a:tblPr>
              <a:tblGrid>
                <a:gridCol w="2786334"/>
                <a:gridCol w="2010140"/>
                <a:gridCol w="2806235"/>
              </a:tblGrid>
              <a:tr h="353947">
                <a:tc>
                  <a:txBody>
                    <a:bodyPr/>
                    <a:lstStyle/>
                    <a:p>
                      <a:pPr algn="ctr">
                        <a:spcAft>
                          <a:spcPts val="0"/>
                        </a:spcAft>
                      </a:pPr>
                      <a:r>
                        <a:rPr lang="en-US" sz="2000" kern="100" dirty="0">
                          <a:solidFill>
                            <a:schemeClr val="bg1"/>
                          </a:solidFill>
                          <a:effectLst/>
                          <a:latin typeface="+mj-lt"/>
                        </a:rPr>
                        <a:t> Coastal </a:t>
                      </a:r>
                      <a:r>
                        <a:rPr lang="en-US" sz="2000" kern="100" dirty="0" smtClean="0">
                          <a:solidFill>
                            <a:schemeClr val="bg1"/>
                          </a:solidFill>
                          <a:effectLst/>
                          <a:latin typeface="+mj-lt"/>
                        </a:rPr>
                        <a:t>Province </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bg1"/>
                          </a:solidFill>
                          <a:effectLst/>
                          <a:latin typeface="+mj-lt"/>
                        </a:rPr>
                        <a:t>Coastal </a:t>
                      </a:r>
                      <a:r>
                        <a:rPr lang="en-US" sz="2000" kern="100" dirty="0" smtClean="0">
                          <a:solidFill>
                            <a:schemeClr val="bg1"/>
                          </a:solidFill>
                          <a:effectLst/>
                          <a:latin typeface="+mj-lt"/>
                        </a:rPr>
                        <a:t>City</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bg1"/>
                          </a:solidFill>
                          <a:effectLst/>
                          <a:latin typeface="+mj-lt"/>
                        </a:rPr>
                        <a:t>  Coastal </a:t>
                      </a:r>
                      <a:r>
                        <a:rPr lang="en-US" sz="2000" kern="100" dirty="0" smtClean="0">
                          <a:solidFill>
                            <a:schemeClr val="bg1"/>
                          </a:solidFill>
                          <a:effectLst/>
                          <a:latin typeface="+mj-lt"/>
                        </a:rPr>
                        <a:t>County</a:t>
                      </a:r>
                      <a:endParaRPr lang="zh-CN" sz="2000" kern="100" dirty="0">
                        <a:solidFill>
                          <a:schemeClr val="bg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Total</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smtClean="0">
                          <a:solidFill>
                            <a:schemeClr val="tx1"/>
                          </a:solidFill>
                          <a:effectLst/>
                          <a:latin typeface="+mj-lt"/>
                        </a:rPr>
                        <a:t>54</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smtClean="0">
                          <a:solidFill>
                            <a:schemeClr val="tx1"/>
                          </a:solidFill>
                          <a:effectLst/>
                          <a:latin typeface="+mj-lt"/>
                        </a:rPr>
                        <a:t>238</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Tianjin</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err="1">
                          <a:solidFill>
                            <a:schemeClr val="bg1"/>
                          </a:solidFill>
                          <a:effectLst/>
                          <a:latin typeface="+mj-lt"/>
                        </a:rPr>
                        <a:t>Hebei</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3</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11</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Liaoning</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6</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22</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Shanghai</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5</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Jiangsu</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3</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15</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Zhejiang</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7</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35</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Fujian</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6</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34</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Shandong</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a:solidFill>
                            <a:schemeClr val="tx1"/>
                          </a:solidFill>
                          <a:effectLst/>
                          <a:latin typeface="+mj-lt"/>
                        </a:rPr>
                        <a:t>7</a:t>
                      </a:r>
                      <a:endParaRPr lang="zh-CN" sz="2000" kern="10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altLang="zh-CN" sz="2000" kern="100" dirty="0" smtClean="0">
                          <a:solidFill>
                            <a:schemeClr val="tx1"/>
                          </a:solidFill>
                          <a:effectLst/>
                          <a:latin typeface="+mj-lt"/>
                          <a:ea typeface="+mn-ea"/>
                          <a:cs typeface="+mn-cs"/>
                        </a:rPr>
                        <a:t>35</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Guangdong</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14</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smtClean="0">
                          <a:solidFill>
                            <a:schemeClr val="tx1"/>
                          </a:solidFill>
                          <a:effectLst/>
                          <a:latin typeface="+mj-lt"/>
                        </a:rPr>
                        <a:t>55</a:t>
                      </a:r>
                      <a:endParaRPr lang="zh-CN" sz="2000" kern="100" dirty="0">
                        <a:solidFill>
                          <a:schemeClr val="tx1"/>
                        </a:solidFill>
                        <a:effectLst/>
                        <a:latin typeface="+mj-lt"/>
                        <a:ea typeface="宋体"/>
                        <a:cs typeface="Times New Roman"/>
                      </a:endParaRPr>
                    </a:p>
                  </a:txBody>
                  <a:tcPr marL="68596" marR="68596" marT="0" marB="0" anchor="ctr"/>
                </a:tc>
              </a:tr>
              <a:tr h="352678">
                <a:tc>
                  <a:txBody>
                    <a:bodyPr/>
                    <a:lstStyle/>
                    <a:p>
                      <a:pPr algn="ctr">
                        <a:spcAft>
                          <a:spcPts val="0"/>
                        </a:spcAft>
                      </a:pPr>
                      <a:r>
                        <a:rPr lang="en-US" sz="2000" kern="100" dirty="0">
                          <a:solidFill>
                            <a:schemeClr val="bg1"/>
                          </a:solidFill>
                          <a:effectLst/>
                          <a:latin typeface="+mj-lt"/>
                        </a:rPr>
                        <a:t>Guangxi</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sz="2000" kern="100">
                          <a:solidFill>
                            <a:schemeClr val="tx1"/>
                          </a:solidFill>
                          <a:effectLst/>
                          <a:latin typeface="+mj-lt"/>
                        </a:rPr>
                        <a:t>3</a:t>
                      </a:r>
                      <a:endParaRPr lang="zh-CN" sz="2000" kern="10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a:solidFill>
                            <a:schemeClr val="tx1"/>
                          </a:solidFill>
                          <a:effectLst/>
                          <a:latin typeface="+mj-lt"/>
                        </a:rPr>
                        <a:t>8</a:t>
                      </a:r>
                      <a:endParaRPr lang="zh-CN" sz="2000" kern="100" dirty="0">
                        <a:solidFill>
                          <a:schemeClr val="tx1"/>
                        </a:solidFill>
                        <a:effectLst/>
                        <a:latin typeface="+mj-lt"/>
                        <a:ea typeface="宋体"/>
                        <a:cs typeface="Times New Roman"/>
                      </a:endParaRPr>
                    </a:p>
                  </a:txBody>
                  <a:tcPr marL="68596" marR="68596" marT="0" marB="0" anchor="ctr"/>
                </a:tc>
              </a:tr>
              <a:tr h="353947">
                <a:tc>
                  <a:txBody>
                    <a:bodyPr/>
                    <a:lstStyle/>
                    <a:p>
                      <a:pPr algn="ctr">
                        <a:spcAft>
                          <a:spcPts val="0"/>
                        </a:spcAft>
                      </a:pPr>
                      <a:r>
                        <a:rPr lang="en-US" sz="2000" kern="100" dirty="0">
                          <a:solidFill>
                            <a:schemeClr val="bg1"/>
                          </a:solidFill>
                          <a:effectLst/>
                          <a:latin typeface="+mj-lt"/>
                        </a:rPr>
                        <a:t>Hainan</a:t>
                      </a:r>
                      <a:endParaRPr lang="zh-CN" sz="2000" kern="100" dirty="0">
                        <a:solidFill>
                          <a:schemeClr val="bg1"/>
                        </a:solidFill>
                        <a:effectLst/>
                        <a:latin typeface="+mj-lt"/>
                        <a:ea typeface="宋体"/>
                        <a:cs typeface="Times New Roman"/>
                      </a:endParaRPr>
                    </a:p>
                  </a:txBody>
                  <a:tcPr marL="68596" marR="68596" marT="0" marB="0" anchor="ctr"/>
                </a:tc>
                <a:tc>
                  <a:txBody>
                    <a:bodyPr/>
                    <a:lstStyle/>
                    <a:p>
                      <a:pPr algn="ctr">
                        <a:spcAft>
                          <a:spcPts val="0"/>
                        </a:spcAft>
                      </a:pPr>
                      <a:r>
                        <a:rPr lang="en-US" altLang="zh-CN" sz="2000" kern="100" dirty="0" smtClean="0">
                          <a:solidFill>
                            <a:schemeClr val="tx1"/>
                          </a:solidFill>
                          <a:effectLst/>
                          <a:latin typeface="+mj-lt"/>
                          <a:ea typeface="+mn-ea"/>
                          <a:cs typeface="+mn-cs"/>
                        </a:rPr>
                        <a:t>3</a:t>
                      </a:r>
                      <a:endParaRPr lang="zh-CN" sz="2000" kern="100" dirty="0">
                        <a:solidFill>
                          <a:schemeClr val="tx1"/>
                        </a:solidFill>
                        <a:effectLst/>
                        <a:latin typeface="+mj-lt"/>
                        <a:ea typeface="宋体"/>
                        <a:cs typeface="Times New Roman"/>
                      </a:endParaRPr>
                    </a:p>
                  </a:txBody>
                  <a:tcPr marL="68596" marR="68596" marT="0" marB="0" anchor="ctr"/>
                </a:tc>
                <a:tc>
                  <a:txBody>
                    <a:bodyPr/>
                    <a:lstStyle/>
                    <a:p>
                      <a:pPr algn="ctr">
                        <a:spcAft>
                          <a:spcPts val="0"/>
                        </a:spcAft>
                      </a:pPr>
                      <a:r>
                        <a:rPr lang="en-US" sz="2000" kern="100" dirty="0" smtClean="0">
                          <a:solidFill>
                            <a:schemeClr val="tx1"/>
                          </a:solidFill>
                          <a:effectLst/>
                          <a:latin typeface="+mj-lt"/>
                        </a:rPr>
                        <a:t>17</a:t>
                      </a:r>
                      <a:endParaRPr lang="zh-CN" sz="2000" kern="100" dirty="0">
                        <a:solidFill>
                          <a:schemeClr val="tx1"/>
                        </a:solidFill>
                        <a:effectLst/>
                        <a:latin typeface="+mj-lt"/>
                        <a:ea typeface="宋体"/>
                        <a:cs typeface="Times New Roman"/>
                      </a:endParaRPr>
                    </a:p>
                  </a:txBody>
                  <a:tcPr marL="68596" marR="68596" marT="0" marB="0" anchor="ctr"/>
                </a:tc>
              </a:tr>
            </a:tbl>
          </a:graphicData>
        </a:graphic>
      </p:graphicFrame>
      <p:sp>
        <p:nvSpPr>
          <p:cNvPr id="21564" name="Rectangle 1"/>
          <p:cNvSpPr>
            <a:spLocks noChangeArrowheads="1"/>
          </p:cNvSpPr>
          <p:nvPr/>
        </p:nvSpPr>
        <p:spPr bwMode="auto">
          <a:xfrm>
            <a:off x="3884100" y="857449"/>
            <a:ext cx="4134807" cy="46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b="1">
                <a:latin typeface="Times New Roman" panose="02020603050405020304" pitchFamily="18" charset="0"/>
                <a:cs typeface="Times New Roman" panose="02020603050405020304" pitchFamily="18" charset="0"/>
              </a:rPr>
              <a:t>Status of China</a:t>
            </a:r>
            <a:r>
              <a:rPr lang="en-US" altLang="zh-CN" b="1">
                <a:latin typeface="Calibri" panose="020F0502020204030204" pitchFamily="34" charset="0"/>
                <a:cs typeface="Times New Roman" panose="02020603050405020304" pitchFamily="18" charset="0"/>
              </a:rPr>
              <a:t>’</a:t>
            </a:r>
            <a:r>
              <a:rPr lang="en-US" altLang="zh-CN" b="1">
                <a:latin typeface="Times New Roman" panose="02020603050405020304" pitchFamily="18" charset="0"/>
                <a:cs typeface="Times New Roman" panose="02020603050405020304" pitchFamily="18" charset="0"/>
              </a:rPr>
              <a:t>s coastal area </a:t>
            </a:r>
            <a:endParaRPr lang="en-US" altLang="zh-CN">
              <a:latin typeface="Constantia" panose="02030602050306030303" pitchFamily="18" charset="0"/>
            </a:endParaRPr>
          </a:p>
        </p:txBody>
      </p:sp>
    </p:spTree>
    <p:extLst>
      <p:ext uri="{BB962C8B-B14F-4D97-AF65-F5344CB8AC3E}">
        <p14:creationId xmlns:p14="http://schemas.microsoft.com/office/powerpoint/2010/main" val="31091245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4437</TotalTime>
  <Words>3813</Words>
  <Application>Microsoft Office PowerPoint</Application>
  <PresentationFormat>自定义</PresentationFormat>
  <Paragraphs>565</Paragraphs>
  <Slides>35</Slides>
  <Notes>35</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方正大黑简体</vt:lpstr>
      <vt:lpstr>Calibri</vt:lpstr>
      <vt:lpstr>仿宋_GB2312</vt:lpstr>
      <vt:lpstr>MS PGothic</vt:lpstr>
      <vt:lpstr>宋体</vt:lpstr>
      <vt:lpstr>Arial Unicode MS</vt:lpstr>
      <vt:lpstr>华文楷体</vt:lpstr>
      <vt:lpstr>隶书</vt:lpstr>
      <vt:lpstr>Arial</vt:lpstr>
      <vt:lpstr>Arial Black</vt:lpstr>
      <vt:lpstr>Times New Roman</vt:lpstr>
      <vt:lpstr>Calibri Light</vt:lpstr>
      <vt:lpstr>Wingdings</vt:lpstr>
      <vt:lpstr>微软雅黑</vt:lpstr>
      <vt:lpstr>Constantia</vt:lpstr>
      <vt:lpstr>Verdana</vt:lpstr>
      <vt:lpstr>黑体</vt:lpstr>
      <vt:lpstr>Wingdings 2</vt:lpstr>
      <vt:lpstr>幼圆</vt:lpstr>
      <vt:lpstr>MS PGothic</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Issuing schedule of marine economic evaluation results</vt:lpstr>
      <vt:lpstr>PowerPoint 演示文稿</vt:lpstr>
      <vt:lpstr>PowerPoint 演示文稿</vt:lpstr>
      <vt:lpstr>PowerPoint 演示文稿</vt:lpstr>
      <vt:lpstr>The "blue 100" Marine Economic Stocks Price Index</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LWH</cp:lastModifiedBy>
  <cp:revision>354</cp:revision>
  <dcterms:created xsi:type="dcterms:W3CDTF">2014-08-23T07:50:08Z</dcterms:created>
  <dcterms:modified xsi:type="dcterms:W3CDTF">2017-05-28T09:32:31Z</dcterms:modified>
  <cp:category>https://800sucai.taobao.com/</cp:category>
</cp:coreProperties>
</file>