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9" r:id="rId2"/>
    <p:sldId id="257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C7E0EF-F434-4CF8-8137-65A313D2C636}" type="datetimeFigureOut">
              <a:rPr lang="en-GB" smtClean="0"/>
              <a:t>05/10/2015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D435C-12F6-42F2-8A86-A6C5E98AD7D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D3CF-BB26-4F2C-A46D-870B142F85AD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BFE0-331E-453A-9D33-D60DD6D6C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D3CF-BB26-4F2C-A46D-870B142F85AD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BFE0-331E-453A-9D33-D60DD6D6C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D3CF-BB26-4F2C-A46D-870B142F85AD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BFE0-331E-453A-9D33-D60DD6D6C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D3CF-BB26-4F2C-A46D-870B142F85AD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BFE0-331E-453A-9D33-D60DD6D6C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D3CF-BB26-4F2C-A46D-870B142F85AD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BFE0-331E-453A-9D33-D60DD6D6C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D3CF-BB26-4F2C-A46D-870B142F85AD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BFE0-331E-453A-9D33-D60DD6D6C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D3CF-BB26-4F2C-A46D-870B142F85AD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BFE0-331E-453A-9D33-D60DD6D6C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D3CF-BB26-4F2C-A46D-870B142F85AD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BFE0-331E-453A-9D33-D60DD6D6C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D3CF-BB26-4F2C-A46D-870B142F85AD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BFE0-331E-453A-9D33-D60DD6D6C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D3CF-BB26-4F2C-A46D-870B142F85AD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BFE0-331E-453A-9D33-D60DD6D6C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AD3CF-BB26-4F2C-A46D-870B142F85AD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CBFE0-331E-453A-9D33-D60DD6D6C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AD3CF-BB26-4F2C-A46D-870B142F85AD}" type="datetimeFigureOut">
              <a:rPr lang="en-US" smtClean="0"/>
              <a:pPr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CBFE0-331E-453A-9D33-D60DD6D6C28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899642"/>
          </a:xfrm>
        </p:spPr>
        <p:txBody>
          <a:bodyPr>
            <a:normAutofit/>
          </a:bodyPr>
          <a:lstStyle/>
          <a:p>
            <a:r>
              <a:rPr lang="en-GB" dirty="0" smtClean="0"/>
              <a:t>What opportunities does the EIB offer to the ocean energy </a:t>
            </a:r>
            <a:r>
              <a:rPr lang="en-GB" dirty="0" smtClean="0"/>
              <a:t>sector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Brussels</a:t>
            </a:r>
          </a:p>
          <a:p>
            <a:r>
              <a:rPr lang="en-GB" dirty="0" smtClean="0"/>
              <a:t>5th </a:t>
            </a:r>
            <a:r>
              <a:rPr lang="en-GB" dirty="0" smtClean="0"/>
              <a:t>October 2015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7" descr="http://www.energylivenews.com/wp-content/uploads/2014/09/atlantis_web.jpg"/>
          <p:cNvPicPr>
            <a:picLocks noChangeAspect="1" noChangeArrowheads="1"/>
          </p:cNvPicPr>
          <p:nvPr/>
        </p:nvPicPr>
        <p:blipFill>
          <a:blip r:embed="rId2" cstate="print"/>
          <a:srcRect l="23737" r="14757"/>
          <a:stretch>
            <a:fillRect/>
          </a:stretch>
        </p:blipFill>
        <p:spPr bwMode="auto">
          <a:xfrm>
            <a:off x="5380892" y="1"/>
            <a:ext cx="3763108" cy="552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4923692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0000"/>
          </a:bodyPr>
          <a:lstStyle/>
          <a:p>
            <a:pPr algn="l"/>
            <a:r>
              <a:rPr lang="en-GB" sz="3600" dirty="0" smtClean="0">
                <a:solidFill>
                  <a:schemeClr val="tx2"/>
                </a:solidFill>
              </a:rPr>
              <a:t>Case study </a:t>
            </a:r>
            <a:br>
              <a:rPr lang="en-GB" sz="3600" dirty="0" smtClean="0">
                <a:solidFill>
                  <a:schemeClr val="tx2"/>
                </a:solidFill>
              </a:rPr>
            </a:br>
            <a:r>
              <a:rPr lang="en-GB" sz="3600" dirty="0" err="1" smtClean="0">
                <a:solidFill>
                  <a:schemeClr val="accent2"/>
                </a:solidFill>
              </a:rPr>
              <a:t>MeyGen</a:t>
            </a:r>
            <a:endParaRPr lang="en-US" sz="3600" dirty="0" smtClean="0">
              <a:solidFill>
                <a:schemeClr val="accent2"/>
              </a:solidFill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 bwMode="auto">
          <a:xfrm>
            <a:off x="187570" y="1019176"/>
            <a:ext cx="5125915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 dirty="0" smtClean="0">
              <a:solidFill>
                <a:schemeClr val="tx2"/>
              </a:solidFill>
            </a:endParaRPr>
          </a:p>
          <a:p>
            <a:r>
              <a:rPr lang="en-GB" sz="2000" dirty="0" smtClean="0">
                <a:solidFill>
                  <a:schemeClr val="tx2"/>
                </a:solidFill>
              </a:rPr>
              <a:t>REIF £17.2m debt equity mix – all commercial terms</a:t>
            </a:r>
          </a:p>
          <a:p>
            <a:r>
              <a:rPr lang="en-GB" sz="2000" dirty="0" smtClean="0">
                <a:solidFill>
                  <a:schemeClr val="tx2"/>
                </a:solidFill>
              </a:rPr>
              <a:t>Crown Estate - </a:t>
            </a:r>
            <a:r>
              <a:rPr lang="en-GB" sz="2000" dirty="0" smtClean="0">
                <a:solidFill>
                  <a:schemeClr val="accent2"/>
                </a:solidFill>
              </a:rPr>
              <a:t>£10m </a:t>
            </a:r>
            <a:r>
              <a:rPr lang="en-GB" sz="2000" dirty="0" smtClean="0">
                <a:solidFill>
                  <a:schemeClr val="tx2"/>
                </a:solidFill>
              </a:rPr>
              <a:t>enhanced rent product</a:t>
            </a:r>
          </a:p>
          <a:p>
            <a:r>
              <a:rPr lang="en-GB" sz="2000" dirty="0" smtClean="0">
                <a:solidFill>
                  <a:schemeClr val="tx2"/>
                </a:solidFill>
              </a:rPr>
              <a:t>DECC - £10m grant</a:t>
            </a:r>
          </a:p>
          <a:p>
            <a:r>
              <a:rPr lang="en-GB" sz="2000" dirty="0" smtClean="0">
                <a:solidFill>
                  <a:schemeClr val="tx2"/>
                </a:solidFill>
              </a:rPr>
              <a:t>HIE £3m Grant</a:t>
            </a:r>
          </a:p>
          <a:p>
            <a:r>
              <a:rPr lang="en-GB" sz="2000" dirty="0" smtClean="0">
                <a:solidFill>
                  <a:schemeClr val="tx2"/>
                </a:solidFill>
              </a:rPr>
              <a:t>Private equity</a:t>
            </a:r>
          </a:p>
          <a:p>
            <a:r>
              <a:rPr lang="en-GB" sz="2000" dirty="0" smtClean="0">
                <a:solidFill>
                  <a:schemeClr val="tx2"/>
                </a:solidFill>
              </a:rPr>
              <a:t>This is </a:t>
            </a:r>
            <a:r>
              <a:rPr lang="en-GB" sz="2000" dirty="0" smtClean="0">
                <a:solidFill>
                  <a:schemeClr val="tx2"/>
                </a:solidFill>
              </a:rPr>
              <a:t>as near to a </a:t>
            </a:r>
            <a:r>
              <a:rPr lang="en-GB" sz="2000" dirty="0" smtClean="0">
                <a:solidFill>
                  <a:schemeClr val="tx2"/>
                </a:solidFill>
              </a:rPr>
              <a:t>project finance </a:t>
            </a:r>
            <a:r>
              <a:rPr lang="en-GB" sz="2000" dirty="0" smtClean="0">
                <a:solidFill>
                  <a:schemeClr val="tx2"/>
                </a:solidFill>
              </a:rPr>
              <a:t>deal as we could achieve; </a:t>
            </a:r>
            <a:r>
              <a:rPr lang="en-GB" sz="2000" dirty="0" smtClean="0">
                <a:solidFill>
                  <a:schemeClr val="tx2"/>
                </a:solidFill>
              </a:rPr>
              <a:t>fully (very) </a:t>
            </a:r>
            <a:r>
              <a:rPr lang="en-GB" sz="2000" dirty="0" err="1" smtClean="0">
                <a:solidFill>
                  <a:schemeClr val="accent2"/>
                </a:solidFill>
              </a:rPr>
              <a:t>diligenced</a:t>
            </a:r>
            <a:endParaRPr lang="en-GB" sz="2000" dirty="0" smtClean="0">
              <a:solidFill>
                <a:schemeClr val="accent2"/>
              </a:solidFill>
            </a:endParaRPr>
          </a:p>
          <a:p>
            <a:r>
              <a:rPr lang="en-GB" sz="2000" dirty="0" smtClean="0">
                <a:solidFill>
                  <a:schemeClr val="tx2"/>
                </a:solidFill>
              </a:rPr>
              <a:t>It was very hard to do </a:t>
            </a:r>
          </a:p>
          <a:p>
            <a:r>
              <a:rPr lang="en-GB" sz="2000" dirty="0" smtClean="0">
                <a:solidFill>
                  <a:schemeClr val="tx2"/>
                </a:solidFill>
              </a:rPr>
              <a:t>It is a </a:t>
            </a:r>
            <a:r>
              <a:rPr lang="en-GB" sz="2000" dirty="0" smtClean="0">
                <a:solidFill>
                  <a:srgbClr val="2CB4D2"/>
                </a:solidFill>
              </a:rPr>
              <a:t>pathfinder</a:t>
            </a:r>
            <a:r>
              <a:rPr lang="en-GB" sz="2000" dirty="0" smtClean="0">
                <a:solidFill>
                  <a:schemeClr val="tx2"/>
                </a:solidFill>
              </a:rPr>
              <a:t> project for the world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4339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Post MeyGen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65103"/>
          </a:xfrm>
        </p:spPr>
        <p:txBody>
          <a:bodyPr>
            <a:normAutofit fontScale="25000" lnSpcReduction="20000"/>
          </a:bodyPr>
          <a:lstStyle/>
          <a:p>
            <a:r>
              <a:rPr lang="en-GB" sz="6200" dirty="0" smtClean="0"/>
              <a:t>Siemens AG become Atlantis second largest shareholder on the back of the acquisition by Atlantis of MCT</a:t>
            </a:r>
            <a:r>
              <a:rPr lang="en-GB" sz="6200" dirty="0" smtClean="0"/>
              <a:t>.</a:t>
            </a:r>
          </a:p>
          <a:p>
            <a:endParaRPr lang="en-GB" sz="6200" dirty="0" smtClean="0"/>
          </a:p>
          <a:p>
            <a:r>
              <a:rPr lang="en-GB" sz="6200" dirty="0" smtClean="0"/>
              <a:t> </a:t>
            </a:r>
            <a:r>
              <a:rPr lang="en-GB" sz="6200" dirty="0" smtClean="0"/>
              <a:t>Atlantis conducted a capital raise in the public markets in London for the explicit purpose of project development and were 100% oversubscribed by institutional </a:t>
            </a:r>
            <a:r>
              <a:rPr lang="en-GB" sz="6200" dirty="0" smtClean="0"/>
              <a:t>investors.</a:t>
            </a:r>
          </a:p>
          <a:p>
            <a:r>
              <a:rPr lang="en-GB" sz="6200" dirty="0" smtClean="0"/>
              <a:t> </a:t>
            </a:r>
            <a:r>
              <a:rPr lang="en-GB" sz="6200" dirty="0" smtClean="0"/>
              <a:t>The supply chain has invested in Atlantis and in the sector (Global Energy providing a long term debt note to help fund the acquisition of MCT</a:t>
            </a:r>
            <a:r>
              <a:rPr lang="en-GB" sz="6200" dirty="0" smtClean="0"/>
              <a:t>).</a:t>
            </a:r>
          </a:p>
          <a:p>
            <a:endParaRPr lang="en-GB" sz="6200" dirty="0" smtClean="0"/>
          </a:p>
          <a:p>
            <a:r>
              <a:rPr lang="en-GB" sz="6200" dirty="0" smtClean="0"/>
              <a:t> </a:t>
            </a:r>
            <a:r>
              <a:rPr lang="en-GB" sz="6200" dirty="0" smtClean="0"/>
              <a:t>Atlantis have opening up the world’s first multi tidal turbine assembly facility at </a:t>
            </a:r>
            <a:r>
              <a:rPr lang="en-GB" sz="6200" dirty="0" err="1" smtClean="0"/>
              <a:t>Nigg</a:t>
            </a:r>
            <a:r>
              <a:rPr lang="en-GB" sz="6200" dirty="0" smtClean="0"/>
              <a:t> </a:t>
            </a:r>
            <a:r>
              <a:rPr lang="en-GB" sz="6200" dirty="0" smtClean="0"/>
              <a:t>Energy</a:t>
            </a:r>
          </a:p>
          <a:p>
            <a:endParaRPr lang="en-GB" sz="6200" dirty="0" smtClean="0"/>
          </a:p>
          <a:p>
            <a:r>
              <a:rPr lang="en-GB" sz="6200" dirty="0" smtClean="0"/>
              <a:t>Corporate </a:t>
            </a:r>
            <a:r>
              <a:rPr lang="en-GB" sz="6200" dirty="0" smtClean="0"/>
              <a:t>and commercial interest in the tidal power sector in Scotland is strong. Interest is coming </a:t>
            </a:r>
            <a:r>
              <a:rPr lang="en-GB" sz="6200" dirty="0" smtClean="0"/>
              <a:t>in from </a:t>
            </a:r>
            <a:r>
              <a:rPr lang="en-GB" sz="6200" dirty="0" smtClean="0"/>
              <a:t>large European utilities, OEM’s and supply chain participants. </a:t>
            </a:r>
            <a:endParaRPr lang="en-GB" sz="6200" dirty="0" smtClean="0"/>
          </a:p>
          <a:p>
            <a:endParaRPr lang="en-GB" sz="6200" dirty="0" smtClean="0"/>
          </a:p>
          <a:p>
            <a:r>
              <a:rPr lang="en-GB" sz="6200" dirty="0" smtClean="0"/>
              <a:t>Atlantis </a:t>
            </a:r>
            <a:r>
              <a:rPr lang="en-GB" sz="6200" dirty="0" smtClean="0"/>
              <a:t>recently sold 50% of their interests in Canada to DP Energy, to create a larger project with more industry consolidation with their partners Lockheed </a:t>
            </a:r>
            <a:r>
              <a:rPr lang="en-GB" sz="6200" dirty="0" smtClean="0"/>
              <a:t>Martin.</a:t>
            </a:r>
          </a:p>
          <a:p>
            <a:endParaRPr lang="en-GB" sz="6200" dirty="0" smtClean="0"/>
          </a:p>
          <a:p>
            <a:r>
              <a:rPr lang="en-GB" sz="6200" dirty="0" smtClean="0"/>
              <a:t>Tim </a:t>
            </a:r>
            <a:r>
              <a:rPr lang="en-GB" sz="6200" dirty="0" smtClean="0"/>
              <a:t>Cornelius recent appointment to the Board of Ocean Energy </a:t>
            </a:r>
            <a:r>
              <a:rPr lang="en-GB" sz="6200" dirty="0" smtClean="0"/>
              <a:t>Europe.</a:t>
            </a:r>
          </a:p>
          <a:p>
            <a:pPr>
              <a:buNone/>
            </a:pPr>
            <a:r>
              <a:rPr lang="en-GB" dirty="0" smtClean="0"/>
              <a:t/>
            </a:r>
            <a:br>
              <a:rPr lang="en-GB" dirty="0" smtClean="0"/>
            </a:b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83768" y="3212976"/>
            <a:ext cx="4248472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TPSH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475656" y="1916832"/>
            <a:ext cx="30963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Atlantis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88024" y="1916832"/>
            <a:ext cx="3024336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REIF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15616" y="4797152"/>
            <a:ext cx="1008112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Project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771800" y="4797152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Project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139952" y="4797152"/>
            <a:ext cx="93610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P</a:t>
            </a:r>
            <a:r>
              <a:rPr lang="en-GB" dirty="0" smtClean="0">
                <a:solidFill>
                  <a:schemeClr val="bg1"/>
                </a:solidFill>
              </a:rPr>
              <a:t>roject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580112" y="4797152"/>
            <a:ext cx="115212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Project</a:t>
            </a:r>
            <a:endParaRPr lang="en-GB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250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What opportunities does the EIB offer to the ocean energy sector </vt:lpstr>
      <vt:lpstr>Case study  MeyGen</vt:lpstr>
      <vt:lpstr>Post MeyGen</vt:lpstr>
      <vt:lpstr>Structure</vt:lpstr>
    </vt:vector>
  </TitlesOfParts>
  <Company>Scottish Enterprise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study  MeyGen</dc:title>
  <dc:creator>Authorised User</dc:creator>
  <cp:lastModifiedBy>SMITHAN</cp:lastModifiedBy>
  <cp:revision>7</cp:revision>
  <dcterms:created xsi:type="dcterms:W3CDTF">2015-06-15T11:26:22Z</dcterms:created>
  <dcterms:modified xsi:type="dcterms:W3CDTF">2015-10-05T11:51:06Z</dcterms:modified>
</cp:coreProperties>
</file>