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5" r:id="rId1"/>
  </p:sldMasterIdLst>
  <p:notesMasterIdLst>
    <p:notesMasterId r:id="rId23"/>
  </p:notesMasterIdLst>
  <p:sldIdLst>
    <p:sldId id="300" r:id="rId2"/>
    <p:sldId id="362" r:id="rId3"/>
    <p:sldId id="436" r:id="rId4"/>
    <p:sldId id="429" r:id="rId5"/>
    <p:sldId id="437" r:id="rId6"/>
    <p:sldId id="430" r:id="rId7"/>
    <p:sldId id="431" r:id="rId8"/>
    <p:sldId id="439" r:id="rId9"/>
    <p:sldId id="411" r:id="rId10"/>
    <p:sldId id="410" r:id="rId11"/>
    <p:sldId id="440" r:id="rId12"/>
    <p:sldId id="444" r:id="rId13"/>
    <p:sldId id="441" r:id="rId14"/>
    <p:sldId id="442" r:id="rId15"/>
    <p:sldId id="433" r:id="rId16"/>
    <p:sldId id="434" r:id="rId17"/>
    <p:sldId id="445" r:id="rId18"/>
    <p:sldId id="446" r:id="rId19"/>
    <p:sldId id="447" r:id="rId20"/>
    <p:sldId id="448" r:id="rId21"/>
    <p:sldId id="380" r:id="rId22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E41630A0-A13D-4118-98B1-EA705DE9B9CE}">
          <p14:sldIdLst>
            <p14:sldId id="300"/>
            <p14:sldId id="362"/>
            <p14:sldId id="436"/>
            <p14:sldId id="429"/>
            <p14:sldId id="437"/>
            <p14:sldId id="430"/>
            <p14:sldId id="431"/>
            <p14:sldId id="439"/>
            <p14:sldId id="411"/>
            <p14:sldId id="410"/>
            <p14:sldId id="440"/>
            <p14:sldId id="444"/>
            <p14:sldId id="441"/>
            <p14:sldId id="442"/>
            <p14:sldId id="433"/>
            <p14:sldId id="434"/>
            <p14:sldId id="445"/>
            <p14:sldId id="446"/>
            <p14:sldId id="447"/>
            <p14:sldId id="448"/>
          </p14:sldIdLst>
        </p14:section>
        <p14:section name="Untitled Section" id="{203BD3ED-4D15-4E2F-B3D3-259EED11D6AC}">
          <p14:sldIdLst>
            <p14:sldId id="380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EA8AF"/>
    <a:srgbClr val="E15E4E"/>
    <a:srgbClr val="AEC300"/>
    <a:srgbClr val="59A64B"/>
    <a:srgbClr val="F3A31C"/>
    <a:srgbClr val="816EAA"/>
    <a:srgbClr val="FF0000"/>
    <a:srgbClr val="E15E1C"/>
    <a:srgbClr val="DCDCDC"/>
    <a:srgbClr val="0033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>
        <p:scale>
          <a:sx n="86" d="100"/>
          <a:sy n="86" d="100"/>
        </p:scale>
        <p:origin x="-2334" y="-7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0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B554AC-8DF7-4277-9BF6-F3F6F23C8EB1}" type="datetimeFigureOut">
              <a:rPr lang="cs-CZ" smtClean="0"/>
              <a:t>16.6.2016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230106-9095-4C92-93AC-0B0EE59A955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145468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230106-9095-4C92-93AC-0B0EE59A955F}" type="slidenum">
              <a:rPr lang="cs-CZ" smtClean="0">
                <a:solidFill>
                  <a:prstClr val="black"/>
                </a:solidFill>
              </a:rPr>
              <a:pPr/>
              <a:t>2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36596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Topics</a:t>
            </a:r>
            <a:r>
              <a:rPr lang="en-GB" baseline="0" dirty="0" smtClean="0"/>
              <a:t> to be presented</a:t>
            </a:r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230106-9095-4C92-93AC-0B0EE59A955F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838131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030D2-258C-4213-AE8C-4A0AA44BE97A}" type="slidenum">
              <a:rPr lang="en-IE" smtClean="0">
                <a:solidFill>
                  <a:prstClr val="black"/>
                </a:solidFill>
              </a:rPr>
              <a:pPr/>
              <a:t>20</a:t>
            </a:fld>
            <a:endParaRPr lang="en-I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86664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Topics</a:t>
            </a:r>
            <a:r>
              <a:rPr lang="en-GB" baseline="0" dirty="0" smtClean="0"/>
              <a:t> to be presented</a:t>
            </a:r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230106-9095-4C92-93AC-0B0EE59A955F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838131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Topics</a:t>
            </a:r>
            <a:r>
              <a:rPr lang="en-GB" baseline="0" dirty="0" smtClean="0"/>
              <a:t> to be presented</a:t>
            </a:r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230106-9095-4C92-93AC-0B0EE59A955F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838131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Topics</a:t>
            </a:r>
            <a:r>
              <a:rPr lang="en-GB" baseline="0" dirty="0" smtClean="0"/>
              <a:t> to be presented</a:t>
            </a:r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230106-9095-4C92-93AC-0B0EE59A955F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838131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Topics</a:t>
            </a:r>
            <a:r>
              <a:rPr lang="en-GB" baseline="0" dirty="0" smtClean="0"/>
              <a:t> to be presented</a:t>
            </a:r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230106-9095-4C92-93AC-0B0EE59A955F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838131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IMPORTANT: this infographic</a:t>
            </a:r>
            <a:r>
              <a:rPr lang="en-GB" baseline="0" dirty="0" smtClean="0"/>
              <a:t> contains data for ALL IMS services, not just for the Member State Service.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230106-9095-4C92-93AC-0B0EE59A955F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236596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030D2-258C-4213-AE8C-4A0AA44BE97A}" type="slidenum">
              <a:rPr lang="en-IE" smtClean="0">
                <a:solidFill>
                  <a:prstClr val="black"/>
                </a:solidFill>
              </a:rPr>
              <a:pPr/>
              <a:t>13</a:t>
            </a:fld>
            <a:endParaRPr lang="en-I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86664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030D2-258C-4213-AE8C-4A0AA44BE97A}" type="slidenum">
              <a:rPr lang="en-IE" smtClean="0">
                <a:solidFill>
                  <a:prstClr val="black"/>
                </a:solidFill>
              </a:rPr>
              <a:pPr/>
              <a:t>14</a:t>
            </a:fld>
            <a:endParaRPr lang="en-I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86664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Topics</a:t>
            </a:r>
            <a:r>
              <a:rPr lang="en-GB" baseline="0" dirty="0" smtClean="0"/>
              <a:t> to be presented</a:t>
            </a:r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230106-9095-4C92-93AC-0B0EE59A955F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838131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Zástupný symbol pro text 18"/>
          <p:cNvSpPr>
            <a:spLocks noGrp="1"/>
          </p:cNvSpPr>
          <p:nvPr>
            <p:ph type="body" sz="quarter" idx="11"/>
          </p:nvPr>
        </p:nvSpPr>
        <p:spPr>
          <a:xfrm>
            <a:off x="540000" y="5728811"/>
            <a:ext cx="4724400" cy="576739"/>
          </a:xfrm>
        </p:spPr>
        <p:txBody>
          <a:bodyPr anchor="b">
            <a:normAutofit/>
          </a:bodyPr>
          <a:lstStyle>
            <a:lvl1pPr>
              <a:defRPr sz="1800" b="0">
                <a:solidFill>
                  <a:srgbClr val="5A666D"/>
                </a:solidFill>
              </a:defRPr>
            </a:lvl1pPr>
          </a:lstStyle>
          <a:p>
            <a:pPr lvl="0"/>
            <a:r>
              <a:rPr lang="cs-CZ" dirty="0" smtClean="0"/>
              <a:t>Kliknutím lze upravit styly předlohy textu.</a:t>
            </a:r>
            <a:endParaRPr lang="cs-CZ" dirty="0"/>
          </a:p>
        </p:txBody>
      </p:sp>
      <p:sp>
        <p:nvSpPr>
          <p:cNvPr id="17" name="Zástupný symbol pro text 16"/>
          <p:cNvSpPr>
            <a:spLocks noGrp="1"/>
          </p:cNvSpPr>
          <p:nvPr>
            <p:ph type="body" sz="quarter" idx="10"/>
          </p:nvPr>
        </p:nvSpPr>
        <p:spPr>
          <a:xfrm>
            <a:off x="540000" y="4909661"/>
            <a:ext cx="5057775" cy="819150"/>
          </a:xfrm>
        </p:spPr>
        <p:txBody>
          <a:bodyPr anchor="b">
            <a:normAutofit/>
          </a:bodyPr>
          <a:lstStyle>
            <a:lvl1pPr>
              <a:defRPr sz="2400" b="0">
                <a:solidFill>
                  <a:srgbClr val="5A666D"/>
                </a:solidFill>
              </a:defRPr>
            </a:lvl1pPr>
          </a:lstStyle>
          <a:p>
            <a:pPr lvl="0"/>
            <a:r>
              <a:rPr lang="cs-CZ" dirty="0" smtClean="0"/>
              <a:t>Kliknutím lze upravit styly předlohy textu.</a:t>
            </a:r>
            <a:endParaRPr lang="cs-CZ" dirty="0"/>
          </a:p>
        </p:txBody>
      </p:sp>
      <p:pic>
        <p:nvPicPr>
          <p:cNvPr id="10" name="Obrázek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6035" cy="425708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0000" y="969963"/>
            <a:ext cx="8064000" cy="2327275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rgbClr val="5A666D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0000" y="3297238"/>
            <a:ext cx="8064000" cy="807443"/>
          </a:xfrm>
        </p:spPr>
        <p:txBody>
          <a:bodyPr anchor="ctr">
            <a:normAutofit/>
          </a:bodyPr>
          <a:lstStyle>
            <a:lvl1pPr marL="0" indent="0" algn="l">
              <a:buNone/>
              <a:defRPr sz="3200" b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 smtClean="0"/>
              <a:t>Kliknutím lze upravit styl předlohy.</a:t>
            </a:r>
            <a:endParaRPr lang="en-US" dirty="0"/>
          </a:p>
        </p:txBody>
      </p:sp>
      <p:pic>
        <p:nvPicPr>
          <p:cNvPr id="7" name="Obrázek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6921" y="282140"/>
            <a:ext cx="2731320" cy="16200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8753" y="5806800"/>
            <a:ext cx="2729489" cy="509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4706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1_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916681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936800" y="6356351"/>
            <a:ext cx="6141600" cy="365125"/>
          </a:xfrm>
        </p:spPr>
        <p:txBody>
          <a:bodyPr/>
          <a:lstStyle/>
          <a:p>
            <a:endParaRPr lang="cs-CZ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0000" y="1"/>
            <a:ext cx="6035367" cy="909022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0000" y="1620000"/>
            <a:ext cx="3886200" cy="4500000"/>
          </a:xfrm>
        </p:spPr>
        <p:txBody>
          <a:bodyPr/>
          <a:lstStyle/>
          <a:p>
            <a:pPr lvl="0"/>
            <a:r>
              <a:rPr lang="cs-CZ" dirty="0" smtClean="0"/>
              <a:t>Kliknutím lze upravit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  <a:p>
            <a:pPr lvl="4"/>
            <a:r>
              <a:rPr lang="cs-CZ" dirty="0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8902" y="1620000"/>
            <a:ext cx="3886200" cy="45000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869DD-A183-4DB1-94AF-557A5F3D5FC1}" type="slidenum">
              <a:rPr lang="cs-CZ" smtClean="0">
                <a:solidFill>
                  <a:srgbClr val="006EBC"/>
                </a:solidFill>
              </a:rPr>
              <a:pPr/>
              <a:t>‹#›</a:t>
            </a:fld>
            <a:endParaRPr lang="cs-CZ">
              <a:solidFill>
                <a:srgbClr val="006EBC"/>
              </a:solidFill>
            </a:endParaRPr>
          </a:p>
        </p:txBody>
      </p:sp>
      <p:pic>
        <p:nvPicPr>
          <p:cNvPr id="8" name="Obrázek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99" y="6431912"/>
            <a:ext cx="1145134" cy="214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0720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cs-CZ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869DD-A183-4DB1-94AF-557A5F3D5FC1}" type="slidenum">
              <a:rPr lang="cs-CZ" smtClean="0">
                <a:solidFill>
                  <a:srgbClr val="006EBC"/>
                </a:solidFill>
              </a:rPr>
              <a:pPr/>
              <a:t>‹#›</a:t>
            </a:fld>
            <a:endParaRPr lang="cs-CZ">
              <a:solidFill>
                <a:srgbClr val="006EB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43994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cs-CZ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869DD-A183-4DB1-94AF-557A5F3D5FC1}" type="slidenum">
              <a:rPr lang="cs-CZ" smtClean="0">
                <a:solidFill>
                  <a:srgbClr val="006EBC"/>
                </a:solidFill>
              </a:rPr>
              <a:pPr/>
              <a:t>‹#›</a:t>
            </a:fld>
            <a:endParaRPr lang="cs-CZ">
              <a:solidFill>
                <a:srgbClr val="006EB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44043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 smtClean="0"/>
              <a:t>This is the title of the slide</a:t>
            </a:r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lang="en-GB" dirty="0"/>
            </a:lvl1pPr>
          </a:lstStyle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FCA62-AD12-4143-8BB6-A9400592858C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184275"/>
            <a:ext cx="5486400" cy="4114800"/>
          </a:xfrm>
        </p:spPr>
      </p:sp>
      <p:sp>
        <p:nvSpPr>
          <p:cNvPr id="13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418138"/>
            <a:ext cx="5486400" cy="804862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39748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8321" cy="425708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0000" y="969963"/>
            <a:ext cx="8064000" cy="2327275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rgbClr val="5A666D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0000" y="3297238"/>
            <a:ext cx="8064000" cy="807443"/>
          </a:xfrm>
        </p:spPr>
        <p:txBody>
          <a:bodyPr anchor="ctr">
            <a:normAutofit/>
          </a:bodyPr>
          <a:lstStyle>
            <a:lvl1pPr marL="0" indent="0" algn="l">
              <a:buNone/>
              <a:defRPr sz="3200" b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 smtClean="0"/>
              <a:t>Kliknutím lze upravit styl předlohy.</a:t>
            </a:r>
            <a:endParaRPr lang="en-US" dirty="0"/>
          </a:p>
        </p:txBody>
      </p:sp>
      <p:pic>
        <p:nvPicPr>
          <p:cNvPr id="7" name="Obrázek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6921" y="282140"/>
            <a:ext cx="2731320" cy="16200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8753" y="5806800"/>
            <a:ext cx="2729489" cy="509779"/>
          </a:xfrm>
          <a:prstGeom prst="rect">
            <a:avLst/>
          </a:prstGeom>
        </p:spPr>
      </p:pic>
      <p:sp>
        <p:nvSpPr>
          <p:cNvPr id="9" name="Zástupný symbol pro text 18"/>
          <p:cNvSpPr>
            <a:spLocks noGrp="1"/>
          </p:cNvSpPr>
          <p:nvPr>
            <p:ph type="body" sz="quarter" idx="11"/>
          </p:nvPr>
        </p:nvSpPr>
        <p:spPr>
          <a:xfrm>
            <a:off x="540000" y="5728811"/>
            <a:ext cx="4724400" cy="576739"/>
          </a:xfrm>
        </p:spPr>
        <p:txBody>
          <a:bodyPr anchor="b">
            <a:normAutofit/>
          </a:bodyPr>
          <a:lstStyle>
            <a:lvl1pPr>
              <a:defRPr sz="1800" b="0">
                <a:solidFill>
                  <a:srgbClr val="5A666D"/>
                </a:solidFill>
              </a:defRPr>
            </a:lvl1pPr>
          </a:lstStyle>
          <a:p>
            <a:pPr lvl="0"/>
            <a:r>
              <a:rPr lang="cs-CZ" dirty="0" smtClean="0"/>
              <a:t>Kliknutím lze upravit styly předlohy textu.</a:t>
            </a:r>
            <a:endParaRPr lang="cs-CZ" dirty="0"/>
          </a:p>
        </p:txBody>
      </p:sp>
      <p:sp>
        <p:nvSpPr>
          <p:cNvPr id="11" name="Zástupný symbol pro text 16"/>
          <p:cNvSpPr>
            <a:spLocks noGrp="1"/>
          </p:cNvSpPr>
          <p:nvPr>
            <p:ph type="body" sz="quarter" idx="10"/>
          </p:nvPr>
        </p:nvSpPr>
        <p:spPr>
          <a:xfrm>
            <a:off x="540000" y="4909661"/>
            <a:ext cx="5057775" cy="819150"/>
          </a:xfrm>
        </p:spPr>
        <p:txBody>
          <a:bodyPr anchor="b">
            <a:normAutofit/>
          </a:bodyPr>
          <a:lstStyle>
            <a:lvl1pPr>
              <a:defRPr sz="2400" b="0">
                <a:solidFill>
                  <a:srgbClr val="5A666D"/>
                </a:solidFill>
              </a:defRPr>
            </a:lvl1pPr>
          </a:lstStyle>
          <a:p>
            <a:pPr lvl="0"/>
            <a:r>
              <a:rPr lang="cs-CZ" dirty="0" smtClean="0"/>
              <a:t>Kliknutím lze upravit styly předlohy textu.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10735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7391" cy="4257427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6921" y="282140"/>
            <a:ext cx="2731320" cy="162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0000" y="969963"/>
            <a:ext cx="8064000" cy="2327275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0000" y="3297238"/>
            <a:ext cx="8064000" cy="807443"/>
          </a:xfrm>
        </p:spPr>
        <p:txBody>
          <a:bodyPr anchor="ctr">
            <a:normAutofit/>
          </a:bodyPr>
          <a:lstStyle>
            <a:lvl1pPr marL="0" indent="0" algn="l">
              <a:buNone/>
              <a:defRPr sz="3200" b="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 smtClean="0"/>
              <a:t>Kliknutím lze upravit styl předlohy.</a:t>
            </a:r>
            <a:endParaRPr lang="en-US" dirty="0"/>
          </a:p>
        </p:txBody>
      </p:sp>
      <p:pic>
        <p:nvPicPr>
          <p:cNvPr id="8" name="Obrázek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8753" y="5795771"/>
            <a:ext cx="2729489" cy="509779"/>
          </a:xfrm>
          <a:prstGeom prst="rect">
            <a:avLst/>
          </a:prstGeom>
        </p:spPr>
      </p:pic>
      <p:sp>
        <p:nvSpPr>
          <p:cNvPr id="9" name="Zástupný symbol pro text 18"/>
          <p:cNvSpPr>
            <a:spLocks noGrp="1"/>
          </p:cNvSpPr>
          <p:nvPr>
            <p:ph type="body" sz="quarter" idx="11"/>
          </p:nvPr>
        </p:nvSpPr>
        <p:spPr>
          <a:xfrm>
            <a:off x="540000" y="5728811"/>
            <a:ext cx="4724400" cy="576739"/>
          </a:xfrm>
        </p:spPr>
        <p:txBody>
          <a:bodyPr anchor="b">
            <a:normAutofit/>
          </a:bodyPr>
          <a:lstStyle>
            <a:lvl1pPr>
              <a:defRPr sz="1800" b="0">
                <a:solidFill>
                  <a:srgbClr val="5A666D"/>
                </a:solidFill>
              </a:defRPr>
            </a:lvl1pPr>
          </a:lstStyle>
          <a:p>
            <a:pPr lvl="0"/>
            <a:r>
              <a:rPr lang="cs-CZ" dirty="0" smtClean="0"/>
              <a:t>Kliknutím lze upravit styly předlohy textu.</a:t>
            </a:r>
            <a:endParaRPr lang="cs-CZ" dirty="0"/>
          </a:p>
        </p:txBody>
      </p:sp>
      <p:sp>
        <p:nvSpPr>
          <p:cNvPr id="11" name="Zástupný symbol pro text 16"/>
          <p:cNvSpPr>
            <a:spLocks noGrp="1"/>
          </p:cNvSpPr>
          <p:nvPr>
            <p:ph type="body" sz="quarter" idx="10"/>
          </p:nvPr>
        </p:nvSpPr>
        <p:spPr>
          <a:xfrm>
            <a:off x="540000" y="4909661"/>
            <a:ext cx="5057775" cy="819150"/>
          </a:xfrm>
        </p:spPr>
        <p:txBody>
          <a:bodyPr anchor="b">
            <a:normAutofit/>
          </a:bodyPr>
          <a:lstStyle>
            <a:lvl1pPr>
              <a:defRPr sz="2400" b="0">
                <a:solidFill>
                  <a:srgbClr val="5A666D"/>
                </a:solidFill>
              </a:defRPr>
            </a:lvl1pPr>
          </a:lstStyle>
          <a:p>
            <a:pPr lvl="0"/>
            <a:r>
              <a:rPr lang="cs-CZ" dirty="0" smtClean="0"/>
              <a:t>Kliknutím lze upravit styly předlohy textu.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38289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25731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0000" y="969963"/>
            <a:ext cx="8064000" cy="2327275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0000" y="3297238"/>
            <a:ext cx="8064000" cy="807443"/>
          </a:xfrm>
        </p:spPr>
        <p:txBody>
          <a:bodyPr anchor="ctr">
            <a:normAutofit/>
          </a:bodyPr>
          <a:lstStyle>
            <a:lvl1pPr marL="0" indent="0" algn="l">
              <a:buNone/>
              <a:defRPr sz="32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 smtClean="0"/>
              <a:t>Kliknutím lze upravit styl předlohy.</a:t>
            </a:r>
            <a:endParaRPr lang="en-US" dirty="0"/>
          </a:p>
        </p:txBody>
      </p:sp>
      <p:sp>
        <p:nvSpPr>
          <p:cNvPr id="9" name="Zástupný symbol pro text 18"/>
          <p:cNvSpPr>
            <a:spLocks noGrp="1"/>
          </p:cNvSpPr>
          <p:nvPr>
            <p:ph type="body" sz="quarter" idx="11"/>
          </p:nvPr>
        </p:nvSpPr>
        <p:spPr>
          <a:xfrm>
            <a:off x="540000" y="5728811"/>
            <a:ext cx="4724400" cy="576739"/>
          </a:xfrm>
        </p:spPr>
        <p:txBody>
          <a:bodyPr anchor="b">
            <a:normAutofit/>
          </a:bodyPr>
          <a:lstStyle>
            <a:lvl1pPr>
              <a:defRPr sz="1800" b="0">
                <a:solidFill>
                  <a:srgbClr val="5A666D"/>
                </a:solidFill>
              </a:defRPr>
            </a:lvl1pPr>
          </a:lstStyle>
          <a:p>
            <a:pPr lvl="0"/>
            <a:r>
              <a:rPr lang="cs-CZ" dirty="0" smtClean="0"/>
              <a:t>Kliknutím lze upravit styly předlohy textu.</a:t>
            </a:r>
            <a:endParaRPr lang="cs-CZ" dirty="0"/>
          </a:p>
        </p:txBody>
      </p:sp>
      <p:sp>
        <p:nvSpPr>
          <p:cNvPr id="11" name="Zástupný symbol pro text 16"/>
          <p:cNvSpPr>
            <a:spLocks noGrp="1"/>
          </p:cNvSpPr>
          <p:nvPr>
            <p:ph type="body" sz="quarter" idx="10"/>
          </p:nvPr>
        </p:nvSpPr>
        <p:spPr>
          <a:xfrm>
            <a:off x="540000" y="4909661"/>
            <a:ext cx="5057775" cy="819150"/>
          </a:xfrm>
        </p:spPr>
        <p:txBody>
          <a:bodyPr anchor="b">
            <a:normAutofit/>
          </a:bodyPr>
          <a:lstStyle>
            <a:lvl1pPr>
              <a:defRPr sz="2400" b="0">
                <a:solidFill>
                  <a:srgbClr val="5A666D"/>
                </a:solidFill>
              </a:defRPr>
            </a:lvl1pPr>
          </a:lstStyle>
          <a:p>
            <a:pPr lvl="0"/>
            <a:r>
              <a:rPr lang="cs-CZ" dirty="0" smtClean="0"/>
              <a:t>Kliknutím lze upravit styly předlohy textu.</a:t>
            </a:r>
            <a:endParaRPr lang="cs-CZ" dirty="0"/>
          </a:p>
        </p:txBody>
      </p:sp>
      <p:grpSp>
        <p:nvGrpSpPr>
          <p:cNvPr id="7" name="Skupina 6"/>
          <p:cNvGrpSpPr/>
          <p:nvPr userDrawn="1"/>
        </p:nvGrpSpPr>
        <p:grpSpPr>
          <a:xfrm>
            <a:off x="6046373" y="5507460"/>
            <a:ext cx="2731869" cy="798090"/>
            <a:chOff x="6046373" y="5795771"/>
            <a:chExt cx="2731869" cy="798090"/>
          </a:xfrm>
        </p:grpSpPr>
        <p:pic>
          <p:nvPicPr>
            <p:cNvPr id="8" name="Obrázek 7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48753" y="5795771"/>
              <a:ext cx="2729489" cy="509779"/>
            </a:xfrm>
            <a:prstGeom prst="rect">
              <a:avLst/>
            </a:prstGeom>
          </p:spPr>
        </p:pic>
        <p:pic>
          <p:nvPicPr>
            <p:cNvPr id="4" name="Obrázek 3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46373" y="6431956"/>
              <a:ext cx="2731868" cy="16190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183028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6035" cy="425708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0000" y="1668463"/>
            <a:ext cx="8064000" cy="2327275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rgbClr val="5A666D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6017" y="4636813"/>
            <a:ext cx="8064000" cy="807443"/>
          </a:xfrm>
        </p:spPr>
        <p:txBody>
          <a:bodyPr anchor="b">
            <a:normAutofit/>
          </a:bodyPr>
          <a:lstStyle>
            <a:lvl1pPr marL="0" indent="0" algn="l">
              <a:buNone/>
              <a:defRPr sz="24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 smtClean="0"/>
              <a:t>Kliknutím lze upravit styl předlohy.</a:t>
            </a:r>
            <a:endParaRPr lang="en-US" dirty="0"/>
          </a:p>
        </p:txBody>
      </p:sp>
      <p:pic>
        <p:nvPicPr>
          <p:cNvPr id="7" name="Obrázek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6921" y="282140"/>
            <a:ext cx="2731320" cy="16200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8753" y="5806800"/>
            <a:ext cx="2729489" cy="509779"/>
          </a:xfrm>
          <a:prstGeom prst="rect">
            <a:avLst/>
          </a:prstGeom>
        </p:spPr>
      </p:pic>
      <p:sp>
        <p:nvSpPr>
          <p:cNvPr id="6" name="TextovéPole 5"/>
          <p:cNvSpPr txBox="1"/>
          <p:nvPr userDrawn="1"/>
        </p:nvSpPr>
        <p:spPr>
          <a:xfrm>
            <a:off x="889580" y="5680917"/>
            <a:ext cx="2393925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cs-CZ" sz="2400" dirty="0" smtClean="0">
                <a:solidFill>
                  <a:srgbClr val="5A66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twitter.com/</a:t>
            </a:r>
            <a:r>
              <a:rPr lang="cs-CZ" sz="2400" dirty="0" err="1" smtClean="0">
                <a:solidFill>
                  <a:srgbClr val="5A66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emsa</a:t>
            </a:r>
            <a:r>
              <a:rPr lang="cs-CZ" sz="2400" dirty="0" smtClean="0">
                <a:solidFill>
                  <a:srgbClr val="5A66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s-CZ" sz="2400" dirty="0">
              <a:solidFill>
                <a:srgbClr val="5A666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ovéPole 11"/>
          <p:cNvSpPr txBox="1"/>
          <p:nvPr userDrawn="1"/>
        </p:nvSpPr>
        <p:spPr>
          <a:xfrm>
            <a:off x="889580" y="6050249"/>
            <a:ext cx="2755563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cs-CZ" sz="2400" dirty="0" smtClean="0">
                <a:solidFill>
                  <a:srgbClr val="5A66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facebook.com/</a:t>
            </a:r>
            <a:r>
              <a:rPr lang="cs-CZ" sz="2400" dirty="0" err="1" smtClean="0">
                <a:solidFill>
                  <a:srgbClr val="5A66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emsa</a:t>
            </a:r>
            <a:endParaRPr lang="cs-CZ" sz="2400" dirty="0">
              <a:solidFill>
                <a:srgbClr val="5A666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Obrázek 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017" y="5775504"/>
            <a:ext cx="207513" cy="572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5817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0000" y="1668463"/>
            <a:ext cx="8064000" cy="2327275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rgbClr val="5A666D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6017" y="4636813"/>
            <a:ext cx="8064000" cy="807443"/>
          </a:xfrm>
        </p:spPr>
        <p:txBody>
          <a:bodyPr anchor="b">
            <a:normAutofit/>
          </a:bodyPr>
          <a:lstStyle>
            <a:lvl1pPr marL="0" indent="0" algn="l">
              <a:buNone/>
              <a:defRPr sz="24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 smtClean="0"/>
              <a:t>Kliknutím lze upravit styl předlohy.</a:t>
            </a:r>
            <a:endParaRPr lang="en-US" dirty="0"/>
          </a:p>
        </p:txBody>
      </p:sp>
      <p:sp>
        <p:nvSpPr>
          <p:cNvPr id="6" name="TextovéPole 5"/>
          <p:cNvSpPr txBox="1"/>
          <p:nvPr userDrawn="1"/>
        </p:nvSpPr>
        <p:spPr>
          <a:xfrm>
            <a:off x="889580" y="5680917"/>
            <a:ext cx="2393925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cs-CZ" sz="2400" dirty="0" smtClean="0">
                <a:solidFill>
                  <a:srgbClr val="5A66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twitter.com/</a:t>
            </a:r>
            <a:r>
              <a:rPr lang="cs-CZ" sz="2400" dirty="0" err="1" smtClean="0">
                <a:solidFill>
                  <a:srgbClr val="5A66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emsa</a:t>
            </a:r>
            <a:r>
              <a:rPr lang="cs-CZ" sz="2400" dirty="0" smtClean="0">
                <a:solidFill>
                  <a:srgbClr val="5A66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s-CZ" sz="2400" dirty="0">
              <a:solidFill>
                <a:srgbClr val="5A666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ovéPole 11"/>
          <p:cNvSpPr txBox="1"/>
          <p:nvPr userDrawn="1"/>
        </p:nvSpPr>
        <p:spPr>
          <a:xfrm>
            <a:off x="889580" y="6050249"/>
            <a:ext cx="2755563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cs-CZ" sz="2400" dirty="0" smtClean="0">
                <a:solidFill>
                  <a:srgbClr val="5A66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facebook.com/</a:t>
            </a:r>
            <a:r>
              <a:rPr lang="cs-CZ" sz="2400" dirty="0" err="1" smtClean="0">
                <a:solidFill>
                  <a:srgbClr val="5A66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emsa</a:t>
            </a:r>
            <a:endParaRPr lang="cs-CZ" sz="2400" dirty="0">
              <a:solidFill>
                <a:srgbClr val="5A666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Obrázek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017" y="5775504"/>
            <a:ext cx="207513" cy="572370"/>
          </a:xfrm>
          <a:prstGeom prst="rect">
            <a:avLst/>
          </a:prstGeom>
        </p:spPr>
      </p:pic>
      <p:grpSp>
        <p:nvGrpSpPr>
          <p:cNvPr id="11" name="Skupina 10"/>
          <p:cNvGrpSpPr/>
          <p:nvPr userDrawn="1"/>
        </p:nvGrpSpPr>
        <p:grpSpPr>
          <a:xfrm>
            <a:off x="6046373" y="5507460"/>
            <a:ext cx="2731869" cy="798090"/>
            <a:chOff x="6046373" y="5795771"/>
            <a:chExt cx="2731869" cy="798090"/>
          </a:xfrm>
        </p:grpSpPr>
        <p:pic>
          <p:nvPicPr>
            <p:cNvPr id="13" name="Obrázek 12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48753" y="5795771"/>
              <a:ext cx="2729489" cy="509779"/>
            </a:xfrm>
            <a:prstGeom prst="rect">
              <a:avLst/>
            </a:prstGeom>
          </p:spPr>
        </p:pic>
        <p:pic>
          <p:nvPicPr>
            <p:cNvPr id="14" name="Obrázek 13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46373" y="6431956"/>
              <a:ext cx="2731868" cy="16190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444786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869DD-A183-4DB1-94AF-557A5F3D5FC1}" type="slidenum">
              <a:rPr lang="cs-CZ" smtClean="0">
                <a:solidFill>
                  <a:srgbClr val="006EBC"/>
                </a:solidFill>
              </a:rPr>
              <a:pPr/>
              <a:t>‹#›</a:t>
            </a:fld>
            <a:endParaRPr lang="cs-CZ">
              <a:solidFill>
                <a:srgbClr val="006EB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57564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916681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36865" y="6356351"/>
            <a:ext cx="6143105" cy="365125"/>
          </a:xfrm>
        </p:spPr>
        <p:txBody>
          <a:bodyPr/>
          <a:lstStyle/>
          <a:p>
            <a:endParaRPr lang="cs-CZ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869DD-A183-4DB1-94AF-557A5F3D5FC1}" type="slidenum">
              <a:rPr lang="cs-CZ" smtClean="0">
                <a:solidFill>
                  <a:srgbClr val="006EBC"/>
                </a:solidFill>
              </a:rPr>
              <a:pPr/>
              <a:t>‹#›</a:t>
            </a:fld>
            <a:endParaRPr lang="cs-CZ">
              <a:solidFill>
                <a:srgbClr val="006EBC"/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99" y="6431912"/>
            <a:ext cx="1145134" cy="214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4237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0000" y="1"/>
            <a:ext cx="6035367" cy="909022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0000" y="1620000"/>
            <a:ext cx="3886200" cy="4500000"/>
          </a:xfrm>
        </p:spPr>
        <p:txBody>
          <a:bodyPr/>
          <a:lstStyle/>
          <a:p>
            <a:pPr lvl="0"/>
            <a:r>
              <a:rPr lang="cs-CZ" dirty="0" smtClean="0"/>
              <a:t>Kliknutím lze upravit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  <a:p>
            <a:pPr lvl="4"/>
            <a:r>
              <a:rPr lang="cs-CZ" dirty="0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8902" y="1620000"/>
            <a:ext cx="3886200" cy="45000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869DD-A183-4DB1-94AF-557A5F3D5FC1}" type="slidenum">
              <a:rPr lang="cs-CZ" smtClean="0">
                <a:solidFill>
                  <a:srgbClr val="006EBC"/>
                </a:solidFill>
              </a:rPr>
              <a:pPr/>
              <a:t>‹#›</a:t>
            </a:fld>
            <a:endParaRPr lang="cs-CZ">
              <a:solidFill>
                <a:srgbClr val="006EB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85023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8180" cy="909022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0000" y="1"/>
            <a:ext cx="6035367" cy="90902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cs-CZ" dirty="0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0000" y="1620000"/>
            <a:ext cx="8064000" cy="4500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cs-CZ" dirty="0" smtClean="0"/>
              <a:t>Kliknutím lze upravit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  <a:p>
            <a:pPr lvl="4"/>
            <a:r>
              <a:rPr lang="cs-CZ" dirty="0" smtClean="0"/>
              <a:t>Pátá úroveň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9999" y="6356351"/>
            <a:ext cx="7539971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rgbClr val="5A666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17925" y="6356351"/>
            <a:ext cx="46031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F5869DD-A183-4DB1-94AF-557A5F3D5FC1}" type="slidenum">
              <a:rPr lang="cs-CZ" smtClean="0">
                <a:solidFill>
                  <a:srgbClr val="006EBC"/>
                </a:solidFill>
              </a:rPr>
              <a:pPr/>
              <a:t>‹#›</a:t>
            </a:fld>
            <a:endParaRPr lang="cs-CZ">
              <a:solidFill>
                <a:srgbClr val="006EB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36971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9" r:id="rId13"/>
  </p:sldLayoutIdLst>
  <p:hf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500" b="1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000"/>
        </a:spcBef>
        <a:buFontTx/>
        <a:buNone/>
        <a:defRPr sz="2500" b="1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0" indent="0" algn="l" defTabSz="914400" rtl="0" eaLnBrk="1" latinLnBrk="0" hangingPunct="1">
        <a:lnSpc>
          <a:spcPct val="100000"/>
        </a:lnSpc>
        <a:spcBef>
          <a:spcPts val="500"/>
        </a:spcBef>
        <a:buFontTx/>
        <a:buNone/>
        <a:defRPr sz="2400" kern="1200">
          <a:solidFill>
            <a:srgbClr val="5A666D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2286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●"/>
        <a:defRPr sz="1800" kern="1200">
          <a:solidFill>
            <a:srgbClr val="5A666D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449263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●"/>
        <a:defRPr sz="1600" kern="1200">
          <a:solidFill>
            <a:srgbClr val="5A666D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623888" indent="-174625" algn="l" defTabSz="914400" rtl="0" eaLnBrk="1" latinLnBrk="0" hangingPunct="1">
        <a:lnSpc>
          <a:spcPct val="10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●"/>
        <a:defRPr sz="1400" kern="1200">
          <a:solidFill>
            <a:srgbClr val="5A666D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8.jpeg"/><Relationship Id="rId4" Type="http://schemas.openxmlformats.org/officeDocument/2006/relationships/image" Target="../media/image37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wmf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32.png"/><Relationship Id="rId2" Type="http://schemas.microsoft.com/office/2007/relationships/media" Target="../media/media1.wmv"/><Relationship Id="rId1" Type="http://schemas.openxmlformats.org/officeDocument/2006/relationships/video" Target="NULL" TargetMode="Externa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i="1" dirty="0" smtClean="0"/>
              <a:t>information sharing:</a:t>
            </a:r>
            <a:br>
              <a:rPr lang="en-US" i="1" dirty="0" smtClean="0"/>
            </a:br>
            <a:r>
              <a:rPr lang="en-US" dirty="0" smtClean="0"/>
              <a:t>the experience of EMSA</a:t>
            </a:r>
            <a:endParaRPr lang="cs-CZ" sz="360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412294" y="3318468"/>
            <a:ext cx="8064000" cy="807443"/>
          </a:xfrm>
        </p:spPr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9" name="Zástupný symbol pro text 8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Brussels, 17 June 2016; </a:t>
            </a:r>
            <a:br>
              <a:rPr lang="en-GB" dirty="0" smtClean="0"/>
            </a:br>
            <a:r>
              <a:rPr lang="en-GB" dirty="0" smtClean="0"/>
              <a:t>Technical Advisory Group</a:t>
            </a:r>
            <a:endParaRPr lang="cs-CZ" dirty="0"/>
          </a:p>
        </p:txBody>
      </p:sp>
      <p:sp>
        <p:nvSpPr>
          <p:cNvPr id="8" name="Zástupný symbol pro text 7"/>
          <p:cNvSpPr>
            <a:spLocks noGrp="1"/>
          </p:cNvSpPr>
          <p:nvPr>
            <p:ph type="body" sz="quarter" idx="10"/>
          </p:nvPr>
        </p:nvSpPr>
        <p:spPr>
          <a:xfrm>
            <a:off x="540000" y="4617157"/>
            <a:ext cx="5057775" cy="846666"/>
          </a:xfrm>
        </p:spPr>
        <p:txBody>
          <a:bodyPr>
            <a:normAutofit/>
          </a:bodyPr>
          <a:lstStyle/>
          <a:p>
            <a:r>
              <a:rPr lang="fr-FR" dirty="0" err="1" smtClean="0"/>
              <a:t>Leendert</a:t>
            </a:r>
            <a:r>
              <a:rPr lang="fr-FR" dirty="0" smtClean="0"/>
              <a:t> Bal</a:t>
            </a:r>
            <a:r>
              <a:rPr lang="cs-CZ" dirty="0" smtClean="0"/>
              <a:t> </a:t>
            </a:r>
            <a:r>
              <a:rPr lang="cs-CZ" b="1" dirty="0" smtClean="0">
                <a:solidFill>
                  <a:schemeClr val="accent1"/>
                </a:solidFill>
              </a:rPr>
              <a:t>/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en-GB" dirty="0" smtClean="0"/>
              <a:t>Head of Department </a:t>
            </a:r>
            <a:r>
              <a:rPr lang="cs-CZ" dirty="0" smtClean="0"/>
              <a:t>Operations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87583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 smtClean="0"/>
              <a:t>Satellite</a:t>
            </a:r>
            <a:r>
              <a:rPr lang="nl-BE" dirty="0" smtClean="0"/>
              <a:t> </a:t>
            </a:r>
            <a:r>
              <a:rPr lang="nl-BE" dirty="0" err="1" smtClean="0"/>
              <a:t>Imagery</a:t>
            </a:r>
            <a:r>
              <a:rPr lang="nl-BE" dirty="0" smtClean="0"/>
              <a:t>- </a:t>
            </a:r>
            <a:r>
              <a:rPr lang="nl-BE" dirty="0" err="1" smtClean="0"/>
              <a:t>Acquisitions</a:t>
            </a:r>
            <a:endParaRPr lang="nl-BE" dirty="0"/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FCA62-AD12-4143-8BB6-A9400592858C}" type="slidenum">
              <a:rPr lang="en-GB" smtClean="0"/>
              <a:t>10</a:t>
            </a:fld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2210936" y="1084997"/>
            <a:ext cx="44423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DELIVERED SATELLITE IMAGERY per year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771278" y="1534613"/>
            <a:ext cx="7044854" cy="4696349"/>
            <a:chOff x="771278" y="1534613"/>
            <a:chExt cx="7044854" cy="4696349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1278" y="1534613"/>
              <a:ext cx="7044854" cy="4696349"/>
            </a:xfrm>
            <a:prstGeom prst="rect">
              <a:avLst/>
            </a:prstGeom>
            <a:noFill/>
            <a:ln w="9525">
              <a:solidFill>
                <a:schemeClr val="bg1">
                  <a:lumMod val="85000"/>
                </a:scheme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5" name="Straight Arrow Connector 4"/>
            <p:cNvCxnSpPr/>
            <p:nvPr/>
          </p:nvCxnSpPr>
          <p:spPr>
            <a:xfrm flipV="1">
              <a:off x="6333873" y="4725166"/>
              <a:ext cx="0" cy="153153"/>
            </a:xfrm>
            <a:prstGeom prst="straightConnector1">
              <a:avLst/>
            </a:prstGeom>
            <a:ln>
              <a:solidFill>
                <a:srgbClr val="0070C0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 flipV="1">
              <a:off x="6000169" y="2412547"/>
              <a:ext cx="0" cy="1953984"/>
            </a:xfrm>
            <a:prstGeom prst="straightConnector1">
              <a:avLst/>
            </a:prstGeom>
            <a:ln>
              <a:solidFill>
                <a:srgbClr val="0070C0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5765147" y="2182816"/>
              <a:ext cx="59988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dirty="0" smtClean="0">
                  <a:solidFill>
                    <a:srgbClr val="006EBC"/>
                  </a:solidFill>
                </a:rPr>
                <a:t>3800*</a:t>
              </a:r>
              <a:endParaRPr lang="en-GB" sz="1100" dirty="0">
                <a:solidFill>
                  <a:srgbClr val="006EBC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6136509" y="4535754"/>
              <a:ext cx="599887" cy="2616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GB" sz="1100" dirty="0" smtClean="0">
                  <a:solidFill>
                    <a:srgbClr val="006EBC"/>
                  </a:solidFill>
                </a:rPr>
                <a:t>450*</a:t>
              </a:r>
              <a:endParaRPr lang="en-GB" sz="1100" dirty="0">
                <a:solidFill>
                  <a:srgbClr val="006EBC"/>
                </a:solidFill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980140" y="5729596"/>
              <a:ext cx="100370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dirty="0" smtClean="0">
                  <a:solidFill>
                    <a:srgbClr val="006EBC"/>
                  </a:solidFill>
                </a:rPr>
                <a:t>* Estimated</a:t>
              </a:r>
              <a:endParaRPr lang="en-GB" sz="1100" dirty="0">
                <a:solidFill>
                  <a:srgbClr val="006EBC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36573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5500" y="1"/>
            <a:ext cx="6035367" cy="90902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Overall distribution of IMS users</a:t>
            </a:r>
            <a:endParaRPr lang="cs-CZ" sz="2800" dirty="0"/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869DD-A183-4DB1-94AF-557A5F3D5FC1}" type="slidenum">
              <a:rPr lang="cs-CZ" smtClean="0"/>
              <a:t>11</a:t>
            </a:fld>
            <a:endParaRPr lang="cs-CZ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1247776"/>
            <a:ext cx="9108000" cy="5407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91930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Users of EMSA information services</a:t>
            </a:r>
            <a:endParaRPr lang="nl-BE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540000" y="1079653"/>
            <a:ext cx="8064000" cy="5485215"/>
          </a:xfrm>
        </p:spPr>
        <p:txBody>
          <a:bodyPr>
            <a:normAutofit lnSpcReduction="10000"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sz="2200" u="sng" dirty="0">
                <a:solidFill>
                  <a:schemeClr val="accent3"/>
                </a:solidFill>
              </a:rPr>
              <a:t>51 </a:t>
            </a:r>
            <a:r>
              <a:rPr lang="en-GB" sz="2200" u="sng" dirty="0" smtClean="0">
                <a:solidFill>
                  <a:schemeClr val="accent3"/>
                </a:solidFill>
              </a:rPr>
              <a:t>Countries</a:t>
            </a:r>
          </a:p>
          <a:p>
            <a:r>
              <a:rPr lang="en-GB" sz="2200" dirty="0" smtClean="0">
                <a:solidFill>
                  <a:schemeClr val="accent3"/>
                </a:solidFill>
              </a:rPr>
              <a:t>. EU Member States, EFTA Member States (Norway, Iceland)</a:t>
            </a:r>
            <a:br>
              <a:rPr lang="en-GB" sz="2200" dirty="0" smtClean="0">
                <a:solidFill>
                  <a:schemeClr val="accent3"/>
                </a:solidFill>
              </a:rPr>
            </a:br>
            <a:r>
              <a:rPr lang="en-GB" sz="2200" dirty="0" smtClean="0">
                <a:solidFill>
                  <a:schemeClr val="accent3"/>
                </a:solidFill>
              </a:rPr>
              <a:t>. Canada, Russia (Paris MoU PSC)</a:t>
            </a:r>
            <a:br>
              <a:rPr lang="en-GB" sz="2200" dirty="0" smtClean="0">
                <a:solidFill>
                  <a:schemeClr val="accent3"/>
                </a:solidFill>
              </a:rPr>
            </a:br>
            <a:r>
              <a:rPr lang="en-GB" sz="2200" dirty="0" smtClean="0">
                <a:solidFill>
                  <a:schemeClr val="accent3"/>
                </a:solidFill>
              </a:rPr>
              <a:t>. Candidate Countries (Turkey, Montenegro, Albania, etc.)</a:t>
            </a:r>
            <a:br>
              <a:rPr lang="en-GB" sz="2200" dirty="0" smtClean="0">
                <a:solidFill>
                  <a:schemeClr val="accent3"/>
                </a:solidFill>
              </a:rPr>
            </a:br>
            <a:r>
              <a:rPr lang="en-GB" sz="2200" dirty="0" smtClean="0">
                <a:solidFill>
                  <a:schemeClr val="accent3"/>
                </a:solidFill>
              </a:rPr>
              <a:t>. European Neighbourhood Policy countries (Med., Black and Caspian Sea)</a:t>
            </a:r>
            <a:br>
              <a:rPr lang="en-GB" sz="2200" dirty="0" smtClean="0">
                <a:solidFill>
                  <a:schemeClr val="accent3"/>
                </a:solidFill>
              </a:rPr>
            </a:br>
            <a:r>
              <a:rPr lang="en-GB" sz="2200" dirty="0" smtClean="0">
                <a:solidFill>
                  <a:schemeClr val="accent3"/>
                </a:solidFill>
              </a:rPr>
              <a:t>. European Overseas Territories and related countries (Greenland, BES, etc.)</a:t>
            </a:r>
            <a:r>
              <a:rPr lang="en-GB" sz="2200" dirty="0">
                <a:solidFill>
                  <a:schemeClr val="accent3"/>
                </a:solidFill>
              </a:rPr>
              <a:t> </a:t>
            </a:r>
            <a:endParaRPr lang="en-GB" sz="2200" dirty="0" smtClean="0">
              <a:solidFill>
                <a:schemeClr val="accent3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GB" sz="2200" dirty="0">
              <a:solidFill>
                <a:schemeClr val="accent3"/>
              </a:solidFill>
            </a:endParaRPr>
          </a:p>
          <a:p>
            <a:pPr marL="342900" lvl="0" indent="-342900">
              <a:buFont typeface="Wingdings" panose="05000000000000000000" pitchFamily="2" charset="2"/>
              <a:buChar char="§"/>
            </a:pPr>
            <a:r>
              <a:rPr lang="en-GB" sz="2200" u="sng" dirty="0" smtClean="0">
                <a:solidFill>
                  <a:schemeClr val="accent3"/>
                </a:solidFill>
              </a:rPr>
              <a:t>618 Organizations </a:t>
            </a:r>
            <a:r>
              <a:rPr lang="en-GB" sz="2200" dirty="0" smtClean="0">
                <a:solidFill>
                  <a:schemeClr val="accent3"/>
                </a:solidFill>
              </a:rPr>
              <a:t>(mainly Member States Authorities: Ports, MRCCs, Navies, Coast Guards, etc.)</a:t>
            </a:r>
          </a:p>
          <a:p>
            <a:pPr marL="342900" lvl="0" indent="-342900">
              <a:buFont typeface="Wingdings" panose="05000000000000000000" pitchFamily="2" charset="2"/>
              <a:buChar char="§"/>
            </a:pPr>
            <a:endParaRPr lang="en-GB" sz="2200" dirty="0" smtClean="0">
              <a:solidFill>
                <a:schemeClr val="accent3"/>
              </a:solidFill>
            </a:endParaRPr>
          </a:p>
          <a:p>
            <a:pPr marL="342900" lvl="0" indent="-342900">
              <a:buFont typeface="Wingdings" panose="05000000000000000000" pitchFamily="2" charset="2"/>
              <a:buChar char="§"/>
            </a:pPr>
            <a:r>
              <a:rPr lang="en-GB" sz="2200" dirty="0" smtClean="0">
                <a:solidFill>
                  <a:schemeClr val="accent3"/>
                </a:solidFill>
              </a:rPr>
              <a:t>7 989 individual user accounts (2 500 PSC and maritime legislation e-learning accounts)</a:t>
            </a:r>
            <a:br>
              <a:rPr lang="en-GB" sz="2200" dirty="0" smtClean="0">
                <a:solidFill>
                  <a:schemeClr val="accent3"/>
                </a:solidFill>
              </a:rPr>
            </a:br>
            <a:r>
              <a:rPr lang="en-GB" sz="2200" dirty="0" smtClean="0">
                <a:solidFill>
                  <a:schemeClr val="accent3"/>
                </a:solidFill>
              </a:rPr>
              <a:t>approx. </a:t>
            </a:r>
            <a:r>
              <a:rPr lang="en-GB" sz="2200" u="sng" dirty="0" smtClean="0">
                <a:solidFill>
                  <a:schemeClr val="accent3"/>
                </a:solidFill>
              </a:rPr>
              <a:t>5 400 individual data users</a:t>
            </a:r>
          </a:p>
          <a:p>
            <a:pPr marL="342900" lvl="0" indent="-342900">
              <a:buFont typeface="Wingdings" panose="05000000000000000000" pitchFamily="2" charset="2"/>
              <a:buChar char="§"/>
            </a:pPr>
            <a:endParaRPr lang="en-GB" dirty="0" smtClean="0">
              <a:solidFill>
                <a:schemeClr val="tx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869DD-A183-4DB1-94AF-557A5F3D5FC1}" type="slidenum">
              <a:rPr lang="en-GB" smtClean="0"/>
              <a:pPr/>
              <a:t>12</a:t>
            </a:fld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4514850" y="6564868"/>
            <a:ext cx="413286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 smtClean="0"/>
              <a:t>Data from 31/12/2014 (Adapted from “Inventory of EMSA services” report)</a:t>
            </a:r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152483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Access and Security</a:t>
            </a:r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64AC6-8DDE-4DC2-94C4-BD9EF566E8C2}" type="slidenum">
              <a:rPr lang="en-IE" smtClean="0"/>
              <a:pPr/>
              <a:t>13</a:t>
            </a:fld>
            <a:endParaRPr lang="en-IE"/>
          </a:p>
        </p:txBody>
      </p:sp>
      <p:pic>
        <p:nvPicPr>
          <p:cNvPr id="1026" name="Picture 2" descr="C:\Users\mollofi\Desktop\Presentations\HoD TAG\computer-network-securit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4400"/>
            <a:ext cx="9144000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8136" y="1399142"/>
            <a:ext cx="338217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1" indent="-342900">
              <a:buFont typeface="Wingdings" panose="05000000000000000000" pitchFamily="2" charset="2"/>
              <a:buChar char="§"/>
            </a:pPr>
            <a:r>
              <a:rPr lang="en-GB" sz="2000" b="1" dirty="0">
                <a:solidFill>
                  <a:schemeClr val="bg1"/>
                </a:solidFill>
              </a:rPr>
              <a:t>Data sets are not classified, but are not public data. Data governed by </a:t>
            </a:r>
            <a:r>
              <a:rPr lang="en-GB" sz="2000" b="1" u="sng" dirty="0">
                <a:solidFill>
                  <a:schemeClr val="bg1"/>
                </a:solidFill>
              </a:rPr>
              <a:t>access rights/profiles</a:t>
            </a:r>
            <a:r>
              <a:rPr lang="en-GB" sz="2000" b="1" dirty="0">
                <a:solidFill>
                  <a:schemeClr val="bg1"/>
                </a:solidFill>
              </a:rPr>
              <a:t>. Rights are </a:t>
            </a:r>
            <a:r>
              <a:rPr lang="en-GB" sz="2000" b="1" dirty="0" smtClean="0">
                <a:solidFill>
                  <a:schemeClr val="bg1"/>
                </a:solidFill>
              </a:rPr>
              <a:t>stemming</a:t>
            </a:r>
            <a:br>
              <a:rPr lang="en-GB" sz="2000" b="1" dirty="0" smtClean="0">
                <a:solidFill>
                  <a:schemeClr val="bg1"/>
                </a:solidFill>
              </a:rPr>
            </a:br>
            <a:r>
              <a:rPr lang="en-GB" sz="2000" b="1" dirty="0" smtClean="0">
                <a:solidFill>
                  <a:schemeClr val="bg1"/>
                </a:solidFill>
              </a:rPr>
              <a:t>from </a:t>
            </a:r>
            <a:r>
              <a:rPr lang="en-GB" sz="2000" b="1" dirty="0">
                <a:solidFill>
                  <a:schemeClr val="bg1"/>
                </a:solidFill>
              </a:rPr>
              <a:t>legislation. </a:t>
            </a:r>
            <a:r>
              <a:rPr lang="en-GB" sz="2000" b="1" dirty="0" smtClean="0">
                <a:solidFill>
                  <a:schemeClr val="bg1"/>
                </a:solidFill>
              </a:rPr>
              <a:t>Users</a:t>
            </a:r>
            <a:br>
              <a:rPr lang="en-GB" sz="2000" b="1" dirty="0" smtClean="0">
                <a:solidFill>
                  <a:schemeClr val="bg1"/>
                </a:solidFill>
              </a:rPr>
            </a:br>
            <a:r>
              <a:rPr lang="en-GB" sz="2000" b="1" dirty="0" smtClean="0">
                <a:solidFill>
                  <a:schemeClr val="bg1"/>
                </a:solidFill>
              </a:rPr>
              <a:t>are </a:t>
            </a:r>
            <a:r>
              <a:rPr lang="en-GB" sz="2000" b="1" dirty="0">
                <a:solidFill>
                  <a:schemeClr val="bg1"/>
                </a:solidFill>
              </a:rPr>
              <a:t>registered. National Competent Authorities attribute rights for certain sets. Commercial data protected by Conditions of Use because of intellectual property rights.</a:t>
            </a:r>
            <a:br>
              <a:rPr lang="en-GB" sz="2000" b="1" dirty="0">
                <a:solidFill>
                  <a:schemeClr val="bg1"/>
                </a:solidFill>
              </a:rPr>
            </a:br>
            <a:r>
              <a:rPr lang="en-GB" sz="2000" b="1" dirty="0"/>
              <a:t>For data access no </a:t>
            </a:r>
            <a:r>
              <a:rPr lang="en-GB" sz="2000" b="1" i="1" dirty="0"/>
              <a:t>community</a:t>
            </a:r>
            <a:r>
              <a:rPr lang="en-GB" sz="2000" b="1" dirty="0"/>
              <a:t> exists: there are 74 different access rights (excl. combinations).</a:t>
            </a:r>
            <a:br>
              <a:rPr lang="en-GB" sz="2000" b="1" dirty="0"/>
            </a:br>
            <a:endParaRPr lang="en-GB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9847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Access and Security</a:t>
            </a:r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64AC6-8DDE-4DC2-94C4-BD9EF566E8C2}" type="slidenum">
              <a:rPr lang="en-IE" smtClean="0"/>
              <a:pPr/>
              <a:t>14</a:t>
            </a:fld>
            <a:endParaRPr lang="en-IE"/>
          </a:p>
        </p:txBody>
      </p:sp>
      <p:sp>
        <p:nvSpPr>
          <p:cNvPr id="3" name="Rectangle 2"/>
          <p:cNvSpPr/>
          <p:nvPr/>
        </p:nvSpPr>
        <p:spPr>
          <a:xfrm>
            <a:off x="556953" y="1166843"/>
            <a:ext cx="8104909" cy="55215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IE" sz="2400" kern="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access to EMSA systems and information is secured </a:t>
            </a:r>
            <a:r>
              <a:rPr lang="en-IE" sz="2400" kern="0" dirty="0" smtClean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through: 	</a:t>
            </a:r>
          </a:p>
          <a:p>
            <a:pPr marL="800100" lvl="1" indent="-3429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IE" sz="2400" kern="0" dirty="0" smtClean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authentication </a:t>
            </a:r>
            <a:r>
              <a:rPr lang="en-IE" sz="2400" kern="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(you are who you claim to be</a:t>
            </a:r>
            <a:r>
              <a:rPr lang="en-IE" sz="2400" kern="0" dirty="0" smtClean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</a:t>
            </a:r>
          </a:p>
          <a:p>
            <a:pPr marL="800100" lvl="1" indent="-3429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IE" sz="2400" kern="0" dirty="0" smtClean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authorisation </a:t>
            </a:r>
            <a:r>
              <a:rPr lang="en-IE" sz="2400" kern="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(you are allowed to access </a:t>
            </a:r>
            <a:r>
              <a:rPr lang="en-IE" sz="2400" kern="0" dirty="0" smtClean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the </a:t>
            </a:r>
            <a:r>
              <a:rPr lang="en-IE" sz="2400" kern="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resources </a:t>
            </a:r>
            <a:r>
              <a:rPr lang="en-IE" sz="2400" kern="0" dirty="0" smtClean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configured </a:t>
            </a:r>
            <a:r>
              <a:rPr lang="en-IE" sz="2400" kern="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you) </a:t>
            </a:r>
            <a:endParaRPr lang="en-IE" sz="2400" kern="0" dirty="0" smtClean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IE" sz="2400" kern="0" dirty="0" smtClean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encryption </a:t>
            </a:r>
            <a:r>
              <a:rPr lang="en-IE" sz="2400" kern="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(data cannot be spied upon nor changed in </a:t>
            </a:r>
            <a:r>
              <a:rPr lang="en-IE" sz="2400" kern="0" dirty="0" smtClean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transit).</a:t>
            </a:r>
          </a:p>
          <a:p>
            <a:pPr marL="342900" indent="-3429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GB" sz="2400" kern="0" dirty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IE" sz="2400" kern="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case of human access this is done by using the typical </a:t>
            </a:r>
            <a:r>
              <a:rPr lang="en-IE" sz="2400" kern="0" dirty="0" err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Userid</a:t>
            </a:r>
            <a:r>
              <a:rPr lang="en-IE" sz="2400" kern="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password combination </a:t>
            </a:r>
            <a:r>
              <a:rPr lang="en-IE" sz="2400" b="1" kern="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plus</a:t>
            </a:r>
            <a:r>
              <a:rPr lang="en-IE" sz="2400" kern="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digital certificate ensuring the encryption and server identity </a:t>
            </a:r>
            <a:endParaRPr lang="en-IE" sz="2400" kern="0" dirty="0" smtClean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IE" sz="2400" kern="0" dirty="0" smtClean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n-IE" sz="2400" kern="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case of the machine2machine communications, </a:t>
            </a:r>
            <a:r>
              <a:rPr lang="en-IE" sz="2400" kern="0" dirty="0" smtClean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addition to the above</a:t>
            </a:r>
            <a:r>
              <a:rPr lang="en-IE" sz="2400" kern="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 second digital certificate is used to identify the user. This is called 2 way SSL (secure sockets layer)</a:t>
            </a:r>
            <a:endParaRPr lang="en-GB" sz="2400" kern="0" dirty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9702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Cross sector data sharing</a:t>
            </a:r>
            <a:endParaRPr lang="en-IE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361244" y="1641513"/>
            <a:ext cx="8466667" cy="4770576"/>
          </a:xfrm>
        </p:spPr>
        <p:txBody>
          <a:bodyPr>
            <a:normAutofit/>
          </a:bodyPr>
          <a:lstStyle/>
          <a:p>
            <a:pPr marL="342900" lvl="1" indent="-342900">
              <a:buFont typeface="Wingdings" panose="05000000000000000000" pitchFamily="2" charset="2"/>
              <a:buChar char="§"/>
            </a:pPr>
            <a:r>
              <a:rPr lang="en-GB" sz="2000" b="1" dirty="0" smtClean="0"/>
              <a:t>Maritime safety, security and prevention of pollution caused by ships</a:t>
            </a:r>
          </a:p>
          <a:p>
            <a:pPr marL="342900" lvl="1" indent="-342900">
              <a:buFont typeface="Wingdings" panose="05000000000000000000" pitchFamily="2" charset="2"/>
              <a:buChar char="§"/>
            </a:pPr>
            <a:r>
              <a:rPr lang="en-GB" sz="2000" b="1" dirty="0" smtClean="0"/>
              <a:t>Marine pollution, preparedness and response</a:t>
            </a:r>
            <a:br>
              <a:rPr lang="en-GB" sz="2000" b="1" dirty="0" smtClean="0"/>
            </a:br>
            <a:r>
              <a:rPr lang="en-GB" sz="2000" b="1" dirty="0" smtClean="0"/>
              <a:t>- DG ECHO/ERCC (SLA)</a:t>
            </a:r>
            <a:br>
              <a:rPr lang="en-GB" sz="2000" b="1" dirty="0" smtClean="0"/>
            </a:br>
            <a:endParaRPr lang="en-GB" sz="2000" b="1" dirty="0" smtClean="0"/>
          </a:p>
          <a:p>
            <a:pPr lvl="1"/>
            <a:r>
              <a:rPr lang="en-GB" sz="2000" b="1" dirty="0" smtClean="0"/>
              <a:t>   </a:t>
            </a:r>
          </a:p>
          <a:p>
            <a:pPr lvl="1"/>
            <a:r>
              <a:rPr lang="en-GB" sz="2000" b="1" dirty="0" smtClean="0">
                <a:solidFill>
                  <a:schemeClr val="accent2">
                    <a:lumMod val="75000"/>
                  </a:schemeClr>
                </a:solidFill>
              </a:rPr>
              <a:t>Data sharing arrangements with other </a:t>
            </a:r>
            <a:r>
              <a:rPr lang="en-GB" sz="2000" b="1" i="1" dirty="0" smtClean="0">
                <a:solidFill>
                  <a:schemeClr val="accent2">
                    <a:lumMod val="75000"/>
                  </a:schemeClr>
                </a:solidFill>
              </a:rPr>
              <a:t>user communities</a:t>
            </a:r>
            <a:r>
              <a:rPr lang="en-GB" sz="2000" b="1" dirty="0" smtClean="0">
                <a:solidFill>
                  <a:schemeClr val="accent2">
                    <a:lumMod val="75000"/>
                  </a:schemeClr>
                </a:solidFill>
              </a:rPr>
              <a:t>:</a:t>
            </a:r>
          </a:p>
          <a:p>
            <a:pPr marL="342900" lvl="1" indent="-342900">
              <a:buFont typeface="Wingdings" panose="05000000000000000000" pitchFamily="2" charset="2"/>
              <a:buChar char="§"/>
            </a:pPr>
            <a:r>
              <a:rPr lang="en-GB" sz="2000" b="1" u="sng" dirty="0" smtClean="0"/>
              <a:t>Fisheries control</a:t>
            </a:r>
            <a:r>
              <a:rPr lang="en-GB" sz="2000" b="1" dirty="0" smtClean="0"/>
              <a:t/>
            </a:r>
            <a:br>
              <a:rPr lang="en-GB" sz="2000" b="1" dirty="0" smtClean="0"/>
            </a:br>
            <a:r>
              <a:rPr lang="en-GB" sz="2000" b="1" dirty="0" smtClean="0"/>
              <a:t>- MARSURV service to EFCA (SLA since 2012)</a:t>
            </a:r>
            <a:br>
              <a:rPr lang="en-GB" sz="2000" b="1" dirty="0" smtClean="0"/>
            </a:br>
            <a:r>
              <a:rPr lang="en-GB" sz="2000" b="1" dirty="0" smtClean="0"/>
              <a:t>- Coast Guard cooperation with EFCA and </a:t>
            </a:r>
            <a:r>
              <a:rPr lang="en-GB" sz="2000" b="1" dirty="0" err="1" smtClean="0"/>
              <a:t>Frontex</a:t>
            </a:r>
            <a:endParaRPr lang="en-GB" sz="2000" b="1" dirty="0" smtClean="0"/>
          </a:p>
          <a:p>
            <a:pPr marL="342900" lvl="1" indent="-342900">
              <a:buFont typeface="Wingdings" panose="05000000000000000000" pitchFamily="2" charset="2"/>
              <a:buChar char="§"/>
            </a:pPr>
            <a:r>
              <a:rPr lang="en-GB" sz="2000" b="1" u="sng" dirty="0" smtClean="0"/>
              <a:t>Customs</a:t>
            </a:r>
            <a:r>
              <a:rPr lang="en-GB" sz="2000" b="1" dirty="0" smtClean="0"/>
              <a:t/>
            </a:r>
            <a:br>
              <a:rPr lang="en-GB" sz="2000" b="1" dirty="0" smtClean="0"/>
            </a:br>
            <a:r>
              <a:rPr lang="en-GB" sz="2000" b="1" dirty="0" smtClean="0"/>
              <a:t>- </a:t>
            </a:r>
            <a:r>
              <a:rPr lang="en-GB" sz="2000" b="1" dirty="0" err="1" smtClean="0"/>
              <a:t>BlueBelt</a:t>
            </a:r>
            <a:r>
              <a:rPr lang="en-GB" sz="2000" b="1" dirty="0" smtClean="0"/>
              <a:t> project 2012 (DG MOVE, DG TAXUD, industry)</a:t>
            </a:r>
            <a:br>
              <a:rPr lang="en-GB" sz="2000" b="1" dirty="0" smtClean="0"/>
            </a:br>
            <a:r>
              <a:rPr lang="en-GB" sz="2000" b="1" dirty="0" smtClean="0"/>
              <a:t>- </a:t>
            </a:r>
            <a:r>
              <a:rPr lang="en-GB" sz="2000" b="1" dirty="0" err="1" smtClean="0"/>
              <a:t>eManifest</a:t>
            </a:r>
            <a:r>
              <a:rPr lang="en-GB" sz="2000" b="1" dirty="0" smtClean="0"/>
              <a:t> project 2016-2017 (DG MOVE, DG TAXUD, industry)</a:t>
            </a:r>
            <a:r>
              <a:rPr lang="en-GB" sz="2000" b="1" dirty="0"/>
              <a:t/>
            </a:r>
            <a:br>
              <a:rPr lang="en-GB" sz="2000" b="1" dirty="0"/>
            </a:br>
            <a:r>
              <a:rPr lang="en-GB" sz="2000" b="1" dirty="0" smtClean="0"/>
              <a:t>- OLAF (EU anti fraud office)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64404" y="1002012"/>
            <a:ext cx="83948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chemeClr val="accent2">
                    <a:lumMod val="75000"/>
                  </a:schemeClr>
                </a:solidFill>
              </a:rPr>
              <a:t>2 </a:t>
            </a:r>
            <a:r>
              <a:rPr lang="en-GB" sz="2400" b="1" i="1" dirty="0" smtClean="0">
                <a:solidFill>
                  <a:schemeClr val="accent2">
                    <a:lumMod val="75000"/>
                  </a:schemeClr>
                </a:solidFill>
              </a:rPr>
              <a:t>user communities </a:t>
            </a:r>
            <a:r>
              <a:rPr lang="en-GB" sz="2400" b="1" dirty="0" smtClean="0">
                <a:solidFill>
                  <a:schemeClr val="accent2">
                    <a:lumMod val="75000"/>
                  </a:schemeClr>
                </a:solidFill>
              </a:rPr>
              <a:t>are covered by the EMSA mandate</a:t>
            </a:r>
            <a:endParaRPr lang="en-IE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3336" y="3877938"/>
            <a:ext cx="1388124" cy="1322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C:\Users\ballele\Desktop\olaf_en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1830" y="5894024"/>
            <a:ext cx="1818586" cy="875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ballele\Desktop\DG%20ECH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461" y="2772034"/>
            <a:ext cx="3960162" cy="715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1906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Cross sector data sharing</a:t>
            </a:r>
            <a:endParaRPr lang="en-IE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361244" y="1232844"/>
            <a:ext cx="8466667" cy="5179245"/>
          </a:xfrm>
        </p:spPr>
        <p:txBody>
          <a:bodyPr>
            <a:normAutofit/>
          </a:bodyPr>
          <a:lstStyle/>
          <a:p>
            <a:pPr marL="342900" lvl="1" indent="-342900">
              <a:buFont typeface="Wingdings" panose="05000000000000000000" pitchFamily="2" charset="2"/>
              <a:buChar char="§"/>
            </a:pPr>
            <a:r>
              <a:rPr lang="en-GB" sz="2000" b="1" u="sng" dirty="0" smtClean="0"/>
              <a:t>Border Control</a:t>
            </a:r>
            <a:r>
              <a:rPr lang="en-GB" sz="2000" b="1" dirty="0" smtClean="0"/>
              <a:t/>
            </a:r>
            <a:br>
              <a:rPr lang="en-GB" sz="2000" b="1" dirty="0" smtClean="0"/>
            </a:br>
            <a:r>
              <a:rPr lang="en-GB" sz="2000" b="1" dirty="0" smtClean="0"/>
              <a:t>- Services to </a:t>
            </a:r>
            <a:r>
              <a:rPr lang="en-GB" sz="2000" b="1" dirty="0" err="1" smtClean="0"/>
              <a:t>Frontex</a:t>
            </a:r>
            <a:r>
              <a:rPr lang="en-GB" sz="2000" b="1" dirty="0" smtClean="0"/>
              <a:t> (SLA since 2013)</a:t>
            </a:r>
            <a:br>
              <a:rPr lang="en-GB" sz="2000" b="1" dirty="0" smtClean="0"/>
            </a:br>
            <a:r>
              <a:rPr lang="en-GB" sz="2000" b="1" dirty="0" smtClean="0"/>
              <a:t>- Coast Guard cooperation with </a:t>
            </a:r>
            <a:r>
              <a:rPr lang="en-GB" sz="2000" b="1" dirty="0" err="1" smtClean="0"/>
              <a:t>Frontex</a:t>
            </a:r>
            <a:r>
              <a:rPr lang="en-GB" sz="2000" b="1" dirty="0" smtClean="0"/>
              <a:t> and EFCA</a:t>
            </a:r>
            <a:br>
              <a:rPr lang="en-GB" sz="2000" b="1" dirty="0" smtClean="0"/>
            </a:br>
            <a:endParaRPr lang="en-GB" sz="2000" b="1" dirty="0" smtClean="0"/>
          </a:p>
          <a:p>
            <a:pPr marL="342900" lvl="1" indent="-342900">
              <a:buFont typeface="Wingdings" panose="05000000000000000000" pitchFamily="2" charset="2"/>
              <a:buChar char="§"/>
            </a:pPr>
            <a:r>
              <a:rPr lang="en-GB" sz="2000" b="1" u="sng" dirty="0" smtClean="0"/>
              <a:t>General law enforcement</a:t>
            </a:r>
            <a:r>
              <a:rPr lang="en-GB" sz="2000" b="1" dirty="0" smtClean="0"/>
              <a:t/>
            </a:r>
            <a:br>
              <a:rPr lang="en-GB" sz="2000" b="1" dirty="0" smtClean="0"/>
            </a:br>
            <a:r>
              <a:rPr lang="en-GB" sz="2000" b="1" dirty="0" smtClean="0"/>
              <a:t>- MAOC-N (SLA since 2014)</a:t>
            </a:r>
          </a:p>
          <a:p>
            <a:pPr marL="342900" lvl="1" indent="-342900">
              <a:buFont typeface="Wingdings" panose="05000000000000000000" pitchFamily="2" charset="2"/>
              <a:buChar char="§"/>
            </a:pPr>
            <a:endParaRPr lang="en-GB" sz="2000" b="1" dirty="0" smtClean="0"/>
          </a:p>
          <a:p>
            <a:pPr marL="342900" lvl="1" indent="-342900">
              <a:buFont typeface="Wingdings" panose="05000000000000000000" pitchFamily="2" charset="2"/>
              <a:buChar char="§"/>
            </a:pPr>
            <a:r>
              <a:rPr lang="en-GB" sz="2000" b="1" u="sng" dirty="0" smtClean="0"/>
              <a:t>Defence</a:t>
            </a:r>
            <a:r>
              <a:rPr lang="en-GB" sz="2000" b="1" dirty="0" smtClean="0"/>
              <a:t/>
            </a:r>
            <a:br>
              <a:rPr lang="en-GB" sz="2000" b="1" dirty="0" smtClean="0"/>
            </a:br>
            <a:r>
              <a:rPr lang="en-GB" sz="2000" b="1" dirty="0" smtClean="0"/>
              <a:t>- EU NAVFOR ATALANTA (SLA since 2011)</a:t>
            </a:r>
            <a:br>
              <a:rPr lang="en-GB" sz="2000" b="1" dirty="0" smtClean="0"/>
            </a:br>
            <a:r>
              <a:rPr lang="en-GB" sz="2000" b="1" dirty="0" smtClean="0"/>
              <a:t>- EU NAVFOR Sophia (SLA since 2015)</a:t>
            </a:r>
            <a:br>
              <a:rPr lang="en-GB" sz="2000" b="1" dirty="0" smtClean="0"/>
            </a:br>
            <a:r>
              <a:rPr lang="en-GB" sz="2000" b="1" dirty="0" smtClean="0"/>
              <a:t>- </a:t>
            </a:r>
            <a:r>
              <a:rPr lang="en-GB" sz="2000" b="1" dirty="0" err="1" smtClean="0"/>
              <a:t>CleanSeaNet</a:t>
            </a:r>
            <a:r>
              <a:rPr lang="en-GB" sz="2000" b="1" dirty="0" smtClean="0"/>
              <a:t> and IMS services to Navies (e.g. F and PT) (</a:t>
            </a:r>
            <a:r>
              <a:rPr lang="en-GB" sz="2000" b="1" dirty="0" err="1" smtClean="0"/>
              <a:t>CoU</a:t>
            </a:r>
            <a:r>
              <a:rPr lang="en-GB" sz="2000" b="1" dirty="0" smtClean="0"/>
              <a:t>)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3762" y="5222327"/>
            <a:ext cx="1998504" cy="1183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http://fra.europa.eu/sites/default/files/styles/fra_large/public/fra_images/frontex_horizontal_log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9952" y="958499"/>
            <a:ext cx="2489811" cy="892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ballele\Desktop\MAOC-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7576" y="2278809"/>
            <a:ext cx="1371600" cy="139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ballele\Desktop\eunavfor_med_logo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9118" y="5133859"/>
            <a:ext cx="1640595" cy="1360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361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CustomShape 1"/>
          <p:cNvSpPr/>
          <p:nvPr/>
        </p:nvSpPr>
        <p:spPr>
          <a:xfrm>
            <a:off x="540000" y="0"/>
            <a:ext cx="6000500" cy="908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en-US" sz="2500" b="1" dirty="0" smtClean="0">
                <a:solidFill>
                  <a:srgbClr val="FFFFFF"/>
                </a:solidFill>
                <a:latin typeface="Arial"/>
              </a:rPr>
              <a:t>European Maritime </a:t>
            </a:r>
            <a:r>
              <a:rPr lang="en-US" sz="2500" b="1" strike="noStrike" dirty="0" smtClean="0">
                <a:solidFill>
                  <a:srgbClr val="FFFFFF"/>
                </a:solidFill>
                <a:latin typeface="Arial"/>
              </a:rPr>
              <a:t>Single Window </a:t>
            </a:r>
            <a:br>
              <a:rPr lang="en-US" sz="2500" b="1" strike="noStrike" dirty="0" smtClean="0">
                <a:solidFill>
                  <a:srgbClr val="FFFFFF"/>
                </a:solidFill>
                <a:latin typeface="Arial"/>
              </a:rPr>
            </a:br>
            <a:r>
              <a:rPr lang="en-US" sz="2500" b="1" strike="noStrike" dirty="0" smtClean="0">
                <a:solidFill>
                  <a:srgbClr val="FFFFFF"/>
                </a:solidFill>
                <a:latin typeface="Arial"/>
              </a:rPr>
              <a:t>(EU SW) Prototype</a:t>
            </a:r>
            <a:endParaRPr dirty="0"/>
          </a:p>
        </p:txBody>
      </p:sp>
      <p:sp>
        <p:nvSpPr>
          <p:cNvPr id="200" name="CustomShape 2"/>
          <p:cNvSpPr/>
          <p:nvPr/>
        </p:nvSpPr>
        <p:spPr>
          <a:xfrm>
            <a:off x="540000" y="1228320"/>
            <a:ext cx="8108700" cy="4890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342900" indent="-342900">
              <a:buClr>
                <a:schemeClr val="accent4"/>
              </a:buClr>
              <a:buFont typeface="Wingdings 3" panose="05040102010807070707" pitchFamily="18" charset="2"/>
              <a:buChar char="´"/>
            </a:pPr>
            <a:r>
              <a:rPr lang="en-US" sz="2500" b="1" strike="noStrike" dirty="0" smtClean="0">
                <a:solidFill>
                  <a:srgbClr val="5A666D"/>
                </a:solidFill>
                <a:latin typeface="Arial"/>
              </a:rPr>
              <a:t>Previous Project (2014-2015): </a:t>
            </a:r>
            <a:endParaRPr sz="2500" dirty="0">
              <a:solidFill>
                <a:srgbClr val="5A666D"/>
              </a:solidFill>
            </a:endParaRPr>
          </a:p>
          <a:p>
            <a:pPr lvl="1">
              <a:buClr>
                <a:schemeClr val="accent4"/>
              </a:buClr>
            </a:pPr>
            <a:r>
              <a:rPr lang="en-US" sz="2000" dirty="0" smtClean="0">
                <a:solidFill>
                  <a:srgbClr val="5A66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National Single Window Prototype </a:t>
            </a:r>
          </a:p>
          <a:p>
            <a:pPr marL="800100" lvl="1" indent="-342900">
              <a:spcBef>
                <a:spcPts val="600"/>
              </a:spcBef>
              <a:buClr>
                <a:srgbClr val="E15E1C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5A666D"/>
                </a:solidFill>
                <a:latin typeface="Arial"/>
              </a:rPr>
              <a:t>To support implementation of Reporting Formalities Directive</a:t>
            </a:r>
          </a:p>
          <a:p>
            <a:pPr marL="800100" lvl="1" indent="-342900">
              <a:spcBef>
                <a:spcPts val="600"/>
              </a:spcBef>
              <a:buClr>
                <a:srgbClr val="E15E1C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5A666D"/>
                </a:solidFill>
                <a:latin typeface="Arial"/>
              </a:rPr>
              <a:t>Closed</a:t>
            </a:r>
            <a:endParaRPr sz="2000" dirty="0">
              <a:solidFill>
                <a:srgbClr val="5A666D"/>
              </a:solidFill>
              <a:latin typeface="Arial"/>
            </a:endParaRPr>
          </a:p>
          <a:p>
            <a:pPr marL="342900" indent="-342900">
              <a:spcBef>
                <a:spcPts val="1200"/>
              </a:spcBef>
              <a:buClr>
                <a:schemeClr val="accent4"/>
              </a:buClr>
              <a:buFont typeface="Wingdings 3" panose="05040102010807070707" pitchFamily="18" charset="2"/>
              <a:buChar char="´"/>
            </a:pPr>
            <a:r>
              <a:rPr lang="en-US" sz="2500" b="1" dirty="0">
                <a:solidFill>
                  <a:srgbClr val="5A666D"/>
                </a:solidFill>
                <a:latin typeface="Arial"/>
              </a:rPr>
              <a:t>N</a:t>
            </a:r>
            <a:r>
              <a:rPr lang="en-US" sz="2500" b="1" strike="noStrike" dirty="0" smtClean="0">
                <a:solidFill>
                  <a:srgbClr val="5A666D"/>
                </a:solidFill>
                <a:latin typeface="Arial"/>
              </a:rPr>
              <a:t>ew Project (2016-2017):</a:t>
            </a:r>
            <a:endParaRPr sz="2500" dirty="0">
              <a:solidFill>
                <a:srgbClr val="5A666D"/>
              </a:solidFill>
            </a:endParaRPr>
          </a:p>
          <a:p>
            <a:pPr lvl="1">
              <a:spcBef>
                <a:spcPts val="600"/>
              </a:spcBef>
              <a:buClr>
                <a:srgbClr val="00B0F0"/>
              </a:buClr>
              <a:buSzPct val="120000"/>
            </a:pPr>
            <a:r>
              <a:rPr lang="en-US" sz="2000" dirty="0">
                <a:solidFill>
                  <a:srgbClr val="5A666D"/>
                </a:solidFill>
                <a:latin typeface="Arial"/>
              </a:rPr>
              <a:t>European Maritime Single Window prototype </a:t>
            </a:r>
            <a:endParaRPr lang="en-US" sz="2000" dirty="0" smtClean="0">
              <a:solidFill>
                <a:srgbClr val="5A666D"/>
              </a:solidFill>
              <a:latin typeface="Arial"/>
            </a:endParaRPr>
          </a:p>
          <a:p>
            <a:pPr marL="800100" lvl="1" indent="-342900">
              <a:spcBef>
                <a:spcPts val="600"/>
              </a:spcBef>
              <a:buClr>
                <a:srgbClr val="E15E1C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5A666D"/>
                </a:solidFill>
                <a:latin typeface="Arial"/>
              </a:rPr>
              <a:t>Enhance previous NSW prototype </a:t>
            </a:r>
          </a:p>
          <a:p>
            <a:pPr marL="800100" lvl="1" indent="-342900">
              <a:spcBef>
                <a:spcPts val="600"/>
              </a:spcBef>
              <a:buClr>
                <a:srgbClr val="E15E1C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5A666D"/>
                </a:solidFill>
                <a:latin typeface="Arial"/>
              </a:rPr>
              <a:t>Include cargo formalities (as part of eManifest pilot project)</a:t>
            </a:r>
          </a:p>
          <a:p>
            <a:pPr marL="800100" lvl="1" indent="-342900">
              <a:spcBef>
                <a:spcPts val="600"/>
              </a:spcBef>
              <a:buClr>
                <a:srgbClr val="E15E1C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5A666D"/>
                </a:solidFill>
                <a:latin typeface="Arial"/>
              </a:rPr>
              <a:t>14 Member States actively contributing</a:t>
            </a:r>
          </a:p>
          <a:p>
            <a:pPr lvl="1">
              <a:spcBef>
                <a:spcPts val="600"/>
              </a:spcBef>
              <a:buClr>
                <a:srgbClr val="E15E1C"/>
              </a:buClr>
              <a:buSzPct val="120000"/>
            </a:pPr>
            <a:r>
              <a:rPr lang="en-US" sz="2000" dirty="0" smtClean="0">
                <a:solidFill>
                  <a:srgbClr val="5A666D"/>
                </a:solidFill>
                <a:latin typeface="Arial"/>
              </a:rPr>
              <a:t>	(e.g. User requirements)</a:t>
            </a:r>
          </a:p>
          <a:p>
            <a:pPr lvl="1">
              <a:spcBef>
                <a:spcPts val="600"/>
              </a:spcBef>
              <a:buClr>
                <a:srgbClr val="E15E1C"/>
              </a:buClr>
              <a:buSzPct val="120000"/>
            </a:pPr>
            <a:endParaRPr lang="en-US" sz="2000" dirty="0" smtClean="0">
              <a:solidFill>
                <a:srgbClr val="5A666D"/>
              </a:solidFill>
              <a:latin typeface="Arial"/>
            </a:endParaRPr>
          </a:p>
          <a:p>
            <a:pPr marL="342900" lvl="1" indent="-342900">
              <a:spcBef>
                <a:spcPts val="1200"/>
              </a:spcBef>
              <a:buClr>
                <a:schemeClr val="accent4"/>
              </a:buClr>
              <a:buSzPct val="120000"/>
              <a:buFont typeface="Wingdings 3" panose="05040102010807070707" pitchFamily="18" charset="2"/>
              <a:buChar char="´"/>
            </a:pPr>
            <a:r>
              <a:rPr lang="en-US" sz="2500" b="1" dirty="0">
                <a:solidFill>
                  <a:srgbClr val="5A666D"/>
                </a:solidFill>
                <a:latin typeface="Arial"/>
              </a:rPr>
              <a:t>Other </a:t>
            </a:r>
            <a:r>
              <a:rPr lang="en-US" sz="2500" b="1" dirty="0" smtClean="0">
                <a:solidFill>
                  <a:srgbClr val="5A666D"/>
                </a:solidFill>
                <a:latin typeface="Arial"/>
              </a:rPr>
              <a:t>Initiative </a:t>
            </a:r>
            <a:endParaRPr lang="en-US" sz="2500" b="1" dirty="0">
              <a:solidFill>
                <a:srgbClr val="5A666D"/>
              </a:solidFill>
              <a:latin typeface="Arial"/>
            </a:endParaRPr>
          </a:p>
          <a:p>
            <a:pPr lvl="1">
              <a:spcBef>
                <a:spcPts val="600"/>
              </a:spcBef>
              <a:buClr>
                <a:srgbClr val="E15E1C"/>
              </a:buClr>
              <a:buSzPct val="120000"/>
            </a:pPr>
            <a:r>
              <a:rPr lang="en-US" sz="2000" dirty="0" smtClean="0">
                <a:solidFill>
                  <a:srgbClr val="5A666D"/>
                </a:solidFill>
                <a:latin typeface="Arial"/>
              </a:rPr>
              <a:t>Co-operation with Eurostat to developing pilot projects on NSW / SSN could be used to support EU maritime statistics</a:t>
            </a:r>
          </a:p>
          <a:p>
            <a:pPr>
              <a:buClr>
                <a:srgbClr val="00B0F0"/>
              </a:buClr>
              <a:buSzPct val="120000"/>
            </a:pPr>
            <a:endParaRPr lang="en-US" sz="2200" dirty="0">
              <a:solidFill>
                <a:srgbClr val="5A666D"/>
              </a:solidFill>
              <a:latin typeface="Arial"/>
            </a:endParaRPr>
          </a:p>
          <a:p>
            <a:pPr lvl="1">
              <a:lnSpc>
                <a:spcPct val="150000"/>
              </a:lnSpc>
              <a:buFont typeface="Arial"/>
              <a:buChar char="●"/>
            </a:pPr>
            <a:endParaRPr lang="en-US" sz="2200" dirty="0">
              <a:solidFill>
                <a:srgbClr val="5A666D"/>
              </a:solidFill>
              <a:latin typeface="Arial"/>
            </a:endParaRPr>
          </a:p>
        </p:txBody>
      </p:sp>
      <p:sp>
        <p:nvSpPr>
          <p:cNvPr id="201" name="CustomShape 3"/>
          <p:cNvSpPr/>
          <p:nvPr/>
        </p:nvSpPr>
        <p:spPr>
          <a:xfrm>
            <a:off x="8317800" y="6356520"/>
            <a:ext cx="45972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r">
              <a:lnSpc>
                <a:spcPct val="100000"/>
              </a:lnSpc>
            </a:pPr>
            <a:fld id="{72CB10EA-1C95-442C-8E9B-ECB7E17B2635}" type="slidenum">
              <a:rPr lang="en-US" sz="1200" b="1" strike="noStrike">
                <a:solidFill>
                  <a:srgbClr val="FFFFFF"/>
                </a:solidFill>
                <a:latin typeface="Arial"/>
              </a:rPr>
              <a:t>17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5836992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CustomShape 1"/>
          <p:cNvSpPr/>
          <p:nvPr/>
        </p:nvSpPr>
        <p:spPr>
          <a:xfrm>
            <a:off x="914040" y="3098800"/>
            <a:ext cx="6528160" cy="3467420"/>
          </a:xfrm>
          <a:prstGeom prst="rect">
            <a:avLst/>
          </a:prstGeom>
          <a:gradFill>
            <a:gsLst>
              <a:gs pos="0">
                <a:srgbClr val="AAD3EC"/>
              </a:gs>
              <a:gs pos="100000">
                <a:srgbClr val="CCECFF"/>
              </a:gs>
            </a:gsLst>
            <a:lin ang="5400000"/>
          </a:gradFill>
          <a:ln w="9360">
            <a:solidFill>
              <a:schemeClr val="tx1"/>
            </a:solidFill>
            <a:round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3" name="CustomShape 2"/>
          <p:cNvSpPr/>
          <p:nvPr/>
        </p:nvSpPr>
        <p:spPr>
          <a:xfrm>
            <a:off x="540000" y="0"/>
            <a:ext cx="6034680" cy="908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en-US" sz="2500" b="1" strike="noStrike" dirty="0">
                <a:solidFill>
                  <a:srgbClr val="FFFFFF"/>
                </a:solidFill>
                <a:latin typeface="Arial"/>
              </a:rPr>
              <a:t>Data reporting interfaces</a:t>
            </a:r>
            <a:endParaRPr dirty="0"/>
          </a:p>
        </p:txBody>
      </p:sp>
      <p:sp>
        <p:nvSpPr>
          <p:cNvPr id="214" name="CustomShape 3"/>
          <p:cNvSpPr/>
          <p:nvPr/>
        </p:nvSpPr>
        <p:spPr>
          <a:xfrm>
            <a:off x="549360" y="1132920"/>
            <a:ext cx="8063280" cy="1757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>
              <a:lnSpc>
                <a:spcPct val="100000"/>
              </a:lnSpc>
            </a:pPr>
            <a:r>
              <a:rPr lang="en-US" sz="2500" b="1" strike="noStrike" dirty="0">
                <a:solidFill>
                  <a:srgbClr val="5A666D"/>
                </a:solidFill>
                <a:latin typeface="Arial"/>
              </a:rPr>
              <a:t>Ship data providers submit the information </a:t>
            </a:r>
            <a:r>
              <a:rPr lang="en-US" sz="2500" b="1" strike="noStrike" dirty="0" smtClean="0">
                <a:solidFill>
                  <a:srgbClr val="5A666D"/>
                </a:solidFill>
                <a:latin typeface="Arial"/>
              </a:rPr>
              <a:t>via:</a:t>
            </a:r>
            <a:endParaRPr sz="2500" dirty="0">
              <a:solidFill>
                <a:srgbClr val="5A666D"/>
              </a:solidFill>
            </a:endParaRPr>
          </a:p>
          <a:p>
            <a:pPr marL="342900" indent="-342900">
              <a:buClr>
                <a:schemeClr val="tx2"/>
              </a:buClr>
              <a:buFontTx/>
              <a:buChar char="●"/>
            </a:pPr>
            <a:r>
              <a:rPr lang="en-US" sz="2200" strike="noStrike" dirty="0">
                <a:solidFill>
                  <a:srgbClr val="5A666D"/>
                </a:solidFill>
                <a:latin typeface="Arial"/>
              </a:rPr>
              <a:t>System Interface (XML, Web Services)</a:t>
            </a:r>
            <a:endParaRPr sz="2200" dirty="0"/>
          </a:p>
          <a:p>
            <a:pPr marL="342900" indent="-342900">
              <a:buClr>
                <a:schemeClr val="tx2"/>
              </a:buClr>
              <a:buFontTx/>
              <a:buChar char="●"/>
            </a:pPr>
            <a:r>
              <a:rPr lang="en-US" sz="2200" strike="noStrike" dirty="0">
                <a:solidFill>
                  <a:srgbClr val="5A666D"/>
                </a:solidFill>
                <a:latin typeface="Arial"/>
              </a:rPr>
              <a:t>Web user interface</a:t>
            </a:r>
            <a:endParaRPr sz="2200" dirty="0"/>
          </a:p>
          <a:p>
            <a:pPr marL="342900" indent="-342900">
              <a:buClr>
                <a:schemeClr val="tx2"/>
              </a:buClr>
              <a:buFontTx/>
              <a:buChar char="●"/>
            </a:pPr>
            <a:r>
              <a:rPr lang="en-US" sz="2200" strike="noStrike" dirty="0">
                <a:solidFill>
                  <a:srgbClr val="5A666D"/>
                </a:solidFill>
                <a:latin typeface="Arial"/>
              </a:rPr>
              <a:t>Spreadsheet files</a:t>
            </a:r>
            <a:endParaRPr sz="2200" dirty="0"/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sz="2500" b="1" strike="noStrike" dirty="0">
                <a:solidFill>
                  <a:srgbClr val="5A666D"/>
                </a:solidFill>
                <a:latin typeface="Arial"/>
              </a:rPr>
              <a:t>Relevant information is distributed to each authority</a:t>
            </a:r>
            <a:endParaRPr sz="2500" dirty="0">
              <a:solidFill>
                <a:srgbClr val="5A666D"/>
              </a:solidFill>
            </a:endParaRPr>
          </a:p>
        </p:txBody>
      </p:sp>
      <p:sp>
        <p:nvSpPr>
          <p:cNvPr id="215" name="CustomShape 4"/>
          <p:cNvSpPr/>
          <p:nvPr/>
        </p:nvSpPr>
        <p:spPr>
          <a:xfrm>
            <a:off x="8317800" y="6356520"/>
            <a:ext cx="45972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r">
              <a:lnSpc>
                <a:spcPct val="100000"/>
              </a:lnSpc>
            </a:pPr>
            <a:fld id="{1FA46D42-6EA3-4CFA-94AD-A1848A82D96E}" type="slidenum">
              <a:rPr lang="en-US" sz="1200" b="1" strike="noStrike">
                <a:solidFill>
                  <a:srgbClr val="006EBC"/>
                </a:solidFill>
                <a:latin typeface="Arial"/>
              </a:rPr>
              <a:t>18</a:t>
            </a:fld>
            <a:endParaRPr dirty="0"/>
          </a:p>
        </p:txBody>
      </p:sp>
      <p:sp>
        <p:nvSpPr>
          <p:cNvPr id="216" name="CustomShape 5"/>
          <p:cNvSpPr/>
          <p:nvPr/>
        </p:nvSpPr>
        <p:spPr>
          <a:xfrm>
            <a:off x="1863000" y="4688280"/>
            <a:ext cx="2282040" cy="861120"/>
          </a:xfrm>
          <a:prstGeom prst="rect">
            <a:avLst/>
          </a:prstGeom>
          <a:ln>
            <a:solidFill>
              <a:srgbClr val="4A7EBB"/>
            </a:solidFill>
            <a:rou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15000"/>
              </a:lnSpc>
            </a:pPr>
            <a:r>
              <a:rPr lang="en-US" sz="1200" b="1" strike="noStrike" dirty="0">
                <a:solidFill>
                  <a:srgbClr val="000000"/>
                </a:solidFill>
                <a:latin typeface="Verdana"/>
                <a:ea typeface="Calibri"/>
              </a:rPr>
              <a:t>MSW</a:t>
            </a:r>
            <a:endParaRPr dirty="0"/>
          </a:p>
        </p:txBody>
      </p:sp>
      <p:sp>
        <p:nvSpPr>
          <p:cNvPr id="217" name="CustomShape 6"/>
          <p:cNvSpPr/>
          <p:nvPr/>
        </p:nvSpPr>
        <p:spPr>
          <a:xfrm>
            <a:off x="5747400" y="3907800"/>
            <a:ext cx="1503360" cy="318960"/>
          </a:xfrm>
          <a:prstGeom prst="rect">
            <a:avLst/>
          </a:prstGeom>
          <a:ln>
            <a:solidFill>
              <a:srgbClr val="F59240"/>
            </a:solidFill>
            <a:rou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15000"/>
              </a:lnSpc>
            </a:pPr>
            <a:r>
              <a:rPr lang="en-US" sz="1000" b="1" strike="noStrike" dirty="0">
                <a:solidFill>
                  <a:srgbClr val="000000"/>
                </a:solidFill>
                <a:latin typeface="Verdana"/>
                <a:ea typeface="Calibri"/>
              </a:rPr>
              <a:t>Security</a:t>
            </a:r>
            <a:endParaRPr dirty="0"/>
          </a:p>
        </p:txBody>
      </p:sp>
      <p:sp>
        <p:nvSpPr>
          <p:cNvPr id="218" name="CustomShape 7"/>
          <p:cNvSpPr/>
          <p:nvPr/>
        </p:nvSpPr>
        <p:spPr>
          <a:xfrm>
            <a:off x="5747400" y="4288680"/>
            <a:ext cx="1503360" cy="323280"/>
          </a:xfrm>
          <a:prstGeom prst="rect">
            <a:avLst/>
          </a:prstGeom>
          <a:ln>
            <a:solidFill>
              <a:srgbClr val="F59240"/>
            </a:solidFill>
            <a:rou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15000"/>
              </a:lnSpc>
            </a:pPr>
            <a:r>
              <a:rPr lang="en-US" sz="1000" b="1" strike="noStrike" dirty="0">
                <a:solidFill>
                  <a:srgbClr val="000000"/>
                </a:solidFill>
                <a:latin typeface="Verdana"/>
                <a:ea typeface="Calibri"/>
              </a:rPr>
              <a:t>Border control</a:t>
            </a:r>
            <a:endParaRPr dirty="0"/>
          </a:p>
        </p:txBody>
      </p:sp>
      <p:sp>
        <p:nvSpPr>
          <p:cNvPr id="219" name="CustomShape 8"/>
          <p:cNvSpPr/>
          <p:nvPr/>
        </p:nvSpPr>
        <p:spPr>
          <a:xfrm>
            <a:off x="5747400" y="4674240"/>
            <a:ext cx="1503360" cy="358560"/>
          </a:xfrm>
          <a:prstGeom prst="rect">
            <a:avLst/>
          </a:prstGeom>
          <a:ln>
            <a:solidFill>
              <a:srgbClr val="F59240"/>
            </a:solidFill>
            <a:rou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15000"/>
              </a:lnSpc>
            </a:pPr>
            <a:r>
              <a:rPr lang="en-US" sz="1000" b="1" strike="noStrike" dirty="0">
                <a:solidFill>
                  <a:srgbClr val="000000"/>
                </a:solidFill>
                <a:latin typeface="Verdana"/>
                <a:ea typeface="Calibri"/>
              </a:rPr>
              <a:t>Health</a:t>
            </a:r>
            <a:endParaRPr dirty="0"/>
          </a:p>
        </p:txBody>
      </p:sp>
      <p:sp>
        <p:nvSpPr>
          <p:cNvPr id="220" name="CustomShape 9"/>
          <p:cNvSpPr/>
          <p:nvPr/>
        </p:nvSpPr>
        <p:spPr>
          <a:xfrm>
            <a:off x="5747400" y="5094720"/>
            <a:ext cx="1503360" cy="358200"/>
          </a:xfrm>
          <a:prstGeom prst="rect">
            <a:avLst/>
          </a:prstGeom>
          <a:ln>
            <a:solidFill>
              <a:srgbClr val="F59240"/>
            </a:solidFill>
            <a:rou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15000"/>
              </a:lnSpc>
            </a:pPr>
            <a:r>
              <a:rPr lang="en-US" sz="1000" b="1" strike="noStrike" dirty="0">
                <a:solidFill>
                  <a:srgbClr val="000000"/>
                </a:solidFill>
                <a:latin typeface="Verdana"/>
                <a:ea typeface="Calibri"/>
              </a:rPr>
              <a:t>Maritime Safety</a:t>
            </a:r>
            <a:endParaRPr dirty="0"/>
          </a:p>
        </p:txBody>
      </p:sp>
      <p:sp>
        <p:nvSpPr>
          <p:cNvPr id="221" name="CustomShape 10"/>
          <p:cNvSpPr/>
          <p:nvPr/>
        </p:nvSpPr>
        <p:spPr>
          <a:xfrm flipV="1">
            <a:off x="4479120" y="4450320"/>
            <a:ext cx="1267560" cy="633600"/>
          </a:xfrm>
          <a:prstGeom prst="straightConnector1">
            <a:avLst/>
          </a:prstGeom>
          <a:noFill/>
          <a:ln>
            <a:solidFill>
              <a:srgbClr val="0000FF"/>
            </a:solidFill>
            <a:round/>
            <a:tailEnd type="arrow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222" name="CustomShape 11"/>
          <p:cNvSpPr/>
          <p:nvPr/>
        </p:nvSpPr>
        <p:spPr>
          <a:xfrm flipV="1">
            <a:off x="4479120" y="4853160"/>
            <a:ext cx="1267560" cy="230400"/>
          </a:xfrm>
          <a:prstGeom prst="straightConnector1">
            <a:avLst/>
          </a:prstGeom>
          <a:noFill/>
          <a:ln>
            <a:solidFill>
              <a:srgbClr val="0000FF"/>
            </a:solidFill>
            <a:round/>
            <a:tailEnd type="arrow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223" name="CustomShape 12"/>
          <p:cNvSpPr/>
          <p:nvPr/>
        </p:nvSpPr>
        <p:spPr>
          <a:xfrm>
            <a:off x="4479120" y="5085000"/>
            <a:ext cx="1267560" cy="188280"/>
          </a:xfrm>
          <a:prstGeom prst="straightConnector1">
            <a:avLst/>
          </a:prstGeom>
          <a:noFill/>
          <a:ln>
            <a:solidFill>
              <a:srgbClr val="0000FF"/>
            </a:solidFill>
            <a:round/>
            <a:tailEnd type="arrow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224" name="CustomShape 13"/>
          <p:cNvSpPr/>
          <p:nvPr/>
        </p:nvSpPr>
        <p:spPr>
          <a:xfrm>
            <a:off x="4479120" y="5085000"/>
            <a:ext cx="1267560" cy="613440"/>
          </a:xfrm>
          <a:prstGeom prst="straightConnector1">
            <a:avLst/>
          </a:prstGeom>
          <a:noFill/>
          <a:ln>
            <a:solidFill>
              <a:srgbClr val="0000FF"/>
            </a:solidFill>
            <a:round/>
            <a:tailEnd type="arrow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pic>
        <p:nvPicPr>
          <p:cNvPr id="225" name="Picture 49"/>
          <p:cNvPicPr/>
          <p:nvPr/>
        </p:nvPicPr>
        <p:blipFill>
          <a:blip r:embed="rId2"/>
          <a:stretch/>
        </p:blipFill>
        <p:spPr>
          <a:xfrm>
            <a:off x="1091520" y="3289620"/>
            <a:ext cx="924120" cy="614160"/>
          </a:xfrm>
          <a:prstGeom prst="rect">
            <a:avLst/>
          </a:prstGeom>
          <a:ln>
            <a:noFill/>
          </a:ln>
        </p:spPr>
      </p:pic>
      <p:pic>
        <p:nvPicPr>
          <p:cNvPr id="226" name="Picture 50"/>
          <p:cNvPicPr/>
          <p:nvPr/>
        </p:nvPicPr>
        <p:blipFill>
          <a:blip r:embed="rId3"/>
          <a:stretch/>
        </p:blipFill>
        <p:spPr>
          <a:xfrm>
            <a:off x="6315300" y="2999320"/>
            <a:ext cx="518760" cy="491400"/>
          </a:xfrm>
          <a:prstGeom prst="rect">
            <a:avLst/>
          </a:prstGeom>
          <a:ln>
            <a:noFill/>
          </a:ln>
        </p:spPr>
      </p:pic>
      <p:sp>
        <p:nvSpPr>
          <p:cNvPr id="227" name="CustomShape 14"/>
          <p:cNvSpPr/>
          <p:nvPr/>
        </p:nvSpPr>
        <p:spPr>
          <a:xfrm>
            <a:off x="5747400" y="5514840"/>
            <a:ext cx="1503360" cy="368280"/>
          </a:xfrm>
          <a:prstGeom prst="rect">
            <a:avLst/>
          </a:prstGeom>
          <a:ln>
            <a:solidFill>
              <a:srgbClr val="F59240"/>
            </a:solidFill>
            <a:rou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15000"/>
              </a:lnSpc>
            </a:pPr>
            <a:r>
              <a:rPr lang="en-US" sz="1000" b="1" strike="noStrike" dirty="0">
                <a:solidFill>
                  <a:srgbClr val="000000"/>
                </a:solidFill>
                <a:latin typeface="Verdana"/>
                <a:ea typeface="Calibri"/>
              </a:rPr>
              <a:t>Port authority</a:t>
            </a:r>
            <a:endParaRPr dirty="0"/>
          </a:p>
        </p:txBody>
      </p:sp>
      <p:sp>
        <p:nvSpPr>
          <p:cNvPr id="228" name="CustomShape 15"/>
          <p:cNvSpPr/>
          <p:nvPr/>
        </p:nvSpPr>
        <p:spPr>
          <a:xfrm>
            <a:off x="4479120" y="5085000"/>
            <a:ext cx="1267560" cy="1034640"/>
          </a:xfrm>
          <a:prstGeom prst="straightConnector1">
            <a:avLst/>
          </a:prstGeom>
          <a:noFill/>
          <a:ln>
            <a:solidFill>
              <a:srgbClr val="0000FF"/>
            </a:solidFill>
            <a:round/>
            <a:tailEnd type="arrow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229" name="CustomShape 16"/>
          <p:cNvSpPr/>
          <p:nvPr/>
        </p:nvSpPr>
        <p:spPr>
          <a:xfrm>
            <a:off x="5747400" y="5945040"/>
            <a:ext cx="1503360" cy="350280"/>
          </a:xfrm>
          <a:prstGeom prst="rect">
            <a:avLst/>
          </a:prstGeom>
          <a:ln>
            <a:solidFill>
              <a:srgbClr val="F59240"/>
            </a:solidFill>
            <a:rou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15000"/>
              </a:lnSpc>
            </a:pPr>
            <a:r>
              <a:rPr lang="en-US" sz="1000" b="1" strike="noStrike" dirty="0">
                <a:solidFill>
                  <a:srgbClr val="000000"/>
                </a:solidFill>
                <a:latin typeface="Verdana"/>
                <a:ea typeface="Calibri"/>
              </a:rPr>
              <a:t>…</a:t>
            </a:r>
            <a:endParaRPr dirty="0"/>
          </a:p>
        </p:txBody>
      </p:sp>
      <p:sp>
        <p:nvSpPr>
          <p:cNvPr id="230" name="CustomShape 17"/>
          <p:cNvSpPr/>
          <p:nvPr/>
        </p:nvSpPr>
        <p:spPr>
          <a:xfrm flipV="1">
            <a:off x="4479120" y="4066920"/>
            <a:ext cx="1267560" cy="1016640"/>
          </a:xfrm>
          <a:prstGeom prst="straightConnector1">
            <a:avLst/>
          </a:prstGeom>
          <a:noFill/>
          <a:ln>
            <a:solidFill>
              <a:srgbClr val="0000FF"/>
            </a:solidFill>
            <a:round/>
            <a:tailEnd type="arrow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231" name="CustomShape 18"/>
          <p:cNvSpPr/>
          <p:nvPr/>
        </p:nvSpPr>
        <p:spPr>
          <a:xfrm>
            <a:off x="3812040" y="4954320"/>
            <a:ext cx="666360" cy="257400"/>
          </a:xfrm>
          <a:prstGeom prst="rect">
            <a:avLst/>
          </a:prstGeom>
          <a:ln>
            <a:custDash>
              <a:ds d="300000" sp="100000"/>
            </a:custDash>
            <a:rou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1100" b="1" strike="noStrike" dirty="0">
                <a:solidFill>
                  <a:srgbClr val="000000"/>
                </a:solidFill>
                <a:latin typeface="Calibri Light"/>
                <a:ea typeface="DejaVu Sans"/>
              </a:rPr>
              <a:t>WEB</a:t>
            </a:r>
            <a:endParaRPr dirty="0"/>
          </a:p>
        </p:txBody>
      </p:sp>
      <p:sp>
        <p:nvSpPr>
          <p:cNvPr id="232" name="CustomShape 19"/>
          <p:cNvSpPr/>
          <p:nvPr/>
        </p:nvSpPr>
        <p:spPr>
          <a:xfrm>
            <a:off x="2659320" y="4502880"/>
            <a:ext cx="666360" cy="257400"/>
          </a:xfrm>
          <a:prstGeom prst="rect">
            <a:avLst/>
          </a:prstGeom>
          <a:ln>
            <a:custDash>
              <a:ds d="300000" sp="100000"/>
            </a:custDash>
            <a:rou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1100" b="1" strike="noStrike" dirty="0">
                <a:solidFill>
                  <a:srgbClr val="000000"/>
                </a:solidFill>
                <a:latin typeface="Calibri Light"/>
                <a:ea typeface="DejaVu Sans"/>
              </a:rPr>
              <a:t>WEB</a:t>
            </a:r>
            <a:endParaRPr dirty="0"/>
          </a:p>
        </p:txBody>
      </p:sp>
      <p:sp>
        <p:nvSpPr>
          <p:cNvPr id="233" name="CustomShape 20"/>
          <p:cNvSpPr/>
          <p:nvPr/>
        </p:nvSpPr>
        <p:spPr>
          <a:xfrm>
            <a:off x="3328200" y="4502880"/>
            <a:ext cx="666360" cy="257400"/>
          </a:xfrm>
          <a:prstGeom prst="rect">
            <a:avLst/>
          </a:prstGeom>
          <a:ln>
            <a:custDash>
              <a:ds d="300000" sp="100000"/>
            </a:custDash>
            <a:rou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1100" b="1" strike="noStrike" dirty="0">
                <a:solidFill>
                  <a:srgbClr val="000000"/>
                </a:solidFill>
                <a:latin typeface="Calibri Light"/>
                <a:ea typeface="DejaVu Sans"/>
              </a:rPr>
              <a:t>XLS</a:t>
            </a:r>
            <a:endParaRPr dirty="0"/>
          </a:p>
        </p:txBody>
      </p:sp>
      <p:sp>
        <p:nvSpPr>
          <p:cNvPr id="234" name="CustomShape 21"/>
          <p:cNvSpPr/>
          <p:nvPr/>
        </p:nvSpPr>
        <p:spPr>
          <a:xfrm>
            <a:off x="5747400" y="3479760"/>
            <a:ext cx="1503360" cy="366120"/>
          </a:xfrm>
          <a:prstGeom prst="rect">
            <a:avLst/>
          </a:prstGeom>
          <a:ln>
            <a:solidFill>
              <a:srgbClr val="F59240"/>
            </a:solidFill>
            <a:rou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15000"/>
              </a:lnSpc>
            </a:pPr>
            <a:r>
              <a:rPr lang="en-US" sz="1000" b="1" strike="noStrike" dirty="0">
                <a:solidFill>
                  <a:srgbClr val="000000"/>
                </a:solidFill>
                <a:latin typeface="Verdana"/>
                <a:ea typeface="Calibri"/>
              </a:rPr>
              <a:t>Customs</a:t>
            </a:r>
            <a:endParaRPr dirty="0"/>
          </a:p>
        </p:txBody>
      </p:sp>
      <p:sp>
        <p:nvSpPr>
          <p:cNvPr id="235" name="CustomShape 22"/>
          <p:cNvSpPr/>
          <p:nvPr/>
        </p:nvSpPr>
        <p:spPr>
          <a:xfrm flipV="1">
            <a:off x="4479120" y="3662280"/>
            <a:ext cx="1267560" cy="1421280"/>
          </a:xfrm>
          <a:prstGeom prst="straightConnector1">
            <a:avLst/>
          </a:prstGeom>
          <a:noFill/>
          <a:ln>
            <a:solidFill>
              <a:srgbClr val="0000FF"/>
            </a:solidFill>
            <a:round/>
            <a:tailEnd type="arrow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236" name="CustomShape 23"/>
          <p:cNvSpPr/>
          <p:nvPr/>
        </p:nvSpPr>
        <p:spPr>
          <a:xfrm>
            <a:off x="2115720" y="3341720"/>
            <a:ext cx="1776600" cy="411840"/>
          </a:xfrm>
          <a:prstGeom prst="rect">
            <a:avLst/>
          </a:prstGeom>
          <a:ln>
            <a:solidFill>
              <a:srgbClr val="F59240"/>
            </a:solidFill>
            <a:rou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15000"/>
              </a:lnSpc>
            </a:pPr>
            <a:r>
              <a:rPr lang="en-US" sz="1050" b="1" strike="noStrike" dirty="0">
                <a:solidFill>
                  <a:srgbClr val="000000"/>
                </a:solidFill>
                <a:latin typeface="Verdana"/>
                <a:ea typeface="Calibri"/>
              </a:rPr>
              <a:t>Ship Data Provider</a:t>
            </a:r>
            <a:endParaRPr dirty="0"/>
          </a:p>
        </p:txBody>
      </p:sp>
      <p:sp>
        <p:nvSpPr>
          <p:cNvPr id="237" name="CustomShape 24"/>
          <p:cNvSpPr/>
          <p:nvPr/>
        </p:nvSpPr>
        <p:spPr>
          <a:xfrm>
            <a:off x="2016360" y="4502880"/>
            <a:ext cx="666360" cy="257400"/>
          </a:xfrm>
          <a:prstGeom prst="rect">
            <a:avLst/>
          </a:prstGeom>
          <a:ln>
            <a:custDash>
              <a:ds d="300000" sp="100000"/>
            </a:custDash>
            <a:rou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1100" b="1" strike="noStrike" dirty="0">
                <a:solidFill>
                  <a:srgbClr val="000000"/>
                </a:solidFill>
                <a:latin typeface="Calibri Light"/>
                <a:ea typeface="DejaVu Sans"/>
              </a:rPr>
              <a:t>XML</a:t>
            </a:r>
            <a:endParaRPr dirty="0"/>
          </a:p>
        </p:txBody>
      </p:sp>
      <p:sp>
        <p:nvSpPr>
          <p:cNvPr id="238" name="CustomShape 25"/>
          <p:cNvSpPr/>
          <p:nvPr/>
        </p:nvSpPr>
        <p:spPr>
          <a:xfrm>
            <a:off x="2939640" y="3790620"/>
            <a:ext cx="360" cy="639720"/>
          </a:xfrm>
          <a:prstGeom prst="straightConnector1">
            <a:avLst/>
          </a:prstGeom>
          <a:noFill/>
          <a:ln>
            <a:round/>
            <a:tailEnd type="arrow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/>
        </p:style>
      </p:sp>
      <p:sp>
        <p:nvSpPr>
          <p:cNvPr id="239" name="CustomShape 26"/>
          <p:cNvSpPr/>
          <p:nvPr/>
        </p:nvSpPr>
        <p:spPr>
          <a:xfrm>
            <a:off x="1270080" y="3979840"/>
            <a:ext cx="1491120" cy="257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/>
        </p:style>
        <p:txBody>
          <a:bodyPr lIns="90000" tIns="45000" rIns="90000" bIns="45000"/>
          <a:lstStyle/>
          <a:p>
            <a:pPr algn="r">
              <a:lnSpc>
                <a:spcPct val="100000"/>
              </a:lnSpc>
            </a:pPr>
            <a:r>
              <a:rPr lang="en-US" sz="1100" b="1" strike="noStrike" dirty="0">
                <a:solidFill>
                  <a:srgbClr val="000000"/>
                </a:solidFill>
                <a:latin typeface="Arial"/>
                <a:ea typeface="DejaVu Sans"/>
              </a:rPr>
              <a:t>Notification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6527140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Schedule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4600" y="1556500"/>
            <a:ext cx="8064000" cy="4945900"/>
          </a:xfrm>
        </p:spPr>
        <p:txBody>
          <a:bodyPr>
            <a:normAutofit fontScale="32500" lnSpcReduction="20000"/>
          </a:bodyPr>
          <a:lstStyle/>
          <a:p>
            <a:r>
              <a:rPr lang="en-US" sz="5500" b="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Success </a:t>
            </a:r>
            <a:r>
              <a:rPr lang="en-US" sz="55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of the </a:t>
            </a:r>
            <a:r>
              <a:rPr lang="en-US" sz="5500" b="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pilot project depends </a:t>
            </a:r>
            <a:r>
              <a:rPr lang="en-US" sz="55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on </a:t>
            </a:r>
            <a:r>
              <a:rPr lang="en-US" sz="5500" b="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active participation by Commission, Member States maritime </a:t>
            </a:r>
            <a:r>
              <a:rPr lang="en-US" sz="55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and customs authorities </a:t>
            </a:r>
            <a:r>
              <a:rPr lang="en-US" sz="5500" b="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and </a:t>
            </a:r>
            <a:r>
              <a:rPr lang="en-US" sz="55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industry </a:t>
            </a:r>
            <a:r>
              <a:rPr lang="en-US" sz="5500" b="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stakeholders:</a:t>
            </a:r>
          </a:p>
          <a:p>
            <a:endParaRPr lang="en-US" b="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n-US" b="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dirty="0" smtClean="0"/>
              <a:t> </a:t>
            </a:r>
          </a:p>
          <a:p>
            <a:endParaRPr lang="en-US" sz="2000" dirty="0"/>
          </a:p>
          <a:p>
            <a:endParaRPr lang="en-US" sz="2000" dirty="0"/>
          </a:p>
          <a:p>
            <a:pPr lvl="1">
              <a:spcBef>
                <a:spcPts val="1200"/>
              </a:spcBef>
            </a:pPr>
            <a:endParaRPr lang="en-US" sz="2500" dirty="0" smtClean="0"/>
          </a:p>
          <a:p>
            <a:pPr lvl="1">
              <a:spcBef>
                <a:spcPts val="1200"/>
              </a:spcBef>
            </a:pPr>
            <a:endParaRPr lang="en-US" sz="2500" dirty="0" smtClean="0"/>
          </a:p>
          <a:p>
            <a:pPr lvl="1">
              <a:spcBef>
                <a:spcPts val="1200"/>
              </a:spcBef>
            </a:pPr>
            <a:endParaRPr lang="en-US" sz="29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>
              <a:spcBef>
                <a:spcPts val="1200"/>
              </a:spcBef>
            </a:pPr>
            <a:endParaRPr lang="en-US" sz="29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>
              <a:spcBef>
                <a:spcPts val="1200"/>
              </a:spcBef>
            </a:pPr>
            <a:endParaRPr lang="en-US" sz="42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>
              <a:spcBef>
                <a:spcPts val="1200"/>
              </a:spcBef>
            </a:pPr>
            <a:endParaRPr lang="en-US" sz="4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>
              <a:spcBef>
                <a:spcPts val="1200"/>
              </a:spcBef>
            </a:pPr>
            <a:endParaRPr lang="en-US" sz="42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>
              <a:spcBef>
                <a:spcPts val="1200"/>
              </a:spcBef>
            </a:pPr>
            <a:r>
              <a:rPr lang="en-US" sz="55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Consultations are being carried out  during meetings and correspondence – 2 meetings held</a:t>
            </a:r>
          </a:p>
          <a:p>
            <a:pPr lvl="1">
              <a:spcBef>
                <a:spcPts val="1200"/>
              </a:spcBef>
            </a:pPr>
            <a:r>
              <a:rPr lang="en-US" sz="55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 second phase will depend on results of first phase and decisions taken during the Evaluation of the first phase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869DD-A183-4DB1-94AF-557A5F3D5FC1}" type="slidenum">
              <a:rPr lang="en-GB" smtClean="0"/>
              <a:t>19</a:t>
            </a:fld>
            <a:endParaRPr lang="en-GB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6032548"/>
              </p:ext>
            </p:extLst>
          </p:nvPr>
        </p:nvGraphicFramePr>
        <p:xfrm>
          <a:off x="533400" y="2095502"/>
          <a:ext cx="8013700" cy="27686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521144"/>
                <a:gridCol w="2492556"/>
              </a:tblGrid>
              <a:tr h="45093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Activities – First phase</a:t>
                      </a:r>
                      <a:endParaRPr lang="en-GB" sz="18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Target date </a:t>
                      </a:r>
                      <a:endParaRPr lang="en-GB" sz="18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51394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Definition of project scope, b</a:t>
                      </a:r>
                      <a:r>
                        <a:rPr lang="en-US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usiness rules, process</a:t>
                      </a:r>
                      <a:r>
                        <a:rPr lang="en-US" sz="1400" baseline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and data model</a:t>
                      </a:r>
                      <a:endParaRPr lang="en-GB" sz="14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January/March 2016</a:t>
                      </a:r>
                      <a:endParaRPr lang="en-GB" sz="14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45093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Definition of project specifications</a:t>
                      </a:r>
                      <a:endParaRPr lang="en-GB" sz="14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April/May 2016</a:t>
                      </a:r>
                      <a:endParaRPr lang="en-GB" sz="14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45093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Design and development of prototype</a:t>
                      </a:r>
                      <a:endParaRPr lang="en-GB" sz="14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June/September </a:t>
                      </a:r>
                      <a:r>
                        <a:rPr lang="en-GB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2016</a:t>
                      </a:r>
                      <a:endParaRPr lang="en-GB" sz="14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45093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Operational Testing – all stakeholders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October/December </a:t>
                      </a:r>
                      <a:r>
                        <a:rPr lang="en-GB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2016</a:t>
                      </a:r>
                      <a:endParaRPr lang="en-GB" sz="14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45093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Evaluation – conclusions and recommendations</a:t>
                      </a:r>
                      <a:endParaRPr lang="en-GB" sz="14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January/February </a:t>
                      </a:r>
                      <a:r>
                        <a:rPr lang="en-GB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2017</a:t>
                      </a:r>
                      <a:endParaRPr lang="en-GB" sz="14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38913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European Maritime Safety Agency</a:t>
            </a:r>
            <a:endParaRPr lang="cs-CZ" dirty="0"/>
          </a:p>
        </p:txBody>
      </p:sp>
      <p:sp>
        <p:nvSpPr>
          <p:cNvPr id="6" name="Zástupný symbol pro obsah 5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dirty="0" smtClean="0">
                <a:solidFill>
                  <a:schemeClr val="accent3"/>
                </a:solidFill>
              </a:rPr>
              <a:t>Regulatory Agency of the European Union</a:t>
            </a:r>
            <a:endParaRPr lang="cs-CZ" dirty="0">
              <a:solidFill>
                <a:schemeClr val="accent3"/>
              </a:solidFill>
            </a:endParaRPr>
          </a:p>
          <a:p>
            <a:pPr marL="342900" lvl="0" indent="-3429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200" b="0" kern="0" dirty="0" smtClean="0">
                <a:solidFill>
                  <a:schemeClr val="bg2">
                    <a:lumMod val="50000"/>
                  </a:schemeClr>
                </a:solidFill>
                <a:latin typeface="Verdana"/>
                <a:cs typeface="+mn-cs"/>
              </a:rPr>
              <a:t>Own </a:t>
            </a:r>
            <a:r>
              <a:rPr lang="en-US" sz="2200" b="0" kern="0" dirty="0">
                <a:solidFill>
                  <a:schemeClr val="bg2">
                    <a:lumMod val="50000"/>
                  </a:schemeClr>
                </a:solidFill>
                <a:latin typeface="Verdana"/>
                <a:cs typeface="+mn-cs"/>
              </a:rPr>
              <a:t>legal identity</a:t>
            </a:r>
          </a:p>
          <a:p>
            <a:pPr marL="342900" lvl="0" indent="-3429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GB" sz="2200" b="0" kern="0" dirty="0">
                <a:solidFill>
                  <a:schemeClr val="bg2">
                    <a:lumMod val="50000"/>
                  </a:schemeClr>
                </a:solidFill>
                <a:latin typeface="Verdana"/>
                <a:cs typeface="+mn-cs"/>
              </a:rPr>
              <a:t>Maritime safety, security, prevention and response to marine pollution by ships, oil and gas installations</a:t>
            </a:r>
          </a:p>
          <a:p>
            <a:pPr marL="342900" lvl="0" indent="-3429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GB" sz="2200" b="0" kern="0" dirty="0">
                <a:solidFill>
                  <a:schemeClr val="bg2">
                    <a:lumMod val="50000"/>
                  </a:schemeClr>
                </a:solidFill>
                <a:latin typeface="Verdana"/>
                <a:cs typeface="+mn-cs"/>
              </a:rPr>
              <a:t>Technical and operational support to EU Member States and Commission</a:t>
            </a:r>
          </a:p>
          <a:p>
            <a:pPr marL="342900" lvl="0" indent="-3429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GB" sz="2200" b="0" kern="0" dirty="0">
                <a:solidFill>
                  <a:schemeClr val="bg2">
                    <a:lumMod val="50000"/>
                  </a:schemeClr>
                </a:solidFill>
                <a:latin typeface="Verdana"/>
                <a:cs typeface="+mn-cs"/>
              </a:rPr>
              <a:t>~235 staff,</a:t>
            </a:r>
            <a:br>
              <a:rPr lang="en-GB" sz="2200" b="0" kern="0" dirty="0">
                <a:solidFill>
                  <a:schemeClr val="bg2">
                    <a:lumMod val="50000"/>
                  </a:schemeClr>
                </a:solidFill>
                <a:latin typeface="Verdana"/>
                <a:cs typeface="+mn-cs"/>
              </a:rPr>
            </a:br>
            <a:r>
              <a:rPr lang="en-GB" sz="2200" b="0" kern="0" dirty="0">
                <a:solidFill>
                  <a:schemeClr val="bg2">
                    <a:lumMod val="50000"/>
                  </a:schemeClr>
                </a:solidFill>
                <a:latin typeface="Verdana"/>
                <a:cs typeface="+mn-cs"/>
              </a:rPr>
              <a:t>24 nationalities</a:t>
            </a:r>
          </a:p>
          <a:p>
            <a:pPr marL="342900" lvl="0" indent="-3429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GB" sz="2200" b="0" kern="0" dirty="0" smtClean="0">
                <a:solidFill>
                  <a:schemeClr val="bg2">
                    <a:lumMod val="50000"/>
                  </a:schemeClr>
                </a:solidFill>
                <a:latin typeface="Verdana"/>
                <a:cs typeface="+mn-cs"/>
              </a:rPr>
              <a:t>~90 </a:t>
            </a:r>
            <a:r>
              <a:rPr lang="en-GB" sz="2200" b="0" kern="0" dirty="0">
                <a:solidFill>
                  <a:schemeClr val="bg2">
                    <a:lumMod val="50000"/>
                  </a:schemeClr>
                </a:solidFill>
                <a:latin typeface="Verdana"/>
                <a:cs typeface="+mn-cs"/>
              </a:rPr>
              <a:t>staff in Operations Department</a:t>
            </a:r>
          </a:p>
          <a:p>
            <a:pPr marL="342900" lvl="0" indent="-3429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GB" sz="2200" b="0" kern="0" dirty="0">
                <a:solidFill>
                  <a:schemeClr val="bg2">
                    <a:lumMod val="50000"/>
                  </a:schemeClr>
                </a:solidFill>
                <a:latin typeface="Verdana"/>
                <a:cs typeface="+mn-cs"/>
              </a:rPr>
              <a:t>Annual overall budget: </a:t>
            </a:r>
            <a:br>
              <a:rPr lang="en-GB" sz="2200" b="0" kern="0" dirty="0">
                <a:solidFill>
                  <a:schemeClr val="bg2">
                    <a:lumMod val="50000"/>
                  </a:schemeClr>
                </a:solidFill>
                <a:latin typeface="Verdana"/>
                <a:cs typeface="+mn-cs"/>
              </a:rPr>
            </a:br>
            <a:r>
              <a:rPr lang="en-GB" sz="2200" b="0" kern="0" dirty="0">
                <a:solidFill>
                  <a:schemeClr val="bg2">
                    <a:lumMod val="50000"/>
                  </a:schemeClr>
                </a:solidFill>
                <a:latin typeface="Verdana"/>
                <a:cs typeface="+mn-cs"/>
              </a:rPr>
              <a:t>~53 million Euros</a:t>
            </a:r>
          </a:p>
          <a:p>
            <a:pPr marL="342900" lvl="0" indent="-3429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GB" sz="2200" b="0" kern="0" dirty="0">
                <a:solidFill>
                  <a:schemeClr val="bg2">
                    <a:lumMod val="50000"/>
                  </a:schemeClr>
                </a:solidFill>
                <a:latin typeface="Verdana"/>
                <a:cs typeface="+mn-cs"/>
              </a:rPr>
              <a:t>HQ Lisbon, </a:t>
            </a:r>
            <a:r>
              <a:rPr lang="en-GB" sz="2200" b="0" kern="0" dirty="0" smtClean="0">
                <a:solidFill>
                  <a:schemeClr val="bg2">
                    <a:lumMod val="50000"/>
                  </a:schemeClr>
                </a:solidFill>
                <a:latin typeface="Verdana"/>
                <a:cs typeface="+mn-cs"/>
              </a:rPr>
              <a:t>Portugal</a:t>
            </a:r>
            <a:endParaRPr lang="en-US" sz="2200" b="0" kern="0" dirty="0">
              <a:solidFill>
                <a:schemeClr val="bg2">
                  <a:lumMod val="50000"/>
                </a:schemeClr>
              </a:solidFill>
              <a:latin typeface="Verdana"/>
              <a:cs typeface="+mn-cs"/>
            </a:endParaRPr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869DD-A183-4DB1-94AF-557A5F3D5FC1}" type="slidenum">
              <a:rPr lang="cs-CZ" smtClean="0">
                <a:solidFill>
                  <a:srgbClr val="006EBC"/>
                </a:solidFill>
              </a:rPr>
              <a:pPr/>
              <a:t>2</a:t>
            </a:fld>
            <a:endParaRPr lang="cs-CZ">
              <a:solidFill>
                <a:srgbClr val="006EBC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IE" dirty="0"/>
          </a:p>
        </p:txBody>
      </p:sp>
      <p:pic>
        <p:nvPicPr>
          <p:cNvPr id="2052" name="Picture 4" descr="C:\Users\ballele\Desktop\santa mari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3513" y="4918326"/>
            <a:ext cx="3888620" cy="193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ballele\Desktop\sinking-ship-human-resources-600x32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2845" y="2765234"/>
            <a:ext cx="3601156" cy="2399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ballele\Desktop\joint-w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3513" y="903383"/>
            <a:ext cx="3912360" cy="2104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9022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Governance</a:t>
            </a:r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64AC6-8DDE-4DC2-94C4-BD9EF566E8C2}" type="slidenum">
              <a:rPr lang="en-IE" smtClean="0"/>
              <a:pPr/>
              <a:t>20</a:t>
            </a:fld>
            <a:endParaRPr lang="en-IE"/>
          </a:p>
        </p:txBody>
      </p:sp>
      <p:sp>
        <p:nvSpPr>
          <p:cNvPr id="3" name="Rectangle 2"/>
          <p:cNvSpPr/>
          <p:nvPr/>
        </p:nvSpPr>
        <p:spPr>
          <a:xfrm>
            <a:off x="556953" y="1166843"/>
            <a:ext cx="8104909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IE" sz="2400" b="1" kern="0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CISE concept for 2020</a:t>
            </a:r>
            <a:endParaRPr lang="en-IE" sz="2400" kern="0" dirty="0" smtClean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-"/>
            </a:pPr>
            <a:r>
              <a:rPr lang="en-IE" sz="2400" kern="0" dirty="0" smtClean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Governance unknown, “voluntary process”?</a:t>
            </a:r>
            <a:endParaRPr lang="en-IE" sz="2400" kern="0" dirty="0" smtClean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-"/>
            </a:pPr>
            <a:r>
              <a:rPr lang="en-IE" sz="2400" kern="0" dirty="0" smtClean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will user rights be respected and controlled?</a:t>
            </a:r>
          </a:p>
          <a:p>
            <a:pPr marL="342900" indent="-3429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-"/>
            </a:pPr>
            <a:r>
              <a:rPr lang="en-IE" sz="2400" kern="0" dirty="0" smtClean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Will there be cost sharing for data and SW developments (algorithms</a:t>
            </a:r>
            <a:r>
              <a:rPr lang="en-IE" sz="2400" kern="0" dirty="0" smtClean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)?</a:t>
            </a:r>
          </a:p>
          <a:p>
            <a:pPr marL="342900" indent="-3429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-"/>
            </a:pPr>
            <a:r>
              <a:rPr lang="en-GB" sz="2400" kern="0" dirty="0" smtClean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contribution: quid pro quo</a:t>
            </a:r>
            <a:br>
              <a:rPr lang="en-GB" sz="2400" kern="0" dirty="0" smtClean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IE" sz="2400" kern="0" dirty="0" smtClean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IE" sz="2400" b="1" kern="0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Existing </a:t>
            </a:r>
            <a:r>
              <a:rPr lang="en-IE" sz="2400" b="1" kern="0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cooperation</a:t>
            </a:r>
          </a:p>
          <a:p>
            <a:pPr marL="342900" indent="-3429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IE" sz="2400" kern="0" dirty="0" smtClean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Governance is improved with the Commission’s new High Level Steering Group for Maritime Systems and Services</a:t>
            </a:r>
          </a:p>
          <a:p>
            <a:pPr marL="342900" indent="-3429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IE" sz="2400" kern="0" dirty="0" smtClean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Legal basis for increased interagency cooperation    (between EMSA-</a:t>
            </a:r>
            <a:r>
              <a:rPr lang="en-IE" sz="2400" kern="0" dirty="0" err="1" smtClean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Frontex</a:t>
            </a:r>
            <a:r>
              <a:rPr lang="en-IE" sz="2400" kern="0" dirty="0" smtClean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-EFCA) with adoption of the  border package</a:t>
            </a:r>
            <a:endParaRPr lang="en-GB" sz="2400" kern="0" dirty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3043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emsa.europa.eu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" y="606424"/>
            <a:ext cx="5016500" cy="37603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5709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Data sharing principles &amp; practices (1)</a:t>
            </a:r>
            <a:endParaRPr lang="en-IE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361244" y="1004712"/>
            <a:ext cx="8466667" cy="5407378"/>
          </a:xfrm>
        </p:spPr>
        <p:txBody>
          <a:bodyPr>
            <a:normAutofit/>
          </a:bodyPr>
          <a:lstStyle/>
          <a:p>
            <a:pPr marL="342900" lvl="1" indent="-342900">
              <a:buFont typeface="Wingdings" panose="05000000000000000000" pitchFamily="2" charset="2"/>
              <a:buChar char="§"/>
            </a:pPr>
            <a:r>
              <a:rPr lang="en-GB" sz="2000" b="1" dirty="0" smtClean="0"/>
              <a:t>EMSA is following a </a:t>
            </a:r>
            <a:r>
              <a:rPr lang="en-GB" sz="2000" b="1" u="sng" dirty="0" smtClean="0"/>
              <a:t>functional approach</a:t>
            </a:r>
            <a:r>
              <a:rPr lang="en-GB" sz="2000" b="1" dirty="0" smtClean="0"/>
              <a:t>: the authority that fulfils the task at national level is getting the data. </a:t>
            </a:r>
            <a:r>
              <a:rPr lang="en-GB" sz="2000" b="1" u="sng" dirty="0" smtClean="0"/>
              <a:t>There is no </a:t>
            </a:r>
            <a:r>
              <a:rPr lang="en-GB" sz="2000" b="1" i="1" u="sng" dirty="0" smtClean="0"/>
              <a:t>community</a:t>
            </a:r>
            <a:r>
              <a:rPr lang="en-GB" sz="2000" b="1" u="sng" dirty="0" smtClean="0"/>
              <a:t> approach</a:t>
            </a:r>
            <a:r>
              <a:rPr lang="en-GB" sz="2000" b="1" dirty="0" smtClean="0"/>
              <a:t>. </a:t>
            </a:r>
          </a:p>
          <a:p>
            <a:pPr marL="342900" lvl="1" indent="-342900">
              <a:buFont typeface="Wingdings" panose="05000000000000000000" pitchFamily="2" charset="2"/>
              <a:buChar char="§"/>
            </a:pPr>
            <a:r>
              <a:rPr lang="en-GB" sz="2000" b="1" dirty="0" smtClean="0"/>
              <a:t>EMSA is an </a:t>
            </a:r>
            <a:r>
              <a:rPr lang="en-GB" sz="2000" b="1" u="sng" dirty="0" smtClean="0"/>
              <a:t>institutional service provider</a:t>
            </a:r>
            <a:r>
              <a:rPr lang="en-GB" sz="2000" b="1" dirty="0" smtClean="0"/>
              <a:t>.</a:t>
            </a:r>
          </a:p>
          <a:p>
            <a:pPr marL="342900" lvl="1" indent="-342900">
              <a:buFont typeface="Wingdings" panose="05000000000000000000" pitchFamily="2" charset="2"/>
              <a:buChar char="§"/>
            </a:pPr>
            <a:r>
              <a:rPr lang="en-GB" sz="2000" b="1" dirty="0"/>
              <a:t>In case of EMSA, Member States have decided to collect, exchange and distribute data by or via the EU level: an </a:t>
            </a:r>
            <a:r>
              <a:rPr lang="en-GB" sz="2000" b="1" u="sng" dirty="0"/>
              <a:t>EU Agency as a technical tool for collective data sharing</a:t>
            </a:r>
            <a:r>
              <a:rPr lang="en-GB" sz="2000" b="1" dirty="0"/>
              <a:t>, instead of </a:t>
            </a:r>
            <a:r>
              <a:rPr lang="en-GB" sz="2000" b="1" dirty="0" smtClean="0"/>
              <a:t>bilateral exchanges at national level. </a:t>
            </a:r>
            <a:r>
              <a:rPr lang="en-GB" sz="2000" b="1" dirty="0"/>
              <a:t>All data sharing is by definition cross border.</a:t>
            </a:r>
            <a:br>
              <a:rPr lang="en-GB" sz="2000" b="1" dirty="0"/>
            </a:br>
            <a:endParaRPr lang="en-GB" sz="2000" b="1" dirty="0"/>
          </a:p>
          <a:p>
            <a:pPr lvl="1"/>
            <a:r>
              <a:rPr lang="en-GB" sz="2000" b="1" dirty="0" smtClean="0"/>
              <a:t/>
            </a:r>
            <a:br>
              <a:rPr lang="en-GB" sz="2000" b="1" dirty="0" smtClean="0"/>
            </a:br>
            <a:endParaRPr lang="en-GB" sz="2000" b="1" dirty="0" smtClean="0"/>
          </a:p>
          <a:p>
            <a:pPr marL="342900" lvl="1" indent="-342900">
              <a:buFont typeface="Wingdings" panose="05000000000000000000" pitchFamily="2" charset="2"/>
              <a:buChar char="§"/>
            </a:pPr>
            <a:endParaRPr lang="en-GB" sz="2000" b="1" dirty="0" smtClean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8626" y="3888956"/>
            <a:ext cx="4891489" cy="2969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4977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Data sharing principles &amp; practices (2)</a:t>
            </a:r>
            <a:endParaRPr lang="en-IE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361244" y="1004712"/>
            <a:ext cx="8466667" cy="5407378"/>
          </a:xfrm>
        </p:spPr>
        <p:txBody>
          <a:bodyPr>
            <a:normAutofit/>
          </a:bodyPr>
          <a:lstStyle/>
          <a:p>
            <a:pPr marL="342900" lvl="1" indent="-342900">
              <a:buFont typeface="Wingdings" panose="05000000000000000000" pitchFamily="2" charset="2"/>
              <a:buChar char="§"/>
            </a:pPr>
            <a:r>
              <a:rPr lang="en-GB" sz="2000" b="1" dirty="0" smtClean="0"/>
              <a:t>“</a:t>
            </a:r>
            <a:r>
              <a:rPr lang="en-GB" sz="2000" b="1" u="sng" dirty="0"/>
              <a:t>The</a:t>
            </a:r>
            <a:r>
              <a:rPr lang="en-GB" sz="2000" b="1" dirty="0"/>
              <a:t> maritime picture” does not exist. No “one size fits all” solution is provided, but </a:t>
            </a:r>
            <a:r>
              <a:rPr lang="en-GB" sz="2000" b="1" u="sng" dirty="0"/>
              <a:t>tailor-made maritime pictures</a:t>
            </a:r>
            <a:r>
              <a:rPr lang="en-GB" sz="2000" b="1" dirty="0"/>
              <a:t>, including selective data for particular users (permit information, security information, local assets, local environmental conditions, etc.)</a:t>
            </a:r>
            <a:br>
              <a:rPr lang="en-GB" sz="2000" b="1" dirty="0"/>
            </a:br>
            <a:endParaRPr lang="en-GB" sz="2000" b="1" dirty="0"/>
          </a:p>
          <a:p>
            <a:pPr marL="342900" lvl="1" indent="-342900">
              <a:buFont typeface="Wingdings" panose="05000000000000000000" pitchFamily="2" charset="2"/>
              <a:buChar char="§"/>
            </a:pPr>
            <a:r>
              <a:rPr lang="en-GB" sz="2000" b="1" dirty="0" smtClean="0"/>
              <a:t>Data sharing relates to the </a:t>
            </a:r>
            <a:r>
              <a:rPr lang="en-GB" sz="2000" b="1" u="sng" dirty="0" smtClean="0"/>
              <a:t>“maritime picture” and beyond</a:t>
            </a:r>
            <a:r>
              <a:rPr lang="en-GB" sz="2000" b="1" dirty="0" smtClean="0"/>
              <a:t>: port notifications (80.000 per month), HAZMAT notifications (14.000 per month), HAZMAT emergencies, Port State Control inspections, other inspections of EU maritime legislation, emissions, incidents/accidents (180 reports per month), accident investigation, pollution detection, pollution response capabilities, maritime security, ship waste information</a:t>
            </a:r>
            <a:br>
              <a:rPr lang="en-GB" sz="2000" b="1" dirty="0" smtClean="0"/>
            </a:br>
            <a:endParaRPr lang="en-GB" sz="2000" b="1" dirty="0" smtClean="0"/>
          </a:p>
          <a:p>
            <a:pPr marL="342900" lvl="1" indent="-342900">
              <a:buFont typeface="Wingdings" panose="05000000000000000000" pitchFamily="2" charset="2"/>
              <a:buChar char="§"/>
            </a:pPr>
            <a:endParaRPr lang="en-GB" sz="2000" b="1" dirty="0" smtClean="0"/>
          </a:p>
        </p:txBody>
      </p:sp>
      <p:pic>
        <p:nvPicPr>
          <p:cNvPr id="8" name="Picture 2" descr="C:\Users\ballele\AppData\Local\Microsoft\Windows\Temporary Internet Files\Content.Outlook\JLV6N2A0\integrated monitoring service 2.p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9629" y="4737253"/>
            <a:ext cx="4715219" cy="2038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861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Data sharing principles &amp; practices (3)</a:t>
            </a:r>
            <a:endParaRPr lang="en-IE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361244" y="1004712"/>
            <a:ext cx="8466667" cy="5407378"/>
          </a:xfrm>
        </p:spPr>
        <p:txBody>
          <a:bodyPr>
            <a:normAutofit/>
          </a:bodyPr>
          <a:lstStyle/>
          <a:p>
            <a:pPr marL="342900" lvl="1" indent="-342900">
              <a:buFont typeface="Wingdings" panose="05000000000000000000" pitchFamily="2" charset="2"/>
              <a:buChar char="§"/>
            </a:pPr>
            <a:r>
              <a:rPr lang="en-GB" sz="2000" b="1" dirty="0" smtClean="0"/>
              <a:t>Information is a </a:t>
            </a:r>
            <a:r>
              <a:rPr lang="en-GB" sz="2000" b="1" u="sng" dirty="0" smtClean="0"/>
              <a:t>hybrid collection</a:t>
            </a:r>
            <a:r>
              <a:rPr lang="en-GB" sz="2000" b="1" dirty="0" smtClean="0"/>
              <a:t> of data:</a:t>
            </a:r>
          </a:p>
          <a:p>
            <a:pPr marL="571500" lvl="2" indent="-342900">
              <a:buFont typeface="Wingdings" panose="05000000000000000000" pitchFamily="2" charset="2"/>
              <a:buChar char="§"/>
            </a:pPr>
            <a:r>
              <a:rPr lang="en-GB" sz="2000" b="1" dirty="0" smtClean="0"/>
              <a:t>Data (T-AIS) owned by Member States as coastal states: EMSA is system administrator or central node</a:t>
            </a:r>
          </a:p>
          <a:p>
            <a:pPr marL="571500" lvl="2" indent="-342900">
              <a:buFont typeface="Wingdings" panose="05000000000000000000" pitchFamily="2" charset="2"/>
              <a:buChar char="§"/>
            </a:pPr>
            <a:r>
              <a:rPr lang="en-GB" sz="2000" b="1" dirty="0" smtClean="0"/>
              <a:t>For LRIT owned by Flag States, EMSA hosts the central node for all data centres in the world (International Data Exchange - IDE)</a:t>
            </a:r>
          </a:p>
          <a:p>
            <a:pPr marL="571500" lvl="2" indent="-342900">
              <a:buFont typeface="Wingdings" panose="05000000000000000000" pitchFamily="2" charset="2"/>
              <a:buChar char="§"/>
            </a:pPr>
            <a:r>
              <a:rPr lang="en-GB" sz="2000" b="1" dirty="0" smtClean="0"/>
              <a:t>(Satellite) data provided by companies: liability regarding the end use of data</a:t>
            </a:r>
          </a:p>
          <a:p>
            <a:pPr marL="571500" lvl="2" indent="-342900">
              <a:buFont typeface="Wingdings" panose="05000000000000000000" pitchFamily="2" charset="2"/>
              <a:buChar char="§"/>
            </a:pPr>
            <a:r>
              <a:rPr lang="en-GB" sz="2000" b="1" dirty="0" smtClean="0"/>
              <a:t>LRIT regulated by IMO; responsibility for end-to-end use: LRIT data (flow) is audited by IMSO</a:t>
            </a:r>
          </a:p>
          <a:p>
            <a:pPr marL="571500" lvl="2" indent="-342900">
              <a:buFont typeface="Wingdings" panose="05000000000000000000" pitchFamily="2" charset="2"/>
              <a:buChar char="§"/>
            </a:pPr>
            <a:r>
              <a:rPr lang="en-GB" sz="2000" b="1" dirty="0" smtClean="0"/>
              <a:t>Direct costs associated to data: satellite imagery, LRIT position reports, SAT-AIS</a:t>
            </a:r>
          </a:p>
          <a:p>
            <a:pPr marL="571500" lvl="2" indent="-342900">
              <a:buFont typeface="Wingdings" panose="05000000000000000000" pitchFamily="2" charset="2"/>
              <a:buChar char="§"/>
            </a:pPr>
            <a:r>
              <a:rPr lang="en-GB" sz="2000" b="1" dirty="0" smtClean="0"/>
              <a:t>Multi-user licensing: costs depend on and  increase with more users</a:t>
            </a:r>
            <a:br>
              <a:rPr lang="en-GB" sz="2000" b="1" dirty="0" smtClean="0"/>
            </a:br>
            <a:endParaRPr lang="en-GB" sz="2000" b="1" dirty="0" smtClean="0"/>
          </a:p>
          <a:p>
            <a:pPr marL="342900" lvl="1" indent="-342900">
              <a:buFont typeface="Wingdings" panose="05000000000000000000" pitchFamily="2" charset="2"/>
              <a:buChar char="§"/>
            </a:pPr>
            <a:endParaRPr lang="en-GB" sz="2000" b="1" dirty="0" smtClean="0"/>
          </a:p>
        </p:txBody>
      </p:sp>
      <p:pic>
        <p:nvPicPr>
          <p:cNvPr id="4" name="Picture 2" descr="C:\Users\ballele\Desktop\Singapore-Strait-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138" y="5100810"/>
            <a:ext cx="5292147" cy="1757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6070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Data sharing principles &amp; practices (4)</a:t>
            </a:r>
            <a:endParaRPr lang="en-IE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361244" y="1004712"/>
            <a:ext cx="8466667" cy="5407378"/>
          </a:xfrm>
        </p:spPr>
        <p:txBody>
          <a:bodyPr>
            <a:normAutofit/>
          </a:bodyPr>
          <a:lstStyle/>
          <a:p>
            <a:pPr marL="342900" lvl="1" indent="-342900">
              <a:buFont typeface="Wingdings" panose="05000000000000000000" pitchFamily="2" charset="2"/>
              <a:buChar char="§"/>
            </a:pPr>
            <a:r>
              <a:rPr lang="en-GB" sz="2000" b="1" u="sng" dirty="0" smtClean="0"/>
              <a:t>Applying intelligence </a:t>
            </a:r>
            <a:r>
              <a:rPr lang="en-GB" sz="2000" b="1" dirty="0" smtClean="0"/>
              <a:t>to the maritime picture:</a:t>
            </a:r>
            <a:br>
              <a:rPr lang="en-GB" sz="2000" b="1" dirty="0" smtClean="0"/>
            </a:br>
            <a:r>
              <a:rPr lang="en-GB" sz="2000" b="1" dirty="0" smtClean="0"/>
              <a:t>. Data fusion (e.g. ship track build from different sources)</a:t>
            </a:r>
            <a:br>
              <a:rPr lang="en-GB" sz="2000" b="1" dirty="0" smtClean="0"/>
            </a:br>
            <a:r>
              <a:rPr lang="en-GB" sz="2000" b="1" dirty="0" smtClean="0"/>
              <a:t>. Data correlation (e.g. filtering of unidentified vessels)</a:t>
            </a:r>
            <a:br>
              <a:rPr lang="en-GB" sz="2000" b="1" dirty="0" smtClean="0"/>
            </a:br>
            <a:r>
              <a:rPr lang="en-GB" sz="2000" b="1" dirty="0" smtClean="0"/>
              <a:t>. “Abnormal Behaviour Monitoring (ABM)” (algorithms to automatically detect e.g. “</a:t>
            </a:r>
            <a:r>
              <a:rPr lang="en-GB" sz="2000" b="1" dirty="0" err="1" smtClean="0"/>
              <a:t>rendez-vous</a:t>
            </a:r>
            <a:r>
              <a:rPr lang="en-GB" sz="2000" b="1" dirty="0" smtClean="0"/>
              <a:t> at sea”, sudden change of course, speed, in or out area, etc.</a:t>
            </a:r>
            <a:br>
              <a:rPr lang="en-GB" sz="2000" b="1" dirty="0" smtClean="0"/>
            </a:br>
            <a:r>
              <a:rPr lang="en-GB" sz="2000" b="1" dirty="0" smtClean="0"/>
              <a:t>. SAR SURPIC (Search-and-Rescue Surface Picture)</a:t>
            </a:r>
            <a:br>
              <a:rPr lang="en-GB" sz="2000" b="1" dirty="0" smtClean="0"/>
            </a:br>
            <a:r>
              <a:rPr lang="en-GB" sz="2000" b="1" dirty="0" smtClean="0"/>
              <a:t>. Analysis/probability identification of oil pollution at-sea</a:t>
            </a:r>
            <a:br>
              <a:rPr lang="en-GB" sz="2000" b="1" dirty="0" smtClean="0"/>
            </a:br>
            <a:r>
              <a:rPr lang="en-GB" sz="2000" b="1" dirty="0" smtClean="0"/>
              <a:t>. Fore- and hindcasting of oil spills (regional cooperation)</a:t>
            </a:r>
            <a:br>
              <a:rPr lang="en-GB" sz="2000" b="1" dirty="0" smtClean="0"/>
            </a:br>
            <a:r>
              <a:rPr lang="en-GB" sz="2000" b="1" dirty="0" smtClean="0"/>
              <a:t>. Forecast modelling of use of dispersants (DUET)</a:t>
            </a:r>
            <a:br>
              <a:rPr lang="en-GB" sz="2000" b="1" dirty="0" smtClean="0"/>
            </a:br>
            <a:endParaRPr lang="en-GB" sz="2000" b="1" dirty="0" smtClean="0"/>
          </a:p>
          <a:p>
            <a:pPr marL="342900" lvl="1" indent="-342900">
              <a:buFont typeface="Wingdings" panose="05000000000000000000" pitchFamily="2" charset="2"/>
              <a:buChar char="§"/>
            </a:pPr>
            <a:endParaRPr lang="en-GB" sz="2000" b="1" dirty="0" smtClean="0"/>
          </a:p>
        </p:txBody>
      </p:sp>
      <p:grpSp>
        <p:nvGrpSpPr>
          <p:cNvPr id="4" name="Group 3"/>
          <p:cNvGrpSpPr/>
          <p:nvPr/>
        </p:nvGrpSpPr>
        <p:grpSpPr>
          <a:xfrm>
            <a:off x="4811617" y="4285560"/>
            <a:ext cx="4209823" cy="2572439"/>
            <a:chOff x="395536" y="1052736"/>
            <a:chExt cx="8376015" cy="5472608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536" y="1052736"/>
              <a:ext cx="8376015" cy="54726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1920" y="1052736"/>
              <a:ext cx="4675782" cy="53083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1739" y="4234436"/>
            <a:ext cx="3210582" cy="2277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3352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" y="1"/>
            <a:ext cx="7019925" cy="909022"/>
          </a:xfrm>
        </p:spPr>
        <p:txBody>
          <a:bodyPr/>
          <a:lstStyle/>
          <a:p>
            <a:r>
              <a:rPr lang="en-GB" dirty="0" smtClean="0"/>
              <a:t>Multiple sources for the “maritime picture”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869DD-A183-4DB1-94AF-557A5F3D5FC1}" type="slidenum">
              <a:rPr lang="cs-CZ" smtClean="0">
                <a:solidFill>
                  <a:srgbClr val="006EBC"/>
                </a:solidFill>
              </a:rPr>
              <a:pPr/>
              <a:t>7</a:t>
            </a:fld>
            <a:endParaRPr lang="cs-CZ">
              <a:solidFill>
                <a:srgbClr val="006EBC"/>
              </a:solidFill>
            </a:endParaRPr>
          </a:p>
        </p:txBody>
      </p:sp>
      <p:pic>
        <p:nvPicPr>
          <p:cNvPr id="1026" name="Picture 2" descr="C:\Users\ballele\AppData\Local\Microsoft\Windows\Temporary Internet Files\Content.Outlook\JR8F9FTZ\integrated_maritime_services_illustration_drone_satellit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90412"/>
            <a:ext cx="9144000" cy="6057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741332" y="2528711"/>
            <a:ext cx="12530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RPAS</a:t>
            </a:r>
            <a:endParaRPr lang="en-IE" b="1" dirty="0"/>
          </a:p>
        </p:txBody>
      </p:sp>
      <p:sp>
        <p:nvSpPr>
          <p:cNvPr id="6" name="TextBox 5"/>
          <p:cNvSpPr txBox="1"/>
          <p:nvPr/>
        </p:nvSpPr>
        <p:spPr>
          <a:xfrm>
            <a:off x="8026400" y="2201333"/>
            <a:ext cx="111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SAT-COM</a:t>
            </a:r>
            <a:endParaRPr lang="en-IE" b="1" dirty="0"/>
          </a:p>
        </p:txBody>
      </p:sp>
    </p:spTree>
    <p:extLst>
      <p:ext uri="{BB962C8B-B14F-4D97-AF65-F5344CB8AC3E}">
        <p14:creationId xmlns:p14="http://schemas.microsoft.com/office/powerpoint/2010/main" val="2373759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0186" y="0"/>
            <a:ext cx="5531651" cy="909022"/>
          </a:xfrm>
        </p:spPr>
        <p:txBody>
          <a:bodyPr>
            <a:normAutofit/>
          </a:bodyPr>
          <a:lstStyle/>
          <a:p>
            <a:r>
              <a:rPr lang="en-GB" sz="3200" dirty="0" smtClean="0">
                <a:latin typeface="+mn-lt"/>
              </a:rPr>
              <a:t>Integrated Maritime Services</a:t>
            </a:r>
            <a:endParaRPr lang="en-GB" sz="320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869DD-A183-4DB1-94AF-557A5F3D5FC1}" type="slidenum">
              <a:rPr lang="cs-CZ" smtClean="0">
                <a:solidFill>
                  <a:srgbClr val="20AEE6"/>
                </a:solidFill>
              </a:rPr>
              <a:pPr/>
              <a:t>8</a:t>
            </a:fld>
            <a:endParaRPr lang="cs-CZ">
              <a:solidFill>
                <a:srgbClr val="20AEE6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689316" y="2575610"/>
            <a:ext cx="587385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lnSpc>
                <a:spcPct val="200000"/>
              </a:lnSpc>
              <a:spcBef>
                <a:spcPts val="500"/>
              </a:spcBef>
            </a:pPr>
            <a:r>
              <a:rPr lang="en-GB" sz="3600" dirty="0" smtClean="0">
                <a:solidFill>
                  <a:srgbClr val="5A66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 we integrate data?</a:t>
            </a:r>
            <a:endParaRPr lang="en-GB" sz="3600" dirty="0">
              <a:solidFill>
                <a:srgbClr val="5A666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9697" y="1063380"/>
            <a:ext cx="10493697" cy="5368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9697" y="1063380"/>
            <a:ext cx="10493697" cy="5373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9695" y="1063381"/>
            <a:ext cx="10466797" cy="5368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9694" y="1063381"/>
            <a:ext cx="10466796" cy="5360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9694" y="1063381"/>
            <a:ext cx="10505039" cy="5360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9698" y="1063381"/>
            <a:ext cx="10466799" cy="5368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8658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Ship positioning data on a given day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869DD-A183-4DB1-94AF-557A5F3D5FC1}" type="slidenum">
              <a:rPr lang="cs-CZ" smtClean="0">
                <a:solidFill>
                  <a:srgbClr val="006EBC"/>
                </a:solidFill>
              </a:rPr>
              <a:pPr/>
              <a:t>9</a:t>
            </a:fld>
            <a:endParaRPr lang="cs-CZ">
              <a:solidFill>
                <a:srgbClr val="006EBC"/>
              </a:solidFill>
            </a:endParaRPr>
          </a:p>
        </p:txBody>
      </p:sp>
      <p:sp>
        <p:nvSpPr>
          <p:cNvPr id="271" name="Title 1"/>
          <p:cNvSpPr txBox="1">
            <a:spLocks/>
          </p:cNvSpPr>
          <p:nvPr/>
        </p:nvSpPr>
        <p:spPr>
          <a:xfrm>
            <a:off x="314325" y="3670759"/>
            <a:ext cx="2495550" cy="42169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5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000" b="0" dirty="0" smtClean="0">
                <a:solidFill>
                  <a:srgbClr val="006EBC"/>
                </a:solidFill>
              </a:rPr>
              <a:t>Figure 1 – Number of messages received at EMSA in one day</a:t>
            </a:r>
            <a:endParaRPr lang="en-US" sz="1000" b="0" dirty="0">
              <a:solidFill>
                <a:srgbClr val="006EBC"/>
              </a:solidFill>
            </a:endParaRPr>
          </a:p>
        </p:txBody>
      </p:sp>
      <p:sp>
        <p:nvSpPr>
          <p:cNvPr id="101" name="Title 1"/>
          <p:cNvSpPr txBox="1">
            <a:spLocks/>
          </p:cNvSpPr>
          <p:nvPr/>
        </p:nvSpPr>
        <p:spPr>
          <a:xfrm>
            <a:off x="581024" y="5953126"/>
            <a:ext cx="2922251" cy="46513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5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000" b="0" dirty="0" smtClean="0">
                <a:solidFill>
                  <a:srgbClr val="006EBC"/>
                </a:solidFill>
              </a:rPr>
              <a:t>Figure 2 and 3 – Number distinct vessels (MMSI) detected in 1 day period per source</a:t>
            </a:r>
          </a:p>
          <a:p>
            <a:endParaRPr lang="en-US" sz="1000" b="0" dirty="0">
              <a:solidFill>
                <a:srgbClr val="006EBC"/>
              </a:solidFill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1261" y="3590925"/>
            <a:ext cx="3367348" cy="2711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2703" y="4092452"/>
            <a:ext cx="1818154" cy="2209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22" y="1204913"/>
            <a:ext cx="5011053" cy="2664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809875" y="6418264"/>
            <a:ext cx="56455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 smtClean="0">
                <a:solidFill>
                  <a:schemeClr val="accent2"/>
                </a:solidFill>
              </a:rPr>
              <a:t>Information based on data received on 12 April 2016</a:t>
            </a:r>
            <a:endParaRPr lang="en-IE" sz="1000" dirty="0">
              <a:solidFill>
                <a:schemeClr val="accent2"/>
              </a:solidFill>
            </a:endParaRPr>
          </a:p>
        </p:txBody>
      </p:sp>
      <p:pic>
        <p:nvPicPr>
          <p:cNvPr id="10" name="AGI_eE_Assets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3036.0944" end="180901.104"/>
                </p14:media>
              </p:ext>
            </p:extLst>
          </p:nvPr>
        </p:nvPicPr>
        <p:blipFill rotWithShape="1">
          <a:blip r:embed="rId7">
            <a:lum bright="20000" contrast="40000"/>
          </a:blip>
          <a:srcRect l="28962" t="9562" r="28962" b="9562"/>
          <a:stretch>
            <a:fillRect/>
          </a:stretch>
        </p:blipFill>
        <p:spPr>
          <a:xfrm>
            <a:off x="6213512" y="914399"/>
            <a:ext cx="2930487" cy="25669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28912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94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Motiv Office">
  <a:themeElements>
    <a:clrScheme name="EMSA">
      <a:dk1>
        <a:sysClr val="windowText" lastClr="000000"/>
      </a:dk1>
      <a:lt1>
        <a:sysClr val="window" lastClr="FFFFFF"/>
      </a:lt1>
      <a:dk2>
        <a:srgbClr val="006EBC"/>
      </a:dk2>
      <a:lt2>
        <a:srgbClr val="DCDCDC"/>
      </a:lt2>
      <a:accent1>
        <a:srgbClr val="20AEE6"/>
      </a:accent1>
      <a:accent2>
        <a:srgbClr val="003384"/>
      </a:accent2>
      <a:accent3>
        <a:srgbClr val="5A666D"/>
      </a:accent3>
      <a:accent4>
        <a:srgbClr val="F3A31C"/>
      </a:accent4>
      <a:accent5>
        <a:srgbClr val="E15E1C"/>
      </a:accent5>
      <a:accent6>
        <a:srgbClr val="59A64B"/>
      </a:accent6>
      <a:hlink>
        <a:srgbClr val="816EAA"/>
      </a:hlink>
      <a:folHlink>
        <a:srgbClr val="AEC300"/>
      </a:folHlink>
    </a:clrScheme>
    <a:fontScheme name="Motiv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EMSA_prezentace.potx" id="{7665511C-9551-4E53-8E38-4BCE9A94F827}" vid="{645188C0-D5E9-46BC-AB97-B3CD89633795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847</Words>
  <Application>Microsoft Office PowerPoint</Application>
  <PresentationFormat>On-screen Show (4:3)</PresentationFormat>
  <Paragraphs>179</Paragraphs>
  <Slides>21</Slides>
  <Notes>11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Motiv Office</vt:lpstr>
      <vt:lpstr>information sharing: the experience of EMSA</vt:lpstr>
      <vt:lpstr>European Maritime Safety Agency</vt:lpstr>
      <vt:lpstr>Data sharing principles &amp; practices (1)</vt:lpstr>
      <vt:lpstr>Data sharing principles &amp; practices (2)</vt:lpstr>
      <vt:lpstr>Data sharing principles &amp; practices (3)</vt:lpstr>
      <vt:lpstr>Data sharing principles &amp; practices (4)</vt:lpstr>
      <vt:lpstr>Multiple sources for the “maritime picture”</vt:lpstr>
      <vt:lpstr>Integrated Maritime Services</vt:lpstr>
      <vt:lpstr>Ship positioning data on a given day</vt:lpstr>
      <vt:lpstr>Satellite Imagery- Acquisitions</vt:lpstr>
      <vt:lpstr>Overall distribution of IMS users</vt:lpstr>
      <vt:lpstr>Users of EMSA information services</vt:lpstr>
      <vt:lpstr>Access and Security</vt:lpstr>
      <vt:lpstr>Access and Security</vt:lpstr>
      <vt:lpstr>Cross sector data sharing</vt:lpstr>
      <vt:lpstr>Cross sector data sharing</vt:lpstr>
      <vt:lpstr>PowerPoint Presentation</vt:lpstr>
      <vt:lpstr>PowerPoint Presentation</vt:lpstr>
      <vt:lpstr>Schedule</vt:lpstr>
      <vt:lpstr>Governance</vt:lpstr>
      <vt:lpstr>PowerPoint Presentation</vt:lpstr>
    </vt:vector>
  </TitlesOfParts>
  <Company>European Maritime Safety Agency (EMSA)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European Maritime Safety Agency</dc:title>
  <dc:creator>Andrea TASSONI</dc:creator>
  <cp:lastModifiedBy>Leendert BAL</cp:lastModifiedBy>
  <cp:revision>257</cp:revision>
  <cp:lastPrinted>2016-06-16T13:00:18Z</cp:lastPrinted>
  <dcterms:created xsi:type="dcterms:W3CDTF">2014-07-16T15:10:46Z</dcterms:created>
  <dcterms:modified xsi:type="dcterms:W3CDTF">2016-06-16T13:00:54Z</dcterms:modified>
</cp:coreProperties>
</file>