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256" r:id="rId3"/>
    <p:sldId id="257" r:id="rId4"/>
    <p:sldId id="258" r:id="rId5"/>
    <p:sldId id="272" r:id="rId6"/>
    <p:sldId id="259" r:id="rId7"/>
    <p:sldId id="274" r:id="rId8"/>
    <p:sldId id="261"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uccio" initials="an" lastIdx="2" clrIdx="0"/>
  <p:cmAuthor id="1" name="Alessandro Pititto"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77BB9"/>
    <a:srgbClr val="860000"/>
    <a:srgbClr val="77933C"/>
    <a:srgbClr val="E46C0A"/>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5" autoAdjust="0"/>
    <p:restoredTop sz="94605" autoAdjust="0"/>
  </p:normalViewPr>
  <p:slideViewPr>
    <p:cSldViewPr>
      <p:cViewPr>
        <p:scale>
          <a:sx n="80" d="100"/>
          <a:sy n="80" d="100"/>
        </p:scale>
        <p:origin x="-108" y="258"/>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92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E552CC-1392-4058-B424-4C161E1A7A93}" type="datetimeFigureOut">
              <a:rPr lang="en-US" smtClean="0"/>
              <a:pPr/>
              <a:t>7/5/2013</a:t>
            </a:fld>
            <a:endParaRPr lang="en-GB"/>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DA40F1-4CAB-4A21-908C-9B971FB59292}" type="slidenum">
              <a:rPr lang="en-GB" smtClean="0"/>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742C4-0797-4384-9A27-FE835CF785C3}" type="datetimeFigureOut">
              <a:rPr lang="en-US" smtClean="0"/>
              <a:pPr/>
              <a:t>7/5/2013</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AFF643-3122-4A61-9157-67E498BDDB6A}" type="slidenum">
              <a:rPr lang="en-GB" smtClean="0"/>
              <a:pPr/>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dirty="0"/>
          </a:p>
        </p:txBody>
      </p:sp>
      <p:sp>
        <p:nvSpPr>
          <p:cNvPr id="4" name="Segnaposto numero diapositiva 3"/>
          <p:cNvSpPr>
            <a:spLocks noGrp="1"/>
          </p:cNvSpPr>
          <p:nvPr>
            <p:ph type="sldNum" sz="quarter" idx="10"/>
          </p:nvPr>
        </p:nvSpPr>
        <p:spPr/>
        <p:txBody>
          <a:bodyPr/>
          <a:lstStyle/>
          <a:p>
            <a:fld id="{39AFF643-3122-4A61-9157-67E498BDDB6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dirty="0"/>
          </a:p>
        </p:txBody>
      </p:sp>
      <p:sp>
        <p:nvSpPr>
          <p:cNvPr id="4" name="Segnaposto numero diapositiva 3"/>
          <p:cNvSpPr>
            <a:spLocks noGrp="1"/>
          </p:cNvSpPr>
          <p:nvPr>
            <p:ph type="sldNum" sz="quarter" idx="10"/>
          </p:nvPr>
        </p:nvSpPr>
        <p:spPr/>
        <p:txBody>
          <a:bodyPr/>
          <a:lstStyle/>
          <a:p>
            <a:fld id="{39AFF643-3122-4A61-9157-67E498BDDB6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dirty="0"/>
          </a:p>
        </p:txBody>
      </p:sp>
      <p:sp>
        <p:nvSpPr>
          <p:cNvPr id="4" name="Segnaposto numero diapositiva 3"/>
          <p:cNvSpPr>
            <a:spLocks noGrp="1"/>
          </p:cNvSpPr>
          <p:nvPr>
            <p:ph type="sldNum" sz="quarter" idx="10"/>
          </p:nvPr>
        </p:nvSpPr>
        <p:spPr/>
        <p:txBody>
          <a:bodyPr/>
          <a:lstStyle/>
          <a:p>
            <a:fld id="{39AFF643-3122-4A61-9157-67E498BDDB6A}"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071546"/>
            <a:ext cx="8229600" cy="5572164"/>
          </a:xfrm>
        </p:spPr>
        <p:txBody>
          <a:bodyPr>
            <a:normAutofit/>
          </a:bodyPr>
          <a:lstStyle>
            <a:lvl1pPr algn="just">
              <a:buNone/>
              <a:defRPr sz="2000"/>
            </a:lvl1pPr>
            <a:lvl2pPr algn="just">
              <a:buNone/>
              <a:defRPr sz="2000"/>
            </a:lvl2pPr>
            <a:lvl3pPr algn="just">
              <a:buNone/>
              <a:defRPr sz="2000"/>
            </a:lvl3pPr>
            <a:lvl4pPr algn="just">
              <a:buNone/>
              <a:defRPr sz="2000"/>
            </a:lvl4pPr>
            <a:lvl5pPr algn="just">
              <a:buNone/>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67E510D-4B22-4EBC-BD61-C8A04FC081D7}" type="datetimeFigureOut">
              <a:rPr lang="it-IT" smtClean="0"/>
              <a:pPr/>
              <a:t>05/07/2013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D03FF04-5C9E-4E3B-8E28-0D39C78EF2A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29DA8C0A-064D-4630-A62F-0C6137A21E6E}" type="datetimeFigureOut">
              <a:rPr lang="it-IT" smtClean="0"/>
              <a:pPr/>
              <a:t>05/07/2013</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6CBF6AF4-3C2F-41AD-8C5D-D474738C38F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3"/>
          <p:cNvSpPr/>
          <p:nvPr userDrawn="1"/>
        </p:nvSpPr>
        <p:spPr>
          <a:xfrm>
            <a:off x="4429124" y="6572272"/>
            <a:ext cx="357190" cy="285728"/>
          </a:xfrm>
          <a:prstGeom prst="rect">
            <a:avLst/>
          </a:prstGeom>
          <a:solidFill>
            <a:srgbClr val="98C5D1"/>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3" name="Segnaposto testo 2"/>
          <p:cNvSpPr>
            <a:spLocks noGrp="1"/>
          </p:cNvSpPr>
          <p:nvPr>
            <p:ph type="body" idx="1"/>
          </p:nvPr>
        </p:nvSpPr>
        <p:spPr>
          <a:xfrm>
            <a:off x="457200" y="1600200"/>
            <a:ext cx="8229600" cy="5043510"/>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grpSp>
        <p:nvGrpSpPr>
          <p:cNvPr id="7" name="Gruppo 6"/>
          <p:cNvGrpSpPr/>
          <p:nvPr userDrawn="1"/>
        </p:nvGrpSpPr>
        <p:grpSpPr>
          <a:xfrm>
            <a:off x="0" y="-24"/>
            <a:ext cx="9144000" cy="1071570"/>
            <a:chOff x="0" y="214290"/>
            <a:chExt cx="9144000" cy="1071570"/>
          </a:xfrm>
        </p:grpSpPr>
        <p:sp>
          <p:nvSpPr>
            <p:cNvPr id="8" name="Rectangle 3"/>
            <p:cNvSpPr/>
            <p:nvPr userDrawn="1"/>
          </p:nvSpPr>
          <p:spPr>
            <a:xfrm>
              <a:off x="0" y="214290"/>
              <a:ext cx="9144000" cy="774723"/>
            </a:xfrm>
            <a:prstGeom prst="rect">
              <a:avLst/>
            </a:prstGeom>
            <a:solidFill>
              <a:srgbClr val="98C5D1"/>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9" name="Picture 4" descr="C:\DOCUME~1\lenain\LOCALS~1\Temp\7zE909.tmp\LOGO-CE for Word Mare Maritime and Fisheries EN Negative.png"/>
            <p:cNvPicPr>
              <a:picLocks noChangeAspect="1" noChangeArrowheads="1"/>
            </p:cNvPicPr>
            <p:nvPr userDrawn="1"/>
          </p:nvPicPr>
          <p:blipFill>
            <a:blip r:embed="rId13" cstate="print"/>
            <a:srcRect b="21602"/>
            <a:stretch>
              <a:fillRect/>
            </a:stretch>
          </p:blipFill>
          <p:spPr bwMode="auto">
            <a:xfrm>
              <a:off x="3754438" y="306388"/>
              <a:ext cx="1620837" cy="979472"/>
            </a:xfrm>
            <a:prstGeom prst="rect">
              <a:avLst/>
            </a:prstGeom>
            <a:noFill/>
            <a:ln w="9525">
              <a:noFill/>
              <a:miter lim="800000"/>
              <a:headEnd/>
              <a:tailEnd/>
            </a:ln>
          </p:spPr>
        </p:pic>
      </p:grpSp>
      <p:sp>
        <p:nvSpPr>
          <p:cNvPr id="11" name="Segnaposto numero diapositiva 5"/>
          <p:cNvSpPr txBox="1">
            <a:spLocks/>
          </p:cNvSpPr>
          <p:nvPr userDrawn="1"/>
        </p:nvSpPr>
        <p:spPr>
          <a:xfrm>
            <a:off x="4214810" y="6564337"/>
            <a:ext cx="5429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18B8EA0-D251-427A-89C9-827AD89D3B70}" type="slidenum">
              <a:rPr kumimoji="0" lang="it-IT" sz="120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2" name="Segnaposto titolo 1"/>
          <p:cNvSpPr>
            <a:spLocks noGrp="1"/>
          </p:cNvSpPr>
          <p:nvPr>
            <p:ph type="title"/>
          </p:nvPr>
        </p:nvSpPr>
        <p:spPr>
          <a:xfrm>
            <a:off x="285720" y="0"/>
            <a:ext cx="3643338" cy="785794"/>
          </a:xfrm>
          <a:prstGeom prst="rect">
            <a:avLst/>
          </a:prstGeom>
        </p:spPr>
        <p:txBody>
          <a:bodyPr vert="horz" lIns="91440" tIns="45720" rIns="91440" bIns="45720" rtlCol="0" anchor="ctr">
            <a:normAutofit/>
          </a:bodyPr>
          <a:lstStyle/>
          <a:p>
            <a:r>
              <a:rPr lang="it-IT" dirty="0" smtClean="0"/>
              <a:t>titolo</a:t>
            </a:r>
            <a:endParaRPr lang="it-IT" dirty="0"/>
          </a:p>
        </p:txBody>
      </p:sp>
      <p:pic>
        <p:nvPicPr>
          <p:cNvPr id="20" name="Picture 2" descr="long banner - you can clip off the end"/>
          <p:cNvPicPr>
            <a:picLocks noChangeAspect="1" noChangeArrowheads="1"/>
          </p:cNvPicPr>
          <p:nvPr userDrawn="1"/>
        </p:nvPicPr>
        <p:blipFill>
          <a:blip r:embed="rId14"/>
          <a:srcRect r="58413" b="5"/>
          <a:stretch>
            <a:fillRect/>
          </a:stretch>
        </p:blipFill>
        <p:spPr bwMode="auto">
          <a:xfrm>
            <a:off x="7072298" y="6362723"/>
            <a:ext cx="2071702" cy="49527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E510D-4B22-4EBC-BD61-C8A04FC081D7}" type="datetimeFigureOut">
              <a:rPr lang="it-IT" smtClean="0"/>
              <a:pPr/>
              <a:t>05/07/2013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3FF04-5C9E-4E3B-8E28-0D39C78EF2A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anca.sfetcovici@eurofish.dk" TargetMode="External"/><Relationship Id="rId3" Type="http://schemas.openxmlformats.org/officeDocument/2006/relationships/hyperlink" Target="mailto:apititto@cogea.it" TargetMode="External"/><Relationship Id="rId7" Type="http://schemas.openxmlformats.org/officeDocument/2006/relationships/hyperlink" Target="mailto:rchapela@cetmar.org" TargetMode="External"/><Relationship Id="rId2" Type="http://schemas.openxmlformats.org/officeDocument/2006/relationships/hyperlink" Target="mailto:a.bragadin@cogea.it" TargetMode="External"/><Relationship Id="rId1" Type="http://schemas.openxmlformats.org/officeDocument/2006/relationships/slideLayout" Target="../slideLayouts/slideLayout2.xml"/><Relationship Id="rId6" Type="http://schemas.openxmlformats.org/officeDocument/2006/relationships/hyperlink" Target="mailto:jafranco@azti.es" TargetMode="External"/><Relationship Id="rId5" Type="http://schemas.openxmlformats.org/officeDocument/2006/relationships/hyperlink" Target="mailto:dominique.aviat@and-international.com" TargetMode="External"/><Relationship Id="rId10" Type="http://schemas.openxmlformats.org/officeDocument/2006/relationships/hyperlink" Target="mailto:wil.adnams@lovelljohns.com" TargetMode="External"/><Relationship Id="rId4" Type="http://schemas.openxmlformats.org/officeDocument/2006/relationships/hyperlink" Target="mailto:lfalco@cogea.it" TargetMode="External"/><Relationship Id="rId9" Type="http://schemas.openxmlformats.org/officeDocument/2006/relationships/hyperlink" Target="mailto:symon.porteous@lovelljoh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txBox="1">
            <a:spLocks/>
          </p:cNvSpPr>
          <p:nvPr/>
        </p:nvSpPr>
        <p:spPr>
          <a:xfrm>
            <a:off x="457200" y="1071546"/>
            <a:ext cx="8229600" cy="5572164"/>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dirty="0" smtClean="0">
                <a:ln>
                  <a:noFill/>
                </a:ln>
                <a:solidFill>
                  <a:srgbClr val="002060"/>
                </a:solidFill>
                <a:effectLst/>
                <a:uLnTx/>
                <a:uFillTx/>
                <a:latin typeface="+mn-lt"/>
                <a:ea typeface="+mn-ea"/>
                <a:cs typeface="+mn-cs"/>
              </a:rPr>
              <a:t> Contract No MARE/2012/10 </a:t>
            </a:r>
          </a:p>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1" i="0" u="none" strike="noStrike" kern="1200" cap="none" spc="0" normalizeH="0" dirty="0" smtClean="0">
              <a:ln>
                <a:noFill/>
              </a:ln>
              <a:solidFill>
                <a:srgbClr val="002060"/>
              </a:solidFill>
              <a:effectLst/>
              <a:uLnTx/>
              <a:uFillTx/>
              <a:latin typeface="+mn-lt"/>
              <a:ea typeface="+mn-ea"/>
              <a:cs typeface="+mn-cs"/>
            </a:endParaRPr>
          </a:p>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1" i="0" u="none" strike="noStrike" kern="1200" cap="none" spc="0" normalizeH="0" dirty="0" smtClean="0">
                <a:ln>
                  <a:noFill/>
                </a:ln>
                <a:solidFill>
                  <a:srgbClr val="002060"/>
                </a:solidFill>
                <a:effectLst/>
                <a:uLnTx/>
                <a:uFillTx/>
                <a:latin typeface="+mn-lt"/>
                <a:ea typeface="+mn-ea"/>
                <a:cs typeface="+mn-cs"/>
              </a:rPr>
              <a:t>Knowledge base for growth and innovation in ocean economy: assembly and dissemination of marine data for seabed mapping</a:t>
            </a:r>
          </a:p>
          <a:p>
            <a:pPr marL="180975" marR="0" lvl="0" indent="-180975"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1" i="0" u="none" strike="noStrike" kern="1200" cap="none" spc="0" normalizeH="0" dirty="0" smtClean="0">
              <a:ln>
                <a:noFill/>
              </a:ln>
              <a:solidFill>
                <a:srgbClr val="002060"/>
              </a:solidFill>
              <a:effectLst/>
              <a:uLnTx/>
              <a:uFillTx/>
              <a:latin typeface="+mn-lt"/>
              <a:ea typeface="+mn-ea"/>
              <a:cs typeface="+mn-cs"/>
            </a:endParaRPr>
          </a:p>
          <a:p>
            <a:pPr marL="180975" marR="0" lvl="0" indent="-180975" algn="ctr" defTabSz="914400" rtl="0" eaLnBrk="1" fontAlgn="auto" latinLnBrk="0" hangingPunct="1">
              <a:lnSpc>
                <a:spcPct val="100000"/>
              </a:lnSpc>
              <a:spcBef>
                <a:spcPct val="20000"/>
              </a:spcBef>
              <a:spcAft>
                <a:spcPts val="0"/>
              </a:spcAft>
              <a:buClrTx/>
              <a:buSzTx/>
              <a:tabLst/>
              <a:defRPr/>
            </a:pPr>
            <a:r>
              <a:rPr kumimoji="0" lang="en-GB" sz="3200" b="1" i="1" u="none" strike="noStrike" kern="1200" cap="none" spc="0" normalizeH="0" dirty="0" smtClean="0">
                <a:ln>
                  <a:noFill/>
                </a:ln>
                <a:solidFill>
                  <a:srgbClr val="002060"/>
                </a:solidFill>
                <a:effectLst/>
                <a:uLnTx/>
                <a:uFillTx/>
                <a:latin typeface="+mn-lt"/>
                <a:ea typeface="+mn-ea"/>
                <a:cs typeface="+mn-cs"/>
              </a:rPr>
              <a:t>Lot 7 – Human activities</a:t>
            </a:r>
          </a:p>
          <a:p>
            <a:pPr marL="180975" marR="0" lvl="0" indent="-180975" algn="ctr" defTabSz="914400" rtl="0" eaLnBrk="1" fontAlgn="auto" latinLnBrk="0" hangingPunct="1">
              <a:lnSpc>
                <a:spcPct val="100000"/>
              </a:lnSpc>
              <a:spcBef>
                <a:spcPct val="20000"/>
              </a:spcBef>
              <a:spcAft>
                <a:spcPts val="0"/>
              </a:spcAft>
              <a:buClrTx/>
              <a:buSzTx/>
              <a:tabLst/>
              <a:defRPr/>
            </a:pPr>
            <a:endParaRPr lang="en-US" sz="2000" b="1" i="1" dirty="0" smtClean="0">
              <a:solidFill>
                <a:srgbClr val="00206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Who are we?</a:t>
            </a:r>
            <a:endParaRPr lang="en-GB" dirty="0"/>
          </a:p>
        </p:txBody>
      </p:sp>
      <p:sp>
        <p:nvSpPr>
          <p:cNvPr id="3" name="Segnaposto contenuto 2"/>
          <p:cNvSpPr>
            <a:spLocks noGrp="1"/>
          </p:cNvSpPr>
          <p:nvPr>
            <p:ph idx="1"/>
          </p:nvPr>
        </p:nvSpPr>
        <p:spPr>
          <a:xfrm>
            <a:off x="214282" y="1071546"/>
            <a:ext cx="8715436" cy="5572164"/>
          </a:xfrm>
        </p:spPr>
        <p:txBody>
          <a:bodyPr>
            <a:normAutofit fontScale="55000" lnSpcReduction="20000"/>
          </a:bodyPr>
          <a:lstStyle/>
          <a:p>
            <a:pPr marL="0" indent="0"/>
            <a:endParaRPr lang="it-IT" dirty="0" smtClean="0">
              <a:sym typeface="Wingdings"/>
            </a:endParaRPr>
          </a:p>
          <a:p>
            <a:pPr marL="0" indent="0">
              <a:lnSpc>
                <a:spcPct val="120000"/>
              </a:lnSpc>
            </a:pPr>
            <a:r>
              <a:rPr lang="en-GB" sz="2300" dirty="0" smtClean="0">
                <a:sym typeface="Wingdings"/>
              </a:rPr>
              <a:t>Our consortium has a long track record in working together to carry out projects on behalf of DG MARE. </a:t>
            </a:r>
            <a:r>
              <a:rPr lang="en-GB" sz="2300" dirty="0" err="1" smtClean="0">
                <a:sym typeface="Wingdings"/>
              </a:rPr>
              <a:t>Cogea</a:t>
            </a:r>
            <a:r>
              <a:rPr lang="en-GB" sz="2300" dirty="0" smtClean="0">
                <a:sym typeface="Wingdings"/>
              </a:rPr>
              <a:t>, AND, and </a:t>
            </a:r>
            <a:r>
              <a:rPr lang="en-GB" sz="2300" dirty="0" err="1" smtClean="0">
                <a:sym typeface="Wingdings"/>
              </a:rPr>
              <a:t>Eurofish</a:t>
            </a:r>
            <a:r>
              <a:rPr lang="en-GB" sz="2300" dirty="0" smtClean="0">
                <a:sym typeface="Wingdings"/>
              </a:rPr>
              <a:t> are part of the consortium which developed the EUMOFA project. Along with AZTI and CETMAR are also part of the consortium which is carrying out the framework contract for Support and Implementation of the IMP of the EU</a:t>
            </a:r>
          </a:p>
          <a:p>
            <a:pPr marL="630238" indent="0"/>
            <a:endParaRPr lang="it-IT" sz="2300" dirty="0" smtClean="0">
              <a:sym typeface="Wingdings"/>
            </a:endParaRPr>
          </a:p>
          <a:p>
            <a:pPr marL="630238" indent="0"/>
            <a:endParaRPr lang="en-GB" sz="2300" dirty="0" smtClean="0">
              <a:sym typeface="Wingdings"/>
            </a:endParaRPr>
          </a:p>
          <a:p>
            <a:pPr marL="808038" indent="0"/>
            <a:r>
              <a:rPr lang="en-GB" sz="3300" dirty="0" smtClean="0">
                <a:sym typeface="Wingdings"/>
              </a:rPr>
              <a:t>(Italy) Established in 1979, COGEA is specialised in </a:t>
            </a:r>
            <a:r>
              <a:rPr lang="en-GB" sz="3300" dirty="0" smtClean="0"/>
              <a:t>technical assistance, programming, evaluation, management and monitoring of programmes and actions </a:t>
            </a:r>
            <a:r>
              <a:rPr lang="en-GB" sz="3300" dirty="0" err="1" smtClean="0"/>
              <a:t>cofinanced</a:t>
            </a:r>
            <a:r>
              <a:rPr lang="en-GB" sz="3300" dirty="0" smtClean="0"/>
              <a:t> with EU Structural Funds.</a:t>
            </a:r>
            <a:r>
              <a:rPr lang="en-GB" sz="3300" dirty="0" smtClean="0">
                <a:sym typeface="Wingdings"/>
              </a:rPr>
              <a:t>  </a:t>
            </a:r>
          </a:p>
          <a:p>
            <a:pPr marL="630238" indent="0"/>
            <a:endParaRPr lang="en-GB" sz="3300" dirty="0" smtClean="0">
              <a:solidFill>
                <a:srgbClr val="002060"/>
              </a:solidFill>
              <a:sym typeface="Wingdings"/>
            </a:endParaRPr>
          </a:p>
          <a:p>
            <a:pPr marL="630238" indent="0"/>
            <a:endParaRPr lang="it-IT" sz="3300" dirty="0" smtClean="0">
              <a:solidFill>
                <a:srgbClr val="002060"/>
              </a:solidFill>
              <a:sym typeface="Wingdings"/>
            </a:endParaRPr>
          </a:p>
          <a:p>
            <a:pPr marL="630238" indent="0"/>
            <a:endParaRPr lang="en-GB" sz="3300" dirty="0" smtClean="0">
              <a:solidFill>
                <a:srgbClr val="002060"/>
              </a:solidFill>
              <a:sym typeface="Wingdings"/>
            </a:endParaRPr>
          </a:p>
          <a:p>
            <a:pPr marL="811213" indent="0" algn="l"/>
            <a:r>
              <a:rPr lang="en-GB" sz="3300" dirty="0" smtClean="0">
                <a:sym typeface="Wingdings"/>
              </a:rPr>
              <a:t>(France) 30-year experience in public policy evaluation, agriculture and food-processing, fisheries and aquaculture economics, maritime policy, environmental policies and strategies</a:t>
            </a:r>
            <a:br>
              <a:rPr lang="en-GB" sz="3300" dirty="0" smtClean="0">
                <a:sym typeface="Wingdings"/>
              </a:rPr>
            </a:br>
            <a:endParaRPr lang="en-GB" sz="3300" dirty="0" smtClean="0">
              <a:sym typeface="Wingdings"/>
            </a:endParaRPr>
          </a:p>
          <a:p>
            <a:pPr marL="630238" indent="0" algn="l"/>
            <a:endParaRPr lang="it-IT" sz="3300" dirty="0" smtClean="0">
              <a:sym typeface="Wingdings"/>
            </a:endParaRPr>
          </a:p>
          <a:p>
            <a:pPr marL="630238" indent="0" algn="l"/>
            <a:endParaRPr lang="it-IT" sz="3300" dirty="0" smtClean="0">
              <a:sym typeface="Wingdings"/>
            </a:endParaRPr>
          </a:p>
          <a:p>
            <a:pPr marL="808038" indent="0" fontAlgn="base"/>
            <a:r>
              <a:rPr lang="es-ES" sz="3300" dirty="0" smtClean="0">
                <a:sym typeface="Wingdings"/>
              </a:rPr>
              <a:t>(Spain) AZTI-Tecnalia is a private research foundation committed to the social and economic development of the fishery, marine and food sectors, as well as  to research in marine environment and natural resources.</a:t>
            </a:r>
          </a:p>
          <a:p>
            <a:pPr marL="630238" indent="0" algn="l"/>
            <a:endParaRPr lang="en-GB" dirty="0" smtClean="0">
              <a:sym typeface="Wingdings"/>
            </a:endParaRPr>
          </a:p>
          <a:p>
            <a:pPr marL="447675" indent="-447675">
              <a:tabLst>
                <a:tab pos="447675" algn="l"/>
              </a:tabLst>
            </a:pPr>
            <a:endParaRPr lang="en-GB" sz="2400" dirty="0" smtClean="0">
              <a:solidFill>
                <a:srgbClr val="002060"/>
              </a:solidFill>
              <a:sym typeface="Wingdings"/>
            </a:endParaRPr>
          </a:p>
          <a:p>
            <a:pPr marL="447675" indent="-447675">
              <a:tabLst>
                <a:tab pos="447675" algn="l"/>
              </a:tabLst>
            </a:pPr>
            <a:endParaRPr lang="en-GB" sz="2400" dirty="0" smtClean="0">
              <a:solidFill>
                <a:srgbClr val="002060"/>
              </a:solidFill>
              <a:sym typeface="Wingdings"/>
            </a:endParaRPr>
          </a:p>
          <a:p>
            <a:pPr>
              <a:buNone/>
            </a:pPr>
            <a:endParaRPr lang="en-GB" sz="1600" dirty="0" smtClean="0"/>
          </a:p>
          <a:p>
            <a:pPr>
              <a:buNone/>
            </a:pPr>
            <a:endParaRPr lang="en-GB" sz="1600" dirty="0"/>
          </a:p>
          <a:p>
            <a:endParaRPr lang="it-IT" dirty="0"/>
          </a:p>
        </p:txBody>
      </p:sp>
      <p:sp>
        <p:nvSpPr>
          <p:cNvPr id="4" name="CasellaDiTesto 3"/>
          <p:cNvSpPr txBox="1"/>
          <p:nvPr/>
        </p:nvSpPr>
        <p:spPr>
          <a:xfrm>
            <a:off x="357158" y="1214422"/>
            <a:ext cx="8429684" cy="1695849"/>
          </a:xfrm>
          <a:prstGeom prst="rect">
            <a:avLst/>
          </a:prstGeom>
          <a:noFill/>
        </p:spPr>
        <p:txBody>
          <a:bodyPr wrap="square" rtlCol="0">
            <a:spAutoFit/>
          </a:bodyPr>
          <a:lstStyle/>
          <a:p>
            <a:pPr marL="536575"/>
            <a:endParaRPr lang="it-IT" sz="2400" b="1" dirty="0" smtClean="0">
              <a:solidFill>
                <a:srgbClr val="002060"/>
              </a:solidFill>
            </a:endParaRPr>
          </a:p>
          <a:p>
            <a:endParaRPr lang="it-IT" dirty="0" smtClean="0">
              <a:solidFill>
                <a:srgbClr val="002060"/>
              </a:solidFill>
            </a:endParaRPr>
          </a:p>
          <a:p>
            <a:pPr marL="180975" indent="-180975" algn="just">
              <a:lnSpc>
                <a:spcPct val="80000"/>
              </a:lnSpc>
              <a:spcBef>
                <a:spcPts val="1800"/>
              </a:spcBef>
            </a:pPr>
            <a:endParaRPr lang="en-US" sz="1400" dirty="0" smtClean="0">
              <a:solidFill>
                <a:srgbClr val="002060"/>
              </a:solidFill>
            </a:endParaRPr>
          </a:p>
          <a:p>
            <a:endParaRPr lang="it-IT" dirty="0" smtClean="0"/>
          </a:p>
          <a:p>
            <a:endParaRPr lang="en-GB" dirty="0"/>
          </a:p>
        </p:txBody>
      </p:sp>
      <p:pic>
        <p:nvPicPr>
          <p:cNvPr id="15" name="Immagine 14" descr="Azti Tecnalia"/>
          <p:cNvPicPr/>
          <p:nvPr/>
        </p:nvPicPr>
        <p:blipFill>
          <a:blip r:embed="rId3" cstate="email"/>
          <a:srcRect/>
          <a:stretch>
            <a:fillRect/>
          </a:stretch>
        </p:blipFill>
        <p:spPr bwMode="auto">
          <a:xfrm>
            <a:off x="142844" y="5500705"/>
            <a:ext cx="933450" cy="428625"/>
          </a:xfrm>
          <a:prstGeom prst="rect">
            <a:avLst/>
          </a:prstGeom>
          <a:noFill/>
        </p:spPr>
      </p:pic>
      <p:pic>
        <p:nvPicPr>
          <p:cNvPr id="16" name="Immagine 15"/>
          <p:cNvPicPr/>
          <p:nvPr/>
        </p:nvPicPr>
        <p:blipFill>
          <a:blip r:embed="rId4" cstate="email"/>
          <a:srcRect/>
          <a:stretch>
            <a:fillRect/>
          </a:stretch>
        </p:blipFill>
        <p:spPr bwMode="auto">
          <a:xfrm>
            <a:off x="0" y="2357430"/>
            <a:ext cx="1085215" cy="552450"/>
          </a:xfrm>
          <a:prstGeom prst="rect">
            <a:avLst/>
          </a:prstGeom>
          <a:noFill/>
        </p:spPr>
      </p:pic>
      <p:pic>
        <p:nvPicPr>
          <p:cNvPr id="17" name="Immagine 16" descr="LOGO AND.jpg"/>
          <p:cNvPicPr/>
          <p:nvPr/>
        </p:nvPicPr>
        <p:blipFill>
          <a:blip r:embed="rId5" cstate="email"/>
          <a:srcRect/>
          <a:stretch>
            <a:fillRect/>
          </a:stretch>
        </p:blipFill>
        <p:spPr bwMode="auto">
          <a:xfrm>
            <a:off x="114275" y="3952881"/>
            <a:ext cx="885825" cy="333375"/>
          </a:xfrm>
          <a:prstGeom prst="rect">
            <a:avLst/>
          </a:prstGeom>
          <a:solidFill>
            <a:schemeClr val="bg1">
              <a:alpha val="14000"/>
            </a:schemeClr>
          </a:solid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Who are we?</a:t>
            </a:r>
            <a:endParaRPr lang="en-US" dirty="0"/>
          </a:p>
        </p:txBody>
      </p:sp>
      <p:pic>
        <p:nvPicPr>
          <p:cNvPr id="6" name="Immagine 5" descr="http://aprchile.bligoo.com/media/users/0/43070/images/public/3191/Logo-CETMAR.jpg?v=1312045825062"/>
          <p:cNvPicPr/>
          <p:nvPr/>
        </p:nvPicPr>
        <p:blipFill>
          <a:blip r:embed="rId2" cstate="email"/>
          <a:srcRect/>
          <a:stretch>
            <a:fillRect/>
          </a:stretch>
        </p:blipFill>
        <p:spPr bwMode="auto">
          <a:xfrm>
            <a:off x="142844" y="1566853"/>
            <a:ext cx="809625" cy="504825"/>
          </a:xfrm>
          <a:prstGeom prst="rect">
            <a:avLst/>
          </a:prstGeom>
          <a:noFill/>
        </p:spPr>
      </p:pic>
      <p:pic>
        <p:nvPicPr>
          <p:cNvPr id="7" name="Immagine 6" descr="Eurofish_no_waves"/>
          <p:cNvPicPr/>
          <p:nvPr/>
        </p:nvPicPr>
        <p:blipFill>
          <a:blip r:embed="rId3" cstate="email"/>
          <a:srcRect/>
          <a:stretch>
            <a:fillRect/>
          </a:stretch>
        </p:blipFill>
        <p:spPr bwMode="auto">
          <a:xfrm>
            <a:off x="119037" y="3529015"/>
            <a:ext cx="809625" cy="257175"/>
          </a:xfrm>
          <a:prstGeom prst="rect">
            <a:avLst/>
          </a:prstGeom>
          <a:solidFill>
            <a:schemeClr val="bg1">
              <a:alpha val="14000"/>
            </a:schemeClr>
          </a:solidFill>
        </p:spPr>
      </p:pic>
      <p:pic>
        <p:nvPicPr>
          <p:cNvPr id="9" name="Picture 2" descr="Lovell Johns Mapping Company"/>
          <p:cNvPicPr>
            <a:picLocks noChangeAspect="1" noChangeArrowheads="1"/>
          </p:cNvPicPr>
          <p:nvPr/>
        </p:nvPicPr>
        <p:blipFill>
          <a:blip r:embed="rId4"/>
          <a:srcRect/>
          <a:stretch>
            <a:fillRect/>
          </a:stretch>
        </p:blipFill>
        <p:spPr bwMode="auto">
          <a:xfrm>
            <a:off x="0" y="5286388"/>
            <a:ext cx="1277639" cy="357190"/>
          </a:xfrm>
          <a:prstGeom prst="rect">
            <a:avLst/>
          </a:prstGeom>
          <a:noFill/>
        </p:spPr>
      </p:pic>
      <p:sp>
        <p:nvSpPr>
          <p:cNvPr id="12" name="Segnaposto contenuto 2"/>
          <p:cNvSpPr>
            <a:spLocks noGrp="1"/>
          </p:cNvSpPr>
          <p:nvPr>
            <p:ph idx="1"/>
          </p:nvPr>
        </p:nvSpPr>
        <p:spPr>
          <a:xfrm>
            <a:off x="214282" y="1071546"/>
            <a:ext cx="8715436" cy="5572164"/>
          </a:xfrm>
        </p:spPr>
        <p:txBody>
          <a:bodyPr>
            <a:normAutofit fontScale="77500" lnSpcReduction="20000"/>
          </a:bodyPr>
          <a:lstStyle/>
          <a:p>
            <a:pPr marL="808038" indent="0"/>
            <a:endParaRPr lang="en-GB" sz="3300" dirty="0" smtClean="0">
              <a:sym typeface="Wingdings"/>
            </a:endParaRPr>
          </a:p>
          <a:p>
            <a:pPr marL="808038" indent="0"/>
            <a:r>
              <a:rPr lang="en-GB" sz="2600" dirty="0" smtClean="0">
                <a:sym typeface="Wingdings"/>
              </a:rPr>
              <a:t>(Spain) CETMAR is a Galician public foundation active in control and management of marine environment and resources, socio-economics of fisheries, international cooperation, and marine technologies</a:t>
            </a:r>
          </a:p>
          <a:p>
            <a:pPr marL="630238" indent="0"/>
            <a:endParaRPr lang="en-GB" sz="2600" dirty="0" smtClean="0">
              <a:solidFill>
                <a:srgbClr val="002060"/>
              </a:solidFill>
              <a:sym typeface="Wingdings"/>
            </a:endParaRPr>
          </a:p>
          <a:p>
            <a:pPr marL="811213" indent="0"/>
            <a:endParaRPr lang="it-IT" sz="2600" dirty="0" smtClean="0">
              <a:sym typeface="Wingdings"/>
            </a:endParaRPr>
          </a:p>
          <a:p>
            <a:pPr marL="811213" indent="0"/>
            <a:endParaRPr lang="en-GB" sz="2600" dirty="0" smtClean="0">
              <a:sym typeface="Wingdings"/>
            </a:endParaRPr>
          </a:p>
          <a:p>
            <a:pPr marL="811213" indent="0"/>
            <a:r>
              <a:rPr lang="en-GB" sz="2600" dirty="0" smtClean="0">
                <a:sym typeface="Wingdings"/>
              </a:rPr>
              <a:t>(Denmark) an international organisation, </a:t>
            </a:r>
            <a:r>
              <a:rPr lang="en-GB" sz="2600" dirty="0" smtClean="0">
                <a:sym typeface="Wingdings"/>
              </a:rPr>
              <a:t>member </a:t>
            </a:r>
            <a:r>
              <a:rPr lang="en-GB" sz="2600" dirty="0" smtClean="0">
                <a:sym typeface="Wingdings"/>
              </a:rPr>
              <a:t>of </a:t>
            </a:r>
            <a:r>
              <a:rPr lang="en-GB" sz="2600" dirty="0" smtClean="0">
                <a:sym typeface="Wingdings"/>
              </a:rPr>
              <a:t>FAO’s</a:t>
            </a:r>
            <a:br>
              <a:rPr lang="en-GB" sz="2600" dirty="0" smtClean="0">
                <a:sym typeface="Wingdings"/>
              </a:rPr>
            </a:br>
            <a:r>
              <a:rPr lang="en-GB" sz="2600" dirty="0" err="1" smtClean="0">
                <a:sym typeface="Wingdings"/>
              </a:rPr>
              <a:t>FishInfoNetwork</a:t>
            </a:r>
            <a:r>
              <a:rPr lang="en-GB" sz="2600" dirty="0" smtClean="0">
                <a:sym typeface="Wingdings"/>
              </a:rPr>
              <a:t>, </a:t>
            </a:r>
            <a:r>
              <a:rPr lang="en-GB" sz="2600" dirty="0" smtClean="0">
                <a:sym typeface="Wingdings"/>
              </a:rPr>
              <a:t>established to contribute </a:t>
            </a:r>
            <a:r>
              <a:rPr lang="en-GB" sz="2600" dirty="0" smtClean="0">
                <a:sym typeface="Wingdings"/>
              </a:rPr>
              <a:t>to the sustainable development of fisheries and aquaculture, promote trade of high quality, value-added fishery products, facilitate the transfer of information and knowledge.</a:t>
            </a:r>
          </a:p>
          <a:p>
            <a:pPr marL="811213" indent="0"/>
            <a:r>
              <a:rPr lang="en-GB" sz="2600" dirty="0" smtClean="0">
                <a:sym typeface="Wingdings"/>
              </a:rPr>
              <a:t> </a:t>
            </a:r>
            <a:br>
              <a:rPr lang="en-GB" sz="2600" dirty="0" smtClean="0">
                <a:sym typeface="Wingdings"/>
              </a:rPr>
            </a:br>
            <a:endParaRPr lang="en-GB" sz="2600" dirty="0" smtClean="0">
              <a:sym typeface="Wingdings"/>
            </a:endParaRPr>
          </a:p>
          <a:p>
            <a:pPr marL="811213" indent="0"/>
            <a:endParaRPr lang="it-IT" sz="2600" dirty="0" smtClean="0">
              <a:sym typeface="Wingdings"/>
            </a:endParaRPr>
          </a:p>
          <a:p>
            <a:pPr marL="803275" indent="0"/>
            <a:r>
              <a:rPr lang="en-GB" sz="2600" dirty="0" smtClean="0">
                <a:sym typeface="Wingdings"/>
              </a:rPr>
              <a:t>(UK) Lovell Johns deliver high quality map making and geographic solutions to the public sector (including the EC), publishers and all sizes of business. Map company services; bespoke map making, online web mapping services, map makers, mobile applications and GIS software. </a:t>
            </a:r>
          </a:p>
          <a:p>
            <a:pPr marL="630238" indent="0" algn="l"/>
            <a:endParaRPr lang="en-GB" dirty="0" smtClean="0">
              <a:sym typeface="Wingdings"/>
            </a:endParaRPr>
          </a:p>
          <a:p>
            <a:pPr marL="447675" indent="-447675">
              <a:tabLst>
                <a:tab pos="447675" algn="l"/>
              </a:tabLst>
            </a:pPr>
            <a:endParaRPr lang="en-GB" sz="2400" dirty="0" smtClean="0">
              <a:solidFill>
                <a:srgbClr val="002060"/>
              </a:solidFill>
              <a:sym typeface="Wingdings"/>
            </a:endParaRPr>
          </a:p>
          <a:p>
            <a:pPr marL="447675" indent="-447675">
              <a:tabLst>
                <a:tab pos="447675" algn="l"/>
              </a:tabLst>
            </a:pPr>
            <a:endParaRPr lang="en-GB" sz="2400" dirty="0" smtClean="0">
              <a:solidFill>
                <a:srgbClr val="002060"/>
              </a:solidFill>
              <a:sym typeface="Wingdings"/>
            </a:endParaRPr>
          </a:p>
          <a:p>
            <a:pPr>
              <a:buNone/>
            </a:pPr>
            <a:endParaRPr lang="en-GB" sz="1600" dirty="0" smtClean="0"/>
          </a:p>
          <a:p>
            <a:pPr>
              <a:buNone/>
            </a:pPr>
            <a:endParaRPr lang="en-GB" sz="1600" dirty="0"/>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The work</a:t>
            </a:r>
            <a:endParaRPr lang="it-IT" dirty="0"/>
          </a:p>
        </p:txBody>
      </p:sp>
      <p:sp>
        <p:nvSpPr>
          <p:cNvPr id="3" name="Segnaposto contenuto 2"/>
          <p:cNvSpPr>
            <a:spLocks noGrp="1"/>
          </p:cNvSpPr>
          <p:nvPr>
            <p:ph idx="1"/>
          </p:nvPr>
        </p:nvSpPr>
        <p:spPr>
          <a:xfrm>
            <a:off x="457200" y="1071546"/>
            <a:ext cx="8229600" cy="2500330"/>
          </a:xfrm>
        </p:spPr>
        <p:txBody>
          <a:bodyPr>
            <a:normAutofit/>
          </a:bodyPr>
          <a:lstStyle/>
          <a:p>
            <a:pPr marL="0" indent="0"/>
            <a:endParaRPr lang="en-GB" b="1" dirty="0" smtClean="0">
              <a:solidFill>
                <a:srgbClr val="002060"/>
              </a:solidFill>
            </a:endParaRPr>
          </a:p>
          <a:p>
            <a:endParaRPr lang="it-IT" b="1" dirty="0" smtClean="0">
              <a:solidFill>
                <a:srgbClr val="002060"/>
              </a:solidFill>
            </a:endParaRPr>
          </a:p>
        </p:txBody>
      </p:sp>
      <p:sp>
        <p:nvSpPr>
          <p:cNvPr id="5" name="CasellaDiTesto 4"/>
          <p:cNvSpPr txBox="1"/>
          <p:nvPr/>
        </p:nvSpPr>
        <p:spPr>
          <a:xfrm>
            <a:off x="214282" y="928670"/>
            <a:ext cx="8644030" cy="338554"/>
          </a:xfrm>
          <a:prstGeom prst="rect">
            <a:avLst/>
          </a:prstGeom>
          <a:noFill/>
        </p:spPr>
        <p:txBody>
          <a:bodyPr wrap="square" rtlCol="0">
            <a:spAutoFit/>
          </a:bodyPr>
          <a:lstStyle/>
          <a:p>
            <a:pPr indent="14288" algn="just">
              <a:spcBef>
                <a:spcPct val="20000"/>
              </a:spcBef>
            </a:pPr>
            <a:endParaRPr lang="en-GB" sz="1600" dirty="0" smtClean="0"/>
          </a:p>
        </p:txBody>
      </p:sp>
      <p:graphicFrame>
        <p:nvGraphicFramePr>
          <p:cNvPr id="12" name="Tabella 11"/>
          <p:cNvGraphicFramePr>
            <a:graphicFrameLocks noGrp="1"/>
          </p:cNvGraphicFramePr>
          <p:nvPr/>
        </p:nvGraphicFramePr>
        <p:xfrm>
          <a:off x="214281" y="853146"/>
          <a:ext cx="8715438" cy="5562600"/>
        </p:xfrm>
        <a:graphic>
          <a:graphicData uri="http://schemas.openxmlformats.org/drawingml/2006/table">
            <a:tbl>
              <a:tblPr firstRow="1" bandRow="1">
                <a:tableStyleId>{5C22544A-7EE6-4342-B048-85BDC9FD1C3A}</a:tableStyleId>
              </a:tblPr>
              <a:tblGrid>
                <a:gridCol w="2571769"/>
                <a:gridCol w="2214578"/>
                <a:gridCol w="3929091"/>
              </a:tblGrid>
              <a:tr h="370840">
                <a:tc>
                  <a:txBody>
                    <a:bodyPr/>
                    <a:lstStyle/>
                    <a:p>
                      <a:r>
                        <a:rPr lang="en-GB" noProof="0" dirty="0" smtClean="0"/>
                        <a:t>Activity</a:t>
                      </a:r>
                      <a:endParaRPr lang="en-GB" noProof="0" dirty="0"/>
                    </a:p>
                  </a:txBody>
                  <a:tcPr/>
                </a:tc>
                <a:tc>
                  <a:txBody>
                    <a:bodyPr/>
                    <a:lstStyle/>
                    <a:p>
                      <a:r>
                        <a:rPr lang="en-GB" noProof="0" smtClean="0"/>
                        <a:t>Geographic type</a:t>
                      </a:r>
                      <a:endParaRPr lang="en-GB" noProof="0"/>
                    </a:p>
                  </a:txBody>
                  <a:tcPr/>
                </a:tc>
                <a:tc>
                  <a:txBody>
                    <a:bodyPr/>
                    <a:lstStyle/>
                    <a:p>
                      <a:r>
                        <a:rPr lang="en-GB" noProof="0" smtClean="0"/>
                        <a:t>Attributes</a:t>
                      </a:r>
                      <a:endParaRPr lang="en-GB" noProof="0"/>
                    </a:p>
                  </a:txBody>
                  <a:tcPr/>
                </a:tc>
              </a:tr>
              <a:tr h="370840">
                <a:tc>
                  <a:txBody>
                    <a:bodyPr/>
                    <a:lstStyle/>
                    <a:p>
                      <a:r>
                        <a:rPr lang="en-GB" noProof="0" smtClean="0"/>
                        <a:t>Aggregate extraction</a:t>
                      </a:r>
                      <a:endParaRPr lang="en-GB" noProof="0"/>
                    </a:p>
                  </a:txBody>
                  <a:tcPr/>
                </a:tc>
                <a:tc>
                  <a:txBody>
                    <a:bodyPr/>
                    <a:lstStyle/>
                    <a:p>
                      <a:r>
                        <a:rPr lang="en-GB" noProof="0" smtClean="0"/>
                        <a:t>Points (or polygons)</a:t>
                      </a:r>
                      <a:endParaRPr lang="en-GB" noProof="0"/>
                    </a:p>
                  </a:txBody>
                  <a:tcPr/>
                </a:tc>
                <a:tc>
                  <a:txBody>
                    <a:bodyPr/>
                    <a:lstStyle/>
                    <a:p>
                      <a:r>
                        <a:rPr lang="en-GB" noProof="0" smtClean="0"/>
                        <a:t>Gravel</a:t>
                      </a:r>
                      <a:r>
                        <a:rPr lang="en-GB" baseline="0" noProof="0" smtClean="0"/>
                        <a:t> extracted per year</a:t>
                      </a:r>
                      <a:endParaRPr lang="en-GB" noProof="0"/>
                    </a:p>
                  </a:txBody>
                  <a:tcPr/>
                </a:tc>
              </a:tr>
              <a:tr h="370840">
                <a:tc>
                  <a:txBody>
                    <a:bodyPr/>
                    <a:lstStyle/>
                    <a:p>
                      <a:r>
                        <a:rPr lang="en-GB" noProof="0" smtClean="0">
                          <a:solidFill>
                            <a:srgbClr val="FF0000"/>
                          </a:solidFill>
                        </a:rPr>
                        <a:t>Shipping</a:t>
                      </a:r>
                      <a:endParaRPr lang="en-GB" noProof="0">
                        <a:solidFill>
                          <a:srgbClr val="FF0000"/>
                        </a:solidFill>
                      </a:endParaRPr>
                    </a:p>
                  </a:txBody>
                  <a:tcPr/>
                </a:tc>
                <a:tc>
                  <a:txBody>
                    <a:bodyPr/>
                    <a:lstStyle/>
                    <a:p>
                      <a:r>
                        <a:rPr lang="en-GB" noProof="0" smtClean="0">
                          <a:solidFill>
                            <a:srgbClr val="FF0000"/>
                          </a:solidFill>
                        </a:rPr>
                        <a:t>Grid</a:t>
                      </a:r>
                      <a:endParaRPr lang="en-GB" noProof="0">
                        <a:solidFill>
                          <a:srgbClr val="FF0000"/>
                        </a:solidFill>
                      </a:endParaRPr>
                    </a:p>
                  </a:txBody>
                  <a:tcPr/>
                </a:tc>
                <a:tc>
                  <a:txBody>
                    <a:bodyPr/>
                    <a:lstStyle/>
                    <a:p>
                      <a:r>
                        <a:rPr lang="en-GB" noProof="0" smtClean="0">
                          <a:solidFill>
                            <a:srgbClr val="FF0000"/>
                          </a:solidFill>
                        </a:rPr>
                        <a:t>Average number of vessels per year</a:t>
                      </a:r>
                      <a:endParaRPr lang="en-GB" noProof="0">
                        <a:solidFill>
                          <a:srgbClr val="FF0000"/>
                        </a:solidFill>
                      </a:endParaRPr>
                    </a:p>
                  </a:txBody>
                  <a:tcPr/>
                </a:tc>
              </a:tr>
              <a:tr h="370840">
                <a:tc>
                  <a:txBody>
                    <a:bodyPr/>
                    <a:lstStyle/>
                    <a:p>
                      <a:r>
                        <a:rPr lang="en-GB" noProof="0" smtClean="0"/>
                        <a:t>Cultural heritage</a:t>
                      </a:r>
                      <a:endParaRPr lang="en-GB" noProof="0"/>
                    </a:p>
                  </a:txBody>
                  <a:tcPr/>
                </a:tc>
                <a:tc>
                  <a:txBody>
                    <a:bodyPr/>
                    <a:lstStyle/>
                    <a:p>
                      <a:r>
                        <a:rPr lang="en-GB" noProof="0" smtClean="0"/>
                        <a:t>Points</a:t>
                      </a:r>
                      <a:endParaRPr lang="en-GB" noProof="0"/>
                    </a:p>
                  </a:txBody>
                  <a:tcPr/>
                </a:tc>
                <a:tc>
                  <a:txBody>
                    <a:bodyPr/>
                    <a:lstStyle/>
                    <a:p>
                      <a:endParaRPr lang="en-GB" noProof="0" dirty="0"/>
                    </a:p>
                  </a:txBody>
                  <a:tcPr/>
                </a:tc>
              </a:tr>
              <a:tr h="370840">
                <a:tc>
                  <a:txBody>
                    <a:bodyPr/>
                    <a:lstStyle/>
                    <a:p>
                      <a:r>
                        <a:rPr lang="en-GB" noProof="0" smtClean="0"/>
                        <a:t>Dredging</a:t>
                      </a:r>
                      <a:endParaRPr lang="en-GB" noProof="0"/>
                    </a:p>
                  </a:txBody>
                  <a:tcPr/>
                </a:tc>
                <a:tc>
                  <a:txBody>
                    <a:bodyPr/>
                    <a:lstStyle/>
                    <a:p>
                      <a:r>
                        <a:rPr lang="en-GB" noProof="0" smtClean="0"/>
                        <a:t>Polygons</a:t>
                      </a:r>
                      <a:endParaRPr lang="en-GB" noProof="0"/>
                    </a:p>
                  </a:txBody>
                  <a:tcPr/>
                </a:tc>
                <a:tc>
                  <a:txBody>
                    <a:bodyPr/>
                    <a:lstStyle/>
                    <a:p>
                      <a:r>
                        <a:rPr lang="en-GB" noProof="0" smtClean="0"/>
                        <a:t>Status (years, operational), purpose</a:t>
                      </a:r>
                      <a:endParaRPr lang="en-GB" noProof="0"/>
                    </a:p>
                  </a:txBody>
                  <a:tcPr/>
                </a:tc>
              </a:tr>
              <a:tr h="370840">
                <a:tc>
                  <a:txBody>
                    <a:bodyPr/>
                    <a:lstStyle/>
                    <a:p>
                      <a:r>
                        <a:rPr lang="en-GB" noProof="0" smtClean="0"/>
                        <a:t>Fisheries zones</a:t>
                      </a:r>
                      <a:endParaRPr lang="en-GB" noProof="0"/>
                    </a:p>
                  </a:txBody>
                  <a:tcPr/>
                </a:tc>
                <a:tc>
                  <a:txBody>
                    <a:bodyPr/>
                    <a:lstStyle/>
                    <a:p>
                      <a:r>
                        <a:rPr lang="en-GB" noProof="0" smtClean="0"/>
                        <a:t>Polygons</a:t>
                      </a:r>
                      <a:endParaRPr lang="en-GB" noProof="0"/>
                    </a:p>
                  </a:txBody>
                  <a:tcPr/>
                </a:tc>
                <a:tc>
                  <a:txBody>
                    <a:bodyPr/>
                    <a:lstStyle/>
                    <a:p>
                      <a:r>
                        <a:rPr lang="en-GB" noProof="0" smtClean="0"/>
                        <a:t>ICES and FAO nomenclature</a:t>
                      </a:r>
                      <a:endParaRPr lang="en-GB" noProof="0"/>
                    </a:p>
                  </a:txBody>
                  <a:tcPr/>
                </a:tc>
              </a:tr>
              <a:tr h="370840">
                <a:tc>
                  <a:txBody>
                    <a:bodyPr/>
                    <a:lstStyle/>
                    <a:p>
                      <a:r>
                        <a:rPr lang="en-GB" noProof="0" smtClean="0"/>
                        <a:t>Hydrocarbon extraction</a:t>
                      </a:r>
                      <a:endParaRPr lang="en-GB" noProof="0"/>
                    </a:p>
                  </a:txBody>
                  <a:tcPr/>
                </a:tc>
                <a:tc>
                  <a:txBody>
                    <a:bodyPr/>
                    <a:lstStyle/>
                    <a:p>
                      <a:r>
                        <a:rPr lang="en-GB" noProof="0" smtClean="0"/>
                        <a:t>Point</a:t>
                      </a:r>
                      <a:endParaRPr lang="en-GB" noProof="0"/>
                    </a:p>
                  </a:txBody>
                  <a:tcPr/>
                </a:tc>
                <a:tc>
                  <a:txBody>
                    <a:bodyPr/>
                    <a:lstStyle/>
                    <a:p>
                      <a:r>
                        <a:rPr lang="en-GB" noProof="0" smtClean="0"/>
                        <a:t>Status (exploration, exploitation)</a:t>
                      </a:r>
                      <a:endParaRPr lang="en-GB" noProof="0"/>
                    </a:p>
                  </a:txBody>
                  <a:tcPr/>
                </a:tc>
              </a:tr>
              <a:tr h="370840">
                <a:tc>
                  <a:txBody>
                    <a:bodyPr/>
                    <a:lstStyle/>
                    <a:p>
                      <a:r>
                        <a:rPr lang="en-GB" noProof="0" smtClean="0"/>
                        <a:t>Major ports</a:t>
                      </a:r>
                      <a:endParaRPr lang="en-GB" noProof="0"/>
                    </a:p>
                  </a:txBody>
                  <a:tcPr/>
                </a:tc>
                <a:tc>
                  <a:txBody>
                    <a:bodyPr/>
                    <a:lstStyle/>
                    <a:p>
                      <a:r>
                        <a:rPr lang="en-GB" noProof="0" smtClean="0"/>
                        <a:t>Point</a:t>
                      </a:r>
                      <a:endParaRPr lang="en-GB" noProof="0"/>
                    </a:p>
                  </a:txBody>
                  <a:tcPr/>
                </a:tc>
                <a:tc>
                  <a:txBody>
                    <a:bodyPr/>
                    <a:lstStyle/>
                    <a:p>
                      <a:r>
                        <a:rPr lang="en-GB" noProof="0" smtClean="0"/>
                        <a:t>Traffic</a:t>
                      </a:r>
                      <a:endParaRPr lang="en-GB" noProof="0"/>
                    </a:p>
                  </a:txBody>
                  <a:tcPr/>
                </a:tc>
              </a:tr>
              <a:tr h="370840">
                <a:tc>
                  <a:txBody>
                    <a:bodyPr/>
                    <a:lstStyle/>
                    <a:p>
                      <a:r>
                        <a:rPr lang="en-GB" noProof="0" smtClean="0">
                          <a:solidFill>
                            <a:srgbClr val="FF0000"/>
                          </a:solidFill>
                        </a:rPr>
                        <a:t>Mariculture</a:t>
                      </a:r>
                      <a:endParaRPr lang="en-GB" noProof="0">
                        <a:solidFill>
                          <a:srgbClr val="FF0000"/>
                        </a:solidFill>
                      </a:endParaRPr>
                    </a:p>
                  </a:txBody>
                  <a:tcPr/>
                </a:tc>
                <a:tc>
                  <a:txBody>
                    <a:bodyPr/>
                    <a:lstStyle/>
                    <a:p>
                      <a:r>
                        <a:rPr lang="en-GB" noProof="0" smtClean="0">
                          <a:solidFill>
                            <a:srgbClr val="FF0000"/>
                          </a:solidFill>
                        </a:rPr>
                        <a:t>Point</a:t>
                      </a:r>
                      <a:endParaRPr lang="en-GB" noProof="0">
                        <a:solidFill>
                          <a:srgbClr val="FF0000"/>
                        </a:solidFill>
                      </a:endParaRPr>
                    </a:p>
                  </a:txBody>
                  <a:tcPr/>
                </a:tc>
                <a:tc>
                  <a:txBody>
                    <a:bodyPr/>
                    <a:lstStyle/>
                    <a:p>
                      <a:r>
                        <a:rPr lang="en-GB" noProof="0" smtClean="0">
                          <a:solidFill>
                            <a:srgbClr val="FF0000"/>
                          </a:solidFill>
                        </a:rPr>
                        <a:t>Species; production tonnage per</a:t>
                      </a:r>
                      <a:r>
                        <a:rPr lang="en-GB" baseline="0" noProof="0" smtClean="0">
                          <a:solidFill>
                            <a:srgbClr val="FF0000"/>
                          </a:solidFill>
                        </a:rPr>
                        <a:t> year</a:t>
                      </a:r>
                      <a:endParaRPr lang="en-GB" noProof="0">
                        <a:solidFill>
                          <a:srgbClr val="FF0000"/>
                        </a:solidFill>
                      </a:endParaRPr>
                    </a:p>
                  </a:txBody>
                  <a:tcPr/>
                </a:tc>
              </a:tr>
              <a:tr h="370840">
                <a:tc>
                  <a:txBody>
                    <a:bodyPr/>
                    <a:lstStyle/>
                    <a:p>
                      <a:r>
                        <a:rPr lang="en-GB" noProof="0" smtClean="0"/>
                        <a:t>Ocean</a:t>
                      </a:r>
                      <a:r>
                        <a:rPr lang="en-GB" baseline="0" noProof="0" smtClean="0"/>
                        <a:t> energy facility</a:t>
                      </a:r>
                      <a:endParaRPr lang="en-GB" noProof="0"/>
                    </a:p>
                  </a:txBody>
                  <a:tcPr/>
                </a:tc>
                <a:tc>
                  <a:txBody>
                    <a:bodyPr/>
                    <a:lstStyle/>
                    <a:p>
                      <a:r>
                        <a:rPr lang="en-GB" noProof="0" smtClean="0"/>
                        <a:t>Point</a:t>
                      </a:r>
                      <a:endParaRPr lang="en-GB" noProof="0"/>
                    </a:p>
                  </a:txBody>
                  <a:tcPr/>
                </a:tc>
                <a:tc>
                  <a:txBody>
                    <a:bodyPr/>
                    <a:lstStyle/>
                    <a:p>
                      <a:r>
                        <a:rPr lang="en-GB" noProof="0" smtClean="0"/>
                        <a:t>Type, status (planned</a:t>
                      </a:r>
                      <a:r>
                        <a:rPr lang="en-GB" baseline="0" noProof="0" smtClean="0"/>
                        <a:t>, operational…)</a:t>
                      </a:r>
                      <a:endParaRPr lang="en-GB" noProof="0"/>
                    </a:p>
                  </a:txBody>
                  <a:tcPr/>
                </a:tc>
              </a:tr>
              <a:tr h="370840">
                <a:tc>
                  <a:txBody>
                    <a:bodyPr/>
                    <a:lstStyle/>
                    <a:p>
                      <a:r>
                        <a:rPr lang="en-GB" noProof="0" smtClean="0">
                          <a:solidFill>
                            <a:srgbClr val="FF0000"/>
                          </a:solidFill>
                        </a:rPr>
                        <a:t>Pipelines and cables</a:t>
                      </a:r>
                      <a:endParaRPr lang="en-GB" noProof="0">
                        <a:solidFill>
                          <a:srgbClr val="FF0000"/>
                        </a:solidFill>
                      </a:endParaRPr>
                    </a:p>
                  </a:txBody>
                  <a:tcPr/>
                </a:tc>
                <a:tc>
                  <a:txBody>
                    <a:bodyPr/>
                    <a:lstStyle/>
                    <a:p>
                      <a:r>
                        <a:rPr lang="en-GB" noProof="0" smtClean="0">
                          <a:solidFill>
                            <a:srgbClr val="FF0000"/>
                          </a:solidFill>
                        </a:rPr>
                        <a:t>Lines</a:t>
                      </a:r>
                      <a:endParaRPr lang="en-GB" noProof="0">
                        <a:solidFill>
                          <a:srgbClr val="FF0000"/>
                        </a:solidFill>
                      </a:endParaRPr>
                    </a:p>
                  </a:txBody>
                  <a:tcPr/>
                </a:tc>
                <a:tc>
                  <a:txBody>
                    <a:bodyPr/>
                    <a:lstStyle/>
                    <a:p>
                      <a:r>
                        <a:rPr lang="en-GB" noProof="0" smtClean="0">
                          <a:solidFill>
                            <a:srgbClr val="FF0000"/>
                          </a:solidFill>
                        </a:rPr>
                        <a:t>Types</a:t>
                      </a:r>
                      <a:r>
                        <a:rPr lang="en-GB" baseline="0" noProof="0" smtClean="0">
                          <a:solidFill>
                            <a:srgbClr val="FF0000"/>
                          </a:solidFill>
                        </a:rPr>
                        <a:t> of cable/pipeline, width</a:t>
                      </a:r>
                      <a:endParaRPr lang="en-GB" noProof="0">
                        <a:solidFill>
                          <a:srgbClr val="FF0000"/>
                        </a:solidFill>
                      </a:endParaRPr>
                    </a:p>
                  </a:txBody>
                  <a:tcPr/>
                </a:tc>
              </a:tr>
              <a:tr h="370840">
                <a:tc>
                  <a:txBody>
                    <a:bodyPr/>
                    <a:lstStyle/>
                    <a:p>
                      <a:r>
                        <a:rPr lang="en-GB" noProof="0" smtClean="0"/>
                        <a:t>Protected areas</a:t>
                      </a:r>
                      <a:endParaRPr lang="en-GB" noProof="0"/>
                    </a:p>
                  </a:txBody>
                  <a:tcPr/>
                </a:tc>
                <a:tc>
                  <a:txBody>
                    <a:bodyPr/>
                    <a:lstStyle/>
                    <a:p>
                      <a:r>
                        <a:rPr lang="en-GB" noProof="0" smtClean="0"/>
                        <a:t>Polygons</a:t>
                      </a:r>
                      <a:endParaRPr lang="en-GB" noProof="0"/>
                    </a:p>
                  </a:txBody>
                  <a:tcPr/>
                </a:tc>
                <a:tc>
                  <a:txBody>
                    <a:bodyPr/>
                    <a:lstStyle/>
                    <a:p>
                      <a:r>
                        <a:rPr lang="en-GB" noProof="0" smtClean="0"/>
                        <a:t>Legal</a:t>
                      </a:r>
                      <a:r>
                        <a:rPr lang="en-GB" baseline="0" noProof="0" smtClean="0"/>
                        <a:t> basis for protection</a:t>
                      </a:r>
                      <a:endParaRPr lang="en-GB" noProof="0"/>
                    </a:p>
                  </a:txBody>
                  <a:tcPr/>
                </a:tc>
              </a:tr>
              <a:tr h="370840">
                <a:tc>
                  <a:txBody>
                    <a:bodyPr/>
                    <a:lstStyle/>
                    <a:p>
                      <a:r>
                        <a:rPr lang="en-GB" noProof="0" smtClean="0"/>
                        <a:t>Waste disposal</a:t>
                      </a:r>
                      <a:endParaRPr lang="en-GB" noProof="0"/>
                    </a:p>
                  </a:txBody>
                  <a:tcPr/>
                </a:tc>
                <a:tc>
                  <a:txBody>
                    <a:bodyPr/>
                    <a:lstStyle/>
                    <a:p>
                      <a:r>
                        <a:rPr lang="en-GB" noProof="0" smtClean="0"/>
                        <a:t>Polygons (or points)</a:t>
                      </a:r>
                      <a:endParaRPr lang="en-GB" noProof="0"/>
                    </a:p>
                  </a:txBody>
                  <a:tcPr/>
                </a:tc>
                <a:tc>
                  <a:txBody>
                    <a:bodyPr/>
                    <a:lstStyle/>
                    <a:p>
                      <a:r>
                        <a:rPr lang="en-GB" noProof="0" smtClean="0"/>
                        <a:t>Status (years operational)</a:t>
                      </a:r>
                      <a:endParaRPr lang="en-GB" noProof="0"/>
                    </a:p>
                  </a:txBody>
                  <a:tcPr/>
                </a:tc>
              </a:tr>
              <a:tr h="370840">
                <a:tc>
                  <a:txBody>
                    <a:bodyPr/>
                    <a:lstStyle/>
                    <a:p>
                      <a:r>
                        <a:rPr lang="en-GB" noProof="0" smtClean="0"/>
                        <a:t>Wind farms</a:t>
                      </a:r>
                      <a:endParaRPr lang="en-GB" noProof="0"/>
                    </a:p>
                  </a:txBody>
                  <a:tcPr/>
                </a:tc>
                <a:tc>
                  <a:txBody>
                    <a:bodyPr/>
                    <a:lstStyle/>
                    <a:p>
                      <a:r>
                        <a:rPr lang="en-GB" noProof="0" smtClean="0"/>
                        <a:t>Points</a:t>
                      </a:r>
                      <a:endParaRPr lang="en-GB" noProof="0"/>
                    </a:p>
                  </a:txBody>
                  <a:tcPr/>
                </a:tc>
                <a:tc>
                  <a:txBody>
                    <a:bodyPr/>
                    <a:lstStyle/>
                    <a:p>
                      <a:r>
                        <a:rPr lang="en-GB" noProof="0" smtClean="0"/>
                        <a:t>No of turbines, capacity, status</a:t>
                      </a:r>
                      <a:endParaRPr lang="en-GB" noProof="0"/>
                    </a:p>
                  </a:txBody>
                  <a:tcPr/>
                </a:tc>
              </a:tr>
              <a:tr h="370840">
                <a:tc>
                  <a:txBody>
                    <a:bodyPr/>
                    <a:lstStyle/>
                    <a:p>
                      <a:r>
                        <a:rPr lang="en-GB" noProof="0" smtClean="0">
                          <a:solidFill>
                            <a:srgbClr val="FF0000"/>
                          </a:solidFill>
                        </a:rPr>
                        <a:t>Other areas</a:t>
                      </a:r>
                      <a:endParaRPr lang="en-GB" noProof="0">
                        <a:solidFill>
                          <a:srgbClr val="FF0000"/>
                        </a:solidFill>
                      </a:endParaRPr>
                    </a:p>
                  </a:txBody>
                  <a:tcPr/>
                </a:tc>
                <a:tc>
                  <a:txBody>
                    <a:bodyPr/>
                    <a:lstStyle/>
                    <a:p>
                      <a:r>
                        <a:rPr lang="en-GB" noProof="0" smtClean="0">
                          <a:solidFill>
                            <a:srgbClr val="FF0000"/>
                          </a:solidFill>
                        </a:rPr>
                        <a:t>Polygons</a:t>
                      </a:r>
                      <a:endParaRPr lang="en-GB" noProof="0">
                        <a:solidFill>
                          <a:srgbClr val="FF0000"/>
                        </a:solidFill>
                      </a:endParaRPr>
                    </a:p>
                  </a:txBody>
                  <a:tcPr/>
                </a:tc>
                <a:tc>
                  <a:txBody>
                    <a:bodyPr/>
                    <a:lstStyle/>
                    <a:p>
                      <a:r>
                        <a:rPr lang="en-GB" noProof="0" dirty="0" smtClean="0">
                          <a:solidFill>
                            <a:srgbClr val="FF0000"/>
                          </a:solidFill>
                        </a:rPr>
                        <a:t>National</a:t>
                      </a:r>
                      <a:r>
                        <a:rPr lang="en-GB" baseline="0" noProof="0" dirty="0" smtClean="0">
                          <a:solidFill>
                            <a:srgbClr val="FF0000"/>
                          </a:solidFill>
                        </a:rPr>
                        <a:t> or international formal basis</a:t>
                      </a:r>
                      <a:endParaRPr lang="en-GB" noProof="0"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dirty="0" smtClean="0"/>
              <a:t>Work packages</a:t>
            </a:r>
            <a:endParaRPr lang="en-GB" dirty="0"/>
          </a:p>
        </p:txBody>
      </p:sp>
      <p:sp>
        <p:nvSpPr>
          <p:cNvPr id="3" name="Segnaposto contenuto 2"/>
          <p:cNvSpPr>
            <a:spLocks noGrp="1"/>
          </p:cNvSpPr>
          <p:nvPr>
            <p:ph idx="1"/>
          </p:nvPr>
        </p:nvSpPr>
        <p:spPr>
          <a:xfrm>
            <a:off x="428596" y="1071546"/>
            <a:ext cx="8229600" cy="5072098"/>
          </a:xfrm>
        </p:spPr>
        <p:txBody>
          <a:bodyPr>
            <a:normAutofit fontScale="85000" lnSpcReduction="20000"/>
          </a:bodyPr>
          <a:lstStyle/>
          <a:p>
            <a:pPr marL="808038" indent="0" algn="l">
              <a:spcBef>
                <a:spcPts val="200"/>
              </a:spcBef>
              <a:defRPr/>
            </a:pPr>
            <a:endParaRPr lang="it-IT" dirty="0" smtClean="0"/>
          </a:p>
          <a:p>
            <a:pPr marL="808038" indent="0" algn="l">
              <a:spcBef>
                <a:spcPts val="200"/>
              </a:spcBef>
              <a:defRPr/>
            </a:pPr>
            <a:endParaRPr lang="it-IT" dirty="0" smtClean="0"/>
          </a:p>
          <a:p>
            <a:pPr marL="1435100" indent="0" algn="l">
              <a:lnSpc>
                <a:spcPct val="150000"/>
              </a:lnSpc>
              <a:spcBef>
                <a:spcPts val="200"/>
              </a:spcBef>
              <a:defRPr/>
            </a:pPr>
            <a:r>
              <a:rPr lang="en-GB" sz="2400" dirty="0" smtClean="0"/>
              <a:t>WP 1 – Project Management</a:t>
            </a:r>
          </a:p>
          <a:p>
            <a:pPr marL="1435100" indent="0" algn="l">
              <a:lnSpc>
                <a:spcPct val="150000"/>
              </a:lnSpc>
              <a:spcBef>
                <a:spcPts val="200"/>
              </a:spcBef>
              <a:defRPr/>
            </a:pPr>
            <a:r>
              <a:rPr lang="en-GB" sz="2400" dirty="0" smtClean="0"/>
              <a:t>WP 2 – Development of the portal and </a:t>
            </a:r>
            <a:r>
              <a:rPr lang="en-GB" sz="2400" dirty="0" err="1" smtClean="0"/>
              <a:t>maintainance</a:t>
            </a:r>
            <a:endParaRPr lang="en-GB" sz="2400" dirty="0" smtClean="0"/>
          </a:p>
          <a:p>
            <a:pPr marL="1435100" indent="0" algn="l">
              <a:lnSpc>
                <a:spcPct val="150000"/>
              </a:lnSpc>
              <a:spcBef>
                <a:spcPts val="200"/>
              </a:spcBef>
              <a:defRPr/>
            </a:pPr>
            <a:r>
              <a:rPr lang="en-GB" sz="2400" dirty="0" smtClean="0"/>
              <a:t>WP 3 – Design and implementation of the GIS database</a:t>
            </a:r>
          </a:p>
          <a:p>
            <a:pPr marL="1435100" indent="0" algn="l">
              <a:lnSpc>
                <a:spcPct val="150000"/>
              </a:lnSpc>
              <a:spcBef>
                <a:spcPts val="200"/>
              </a:spcBef>
              <a:defRPr/>
            </a:pPr>
            <a:r>
              <a:rPr lang="en-GB" sz="2400" dirty="0" smtClean="0"/>
              <a:t>WP 4 – Data collection</a:t>
            </a:r>
          </a:p>
          <a:p>
            <a:pPr marL="1435100" indent="0" algn="l">
              <a:lnSpc>
                <a:spcPct val="150000"/>
              </a:lnSpc>
              <a:spcBef>
                <a:spcPts val="200"/>
              </a:spcBef>
              <a:defRPr/>
            </a:pPr>
            <a:r>
              <a:rPr lang="en-GB" sz="2400" dirty="0" smtClean="0"/>
              <a:t>WP 5 – Data harmonisation</a:t>
            </a:r>
          </a:p>
          <a:p>
            <a:pPr marL="1435100" indent="0" algn="l">
              <a:lnSpc>
                <a:spcPct val="150000"/>
              </a:lnSpc>
              <a:spcBef>
                <a:spcPts val="200"/>
              </a:spcBef>
              <a:defRPr/>
            </a:pPr>
            <a:r>
              <a:rPr lang="en-GB" sz="2400" dirty="0" smtClean="0"/>
              <a:t>WP 6 – Population of the database</a:t>
            </a:r>
          </a:p>
          <a:p>
            <a:pPr marL="1435100" indent="0" algn="l">
              <a:lnSpc>
                <a:spcPct val="150000"/>
              </a:lnSpc>
              <a:spcBef>
                <a:spcPts val="200"/>
              </a:spcBef>
              <a:defRPr/>
            </a:pPr>
            <a:r>
              <a:rPr lang="en-GB" sz="2400" dirty="0" smtClean="0"/>
              <a:t>WP 7 – Data analysis and creation of data products</a:t>
            </a:r>
          </a:p>
          <a:p>
            <a:pPr marL="1435100" indent="0" algn="l">
              <a:lnSpc>
                <a:spcPct val="150000"/>
              </a:lnSpc>
              <a:spcBef>
                <a:spcPts val="200"/>
              </a:spcBef>
              <a:defRPr/>
            </a:pPr>
            <a:r>
              <a:rPr lang="en-GB" sz="2400" dirty="0" smtClean="0"/>
              <a:t>WP 8 – Monitoring of effectiveness in addressing users’ needs</a:t>
            </a:r>
          </a:p>
          <a:p>
            <a:pPr marL="1435100" indent="0" algn="l">
              <a:lnSpc>
                <a:spcPct val="150000"/>
              </a:lnSpc>
              <a:spcBef>
                <a:spcPts val="200"/>
              </a:spcBef>
              <a:defRPr/>
            </a:pPr>
            <a:r>
              <a:rPr lang="en-GB" sz="2400" dirty="0" smtClean="0"/>
              <a:t>WP 9 – Fine-tuning</a:t>
            </a:r>
          </a:p>
          <a:p>
            <a:pPr marL="1435100" indent="0" algn="l">
              <a:lnSpc>
                <a:spcPct val="150000"/>
              </a:lnSpc>
              <a:spcBef>
                <a:spcPts val="200"/>
              </a:spcBef>
              <a:defRPr/>
            </a:pPr>
            <a:r>
              <a:rPr lang="en-GB" sz="2400" dirty="0" smtClean="0"/>
              <a:t>WP 10 – Hand-over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dirty="0" smtClean="0"/>
              <a:t>General approach</a:t>
            </a:r>
            <a:endParaRPr lang="en-GB" dirty="0"/>
          </a:p>
        </p:txBody>
      </p:sp>
      <p:pic>
        <p:nvPicPr>
          <p:cNvPr id="8" name="Picture 2" descr="http://www.universal-web-design.com/vectors/arrows/00205/large.png"/>
          <p:cNvPicPr>
            <a:picLocks noChangeAspect="1" noChangeArrowheads="1"/>
          </p:cNvPicPr>
          <p:nvPr/>
        </p:nvPicPr>
        <p:blipFill>
          <a:blip r:embed="rId2" cstate="print">
            <a:duotone>
              <a:schemeClr val="accent1">
                <a:shade val="45000"/>
                <a:satMod val="135000"/>
              </a:schemeClr>
              <a:prstClr val="white"/>
            </a:duotone>
          </a:blip>
          <a:srcRect t="32511" b="21432"/>
          <a:stretch>
            <a:fillRect/>
          </a:stretch>
        </p:blipFill>
        <p:spPr bwMode="auto">
          <a:xfrm>
            <a:off x="214282" y="1214422"/>
            <a:ext cx="1089934" cy="349230"/>
          </a:xfrm>
          <a:prstGeom prst="rect">
            <a:avLst/>
          </a:prstGeom>
          <a:noFill/>
        </p:spPr>
      </p:pic>
      <p:pic>
        <p:nvPicPr>
          <p:cNvPr id="9" name="Picture 2" descr="http://www.universal-web-design.com/vectors/arrows/00205/large.png"/>
          <p:cNvPicPr>
            <a:picLocks noChangeAspect="1" noChangeArrowheads="1"/>
          </p:cNvPicPr>
          <p:nvPr/>
        </p:nvPicPr>
        <p:blipFill>
          <a:blip r:embed="rId2" cstate="print">
            <a:duotone>
              <a:schemeClr val="accent1">
                <a:shade val="45000"/>
                <a:satMod val="135000"/>
              </a:schemeClr>
              <a:prstClr val="white"/>
            </a:duotone>
          </a:blip>
          <a:srcRect t="32511" b="21432"/>
          <a:stretch>
            <a:fillRect/>
          </a:stretch>
        </p:blipFill>
        <p:spPr bwMode="auto">
          <a:xfrm>
            <a:off x="214282" y="2071678"/>
            <a:ext cx="1089934" cy="349230"/>
          </a:xfrm>
          <a:prstGeom prst="rect">
            <a:avLst/>
          </a:prstGeom>
          <a:noFill/>
        </p:spPr>
      </p:pic>
      <p:pic>
        <p:nvPicPr>
          <p:cNvPr id="10" name="Picture 2" descr="http://www.universal-web-design.com/vectors/arrows/00205/large.png"/>
          <p:cNvPicPr>
            <a:picLocks noChangeAspect="1" noChangeArrowheads="1"/>
          </p:cNvPicPr>
          <p:nvPr/>
        </p:nvPicPr>
        <p:blipFill>
          <a:blip r:embed="rId2" cstate="print">
            <a:duotone>
              <a:schemeClr val="accent1">
                <a:shade val="45000"/>
                <a:satMod val="135000"/>
              </a:schemeClr>
              <a:prstClr val="white"/>
            </a:duotone>
          </a:blip>
          <a:srcRect t="32511" b="21432"/>
          <a:stretch>
            <a:fillRect/>
          </a:stretch>
        </p:blipFill>
        <p:spPr bwMode="auto">
          <a:xfrm>
            <a:off x="214282" y="2794018"/>
            <a:ext cx="1089934" cy="349230"/>
          </a:xfrm>
          <a:prstGeom prst="rect">
            <a:avLst/>
          </a:prstGeom>
          <a:noFill/>
        </p:spPr>
      </p:pic>
      <p:pic>
        <p:nvPicPr>
          <p:cNvPr id="7" name="Picture 2" descr="http://www.universal-web-design.com/vectors/arrows/00205/large.png"/>
          <p:cNvPicPr>
            <a:picLocks noChangeAspect="1" noChangeArrowheads="1"/>
          </p:cNvPicPr>
          <p:nvPr/>
        </p:nvPicPr>
        <p:blipFill>
          <a:blip r:embed="rId2" cstate="print">
            <a:duotone>
              <a:schemeClr val="accent1">
                <a:shade val="45000"/>
                <a:satMod val="135000"/>
              </a:schemeClr>
              <a:prstClr val="white"/>
            </a:duotone>
          </a:blip>
          <a:srcRect t="32511" b="21432"/>
          <a:stretch>
            <a:fillRect/>
          </a:stretch>
        </p:blipFill>
        <p:spPr bwMode="auto">
          <a:xfrm>
            <a:off x="214282" y="3436960"/>
            <a:ext cx="1089934" cy="349230"/>
          </a:xfrm>
          <a:prstGeom prst="rect">
            <a:avLst/>
          </a:prstGeom>
          <a:noFill/>
        </p:spPr>
      </p:pic>
      <p:sp>
        <p:nvSpPr>
          <p:cNvPr id="3" name="Segnaposto contenuto 2"/>
          <p:cNvSpPr>
            <a:spLocks noGrp="1"/>
          </p:cNvSpPr>
          <p:nvPr>
            <p:ph idx="1"/>
          </p:nvPr>
        </p:nvSpPr>
        <p:spPr>
          <a:xfrm>
            <a:off x="428596" y="1071546"/>
            <a:ext cx="8229600" cy="5072098"/>
          </a:xfrm>
        </p:spPr>
        <p:txBody>
          <a:bodyPr>
            <a:normAutofit/>
          </a:bodyPr>
          <a:lstStyle/>
          <a:p>
            <a:pPr marL="808038" indent="0" algn="l">
              <a:spcBef>
                <a:spcPts val="200"/>
              </a:spcBef>
              <a:defRPr/>
            </a:pPr>
            <a:r>
              <a:rPr lang="en-US" dirty="0" smtClean="0">
                <a:solidFill>
                  <a:srgbClr val="002060"/>
                </a:solidFill>
              </a:rPr>
              <a:t>No new data collections. Taking the most from what’s already available</a:t>
            </a:r>
          </a:p>
          <a:p>
            <a:pPr marL="808038" indent="0" algn="l">
              <a:spcBef>
                <a:spcPts val="200"/>
              </a:spcBef>
              <a:defRPr/>
            </a:pPr>
            <a:endParaRPr lang="en-US" dirty="0" smtClean="0">
              <a:solidFill>
                <a:srgbClr val="002060"/>
              </a:solidFill>
            </a:endParaRPr>
          </a:p>
          <a:p>
            <a:pPr marL="808038" indent="0" algn="l">
              <a:spcBef>
                <a:spcPts val="200"/>
              </a:spcBef>
              <a:defRPr/>
            </a:pPr>
            <a:r>
              <a:rPr lang="en-US" dirty="0" smtClean="0">
                <a:solidFill>
                  <a:srgbClr val="002060"/>
                </a:solidFill>
              </a:rPr>
              <a:t>Seeking as much as possible single sources of data at EU-level</a:t>
            </a:r>
          </a:p>
          <a:p>
            <a:pPr marL="808038" indent="0" algn="l">
              <a:spcBef>
                <a:spcPts val="200"/>
              </a:spcBef>
              <a:defRPr/>
            </a:pPr>
            <a:endParaRPr lang="en-US" dirty="0" smtClean="0">
              <a:solidFill>
                <a:srgbClr val="002060"/>
              </a:solidFill>
            </a:endParaRPr>
          </a:p>
          <a:p>
            <a:pPr marL="808038" indent="0" algn="l">
              <a:spcBef>
                <a:spcPts val="200"/>
              </a:spcBef>
              <a:defRPr/>
            </a:pPr>
            <a:r>
              <a:rPr lang="en-US" dirty="0" smtClean="0">
                <a:solidFill>
                  <a:srgbClr val="002060"/>
                </a:solidFill>
              </a:rPr>
              <a:t>Privileging sources that can ensure continuity in data supply</a:t>
            </a:r>
          </a:p>
          <a:p>
            <a:pPr marL="808038" indent="0" algn="l">
              <a:spcBef>
                <a:spcPts val="200"/>
              </a:spcBef>
              <a:defRPr/>
            </a:pPr>
            <a:endParaRPr lang="en-US" dirty="0" smtClean="0">
              <a:solidFill>
                <a:srgbClr val="002060"/>
              </a:solidFill>
            </a:endParaRPr>
          </a:p>
          <a:p>
            <a:pPr marL="808038" indent="0" algn="l">
              <a:spcBef>
                <a:spcPts val="200"/>
              </a:spcBef>
              <a:defRPr/>
            </a:pPr>
            <a:r>
              <a:rPr lang="en-US" dirty="0" smtClean="0">
                <a:solidFill>
                  <a:srgbClr val="002060"/>
                </a:solidFill>
              </a:rPr>
              <a:t>Privileging public sources</a:t>
            </a:r>
          </a:p>
          <a:p>
            <a:pPr marL="808038" indent="0" algn="l">
              <a:spcBef>
                <a:spcPts val="200"/>
              </a:spcBef>
              <a:defRPr/>
            </a:pPr>
            <a:endParaRPr lang="en-US" dirty="0" smtClean="0">
              <a:solidFill>
                <a:srgbClr val="002060"/>
              </a:solidFill>
            </a:endParaRPr>
          </a:p>
          <a:p>
            <a:pPr marL="808038" indent="0" algn="l">
              <a:spcBef>
                <a:spcPts val="200"/>
              </a:spcBef>
              <a:defRPr/>
            </a:pPr>
            <a:r>
              <a:rPr lang="en-US" dirty="0" smtClean="0">
                <a:solidFill>
                  <a:srgbClr val="002060"/>
                </a:solidFill>
              </a:rPr>
              <a:t>“Catching up”, seeking coordination, and exploring possible synergies with the other </a:t>
            </a:r>
            <a:r>
              <a:rPr lang="en-US" dirty="0" err="1" smtClean="0">
                <a:solidFill>
                  <a:srgbClr val="002060"/>
                </a:solidFill>
              </a:rPr>
              <a:t>EMODnet</a:t>
            </a:r>
            <a:r>
              <a:rPr lang="en-US" dirty="0" smtClean="0">
                <a:solidFill>
                  <a:srgbClr val="002060"/>
                </a:solidFill>
              </a:rPr>
              <a:t> lots</a:t>
            </a:r>
          </a:p>
          <a:p>
            <a:pPr marL="808038" indent="0" algn="l">
              <a:spcBef>
                <a:spcPts val="200"/>
              </a:spcBef>
              <a:defRPr/>
            </a:pPr>
            <a:endParaRPr lang="en-US" dirty="0" smtClean="0">
              <a:solidFill>
                <a:srgbClr val="002060"/>
              </a:solidFill>
            </a:endParaRPr>
          </a:p>
          <a:p>
            <a:pPr marL="808038" indent="0" algn="l">
              <a:spcBef>
                <a:spcPts val="200"/>
              </a:spcBef>
              <a:defRPr/>
            </a:pPr>
            <a:r>
              <a:rPr lang="en-US" dirty="0" smtClean="0">
                <a:solidFill>
                  <a:srgbClr val="002060"/>
                </a:solidFill>
              </a:rPr>
              <a:t>Adhering to INSPIRE standards for metadata</a:t>
            </a:r>
          </a:p>
          <a:p>
            <a:pPr marL="808038" indent="0" algn="l">
              <a:spcBef>
                <a:spcPts val="200"/>
              </a:spcBef>
              <a:defRPr/>
            </a:pPr>
            <a:endParaRPr lang="en-US" dirty="0" smtClean="0">
              <a:solidFill>
                <a:srgbClr val="002060"/>
              </a:solidFill>
            </a:endParaRPr>
          </a:p>
          <a:p>
            <a:pPr marL="808038" indent="0" algn="l">
              <a:spcBef>
                <a:spcPts val="200"/>
              </a:spcBef>
              <a:defRPr/>
            </a:pPr>
            <a:r>
              <a:rPr lang="en-US" dirty="0" smtClean="0">
                <a:solidFill>
                  <a:srgbClr val="002060"/>
                </a:solidFill>
              </a:rPr>
              <a:t>Using open-source solutions for our software</a:t>
            </a:r>
            <a:endParaRPr lang="en-GB" dirty="0" smtClean="0"/>
          </a:p>
        </p:txBody>
      </p:sp>
      <p:pic>
        <p:nvPicPr>
          <p:cNvPr id="11" name="Picture 2" descr="http://www.universal-web-design.com/vectors/arrows/00205/large.png"/>
          <p:cNvPicPr>
            <a:picLocks noChangeAspect="1" noChangeArrowheads="1"/>
          </p:cNvPicPr>
          <p:nvPr/>
        </p:nvPicPr>
        <p:blipFill>
          <a:blip r:embed="rId2" cstate="print">
            <a:duotone>
              <a:schemeClr val="accent1">
                <a:shade val="45000"/>
                <a:satMod val="135000"/>
              </a:schemeClr>
              <a:prstClr val="white"/>
            </a:duotone>
          </a:blip>
          <a:srcRect t="32511" b="21432"/>
          <a:stretch>
            <a:fillRect/>
          </a:stretch>
        </p:blipFill>
        <p:spPr bwMode="auto">
          <a:xfrm>
            <a:off x="214282" y="4143380"/>
            <a:ext cx="1089934" cy="349230"/>
          </a:xfrm>
          <a:prstGeom prst="rect">
            <a:avLst/>
          </a:prstGeom>
          <a:noFill/>
        </p:spPr>
      </p:pic>
      <p:pic>
        <p:nvPicPr>
          <p:cNvPr id="12" name="Picture 2" descr="http://www.universal-web-design.com/vectors/arrows/00205/large.png"/>
          <p:cNvPicPr>
            <a:picLocks noChangeAspect="1" noChangeArrowheads="1"/>
          </p:cNvPicPr>
          <p:nvPr/>
        </p:nvPicPr>
        <p:blipFill>
          <a:blip r:embed="rId2" cstate="print">
            <a:duotone>
              <a:schemeClr val="accent1">
                <a:shade val="45000"/>
                <a:satMod val="135000"/>
              </a:schemeClr>
              <a:prstClr val="white"/>
            </a:duotone>
          </a:blip>
          <a:srcRect t="32511" b="21432"/>
          <a:stretch>
            <a:fillRect/>
          </a:stretch>
        </p:blipFill>
        <p:spPr bwMode="auto">
          <a:xfrm>
            <a:off x="214282" y="5008596"/>
            <a:ext cx="1089934" cy="349230"/>
          </a:xfrm>
          <a:prstGeom prst="rect">
            <a:avLst/>
          </a:prstGeom>
          <a:noFill/>
        </p:spPr>
      </p:pic>
      <p:pic>
        <p:nvPicPr>
          <p:cNvPr id="13" name="Picture 2" descr="http://www.universal-web-design.com/vectors/arrows/00205/large.png"/>
          <p:cNvPicPr>
            <a:picLocks noChangeAspect="1" noChangeArrowheads="1"/>
          </p:cNvPicPr>
          <p:nvPr/>
        </p:nvPicPr>
        <p:blipFill>
          <a:blip r:embed="rId2" cstate="print">
            <a:duotone>
              <a:schemeClr val="accent1">
                <a:shade val="45000"/>
                <a:satMod val="135000"/>
              </a:schemeClr>
              <a:prstClr val="white"/>
            </a:duotone>
          </a:blip>
          <a:srcRect t="32511" b="21432"/>
          <a:stretch>
            <a:fillRect/>
          </a:stretch>
        </p:blipFill>
        <p:spPr bwMode="auto">
          <a:xfrm>
            <a:off x="214282" y="5643578"/>
            <a:ext cx="1089934" cy="34923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2910" y="1285860"/>
            <a:ext cx="8215370" cy="5447645"/>
          </a:xfrm>
          <a:prstGeom prst="rect">
            <a:avLst/>
          </a:prstGeom>
          <a:noFill/>
        </p:spPr>
        <p:txBody>
          <a:bodyPr wrap="square" rtlCol="0">
            <a:spAutoFit/>
          </a:bodyPr>
          <a:lstStyle/>
          <a:p>
            <a:pPr algn="ctr"/>
            <a:r>
              <a:rPr lang="en-GB" sz="3600" b="1" i="1" spc="-80" dirty="0" smtClean="0">
                <a:solidFill>
                  <a:srgbClr val="002060"/>
                </a:solidFill>
              </a:rPr>
              <a:t>Thanks for your attention!</a:t>
            </a:r>
          </a:p>
          <a:p>
            <a:pPr>
              <a:spcBef>
                <a:spcPts val="1200"/>
              </a:spcBef>
            </a:pPr>
            <a:r>
              <a:rPr lang="it-IT" sz="2400" b="1" spc="-80" dirty="0" smtClean="0">
                <a:solidFill>
                  <a:srgbClr val="002060"/>
                </a:solidFill>
              </a:rPr>
              <a:t>Key </a:t>
            </a:r>
            <a:r>
              <a:rPr lang="it-IT" sz="2400" b="1" spc="-80" dirty="0" err="1" smtClean="0">
                <a:solidFill>
                  <a:srgbClr val="002060"/>
                </a:solidFill>
              </a:rPr>
              <a:t>contacts</a:t>
            </a:r>
            <a:r>
              <a:rPr lang="it-IT" sz="2400" b="1" spc="-80" dirty="0" smtClean="0">
                <a:solidFill>
                  <a:srgbClr val="002060"/>
                </a:solidFill>
              </a:rPr>
              <a:t>:</a:t>
            </a:r>
          </a:p>
          <a:p>
            <a:pPr>
              <a:spcBef>
                <a:spcPts val="1200"/>
              </a:spcBef>
              <a:tabLst>
                <a:tab pos="2327275" algn="l"/>
              </a:tabLst>
            </a:pPr>
            <a:endParaRPr lang="it-IT" sz="1600" dirty="0" smtClean="0">
              <a:solidFill>
                <a:schemeClr val="tx2">
                  <a:lumMod val="60000"/>
                  <a:lumOff val="40000"/>
                </a:schemeClr>
              </a:solidFill>
            </a:endParaRPr>
          </a:p>
          <a:p>
            <a:pPr>
              <a:spcBef>
                <a:spcPts val="1200"/>
              </a:spcBef>
              <a:tabLst>
                <a:tab pos="1887538" algn="l"/>
                <a:tab pos="4216400" algn="l"/>
                <a:tab pos="4845050" algn="l"/>
              </a:tabLst>
            </a:pPr>
            <a:r>
              <a:rPr lang="en-GB" sz="1400" dirty="0" err="1" smtClean="0"/>
              <a:t>Cogea</a:t>
            </a:r>
            <a:r>
              <a:rPr lang="en-GB" sz="1400" dirty="0" smtClean="0"/>
              <a:t>:	</a:t>
            </a:r>
            <a:r>
              <a:rPr lang="en-GB" sz="1400" i="1" dirty="0" smtClean="0"/>
              <a:t>Alvise Bragadin 	</a:t>
            </a:r>
            <a:r>
              <a:rPr lang="en-GB" sz="1400" dirty="0" smtClean="0"/>
              <a:t>e-mail:	</a:t>
            </a:r>
            <a:r>
              <a:rPr lang="en-GB" sz="1400" dirty="0" smtClean="0">
                <a:hlinkClick r:id="rId2"/>
              </a:rPr>
              <a:t>a.bragadin@cogea.it</a:t>
            </a:r>
            <a:r>
              <a:rPr lang="en-GB" sz="1400" dirty="0" smtClean="0"/>
              <a:t> </a:t>
            </a:r>
          </a:p>
          <a:p>
            <a:pPr>
              <a:spcBef>
                <a:spcPts val="1200"/>
              </a:spcBef>
              <a:tabLst>
                <a:tab pos="1887538" algn="l"/>
                <a:tab pos="4216400" algn="l"/>
                <a:tab pos="4845050" algn="l"/>
              </a:tabLst>
            </a:pPr>
            <a:r>
              <a:rPr lang="en-GB" sz="1400" dirty="0" smtClean="0"/>
              <a:t>	</a:t>
            </a:r>
            <a:r>
              <a:rPr lang="en-GB" sz="1400" i="1" dirty="0" smtClean="0"/>
              <a:t>Alessandro Pititto</a:t>
            </a:r>
            <a:r>
              <a:rPr lang="en-GB" sz="1400" dirty="0" smtClean="0"/>
              <a:t>	e-mail:	</a:t>
            </a:r>
            <a:r>
              <a:rPr lang="en-GB" sz="1400" dirty="0" smtClean="0">
                <a:hlinkClick r:id="rId3"/>
              </a:rPr>
              <a:t>apititto@cogea.it</a:t>
            </a:r>
            <a:endParaRPr lang="en-GB" sz="1400" dirty="0" smtClean="0"/>
          </a:p>
          <a:p>
            <a:pPr>
              <a:spcBef>
                <a:spcPts val="1200"/>
              </a:spcBef>
              <a:tabLst>
                <a:tab pos="1887538" algn="l"/>
                <a:tab pos="4216400" algn="l"/>
                <a:tab pos="4845050" algn="l"/>
              </a:tabLst>
            </a:pPr>
            <a:r>
              <a:rPr lang="en-GB" sz="1400" dirty="0" smtClean="0"/>
              <a:t>	</a:t>
            </a:r>
            <a:r>
              <a:rPr lang="en-GB" sz="1400" i="1" dirty="0" smtClean="0"/>
              <a:t>Luigi Falco (GIS coordinator)</a:t>
            </a:r>
            <a:r>
              <a:rPr lang="en-GB" sz="1400" dirty="0" smtClean="0"/>
              <a:t>	e-mail:	</a:t>
            </a:r>
            <a:r>
              <a:rPr lang="en-GB" sz="1400" dirty="0" smtClean="0">
                <a:hlinkClick r:id="rId4"/>
              </a:rPr>
              <a:t>lfalco@cogea.it</a:t>
            </a:r>
            <a:r>
              <a:rPr lang="en-GB" sz="1400" dirty="0" smtClean="0"/>
              <a:t> </a:t>
            </a:r>
          </a:p>
          <a:p>
            <a:pPr>
              <a:spcBef>
                <a:spcPts val="1200"/>
              </a:spcBef>
              <a:tabLst>
                <a:tab pos="1887538" algn="l"/>
                <a:tab pos="4216400" algn="l"/>
                <a:tab pos="4845050" algn="l"/>
              </a:tabLst>
            </a:pPr>
            <a:r>
              <a:rPr lang="en-GB" sz="1400" dirty="0" smtClean="0"/>
              <a:t>AND:	</a:t>
            </a:r>
            <a:r>
              <a:rPr lang="en-GB" sz="1400" i="1" dirty="0" smtClean="0"/>
              <a:t>Dominique Aviat </a:t>
            </a:r>
            <a:r>
              <a:rPr lang="en-GB" sz="1400" dirty="0" smtClean="0"/>
              <a:t>	e-mail:	</a:t>
            </a:r>
            <a:r>
              <a:rPr lang="en-GB" sz="1400" dirty="0" smtClean="0">
                <a:hlinkClick r:id="rId5"/>
              </a:rPr>
              <a:t>dominique.aviat@and-international.com</a:t>
            </a:r>
            <a:r>
              <a:rPr lang="en-GB" sz="1400" dirty="0" smtClean="0"/>
              <a:t>   </a:t>
            </a:r>
          </a:p>
          <a:p>
            <a:pPr>
              <a:spcBef>
                <a:spcPts val="1200"/>
              </a:spcBef>
              <a:tabLst>
                <a:tab pos="1887538" algn="l"/>
                <a:tab pos="4216400" algn="l"/>
                <a:tab pos="4845050" algn="l"/>
              </a:tabLst>
            </a:pPr>
            <a:r>
              <a:rPr lang="en-GB" sz="1400" dirty="0" smtClean="0"/>
              <a:t>AZTI:	</a:t>
            </a:r>
            <a:r>
              <a:rPr lang="en-GB" sz="1400" i="1" dirty="0" smtClean="0"/>
              <a:t>Javier Franco</a:t>
            </a:r>
            <a:r>
              <a:rPr lang="en-GB" sz="1400" dirty="0" smtClean="0"/>
              <a:t>	e-mail:	</a:t>
            </a:r>
            <a:r>
              <a:rPr lang="en-GB" sz="1400" dirty="0" smtClean="0">
                <a:hlinkClick r:id="rId6"/>
              </a:rPr>
              <a:t>jafranco@azti.es</a:t>
            </a:r>
            <a:r>
              <a:rPr lang="en-GB" sz="1400" dirty="0" smtClean="0"/>
              <a:t> </a:t>
            </a:r>
          </a:p>
          <a:p>
            <a:pPr>
              <a:spcBef>
                <a:spcPts val="1200"/>
              </a:spcBef>
              <a:tabLst>
                <a:tab pos="1887538" algn="l"/>
                <a:tab pos="4216400" algn="l"/>
                <a:tab pos="4845050" algn="l"/>
              </a:tabLst>
            </a:pPr>
            <a:r>
              <a:rPr lang="en-GB" sz="1400" dirty="0" smtClean="0"/>
              <a:t>CETMAR: 	</a:t>
            </a:r>
            <a:r>
              <a:rPr lang="en-GB" sz="1400" i="1" dirty="0" smtClean="0"/>
              <a:t>Rosa Chapela</a:t>
            </a:r>
            <a:r>
              <a:rPr lang="en-GB" sz="1400" dirty="0" smtClean="0"/>
              <a:t>         	e-mail:	</a:t>
            </a:r>
            <a:r>
              <a:rPr lang="en-GB" sz="1400" dirty="0" smtClean="0">
                <a:hlinkClick r:id="rId7"/>
              </a:rPr>
              <a:t>rchapela@cetmar.org</a:t>
            </a:r>
            <a:r>
              <a:rPr lang="en-GB" sz="1400" dirty="0" smtClean="0"/>
              <a:t>  </a:t>
            </a:r>
          </a:p>
          <a:p>
            <a:pPr>
              <a:spcBef>
                <a:spcPts val="1200"/>
              </a:spcBef>
              <a:tabLst>
                <a:tab pos="1887538" algn="l"/>
                <a:tab pos="4216400" algn="l"/>
                <a:tab pos="4845050" algn="l"/>
              </a:tabLst>
            </a:pPr>
            <a:r>
              <a:rPr lang="en-GB" sz="1400" dirty="0" err="1" smtClean="0"/>
              <a:t>Eurofish</a:t>
            </a:r>
            <a:r>
              <a:rPr lang="en-GB" sz="1400" dirty="0" smtClean="0"/>
              <a:t>:	</a:t>
            </a:r>
            <a:r>
              <a:rPr lang="en-GB" sz="1400" i="1" dirty="0" smtClean="0"/>
              <a:t>Anca Sfetcovici	</a:t>
            </a:r>
            <a:r>
              <a:rPr lang="en-GB" sz="1400" dirty="0" smtClean="0"/>
              <a:t>e-mail:	</a:t>
            </a:r>
            <a:r>
              <a:rPr lang="en-GB" sz="1400" dirty="0" smtClean="0">
                <a:hlinkClick r:id="rId8"/>
              </a:rPr>
              <a:t>anca.sfetcovici@eurofish.dk</a:t>
            </a:r>
            <a:r>
              <a:rPr lang="en-GB" sz="1400" dirty="0" smtClean="0"/>
              <a:t> </a:t>
            </a:r>
          </a:p>
          <a:p>
            <a:pPr>
              <a:spcBef>
                <a:spcPts val="1200"/>
              </a:spcBef>
              <a:tabLst>
                <a:tab pos="1887538" algn="l"/>
                <a:tab pos="4216400" algn="l"/>
                <a:tab pos="4845050" algn="l"/>
              </a:tabLst>
            </a:pPr>
            <a:r>
              <a:rPr lang="en-GB" sz="1400" dirty="0" smtClean="0"/>
              <a:t>Lovell Johns:	</a:t>
            </a:r>
            <a:r>
              <a:rPr lang="en-GB" sz="1400" i="1" dirty="0" smtClean="0"/>
              <a:t>Symon Porteous</a:t>
            </a:r>
            <a:r>
              <a:rPr lang="en-GB" sz="1400" dirty="0" smtClean="0"/>
              <a:t>	e-mail:	</a:t>
            </a:r>
            <a:r>
              <a:rPr lang="en-GB" sz="1400" dirty="0" smtClean="0">
                <a:hlinkClick r:id="rId9"/>
              </a:rPr>
              <a:t>symon.porteous@lovelljohns.com</a:t>
            </a:r>
            <a:endParaRPr lang="en-GB" sz="1400" dirty="0" smtClean="0"/>
          </a:p>
          <a:p>
            <a:pPr>
              <a:spcBef>
                <a:spcPts val="1200"/>
              </a:spcBef>
              <a:tabLst>
                <a:tab pos="1887538" algn="l"/>
                <a:tab pos="4216400" algn="l"/>
                <a:tab pos="4845050" algn="l"/>
              </a:tabLst>
            </a:pPr>
            <a:r>
              <a:rPr lang="en-GB" sz="1400" dirty="0" smtClean="0"/>
              <a:t>	</a:t>
            </a:r>
            <a:r>
              <a:rPr lang="en-GB" sz="1400" i="1" dirty="0" err="1" smtClean="0"/>
              <a:t>Wil</a:t>
            </a:r>
            <a:r>
              <a:rPr lang="en-GB" sz="1400" i="1" dirty="0" smtClean="0"/>
              <a:t> </a:t>
            </a:r>
            <a:r>
              <a:rPr lang="en-GB" sz="1400" i="1" dirty="0" smtClean="0"/>
              <a:t>Adnams (GIS coordinator)</a:t>
            </a:r>
            <a:r>
              <a:rPr lang="en-GB" sz="1400" dirty="0" smtClean="0"/>
              <a:t>	e-mail:	</a:t>
            </a:r>
            <a:r>
              <a:rPr lang="en-GB" sz="1400" dirty="0" smtClean="0">
                <a:hlinkClick r:id="rId10"/>
              </a:rPr>
              <a:t>wil.adnams@lovelljohns.com</a:t>
            </a:r>
            <a:r>
              <a:rPr lang="en-GB" sz="1400" dirty="0" smtClean="0"/>
              <a:t> </a:t>
            </a:r>
          </a:p>
          <a:p>
            <a:r>
              <a:rPr lang="it-IT" sz="3600" b="1" i="1" spc="-80" dirty="0" smtClean="0">
                <a:solidFill>
                  <a:srgbClr val="002060"/>
                </a:solidFill>
              </a:rPr>
              <a:t>		</a:t>
            </a:r>
            <a:endParaRPr lang="en-GB" sz="3600" b="1" i="1" spc="-80" dirty="0" smtClean="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1894</TotalTime>
  <Words>436</Words>
  <Application>Microsoft Office PowerPoint</Application>
  <PresentationFormat>Presentazione su schermo (4:3)</PresentationFormat>
  <Paragraphs>129</Paragraphs>
  <Slides>7</Slides>
  <Notes>3</Notes>
  <HiddenSlides>0</HiddenSlides>
  <MMClips>0</MMClips>
  <ScaleCrop>false</ScaleCrop>
  <HeadingPairs>
    <vt:vector size="4" baseType="variant">
      <vt:variant>
        <vt:lpstr>Tema</vt:lpstr>
      </vt:variant>
      <vt:variant>
        <vt:i4>2</vt:i4>
      </vt:variant>
      <vt:variant>
        <vt:lpstr>Titoli diapositive</vt:lpstr>
      </vt:variant>
      <vt:variant>
        <vt:i4>7</vt:i4>
      </vt:variant>
    </vt:vector>
  </HeadingPairs>
  <TitlesOfParts>
    <vt:vector size="9" baseType="lpstr">
      <vt:lpstr>Tema di Office</vt:lpstr>
      <vt:lpstr>Personalizza struttura</vt:lpstr>
      <vt:lpstr>Diapositiva 1</vt:lpstr>
      <vt:lpstr>Who are we?</vt:lpstr>
      <vt:lpstr>Who are we?</vt:lpstr>
      <vt:lpstr>The work</vt:lpstr>
      <vt:lpstr>Work packages</vt:lpstr>
      <vt:lpstr>General approach</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abragadin</dc:creator>
  <cp:lastModifiedBy>Alessandro Pititto</cp:lastModifiedBy>
  <cp:revision>177</cp:revision>
  <dcterms:created xsi:type="dcterms:W3CDTF">2013-03-27T12:09:41Z</dcterms:created>
  <dcterms:modified xsi:type="dcterms:W3CDTF">2013-07-05T07:59:35Z</dcterms:modified>
</cp:coreProperties>
</file>