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4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C10"/>
    <a:srgbClr val="F83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7BD949-9523-429E-98A2-2E7AA756E783}" type="datetimeFigureOut">
              <a:rPr lang="sv-SE" smtClean="0"/>
              <a:t>2016-06-17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12821-AD73-4CC9-BEAA-2144E33F9CDD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fisheries/cfp/control/codes/index_e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Information </a:t>
            </a:r>
            <a:r>
              <a:rPr lang="sv-SE" dirty="0" err="1" smtClean="0"/>
              <a:t>sharing</a:t>
            </a:r>
            <a:r>
              <a:rPr lang="sv-SE" dirty="0" smtClean="0"/>
              <a:t> in the </a:t>
            </a:r>
            <a:r>
              <a:rPr lang="sv-SE" dirty="0" err="1" smtClean="0"/>
              <a:t>Fisheries</a:t>
            </a:r>
            <a:r>
              <a:rPr lang="sv-SE" dirty="0" smtClean="0"/>
              <a:t> Control Community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368816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sv-SE" dirty="0" smtClean="0"/>
          </a:p>
          <a:p>
            <a:pPr marL="457200" indent="-457200">
              <a:buFontTx/>
              <a:buChar char="-"/>
            </a:pPr>
            <a:r>
              <a:rPr lang="sv-SE" dirty="0" smtClean="0"/>
              <a:t>an overview </a:t>
            </a:r>
          </a:p>
          <a:p>
            <a:pPr marL="457200" indent="-457200">
              <a:buFontTx/>
              <a:buChar char="-"/>
            </a:pPr>
            <a:endParaRPr lang="sv-SE" dirty="0"/>
          </a:p>
          <a:p>
            <a:pPr marL="457200" indent="-457200">
              <a:buFontTx/>
              <a:buChar char="-"/>
            </a:pPr>
            <a:endParaRPr lang="sv-SE" sz="1700" dirty="0" smtClean="0"/>
          </a:p>
          <a:p>
            <a:pPr marL="457200" indent="-457200">
              <a:buFontTx/>
              <a:buChar char="-"/>
            </a:pPr>
            <a:endParaRPr lang="sv-SE" sz="1700" dirty="0"/>
          </a:p>
          <a:p>
            <a:pPr marL="457200" indent="-457200">
              <a:buFontTx/>
              <a:buChar char="-"/>
            </a:pPr>
            <a:endParaRPr lang="sv-SE" sz="1700" dirty="0" smtClean="0"/>
          </a:p>
          <a:p>
            <a:pPr marL="457200" indent="-457200">
              <a:buFontTx/>
              <a:buChar char="-"/>
            </a:pPr>
            <a:endParaRPr lang="sv-SE" sz="1700" dirty="0" smtClean="0"/>
          </a:p>
          <a:p>
            <a:pPr marL="457200" indent="-457200">
              <a:buFontTx/>
              <a:buChar char="-"/>
            </a:pPr>
            <a:r>
              <a:rPr lang="sv-SE" sz="1700" dirty="0" smtClean="0"/>
              <a:t>Presentation on CISE-TAG No 22, June 17 2016</a:t>
            </a:r>
            <a:endParaRPr lang="sv-SE" sz="1700" dirty="0"/>
          </a:p>
        </p:txBody>
      </p:sp>
    </p:spTree>
    <p:extLst>
      <p:ext uri="{BB962C8B-B14F-4D97-AF65-F5344CB8AC3E}">
        <p14:creationId xmlns:p14="http://schemas.microsoft.com/office/powerpoint/2010/main" val="37795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18864" y="485800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5. Status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i="1" dirty="0" err="1" smtClean="0">
                <a:solidFill>
                  <a:schemeClr val="accent1">
                    <a:lumMod val="75000"/>
                  </a:schemeClr>
                </a:solidFill>
              </a:rPr>
              <a:t>Activities</a:t>
            </a:r>
            <a:r>
              <a:rPr lang="sv-SE" i="1" dirty="0" smtClean="0"/>
              <a:t> </a:t>
            </a:r>
            <a:r>
              <a:rPr lang="sv-SE" dirty="0" smtClean="0"/>
              <a:t> </a:t>
            </a:r>
          </a:p>
          <a:p>
            <a:pPr>
              <a:buFontTx/>
              <a:buChar char="-"/>
            </a:pPr>
            <a:r>
              <a:rPr lang="sv-SE" dirty="0" smtClean="0"/>
              <a:t>Implementation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regulation</a:t>
            </a:r>
            <a:r>
              <a:rPr lang="sv-SE" dirty="0"/>
              <a:t> in </a:t>
            </a:r>
            <a:r>
              <a:rPr lang="sv-SE" dirty="0" smtClean="0"/>
              <a:t>MS</a:t>
            </a:r>
          </a:p>
          <a:p>
            <a:pPr>
              <a:buFontTx/>
              <a:buChar char="-"/>
            </a:pPr>
            <a:r>
              <a:rPr lang="sv-SE" dirty="0" err="1" smtClean="0"/>
              <a:t>Consolidation</a:t>
            </a:r>
            <a:r>
              <a:rPr lang="sv-SE" dirty="0" smtClean="0"/>
              <a:t> of inspection data </a:t>
            </a:r>
          </a:p>
          <a:p>
            <a:pPr>
              <a:buFontTx/>
              <a:buChar char="-"/>
            </a:pPr>
            <a:r>
              <a:rPr lang="sv-SE" dirty="0" smtClean="0"/>
              <a:t>Migration </a:t>
            </a:r>
            <a:r>
              <a:rPr lang="sv-SE" dirty="0" err="1"/>
              <a:t>to</a:t>
            </a:r>
            <a:r>
              <a:rPr lang="sv-SE" dirty="0"/>
              <a:t> transport </a:t>
            </a:r>
            <a:r>
              <a:rPr lang="sv-SE" dirty="0" err="1"/>
              <a:t>layer</a:t>
            </a:r>
            <a:r>
              <a:rPr lang="sv-SE" dirty="0"/>
              <a:t>  (</a:t>
            </a:r>
            <a:r>
              <a:rPr lang="sv-SE" dirty="0" err="1"/>
              <a:t>phase</a:t>
            </a:r>
            <a:r>
              <a:rPr lang="sv-SE" dirty="0"/>
              <a:t> in by </a:t>
            </a:r>
            <a:r>
              <a:rPr lang="sv-SE" dirty="0" err="1" smtClean="0"/>
              <a:t>domains</a:t>
            </a:r>
            <a:r>
              <a:rPr lang="sv-SE" dirty="0" smtClean="0"/>
              <a:t>)</a:t>
            </a:r>
          </a:p>
          <a:p>
            <a:pPr>
              <a:buFontTx/>
              <a:buChar char="-"/>
            </a:pPr>
            <a:r>
              <a:rPr lang="sv-SE" dirty="0" smtClean="0"/>
              <a:t>Migration </a:t>
            </a:r>
            <a:r>
              <a:rPr lang="sv-SE" dirty="0" err="1"/>
              <a:t>to</a:t>
            </a:r>
            <a:r>
              <a:rPr lang="sv-SE" dirty="0"/>
              <a:t> UN/CEFACT standards 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Migration </a:t>
            </a:r>
            <a:r>
              <a:rPr lang="sv-SE" dirty="0" err="1"/>
              <a:t>of</a:t>
            </a:r>
            <a:r>
              <a:rPr lang="sv-SE" dirty="0"/>
              <a:t> RFMO transport </a:t>
            </a:r>
            <a:r>
              <a:rPr lang="sv-SE" dirty="0" err="1"/>
              <a:t>layer</a:t>
            </a:r>
            <a:r>
              <a:rPr lang="sv-SE" dirty="0"/>
              <a:t> </a:t>
            </a:r>
            <a:endParaRPr lang="sv-SE" dirty="0" smtClean="0"/>
          </a:p>
          <a:p>
            <a:pPr marL="0" indent="0">
              <a:buNone/>
            </a:pPr>
            <a:r>
              <a:rPr lang="sv-SE" i="1" dirty="0" smtClean="0">
                <a:solidFill>
                  <a:schemeClr val="accent1">
                    <a:lumMod val="75000"/>
                  </a:schemeClr>
                </a:solidFill>
              </a:rPr>
              <a:t>EFCA FIS-</a:t>
            </a:r>
            <a:r>
              <a:rPr lang="sv-SE" i="1" dirty="0" err="1" smtClean="0">
                <a:solidFill>
                  <a:schemeClr val="accent1">
                    <a:lumMod val="75000"/>
                  </a:schemeClr>
                </a:solidFill>
              </a:rPr>
              <a:t>suite</a:t>
            </a:r>
            <a:endParaRPr lang="sv-SE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sv-SE" dirty="0" err="1" smtClean="0"/>
              <a:t>Fishnet</a:t>
            </a:r>
            <a:r>
              <a:rPr lang="sv-SE" dirty="0" smtClean="0"/>
              <a:t> (General JDP support </a:t>
            </a:r>
            <a:r>
              <a:rPr lang="sv-SE" dirty="0" err="1" smtClean="0"/>
              <a:t>tool</a:t>
            </a:r>
            <a:r>
              <a:rPr lang="sv-SE" dirty="0" smtClean="0"/>
              <a:t>)</a:t>
            </a:r>
          </a:p>
          <a:p>
            <a:pPr>
              <a:buFontTx/>
              <a:buChar char="-"/>
            </a:pPr>
            <a:r>
              <a:rPr lang="sv-SE" dirty="0" smtClean="0"/>
              <a:t>VMS</a:t>
            </a:r>
          </a:p>
          <a:p>
            <a:pPr>
              <a:buFontTx/>
              <a:buChar char="-"/>
            </a:pPr>
            <a:r>
              <a:rPr lang="sv-SE" dirty="0" smtClean="0"/>
              <a:t>ERS (E-</a:t>
            </a:r>
            <a:r>
              <a:rPr lang="sv-SE" dirty="0" err="1" smtClean="0"/>
              <a:t>logbook</a:t>
            </a:r>
            <a:r>
              <a:rPr lang="sv-SE" dirty="0" smtClean="0"/>
              <a:t>) </a:t>
            </a:r>
          </a:p>
          <a:p>
            <a:pPr>
              <a:buFontTx/>
              <a:buChar char="-"/>
            </a:pPr>
            <a:r>
              <a:rPr lang="sv-SE" dirty="0" smtClean="0"/>
              <a:t>EIR (Electronic </a:t>
            </a:r>
            <a:r>
              <a:rPr lang="sv-SE" dirty="0" err="1" smtClean="0"/>
              <a:t>Inspection</a:t>
            </a:r>
            <a:r>
              <a:rPr lang="sv-SE" dirty="0" smtClean="0"/>
              <a:t> </a:t>
            </a:r>
            <a:r>
              <a:rPr lang="sv-SE" dirty="0" err="1" smtClean="0"/>
              <a:t>Reports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Information </a:t>
            </a:r>
            <a:r>
              <a:rPr lang="sv-SE" dirty="0" err="1"/>
              <a:t>sharing</a:t>
            </a:r>
            <a:r>
              <a:rPr lang="sv-SE" dirty="0"/>
              <a:t> in the </a:t>
            </a:r>
            <a:r>
              <a:rPr lang="sv-SE" dirty="0" err="1"/>
              <a:t>Fisheries</a:t>
            </a:r>
            <a:r>
              <a:rPr lang="sv-SE" dirty="0"/>
              <a:t> Control </a:t>
            </a:r>
            <a:r>
              <a:rPr lang="sv-SE" dirty="0" smtClean="0"/>
              <a:t>Community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3200" dirty="0" smtClean="0"/>
          </a:p>
          <a:p>
            <a:pPr marL="0" indent="0">
              <a:buNone/>
            </a:pPr>
            <a:r>
              <a:rPr lang="sv-SE" sz="3200" dirty="0" smtClean="0"/>
              <a:t>1. Information </a:t>
            </a:r>
            <a:r>
              <a:rPr lang="sv-SE" sz="3200" dirty="0" err="1" smtClean="0"/>
              <a:t>to</a:t>
            </a:r>
            <a:r>
              <a:rPr lang="sv-SE" sz="3200" dirty="0" smtClean="0"/>
              <a:t> be </a:t>
            </a:r>
            <a:r>
              <a:rPr lang="sv-SE" sz="3200" dirty="0" err="1" smtClean="0"/>
              <a:t>shared</a:t>
            </a:r>
            <a:endParaRPr lang="sv-SE" sz="3200" dirty="0" smtClean="0"/>
          </a:p>
          <a:p>
            <a:pPr marL="0" indent="0">
              <a:buNone/>
            </a:pPr>
            <a:r>
              <a:rPr lang="sv-SE" sz="3200" dirty="0" smtClean="0"/>
              <a:t>2. Legal </a:t>
            </a:r>
            <a:r>
              <a:rPr lang="sv-SE" sz="3200" dirty="0" err="1" smtClean="0"/>
              <a:t>framework</a:t>
            </a:r>
            <a:endParaRPr lang="sv-SE" sz="3200" dirty="0" smtClean="0"/>
          </a:p>
          <a:p>
            <a:pPr marL="0" indent="0">
              <a:buNone/>
            </a:pPr>
            <a:r>
              <a:rPr lang="sv-SE" sz="3200" dirty="0" smtClean="0"/>
              <a:t>3. Transport </a:t>
            </a:r>
            <a:r>
              <a:rPr lang="sv-SE" sz="3200" dirty="0" err="1" smtClean="0"/>
              <a:t>layer</a:t>
            </a:r>
            <a:endParaRPr lang="sv-SE" sz="3200" dirty="0" smtClean="0"/>
          </a:p>
          <a:p>
            <a:pPr marL="0" indent="0">
              <a:buNone/>
            </a:pPr>
            <a:r>
              <a:rPr lang="sv-SE" sz="3200" dirty="0" smtClean="0"/>
              <a:t>4. </a:t>
            </a:r>
            <a:r>
              <a:rPr lang="sv-SE" sz="3200" dirty="0" err="1" smtClean="0"/>
              <a:t>Technical</a:t>
            </a:r>
            <a:r>
              <a:rPr lang="sv-SE" sz="3200" dirty="0" smtClean="0"/>
              <a:t> </a:t>
            </a:r>
            <a:r>
              <a:rPr lang="sv-SE" sz="3200" dirty="0" err="1" smtClean="0"/>
              <a:t>governance</a:t>
            </a:r>
            <a:r>
              <a:rPr lang="sv-SE" sz="3200" dirty="0" smtClean="0"/>
              <a:t> </a:t>
            </a:r>
          </a:p>
          <a:p>
            <a:pPr marL="0" indent="0">
              <a:buNone/>
            </a:pPr>
            <a:r>
              <a:rPr lang="sv-SE" sz="3200" dirty="0" smtClean="0"/>
              <a:t>5. Status</a:t>
            </a: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52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1. Information </a:t>
            </a:r>
            <a:r>
              <a:rPr lang="sv-SE" sz="4000" b="1" dirty="0" err="1"/>
              <a:t>to</a:t>
            </a:r>
            <a:r>
              <a:rPr lang="sv-SE" sz="4000" b="1" dirty="0"/>
              <a:t> be </a:t>
            </a:r>
            <a:r>
              <a:rPr lang="sv-SE" sz="4000" b="1" dirty="0" err="1"/>
              <a:t>shared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32168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Fishing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vessel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data </a:t>
            </a:r>
            <a:r>
              <a:rPr lang="sv-SE" sz="22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v-SE" sz="2200" dirty="0" err="1">
                <a:solidFill>
                  <a:schemeClr val="accent1">
                    <a:lumMod val="75000"/>
                  </a:schemeClr>
                </a:solidFill>
              </a:rPr>
              <a:t>DGMare</a:t>
            </a:r>
            <a:r>
              <a:rPr lang="sv-SE" sz="22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sv-SE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Licenses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authorisation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data </a:t>
            </a:r>
            <a:r>
              <a:rPr lang="sv-SE" sz="2200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sv-SE" sz="2200" dirty="0" err="1" smtClean="0">
                <a:solidFill>
                  <a:schemeClr val="accent1">
                    <a:lumMod val="75000"/>
                  </a:schemeClr>
                </a:solidFill>
              </a:rPr>
              <a:t>DGMare</a:t>
            </a:r>
            <a:r>
              <a:rPr lang="sv-SE" sz="2200" dirty="0" smtClean="0">
                <a:solidFill>
                  <a:schemeClr val="accent1">
                    <a:lumMod val="75000"/>
                  </a:schemeClr>
                </a:solidFill>
              </a:rPr>
              <a:t>, MS, RFMO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sv-S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Fishing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activity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landing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data </a:t>
            </a:r>
            <a:r>
              <a:rPr lang="sv-SE" sz="2200" dirty="0">
                <a:solidFill>
                  <a:schemeClr val="accent1">
                    <a:lumMod val="75000"/>
                  </a:schemeClr>
                </a:solidFill>
              </a:rPr>
              <a:t>(MS)</a:t>
            </a:r>
          </a:p>
          <a:p>
            <a:pPr>
              <a:buFontTx/>
              <a:buChar char="-"/>
            </a:pPr>
            <a:r>
              <a:rPr lang="sv-SE" dirty="0" smtClean="0">
                <a:solidFill>
                  <a:srgbClr val="FF0000"/>
                </a:solidFill>
              </a:rPr>
              <a:t>VMS (AIS collected by FS but not shared – available via open source)</a:t>
            </a:r>
          </a:p>
          <a:p>
            <a:pPr>
              <a:buFontTx/>
              <a:buChar char="-"/>
            </a:pPr>
            <a:r>
              <a:rPr lang="sv-SE" dirty="0">
                <a:solidFill>
                  <a:srgbClr val="FF0000"/>
                </a:solidFill>
              </a:rPr>
              <a:t>E-</a:t>
            </a:r>
            <a:r>
              <a:rPr lang="sv-SE" dirty="0" err="1">
                <a:solidFill>
                  <a:srgbClr val="FF0000"/>
                </a:solidFill>
              </a:rPr>
              <a:t>logbook</a:t>
            </a:r>
            <a:r>
              <a:rPr lang="sv-SE" dirty="0">
                <a:solidFill>
                  <a:srgbClr val="FF0000"/>
                </a:solidFill>
              </a:rPr>
              <a:t> (</a:t>
            </a:r>
            <a:r>
              <a:rPr lang="sv-SE" dirty="0" err="1">
                <a:solidFill>
                  <a:srgbClr val="FF0000"/>
                </a:solidFill>
              </a:rPr>
              <a:t>incl</a:t>
            </a:r>
            <a:r>
              <a:rPr lang="sv-SE" dirty="0">
                <a:solidFill>
                  <a:srgbClr val="FF0000"/>
                </a:solidFill>
              </a:rPr>
              <a:t>. </a:t>
            </a:r>
            <a:r>
              <a:rPr lang="sv-SE" dirty="0" err="1">
                <a:solidFill>
                  <a:srgbClr val="FF0000"/>
                </a:solidFill>
              </a:rPr>
              <a:t>catches</a:t>
            </a:r>
            <a:r>
              <a:rPr lang="sv-SE" dirty="0">
                <a:solidFill>
                  <a:srgbClr val="FF0000"/>
                </a:solidFill>
              </a:rPr>
              <a:t>, </a:t>
            </a:r>
            <a:r>
              <a:rPr lang="sv-SE" dirty="0" err="1">
                <a:solidFill>
                  <a:srgbClr val="FF0000"/>
                </a:solidFill>
              </a:rPr>
              <a:t>landings</a:t>
            </a:r>
            <a:r>
              <a:rPr lang="sv-SE" dirty="0">
                <a:solidFill>
                  <a:srgbClr val="FF0000"/>
                </a:solidFill>
              </a:rPr>
              <a:t>, </a:t>
            </a:r>
            <a:r>
              <a:rPr lang="sv-SE" dirty="0" err="1">
                <a:solidFill>
                  <a:srgbClr val="FF0000"/>
                </a:solidFill>
              </a:rPr>
              <a:t>notifications</a:t>
            </a:r>
            <a:r>
              <a:rPr lang="sv-SE" dirty="0">
                <a:solidFill>
                  <a:srgbClr val="FF0000"/>
                </a:solidFill>
              </a:rPr>
              <a:t> etc.)</a:t>
            </a:r>
          </a:p>
          <a:p>
            <a:pPr>
              <a:buFontTx/>
              <a:buChar char="-"/>
            </a:pPr>
            <a:r>
              <a:rPr lang="sv-SE" dirty="0">
                <a:solidFill>
                  <a:srgbClr val="FF0000"/>
                </a:solidFill>
              </a:rPr>
              <a:t>Post </a:t>
            </a:r>
            <a:r>
              <a:rPr lang="sv-SE" dirty="0" err="1">
                <a:solidFill>
                  <a:srgbClr val="FF0000"/>
                </a:solidFill>
              </a:rPr>
              <a:t>landing</a:t>
            </a:r>
            <a:r>
              <a:rPr lang="sv-SE" dirty="0">
                <a:solidFill>
                  <a:srgbClr val="FF0000"/>
                </a:solidFill>
              </a:rPr>
              <a:t> data (</a:t>
            </a:r>
            <a:r>
              <a:rPr lang="sv-SE" dirty="0" err="1">
                <a:solidFill>
                  <a:srgbClr val="FF0000"/>
                </a:solidFill>
              </a:rPr>
              <a:t>sales</a:t>
            </a:r>
            <a:r>
              <a:rPr lang="sv-SE" dirty="0">
                <a:solidFill>
                  <a:srgbClr val="FF0000"/>
                </a:solidFill>
              </a:rPr>
              <a:t>, transport) </a:t>
            </a: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Inspection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surveillance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data </a:t>
            </a:r>
            <a:r>
              <a:rPr lang="sv-SE" sz="2200" dirty="0">
                <a:solidFill>
                  <a:schemeClr val="accent1">
                    <a:lumMod val="75000"/>
                  </a:schemeClr>
                </a:solidFill>
              </a:rPr>
              <a:t>(MS, </a:t>
            </a:r>
            <a:r>
              <a:rPr lang="sv-SE" sz="2200" dirty="0" err="1" smtClean="0">
                <a:solidFill>
                  <a:schemeClr val="accent1">
                    <a:lumMod val="75000"/>
                  </a:schemeClr>
                </a:solidFill>
              </a:rPr>
              <a:t>DGMare</a:t>
            </a:r>
            <a:r>
              <a:rPr lang="sv-SE" sz="2200" dirty="0" smtClean="0">
                <a:solidFill>
                  <a:schemeClr val="accent1">
                    <a:lumMod val="75000"/>
                  </a:schemeClr>
                </a:solidFill>
              </a:rPr>
              <a:t>, EFCA</a:t>
            </a:r>
            <a:r>
              <a:rPr lang="sv-SE" sz="2200" dirty="0">
                <a:solidFill>
                  <a:schemeClr val="accent1">
                    <a:lumMod val="75000"/>
                  </a:schemeClr>
                </a:solidFill>
              </a:rPr>
              <a:t>, RFMO)</a:t>
            </a:r>
          </a:p>
          <a:p>
            <a:pPr>
              <a:buFont typeface="Constantia" panose="02030602050306030303" pitchFamily="18" charset="0"/>
              <a:buChar char="–"/>
            </a:pPr>
            <a:r>
              <a:rPr lang="sv-SE" dirty="0" err="1" smtClean="0">
                <a:solidFill>
                  <a:srgbClr val="FF0000"/>
                </a:solidFill>
              </a:rPr>
              <a:t>Reports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according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to</a:t>
            </a:r>
            <a:r>
              <a:rPr lang="sv-SE" dirty="0">
                <a:solidFill>
                  <a:srgbClr val="FF0000"/>
                </a:solidFill>
              </a:rPr>
              <a:t> reg. 404/2011</a:t>
            </a:r>
          </a:p>
          <a:p>
            <a:pPr>
              <a:buFont typeface="Constantia" panose="02030602050306030303" pitchFamily="18" charset="0"/>
              <a:buChar char="–"/>
            </a:pPr>
            <a:r>
              <a:rPr lang="sv-SE" dirty="0" err="1">
                <a:solidFill>
                  <a:srgbClr val="FF0000"/>
                </a:solidFill>
              </a:rPr>
              <a:t>Reports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according</a:t>
            </a:r>
            <a:r>
              <a:rPr lang="sv-SE" dirty="0">
                <a:solidFill>
                  <a:srgbClr val="FF0000"/>
                </a:solidFill>
              </a:rPr>
              <a:t> SCIP-</a:t>
            </a:r>
            <a:r>
              <a:rPr lang="sv-SE" dirty="0" err="1">
                <a:solidFill>
                  <a:srgbClr val="FF0000"/>
                </a:solidFill>
              </a:rPr>
              <a:t>regulation</a:t>
            </a:r>
            <a:r>
              <a:rPr lang="sv-SE" dirty="0">
                <a:solidFill>
                  <a:srgbClr val="FF0000"/>
                </a:solidFill>
              </a:rPr>
              <a:t> (JDP)</a:t>
            </a:r>
          </a:p>
          <a:p>
            <a:pPr>
              <a:buFont typeface="Constantia" panose="02030602050306030303" pitchFamily="18" charset="0"/>
              <a:buChar char="–"/>
            </a:pPr>
            <a:r>
              <a:rPr lang="sv-SE" dirty="0" err="1">
                <a:solidFill>
                  <a:srgbClr val="FF0000"/>
                </a:solidFill>
              </a:rPr>
              <a:t>Reports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according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to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smtClean="0">
                <a:solidFill>
                  <a:srgbClr val="FF0000"/>
                </a:solidFill>
              </a:rPr>
              <a:t>RFMO-</a:t>
            </a:r>
            <a:r>
              <a:rPr lang="sv-SE" dirty="0" err="1" smtClean="0">
                <a:solidFill>
                  <a:srgbClr val="FF0000"/>
                </a:solidFill>
              </a:rPr>
              <a:t>agreement</a:t>
            </a:r>
            <a:endParaRPr lang="sv-SE" dirty="0" smtClean="0">
              <a:solidFill>
                <a:srgbClr val="FF0000"/>
              </a:solidFill>
            </a:endParaRPr>
          </a:p>
          <a:p>
            <a:pPr>
              <a:buFont typeface="Constantia" panose="02030602050306030303" pitchFamily="18" charset="0"/>
              <a:buChar char="–"/>
            </a:pPr>
            <a:r>
              <a:rPr lang="sv-SE" dirty="0" smtClean="0">
                <a:solidFill>
                  <a:srgbClr val="FF0000"/>
                </a:solidFill>
              </a:rPr>
              <a:t>Register </a:t>
            </a:r>
            <a:r>
              <a:rPr lang="sv-SE" dirty="0" err="1" smtClean="0">
                <a:solidFill>
                  <a:srgbClr val="FF0000"/>
                </a:solidFill>
              </a:rPr>
              <a:t>of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apointed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inspectors</a:t>
            </a:r>
            <a:r>
              <a:rPr lang="sv-SE" dirty="0" smtClean="0">
                <a:solidFill>
                  <a:srgbClr val="FF0000"/>
                </a:solidFill>
              </a:rPr>
              <a:t>/</a:t>
            </a:r>
            <a:r>
              <a:rPr lang="sv-SE" dirty="0" err="1" smtClean="0">
                <a:solidFill>
                  <a:srgbClr val="FF0000"/>
                </a:solidFill>
              </a:rPr>
              <a:t>officials</a:t>
            </a:r>
            <a:r>
              <a:rPr lang="sv-SE" dirty="0" smtClean="0">
                <a:solidFill>
                  <a:srgbClr val="00B0F0"/>
                </a:solidFill>
              </a:rPr>
              <a:t> </a:t>
            </a:r>
            <a:endParaRPr lang="sv-S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2. Legal </a:t>
            </a:r>
            <a:r>
              <a:rPr lang="sv-SE" sz="4000" b="1" dirty="0" err="1"/>
              <a:t>framework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32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488152"/>
            <a:ext cx="8229600" cy="482116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Control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Regulation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(1224/2009)</a:t>
            </a:r>
          </a:p>
          <a:p>
            <a:pPr marL="667512" lvl="2" indent="0">
              <a:buNone/>
            </a:pPr>
            <a:r>
              <a:rPr lang="sv-SE" dirty="0" smtClean="0">
                <a:solidFill>
                  <a:srgbClr val="00B0F0"/>
                </a:solidFill>
              </a:rPr>
              <a:t>	- </a:t>
            </a:r>
            <a:r>
              <a:rPr lang="sv-SE" sz="2600" dirty="0" err="1">
                <a:solidFill>
                  <a:srgbClr val="FF0000"/>
                </a:solidFill>
              </a:rPr>
              <a:t>Scope</a:t>
            </a:r>
            <a:r>
              <a:rPr lang="sv-SE" sz="2600" dirty="0">
                <a:solidFill>
                  <a:srgbClr val="FF0000"/>
                </a:solidFill>
              </a:rPr>
              <a:t> </a:t>
            </a:r>
            <a:r>
              <a:rPr lang="sv-SE" sz="2600" dirty="0" smtClean="0">
                <a:solidFill>
                  <a:srgbClr val="FF0000"/>
                </a:solidFill>
              </a:rPr>
              <a:t>(data </a:t>
            </a:r>
            <a:r>
              <a:rPr lang="sv-SE" sz="2600" dirty="0" err="1" smtClean="0">
                <a:solidFill>
                  <a:srgbClr val="FF0000"/>
                </a:solidFill>
              </a:rPr>
              <a:t>to</a:t>
            </a:r>
            <a:r>
              <a:rPr lang="sv-SE" sz="2600" dirty="0" smtClean="0">
                <a:solidFill>
                  <a:srgbClr val="FF0000"/>
                </a:solidFill>
              </a:rPr>
              <a:t> be </a:t>
            </a:r>
            <a:r>
              <a:rPr lang="sv-SE" sz="2600" dirty="0" err="1" smtClean="0">
                <a:solidFill>
                  <a:srgbClr val="FF0000"/>
                </a:solidFill>
              </a:rPr>
              <a:t>stored</a:t>
            </a:r>
            <a:r>
              <a:rPr lang="sv-SE" sz="2600" dirty="0" smtClean="0">
                <a:solidFill>
                  <a:srgbClr val="FF0000"/>
                </a:solidFill>
              </a:rPr>
              <a:t> in </a:t>
            </a:r>
            <a:r>
              <a:rPr lang="sv-SE" sz="2600" dirty="0" err="1" smtClean="0">
                <a:solidFill>
                  <a:srgbClr val="FF0000"/>
                </a:solidFill>
              </a:rPr>
              <a:t>db</a:t>
            </a:r>
            <a:r>
              <a:rPr lang="sv-SE" sz="2600" dirty="0" smtClean="0">
                <a:solidFill>
                  <a:srgbClr val="FF0000"/>
                </a:solidFill>
              </a:rPr>
              <a:t> and </a:t>
            </a:r>
            <a:r>
              <a:rPr lang="sv-SE" sz="2600" dirty="0" err="1" smtClean="0">
                <a:solidFill>
                  <a:srgbClr val="FF0000"/>
                </a:solidFill>
              </a:rPr>
              <a:t>shared</a:t>
            </a:r>
            <a:r>
              <a:rPr lang="sv-SE" sz="2600" dirty="0" smtClean="0">
                <a:solidFill>
                  <a:srgbClr val="FF0000"/>
                </a:solidFill>
              </a:rPr>
              <a:t>)</a:t>
            </a:r>
            <a:endParaRPr lang="sv-SE" sz="2600" dirty="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00B0F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- Access to data (for who and how)</a:t>
            </a:r>
            <a:br>
              <a:rPr lang="sv-SE" dirty="0" smtClean="0">
                <a:solidFill>
                  <a:srgbClr val="FF0000"/>
                </a:solidFill>
              </a:rPr>
            </a:br>
            <a:r>
              <a:rPr lang="sv-SE" dirty="0" smtClean="0">
                <a:solidFill>
                  <a:srgbClr val="FF0000"/>
                </a:solidFill>
              </a:rPr>
              <a:t>	- Exchange of data (by who, what and when)</a:t>
            </a:r>
          </a:p>
          <a:p>
            <a:pPr marL="0" indent="0">
              <a:buFont typeface="Wingdings 2"/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- Cross checks and validation of data</a:t>
            </a: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FF0000"/>
                </a:solidFill>
              </a:rPr>
              <a:t>	- </a:t>
            </a:r>
            <a:r>
              <a:rPr lang="sv-SE" dirty="0" err="1" smtClean="0">
                <a:solidFill>
                  <a:srgbClr val="FF0000"/>
                </a:solidFill>
              </a:rPr>
              <a:t>Confidentiality</a:t>
            </a:r>
            <a:r>
              <a:rPr lang="sv-SE" dirty="0" smtClean="0">
                <a:solidFill>
                  <a:srgbClr val="FF0000"/>
                </a:solidFill>
              </a:rPr>
              <a:t> (</a:t>
            </a:r>
            <a:r>
              <a:rPr lang="sv-SE" dirty="0" err="1" smtClean="0">
                <a:solidFill>
                  <a:srgbClr val="FF0000"/>
                </a:solidFill>
              </a:rPr>
              <a:t>need</a:t>
            </a:r>
            <a:r>
              <a:rPr lang="sv-SE" dirty="0" smtClean="0">
                <a:solidFill>
                  <a:srgbClr val="FF0000"/>
                </a:solidFill>
              </a:rPr>
              <a:t>, </a:t>
            </a:r>
            <a:r>
              <a:rPr lang="sv-SE" dirty="0" err="1" smtClean="0">
                <a:solidFill>
                  <a:srgbClr val="FF0000"/>
                </a:solidFill>
              </a:rPr>
              <a:t>purpose</a:t>
            </a:r>
            <a:r>
              <a:rPr lang="sv-SE" dirty="0" smtClean="0">
                <a:solidFill>
                  <a:srgbClr val="FF0000"/>
                </a:solidFill>
              </a:rPr>
              <a:t>, personal and 	</a:t>
            </a:r>
            <a:r>
              <a:rPr lang="sv-SE" dirty="0" err="1" smtClean="0">
                <a:solidFill>
                  <a:srgbClr val="FF0000"/>
                </a:solidFill>
              </a:rPr>
              <a:t>commercial</a:t>
            </a:r>
            <a:r>
              <a:rPr lang="sv-SE" dirty="0" smtClean="0">
                <a:solidFill>
                  <a:srgbClr val="FF0000"/>
                </a:solidFill>
              </a:rPr>
              <a:t> 	</a:t>
            </a:r>
            <a:r>
              <a:rPr lang="sv-SE" dirty="0" err="1" smtClean="0">
                <a:solidFill>
                  <a:srgbClr val="FF0000"/>
                </a:solidFill>
              </a:rPr>
              <a:t>protection</a:t>
            </a:r>
            <a:r>
              <a:rPr lang="sv-SE" dirty="0" smtClean="0">
                <a:solidFill>
                  <a:srgbClr val="FF0000"/>
                </a:solidFill>
              </a:rPr>
              <a:t>) </a:t>
            </a: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FF0000"/>
                </a:solidFill>
              </a:rPr>
              <a:t>	- </a:t>
            </a:r>
            <a:r>
              <a:rPr lang="sv-SE" dirty="0" err="1" smtClean="0">
                <a:solidFill>
                  <a:srgbClr val="FF0000"/>
                </a:solidFill>
              </a:rPr>
              <a:t>Exemptions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Wingdings 2"/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	-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vessel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position data for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purposes</a:t>
            </a:r>
          </a:p>
          <a:p>
            <a:pPr marL="0" indent="0"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- transmitting MS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may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open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for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other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		purposes 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2. Legal </a:t>
            </a:r>
            <a:r>
              <a:rPr lang="sv-SE" sz="4000" b="1" dirty="0" err="1" smtClean="0"/>
              <a:t>framework</a:t>
            </a:r>
            <a:r>
              <a:rPr lang="sv-SE" sz="4000" b="1" dirty="0" smtClean="0"/>
              <a:t> (</a:t>
            </a:r>
            <a:r>
              <a:rPr lang="sv-SE" sz="2400" b="1" dirty="0" err="1"/>
              <a:t>c</a:t>
            </a:r>
            <a:r>
              <a:rPr lang="sv-SE" sz="2400" b="1" dirty="0" err="1" smtClean="0"/>
              <a:t>ontinue</a:t>
            </a:r>
            <a:r>
              <a:rPr lang="sv-SE" sz="2400" b="1" dirty="0" smtClean="0"/>
              <a:t> …</a:t>
            </a:r>
            <a:r>
              <a:rPr lang="sv-SE" sz="4000" b="1" dirty="0" smtClean="0"/>
              <a:t>)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32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848192"/>
            <a:ext cx="8229600" cy="438912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Implementing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Regulation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(404/2011)</a:t>
            </a: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00B0F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- </a:t>
            </a:r>
            <a:r>
              <a:rPr lang="sv-SE" dirty="0" err="1" smtClean="0">
                <a:solidFill>
                  <a:srgbClr val="FF0000"/>
                </a:solidFill>
              </a:rPr>
              <a:t>Reporting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between</a:t>
            </a:r>
            <a:r>
              <a:rPr lang="sv-SE" dirty="0" smtClean="0">
                <a:solidFill>
                  <a:srgbClr val="FF0000"/>
                </a:solidFill>
              </a:rPr>
              <a:t> operators and FMC </a:t>
            </a: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FF0000"/>
                </a:solidFill>
              </a:rPr>
              <a:t>	- </a:t>
            </a:r>
            <a:r>
              <a:rPr lang="sv-SE" dirty="0" err="1" smtClean="0">
                <a:solidFill>
                  <a:srgbClr val="FF0000"/>
                </a:solidFill>
              </a:rPr>
              <a:t>Reporting</a:t>
            </a:r>
            <a:r>
              <a:rPr lang="sv-SE" dirty="0" smtClean="0">
                <a:solidFill>
                  <a:srgbClr val="FF0000"/>
                </a:solidFill>
              </a:rPr>
              <a:t> from </a:t>
            </a:r>
            <a:r>
              <a:rPr lang="sv-SE" dirty="0" err="1" smtClean="0">
                <a:solidFill>
                  <a:srgbClr val="FF0000"/>
                </a:solidFill>
              </a:rPr>
              <a:t>inspection</a:t>
            </a:r>
            <a:r>
              <a:rPr lang="sv-SE" dirty="0" smtClean="0">
                <a:solidFill>
                  <a:srgbClr val="FF0000"/>
                </a:solidFill>
              </a:rPr>
              <a:t> and </a:t>
            </a:r>
            <a:r>
              <a:rPr lang="sv-SE" dirty="0" err="1" smtClean="0">
                <a:solidFill>
                  <a:srgbClr val="FF0000"/>
                </a:solidFill>
              </a:rPr>
              <a:t>surveillance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Font typeface="Wingdings 2"/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- </a:t>
            </a:r>
            <a:r>
              <a:rPr lang="sv-SE" dirty="0" err="1" smtClean="0">
                <a:solidFill>
                  <a:srgbClr val="FF0000"/>
                </a:solidFill>
              </a:rPr>
              <a:t>Details</a:t>
            </a:r>
            <a:r>
              <a:rPr lang="sv-SE" dirty="0" smtClean="0">
                <a:solidFill>
                  <a:srgbClr val="FF0000"/>
                </a:solidFill>
              </a:rPr>
              <a:t> on access and push and </a:t>
            </a:r>
            <a:r>
              <a:rPr lang="sv-SE" dirty="0" err="1" smtClean="0">
                <a:solidFill>
                  <a:srgbClr val="FF0000"/>
                </a:solidFill>
              </a:rPr>
              <a:t>pull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between</a:t>
            </a:r>
            <a:r>
              <a:rPr lang="sv-SE" dirty="0" smtClean="0">
                <a:solidFill>
                  <a:srgbClr val="FF0000"/>
                </a:solidFill>
              </a:rPr>
              <a:t> MS</a:t>
            </a:r>
          </a:p>
          <a:p>
            <a:pPr marL="0" indent="0">
              <a:buFont typeface="Wingdings 2"/>
              <a:buNone/>
            </a:pPr>
            <a:r>
              <a:rPr lang="sv-SE" dirty="0">
                <a:solidFill>
                  <a:srgbClr val="FF0000"/>
                </a:solidFill>
              </a:rPr>
              <a:t>	</a:t>
            </a:r>
            <a:r>
              <a:rPr lang="sv-SE" dirty="0" smtClean="0">
                <a:solidFill>
                  <a:srgbClr val="FF0000"/>
                </a:solidFill>
              </a:rPr>
              <a:t>- </a:t>
            </a:r>
            <a:r>
              <a:rPr lang="sv-SE" dirty="0" err="1" smtClean="0">
                <a:solidFill>
                  <a:srgbClr val="FF0000"/>
                </a:solidFill>
              </a:rPr>
              <a:t>Single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authority</a:t>
            </a:r>
            <a:r>
              <a:rPr lang="sv-SE" dirty="0" smtClean="0">
                <a:solidFill>
                  <a:srgbClr val="FF0000"/>
                </a:solidFill>
              </a:rPr>
              <a:t> and </a:t>
            </a:r>
            <a:r>
              <a:rPr lang="sv-SE" dirty="0" err="1" smtClean="0">
                <a:solidFill>
                  <a:srgbClr val="FF0000"/>
                </a:solidFill>
              </a:rPr>
              <a:t>electronic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database</a:t>
            </a:r>
            <a:endParaRPr lang="sv-SE" dirty="0" smtClean="0">
              <a:solidFill>
                <a:srgbClr val="FF0000"/>
              </a:solidFill>
            </a:endParaRP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rgbClr val="FF0000"/>
                </a:solidFill>
              </a:rPr>
              <a:t>	- </a:t>
            </a:r>
            <a:r>
              <a:rPr lang="sv-SE" dirty="0" err="1" smtClean="0">
                <a:solidFill>
                  <a:srgbClr val="FF0000"/>
                </a:solidFill>
              </a:rPr>
              <a:t>Rules</a:t>
            </a:r>
            <a:r>
              <a:rPr lang="sv-SE" dirty="0" smtClean="0">
                <a:solidFill>
                  <a:srgbClr val="FF0000"/>
                </a:solidFill>
              </a:rPr>
              <a:t> for </a:t>
            </a:r>
            <a:r>
              <a:rPr lang="sv-SE" dirty="0" err="1" smtClean="0">
                <a:solidFill>
                  <a:srgbClr val="FF0000"/>
                </a:solidFill>
              </a:rPr>
              <a:t>exchange</a:t>
            </a:r>
            <a:r>
              <a:rPr lang="sv-SE" dirty="0" smtClean="0">
                <a:solidFill>
                  <a:srgbClr val="FF0000"/>
                </a:solidFill>
              </a:rPr>
              <a:t> </a:t>
            </a:r>
            <a:r>
              <a:rPr lang="sv-SE" dirty="0" err="1" smtClean="0">
                <a:solidFill>
                  <a:srgbClr val="FF0000"/>
                </a:solidFill>
              </a:rPr>
              <a:t>of</a:t>
            </a:r>
            <a:r>
              <a:rPr lang="sv-SE" dirty="0" smtClean="0">
                <a:solidFill>
                  <a:srgbClr val="FF0000"/>
                </a:solidFill>
              </a:rPr>
              <a:t> data </a:t>
            </a:r>
            <a:r>
              <a:rPr lang="sv-SE" dirty="0" smtClean="0">
                <a:solidFill>
                  <a:srgbClr val="00B0F0"/>
                </a:solidFill>
              </a:rPr>
              <a:t>	</a:t>
            </a:r>
          </a:p>
          <a:p>
            <a:pPr lvl="5">
              <a:buFont typeface="Wingdings" panose="05000000000000000000" pitchFamily="2" charset="2"/>
              <a:buChar char="q"/>
            </a:pP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Definitions</a:t>
            </a:r>
          </a:p>
          <a:p>
            <a:pPr lvl="8"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Transport 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layer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electronic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network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8">
              <a:buFont typeface="Courier New" panose="02070309020205020404" pitchFamily="49" charset="0"/>
              <a:buChar char="o"/>
            </a:pP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Report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(Information recorded 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electronically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8">
              <a:buFont typeface="Courier New" panose="02070309020205020404" pitchFamily="49" charset="0"/>
              <a:buChar char="o"/>
            </a:pP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Message (report in format for transmission)</a:t>
            </a:r>
          </a:p>
          <a:p>
            <a:pPr lvl="8">
              <a:buFont typeface="Courier New" panose="02070309020205020404" pitchFamily="49" charset="0"/>
              <a:buChar char="o"/>
            </a:pP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Request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query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dirty="0" err="1" smtClean="0">
                <a:solidFill>
                  <a:schemeClr val="accent1">
                    <a:lumMod val="75000"/>
                  </a:schemeClr>
                </a:solidFill>
              </a:rPr>
              <a:t>message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2. Legal </a:t>
            </a:r>
            <a:r>
              <a:rPr lang="sv-SE" sz="4000" b="1" dirty="0" err="1" smtClean="0"/>
              <a:t>framework</a:t>
            </a:r>
            <a:r>
              <a:rPr lang="sv-SE" sz="4000" b="1" dirty="0" smtClean="0"/>
              <a:t> (</a:t>
            </a:r>
            <a:r>
              <a:rPr lang="sv-SE" sz="2400" b="1" dirty="0" err="1"/>
              <a:t>c</a:t>
            </a:r>
            <a:r>
              <a:rPr lang="sv-SE" sz="2400" b="1" dirty="0" err="1" smtClean="0"/>
              <a:t>ontinue</a:t>
            </a:r>
            <a:r>
              <a:rPr lang="sv-SE" sz="2400" b="1" dirty="0" smtClean="0"/>
              <a:t> …</a:t>
            </a:r>
            <a:r>
              <a:rPr lang="sv-SE" sz="4000" b="1" dirty="0" smtClean="0"/>
              <a:t>)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3200" dirty="0" smtClean="0"/>
          </a:p>
          <a:p>
            <a:endParaRPr lang="sv-SE" sz="1600" dirty="0">
              <a:solidFill>
                <a:srgbClr val="00B0F0"/>
              </a:solidFill>
            </a:endParaRPr>
          </a:p>
          <a:p>
            <a:endParaRPr lang="sv-SE" sz="1600" dirty="0">
              <a:solidFill>
                <a:srgbClr val="00B0F0"/>
              </a:solidFill>
            </a:endParaRPr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1700808"/>
            <a:ext cx="8507288" cy="48245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v-S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93192" lvl="1" indent="0">
              <a:buNone/>
            </a:pPr>
            <a:r>
              <a:rPr lang="sv-SE" sz="2000" dirty="0" smtClean="0">
                <a:solidFill>
                  <a:srgbClr val="FF0000"/>
                </a:solidFill>
              </a:rPr>
              <a:t>- </a:t>
            </a:r>
            <a:r>
              <a:rPr lang="sv-SE" sz="2000" dirty="0" err="1" smtClean="0">
                <a:solidFill>
                  <a:srgbClr val="FF0000"/>
                </a:solidFill>
              </a:rPr>
              <a:t>Rules</a:t>
            </a:r>
            <a:r>
              <a:rPr lang="sv-SE" sz="2000" dirty="0" smtClean="0">
                <a:solidFill>
                  <a:srgbClr val="FF0000"/>
                </a:solidFill>
              </a:rPr>
              <a:t> </a:t>
            </a:r>
            <a:r>
              <a:rPr lang="sv-SE" sz="2000" dirty="0">
                <a:solidFill>
                  <a:srgbClr val="FF0000"/>
                </a:solidFill>
              </a:rPr>
              <a:t>for </a:t>
            </a:r>
            <a:r>
              <a:rPr lang="sv-SE" sz="2000" dirty="0" err="1">
                <a:solidFill>
                  <a:srgbClr val="FF0000"/>
                </a:solidFill>
              </a:rPr>
              <a:t>exchange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of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smtClean="0">
                <a:solidFill>
                  <a:srgbClr val="FF0000"/>
                </a:solidFill>
              </a:rPr>
              <a:t>data (</a:t>
            </a:r>
            <a:r>
              <a:rPr lang="sv-SE" sz="2000" dirty="0" err="1" smtClean="0">
                <a:solidFill>
                  <a:srgbClr val="FF0000"/>
                </a:solidFill>
              </a:rPr>
              <a:t>continue</a:t>
            </a:r>
            <a:r>
              <a:rPr lang="sv-SE" sz="2000" dirty="0" smtClean="0">
                <a:solidFill>
                  <a:srgbClr val="FF0000"/>
                </a:solidFill>
              </a:rPr>
              <a:t>) </a:t>
            </a:r>
            <a:endParaRPr lang="sv-SE" sz="2000" dirty="0" smtClean="0">
              <a:solidFill>
                <a:srgbClr val="00B0F0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2000" b="1" dirty="0">
                <a:solidFill>
                  <a:schemeClr val="accent1">
                    <a:lumMod val="75000"/>
                  </a:schemeClr>
                </a:solidFill>
              </a:rPr>
              <a:t>General principles 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Exchange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standard (UN/CEFACT 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P1000)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XML/XSD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sv-SE" dirty="0" err="1">
                <a:solidFill>
                  <a:schemeClr val="accent1">
                    <a:lumMod val="75000"/>
                  </a:schemeClr>
                </a:solidFill>
              </a:rPr>
              <a:t>codes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 on Master Data Register </a:t>
            </a:r>
            <a:r>
              <a:rPr lang="sv-SE" dirty="0">
                <a:solidFill>
                  <a:srgbClr val="00B0F0"/>
                </a:solidFill>
              </a:rPr>
              <a:t>(</a:t>
            </a:r>
            <a:r>
              <a:rPr lang="sv-SE" dirty="0" err="1">
                <a:solidFill>
                  <a:srgbClr val="00B0F0"/>
                </a:solidFill>
                <a:hlinkClick r:id="rId2"/>
              </a:rPr>
              <a:t>link</a:t>
            </a:r>
            <a:r>
              <a:rPr lang="sv-SE" dirty="0">
                <a:solidFill>
                  <a:srgbClr val="00B0F0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Transmission 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 messages</a:t>
            </a:r>
            <a:r>
              <a:rPr lang="sv-SE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Specifications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 for VMS, 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fishing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activity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sales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, ”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quota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2000" b="1" dirty="0" err="1" smtClean="0">
                <a:solidFill>
                  <a:schemeClr val="accent1">
                    <a:lumMod val="75000"/>
                  </a:schemeClr>
                </a:solidFill>
              </a:rPr>
              <a:t>uptake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”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Change process </a:t>
            </a:r>
          </a:p>
          <a:p>
            <a:pPr lvl="3"/>
            <a:r>
              <a:rPr lang="en-US" i="1" dirty="0" smtClean="0"/>
              <a:t>the </a:t>
            </a:r>
            <a:r>
              <a:rPr lang="en-US" i="1" dirty="0"/>
              <a:t>Commission in concert with </a:t>
            </a:r>
            <a:r>
              <a:rPr lang="en-US" i="1" dirty="0" smtClean="0"/>
              <a:t>MS</a:t>
            </a:r>
          </a:p>
          <a:p>
            <a:pPr lvl="3"/>
            <a:r>
              <a:rPr lang="en-US" i="1" dirty="0"/>
              <a:t>6-18 month </a:t>
            </a:r>
            <a:r>
              <a:rPr lang="en-US" i="1" dirty="0" smtClean="0"/>
              <a:t>implementation period</a:t>
            </a:r>
          </a:p>
          <a:p>
            <a:pPr lvl="3"/>
            <a:r>
              <a:rPr lang="en-US" i="1" dirty="0" smtClean="0"/>
              <a:t>documents and codes on MDR</a:t>
            </a:r>
            <a:endParaRPr lang="sv-SE" i="1" dirty="0">
              <a:solidFill>
                <a:srgbClr val="00B0F0"/>
              </a:solidFill>
            </a:endParaRPr>
          </a:p>
          <a:p>
            <a:pPr marL="393192" lvl="1" indent="0">
              <a:buNone/>
            </a:pPr>
            <a:r>
              <a:rPr lang="sv-SE" sz="2000" dirty="0">
                <a:solidFill>
                  <a:srgbClr val="FF0000"/>
                </a:solidFill>
              </a:rPr>
              <a:t>- Operation </a:t>
            </a:r>
            <a:r>
              <a:rPr lang="sv-SE" sz="2000" dirty="0" err="1">
                <a:solidFill>
                  <a:srgbClr val="FF0000"/>
                </a:solidFill>
              </a:rPr>
              <a:t>of</a:t>
            </a:r>
            <a:r>
              <a:rPr lang="sv-SE" sz="2000" dirty="0">
                <a:solidFill>
                  <a:srgbClr val="FF0000"/>
                </a:solidFill>
              </a:rPr>
              <a:t> MS </a:t>
            </a:r>
            <a:r>
              <a:rPr lang="sv-SE" sz="2000" dirty="0" err="1">
                <a:solidFill>
                  <a:srgbClr val="FF0000"/>
                </a:solidFill>
              </a:rPr>
              <a:t>website</a:t>
            </a:r>
            <a:r>
              <a:rPr lang="sv-SE" sz="2000" dirty="0">
                <a:solidFill>
                  <a:srgbClr val="FF0000"/>
                </a:solidFill>
              </a:rPr>
              <a:t> and web </a:t>
            </a:r>
            <a:r>
              <a:rPr lang="sv-SE" sz="2000" dirty="0" smtClean="0">
                <a:solidFill>
                  <a:srgbClr val="FF0000"/>
                </a:solidFill>
              </a:rPr>
              <a:t>services</a:t>
            </a:r>
            <a:endParaRPr lang="sv-SE" sz="2000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sz="2000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sz="2000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sz="2000" dirty="0" smtClean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sz="2000" dirty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21252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2. Legal </a:t>
            </a:r>
            <a:r>
              <a:rPr lang="sv-SE" sz="4000" b="1" dirty="0" err="1" smtClean="0"/>
              <a:t>framework</a:t>
            </a:r>
            <a:r>
              <a:rPr lang="sv-SE" sz="4000" b="1" dirty="0" smtClean="0"/>
              <a:t> (</a:t>
            </a:r>
            <a:r>
              <a:rPr lang="sv-SE" sz="2400" b="1" dirty="0" err="1"/>
              <a:t>c</a:t>
            </a:r>
            <a:r>
              <a:rPr lang="sv-SE" sz="2400" b="1" dirty="0" err="1" smtClean="0"/>
              <a:t>ontinue</a:t>
            </a:r>
            <a:r>
              <a:rPr lang="sv-SE" sz="2400" b="1" dirty="0" smtClean="0"/>
              <a:t> …</a:t>
            </a:r>
            <a:r>
              <a:rPr lang="sv-SE" sz="4000" b="1" dirty="0" smtClean="0"/>
              <a:t>)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32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457200" y="2064216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IUU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Regulations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(1005/2008, 1010/2009)</a:t>
            </a:r>
          </a:p>
          <a:p>
            <a:pPr marL="0" indent="0">
              <a:buFont typeface="Wingdings 2"/>
              <a:buNone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- IUU-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vessel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list</a:t>
            </a:r>
            <a:b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	-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Prenotification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by </a:t>
            </a:r>
            <a:r>
              <a:rPr lang="sv-SE" dirty="0" err="1" smtClean="0">
                <a:solidFill>
                  <a:schemeClr val="accent1">
                    <a:lumMod val="75000"/>
                  </a:schemeClr>
                </a:solidFill>
              </a:rPr>
              <a:t>third</a:t>
            </a: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 country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COM SCIP- decision</a:t>
            </a:r>
            <a:endParaRPr lang="sv-SE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accent1">
                    <a:lumMod val="75000"/>
                  </a:schemeClr>
                </a:solidFill>
              </a:rPr>
              <a:t>EU RFMO impl regulations (NEAFC, NAFO, ICCAT, IOTC, CCSBT, CCAMLR, etc.)</a:t>
            </a:r>
          </a:p>
          <a:p>
            <a:pPr marL="0" indent="0">
              <a:buFont typeface="Wingdings 2"/>
              <a:buNone/>
            </a:pPr>
            <a:endParaRPr lang="sv-SE" dirty="0">
              <a:solidFill>
                <a:srgbClr val="00B0F0"/>
              </a:solidFill>
            </a:endParaRPr>
          </a:p>
          <a:p>
            <a:pPr marL="0" indent="0">
              <a:buFont typeface="Wingdings 2"/>
              <a:buNone/>
            </a:pPr>
            <a:endParaRPr lang="sv-SE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p 25"/>
          <p:cNvGrpSpPr/>
          <p:nvPr/>
        </p:nvGrpSpPr>
        <p:grpSpPr>
          <a:xfrm>
            <a:off x="944161" y="1479496"/>
            <a:ext cx="6212681" cy="5045848"/>
            <a:chOff x="0" y="0"/>
            <a:chExt cx="6212681" cy="4600576"/>
          </a:xfrm>
        </p:grpSpPr>
        <p:sp>
          <p:nvSpPr>
            <p:cNvPr id="27" name="Lagring med sekventiell åtkomst 26"/>
            <p:cNvSpPr/>
            <p:nvPr/>
          </p:nvSpPr>
          <p:spPr>
            <a:xfrm>
              <a:off x="1764506" y="1714500"/>
              <a:ext cx="1376363" cy="1257301"/>
            </a:xfrm>
            <a:prstGeom prst="flowChartMagneticTap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sv-SE" sz="2200"/>
                <a:t>COM/MARE</a:t>
              </a:r>
            </a:p>
          </p:txBody>
        </p:sp>
        <p:sp>
          <p:nvSpPr>
            <p:cNvPr id="28" name="Lagring med direkt åtkomst 27"/>
            <p:cNvSpPr/>
            <p:nvPr/>
          </p:nvSpPr>
          <p:spPr>
            <a:xfrm>
              <a:off x="145256" y="888207"/>
              <a:ext cx="997744" cy="523875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v-SE" sz="1600"/>
                <a:t>MS</a:t>
              </a:r>
            </a:p>
          </p:txBody>
        </p:sp>
        <p:sp>
          <p:nvSpPr>
            <p:cNvPr id="29" name="Lagring med direkt åtkomst 28"/>
            <p:cNvSpPr/>
            <p:nvPr/>
          </p:nvSpPr>
          <p:spPr>
            <a:xfrm>
              <a:off x="142875" y="3212306"/>
              <a:ext cx="997744" cy="523875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v-SE" sz="1600"/>
                <a:t>MS</a:t>
              </a:r>
            </a:p>
          </p:txBody>
        </p:sp>
        <p:sp>
          <p:nvSpPr>
            <p:cNvPr id="30" name="Lagring med direkt åtkomst 29"/>
            <p:cNvSpPr/>
            <p:nvPr/>
          </p:nvSpPr>
          <p:spPr>
            <a:xfrm>
              <a:off x="0" y="2076450"/>
              <a:ext cx="995362" cy="523875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v-SE" sz="1600" dirty="0"/>
                <a:t>MS</a:t>
              </a:r>
            </a:p>
          </p:txBody>
        </p:sp>
        <p:cxnSp>
          <p:nvCxnSpPr>
            <p:cNvPr id="31" name="Rak pil 30"/>
            <p:cNvCxnSpPr>
              <a:stCxn id="28" idx="4"/>
              <a:endCxn id="27" idx="1"/>
            </p:cNvCxnSpPr>
            <p:nvPr/>
          </p:nvCxnSpPr>
          <p:spPr>
            <a:xfrm>
              <a:off x="1143000" y="1150145"/>
              <a:ext cx="621506" cy="119300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Rak pil 31"/>
            <p:cNvCxnSpPr>
              <a:stCxn id="29" idx="4"/>
              <a:endCxn id="27" idx="1"/>
            </p:cNvCxnSpPr>
            <p:nvPr/>
          </p:nvCxnSpPr>
          <p:spPr>
            <a:xfrm flipV="1">
              <a:off x="1140619" y="2343151"/>
              <a:ext cx="623887" cy="113109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Lagring med sekventiell åtkomst 32"/>
            <p:cNvSpPr/>
            <p:nvPr/>
          </p:nvSpPr>
          <p:spPr>
            <a:xfrm>
              <a:off x="1755631" y="3343275"/>
              <a:ext cx="1376363" cy="1257301"/>
            </a:xfrm>
            <a:prstGeom prst="flowChartMagneticTap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v-SE" sz="2400" dirty="0">
                  <a:solidFill>
                    <a:schemeClr val="tx1"/>
                  </a:solidFill>
                </a:rPr>
                <a:t>EFCA</a:t>
              </a:r>
            </a:p>
          </p:txBody>
        </p:sp>
        <p:cxnSp>
          <p:nvCxnSpPr>
            <p:cNvPr id="34" name="Rak pil 33"/>
            <p:cNvCxnSpPr>
              <a:stCxn id="27" idx="2"/>
              <a:endCxn id="33" idx="0"/>
            </p:cNvCxnSpPr>
            <p:nvPr/>
          </p:nvCxnSpPr>
          <p:spPr>
            <a:xfrm flipH="1">
              <a:off x="2443813" y="2971801"/>
              <a:ext cx="8875" cy="37147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Lagring med sekventiell åtkomst 34"/>
            <p:cNvSpPr/>
            <p:nvPr/>
          </p:nvSpPr>
          <p:spPr>
            <a:xfrm>
              <a:off x="2845594" y="0"/>
              <a:ext cx="1376362" cy="1257301"/>
            </a:xfrm>
            <a:prstGeom prst="flowChartMagneticTape">
              <a:avLst/>
            </a:prstGeom>
            <a:solidFill>
              <a:srgbClr val="F831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v-SE" sz="2100" dirty="0"/>
                <a:t>RFMO</a:t>
              </a:r>
            </a:p>
          </p:txBody>
        </p:sp>
        <p:cxnSp>
          <p:nvCxnSpPr>
            <p:cNvPr id="36" name="Rak pil 35"/>
            <p:cNvCxnSpPr>
              <a:endCxn id="35" idx="2"/>
            </p:cNvCxnSpPr>
            <p:nvPr/>
          </p:nvCxnSpPr>
          <p:spPr>
            <a:xfrm flipV="1">
              <a:off x="2400300" y="1257301"/>
              <a:ext cx="1133475" cy="43815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Lagring med direkt åtkomst 36"/>
            <p:cNvSpPr/>
            <p:nvPr/>
          </p:nvSpPr>
          <p:spPr>
            <a:xfrm>
              <a:off x="5217319" y="66675"/>
              <a:ext cx="995362" cy="523875"/>
            </a:xfrm>
            <a:prstGeom prst="flowChartMagneticDrum">
              <a:avLst/>
            </a:prstGeom>
            <a:solidFill>
              <a:srgbClr val="F831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v-SE" sz="1900"/>
                <a:t>CP</a:t>
              </a:r>
            </a:p>
          </p:txBody>
        </p:sp>
        <p:cxnSp>
          <p:nvCxnSpPr>
            <p:cNvPr id="38" name="Rak pil 37"/>
            <p:cNvCxnSpPr>
              <a:stCxn id="35" idx="3"/>
              <a:endCxn id="37" idx="1"/>
            </p:cNvCxnSpPr>
            <p:nvPr/>
          </p:nvCxnSpPr>
          <p:spPr>
            <a:xfrm flipV="1">
              <a:off x="4221956" y="328613"/>
              <a:ext cx="995363" cy="300038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Lagring med direkt åtkomst 38"/>
            <p:cNvSpPr/>
            <p:nvPr/>
          </p:nvSpPr>
          <p:spPr>
            <a:xfrm>
              <a:off x="4664866" y="1804987"/>
              <a:ext cx="1252539" cy="676275"/>
            </a:xfrm>
            <a:prstGeom prst="flowChartMagneticDrum">
              <a:avLst/>
            </a:prstGeom>
            <a:solidFill>
              <a:srgbClr val="F8312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v-SE" sz="1900"/>
                <a:t>3rdC</a:t>
              </a:r>
            </a:p>
          </p:txBody>
        </p:sp>
        <p:cxnSp>
          <p:nvCxnSpPr>
            <p:cNvPr id="40" name="Rak pil 39"/>
            <p:cNvCxnSpPr>
              <a:stCxn id="27" idx="3"/>
              <a:endCxn id="39" idx="1"/>
            </p:cNvCxnSpPr>
            <p:nvPr/>
          </p:nvCxnSpPr>
          <p:spPr>
            <a:xfrm flipV="1">
              <a:off x="3140869" y="2143125"/>
              <a:ext cx="1523997" cy="200026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Lagring med sekventiell åtkomst 40"/>
            <p:cNvSpPr/>
            <p:nvPr/>
          </p:nvSpPr>
          <p:spPr>
            <a:xfrm>
              <a:off x="3902867" y="3028951"/>
              <a:ext cx="1376362" cy="1257301"/>
            </a:xfrm>
            <a:prstGeom prst="flowChartMagneticTap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sv-SE" sz="2100" dirty="0">
                  <a:solidFill>
                    <a:schemeClr val="tx1"/>
                  </a:solidFill>
                </a:rPr>
                <a:t>EMSA</a:t>
              </a:r>
            </a:p>
          </p:txBody>
        </p:sp>
        <p:cxnSp>
          <p:nvCxnSpPr>
            <p:cNvPr id="42" name="Rak pil 41"/>
            <p:cNvCxnSpPr>
              <a:stCxn id="27" idx="3"/>
              <a:endCxn id="41" idx="0"/>
            </p:cNvCxnSpPr>
            <p:nvPr/>
          </p:nvCxnSpPr>
          <p:spPr>
            <a:xfrm>
              <a:off x="3140869" y="2343151"/>
              <a:ext cx="1450179" cy="685800"/>
            </a:xfrm>
            <a:prstGeom prst="straightConnector1">
              <a:avLst/>
            </a:prstGeom>
            <a:ln>
              <a:prstDash val="lgDash"/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Rak pil 42"/>
            <p:cNvCxnSpPr/>
            <p:nvPr/>
          </p:nvCxnSpPr>
          <p:spPr>
            <a:xfrm>
              <a:off x="3131994" y="3876675"/>
              <a:ext cx="870887" cy="1"/>
            </a:xfrm>
            <a:prstGeom prst="straightConnector1">
              <a:avLst/>
            </a:prstGeom>
            <a:ln>
              <a:prstDash val="lgDash"/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textruta 54"/>
            <p:cNvSpPr txBox="1"/>
            <p:nvPr/>
          </p:nvSpPr>
          <p:spPr>
            <a:xfrm>
              <a:off x="3609974" y="2599852"/>
              <a:ext cx="511968" cy="4000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2400" b="1" dirty="0"/>
                <a:t>?</a:t>
              </a:r>
            </a:p>
          </p:txBody>
        </p:sp>
        <p:sp>
          <p:nvSpPr>
            <p:cNvPr id="45" name="textruta 55"/>
            <p:cNvSpPr txBox="1"/>
            <p:nvPr/>
          </p:nvSpPr>
          <p:spPr>
            <a:xfrm>
              <a:off x="3384290" y="3882757"/>
              <a:ext cx="511969" cy="400050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2400" b="1"/>
                <a:t>?</a:t>
              </a:r>
            </a:p>
          </p:txBody>
        </p:sp>
      </p:grpSp>
      <p:cxnSp>
        <p:nvCxnSpPr>
          <p:cNvPr id="46" name="Rak pil 45"/>
          <p:cNvCxnSpPr>
            <a:stCxn id="30" idx="4"/>
            <a:endCxn id="27" idx="1"/>
          </p:cNvCxnSpPr>
          <p:nvPr/>
        </p:nvCxnSpPr>
        <p:spPr>
          <a:xfrm>
            <a:off x="1939523" y="4044208"/>
            <a:ext cx="769144" cy="52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textruta 59"/>
          <p:cNvSpPr txBox="1"/>
          <p:nvPr/>
        </p:nvSpPr>
        <p:spPr>
          <a:xfrm>
            <a:off x="467544" y="836712"/>
            <a:ext cx="6473274" cy="70788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spcBef>
                <a:spcPct val="0"/>
              </a:spcBef>
              <a:buNone/>
              <a:defRPr kumimoji="0" sz="4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 smtClean="0"/>
              <a:t>3. Transport </a:t>
            </a:r>
            <a:r>
              <a:rPr lang="sv-SE" b="1" dirty="0" err="1" smtClean="0"/>
              <a:t>layer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191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b="1" dirty="0" smtClean="0"/>
              <a:t>4. </a:t>
            </a:r>
            <a:r>
              <a:rPr lang="sv-SE" sz="4000" b="1" dirty="0" err="1" smtClean="0"/>
              <a:t>Technical</a:t>
            </a:r>
            <a:r>
              <a:rPr lang="sv-SE" sz="4000" b="1" dirty="0" smtClean="0"/>
              <a:t> </a:t>
            </a:r>
            <a:r>
              <a:rPr lang="sv-SE" sz="4000" b="1" dirty="0" err="1" smtClean="0"/>
              <a:t>governance</a:t>
            </a:r>
            <a:endParaRPr lang="sv-SE" sz="4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3200" dirty="0" smtClean="0"/>
          </a:p>
          <a:p>
            <a:pPr marL="0" indent="0">
              <a:buNone/>
            </a:pPr>
            <a:r>
              <a:rPr lang="sv-SE" dirty="0" smtClean="0"/>
              <a:t>- DG </a:t>
            </a:r>
            <a:r>
              <a:rPr lang="sv-SE" dirty="0" err="1" smtClean="0"/>
              <a:t>Mare</a:t>
            </a:r>
            <a:r>
              <a:rPr lang="sv-SE" dirty="0" smtClean="0"/>
              <a:t> (in </a:t>
            </a:r>
            <a:r>
              <a:rPr lang="sv-SE" dirty="0" err="1" smtClean="0"/>
              <a:t>concert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MS) </a:t>
            </a:r>
          </a:p>
          <a:p>
            <a:pPr marL="0" indent="0">
              <a:buNone/>
            </a:pPr>
            <a:r>
              <a:rPr lang="sv-SE" dirty="0" smtClean="0"/>
              <a:t>- FC Expert Group - </a:t>
            </a:r>
            <a:r>
              <a:rPr lang="en-GB" dirty="0" smtClean="0"/>
              <a:t>ERS and </a:t>
            </a:r>
            <a:r>
              <a:rPr lang="en-GB" dirty="0"/>
              <a:t>Data Management </a:t>
            </a:r>
            <a:r>
              <a:rPr lang="en-GB" dirty="0" smtClean="0"/>
              <a:t>Working Group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- Migration </a:t>
            </a:r>
            <a:r>
              <a:rPr lang="sv-SE" dirty="0" err="1" smtClean="0"/>
              <a:t>subgroup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	- </a:t>
            </a:r>
            <a:r>
              <a:rPr lang="sv-SE" dirty="0" err="1" smtClean="0"/>
              <a:t>Governance</a:t>
            </a:r>
            <a:r>
              <a:rPr lang="sv-SE" dirty="0" smtClean="0"/>
              <a:t> </a:t>
            </a:r>
            <a:r>
              <a:rPr lang="sv-SE" dirty="0"/>
              <a:t>and Planning </a:t>
            </a:r>
            <a:r>
              <a:rPr lang="sv-SE" dirty="0" err="1"/>
              <a:t>Subgroup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- JAGDM (NEAFC/NAFO)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	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2158</TotalTime>
  <Words>346</Words>
  <Application>Microsoft Office PowerPoint</Application>
  <PresentationFormat>Bildspel på skärmen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Flöde</vt:lpstr>
      <vt:lpstr>Information sharing in the Fisheries Control Community</vt:lpstr>
      <vt:lpstr>Information sharing in the Fisheries Control Community</vt:lpstr>
      <vt:lpstr>1. Information to be shared</vt:lpstr>
      <vt:lpstr>2. Legal framework</vt:lpstr>
      <vt:lpstr>2. Legal framework (continue …)</vt:lpstr>
      <vt:lpstr>2. Legal framework (continue …)</vt:lpstr>
      <vt:lpstr>2. Legal framework (continue …)</vt:lpstr>
      <vt:lpstr>PowerPoint-presentation</vt:lpstr>
      <vt:lpstr>4. Technical governance</vt:lpstr>
      <vt:lpstr>5. Status</vt:lpstr>
    </vt:vector>
  </TitlesOfParts>
  <Company>Havs- och vattenmyndigheten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sharing in the Fisheries Control Community</dc:title>
  <dc:creator>Anders Bogelius</dc:creator>
  <cp:lastModifiedBy>Anders Bogelius</cp:lastModifiedBy>
  <cp:revision>45</cp:revision>
  <dcterms:created xsi:type="dcterms:W3CDTF">2016-06-13T13:29:49Z</dcterms:created>
  <dcterms:modified xsi:type="dcterms:W3CDTF">2016-06-17T11:53:32Z</dcterms:modified>
</cp:coreProperties>
</file>