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5" r:id="rId5"/>
    <p:sldId id="267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137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52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9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42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89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37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92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6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60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14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11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CF43-376F-4DAD-91FA-4B26FE617913}" type="datetimeFigureOut">
              <a:rPr lang="nl-NL" smtClean="0"/>
              <a:t>14-1-2018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F47E7-C7D4-4356-ADF4-F609CE523F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19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braad@stc-r.nl" TargetMode="External"/><Relationship Id="rId2" Type="http://schemas.openxmlformats.org/officeDocument/2006/relationships/hyperlink" Target="mailto:saxton@stc-r.n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8000" b="1" dirty="0" smtClean="0">
                <a:solidFill>
                  <a:schemeClr val="tx2">
                    <a:lumMod val="75000"/>
                  </a:schemeClr>
                </a:solidFill>
              </a:rPr>
              <a:t>CETBC</a:t>
            </a:r>
            <a:br>
              <a:rPr lang="nl-NL" sz="8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1600" b="1" dirty="0" smtClean="0">
                <a:solidFill>
                  <a:schemeClr val="tx2">
                    <a:lumMod val="75000"/>
                  </a:schemeClr>
                </a:solidFill>
              </a:rPr>
              <a:t>Cooperation in </a:t>
            </a:r>
            <a:r>
              <a:rPr lang="nl-NL" sz="1600" b="1" dirty="0" err="1" smtClean="0">
                <a:solidFill>
                  <a:schemeClr val="tx2">
                    <a:lumMod val="75000"/>
                  </a:schemeClr>
                </a:solidFill>
              </a:rPr>
              <a:t>Education</a:t>
            </a:r>
            <a:r>
              <a:rPr lang="nl-NL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nl-NL" sz="1600" b="1" dirty="0" err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nl-NL" sz="1600" b="1" dirty="0" smtClean="0">
                <a:solidFill>
                  <a:schemeClr val="tx2">
                    <a:lumMod val="75000"/>
                  </a:schemeClr>
                </a:solidFill>
              </a:rPr>
              <a:t> Training </a:t>
            </a:r>
            <a:r>
              <a:rPr lang="nl-NL" sz="1600" b="1" dirty="0" err="1" smtClean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nl-NL" sz="1600" b="1" dirty="0" smtClean="0">
                <a:solidFill>
                  <a:schemeClr val="tx2">
                    <a:lumMod val="75000"/>
                  </a:schemeClr>
                </a:solidFill>
              </a:rPr>
              <a:t> Blue Careers</a:t>
            </a:r>
            <a:endParaRPr lang="nl-NL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2880320"/>
          </a:xfrm>
        </p:spPr>
        <p:txBody>
          <a:bodyPr>
            <a:normAutofit lnSpcReduction="10000"/>
          </a:bodyPr>
          <a:lstStyle/>
          <a:p>
            <a:pPr algn="l"/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Duration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: 2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years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(2017-2018)</a:t>
            </a:r>
          </a:p>
          <a:p>
            <a:pPr algn="l"/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Coordinator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:	Lucie Saxton</a:t>
            </a:r>
          </a:p>
          <a:p>
            <a:pPr algn="l"/>
            <a:r>
              <a:rPr lang="nl-NL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		</a:t>
            </a:r>
            <a:r>
              <a:rPr lang="nl-NL" dirty="0">
                <a:solidFill>
                  <a:schemeClr val="accent1"/>
                </a:solidFill>
                <a:latin typeface="+mj-lt"/>
                <a:hlinkClick r:id="rId2"/>
              </a:rPr>
              <a:t>saxton@stc-r.nl</a:t>
            </a:r>
            <a:endParaRPr lang="nl-NL" dirty="0">
              <a:solidFill>
                <a:schemeClr val="accent1"/>
              </a:solidFill>
              <a:latin typeface="+mj-lt"/>
            </a:endParaRPr>
          </a:p>
          <a:p>
            <a:pPr algn="l"/>
            <a:r>
              <a:rPr lang="nl-NL" dirty="0">
                <a:solidFill>
                  <a:schemeClr val="accent1"/>
                </a:solidFill>
                <a:latin typeface="+mj-lt"/>
              </a:rPr>
              <a:t>			Jaap Gebraad</a:t>
            </a:r>
          </a:p>
          <a:p>
            <a:pPr algn="l"/>
            <a:r>
              <a:rPr lang="nl-NL" dirty="0">
                <a:solidFill>
                  <a:schemeClr val="accent1"/>
                </a:solidFill>
                <a:latin typeface="+mj-lt"/>
              </a:rPr>
              <a:t>			</a:t>
            </a:r>
            <a:r>
              <a:rPr lang="nl-NL" dirty="0">
                <a:solidFill>
                  <a:schemeClr val="accent1"/>
                </a:solidFill>
                <a:latin typeface="+mj-lt"/>
                <a:hlinkClick r:id="rId3"/>
              </a:rPr>
              <a:t>gebraad@stc-r.nl</a:t>
            </a:r>
            <a:endParaRPr lang="nl-NL" dirty="0">
              <a:solidFill>
                <a:schemeClr val="accent1"/>
              </a:solidFill>
              <a:latin typeface="+mj-lt"/>
            </a:endParaRPr>
          </a:p>
          <a:p>
            <a:pPr algn="l"/>
            <a:endParaRPr lang="nl-NL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658590"/>
            <a:ext cx="3568352" cy="75906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1" y="5694730"/>
            <a:ext cx="1093653" cy="72890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587595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l-NL" sz="1600" dirty="0">
                <a:solidFill>
                  <a:schemeClr val="accent1"/>
                </a:solidFill>
                <a:latin typeface="+mj-lt"/>
              </a:rPr>
              <a:t>Co-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funded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by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the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European Union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240" y="5658590"/>
            <a:ext cx="2038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5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4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solidFill>
                  <a:schemeClr val="tx2">
                    <a:lumMod val="75000"/>
                  </a:schemeClr>
                </a:solidFill>
              </a:rPr>
              <a:t>Challenge</a:t>
            </a:r>
            <a:endParaRPr lang="nl-NL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712967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Shortage</a:t>
            </a:r>
            <a:r>
              <a:rPr lang="nl-NL" sz="2800" dirty="0" smtClean="0">
                <a:solidFill>
                  <a:schemeClr val="accent1"/>
                </a:solidFill>
                <a:latin typeface="+mj-lt"/>
              </a:rPr>
              <a:t> of competent </a:t>
            </a: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lecturers</a:t>
            </a:r>
            <a:endParaRPr lang="nl-NL" sz="2800" dirty="0" smtClean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Shortage</a:t>
            </a:r>
            <a:r>
              <a:rPr lang="nl-NL" sz="2800" dirty="0" smtClean="0">
                <a:solidFill>
                  <a:schemeClr val="accent1"/>
                </a:solidFill>
                <a:latin typeface="+mj-lt"/>
              </a:rPr>
              <a:t> of </a:t>
            </a: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apprenticeship</a:t>
            </a:r>
            <a:r>
              <a:rPr lang="nl-NL" sz="28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places</a:t>
            </a:r>
            <a:endParaRPr lang="nl-NL" sz="2800" dirty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err="1">
                <a:solidFill>
                  <a:schemeClr val="accent1"/>
                </a:solidFill>
                <a:latin typeface="+mj-lt"/>
              </a:rPr>
              <a:t>To</a:t>
            </a:r>
            <a:r>
              <a:rPr lang="nl-NL" sz="28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2800" dirty="0" err="1">
                <a:solidFill>
                  <a:schemeClr val="accent1"/>
                </a:solidFill>
                <a:latin typeface="+mj-lt"/>
              </a:rPr>
              <a:t>appoint</a:t>
            </a:r>
            <a:r>
              <a:rPr lang="nl-NL" sz="28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2800" dirty="0" err="1">
                <a:solidFill>
                  <a:schemeClr val="accent1"/>
                </a:solidFill>
                <a:latin typeface="+mj-lt"/>
              </a:rPr>
              <a:t>Hybrid</a:t>
            </a:r>
            <a:r>
              <a:rPr lang="nl-NL" sz="2800" dirty="0">
                <a:solidFill>
                  <a:schemeClr val="accent1"/>
                </a:solidFill>
                <a:latin typeface="+mj-lt"/>
              </a:rPr>
              <a:t> specialist </a:t>
            </a: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lecturers</a:t>
            </a:r>
            <a:endParaRPr lang="nl-NL" sz="2800" dirty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accent1"/>
                </a:solidFill>
                <a:latin typeface="+mj-lt"/>
              </a:rPr>
              <a:t>Set up a professional </a:t>
            </a:r>
            <a:r>
              <a:rPr lang="nl-NL" sz="2800" dirty="0" err="1">
                <a:solidFill>
                  <a:schemeClr val="accent1"/>
                </a:solidFill>
                <a:latin typeface="+mj-lt"/>
              </a:rPr>
              <a:t>international</a:t>
            </a:r>
            <a:r>
              <a:rPr lang="nl-NL" sz="28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2800" dirty="0" err="1">
                <a:solidFill>
                  <a:schemeClr val="accent1"/>
                </a:solidFill>
                <a:latin typeface="+mj-lt"/>
              </a:rPr>
              <a:t>apprenticeship</a:t>
            </a:r>
            <a:r>
              <a:rPr lang="nl-NL" sz="28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2800" dirty="0" smtClean="0">
                <a:solidFill>
                  <a:schemeClr val="accent1"/>
                </a:solidFill>
                <a:latin typeface="+mj-lt"/>
              </a:rPr>
              <a:t>desk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l-NL" sz="2800" dirty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Itensified</a:t>
            </a:r>
            <a:r>
              <a:rPr lang="nl-NL" sz="2800" dirty="0" smtClean="0">
                <a:solidFill>
                  <a:schemeClr val="accent1"/>
                </a:solidFill>
                <a:latin typeface="+mj-lt"/>
              </a:rPr>
              <a:t> cooperation </a:t>
            </a: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between</a:t>
            </a:r>
            <a:r>
              <a:rPr lang="nl-NL" sz="28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industry</a:t>
            </a:r>
            <a:r>
              <a:rPr lang="nl-NL" sz="2800" dirty="0" smtClean="0">
                <a:solidFill>
                  <a:schemeClr val="accent1"/>
                </a:solidFill>
                <a:latin typeface="+mj-lt"/>
              </a:rPr>
              <a:t> and </a:t>
            </a:r>
            <a:r>
              <a:rPr lang="nl-NL" sz="2800" dirty="0" err="1" smtClean="0">
                <a:solidFill>
                  <a:schemeClr val="accent1"/>
                </a:solidFill>
                <a:latin typeface="+mj-lt"/>
              </a:rPr>
              <a:t>e&amp;t</a:t>
            </a:r>
            <a:endParaRPr lang="nl-NL" sz="2800" dirty="0">
              <a:solidFill>
                <a:schemeClr val="accent1"/>
              </a:solidFill>
              <a:latin typeface="+mj-lt"/>
            </a:endParaRPr>
          </a:p>
          <a:p>
            <a:pPr algn="l"/>
            <a:endParaRPr lang="nl-NL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1" y="5694730"/>
            <a:ext cx="1093653" cy="72890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587595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l-NL" sz="1600" dirty="0">
                <a:solidFill>
                  <a:schemeClr val="accent1"/>
                </a:solidFill>
                <a:latin typeface="+mj-lt"/>
              </a:rPr>
              <a:t>Co-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funded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by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the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European Union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658590"/>
            <a:ext cx="3568352" cy="75906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528" y="5640302"/>
            <a:ext cx="2038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3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4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solidFill>
                  <a:schemeClr val="tx2">
                    <a:lumMod val="75000"/>
                  </a:schemeClr>
                </a:solidFill>
              </a:rPr>
              <a:t>Impact</a:t>
            </a:r>
            <a:endParaRPr lang="nl-NL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4011" y="1556792"/>
            <a:ext cx="8236547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7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Hybrid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Lecturers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started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in September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Assesment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methodology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developed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New training curriculum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for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Pedagogical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Didactical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Training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Developed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;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Service Document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for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HRM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departments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in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development</a:t>
            </a:r>
            <a:endParaRPr lang="nl-NL" dirty="0" smtClean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Development of digital desk in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Progress</a:t>
            </a:r>
            <a:endParaRPr lang="nl-NL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1" y="5694730"/>
            <a:ext cx="1093653" cy="72890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587595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l-NL" sz="1600" dirty="0">
                <a:solidFill>
                  <a:schemeClr val="accent1"/>
                </a:solidFill>
                <a:latin typeface="+mj-lt"/>
              </a:rPr>
              <a:t>Co-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funded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by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the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European Union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658590"/>
            <a:ext cx="3568352" cy="75906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240" y="5581650"/>
            <a:ext cx="2038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5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4"/>
          </a:xfrm>
        </p:spPr>
        <p:txBody>
          <a:bodyPr>
            <a:normAutofit/>
          </a:bodyPr>
          <a:lstStyle/>
          <a:p>
            <a:r>
              <a:rPr lang="nl-NL" sz="5400" b="1" dirty="0" err="1" smtClean="0">
                <a:solidFill>
                  <a:schemeClr val="tx2">
                    <a:lumMod val="75000"/>
                  </a:schemeClr>
                </a:solidFill>
              </a:rPr>
              <a:t>Dissemination</a:t>
            </a:r>
            <a:r>
              <a:rPr lang="nl-NL" sz="5400" b="1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nl-NL" sz="5400" b="1" dirty="0" err="1" smtClean="0">
                <a:solidFill>
                  <a:schemeClr val="tx2">
                    <a:lumMod val="75000"/>
                  </a:schemeClr>
                </a:solidFill>
              </a:rPr>
              <a:t>uptake</a:t>
            </a:r>
            <a:endParaRPr lang="nl-NL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5" y="1556792"/>
            <a:ext cx="7934983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Requests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for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information and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presentations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received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on a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weekly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basis;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Round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table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to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be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organised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in April 2018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How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to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support European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education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and training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institutes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.</a:t>
            </a:r>
            <a:endParaRPr lang="nl-NL" dirty="0" smtClean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1" y="5694730"/>
            <a:ext cx="1093653" cy="72890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587595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l-NL" sz="1600" dirty="0">
                <a:solidFill>
                  <a:schemeClr val="accent1"/>
                </a:solidFill>
                <a:latin typeface="+mj-lt"/>
              </a:rPr>
              <a:t>Co-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funded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by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the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European Union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658590"/>
            <a:ext cx="3568352" cy="75906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02" y="5644878"/>
            <a:ext cx="2038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7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nl-NL" sz="5400" b="1" dirty="0" smtClean="0">
                <a:solidFill>
                  <a:schemeClr val="tx2">
                    <a:lumMod val="75000"/>
                  </a:schemeClr>
                </a:solidFill>
              </a:rPr>
              <a:t>Partners</a:t>
            </a:r>
            <a:br>
              <a:rPr lang="nl-NL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nl-NL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196752"/>
            <a:ext cx="8148775" cy="416145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Nautilus International</a:t>
            </a:r>
          </a:p>
          <a:p>
            <a:pPr algn="l"/>
            <a:r>
              <a:rPr lang="nl-NL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nl-NL" sz="20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nl-NL" sz="2000" dirty="0" smtClean="0">
                <a:solidFill>
                  <a:schemeClr val="accent1"/>
                </a:solidFill>
                <a:latin typeface="+mj-lt"/>
              </a:rPr>
              <a:t>Dutch Maritime Trade Union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Stichting Nederland Maritiem Land</a:t>
            </a:r>
          </a:p>
          <a:p>
            <a:pPr algn="l"/>
            <a:r>
              <a:rPr lang="nl-NL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nl-NL" sz="20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  Dutch Maritime Cluster</a:t>
            </a:r>
            <a:endParaRPr lang="nl-NL" sz="2000" dirty="0" smtClean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Havenbedrijf Rotterdam N.V.</a:t>
            </a:r>
          </a:p>
          <a:p>
            <a:pPr algn="l"/>
            <a:r>
              <a:rPr lang="nl-NL" sz="1800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nl-NL" sz="20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nl-NL" sz="2000" dirty="0" err="1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Harbour</a:t>
            </a:r>
            <a:r>
              <a:rPr lang="nl-NL" sz="20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 Company</a:t>
            </a:r>
            <a:endParaRPr lang="nl-NL" sz="1800" dirty="0" smtClean="0">
              <a:solidFill>
                <a:schemeClr val="accent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1"/>
                </a:solidFill>
                <a:latin typeface="+mj-lt"/>
              </a:rPr>
              <a:t>Van Oord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Dredging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and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Marine </a:t>
            </a:r>
            <a:r>
              <a:rPr lang="nl-NL" dirty="0" err="1" smtClean="0">
                <a:solidFill>
                  <a:schemeClr val="accent1"/>
                </a:solidFill>
                <a:latin typeface="+mj-lt"/>
              </a:rPr>
              <a:t>Contractors</a:t>
            </a:r>
            <a:r>
              <a:rPr lang="nl-NL" dirty="0" smtClean="0">
                <a:solidFill>
                  <a:schemeClr val="accent1"/>
                </a:solidFill>
                <a:latin typeface="+mj-lt"/>
              </a:rPr>
              <a:t> B.V.</a:t>
            </a:r>
          </a:p>
          <a:p>
            <a:pPr algn="l"/>
            <a:r>
              <a:rPr lang="nl-NL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nl-NL" sz="20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nl-NL" sz="2000" dirty="0" err="1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Dredging</a:t>
            </a:r>
            <a:r>
              <a:rPr lang="nl-NL" sz="20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 Company</a:t>
            </a:r>
            <a:endParaRPr lang="nl-NL" dirty="0" smtClean="0">
              <a:solidFill>
                <a:schemeClr val="accent1"/>
              </a:solidFill>
              <a:latin typeface="+mj-lt"/>
            </a:endParaRPr>
          </a:p>
          <a:p>
            <a:pPr algn="l"/>
            <a:endParaRPr lang="nl-NL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1" y="5694730"/>
            <a:ext cx="1093653" cy="72890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691680" y="587595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l-NL" sz="1600" dirty="0">
                <a:solidFill>
                  <a:schemeClr val="accent1"/>
                </a:solidFill>
                <a:latin typeface="+mj-lt"/>
              </a:rPr>
              <a:t>Co-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funded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by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600" dirty="0" err="1">
                <a:solidFill>
                  <a:schemeClr val="accent1"/>
                </a:solidFill>
                <a:latin typeface="+mj-lt"/>
              </a:rPr>
              <a:t>the</a:t>
            </a:r>
            <a:r>
              <a:rPr lang="nl-NL" sz="1600" dirty="0">
                <a:solidFill>
                  <a:schemeClr val="accent1"/>
                </a:solidFill>
                <a:latin typeface="+mj-lt"/>
              </a:rPr>
              <a:t> European Union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658590"/>
            <a:ext cx="3568352" cy="75906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240" y="5581650"/>
            <a:ext cx="2038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11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008B662308645A1C9B100DBDCCF6A" ma:contentTypeVersion="1" ma:contentTypeDescription="Create a new document." ma:contentTypeScope="" ma:versionID="66cfdf0f16ba6aa6a5a965011ed424ed">
  <xsd:schema xmlns:xsd="http://www.w3.org/2001/XMLSchema" xmlns:xs="http://www.w3.org/2001/XMLSchema" xmlns:p="http://schemas.microsoft.com/office/2006/metadata/properties" xmlns:ns2="4fb4bed0-e17b-4abc-8a95-993000fe37c9" targetNamespace="http://schemas.microsoft.com/office/2006/metadata/properties" ma:root="true" ma:fieldsID="8b595613ede5c6c3892834057defd2d8" ns2:_="">
    <xsd:import namespace="4fb4bed0-e17b-4abc-8a95-993000fe37c9"/>
    <xsd:element name="properties">
      <xsd:complexType>
        <xsd:sequence>
          <xsd:element name="documentManagement">
            <xsd:complexType>
              <xsd:all>
                <xsd:element ref="ns2:Ar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4bed0-e17b-4abc-8a95-993000fe37c9" elementFormDefault="qualified">
    <xsd:import namespace="http://schemas.microsoft.com/office/2006/documentManagement/types"/>
    <xsd:import namespace="http://schemas.microsoft.com/office/infopath/2007/PartnerControls"/>
    <xsd:element name="Ares" ma:index="8" nillable="true" ma:displayName="Ares" ma:description="To insert Ares reference and link" ma:format="Hyperlink" ma:internalName="Ar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es xmlns="4fb4bed0-e17b-4abc-8a95-993000fe37c9">
      <Url xsi:nil="true"/>
      <Description xsi:nil="true"/>
    </Ares>
  </documentManagement>
</p:properties>
</file>

<file path=customXml/itemProps1.xml><?xml version="1.0" encoding="utf-8"?>
<ds:datastoreItem xmlns:ds="http://schemas.openxmlformats.org/officeDocument/2006/customXml" ds:itemID="{31B13D39-9D26-44B3-B008-EAFEE71FAB0D}"/>
</file>

<file path=customXml/itemProps2.xml><?xml version="1.0" encoding="utf-8"?>
<ds:datastoreItem xmlns:ds="http://schemas.openxmlformats.org/officeDocument/2006/customXml" ds:itemID="{A0AB6029-CF10-49C7-8325-5D8CEFBE08A1}"/>
</file>

<file path=customXml/itemProps3.xml><?xml version="1.0" encoding="utf-8"?>
<ds:datastoreItem xmlns:ds="http://schemas.openxmlformats.org/officeDocument/2006/customXml" ds:itemID="{C340A315-AAEA-4B97-8528-F45D0ECA0DD6}"/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130</Words>
  <Application>Microsoft Office PowerPoint</Application>
  <PresentationFormat>Diavoorstelling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Kantoorthema</vt:lpstr>
      <vt:lpstr>CETBC Cooperation in Education and Training for Blue Careers</vt:lpstr>
      <vt:lpstr>Challenge</vt:lpstr>
      <vt:lpstr>Impact</vt:lpstr>
      <vt:lpstr>Dissemination and uptake</vt:lpstr>
      <vt:lpstr>Partners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is een titel</dc:title>
  <dc:creator>S.G. Kraaij</dc:creator>
  <cp:lastModifiedBy>J. Gebraad</cp:lastModifiedBy>
  <cp:revision>16</cp:revision>
  <dcterms:created xsi:type="dcterms:W3CDTF">2017-01-26T12:22:41Z</dcterms:created>
  <dcterms:modified xsi:type="dcterms:W3CDTF">2018-01-14T12:58:44Z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0x0101004A5008B662308645A1C9B100DBDCCF6A</vt:lpwstr>
  </property>
</Properties>
</file>