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6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7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theme/theme8.xml" ContentType="application/vnd.openxmlformats-officedocument.theme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theme/theme9.xml" ContentType="application/vnd.openxmlformats-officedocument.theme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theme/theme1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3" r:id="rId2"/>
    <p:sldMasterId id="2147483705" r:id="rId3"/>
    <p:sldMasterId id="2147483729" r:id="rId4"/>
    <p:sldMasterId id="2147483742" r:id="rId5"/>
    <p:sldMasterId id="2147483755" r:id="rId6"/>
    <p:sldMasterId id="2147483767" r:id="rId7"/>
    <p:sldMasterId id="2147483779" r:id="rId8"/>
    <p:sldMasterId id="2147483784" r:id="rId9"/>
    <p:sldMasterId id="2147483996" r:id="rId10"/>
  </p:sldMasterIdLst>
  <p:notesMasterIdLst>
    <p:notesMasterId r:id="rId29"/>
  </p:notesMasterIdLst>
  <p:handoutMasterIdLst>
    <p:handoutMasterId r:id="rId30"/>
  </p:handoutMasterIdLst>
  <p:sldIdLst>
    <p:sldId id="263" r:id="rId11"/>
    <p:sldId id="301" r:id="rId12"/>
    <p:sldId id="298" r:id="rId13"/>
    <p:sldId id="292" r:id="rId14"/>
    <p:sldId id="293" r:id="rId15"/>
    <p:sldId id="294" r:id="rId16"/>
    <p:sldId id="295" r:id="rId17"/>
    <p:sldId id="296" r:id="rId18"/>
    <p:sldId id="273" r:id="rId19"/>
    <p:sldId id="276" r:id="rId20"/>
    <p:sldId id="308" r:id="rId21"/>
    <p:sldId id="299" r:id="rId22"/>
    <p:sldId id="303" r:id="rId23"/>
    <p:sldId id="304" r:id="rId24"/>
    <p:sldId id="305" r:id="rId25"/>
    <p:sldId id="306" r:id="rId26"/>
    <p:sldId id="278" r:id="rId27"/>
    <p:sldId id="307" r:id="rId28"/>
  </p:sldIdLst>
  <p:sldSz cx="9144000" cy="6858000" type="screen4x3"/>
  <p:notesSz cx="6797675" cy="9926638"/>
  <p:defaultTextStyle>
    <a:defPPr>
      <a:defRPr lang="en-GB"/>
    </a:defPPr>
    <a:lvl1pPr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5pPr>
    <a:lvl6pPr marL="22860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6pPr>
    <a:lvl7pPr marL="27432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7pPr>
    <a:lvl8pPr marL="32004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8pPr>
    <a:lvl9pPr marL="36576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CCFF"/>
    <a:srgbClr val="0F5494"/>
    <a:srgbClr val="3166CF"/>
    <a:srgbClr val="2D5EC1"/>
    <a:srgbClr val="FFD624"/>
    <a:srgbClr val="3E6FD2"/>
    <a:srgbClr val="BDDEFF"/>
    <a:srgbClr val="99CCFF"/>
    <a:srgbClr val="3333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3245" autoAdjust="0"/>
  </p:normalViewPr>
  <p:slideViewPr>
    <p:cSldViewPr>
      <p:cViewPr varScale="1">
        <p:scale>
          <a:sx n="67" d="100"/>
          <a:sy n="67" d="100"/>
        </p:scale>
        <p:origin x="-318" y="-10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73" d="100"/>
          <a:sy n="73" d="100"/>
        </p:scale>
        <p:origin x="-2148" y="-108"/>
      </p:cViewPr>
      <p:guideLst>
        <p:guide orient="horz" pos="3126"/>
        <p:guide pos="214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1.xml"/><Relationship Id="rId34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31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49688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789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789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CA1552D6-E4DA-49B1-B7AA-3153A6BAF81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2114832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686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49688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1878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17575" y="744538"/>
            <a:ext cx="4964113" cy="37226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9450" y="4714875"/>
            <a:ext cx="5438775" cy="4467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noProof="0" dirty="0" smtClean="0"/>
              <a:t>Click to edit Master text styles</a:t>
            </a:r>
          </a:p>
          <a:p>
            <a:pPr lvl="1"/>
            <a:r>
              <a:rPr lang="en-GB" noProof="0" dirty="0" smtClean="0"/>
              <a:t>Second level</a:t>
            </a:r>
          </a:p>
          <a:p>
            <a:pPr lvl="2"/>
            <a:r>
              <a:rPr lang="en-GB" noProof="0" dirty="0" smtClean="0"/>
              <a:t>Third level</a:t>
            </a:r>
          </a:p>
          <a:p>
            <a:pPr lvl="3"/>
            <a:r>
              <a:rPr lang="en-GB" noProof="0" dirty="0" smtClean="0"/>
              <a:t>Fourth level</a:t>
            </a:r>
          </a:p>
          <a:p>
            <a:pPr lvl="4"/>
            <a:r>
              <a:rPr lang="en-GB" noProof="0" dirty="0" smtClean="0"/>
              <a:t>Fifth level</a:t>
            </a:r>
          </a:p>
        </p:txBody>
      </p:sp>
      <p:sp>
        <p:nvSpPr>
          <p:cNvPr id="3687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687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83775FF4-A881-460E-8CD5-4C09C74FF0B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3404234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218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1218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217E99FE-D8A8-4A90-8439-1DA8117961A5}" type="slidenum">
              <a:rPr lang="en-GB" sz="1200" b="0" smtClean="0">
                <a:solidFill>
                  <a:schemeClr val="tx1"/>
                </a:solidFill>
                <a:latin typeface="Arial" pitchFamily="34" charset="0"/>
              </a:rPr>
              <a:pPr/>
              <a:t>1</a:t>
            </a:fld>
            <a:endParaRPr lang="en-GB" sz="1200" b="0" smtClean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7575" y="744538"/>
            <a:ext cx="4962525" cy="3722687"/>
          </a:xfrm>
          <a:ln/>
        </p:spPr>
      </p:sp>
      <p:sp>
        <p:nvSpPr>
          <p:cNvPr id="3061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  <p:sp>
        <p:nvSpPr>
          <p:cNvPr id="306180" name="Slide Number Placeholder 3"/>
          <p:cNvSpPr txBox="1">
            <a:spLocks noGrp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pPr algn="r"/>
            <a:fld id="{56F9A362-E114-4755-B658-00CBA594FA3D}" type="slidenum">
              <a:rPr lang="en-GB" sz="1200" b="0">
                <a:solidFill>
                  <a:schemeClr val="tx1"/>
                </a:solidFill>
                <a:latin typeface="Myriad Pro" pitchFamily="34" charset="0"/>
              </a:rPr>
              <a:pPr algn="r"/>
              <a:t>12</a:t>
            </a:fld>
            <a:endParaRPr lang="en-GB" sz="1200" b="0">
              <a:solidFill>
                <a:schemeClr val="tx1"/>
              </a:solidFill>
              <a:latin typeface="Myriad Pro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280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1280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5E51E45D-91EA-4E33-ABB0-39AD3902A6FE}" type="slidenum">
              <a:rPr lang="en-GB" sz="1200" b="0" smtClean="0">
                <a:solidFill>
                  <a:schemeClr val="tx1"/>
                </a:solidFill>
                <a:latin typeface="Arial" pitchFamily="34" charset="0"/>
              </a:rPr>
              <a:pPr/>
              <a:t>17</a:t>
            </a:fld>
            <a:endParaRPr lang="en-GB" sz="1200" b="0" smtClean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286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292868" name="Slide Number Placeholder 3"/>
          <p:cNvSpPr txBox="1">
            <a:spLocks noGrp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pPr algn="r"/>
            <a:fld id="{FE1CC596-56BE-42EF-9331-CCFAD54385A3}" type="slidenum">
              <a:rPr lang="en-GB" sz="1200" b="0">
                <a:solidFill>
                  <a:schemeClr val="tx1"/>
                </a:solidFill>
                <a:latin typeface="Arial" pitchFamily="34" charset="0"/>
              </a:rPr>
              <a:pPr algn="r"/>
              <a:t>4</a:t>
            </a:fld>
            <a:endParaRPr lang="en-GB" sz="1200" b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491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294916" name="Slide Number Placeholder 3"/>
          <p:cNvSpPr txBox="1">
            <a:spLocks noGrp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pPr algn="r"/>
            <a:fld id="{4C1AF877-CC3E-4970-8111-864796A031D5}" type="slidenum">
              <a:rPr lang="en-GB" sz="1200" b="0">
                <a:solidFill>
                  <a:schemeClr val="tx1"/>
                </a:solidFill>
                <a:latin typeface="Arial" pitchFamily="34" charset="0"/>
              </a:rPr>
              <a:pPr algn="r"/>
              <a:t>5</a:t>
            </a:fld>
            <a:endParaRPr lang="en-GB" sz="1200" b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696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296964" name="Slide Number Placeholder 3"/>
          <p:cNvSpPr txBox="1">
            <a:spLocks noGrp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pPr algn="r"/>
            <a:fld id="{98D69BE7-6679-48D5-BBC3-2B42909A9FFE}" type="slidenum">
              <a:rPr lang="en-GB" sz="1200" b="0">
                <a:solidFill>
                  <a:schemeClr val="tx1"/>
                </a:solidFill>
                <a:latin typeface="Arial" pitchFamily="34" charset="0"/>
              </a:rPr>
              <a:pPr algn="r"/>
              <a:t>6</a:t>
            </a:fld>
            <a:endParaRPr lang="en-GB" sz="1200" b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901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299012" name="Slide Number Placeholder 3"/>
          <p:cNvSpPr txBox="1">
            <a:spLocks noGrp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pPr algn="r"/>
            <a:fld id="{86A46892-FD0F-4F0B-A833-B466F583DA72}" type="slidenum">
              <a:rPr lang="en-GB" sz="1200" b="0">
                <a:solidFill>
                  <a:schemeClr val="tx1"/>
                </a:solidFill>
                <a:latin typeface="Arial" pitchFamily="34" charset="0"/>
              </a:rPr>
              <a:pPr algn="r"/>
              <a:t>7</a:t>
            </a:fld>
            <a:endParaRPr lang="en-GB" sz="1200" b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0105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301060" name="Slide Number Placeholder 3"/>
          <p:cNvSpPr txBox="1">
            <a:spLocks noGrp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pPr algn="r"/>
            <a:fld id="{5D6E0BD8-6023-42EA-A2C4-A21025A6A322}" type="slidenum">
              <a:rPr lang="en-GB" sz="1200" b="0">
                <a:solidFill>
                  <a:schemeClr val="tx1"/>
                </a:solidFill>
                <a:latin typeface="Arial" pitchFamily="34" charset="0"/>
              </a:rPr>
              <a:pPr algn="r"/>
              <a:t>8</a:t>
            </a:fld>
            <a:endParaRPr lang="en-GB" sz="1200" b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239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</a:rPr>
              <a:t>Public consultation of professionals in field – public authotrities, industry, research</a:t>
            </a:r>
          </a:p>
          <a:p>
            <a:r>
              <a:rPr lang="en-US" smtClean="0">
                <a:latin typeface="Arial" pitchFamily="34" charset="0"/>
              </a:rPr>
              <a:t>300 replies</a:t>
            </a:r>
          </a:p>
          <a:p>
            <a:r>
              <a:rPr lang="en-US" smtClean="0">
                <a:latin typeface="Arial" pitchFamily="34" charset="0"/>
              </a:rPr>
              <a:t>Right  hand bar shows  very few are happy</a:t>
            </a:r>
          </a:p>
          <a:p>
            <a:r>
              <a:rPr lang="en-US" smtClean="0">
                <a:latin typeface="Arial" pitchFamily="34" charset="0"/>
              </a:rPr>
              <a:t>Access to data</a:t>
            </a:r>
          </a:p>
          <a:p>
            <a:r>
              <a:rPr lang="en-US" smtClean="0">
                <a:latin typeface="Arial" pitchFamily="34" charset="0"/>
              </a:rPr>
              <a:t>Coherence between different sources of data</a:t>
            </a:r>
          </a:p>
          <a:p>
            <a:r>
              <a:rPr lang="en-US" smtClean="0">
                <a:latin typeface="Arial" pitchFamily="34" charset="0"/>
              </a:rPr>
              <a:t>Cost of data</a:t>
            </a:r>
          </a:p>
          <a:p>
            <a:r>
              <a:rPr lang="en-US" smtClean="0">
                <a:latin typeface="Arial" pitchFamily="34" charset="0"/>
              </a:rPr>
              <a:t>Discovery (how easy is it to find data?)</a:t>
            </a:r>
          </a:p>
          <a:p>
            <a:r>
              <a:rPr lang="en-US" smtClean="0">
                <a:latin typeface="Arial" pitchFamily="34" charset="0"/>
              </a:rPr>
              <a:t>Quality of data</a:t>
            </a:r>
          </a:p>
          <a:p>
            <a:r>
              <a:rPr lang="en-US" smtClean="0">
                <a:latin typeface="Arial" pitchFamily="34" charset="0"/>
              </a:rPr>
              <a:t>Spatial resolution</a:t>
            </a:r>
          </a:p>
          <a:p>
            <a:r>
              <a:rPr lang="en-US" smtClean="0">
                <a:latin typeface="Arial" pitchFamily="34" charset="0"/>
              </a:rPr>
              <a:t>Temporal resolution</a:t>
            </a:r>
          </a:p>
          <a:p>
            <a:r>
              <a:rPr lang="en-US" smtClean="0">
                <a:latin typeface="Arial" pitchFamily="34" charset="0"/>
              </a:rPr>
              <a:t>Restrictions on use of data</a:t>
            </a:r>
            <a:endParaRPr lang="en-GB" smtClean="0">
              <a:latin typeface="Arial" pitchFamily="34" charset="0"/>
            </a:endParaRPr>
          </a:p>
        </p:txBody>
      </p:sp>
      <p:sp>
        <p:nvSpPr>
          <p:cNvPr id="1239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449C92F1-327F-4652-A68B-A4DEB6DE326C}" type="slidenum">
              <a:rPr lang="en-GB" sz="1200" b="0" smtClean="0">
                <a:solidFill>
                  <a:schemeClr val="tx1"/>
                </a:solidFill>
                <a:latin typeface="Arial" pitchFamily="34" charset="0"/>
              </a:rPr>
              <a:pPr/>
              <a:t>9</a:t>
            </a:fld>
            <a:endParaRPr lang="en-GB" sz="1200" b="0" smtClean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FD1903AC-9E43-4828-9548-0CB4E9DFA7BF}" type="slidenum">
              <a:rPr lang="en-GB" sz="1200" b="0" smtClean="0">
                <a:solidFill>
                  <a:schemeClr val="tx1"/>
                </a:solidFill>
                <a:latin typeface="Arial" pitchFamily="34" charset="0"/>
              </a:rPr>
              <a:pPr/>
              <a:t>10</a:t>
            </a:fld>
            <a:endParaRPr lang="en-GB" sz="1200" b="0" smtClean="0">
              <a:solidFill>
                <a:schemeClr val="tx1"/>
              </a:solidFill>
              <a:latin typeface="Arial" pitchFamily="34" charset="0"/>
            </a:endParaRPr>
          </a:p>
        </p:txBody>
      </p:sp>
      <p:sp>
        <p:nvSpPr>
          <p:cNvPr id="1259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7575" y="744538"/>
            <a:ext cx="4962525" cy="3722687"/>
          </a:xfrm>
          <a:ln/>
        </p:spPr>
      </p:sp>
      <p:sp>
        <p:nvSpPr>
          <p:cNvPr id="1259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27063" y="4662488"/>
            <a:ext cx="5438775" cy="44672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7"/>
          <p:cNvSpPr txBox="1">
            <a:spLocks noGrp="1" noChangeArrowheads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pPr algn="r"/>
            <a:fld id="{CCDA26F6-D7C0-4C0D-9847-E9B084F78BD3}" type="slidenum">
              <a:rPr lang="en-GB" sz="1200" b="0">
                <a:solidFill>
                  <a:prstClr val="black"/>
                </a:solidFill>
                <a:latin typeface="Myriad Pro" pitchFamily="34" charset="0"/>
              </a:rPr>
              <a:pPr algn="r"/>
              <a:t>11</a:t>
            </a:fld>
            <a:endParaRPr lang="en-GB" sz="1200" b="0">
              <a:solidFill>
                <a:prstClr val="black"/>
              </a:solidFill>
              <a:latin typeface="Myriad Pro" pitchFamily="34" charset="0"/>
            </a:endParaRPr>
          </a:p>
        </p:txBody>
      </p:sp>
      <p:sp>
        <p:nvSpPr>
          <p:cNvPr id="308227" name="Rectangle 7"/>
          <p:cNvSpPr txBox="1">
            <a:spLocks noGrp="1" noChangeArrowheads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pPr algn="r"/>
            <a:fld id="{EA2ABC79-80A2-4B1F-99AC-5DC6F8D0BA13}" type="slidenum">
              <a:rPr lang="en-GB" sz="1200" b="0">
                <a:solidFill>
                  <a:prstClr val="black"/>
                </a:solidFill>
                <a:latin typeface="Myriad Pro" pitchFamily="34" charset="0"/>
              </a:rPr>
              <a:pPr algn="r"/>
              <a:t>11</a:t>
            </a:fld>
            <a:endParaRPr lang="en-GB" sz="1200" b="0">
              <a:solidFill>
                <a:prstClr val="black"/>
              </a:solidFill>
              <a:latin typeface="Myriad Pro" pitchFamily="34" charset="0"/>
            </a:endParaRPr>
          </a:p>
        </p:txBody>
      </p:sp>
      <p:sp>
        <p:nvSpPr>
          <p:cNvPr id="30822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7575" y="744538"/>
            <a:ext cx="4962525" cy="3722687"/>
          </a:xfrm>
          <a:ln/>
        </p:spPr>
      </p:sp>
      <p:sp>
        <p:nvSpPr>
          <p:cNvPr id="30822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9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0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0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73025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14" descr="rafderoo-2010-Goury-light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73" r="14174"/>
          <a:stretch>
            <a:fillRect/>
          </a:stretch>
        </p:blipFill>
        <p:spPr bwMode="auto">
          <a:xfrm>
            <a:off x="-52388" y="1096963"/>
            <a:ext cx="4287838" cy="581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3" descr="ec-logo-i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663" y="307975"/>
            <a:ext cx="1590675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4235450" y="6435725"/>
            <a:ext cx="673100" cy="449263"/>
          </a:xfrm>
          <a:prstGeom prst="rect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lIns="18000" tIns="36000" rIns="18000" bIns="36000" anchor="ctr"/>
          <a:lstStyle/>
          <a:p>
            <a:pPr defTabSz="457200">
              <a:defRPr/>
            </a:pPr>
            <a:r>
              <a:rPr lang="en-US" sz="800" b="0">
                <a:solidFill>
                  <a:srgbClr val="333333"/>
                </a:solidFill>
              </a:rPr>
              <a:t>Integrated Maritime Policy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16224"/>
          </a:xfrm>
        </p:spPr>
        <p:txBody>
          <a:bodyPr/>
          <a:lstStyle>
            <a:lvl1pPr indent="0">
              <a:defRPr sz="48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 marL="0" indent="0"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427538" y="6245225"/>
            <a:ext cx="1800225" cy="47625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/>
          </a:p>
        </p:txBody>
      </p:sp>
      <p:sp>
        <p:nvSpPr>
          <p:cNvPr id="10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DF71081F-1936-40D5-9205-FA79E1C9EAC3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8410921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8FF9F0-AE41-4749-9A6A-3A5BE1C71D6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4620563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FF4A9A-54C3-4851-9E8A-4AF2A6F4E52A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595883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CCDA1B-E0DE-4005-B4DA-6395DA18278A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452105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0F660F-2BF1-4A8F-B51C-A766D9E78AF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195325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E4A7F1-DAD5-426A-AD3A-56E1235C602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0057762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8FF9F0-AE41-4749-9A6A-3A5BE1C71D65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925766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7647A7-3DC8-40D9-BC06-E5B1AC1790F6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227392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7647A7-3DC8-40D9-BC06-E5B1AC1790F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407905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2358880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A3766209-9905-4791-BF1D-E522882C143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2881686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D312858-6B86-4827-8A94-5AF39EC5360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4830148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CAF518D0-1FF0-41E0-815A-84F5F24B017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1784752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23DF5A1-501D-45A2-B319-EA7487E3CDB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3032134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5437D16-7B4E-410D-A5A0-A597E5B8055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932759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5A35D4F1-07F9-4A0D-9EF7-3A5FB19FCA3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6329186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82E968F-23E3-4DD4-B428-E90680CBFCE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384337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6145213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980728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57200" y="2276872"/>
            <a:ext cx="8229600" cy="3633788"/>
          </a:xfrm>
        </p:spPr>
        <p:txBody>
          <a:bodyPr/>
          <a:lstStyle>
            <a:lvl1pPr marL="342900" indent="-342900">
              <a:buClr>
                <a:srgbClr val="0F5494"/>
              </a:buClr>
              <a:buFont typeface="Arial" pitchFamily="34" charset="0"/>
              <a:buChar char="•"/>
              <a:defRPr/>
            </a:lvl1pPr>
            <a:lvl2pPr>
              <a:buClr>
                <a:srgbClr val="0F5494"/>
              </a:buClr>
              <a:defRPr/>
            </a:lvl2pPr>
            <a:lvl3pPr marL="1200150" indent="-285750">
              <a:buFont typeface="Arial" pitchFamily="34" charset="0"/>
              <a:buChar char="•"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577013" y="115888"/>
            <a:ext cx="2133600" cy="476250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337300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468313" y="6297613"/>
            <a:ext cx="2133600" cy="476250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A040A8E4-45F9-451D-92E9-7FE607830A8E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779746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3EA9F744-3558-437E-B9D1-6FCA95F5A52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6016378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F4CDCB8-47A6-4A04-A6E5-79D702F6BEB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6422311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E78C18A-4FF5-49C2-9F68-68C70D3E77C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973207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53249085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CD66644F-89D8-40FD-8299-9056F037280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9298094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DAD22B9-C8A7-4720-99BC-E236086293C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3808283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EA8868B-EB4A-46E5-AA3B-95A5B355D15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1761344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6F31BAD-E4B7-47E2-95FA-CC8C7CF4C80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2876649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6F0DB0B7-0D09-4A94-8FC8-AC650264242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3112042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9513761-D1BB-41AD-BF6F-D9ACA0A1C62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2157285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E8A200-92A6-417B-81E4-58A7CE615B1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1728240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6FB38E9-5F37-478E-9ECE-DCE623A7C25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726000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3065EF1E-9945-4C3F-90DE-8586802C456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5974152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3CA03D0-47D6-4584-99EB-E46B2989D13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0303339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8EB234E-A4EC-4858-9901-567E81111E7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2927587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40043085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D9F4AFEB-ABA8-4D52-A008-2E46A35B5ED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3878863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4DFE1B0-03B6-4079-8F94-29BFE44A54E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1115663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EBECA6B-70DB-4179-8D40-7791B4E8339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9444585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8DB0F23A-2AA2-4516-9BD6-2D2C0A09082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323095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AA2CA6E-5E6B-43ED-9865-511E319B964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328464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7686C-E480-44CB-8DCD-3DDAC7648CF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8552571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81C34A5-53CF-47D0-9682-900595C074C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769818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1091FF5-115E-490B-9607-C60F282EE9B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1244650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E342221-5168-4BAD-A8D2-CAA4234E4E0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7186687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1D2BF0A-C9EF-4490-8325-64030CEEB11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1505973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D6AAF26-861B-4C0E-AEB4-214566986D9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1693332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075" y="219075"/>
            <a:ext cx="8367713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223838" y="1438275"/>
            <a:ext cx="8367712" cy="4102100"/>
          </a:xfrm>
        </p:spPr>
        <p:txBody>
          <a:bodyPr/>
          <a:lstStyle/>
          <a:p>
            <a:pPr lvl="0"/>
            <a:endParaRPr lang="en-GB" noProof="0" smtClean="0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6F39A5CF-6898-49CB-8AC7-5CBCACB1F97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3873950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8161630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BE42F424-81FB-4E0A-A770-2ADA9E4552C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3511920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632FE6EE-3B75-407F-84E9-92A4300F2E5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4769735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4561D67-0573-454A-AC2D-85C16E9820C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31439522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8322E6-0638-4F42-9DE2-DF454088EC3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3836078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635F722-AF17-4D2F-93F9-1593AC4703E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8482511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3CFA986-AF93-44C9-8915-C0A4FE916CC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8676683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391490C-AFD4-4BD4-8E64-1E1D6055AF7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471112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471C301-B7E8-4BB2-B757-28F0B0CB05D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6484128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5E36F8EE-B7E5-4FB0-BC94-658BC97961A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7163477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C710DF0-EB87-4A12-9B74-A1902F67222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405310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11C13C0-A0BF-4196-9581-C784071CAAF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2906479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075" y="219075"/>
            <a:ext cx="8367713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223838" y="1438275"/>
            <a:ext cx="8367712" cy="4102100"/>
          </a:xfrm>
        </p:spPr>
        <p:txBody>
          <a:bodyPr/>
          <a:lstStyle/>
          <a:p>
            <a:pPr lvl="0"/>
            <a:endParaRPr lang="en-GB" noProof="0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88A4F020-EF48-4EA3-873F-9FF16985E6D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460679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2521475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A1E6DFD9-7764-429C-98A1-D8A639240EB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7121540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FF4A9A-54C3-4851-9E8A-4AF2A6F4E52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4154370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4146020-34F4-47A2-B4B8-4BE76D19ECA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0837905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DF58B2A-D71E-45EE-A5EC-1E6E66E6360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4164272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60BFBA2-F75B-48CC-9288-5C18771DE19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1487197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F72CE4A-ED8D-4790-9184-D81F1CC8B669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8025239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71A5E91-4CF4-4816-AE67-5A33321D983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9993218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3152BB9-C19B-44F6-AC3A-F60E5F87A55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582876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83BB3F94-ADB5-4781-A091-62B982AA374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955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D1604B2C-1629-4FD2-8F75-3636065A5C4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5752946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A2AD73A2-4204-4135-B970-19BBF3F1003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5970969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47610765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CCDA1B-E0DE-4005-B4DA-6395DA18278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08659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C548814-9F54-48BC-9F79-2BEB7CFE877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358674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00B0AF7-95A5-493C-A741-615578412AE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8150434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359CB6D-D5CA-4F15-B14F-4AE77E1B319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2037713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CD3864D6-7616-4226-9EEE-9A1A8E40B87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8512145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0281434-C47A-4BA7-8D94-8146282A9DF9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3413228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56A3F186-3B59-4BC5-839F-DDD0E0A359C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4638229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F61020C-BE8D-413B-8D22-F38D9673A5E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4794720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DC4C20ED-9B73-4D68-A835-DFBAEAE0B6E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3607722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4FB1186-3087-4B73-A4EE-E0F3CF44385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1948086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AED0228-A7D6-491F-9554-01F10FA1FEF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1972265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0F660F-2BF1-4A8F-B51C-A766D9E78AF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52204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nl-BE"/>
              <a:t>Expert Group 21 April 2009 </a:t>
            </a:r>
            <a:fld id="{6F729078-F571-48B0-85F0-40A7D3F3FA32}" type="slidenum">
              <a:rPr lang="nl-BE"/>
              <a:pPr>
                <a:defRPr/>
              </a:pPr>
              <a:t>‹#›</a:t>
            </a:fld>
            <a:r>
              <a:rPr lang="nl-BE"/>
              <a:t>/19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683031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31913" y="0"/>
            <a:ext cx="7812087" cy="83661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288" y="1412875"/>
            <a:ext cx="8507412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nl-BE"/>
              <a:t>Expert Group 21 April 2009 </a:t>
            </a:r>
            <a:fld id="{0AD2F11A-D92B-404F-9C5D-70F37DD9A419}" type="slidenum">
              <a:rPr lang="nl-BE"/>
              <a:pPr>
                <a:defRPr/>
              </a:pPr>
              <a:t>‹#›</a:t>
            </a:fld>
            <a:r>
              <a:rPr lang="nl-BE"/>
              <a:t>/19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799954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GB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nl-BE"/>
              <a:t>Expert Group 21 April 2009 </a:t>
            </a:r>
            <a:fld id="{B016D638-3D76-475B-AAE7-E49A7C9D7411}" type="slidenum">
              <a:rPr lang="nl-BE"/>
              <a:pPr>
                <a:defRPr/>
              </a:pPr>
              <a:t>‹#›</a:t>
            </a:fld>
            <a:r>
              <a:rPr lang="nl-BE"/>
              <a:t>/19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727003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31913" y="0"/>
            <a:ext cx="7812087" cy="83661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95288" y="1412875"/>
            <a:ext cx="8507412" cy="4525963"/>
          </a:xfrm>
        </p:spPr>
        <p:txBody>
          <a:bodyPr/>
          <a:lstStyle/>
          <a:p>
            <a:pPr lvl="0"/>
            <a:endParaRPr lang="en-GB" noProof="0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nl-BE"/>
              <a:t>Expert Group 21 April 2009 </a:t>
            </a:r>
            <a:fld id="{7D2B30A3-9CB1-485C-9D84-13D5E92DB0DC}" type="slidenum">
              <a:rPr lang="nl-BE"/>
              <a:pPr>
                <a:defRPr/>
              </a:pPr>
              <a:t>‹#›</a:t>
            </a:fld>
            <a:r>
              <a:rPr lang="nl-BE"/>
              <a:t>/19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922867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73025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14" descr="rafderoo-2010-Goury-light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73" r="14174"/>
          <a:stretch>
            <a:fillRect/>
          </a:stretch>
        </p:blipFill>
        <p:spPr bwMode="auto">
          <a:xfrm>
            <a:off x="-52388" y="1096963"/>
            <a:ext cx="4287838" cy="581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3" descr="ec-logo-i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663" y="307975"/>
            <a:ext cx="1590675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4235450" y="6435725"/>
            <a:ext cx="673100" cy="449263"/>
          </a:xfrm>
          <a:prstGeom prst="rect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lIns="18000" tIns="36000" rIns="18000" bIns="36000" anchor="ctr"/>
          <a:lstStyle/>
          <a:p>
            <a:pPr defTabSz="457200">
              <a:defRPr/>
            </a:pPr>
            <a:r>
              <a:rPr lang="en-US" sz="800" b="0">
                <a:solidFill>
                  <a:srgbClr val="333333"/>
                </a:solidFill>
              </a:rPr>
              <a:t>Integrated Maritime Policy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16224"/>
          </a:xfrm>
        </p:spPr>
        <p:txBody>
          <a:bodyPr/>
          <a:lstStyle>
            <a:lvl1pPr indent="0">
              <a:defRPr sz="48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 marL="0" indent="0"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427538" y="6245225"/>
            <a:ext cx="1800225" cy="476250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/>
          </a:p>
        </p:txBody>
      </p:sp>
      <p:sp>
        <p:nvSpPr>
          <p:cNvPr id="10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EE07FFEA-B090-4C12-815E-72EA49A54DBE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6763008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6145213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980728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57200" y="2276872"/>
            <a:ext cx="8229600" cy="3633788"/>
          </a:xfrm>
        </p:spPr>
        <p:txBody>
          <a:bodyPr/>
          <a:lstStyle>
            <a:lvl1pPr marL="342900" indent="-342900">
              <a:buClr>
                <a:srgbClr val="0F5494"/>
              </a:buClr>
              <a:buFont typeface="Arial" pitchFamily="34" charset="0"/>
              <a:buChar char="•"/>
              <a:defRPr i="0"/>
            </a:lvl1pPr>
            <a:lvl2pPr>
              <a:buClr>
                <a:srgbClr val="0F5494"/>
              </a:buClr>
              <a:defRPr b="0" i="0"/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577013" y="115888"/>
            <a:ext cx="2133600" cy="476250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337300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468313" y="6297613"/>
            <a:ext cx="2133600" cy="476250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03AD1184-AB99-49E5-8BF1-5E7716EBF892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0535429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F490B61-4501-4A6D-BBFB-F974B5B2675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8991468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651E1A-1803-4765-B1D2-7269CCABCAB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6754330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12EB5A-AEF0-4A56-A825-14692FF144A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6005474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067E15-D107-440A-9EC3-B58FA721D1C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1523303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E4A7F1-DAD5-426A-AD3A-56E1235C602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230153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29D7F7-04D1-4479-A240-54A74105C41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3739717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A7AD13-D903-4072-9B51-9DE563A4C2E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92642216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F14883-68F5-44F4-938D-7B1AF05805F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0011173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E06A9D-F9D1-4626-8D09-5D392925AE1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2103146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16D0B7-DC2E-49BB-8ECA-F5AB42E5291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0006371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73025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14" descr="rafderoo-2010-Goury-light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73" r="14174"/>
          <a:stretch>
            <a:fillRect/>
          </a:stretch>
        </p:blipFill>
        <p:spPr bwMode="auto">
          <a:xfrm>
            <a:off x="-52388" y="1096963"/>
            <a:ext cx="4287838" cy="581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3" descr="ec-logo-i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663" y="307975"/>
            <a:ext cx="1590675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4235450" y="6435725"/>
            <a:ext cx="673100" cy="449263"/>
          </a:xfrm>
          <a:prstGeom prst="rect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lIns="18000" tIns="36000" rIns="18000" bIns="36000" anchor="ctr"/>
          <a:lstStyle/>
          <a:p>
            <a:pPr defTabSz="457200">
              <a:defRPr/>
            </a:pPr>
            <a:r>
              <a:rPr lang="en-US" sz="800" b="0">
                <a:solidFill>
                  <a:srgbClr val="333333"/>
                </a:solidFill>
              </a:rPr>
              <a:t>Integrated Maritime Policy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16224"/>
          </a:xfrm>
        </p:spPr>
        <p:txBody>
          <a:bodyPr/>
          <a:lstStyle>
            <a:lvl1pPr indent="0">
              <a:defRPr sz="48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 marL="0" indent="0"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GB">
              <a:solidFill>
                <a:srgbClr val="FFFFFF"/>
              </a:solidFill>
            </a:endParaRPr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427538" y="6245225"/>
            <a:ext cx="1800225" cy="47625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0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DF71081F-1936-40D5-9205-FA79E1C9EAC3}" type="slidenum">
              <a:rPr lang="en-GB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379417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6145213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980728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57200" y="2276872"/>
            <a:ext cx="8229600" cy="3633788"/>
          </a:xfrm>
        </p:spPr>
        <p:txBody>
          <a:bodyPr/>
          <a:lstStyle>
            <a:lvl1pPr marL="342900" indent="-342900">
              <a:buClr>
                <a:srgbClr val="0F5494"/>
              </a:buClr>
              <a:buFont typeface="Arial" pitchFamily="34" charset="0"/>
              <a:buChar char="•"/>
              <a:defRPr/>
            </a:lvl1pPr>
            <a:lvl2pPr>
              <a:buClr>
                <a:srgbClr val="0F5494"/>
              </a:buClr>
              <a:defRPr/>
            </a:lvl2pPr>
            <a:lvl3pPr marL="1200150" indent="-285750">
              <a:buFont typeface="Arial" pitchFamily="34" charset="0"/>
              <a:buChar char="•"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577013" y="115888"/>
            <a:ext cx="2133600" cy="476250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337300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468313" y="6297613"/>
            <a:ext cx="2133600" cy="476250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A040A8E4-45F9-451D-92E9-7FE607830A8E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418968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E8A200-92A6-417B-81E4-58A7CE615B1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7685779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7686C-E480-44CB-8DCD-3DDAC7648CFE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4401790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8322E6-0638-4F42-9DE2-DF454088EC30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822991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.xml"/><Relationship Id="rId3" Type="http://schemas.openxmlformats.org/officeDocument/2006/relationships/slideLayout" Target="../slideLayouts/slideLayout97.xml"/><Relationship Id="rId7" Type="http://schemas.openxmlformats.org/officeDocument/2006/relationships/slideLayout" Target="../slideLayouts/slideLayout101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96.xml"/><Relationship Id="rId1" Type="http://schemas.openxmlformats.org/officeDocument/2006/relationships/slideLayout" Target="../slideLayouts/slideLayout95.xml"/><Relationship Id="rId6" Type="http://schemas.openxmlformats.org/officeDocument/2006/relationships/slideLayout" Target="../slideLayouts/slideLayout100.xml"/><Relationship Id="rId11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98.xml"/><Relationship Id="rId9" Type="http://schemas.openxmlformats.org/officeDocument/2006/relationships/slideLayout" Target="../slideLayouts/slideLayout10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image" Target="../media/image4.emf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image" Target="../media/image4.emf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71.xml"/><Relationship Id="rId7" Type="http://schemas.openxmlformats.org/officeDocument/2006/relationships/slideLayout" Target="../slideLayouts/slideLayout75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70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5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78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2.xml"/><Relationship Id="rId7" Type="http://schemas.openxmlformats.org/officeDocument/2006/relationships/image" Target="../media/image7.jpeg"/><Relationship Id="rId2" Type="http://schemas.openxmlformats.org/officeDocument/2006/relationships/slideLayout" Target="../slideLayouts/slideLayout81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6.jpeg"/><Relationship Id="rId5" Type="http://schemas.openxmlformats.org/officeDocument/2006/relationships/theme" Target="../theme/theme8.xml"/><Relationship Id="rId4" Type="http://schemas.openxmlformats.org/officeDocument/2006/relationships/slideLayout" Target="../slideLayouts/slideLayout83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.xml"/><Relationship Id="rId3" Type="http://schemas.openxmlformats.org/officeDocument/2006/relationships/slideLayout" Target="../slideLayouts/slideLayout86.xml"/><Relationship Id="rId7" Type="http://schemas.openxmlformats.org/officeDocument/2006/relationships/slideLayout" Target="../slideLayouts/slideLayout90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85.xml"/><Relationship Id="rId1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9.xml"/><Relationship Id="rId11" Type="http://schemas.openxmlformats.org/officeDocument/2006/relationships/slideLayout" Target="../slideLayouts/slideLayout94.xml"/><Relationship Id="rId5" Type="http://schemas.openxmlformats.org/officeDocument/2006/relationships/slideLayout" Target="../slideLayouts/slideLayout88.xml"/><Relationship Id="rId10" Type="http://schemas.openxmlformats.org/officeDocument/2006/relationships/slideLayout" Target="../slideLayouts/slideLayout93.xml"/><Relationship Id="rId4" Type="http://schemas.openxmlformats.org/officeDocument/2006/relationships/slideLayout" Target="../slideLayouts/slideLayout87.xml"/><Relationship Id="rId9" Type="http://schemas.openxmlformats.org/officeDocument/2006/relationships/slideLayout" Target="../slideLayouts/slideLayout9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chemeClr val="tx1"/>
                </a:solidFill>
                <a:latin typeface="+mj-lt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E205A9DA-1754-4C94-8658-31961BDFCDBB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02" r:id="rId1"/>
    <p:sldLayoutId id="2147483903" r:id="rId2"/>
    <p:sldLayoutId id="2147483904" r:id="rId3"/>
    <p:sldLayoutId id="2147483905" r:id="rId4"/>
    <p:sldLayoutId id="2147483906" r:id="rId5"/>
    <p:sldLayoutId id="2147483907" r:id="rId6"/>
    <p:sldLayoutId id="2147483908" r:id="rId7"/>
    <p:sldLayoutId id="2147483909" r:id="rId8"/>
    <p:sldLayoutId id="2147483910" r:id="rId9"/>
    <p:sldLayoutId id="2147483911" r:id="rId10"/>
    <p:sldLayoutId id="2147483912" r:id="rId11"/>
  </p:sldLayoutIdLst>
  <p:hf sldNum="0" hdr="0" ftr="0" dt="0"/>
  <p:txStyles>
    <p:titleStyle>
      <a:lvl1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bg1"/>
        </a:buClr>
        <a:buChar char="•"/>
        <a:defRPr sz="2400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rgbClr val="009FBA"/>
        </a:buClr>
        <a:buChar char="•"/>
        <a:defRPr sz="2000">
          <a:solidFill>
            <a:srgbClr val="0F5494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chemeClr val="tx1"/>
                </a:solidFill>
                <a:latin typeface="+mj-lt"/>
              </a:defRPr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E205A9DA-1754-4C94-8658-31961BDFCDBB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18501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97" r:id="rId1"/>
    <p:sldLayoutId id="2147483998" r:id="rId2"/>
    <p:sldLayoutId id="2147483999" r:id="rId3"/>
    <p:sldLayoutId id="2147484000" r:id="rId4"/>
    <p:sldLayoutId id="2147484001" r:id="rId5"/>
    <p:sldLayoutId id="2147484002" r:id="rId6"/>
    <p:sldLayoutId id="2147484003" r:id="rId7"/>
    <p:sldLayoutId id="2147484004" r:id="rId8"/>
    <p:sldLayoutId id="2147484005" r:id="rId9"/>
    <p:sldLayoutId id="2147484006" r:id="rId10"/>
    <p:sldLayoutId id="2147484007" r:id="rId11"/>
  </p:sldLayoutIdLst>
  <p:hf sldNum="0" hdr="0" ftr="0" dt="0"/>
  <p:txStyles>
    <p:titleStyle>
      <a:lvl1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bg1"/>
        </a:buClr>
        <a:buChar char="•"/>
        <a:defRPr sz="2400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rgbClr val="009FBA"/>
        </a:buClr>
        <a:buChar char="•"/>
        <a:defRPr sz="2000">
          <a:solidFill>
            <a:srgbClr val="0F5494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1336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70298B68-D174-4A32-901F-7168792CB2B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13320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2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13" r:id="rId1"/>
    <p:sldLayoutId id="2147483914" r:id="rId2"/>
    <p:sldLayoutId id="2147483915" r:id="rId3"/>
    <p:sldLayoutId id="2147483916" r:id="rId4"/>
    <p:sldLayoutId id="2147483917" r:id="rId5"/>
    <p:sldLayoutId id="2147483918" r:id="rId6"/>
    <p:sldLayoutId id="2147483919" r:id="rId7"/>
    <p:sldLayoutId id="2147483920" r:id="rId8"/>
    <p:sldLayoutId id="2147483921" r:id="rId9"/>
    <p:sldLayoutId id="2147483922" r:id="rId10"/>
    <p:sldLayoutId id="2147483923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25653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C2AA42CE-3733-4DE2-876C-6D0D80DE35B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25608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24" r:id="rId1"/>
    <p:sldLayoutId id="2147483925" r:id="rId2"/>
    <p:sldLayoutId id="2147483926" r:id="rId3"/>
    <p:sldLayoutId id="2147483927" r:id="rId4"/>
    <p:sldLayoutId id="2147483928" r:id="rId5"/>
    <p:sldLayoutId id="2147483929" r:id="rId6"/>
    <p:sldLayoutId id="2147483930" r:id="rId7"/>
    <p:sldLayoutId id="2147483931" r:id="rId8"/>
    <p:sldLayoutId id="2147483932" r:id="rId9"/>
    <p:sldLayoutId id="2147483933" r:id="rId10"/>
    <p:sldLayoutId id="2147483934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37941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F4DFC9E9-D82A-464F-B315-E6F844AD534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37896" name="Picture 426" descr="DGMare-White_en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7897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35" r:id="rId1"/>
    <p:sldLayoutId id="2147483936" r:id="rId2"/>
    <p:sldLayoutId id="2147483937" r:id="rId3"/>
    <p:sldLayoutId id="2147483938" r:id="rId4"/>
    <p:sldLayoutId id="2147483939" r:id="rId5"/>
    <p:sldLayoutId id="2147483940" r:id="rId6"/>
    <p:sldLayoutId id="2147483941" r:id="rId7"/>
    <p:sldLayoutId id="2147483942" r:id="rId8"/>
    <p:sldLayoutId id="2147483943" r:id="rId9"/>
    <p:sldLayoutId id="2147483944" r:id="rId10"/>
    <p:sldLayoutId id="2147483945" r:id="rId11"/>
    <p:sldLayoutId id="2147483946" r:id="rId12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1253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1D35D203-1C14-4E83-82D0-7CC1B64A586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1208" name="Picture 426" descr="DGMare-White_en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0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47" r:id="rId1"/>
    <p:sldLayoutId id="2147483948" r:id="rId2"/>
    <p:sldLayoutId id="2147483949" r:id="rId3"/>
    <p:sldLayoutId id="2147483950" r:id="rId4"/>
    <p:sldLayoutId id="2147483951" r:id="rId5"/>
    <p:sldLayoutId id="2147483952" r:id="rId6"/>
    <p:sldLayoutId id="2147483953" r:id="rId7"/>
    <p:sldLayoutId id="2147483954" r:id="rId8"/>
    <p:sldLayoutId id="2147483955" r:id="rId9"/>
    <p:sldLayoutId id="2147483956" r:id="rId10"/>
    <p:sldLayoutId id="2147483957" r:id="rId11"/>
    <p:sldLayoutId id="2147483958" r:id="rId12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456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F231480E-93DE-40C9-B737-227DEFE2F25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64520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452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59" r:id="rId1"/>
    <p:sldLayoutId id="2147483960" r:id="rId2"/>
    <p:sldLayoutId id="2147483961" r:id="rId3"/>
    <p:sldLayoutId id="2147483962" r:id="rId4"/>
    <p:sldLayoutId id="2147483963" r:id="rId5"/>
    <p:sldLayoutId id="2147483964" r:id="rId6"/>
    <p:sldLayoutId id="2147483965" r:id="rId7"/>
    <p:sldLayoutId id="2147483966" r:id="rId8"/>
    <p:sldLayoutId id="2147483967" r:id="rId9"/>
    <p:sldLayoutId id="2147483968" r:id="rId10"/>
    <p:sldLayoutId id="2147483969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6853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2E897610-A78C-4CE6-BE8F-85AFCFEDB1B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76808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680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70" r:id="rId1"/>
    <p:sldLayoutId id="2147483971" r:id="rId2"/>
    <p:sldLayoutId id="2147483972" r:id="rId3"/>
    <p:sldLayoutId id="2147483973" r:id="rId4"/>
    <p:sldLayoutId id="2147483974" r:id="rId5"/>
    <p:sldLayoutId id="2147483975" r:id="rId6"/>
    <p:sldLayoutId id="2147483976" r:id="rId7"/>
    <p:sldLayoutId id="2147483977" r:id="rId8"/>
    <p:sldLayoutId id="2147483978" r:id="rId9"/>
    <p:sldLayoutId id="2147483979" r:id="rId10"/>
    <p:sldLayoutId id="2147483980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6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331913" y="0"/>
            <a:ext cx="7812087" cy="836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95288" y="1412875"/>
            <a:ext cx="8507412" cy="4525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6372225" y="6381750"/>
            <a:ext cx="27717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 smtClean="0">
                <a:solidFill>
                  <a:srgbClr val="FFFFFF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r>
              <a:rPr lang="nl-BE"/>
              <a:t>Expert Group 21 April 2009 </a:t>
            </a:r>
            <a:fld id="{2D7A4617-8426-4E6B-95E0-5FDF3AF20BE2}" type="slidenum">
              <a:rPr lang="nl-BE"/>
              <a:pPr>
                <a:defRPr/>
              </a:pPr>
              <a:t>‹#›</a:t>
            </a:fld>
            <a:r>
              <a:rPr lang="nl-BE"/>
              <a:t>/19</a:t>
            </a:r>
            <a:endParaRPr lang="en-US"/>
          </a:p>
        </p:txBody>
      </p:sp>
      <p:pic>
        <p:nvPicPr>
          <p:cNvPr id="89093" name="Picture 19" descr="EU-logo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331913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981" r:id="rId1"/>
    <p:sldLayoutId id="2147483982" r:id="rId2"/>
    <p:sldLayoutId id="2147483983" r:id="rId3"/>
    <p:sldLayoutId id="2147483984" r:id="rId4"/>
  </p:sldLayoutIdLst>
  <p:timing>
    <p:tnLst>
      <p:par>
        <p:cTn id="1" dur="indefinite" restart="never" nodeType="tmRoot"/>
      </p:par>
    </p:tnLst>
  </p:timing>
  <p:hf sldNum="0" hdr="0" dt="0"/>
  <p:txStyles>
    <p:titleStyle>
      <a:lvl1pPr algn="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+mj-lt"/>
          <a:ea typeface="+mj-ea"/>
          <a:cs typeface="+mj-cs"/>
        </a:defRPr>
      </a:lvl1pPr>
      <a:lvl2pPr algn="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2pPr>
      <a:lvl3pPr algn="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3pPr>
      <a:lvl4pPr algn="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4pPr>
      <a:lvl5pPr algn="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5pPr>
      <a:lvl6pPr marL="457200" algn="r" rtl="0" fontAlgn="base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6pPr>
      <a:lvl7pPr marL="914400" algn="r" rtl="0" fontAlgn="base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7pPr>
      <a:lvl8pPr marL="1371600" algn="r" rtl="0" fontAlgn="base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8pPr>
      <a:lvl9pPr marL="1828800" algn="r" rtl="0" fontAlgn="base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600">
          <a:solidFill>
            <a:srgbClr val="000066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rgbClr val="0000FF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rgbClr val="000066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rgbClr val="000066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rgbClr val="000066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rgbClr val="000066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rgbClr val="000066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rgbClr val="000066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rgbClr val="000066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j-lt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000000"/>
                </a:solidFill>
                <a:latin typeface="Arial" charset="0"/>
              </a:defRPr>
            </a:lvl1pPr>
          </a:lstStyle>
          <a:p>
            <a:pPr>
              <a:defRPr/>
            </a:pPr>
            <a:fld id="{8B877BBC-EBD8-4E26-8076-772CDB047524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85" r:id="rId1"/>
    <p:sldLayoutId id="2147483986" r:id="rId2"/>
    <p:sldLayoutId id="2147483987" r:id="rId3"/>
    <p:sldLayoutId id="2147483988" r:id="rId4"/>
    <p:sldLayoutId id="2147483989" r:id="rId5"/>
    <p:sldLayoutId id="2147483990" r:id="rId6"/>
    <p:sldLayoutId id="2147483991" r:id="rId7"/>
    <p:sldLayoutId id="2147483992" r:id="rId8"/>
    <p:sldLayoutId id="2147483993" r:id="rId9"/>
    <p:sldLayoutId id="2147483994" r:id="rId10"/>
    <p:sldLayoutId id="2147483995" r:id="rId11"/>
  </p:sldLayoutIdLst>
  <p:hf sldNum="0" hdr="0" ftr="0" dt="0"/>
  <p:txStyles>
    <p:titleStyle>
      <a:lvl1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bg1"/>
        </a:buClr>
        <a:buChar char="•"/>
        <a:defRPr sz="2400" i="1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rgbClr val="009FBA"/>
        </a:buClr>
        <a:buChar char="•"/>
        <a:defRPr sz="2000" b="1">
          <a:solidFill>
            <a:srgbClr val="0F5494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jpeg"/><Relationship Id="rId3" Type="http://schemas.openxmlformats.org/officeDocument/2006/relationships/image" Target="../media/image15.png"/><Relationship Id="rId7" Type="http://schemas.openxmlformats.org/officeDocument/2006/relationships/hyperlink" Target="http://www.google.be/imgres?imgurl=http://4.bp.blogspot.com/_CNdgQc66SGg/SY_wR937v0I/AAAAAAAAD74/WJdJaZmvF5M/s400/Inspire_logo.jpg&amp;imgrefurl=http://terrimago.blogspot.com/2009/02/cest-fou-ce-que-leurope-nous-inspire.html&amp;usg=__pXH6vG5yU8NhZU-akdstXYbnBpc=&amp;h=390&amp;w=400&amp;sz=35&amp;hl=en&amp;start=2&amp;sig2=BTTulE4Vc-S3eyKQz0QpCg&amp;zoom=1&amp;um=1&amp;itbs=1&amp;tbnid=XbYVeYua_YA_1M:&amp;tbnh=121&amp;tbnw=124&amp;prev=/images?q=inspire+logo&amp;um=1&amp;hl=en&amp;sa=N&amp;rls=com.microsoft:*&amp;tbs=isch:1&amp;ei=LLmPTLKGB87MswaE_5HKCw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1.xml"/><Relationship Id="rId6" Type="http://schemas.openxmlformats.org/officeDocument/2006/relationships/image" Target="../media/image17.png"/><Relationship Id="rId5" Type="http://schemas.openxmlformats.org/officeDocument/2006/relationships/image" Target="../media/image16.jpeg"/><Relationship Id="rId4" Type="http://schemas.openxmlformats.org/officeDocument/2006/relationships/hyperlink" Target="http://ec.europa.eu/gmes/index_en.htm" TargetMode="Externa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6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19.jpe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1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/>
          <p:cNvSpPr>
            <a:spLocks noGrp="1"/>
          </p:cNvSpPr>
          <p:nvPr>
            <p:ph type="title"/>
          </p:nvPr>
        </p:nvSpPr>
        <p:spPr>
          <a:xfrm>
            <a:off x="4284663" y="1700213"/>
            <a:ext cx="4535487" cy="2951162"/>
          </a:xfrm>
        </p:spPr>
        <p:txBody>
          <a:bodyPr/>
          <a:lstStyle/>
          <a:p>
            <a:r>
              <a:rPr lang="en-US" sz="3600" dirty="0" err="1" smtClean="0"/>
              <a:t>EMODnet</a:t>
            </a:r>
            <a:r>
              <a:rPr lang="en-US" sz="3600" dirty="0" smtClean="0"/>
              <a:t>: progress so far</a:t>
            </a:r>
            <a:endParaRPr lang="en-US" sz="36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411" name="Group 3"/>
          <p:cNvGrpSpPr>
            <a:grpSpLocks/>
          </p:cNvGrpSpPr>
          <p:nvPr/>
        </p:nvGrpSpPr>
        <p:grpSpPr bwMode="auto">
          <a:xfrm>
            <a:off x="4811713" y="0"/>
            <a:ext cx="3319462" cy="3433763"/>
            <a:chOff x="3031" y="0"/>
            <a:chExt cx="2091" cy="2163"/>
          </a:xfrm>
        </p:grpSpPr>
        <p:sp>
          <p:nvSpPr>
            <p:cNvPr id="124940" name="Puzzle3"/>
            <p:cNvSpPr>
              <a:spLocks noEditPoints="1" noChangeArrowheads="1"/>
            </p:cNvSpPr>
            <p:nvPr/>
          </p:nvSpPr>
          <p:spPr bwMode="auto">
            <a:xfrm>
              <a:off x="3031" y="0"/>
              <a:ext cx="2091" cy="2163"/>
            </a:xfrm>
            <a:custGeom>
              <a:avLst/>
              <a:gdLst>
                <a:gd name="T0" fmla="*/ 1006 w 21600"/>
                <a:gd name="T1" fmla="*/ 1583 h 21600"/>
                <a:gd name="T2" fmla="*/ 1989 w 21600"/>
                <a:gd name="T3" fmla="*/ 2112 h 21600"/>
                <a:gd name="T4" fmla="*/ 1276 w 21600"/>
                <a:gd name="T5" fmla="*/ 1382 h 21600"/>
                <a:gd name="T6" fmla="*/ 1989 w 21600"/>
                <a:gd name="T7" fmla="*/ 703 h 21600"/>
                <a:gd name="T8" fmla="*/ 1016 w 21600"/>
                <a:gd name="T9" fmla="*/ 5 h 21600"/>
                <a:gd name="T10" fmla="*/ 67 w 21600"/>
                <a:gd name="T11" fmla="*/ 681 h 21600"/>
                <a:gd name="T12" fmla="*/ 781 w 21600"/>
                <a:gd name="T13" fmla="*/ 1354 h 21600"/>
                <a:gd name="T14" fmla="*/ 67 w 21600"/>
                <a:gd name="T15" fmla="*/ 2112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2273 w 21600"/>
                <a:gd name="T25" fmla="*/ 7719 h 21600"/>
                <a:gd name="T26" fmla="*/ 19152 w 21600"/>
                <a:gd name="T27" fmla="*/ 20242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BE7D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rIns="0"/>
            <a:lstStyle/>
            <a:p>
              <a:r>
                <a:rPr lang="en-US" sz="1600">
                  <a:solidFill>
                    <a:schemeClr val="tx1"/>
                  </a:solidFill>
                </a:rPr>
                <a:t>European Marine and Observation Network</a:t>
              </a:r>
              <a:endParaRPr lang="en-GB" sz="1600">
                <a:solidFill>
                  <a:schemeClr val="tx1"/>
                </a:solidFill>
              </a:endParaRPr>
            </a:p>
          </p:txBody>
        </p:sp>
        <p:pic>
          <p:nvPicPr>
            <p:cNvPr id="124941" name="Picture 5" descr="EMODnet_coll_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59" y="1627"/>
              <a:ext cx="430" cy="4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5414" name="Group 6"/>
          <p:cNvGrpSpPr>
            <a:grpSpLocks/>
          </p:cNvGrpSpPr>
          <p:nvPr/>
        </p:nvGrpSpPr>
        <p:grpSpPr bwMode="auto">
          <a:xfrm>
            <a:off x="1797050" y="2463800"/>
            <a:ext cx="3194050" cy="3998913"/>
            <a:chOff x="1132" y="1552"/>
            <a:chExt cx="2012" cy="2519"/>
          </a:xfrm>
        </p:grpSpPr>
        <p:sp>
          <p:nvSpPr>
            <p:cNvPr id="124938" name="Puzzle4"/>
            <p:cNvSpPr>
              <a:spLocks noEditPoints="1" noChangeArrowheads="1"/>
            </p:cNvSpPr>
            <p:nvPr/>
          </p:nvSpPr>
          <p:spPr bwMode="auto">
            <a:xfrm>
              <a:off x="1132" y="1552"/>
              <a:ext cx="2012" cy="2519"/>
            </a:xfrm>
            <a:custGeom>
              <a:avLst/>
              <a:gdLst>
                <a:gd name="T0" fmla="*/ 774 w 21600"/>
                <a:gd name="T1" fmla="*/ 1352 h 21600"/>
                <a:gd name="T2" fmla="*/ 42 w 21600"/>
                <a:gd name="T3" fmla="*/ 1975 h 21600"/>
                <a:gd name="T4" fmla="*/ 1071 w 21600"/>
                <a:gd name="T5" fmla="*/ 2519 h 21600"/>
                <a:gd name="T6" fmla="*/ 1949 w 21600"/>
                <a:gd name="T7" fmla="*/ 1954 h 21600"/>
                <a:gd name="T8" fmla="*/ 1301 w 21600"/>
                <a:gd name="T9" fmla="*/ 1270 h 21600"/>
                <a:gd name="T10" fmla="*/ 1959 w 21600"/>
                <a:gd name="T11" fmla="*/ 550 h 21600"/>
                <a:gd name="T12" fmla="*/ 1034 w 21600"/>
                <a:gd name="T13" fmla="*/ 1 h 21600"/>
                <a:gd name="T14" fmla="*/ 42 w 21600"/>
                <a:gd name="T15" fmla="*/ 55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2072 w 21600"/>
                <a:gd name="T25" fmla="*/ 5668 h 21600"/>
                <a:gd name="T26" fmla="*/ 20204 w 21600"/>
                <a:gd name="T27" fmla="*/ 15983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D8EBB3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r>
                <a:rPr lang="en-US" sz="1600">
                  <a:solidFill>
                    <a:schemeClr val="tx1"/>
                  </a:solidFill>
                </a:rPr>
                <a:t>Global Monitoring for Environment and Security</a:t>
              </a:r>
              <a:endParaRPr lang="en-GB" sz="1600">
                <a:solidFill>
                  <a:schemeClr val="tx1"/>
                </a:solidFill>
              </a:endParaRPr>
            </a:p>
          </p:txBody>
        </p:sp>
        <p:pic>
          <p:nvPicPr>
            <p:cNvPr id="124939" name="Picture 8" descr="Logo_GMES_saferworld">
              <a:hlinkClick r:id="rId4"/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0" y="3051"/>
              <a:ext cx="638" cy="3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5417" name="Group 9"/>
          <p:cNvGrpSpPr>
            <a:grpSpLocks/>
          </p:cNvGrpSpPr>
          <p:nvPr/>
        </p:nvGrpSpPr>
        <p:grpSpPr bwMode="auto">
          <a:xfrm>
            <a:off x="700088" y="1038225"/>
            <a:ext cx="5362575" cy="2384425"/>
            <a:chOff x="441" y="654"/>
            <a:chExt cx="3378" cy="1502"/>
          </a:xfrm>
        </p:grpSpPr>
        <p:sp>
          <p:nvSpPr>
            <p:cNvPr id="124936" name="Puzzle1"/>
            <p:cNvSpPr>
              <a:spLocks noEditPoints="1" noChangeArrowheads="1"/>
            </p:cNvSpPr>
            <p:nvPr/>
          </p:nvSpPr>
          <p:spPr bwMode="auto">
            <a:xfrm>
              <a:off x="441" y="654"/>
              <a:ext cx="3378" cy="1502"/>
            </a:xfrm>
            <a:custGeom>
              <a:avLst/>
              <a:gdLst>
                <a:gd name="T0" fmla="*/ 2618 w 21600"/>
                <a:gd name="T1" fmla="*/ 1466 h 21600"/>
                <a:gd name="T2" fmla="*/ 2655 w 21600"/>
                <a:gd name="T3" fmla="*/ 36 h 21600"/>
                <a:gd name="T4" fmla="*/ 739 w 21600"/>
                <a:gd name="T5" fmla="*/ 60 h 21600"/>
                <a:gd name="T6" fmla="*/ 788 w 21600"/>
                <a:gd name="T7" fmla="*/ 1461 h 21600"/>
                <a:gd name="T8" fmla="*/ 1691 w 21600"/>
                <a:gd name="T9" fmla="*/ 896 h 21600"/>
                <a:gd name="T10" fmla="*/ 1696 w 21600"/>
                <a:gd name="T11" fmla="*/ 606 h 21600"/>
                <a:gd name="T12" fmla="*/ 3378 w 21600"/>
                <a:gd name="T13" fmla="*/ 695 h 21600"/>
                <a:gd name="T14" fmla="*/ 9 w 21600"/>
                <a:gd name="T15" fmla="*/ 695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6087 w 21600"/>
                <a:gd name="T25" fmla="*/ 2574 h 21600"/>
                <a:gd name="T26" fmla="*/ 16133 w 21600"/>
                <a:gd name="T27" fmla="*/ 19558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CCCC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tIns="144000" rIns="0"/>
            <a:lstStyle/>
            <a:p>
              <a:endParaRPr lang="en-US" sz="1800">
                <a:solidFill>
                  <a:schemeClr val="tx1"/>
                </a:solidFill>
              </a:endParaRPr>
            </a:p>
            <a:p>
              <a:endParaRPr lang="en-US" sz="1800">
                <a:solidFill>
                  <a:schemeClr val="tx1"/>
                </a:solidFill>
              </a:endParaRPr>
            </a:p>
            <a:p>
              <a:r>
                <a:rPr lang="en-US" sz="1400">
                  <a:solidFill>
                    <a:schemeClr val="tx1"/>
                  </a:solidFill>
                </a:rPr>
                <a:t>Data Collection Framework in fisheries</a:t>
              </a:r>
              <a:endParaRPr lang="en-GB" sz="1400">
                <a:solidFill>
                  <a:schemeClr val="tx1"/>
                </a:solidFill>
              </a:endParaRPr>
            </a:p>
          </p:txBody>
        </p:sp>
        <p:pic>
          <p:nvPicPr>
            <p:cNvPr id="124937" name="Picture 1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32" y="1633"/>
              <a:ext cx="480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5420" name="Group 12"/>
          <p:cNvGrpSpPr>
            <a:grpSpLocks/>
          </p:cNvGrpSpPr>
          <p:nvPr/>
        </p:nvGrpSpPr>
        <p:grpSpPr bwMode="auto">
          <a:xfrm>
            <a:off x="3846513" y="2501900"/>
            <a:ext cx="5297487" cy="3128963"/>
            <a:chOff x="2423" y="1576"/>
            <a:chExt cx="3337" cy="1971"/>
          </a:xfrm>
        </p:grpSpPr>
        <p:sp>
          <p:nvSpPr>
            <p:cNvPr id="124934" name="Puzzle2"/>
            <p:cNvSpPr>
              <a:spLocks noEditPoints="1" noChangeArrowheads="1"/>
            </p:cNvSpPr>
            <p:nvPr/>
          </p:nvSpPr>
          <p:spPr bwMode="auto">
            <a:xfrm>
              <a:off x="2423" y="1576"/>
              <a:ext cx="3337" cy="1971"/>
            </a:xfrm>
            <a:custGeom>
              <a:avLst/>
              <a:gdLst>
                <a:gd name="T0" fmla="*/ 2 w 21600"/>
                <a:gd name="T1" fmla="*/ 1221 h 21600"/>
                <a:gd name="T2" fmla="*/ 649 w 21600"/>
                <a:gd name="T3" fmla="*/ 1931 h 21600"/>
                <a:gd name="T4" fmla="*/ 1607 w 21600"/>
                <a:gd name="T5" fmla="*/ 1269 h 21600"/>
                <a:gd name="T6" fmla="*/ 2599 w 21600"/>
                <a:gd name="T7" fmla="*/ 1934 h 21600"/>
                <a:gd name="T8" fmla="*/ 3337 w 21600"/>
                <a:gd name="T9" fmla="*/ 1376 h 21600"/>
                <a:gd name="T10" fmla="*/ 2609 w 21600"/>
                <a:gd name="T11" fmla="*/ 524 h 21600"/>
                <a:gd name="T12" fmla="*/ 1669 w 21600"/>
                <a:gd name="T13" fmla="*/ 3 h 21600"/>
                <a:gd name="T14" fmla="*/ 649 w 21600"/>
                <a:gd name="T15" fmla="*/ 538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5385 w 21600"/>
                <a:gd name="T25" fmla="*/ 6740 h 21600"/>
                <a:gd name="T26" fmla="*/ 16176 w 21600"/>
                <a:gd name="T27" fmla="*/ 20438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FFCC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tIns="0"/>
            <a:lstStyle/>
            <a:p>
              <a:r>
                <a:rPr lang="en-US" sz="1600">
                  <a:solidFill>
                    <a:schemeClr val="tx1"/>
                  </a:solidFill>
                </a:rPr>
                <a:t>INSPIRE Directive</a:t>
              </a:r>
            </a:p>
            <a:p>
              <a:r>
                <a:rPr lang="en-US" sz="1600">
                  <a:solidFill>
                    <a:schemeClr val="tx1"/>
                  </a:solidFill>
                </a:rPr>
                <a:t>Public Sector Information Directive</a:t>
              </a:r>
              <a:endParaRPr lang="en-GB" sz="1600">
                <a:solidFill>
                  <a:schemeClr val="tx1"/>
                </a:solidFill>
              </a:endParaRPr>
            </a:p>
          </p:txBody>
        </p:sp>
        <p:pic>
          <p:nvPicPr>
            <p:cNvPr id="124935" name="Picture 14" descr="Inspire_logo">
              <a:hlinkClick r:id="rId7"/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7" y="2807"/>
              <a:ext cx="624" cy="6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5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5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5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5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5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5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54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5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Slide Number Placeholder 2"/>
          <p:cNvSpPr txBox="1">
            <a:spLocks noGrp="1"/>
          </p:cNvSpPr>
          <p:nvPr/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7F2265CB-5174-40E3-A6C4-A45D20D9843C}" type="slidenum">
              <a:rPr lang="en-GB" sz="1300" b="0">
                <a:solidFill>
                  <a:srgbClr val="99CC00"/>
                </a:solidFill>
                <a:latin typeface="Myriad Pro" pitchFamily="34" charset="0"/>
              </a:rPr>
              <a:pPr/>
              <a:t>11</a:t>
            </a:fld>
            <a:endParaRPr lang="en-GB" sz="1300" b="0">
              <a:solidFill>
                <a:srgbClr val="99CC00"/>
              </a:solidFill>
              <a:latin typeface="Myriad Pro" pitchFamily="34" charset="0"/>
            </a:endParaRPr>
          </a:p>
        </p:txBody>
      </p:sp>
      <p:pic>
        <p:nvPicPr>
          <p:cNvPr id="307203" name="Picture 426" descr="DGMare-White_e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51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79388" y="0"/>
            <a:ext cx="8367712" cy="1143000"/>
          </a:xfrm>
        </p:spPr>
        <p:txBody>
          <a:bodyPr anchor="b"/>
          <a:lstStyle/>
          <a:p>
            <a:r>
              <a:rPr lang="en-US" smtClean="0"/>
              <a:t>expected benefits</a:t>
            </a:r>
            <a:endParaRPr lang="en-GB" smtClean="0"/>
          </a:p>
        </p:txBody>
      </p:sp>
      <p:sp>
        <p:nvSpPr>
          <p:cNvPr id="62511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50825" y="1341438"/>
            <a:ext cx="6351588" cy="5327650"/>
          </a:xfrm>
        </p:spPr>
        <p:txBody>
          <a:bodyPr/>
          <a:lstStyle/>
          <a:p>
            <a:pPr>
              <a:buClr>
                <a:schemeClr val="accent2"/>
              </a:buClr>
            </a:pPr>
            <a:r>
              <a:rPr lang="en-US" sz="3500" dirty="0" smtClean="0"/>
              <a:t>€300 million annually</a:t>
            </a:r>
          </a:p>
          <a:p>
            <a:pPr lvl="1"/>
            <a:r>
              <a:rPr lang="en-US" sz="3200" dirty="0" smtClean="0"/>
              <a:t>reducing of operating cost of which</a:t>
            </a:r>
          </a:p>
          <a:p>
            <a:pPr lvl="2">
              <a:buFontTx/>
              <a:buChar char="•"/>
            </a:pPr>
            <a:r>
              <a:rPr lang="en-US" sz="1900" dirty="0" smtClean="0"/>
              <a:t>€100 million for science</a:t>
            </a:r>
          </a:p>
          <a:p>
            <a:pPr lvl="2">
              <a:buFontTx/>
              <a:buChar char="•"/>
            </a:pPr>
            <a:r>
              <a:rPr lang="en-US" sz="1900" dirty="0" smtClean="0"/>
              <a:t>€56 million for public authorities</a:t>
            </a:r>
          </a:p>
          <a:p>
            <a:pPr lvl="2">
              <a:buFontTx/>
              <a:buChar char="•"/>
            </a:pPr>
            <a:r>
              <a:rPr lang="en-US" sz="1900" dirty="0" smtClean="0"/>
              <a:t>€150 million for private companies</a:t>
            </a:r>
          </a:p>
          <a:p>
            <a:pPr>
              <a:buClr>
                <a:schemeClr val="accent2"/>
              </a:buClr>
            </a:pPr>
            <a:r>
              <a:rPr lang="en-US" sz="3500" smtClean="0"/>
              <a:t>€</a:t>
            </a:r>
            <a:r>
              <a:rPr lang="en-US" sz="3500" smtClean="0"/>
              <a:t>200 million annually</a:t>
            </a:r>
          </a:p>
          <a:p>
            <a:pPr lvl="1"/>
            <a:r>
              <a:rPr lang="en-US" sz="3200" dirty="0" smtClean="0"/>
              <a:t>increasing competition and opportunities</a:t>
            </a:r>
          </a:p>
          <a:p>
            <a:pPr lvl="2">
              <a:buFontTx/>
              <a:buChar char="•"/>
            </a:pPr>
            <a:r>
              <a:rPr lang="en-US" sz="1900" dirty="0" smtClean="0"/>
              <a:t>contributes to innovation and growth </a:t>
            </a:r>
            <a:endParaRPr lang="en-GB" sz="1900" dirty="0" smtClean="0"/>
          </a:p>
        </p:txBody>
      </p:sp>
      <p:sp>
        <p:nvSpPr>
          <p:cNvPr id="62512" name="Text Box 48"/>
          <p:cNvSpPr txBox="1">
            <a:spLocks noChangeArrowheads="1"/>
          </p:cNvSpPr>
          <p:nvPr/>
        </p:nvSpPr>
        <p:spPr bwMode="auto">
          <a:xfrm>
            <a:off x="6078538" y="2852738"/>
            <a:ext cx="3065462" cy="2227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0">
                <a:solidFill>
                  <a:srgbClr val="FF0000"/>
                </a:solidFill>
                <a:latin typeface="Myriad Pro" pitchFamily="34" charset="0"/>
              </a:rPr>
              <a:t>with inevitable growth in marine economy, these benefits will increase</a:t>
            </a:r>
            <a:endParaRPr lang="en-GB" sz="2800" b="0">
              <a:solidFill>
                <a:srgbClr val="FF0000"/>
              </a:solidFill>
              <a:latin typeface="Myriad Pro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9733022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25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25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62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625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625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625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625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625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1000"/>
                                        <p:tgtEl>
                                          <p:spTgt spid="625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1000"/>
                                        <p:tgtEl>
                                          <p:spTgt spid="625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1000"/>
                                        <p:tgtEl>
                                          <p:spTgt spid="625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25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25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510" grpId="0"/>
      <p:bldP spid="62511" grpId="0" build="p"/>
      <p:bldP spid="6251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Slide Number Placeholder 4"/>
          <p:cNvSpPr txBox="1">
            <a:spLocks noGrp="1"/>
          </p:cNvSpPr>
          <p:nvPr/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878977F1-9B96-4196-990E-1A59993D71E6}" type="slidenum">
              <a:rPr lang="en-GB" sz="1300" b="0">
                <a:solidFill>
                  <a:schemeClr val="folHlink"/>
                </a:solidFill>
                <a:latin typeface="Myriad Pro" pitchFamily="34" charset="0"/>
              </a:rPr>
              <a:pPr/>
              <a:t>12</a:t>
            </a:fld>
            <a:endParaRPr lang="en-GB" sz="1300" b="0">
              <a:solidFill>
                <a:schemeClr val="folHlink"/>
              </a:solidFill>
              <a:latin typeface="Myriad Pro" pitchFamily="34" charset="0"/>
            </a:endParaRPr>
          </a:p>
        </p:txBody>
      </p:sp>
      <p:sp>
        <p:nvSpPr>
          <p:cNvPr id="305155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anchor="b"/>
          <a:lstStyle/>
          <a:p>
            <a:pPr eaLnBrk="1" hangingPunct="1"/>
            <a:r>
              <a:rPr lang="en-US" smtClean="0"/>
              <a:t>Preparatory Actions 2008-2010</a:t>
            </a:r>
            <a:endParaRPr lang="en-GB" smtClean="0"/>
          </a:p>
        </p:txBody>
      </p:sp>
      <p:sp>
        <p:nvSpPr>
          <p:cNvPr id="30515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395288" y="2527300"/>
            <a:ext cx="8507412" cy="3411538"/>
          </a:xfrm>
        </p:spPr>
        <p:txBody>
          <a:bodyPr/>
          <a:lstStyle/>
          <a:p>
            <a:pPr marL="273050" indent="-273050" eaLnBrk="1" hangingPunct="1"/>
            <a:r>
              <a:rPr lang="en-US" sz="5700" smtClean="0"/>
              <a:t>€6,450,000 spent</a:t>
            </a:r>
          </a:p>
          <a:p>
            <a:pPr marL="273050" indent="-273050" eaLnBrk="1" hangingPunct="1"/>
            <a:r>
              <a:rPr lang="en-US" sz="5700" smtClean="0"/>
              <a:t>six portals now operational</a:t>
            </a:r>
            <a:endParaRPr lang="en-GB" sz="5700" smtClean="0"/>
          </a:p>
        </p:txBody>
      </p:sp>
      <p:pic>
        <p:nvPicPr>
          <p:cNvPr id="66564" name="Picture 4" descr="hydrograph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456113" cy="278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565" name="Picture 5" descr="geology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6113" y="0"/>
            <a:ext cx="4687887" cy="3760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566" name="Picture 6" descr="physics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4838" y="3775075"/>
            <a:ext cx="4729162" cy="308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570" name="Picture 10" descr="biology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301875"/>
            <a:ext cx="4451350" cy="315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568" name="Picture 8" descr="chemistry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895725"/>
            <a:ext cx="4391025" cy="296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571" name="Picture 11" descr="habitats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5750" y="2179638"/>
            <a:ext cx="3492500" cy="2498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5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5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6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6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65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65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6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6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65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65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65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6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0" r="-10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943165" y="1628800"/>
            <a:ext cx="8229600" cy="1944216"/>
          </a:xfrm>
        </p:spPr>
        <p:txBody>
          <a:bodyPr/>
          <a:lstStyle/>
          <a:p>
            <a:r>
              <a:rPr lang="en-GB" b="1" dirty="0">
                <a:solidFill>
                  <a:schemeClr val="bg1"/>
                </a:solidFill>
              </a:rPr>
              <a:t>8400 bathymetric survey datasets</a:t>
            </a:r>
          </a:p>
          <a:p>
            <a:r>
              <a:rPr lang="en-GB" b="1" dirty="0">
                <a:solidFill>
                  <a:schemeClr val="bg1"/>
                </a:solidFill>
              </a:rPr>
              <a:t>14 data centres </a:t>
            </a:r>
          </a:p>
          <a:p>
            <a:r>
              <a:rPr lang="en-GB" b="1" dirty="0">
                <a:solidFill>
                  <a:schemeClr val="bg1"/>
                </a:solidFill>
              </a:rPr>
              <a:t>9 countries</a:t>
            </a:r>
          </a:p>
          <a:p>
            <a:r>
              <a:rPr lang="en-GB" b="1" dirty="0">
                <a:solidFill>
                  <a:schemeClr val="bg1"/>
                </a:solidFill>
              </a:rPr>
              <a:t>118 institutes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691680" y="3940314"/>
            <a:ext cx="4896544" cy="1569660"/>
          </a:xfrm>
          <a:prstGeom prst="rect">
            <a:avLst/>
          </a:prstGeom>
          <a:solidFill>
            <a:srgbClr val="FFCCFF"/>
          </a:solidFill>
        </p:spPr>
        <p:txBody>
          <a:bodyPr wrap="square" rtlCol="0">
            <a:spAutoFit/>
          </a:bodyPr>
          <a:lstStyle/>
          <a:p>
            <a:pPr marL="457200" indent="-457200">
              <a:buFont typeface="Arial" pitchFamily="34" charset="0"/>
              <a:buChar char="•"/>
            </a:pPr>
            <a:r>
              <a:rPr lang="en-US" sz="3200" b="0" dirty="0" smtClean="0">
                <a:solidFill>
                  <a:srgbClr val="0F5494"/>
                </a:solidFill>
              </a:rPr>
              <a:t>DTM resolution ⅛'</a:t>
            </a:r>
          </a:p>
          <a:p>
            <a:pPr marL="457200" indent="-457200">
              <a:buFont typeface="Arial" pitchFamily="34" charset="0"/>
              <a:buChar char="•"/>
            </a:pPr>
            <a:r>
              <a:rPr lang="en-US" sz="3200" b="0" dirty="0">
                <a:solidFill>
                  <a:srgbClr val="0F5494"/>
                </a:solidFill>
              </a:rPr>
              <a:t>b</a:t>
            </a:r>
            <a:r>
              <a:rPr lang="en-US" sz="3200" b="0" dirty="0" smtClean="0">
                <a:solidFill>
                  <a:srgbClr val="0F5494"/>
                </a:solidFill>
              </a:rPr>
              <a:t>y end of 2014 </a:t>
            </a:r>
          </a:p>
          <a:p>
            <a:pPr marL="457200" indent="-457200">
              <a:buFont typeface="Arial" pitchFamily="34" charset="0"/>
              <a:buChar char="•"/>
            </a:pPr>
            <a:r>
              <a:rPr lang="en-US" sz="3200" b="0" dirty="0" smtClean="0">
                <a:solidFill>
                  <a:srgbClr val="0F5494"/>
                </a:solidFill>
              </a:rPr>
              <a:t>all European waters</a:t>
            </a:r>
            <a:endParaRPr lang="en-GB" sz="3200" b="0" dirty="0" err="1" smtClean="0">
              <a:solidFill>
                <a:srgbClr val="0F549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4839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  <p:bldP spid="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3000" b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/>
          <p:cNvSpPr>
            <a:spLocks noGrp="1"/>
          </p:cNvSpPr>
          <p:nvPr>
            <p:ph idx="1"/>
          </p:nvPr>
        </p:nvSpPr>
        <p:spPr>
          <a:xfrm>
            <a:off x="611560" y="2348880"/>
            <a:ext cx="8229600" cy="3459409"/>
          </a:xfrm>
          <a:prstGeom prst="rect">
            <a:avLst/>
          </a:prstGeom>
          <a:solidFill>
            <a:schemeClr val="bg1">
              <a:alpha val="85000"/>
            </a:schemeClr>
          </a:solidFill>
        </p:spPr>
        <p:txBody>
          <a:bodyPr>
            <a:spAutoFit/>
          </a:bodyPr>
          <a:lstStyle/>
          <a:p>
            <a:pPr>
              <a:buFont typeface="+mj-lt"/>
              <a:buAutoNum type="arabicPeriod"/>
            </a:pPr>
            <a:r>
              <a:rPr lang="en-GB" sz="1800" b="0" dirty="0" smtClean="0"/>
              <a:t>On </a:t>
            </a:r>
            <a:r>
              <a:rPr lang="en-GB" sz="1800" b="0" dirty="0"/>
              <a:t>the </a:t>
            </a:r>
            <a:r>
              <a:rPr lang="en-GB" sz="1800" b="0" dirty="0" smtClean="0"/>
              <a:t>sea-bed:</a:t>
            </a:r>
            <a:endParaRPr lang="en-GB" sz="1800" b="0" dirty="0"/>
          </a:p>
          <a:p>
            <a:pPr lvl="1"/>
            <a:r>
              <a:rPr lang="en-US" sz="1400" dirty="0"/>
              <a:t>s</a:t>
            </a:r>
            <a:r>
              <a:rPr lang="en-US" sz="1400" b="0" dirty="0" smtClean="0"/>
              <a:t>ediments</a:t>
            </a:r>
            <a:endParaRPr lang="en-GB" sz="1400" dirty="0"/>
          </a:p>
          <a:p>
            <a:pPr lvl="1"/>
            <a:r>
              <a:rPr lang="en-GB" sz="1400" b="0" dirty="0" smtClean="0"/>
              <a:t>substrata,</a:t>
            </a:r>
          </a:p>
          <a:p>
            <a:pPr lvl="1"/>
            <a:r>
              <a:rPr lang="en-GB" sz="1400" b="0" dirty="0" smtClean="0"/>
              <a:t>rate </a:t>
            </a:r>
            <a:r>
              <a:rPr lang="en-GB" sz="1400" b="0" dirty="0"/>
              <a:t>of accumulation or sedimentation</a:t>
            </a:r>
          </a:p>
          <a:p>
            <a:pPr lvl="1"/>
            <a:r>
              <a:rPr lang="en-GB" sz="1400" b="0" dirty="0" smtClean="0"/>
              <a:t>sea-floor </a:t>
            </a:r>
            <a:r>
              <a:rPr lang="en-GB" sz="1400" b="0" dirty="0"/>
              <a:t>geology (age, lithology, origin)</a:t>
            </a:r>
          </a:p>
          <a:p>
            <a:pPr lvl="1"/>
            <a:r>
              <a:rPr lang="en-GB" sz="1400" b="0" dirty="0" smtClean="0"/>
              <a:t>boundaries </a:t>
            </a:r>
            <a:r>
              <a:rPr lang="en-GB" sz="1400" b="0" dirty="0"/>
              <a:t>and faults</a:t>
            </a:r>
          </a:p>
          <a:p>
            <a:pPr lvl="1"/>
            <a:r>
              <a:rPr lang="en-GB" sz="1400" b="0" dirty="0" smtClean="0"/>
              <a:t>geological </a:t>
            </a:r>
            <a:r>
              <a:rPr lang="en-GB" sz="1400" b="0" dirty="0"/>
              <a:t>events and event probabilities (</a:t>
            </a:r>
            <a:r>
              <a:rPr lang="en-GB" sz="1400" b="0" dirty="0" smtClean="0"/>
              <a:t>landslides, volcanic</a:t>
            </a:r>
            <a:r>
              <a:rPr lang="en-GB" sz="1400" b="0" dirty="0"/>
              <a:t>, earthquake epicentres)</a:t>
            </a:r>
          </a:p>
          <a:p>
            <a:pPr lvl="1"/>
            <a:r>
              <a:rPr lang="en-GB" sz="1400" b="0" dirty="0" smtClean="0"/>
              <a:t>minerals </a:t>
            </a:r>
            <a:r>
              <a:rPr lang="en-GB" sz="1400" b="0" dirty="0"/>
              <a:t>(including aggregates, oil and gas).</a:t>
            </a:r>
          </a:p>
          <a:p>
            <a:pPr>
              <a:buFont typeface="+mj-lt"/>
              <a:buAutoNum type="arabicPeriod"/>
            </a:pPr>
            <a:r>
              <a:rPr lang="en-GB" sz="1800" b="0" dirty="0" smtClean="0"/>
              <a:t>For </a:t>
            </a:r>
            <a:r>
              <a:rPr lang="en-GB" sz="1800" b="0" dirty="0"/>
              <a:t>the coast:</a:t>
            </a:r>
          </a:p>
          <a:p>
            <a:pPr lvl="1"/>
            <a:r>
              <a:rPr lang="en-GB" sz="1400" b="0" dirty="0" smtClean="0"/>
              <a:t>Rate </a:t>
            </a:r>
            <a:r>
              <a:rPr lang="en-GB" sz="1400" b="0" dirty="0"/>
              <a:t>of sedimentation and erosion</a:t>
            </a:r>
          </a:p>
          <a:p>
            <a:pPr lvl="1"/>
            <a:r>
              <a:rPr lang="en-GB" sz="1400" b="0" dirty="0" smtClean="0"/>
              <a:t>Coastal </a:t>
            </a:r>
            <a:r>
              <a:rPr lang="en-GB" sz="1400" b="0" dirty="0"/>
              <a:t>typology or behavioural </a:t>
            </a:r>
            <a:r>
              <a:rPr lang="en-GB" sz="1400" b="0" dirty="0" smtClean="0"/>
              <a:t>description, cliffy coasts, sand </a:t>
            </a:r>
            <a:r>
              <a:rPr lang="en-GB" sz="1400" b="0" dirty="0"/>
              <a:t>dunes, estuaries </a:t>
            </a:r>
            <a:r>
              <a:rPr lang="en-GB" sz="1400" b="0" dirty="0" err="1"/>
              <a:t>etc</a:t>
            </a:r>
            <a:endParaRPr lang="en-GB" sz="1400" dirty="0"/>
          </a:p>
        </p:txBody>
      </p:sp>
    </p:spTree>
    <p:extLst>
      <p:ext uri="{BB962C8B-B14F-4D97-AF65-F5344CB8AC3E}">
        <p14:creationId xmlns:p14="http://schemas.microsoft.com/office/powerpoint/2010/main" val="29434280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58237" y="3140968"/>
            <a:ext cx="4716016" cy="792088"/>
          </a:xfrm>
        </p:spPr>
        <p:txBody>
          <a:bodyPr/>
          <a:lstStyle/>
          <a:p>
            <a:r>
              <a:rPr lang="en-US" dirty="0"/>
              <a:t>p</a:t>
            </a:r>
            <a:r>
              <a:rPr lang="en-US" dirty="0" smtClean="0"/>
              <a:t>hysical habitats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198334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</a:t>
            </a:r>
            <a:r>
              <a:rPr lang="en-US" dirty="0" smtClean="0"/>
              <a:t>ydrography and geology lots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geology</a:t>
            </a:r>
          </a:p>
          <a:p>
            <a:pPr lvl="1"/>
            <a:r>
              <a:rPr lang="en-US" dirty="0"/>
              <a:t>h</a:t>
            </a:r>
            <a:r>
              <a:rPr lang="en-US" dirty="0" smtClean="0"/>
              <a:t>omogeneous consortium</a:t>
            </a:r>
            <a:r>
              <a:rPr lang="en-GB" dirty="0" smtClean="0"/>
              <a:t> of national geological surveys</a:t>
            </a:r>
          </a:p>
          <a:p>
            <a:r>
              <a:rPr lang="en-GB" dirty="0"/>
              <a:t>hydrography</a:t>
            </a:r>
          </a:p>
          <a:p>
            <a:pPr lvl="1"/>
            <a:r>
              <a:rPr lang="en-GB" dirty="0"/>
              <a:t>heterogeneous consortium </a:t>
            </a:r>
          </a:p>
          <a:p>
            <a:pPr lvl="1"/>
            <a:r>
              <a:rPr lang="en-GB" dirty="0"/>
              <a:t>mixture of </a:t>
            </a:r>
            <a:r>
              <a:rPr lang="en-GB" dirty="0" err="1"/>
              <a:t>hydrographic</a:t>
            </a:r>
            <a:r>
              <a:rPr lang="en-GB" dirty="0"/>
              <a:t> offices and research institutes</a:t>
            </a:r>
          </a:p>
          <a:p>
            <a:pPr lvl="1"/>
            <a:r>
              <a:rPr lang="en-GB" dirty="0"/>
              <a:t>not all countries represented (although some </a:t>
            </a:r>
            <a:r>
              <a:rPr lang="en-GB" dirty="0" smtClean="0"/>
              <a:t>provide </a:t>
            </a:r>
            <a:r>
              <a:rPr lang="en-GB" dirty="0"/>
              <a:t>data)</a:t>
            </a:r>
          </a:p>
        </p:txBody>
      </p:sp>
    </p:spTree>
    <p:extLst>
      <p:ext uri="{BB962C8B-B14F-4D97-AF65-F5344CB8AC3E}">
        <p14:creationId xmlns:p14="http://schemas.microsoft.com/office/powerpoint/2010/main" val="40637611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2000" r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179388" y="3675063"/>
          <a:ext cx="8785225" cy="3168651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736381"/>
                <a:gridCol w="1368190"/>
                <a:gridCol w="1224170"/>
                <a:gridCol w="1584221"/>
                <a:gridCol w="1872263"/>
              </a:tblGrid>
              <a:tr h="59389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1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Budget</a:t>
                      </a:r>
                      <a:endParaRPr lang="en-GB" sz="11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1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years</a:t>
                      </a:r>
                      <a:endParaRPr lang="en-GB" sz="11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1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resolution</a:t>
                      </a:r>
                      <a:endParaRPr lang="en-GB" sz="11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1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coverage</a:t>
                      </a:r>
                      <a:endParaRPr lang="en-GB" sz="11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US" sz="1100" b="1" kern="1200" dirty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Participation</a:t>
                      </a:r>
                      <a:endParaRPr lang="en-GB" sz="1100" b="1" kern="12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/>
                </a:tc>
              </a:tr>
              <a:tr h="961962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Preparatory actions</a:t>
                      </a:r>
                      <a:endParaRPr lang="en-GB" sz="14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 smtClean="0">
                          <a:effectLst/>
                        </a:rPr>
                        <a:t>2008-2010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Very low resolution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Limited coverage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US" sz="14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 </a:t>
                      </a:r>
                      <a:r>
                        <a:rPr lang="en-US" sz="1400" kern="1200" dirty="0" err="1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organisations</a:t>
                      </a:r>
                      <a:endParaRPr lang="en-US" sz="1400" kern="1200" dirty="0" smtClean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US" sz="14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most coastal Member States</a:t>
                      </a:r>
                      <a:endParaRPr lang="en-GB" sz="14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/>
                </a:tc>
              </a:tr>
              <a:tr h="111532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Integrated maritime policy financial regulation</a:t>
                      </a:r>
                      <a:endParaRPr lang="en-GB" sz="14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>
                          <a:effectLst/>
                        </a:rPr>
                        <a:t>2012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>
                          <a:effectLst/>
                        </a:rPr>
                        <a:t>Low resolution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All European sea basins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 marL="0" indent="-171450" algn="l" defTabSz="914400" rtl="0" eaLnBrk="1" latinLnBrk="0" hangingPunct="1">
                        <a:lnSpc>
                          <a:spcPct val="115000"/>
                        </a:lnSpc>
                        <a:spcAft>
                          <a:spcPts val="1000"/>
                        </a:spcAft>
                        <a:buFont typeface="Wingdings" pitchFamily="2" charset="2"/>
                        <a:buChar char="Ø"/>
                      </a:pPr>
                      <a:r>
                        <a:rPr lang="en-US" sz="14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100 </a:t>
                      </a:r>
                      <a:r>
                        <a:rPr lang="en-US" sz="1400" kern="1200" dirty="0" err="1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organisations</a:t>
                      </a:r>
                      <a:endParaRPr lang="en-US" sz="1400" kern="1200" dirty="0" smtClean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indent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1000"/>
                        </a:spcAft>
                        <a:buFont typeface="Wingdings" pitchFamily="2" charset="2"/>
                        <a:buNone/>
                      </a:pPr>
                      <a:r>
                        <a:rPr lang="en-US" sz="14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all coastal Member States</a:t>
                      </a:r>
                      <a:endParaRPr lang="en-GB" sz="14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/>
                </a:tc>
              </a:tr>
              <a:tr h="497474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European </a:t>
                      </a:r>
                      <a:r>
                        <a:rPr lang="en-GB" sz="1400" dirty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Maritime </a:t>
                      </a:r>
                      <a:r>
                        <a:rPr lang="en-GB" sz="14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and Fisheries Fund</a:t>
                      </a:r>
                      <a:endParaRPr lang="en-GB" sz="14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>
                          <a:effectLst/>
                        </a:rPr>
                        <a:t>2014-2020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High resolution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All European sea basins.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251520" y="2060848"/>
            <a:ext cx="8352928" cy="1440681"/>
          </a:xfrm>
          <a:solidFill>
            <a:srgbClr val="FFCCFF"/>
          </a:solidFill>
        </p:spPr>
        <p:txBody>
          <a:bodyPr/>
          <a:lstStyle/>
          <a:p>
            <a:r>
              <a:rPr lang="en-GB" dirty="0" smtClean="0"/>
              <a:t>http://ec.europa.eu/maritimeaffairs/policy/marine_knowledge_2020/</a:t>
            </a:r>
            <a:br>
              <a:rPr lang="en-GB" dirty="0" smtClean="0"/>
            </a:br>
            <a:r>
              <a:rPr lang="en-GB" dirty="0" smtClean="0"/>
              <a:t>index_en.htm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338231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95288" y="549275"/>
            <a:ext cx="8229600" cy="936625"/>
          </a:xfrm>
        </p:spPr>
        <p:txBody>
          <a:bodyPr/>
          <a:lstStyle/>
          <a:p>
            <a:r>
              <a:rPr lang="fr-FR" smtClean="0"/>
              <a:t>Opportunity for growth</a:t>
            </a:r>
            <a:endParaRPr lang="en-GB" smtClean="0"/>
          </a:p>
        </p:txBody>
      </p:sp>
      <p:sp>
        <p:nvSpPr>
          <p:cNvPr id="304131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79388" y="2420938"/>
            <a:ext cx="8686800" cy="3633787"/>
          </a:xfrm>
        </p:spPr>
        <p:txBody>
          <a:bodyPr/>
          <a:lstStyle/>
          <a:p>
            <a:pPr>
              <a:buClr>
                <a:schemeClr val="accent2"/>
              </a:buClr>
            </a:pPr>
            <a:r>
              <a:rPr lang="fr-FR" sz="3600" smtClean="0"/>
              <a:t>Running out of land and freshwater</a:t>
            </a:r>
          </a:p>
          <a:p>
            <a:pPr>
              <a:buClr>
                <a:schemeClr val="accent2"/>
              </a:buClr>
            </a:pPr>
            <a:r>
              <a:rPr lang="fr-FR" sz="3600" smtClean="0"/>
              <a:t>Technology from oil and gas</a:t>
            </a:r>
          </a:p>
          <a:p>
            <a:pPr lvl="1"/>
            <a:r>
              <a:rPr lang="fr-FR" sz="3200" smtClean="0"/>
              <a:t>Underwater robotics</a:t>
            </a:r>
          </a:p>
          <a:p>
            <a:pPr lvl="1"/>
            <a:r>
              <a:rPr lang="fr-FR" sz="3200" smtClean="0"/>
              <a:t>Operate safely in deep water</a:t>
            </a:r>
            <a:endParaRPr lang="en-GB" sz="320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Title 1"/>
          <p:cNvSpPr>
            <a:spLocks noGrp="1"/>
          </p:cNvSpPr>
          <p:nvPr>
            <p:ph type="title" idx="4294967295"/>
          </p:nvPr>
        </p:nvSpPr>
        <p:spPr>
          <a:xfrm>
            <a:off x="3851275" y="0"/>
            <a:ext cx="8591550" cy="936625"/>
          </a:xfrm>
        </p:spPr>
        <p:txBody>
          <a:bodyPr/>
          <a:lstStyle/>
          <a:p>
            <a:r>
              <a:rPr lang="en-GB" smtClean="0"/>
              <a:t>blue tourism</a:t>
            </a:r>
          </a:p>
        </p:txBody>
      </p:sp>
      <p:sp>
        <p:nvSpPr>
          <p:cNvPr id="291850" name="Rectangle 10"/>
          <p:cNvSpPr>
            <a:spLocks noChangeArrowheads="1"/>
          </p:cNvSpPr>
          <p:nvPr/>
        </p:nvSpPr>
        <p:spPr bwMode="auto">
          <a:xfrm>
            <a:off x="250825" y="1412875"/>
            <a:ext cx="8153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GB" sz="2800" b="0">
                <a:solidFill>
                  <a:schemeClr val="bg1"/>
                </a:solidFill>
              </a:rPr>
              <a:t>2.35 million = 1.1% of total EU employment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1" name="Title 1"/>
          <p:cNvSpPr>
            <a:spLocks noGrp="1"/>
          </p:cNvSpPr>
          <p:nvPr>
            <p:ph type="title" idx="4294967295"/>
          </p:nvPr>
        </p:nvSpPr>
        <p:spPr>
          <a:xfrm>
            <a:off x="914400" y="476250"/>
            <a:ext cx="8229600" cy="936625"/>
          </a:xfrm>
        </p:spPr>
        <p:txBody>
          <a:bodyPr/>
          <a:lstStyle/>
          <a:p>
            <a:r>
              <a:rPr lang="en-GB" smtClean="0">
                <a:solidFill>
                  <a:srgbClr val="002060"/>
                </a:solidFill>
              </a:rPr>
              <a:t>blue energy</a:t>
            </a:r>
          </a:p>
        </p:txBody>
      </p:sp>
      <p:sp>
        <p:nvSpPr>
          <p:cNvPr id="293892" name="Content Placeholder 7"/>
          <p:cNvSpPr>
            <a:spLocks noGrp="1"/>
          </p:cNvSpPr>
          <p:nvPr>
            <p:ph type="body" idx="4294967295"/>
          </p:nvPr>
        </p:nvSpPr>
        <p:spPr>
          <a:xfrm>
            <a:off x="827088" y="3224213"/>
            <a:ext cx="7859712" cy="3633787"/>
          </a:xfrm>
        </p:spPr>
        <p:txBody>
          <a:bodyPr/>
          <a:lstStyle/>
          <a:p>
            <a:pPr marL="0" indent="0">
              <a:buClr>
                <a:schemeClr val="accent2"/>
              </a:buClr>
              <a:buFontTx/>
              <a:buNone/>
            </a:pPr>
            <a:r>
              <a:rPr lang="en-GB" sz="3600" smtClean="0">
                <a:solidFill>
                  <a:schemeClr val="bg1"/>
                </a:solidFill>
              </a:rPr>
              <a:t>Offshore wind:  </a:t>
            </a:r>
          </a:p>
          <a:p>
            <a:pPr lvl="1">
              <a:buClr>
                <a:schemeClr val="bg1"/>
              </a:buClr>
            </a:pPr>
            <a:r>
              <a:rPr lang="en-GB" sz="3200" smtClean="0">
                <a:solidFill>
                  <a:schemeClr val="bg1"/>
                </a:solidFill>
              </a:rPr>
              <a:t>by 2020 4% of EU electricity demand and 170,000 jobs</a:t>
            </a:r>
          </a:p>
          <a:p>
            <a:pPr marL="0" indent="0">
              <a:buClr>
                <a:schemeClr val="accent2"/>
              </a:buClr>
              <a:buFontTx/>
              <a:buNone/>
            </a:pPr>
            <a:r>
              <a:rPr lang="en-GB" sz="3600" smtClean="0">
                <a:solidFill>
                  <a:schemeClr val="bg1"/>
                </a:solidFill>
              </a:rPr>
              <a:t>Wave and Tidal in future</a:t>
            </a:r>
          </a:p>
          <a:p>
            <a:pPr marL="0" indent="0">
              <a:buClr>
                <a:srgbClr val="0F5494"/>
              </a:buClr>
              <a:buFontTx/>
              <a:buNone/>
            </a:pPr>
            <a:r>
              <a:rPr lang="en-GB" sz="3200" smtClean="0">
                <a:solidFill>
                  <a:schemeClr val="bg1"/>
                </a:solidFill>
              </a:rPr>
              <a:t>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Title 1"/>
          <p:cNvSpPr>
            <a:spLocks noGrp="1"/>
          </p:cNvSpPr>
          <p:nvPr>
            <p:ph type="title" idx="4294967295"/>
          </p:nvPr>
        </p:nvSpPr>
        <p:spPr>
          <a:xfrm>
            <a:off x="468313" y="549275"/>
            <a:ext cx="8229600" cy="936625"/>
          </a:xfrm>
        </p:spPr>
        <p:txBody>
          <a:bodyPr/>
          <a:lstStyle/>
          <a:p>
            <a:r>
              <a:rPr lang="en-GB" dirty="0" smtClean="0">
                <a:solidFill>
                  <a:schemeClr val="bg1"/>
                </a:solidFill>
              </a:rPr>
              <a:t>blue </a:t>
            </a:r>
            <a:r>
              <a:rPr lang="en-GB" dirty="0" smtClean="0">
                <a:solidFill>
                  <a:schemeClr val="bg1"/>
                </a:solidFill>
              </a:rPr>
              <a:t>biotechnology</a:t>
            </a:r>
          </a:p>
        </p:txBody>
      </p:sp>
      <p:sp>
        <p:nvSpPr>
          <p:cNvPr id="295946" name="Rectangle 10"/>
          <p:cNvSpPr>
            <a:spLocks noGrp="1" noChangeArrowheads="1"/>
          </p:cNvSpPr>
          <p:nvPr>
            <p:ph type="body" idx="4294967295"/>
          </p:nvPr>
        </p:nvSpPr>
        <p:spPr>
          <a:xfrm>
            <a:off x="250825" y="3141663"/>
            <a:ext cx="8075613" cy="3024187"/>
          </a:xfrm>
        </p:spPr>
        <p:txBody>
          <a:bodyPr/>
          <a:lstStyle/>
          <a:p>
            <a:pPr marL="495300" indent="-495300">
              <a:buClr>
                <a:schemeClr val="accent2"/>
              </a:buClr>
            </a:pPr>
            <a:r>
              <a:rPr lang="en-GB" sz="3600" smtClean="0">
                <a:solidFill>
                  <a:schemeClr val="bg1"/>
                </a:solidFill>
              </a:rPr>
              <a:t>pharmaceuticals and cosmetics</a:t>
            </a:r>
          </a:p>
          <a:p>
            <a:pPr marL="495300" indent="-495300">
              <a:buClr>
                <a:schemeClr val="accent2"/>
              </a:buClr>
            </a:pPr>
            <a:r>
              <a:rPr lang="en-GB" sz="3600" smtClean="0">
                <a:solidFill>
                  <a:schemeClr val="bg1"/>
                </a:solidFill>
              </a:rPr>
              <a:t>food, feed and chemicals </a:t>
            </a:r>
          </a:p>
          <a:p>
            <a:pPr marL="495300" indent="-495300">
              <a:buClr>
                <a:schemeClr val="accent2"/>
              </a:buClr>
            </a:pPr>
            <a:r>
              <a:rPr lang="en-GB" sz="3600" smtClean="0">
                <a:solidFill>
                  <a:schemeClr val="bg1"/>
                </a:solidFill>
              </a:rPr>
              <a:t>biofuels</a:t>
            </a:r>
          </a:p>
          <a:p>
            <a:pPr marL="495300" indent="-495300">
              <a:buClr>
                <a:schemeClr val="accent2"/>
              </a:buClr>
            </a:pPr>
            <a:endParaRPr lang="en-GB" sz="2800" smtClean="0">
              <a:solidFill>
                <a:schemeClr val="bg1"/>
              </a:solidFill>
            </a:endParaRPr>
          </a:p>
          <a:p>
            <a:pPr marL="495300" indent="-495300">
              <a:buClr>
                <a:schemeClr val="accent2"/>
              </a:buClr>
            </a:pPr>
            <a:endParaRPr lang="en-GB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7" name="Title 1"/>
          <p:cNvSpPr>
            <a:spLocks noGrp="1"/>
          </p:cNvSpPr>
          <p:nvPr>
            <p:ph type="title" idx="4294967295"/>
          </p:nvPr>
        </p:nvSpPr>
        <p:spPr>
          <a:xfrm>
            <a:off x="323850" y="549275"/>
            <a:ext cx="8229600" cy="936625"/>
          </a:xfrm>
        </p:spPr>
        <p:txBody>
          <a:bodyPr/>
          <a:lstStyle/>
          <a:p>
            <a:r>
              <a:rPr lang="en-GB" smtClean="0"/>
              <a:t>aquaculture</a:t>
            </a:r>
          </a:p>
        </p:txBody>
      </p:sp>
      <p:sp>
        <p:nvSpPr>
          <p:cNvPr id="297992" name="Rectangle 8"/>
          <p:cNvSpPr>
            <a:spLocks noGrp="1" noChangeArrowheads="1"/>
          </p:cNvSpPr>
          <p:nvPr>
            <p:ph type="body" idx="4294967295"/>
          </p:nvPr>
        </p:nvSpPr>
        <p:spPr>
          <a:xfrm>
            <a:off x="827088" y="1773238"/>
            <a:ext cx="7859712" cy="1008062"/>
          </a:xfrm>
        </p:spPr>
        <p:txBody>
          <a:bodyPr/>
          <a:lstStyle/>
          <a:p>
            <a:pPr>
              <a:buClr>
                <a:schemeClr val="accent2"/>
              </a:buClr>
            </a:pPr>
            <a:r>
              <a:rPr lang="fr-FR" smtClean="0"/>
              <a:t>80,000 jobs in Europe</a:t>
            </a:r>
          </a:p>
          <a:p>
            <a:pPr>
              <a:buClr>
                <a:schemeClr val="accent2"/>
              </a:buClr>
            </a:pPr>
            <a:r>
              <a:rPr lang="fr-FR" smtClean="0"/>
              <a:t>Production stagnant</a:t>
            </a:r>
            <a:endParaRPr lang="en-GB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5" name="Title 1"/>
          <p:cNvSpPr>
            <a:spLocks noGrp="1"/>
          </p:cNvSpPr>
          <p:nvPr>
            <p:ph type="title" idx="4294967295"/>
          </p:nvPr>
        </p:nvSpPr>
        <p:spPr>
          <a:xfrm>
            <a:off x="2484438" y="188913"/>
            <a:ext cx="8229600" cy="936625"/>
          </a:xfrm>
        </p:spPr>
        <p:txBody>
          <a:bodyPr/>
          <a:lstStyle/>
          <a:p>
            <a:r>
              <a:rPr lang="en-GB" smtClean="0">
                <a:solidFill>
                  <a:srgbClr val="FFC000"/>
                </a:solidFill>
              </a:rPr>
              <a:t>marine mineral resources</a:t>
            </a:r>
          </a:p>
        </p:txBody>
      </p:sp>
      <p:sp>
        <p:nvSpPr>
          <p:cNvPr id="300037" name="Rectangle 5"/>
          <p:cNvSpPr>
            <a:spLocks noGrp="1" noChangeArrowheads="1"/>
          </p:cNvSpPr>
          <p:nvPr>
            <p:ph type="body" idx="4294967295"/>
          </p:nvPr>
        </p:nvSpPr>
        <p:spPr>
          <a:xfrm>
            <a:off x="4860032" y="1916832"/>
            <a:ext cx="7859713" cy="1224533"/>
          </a:xfrm>
        </p:spPr>
        <p:txBody>
          <a:bodyPr/>
          <a:lstStyle/>
          <a:p>
            <a:pPr>
              <a:buClr>
                <a:schemeClr val="accent2"/>
              </a:buClr>
            </a:pPr>
            <a:r>
              <a:rPr lang="en-GB" dirty="0">
                <a:solidFill>
                  <a:srgbClr val="FFC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</a:t>
            </a:r>
            <a:r>
              <a:rPr lang="en-GB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ggregates</a:t>
            </a:r>
          </a:p>
          <a:p>
            <a:pPr>
              <a:buClr>
                <a:schemeClr val="accent2"/>
              </a:buClr>
            </a:pPr>
            <a:r>
              <a:rPr lang="en-GB" dirty="0" err="1">
                <a:solidFill>
                  <a:srgbClr val="FFC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</a:t>
            </a:r>
            <a:r>
              <a:rPr lang="en-GB" dirty="0" err="1" smtClean="0">
                <a:solidFill>
                  <a:srgbClr val="FFC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olymetallic</a:t>
            </a:r>
            <a:r>
              <a:rPr lang="en-GB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sulphides</a:t>
            </a:r>
          </a:p>
          <a:p>
            <a:pPr>
              <a:buClr>
                <a:schemeClr val="accent2"/>
              </a:buClr>
            </a:pPr>
            <a:endParaRPr lang="en-GB" dirty="0" smtClean="0">
              <a:solidFill>
                <a:srgbClr val="FFC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>
              <a:buClr>
                <a:schemeClr val="accent2"/>
              </a:buClr>
            </a:pPr>
            <a:endParaRPr lang="en-GB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Title 4"/>
          <p:cNvSpPr>
            <a:spLocks noGrp="1"/>
          </p:cNvSpPr>
          <p:nvPr>
            <p:ph type="title"/>
          </p:nvPr>
        </p:nvSpPr>
        <p:spPr>
          <a:xfrm>
            <a:off x="539750" y="-100013"/>
            <a:ext cx="8229600" cy="792163"/>
          </a:xfrm>
          <a:solidFill>
            <a:schemeClr val="bg1"/>
          </a:solidFill>
        </p:spPr>
        <p:txBody>
          <a:bodyPr/>
          <a:lstStyle/>
          <a:p>
            <a:r>
              <a:rPr lang="en-US" sz="2000" smtClean="0"/>
              <a:t>consultation reveals dissatisfaction with status quo</a:t>
            </a:r>
            <a:endParaRPr lang="en-GB" sz="2000" smtClean="0"/>
          </a:p>
        </p:txBody>
      </p:sp>
      <p:sp>
        <p:nvSpPr>
          <p:cNvPr id="6" name="Rectangle 5"/>
          <p:cNvSpPr/>
          <p:nvPr/>
        </p:nvSpPr>
        <p:spPr>
          <a:xfrm>
            <a:off x="8316913" y="765175"/>
            <a:ext cx="503237" cy="3168650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1800" b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imp-template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2400" b="0" dirty="0" err="1" smtClean="0">
            <a:solidFill>
              <a:srgbClr val="0F5494"/>
            </a:solidFill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2_imp-template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2400" b="0" dirty="0" err="1" smtClean="0">
            <a:solidFill>
              <a:srgbClr val="0F5494"/>
            </a:solidFill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2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3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4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5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1_imp-template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2400" b="0" dirty="0" err="1" smtClean="0">
            <a:solidFill>
              <a:srgbClr val="0F5494"/>
            </a:solidFill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emplate>imp-template</Template>
  <TotalTime>6219</TotalTime>
  <Words>423</Words>
  <Application>Microsoft Office PowerPoint</Application>
  <PresentationFormat>On-screen Show (4:3)</PresentationFormat>
  <Paragraphs>117</Paragraphs>
  <Slides>18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10</vt:i4>
      </vt:variant>
      <vt:variant>
        <vt:lpstr>Slide Titles</vt:lpstr>
      </vt:variant>
      <vt:variant>
        <vt:i4>18</vt:i4>
      </vt:variant>
    </vt:vector>
  </HeadingPairs>
  <TitlesOfParts>
    <vt:vector size="36" baseType="lpstr">
      <vt:lpstr>Verdana</vt:lpstr>
      <vt:lpstr>Arial</vt:lpstr>
      <vt:lpstr>Myriad Pro Light</vt:lpstr>
      <vt:lpstr>Myriad Pro</vt:lpstr>
      <vt:lpstr>Tahoma</vt:lpstr>
      <vt:lpstr>Wingdings</vt:lpstr>
      <vt:lpstr>Calibri</vt:lpstr>
      <vt:lpstr>Times New Roman</vt:lpstr>
      <vt:lpstr>imp-template</vt:lpstr>
      <vt:lpstr>template_DGMARE_MARITIME-AFFAIRS</vt:lpstr>
      <vt:lpstr>1_template_DGMARE_MARITIME-AFFAIRS</vt:lpstr>
      <vt:lpstr>2_template_DGMARE_MARITIME-AFFAIRS</vt:lpstr>
      <vt:lpstr>3_template_DGMARE_MARITIME-AFFAIRS</vt:lpstr>
      <vt:lpstr>4_template_DGMARE_MARITIME-AFFAIRS</vt:lpstr>
      <vt:lpstr>5_template_DGMARE_MARITIME-AFFAIRS</vt:lpstr>
      <vt:lpstr>Default Design</vt:lpstr>
      <vt:lpstr>1_imp-template</vt:lpstr>
      <vt:lpstr>2_imp-template</vt:lpstr>
      <vt:lpstr>EMODnet: progress so far</vt:lpstr>
      <vt:lpstr>PowerPoint Presentation</vt:lpstr>
      <vt:lpstr>Opportunity for growth</vt:lpstr>
      <vt:lpstr>blue tourism</vt:lpstr>
      <vt:lpstr>blue energy</vt:lpstr>
      <vt:lpstr>blue biotechnology</vt:lpstr>
      <vt:lpstr>aquaculture</vt:lpstr>
      <vt:lpstr>marine mineral resources</vt:lpstr>
      <vt:lpstr>consultation reveals dissatisfaction with status quo</vt:lpstr>
      <vt:lpstr>PowerPoint Presentation</vt:lpstr>
      <vt:lpstr>expected benefits</vt:lpstr>
      <vt:lpstr>Preparatory Actions 2008-2010</vt:lpstr>
      <vt:lpstr>PowerPoint Presentation</vt:lpstr>
      <vt:lpstr>PowerPoint Presentation</vt:lpstr>
      <vt:lpstr>physical habitats</vt:lpstr>
      <vt:lpstr>hydrography and geology lots</vt:lpstr>
      <vt:lpstr>PowerPoint Presentation</vt:lpstr>
      <vt:lpstr>http://ec.europa.eu/maritimeaffairs/policy/marine_knowledge_2020/ index_en.htm</vt:lpstr>
    </vt:vector>
  </TitlesOfParts>
  <Company>European Commission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MARINE KNOWLEDGE 2020:  the next step</dc:title>
  <dc:creator>SHEPHERD Iain (MARE)</dc:creator>
  <cp:lastModifiedBy>SHEPHERD Iain (MARE)</cp:lastModifiedBy>
  <cp:revision>50</cp:revision>
  <dcterms:created xsi:type="dcterms:W3CDTF">2012-06-17T17:18:07Z</dcterms:created>
  <dcterms:modified xsi:type="dcterms:W3CDTF">2012-10-10T07:42:05Z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PublishingExpirationDate">
    <vt:lpwstr/>
  </property>
  <property fmtid="{D5CDD505-2E9C-101B-9397-08002B2CF9AE}" pid="3" name="PublishingStartDate">
    <vt:lpwstr/>
  </property>
</Properties>
</file>