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embeddings/oleObject1.bin" ContentType="application/vnd.openxmlformats-officedocument.oleObject"/>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Default Extension="doc" ContentType="application/msword"/>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41.xml" ContentType="application/vnd.openxmlformats-officedocument.presentationml.notesSlide+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s/slide6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slides/slide82.xml" ContentType="application/vnd.openxmlformats-officedocument.presentationml.slide+xml"/>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Default Extension="pict" ContentType="image/pict"/>
  <Override PartName="/ppt/notesSlides/notesSlide34.xml" ContentType="application/vnd.openxmlformats-officedocument.presentationml.notesSlide+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notesSlides/notesSlide43.xml" ContentType="application/vnd.openxmlformats-officedocument.presentationml.notesSlide+xml"/>
  <Override PartName="/ppt/slides/slide45.xml" ContentType="application/vnd.openxmlformats-officedocument.presentationml.slide+xml"/>
  <Override PartName="/ppt/slides/slide54.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slides/slide55.xml" ContentType="application/vnd.openxmlformats-officedocument.presentationml.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90"/>
  </p:notesMasterIdLst>
  <p:handoutMasterIdLst>
    <p:handoutMasterId r:id="rId91"/>
  </p:handoutMasterIdLst>
  <p:sldIdLst>
    <p:sldId id="499" r:id="rId2"/>
    <p:sldId id="470" r:id="rId3"/>
    <p:sldId id="500" r:id="rId4"/>
    <p:sldId id="473" r:id="rId5"/>
    <p:sldId id="471" r:id="rId6"/>
    <p:sldId id="516" r:id="rId7"/>
    <p:sldId id="517" r:id="rId8"/>
    <p:sldId id="501" r:id="rId9"/>
    <p:sldId id="502" r:id="rId10"/>
    <p:sldId id="503" r:id="rId11"/>
    <p:sldId id="504" r:id="rId12"/>
    <p:sldId id="505" r:id="rId13"/>
    <p:sldId id="506" r:id="rId14"/>
    <p:sldId id="507" r:id="rId15"/>
    <p:sldId id="369" r:id="rId16"/>
    <p:sldId id="558" r:id="rId17"/>
    <p:sldId id="498" r:id="rId18"/>
    <p:sldId id="385" r:id="rId19"/>
    <p:sldId id="387" r:id="rId20"/>
    <p:sldId id="388" r:id="rId21"/>
    <p:sldId id="384" r:id="rId22"/>
    <p:sldId id="389" r:id="rId23"/>
    <p:sldId id="411" r:id="rId24"/>
    <p:sldId id="508" r:id="rId25"/>
    <p:sldId id="512" r:id="rId26"/>
    <p:sldId id="513" r:id="rId27"/>
    <p:sldId id="514" r:id="rId28"/>
    <p:sldId id="540" r:id="rId29"/>
    <p:sldId id="541" r:id="rId30"/>
    <p:sldId id="542" r:id="rId31"/>
    <p:sldId id="543" r:id="rId32"/>
    <p:sldId id="544" r:id="rId33"/>
    <p:sldId id="545" r:id="rId34"/>
    <p:sldId id="537" r:id="rId35"/>
    <p:sldId id="538" r:id="rId36"/>
    <p:sldId id="539" r:id="rId37"/>
    <p:sldId id="562" r:id="rId38"/>
    <p:sldId id="414" r:id="rId39"/>
    <p:sldId id="559" r:id="rId40"/>
    <p:sldId id="560" r:id="rId41"/>
    <p:sldId id="561" r:id="rId42"/>
    <p:sldId id="370" r:id="rId43"/>
    <p:sldId id="552" r:id="rId44"/>
    <p:sldId id="568" r:id="rId45"/>
    <p:sldId id="564" r:id="rId46"/>
    <p:sldId id="565" r:id="rId47"/>
    <p:sldId id="569" r:id="rId48"/>
    <p:sldId id="567" r:id="rId49"/>
    <p:sldId id="415" r:id="rId50"/>
    <p:sldId id="431" r:id="rId51"/>
    <p:sldId id="429" r:id="rId52"/>
    <p:sldId id="430" r:id="rId53"/>
    <p:sldId id="432" r:id="rId54"/>
    <p:sldId id="433" r:id="rId55"/>
    <p:sldId id="434" r:id="rId56"/>
    <p:sldId id="435" r:id="rId57"/>
    <p:sldId id="440" r:id="rId58"/>
    <p:sldId id="441" r:id="rId59"/>
    <p:sldId id="443" r:id="rId60"/>
    <p:sldId id="444" r:id="rId61"/>
    <p:sldId id="445" r:id="rId62"/>
    <p:sldId id="451" r:id="rId63"/>
    <p:sldId id="452" r:id="rId64"/>
    <p:sldId id="460" r:id="rId65"/>
    <p:sldId id="461" r:id="rId66"/>
    <p:sldId id="462" r:id="rId67"/>
    <p:sldId id="463" r:id="rId68"/>
    <p:sldId id="464" r:id="rId69"/>
    <p:sldId id="446" r:id="rId70"/>
    <p:sldId id="465" r:id="rId71"/>
    <p:sldId id="467" r:id="rId72"/>
    <p:sldId id="468" r:id="rId73"/>
    <p:sldId id="521" r:id="rId74"/>
    <p:sldId id="522" r:id="rId75"/>
    <p:sldId id="523" r:id="rId76"/>
    <p:sldId id="524" r:id="rId77"/>
    <p:sldId id="525" r:id="rId78"/>
    <p:sldId id="526" r:id="rId79"/>
    <p:sldId id="527" r:id="rId80"/>
    <p:sldId id="528" r:id="rId81"/>
    <p:sldId id="529" r:id="rId82"/>
    <p:sldId id="530" r:id="rId83"/>
    <p:sldId id="531" r:id="rId84"/>
    <p:sldId id="532" r:id="rId85"/>
    <p:sldId id="533" r:id="rId86"/>
    <p:sldId id="534" r:id="rId87"/>
    <p:sldId id="535" r:id="rId88"/>
    <p:sldId id="536" r:id="rId89"/>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Gill Sans" charset="0"/>
        <a:ea typeface="+mn-ea"/>
        <a:cs typeface="+mn-cs"/>
      </a:defRPr>
    </a:lvl1pPr>
    <a:lvl2pPr marL="457200" algn="l" rtl="0" eaLnBrk="0" fontAlgn="base" hangingPunct="0">
      <a:spcBef>
        <a:spcPct val="0"/>
      </a:spcBef>
      <a:spcAft>
        <a:spcPct val="0"/>
      </a:spcAft>
      <a:defRPr sz="2800" kern="1200">
        <a:solidFill>
          <a:schemeClr val="tx1"/>
        </a:solidFill>
        <a:latin typeface="Gill Sans" charset="0"/>
        <a:ea typeface="+mn-ea"/>
        <a:cs typeface="+mn-cs"/>
      </a:defRPr>
    </a:lvl2pPr>
    <a:lvl3pPr marL="914400" algn="l" rtl="0" eaLnBrk="0" fontAlgn="base" hangingPunct="0">
      <a:spcBef>
        <a:spcPct val="0"/>
      </a:spcBef>
      <a:spcAft>
        <a:spcPct val="0"/>
      </a:spcAft>
      <a:defRPr sz="2800" kern="1200">
        <a:solidFill>
          <a:schemeClr val="tx1"/>
        </a:solidFill>
        <a:latin typeface="Gill Sans" charset="0"/>
        <a:ea typeface="+mn-ea"/>
        <a:cs typeface="+mn-cs"/>
      </a:defRPr>
    </a:lvl3pPr>
    <a:lvl4pPr marL="1371600" algn="l" rtl="0" eaLnBrk="0" fontAlgn="base" hangingPunct="0">
      <a:spcBef>
        <a:spcPct val="0"/>
      </a:spcBef>
      <a:spcAft>
        <a:spcPct val="0"/>
      </a:spcAft>
      <a:defRPr sz="2800" kern="1200">
        <a:solidFill>
          <a:schemeClr val="tx1"/>
        </a:solidFill>
        <a:latin typeface="Gill Sans" charset="0"/>
        <a:ea typeface="+mn-ea"/>
        <a:cs typeface="+mn-cs"/>
      </a:defRPr>
    </a:lvl4pPr>
    <a:lvl5pPr marL="1828800" algn="l" rtl="0" eaLnBrk="0" fontAlgn="base" hangingPunct="0">
      <a:spcBef>
        <a:spcPct val="0"/>
      </a:spcBef>
      <a:spcAft>
        <a:spcPct val="0"/>
      </a:spcAft>
      <a:defRPr sz="2800" kern="1200">
        <a:solidFill>
          <a:schemeClr val="tx1"/>
        </a:solidFill>
        <a:latin typeface="Gill Sans" charset="0"/>
        <a:ea typeface="+mn-ea"/>
        <a:cs typeface="+mn-cs"/>
      </a:defRPr>
    </a:lvl5pPr>
    <a:lvl6pPr marL="2286000" algn="l" defTabSz="457200" rtl="0" eaLnBrk="1" latinLnBrk="0" hangingPunct="1">
      <a:defRPr sz="2800" kern="1200">
        <a:solidFill>
          <a:schemeClr val="tx1"/>
        </a:solidFill>
        <a:latin typeface="Gill Sans" charset="0"/>
        <a:ea typeface="+mn-ea"/>
        <a:cs typeface="+mn-cs"/>
      </a:defRPr>
    </a:lvl6pPr>
    <a:lvl7pPr marL="2743200" algn="l" defTabSz="457200" rtl="0" eaLnBrk="1" latinLnBrk="0" hangingPunct="1">
      <a:defRPr sz="2800" kern="1200">
        <a:solidFill>
          <a:schemeClr val="tx1"/>
        </a:solidFill>
        <a:latin typeface="Gill Sans" charset="0"/>
        <a:ea typeface="+mn-ea"/>
        <a:cs typeface="+mn-cs"/>
      </a:defRPr>
    </a:lvl7pPr>
    <a:lvl8pPr marL="3200400" algn="l" defTabSz="457200" rtl="0" eaLnBrk="1" latinLnBrk="0" hangingPunct="1">
      <a:defRPr sz="2800" kern="1200">
        <a:solidFill>
          <a:schemeClr val="tx1"/>
        </a:solidFill>
        <a:latin typeface="Gill Sans" charset="0"/>
        <a:ea typeface="+mn-ea"/>
        <a:cs typeface="+mn-cs"/>
      </a:defRPr>
    </a:lvl8pPr>
    <a:lvl9pPr marL="3657600" algn="l" defTabSz="457200" rtl="0" eaLnBrk="1" latinLnBrk="0" hangingPunct="1">
      <a:defRPr sz="2800" kern="1200">
        <a:solidFill>
          <a:schemeClr val="tx1"/>
        </a:solidFill>
        <a:latin typeface="Gill San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FF"/>
    <a:srgbClr val="FFAA00"/>
    <a:srgbClr val="2CB80A"/>
    <a:srgbClr val="700601"/>
    <a:srgbClr val="B10900"/>
    <a:srgbClr val="00CC99"/>
    <a:srgbClr val="FAFAFA"/>
    <a:srgbClr val="FFF70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vertBarState="maximized">
    <p:restoredLeft sz="15620"/>
    <p:restoredTop sz="94660"/>
  </p:normalViewPr>
  <p:slideViewPr>
    <p:cSldViewPr>
      <p:cViewPr>
        <p:scale>
          <a:sx n="150" d="100"/>
          <a:sy n="150" d="100"/>
        </p:scale>
        <p:origin x="-88" y="-608"/>
      </p:cViewPr>
      <p:guideLst>
        <p:guide orient="horz" pos="220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664"/>
    </p:cViewPr>
  </p:sorterViewPr>
  <p:notesViewPr>
    <p:cSldViewPr>
      <p:cViewPr varScale="1">
        <p:scale>
          <a:sx n="40" d="100"/>
          <a:sy n="40" d="100"/>
        </p:scale>
        <p:origin x="-960" y="-12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5.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61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61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61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D43FCB9-7960-4F43-BBF3-A4CE5D152CD4}" type="slidenum">
              <a:rPr lang="it-IT"/>
              <a:pPr>
                <a:defRPr/>
              </a:pPr>
              <a:t>‹#›</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BEE71F5-AF81-BD48-A4DB-2CBCAE8A3EC1}" type="slidenum">
              <a:rPr lang="it-IT"/>
              <a:pPr>
                <a:defRPr/>
              </a:pPr>
              <a:t>‹#›</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ill San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Gill San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Gill San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Gill San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6CD7460-C92A-F940-BEB0-DBC0B1D6891D}" type="slidenum">
              <a:rPr lang="it-IT"/>
              <a:pPr/>
              <a:t>1</a:t>
            </a:fld>
            <a:endParaRPr lang="it-IT"/>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FEE1EBA9-D1B2-9A47-A6BF-F915CA0F6D03}" type="slidenum">
              <a:rPr lang="it-IT"/>
              <a:pPr/>
              <a:t>19</a:t>
            </a:fld>
            <a:endParaRPr lang="it-IT"/>
          </a:p>
        </p:txBody>
      </p:sp>
      <p:sp>
        <p:nvSpPr>
          <p:cNvPr id="90115" name="Rectangle 2"/>
          <p:cNvSpPr>
            <a:spLocks noGrp="1" noRot="1" noChangeAspect="1" noChangeArrowheads="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E2CB5022-595D-6744-B596-8F124E8C2474}" type="slidenum">
              <a:rPr lang="it-IT"/>
              <a:pPr/>
              <a:t>20</a:t>
            </a:fld>
            <a:endParaRPr lang="it-IT"/>
          </a:p>
        </p:txBody>
      </p:sp>
      <p:sp>
        <p:nvSpPr>
          <p:cNvPr id="92163" name="Rectangle 2"/>
          <p:cNvSpPr>
            <a:spLocks noGrp="1" noRot="1" noChangeAspect="1" noChangeArrowheads="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2B6C395-5A8E-B84A-A6F5-CDC2F2742CDB}" type="slidenum">
              <a:rPr lang="it-IT"/>
              <a:pPr/>
              <a:t>21</a:t>
            </a:fld>
            <a:endParaRPr lang="it-IT"/>
          </a:p>
        </p:txBody>
      </p:sp>
      <p:sp>
        <p:nvSpPr>
          <p:cNvPr id="94211" name="Rectangle 2"/>
          <p:cNvSpPr>
            <a:spLocks noGrp="1" noRot="1" noChangeAspect="1" noChangeArrowheads="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43EDA55D-BCB1-124A-8F5D-129710518DDB}" type="slidenum">
              <a:rPr lang="it-IT"/>
              <a:pPr/>
              <a:t>22</a:t>
            </a:fld>
            <a:endParaRPr lang="it-IT"/>
          </a:p>
        </p:txBody>
      </p:sp>
      <p:sp>
        <p:nvSpPr>
          <p:cNvPr id="96259" name="Rectangle 2"/>
          <p:cNvSpPr>
            <a:spLocks noGrp="1" noRot="1" noChangeAspect="1" noChangeArrowheads="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D116CAA-478F-C240-ADF8-8835092FCA39}" type="slidenum">
              <a:rPr lang="it-IT"/>
              <a:pPr/>
              <a:t>23</a:t>
            </a:fld>
            <a:endParaRPr lang="it-IT"/>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4D672F-AB93-C042-B349-1EE401C81070}" type="slidenum">
              <a:rPr lang="it-IT"/>
              <a:pPr/>
              <a:t>25</a:t>
            </a:fld>
            <a:endParaRPr lang="it-IT"/>
          </a:p>
        </p:txBody>
      </p:sp>
      <p:sp>
        <p:nvSpPr>
          <p:cNvPr id="93186"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3187"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72DB30-E38D-0844-BFD6-3855415D0845}" type="slidenum">
              <a:rPr lang="it-IT"/>
              <a:pPr/>
              <a:t>26</a:t>
            </a:fld>
            <a:endParaRPr lang="it-IT"/>
          </a:p>
        </p:txBody>
      </p:sp>
      <p:sp>
        <p:nvSpPr>
          <p:cNvPr id="9523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23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4BB0F9-F47C-BE44-B694-22C4DDF2E42E}" type="slidenum">
              <a:rPr lang="it-IT"/>
              <a:pPr/>
              <a:t>27</a:t>
            </a:fld>
            <a:endParaRPr lang="it-IT"/>
          </a:p>
        </p:txBody>
      </p:sp>
      <p:sp>
        <p:nvSpPr>
          <p:cNvPr id="972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72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42285E0D-B55A-594E-910B-B42CF3A0D01E}" type="slidenum">
              <a:rPr lang="en-GB"/>
              <a:pPr/>
              <a:t>34</a:t>
            </a:fld>
            <a:endParaRPr lang="en-GB"/>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Segnaposto immagine diapositiva 1"/>
          <p:cNvSpPr>
            <a:spLocks noGrp="1" noRot="1" noChangeAspect="1" noTextEdit="1"/>
          </p:cNvSpPr>
          <p:nvPr>
            <p:ph type="sldImg"/>
          </p:nvPr>
        </p:nvSpPr>
        <p:spPr>
          <a:ln/>
        </p:spPr>
      </p:sp>
      <p:sp>
        <p:nvSpPr>
          <p:cNvPr id="50179" name="Segnaposto note 2"/>
          <p:cNvSpPr>
            <a:spLocks noGrp="1"/>
          </p:cNvSpPr>
          <p:nvPr>
            <p:ph type="body" idx="1"/>
          </p:nvPr>
        </p:nvSpPr>
        <p:spPr>
          <a:noFill/>
          <a:ln/>
        </p:spPr>
        <p:txBody>
          <a:bodyPr/>
          <a:lstStyle/>
          <a:p>
            <a:pPr eaLnBrk="1" hangingPunct="1">
              <a:spcBef>
                <a:spcPct val="0"/>
              </a:spcBef>
            </a:pPr>
            <a:endParaRPr lang="it-IT" smtClean="0"/>
          </a:p>
        </p:txBody>
      </p:sp>
      <p:sp>
        <p:nvSpPr>
          <p:cNvPr id="50180" name="Segnaposto numero diapositiva 3"/>
          <p:cNvSpPr>
            <a:spLocks noGrp="1"/>
          </p:cNvSpPr>
          <p:nvPr>
            <p:ph type="sldNum" sz="quarter" idx="5"/>
          </p:nvPr>
        </p:nvSpPr>
        <p:spPr>
          <a:noFill/>
        </p:spPr>
        <p:txBody>
          <a:bodyPr/>
          <a:lstStyle/>
          <a:p>
            <a:fld id="{042BCFC1-16FF-7C4A-A0FF-8516BB519215}" type="slidenum">
              <a:rPr lang="it-IT" smtClean="0"/>
              <a:pPr/>
              <a:t>36</a:t>
            </a:fld>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AD17524F-3623-A946-A5FB-A7B6C7E1729E}" type="slidenum">
              <a:rPr lang="en-GB"/>
              <a:pPr/>
              <a:t>2</a:t>
            </a:fld>
            <a:endParaRPr lang="en-GB"/>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049CC2A-0684-0D4D-849D-F4E4CAA0A65D}" type="slidenum">
              <a:rPr lang="it-IT"/>
              <a:pPr/>
              <a:t>38</a:t>
            </a:fld>
            <a:endParaRPr lang="it-IT"/>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33AD7D21-93DB-FC44-BF76-C13DCB80D9F7}" type="slidenum">
              <a:rPr lang="it-IT"/>
              <a:pPr/>
              <a:t>42</a:t>
            </a:fld>
            <a:endParaRPr lang="it-IT"/>
          </a:p>
        </p:txBody>
      </p:sp>
      <p:sp>
        <p:nvSpPr>
          <p:cNvPr id="102403" name="Rectangle 2"/>
          <p:cNvSpPr>
            <a:spLocks noGrp="1" noRot="1" noChangeAspect="1" noChangeArrowheads="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746CB676-DF48-774E-9EF5-C788ED751318}" type="slidenum">
              <a:rPr lang="it-IT"/>
              <a:pPr/>
              <a:t>49</a:t>
            </a:fld>
            <a:endParaRPr lang="it-IT"/>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B5F90794-4BAF-EC4C-A8AC-E534748C96E3}" type="slidenum">
              <a:rPr lang="it-IT"/>
              <a:pPr/>
              <a:t>62</a:t>
            </a:fld>
            <a:endParaRPr lang="it-IT"/>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65BC020A-CE4D-BB42-AA1A-973F60994D90}" type="slidenum">
              <a:rPr lang="it-IT"/>
              <a:pPr/>
              <a:t>63</a:t>
            </a:fld>
            <a:endParaRPr lang="it-IT"/>
          </a:p>
        </p:txBody>
      </p:sp>
      <p:sp>
        <p:nvSpPr>
          <p:cNvPr id="137219" name="Rectangle 2"/>
          <p:cNvSpPr>
            <a:spLocks noGrp="1" noRot="1" noChangeAspect="1" noChangeArrowheads="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4C469409-447C-944F-AA58-E3488B70C14D}" type="slidenum">
              <a:rPr lang="it-IT"/>
              <a:pPr/>
              <a:t>64</a:t>
            </a:fld>
            <a:endParaRPr lang="it-IT"/>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E6829221-6936-504B-B766-74F8144C2182}" type="slidenum">
              <a:rPr lang="it-IT"/>
              <a:pPr/>
              <a:t>65</a:t>
            </a:fld>
            <a:endParaRPr lang="it-IT"/>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84691DFE-3BDF-B143-826D-603C0CB0B7A7}" type="slidenum">
              <a:rPr lang="it-IT"/>
              <a:pPr/>
              <a:t>66</a:t>
            </a:fld>
            <a:endParaRPr lang="it-IT"/>
          </a:p>
        </p:txBody>
      </p:sp>
      <p:sp>
        <p:nvSpPr>
          <p:cNvPr id="157699" name="Rectangle 2"/>
          <p:cNvSpPr>
            <a:spLocks noGrp="1" noRot="1" noChangeAspect="1" noChangeArrowheads="1"/>
          </p:cNvSpPr>
          <p:nvPr>
            <p:ph type="sldImg"/>
          </p:nvPr>
        </p:nvSpPr>
        <p:spPr>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14D0C93F-BCCD-D742-B359-146BF98A1758}" type="slidenum">
              <a:rPr lang="it-IT"/>
              <a:pPr/>
              <a:t>67</a:t>
            </a:fld>
            <a:endParaRPr lang="it-IT"/>
          </a:p>
        </p:txBody>
      </p:sp>
      <p:sp>
        <p:nvSpPr>
          <p:cNvPr id="159747" name="Rectangle 2"/>
          <p:cNvSpPr>
            <a:spLocks noGrp="1" noRot="1" noChangeAspect="1" noChangeArrowheads="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05DA0C63-8476-F142-899A-BE4044C96214}" type="slidenum">
              <a:rPr lang="it-IT"/>
              <a:pPr/>
              <a:t>68</a:t>
            </a:fld>
            <a:endParaRPr lang="it-IT"/>
          </a:p>
        </p:txBody>
      </p:sp>
      <p:sp>
        <p:nvSpPr>
          <p:cNvPr id="161795" name="Rectangle 2"/>
          <p:cNvSpPr>
            <a:spLocks noGrp="1" noRot="1" noChangeAspect="1" noChangeArrowheads="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D049C12-0AC2-AC41-89D9-0F3539389F6C}" type="slidenum">
              <a:rPr lang="it-IT"/>
              <a:pPr/>
              <a:t>3</a:t>
            </a:fld>
            <a:endParaRPr lang="it-IT"/>
          </a:p>
        </p:txBody>
      </p:sp>
      <p:sp>
        <p:nvSpPr>
          <p:cNvPr id="66563" name="Rectangle 2"/>
          <p:cNvSpPr>
            <a:spLocks noGrp="1" noRot="1" noChangeAspect="1" noChangeArrowheads="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9646F165-233B-4746-B32B-55F40C2AC86B}" type="slidenum">
              <a:rPr lang="it-IT"/>
              <a:pPr/>
              <a:t>70</a:t>
            </a:fld>
            <a:endParaRPr lang="it-IT"/>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it-IT"/>
              <a:t>L’incidenza dei fronti d’onda sul fondo del mare produce essenzialmente onde riflesse e diffratte, che rilevate dai trasduttori ricevitori, consentono di restituire, per ciascun ciclo di energizzazione, un profilo batimetrico trasversale alla rotta di navigazione. </a:t>
            </a:r>
          </a:p>
          <a:p>
            <a:r>
              <a:rPr lang="it-IT"/>
              <a:t>Mediante la giustapposizione dei profili trasversali si ha la ricostruzione di una batimetria di dettaglio lungo una fascia parallela alla rotta percorsa.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E2FF4D12-0814-9043-AB09-EEF6EBEB03EC}" type="slidenum">
              <a:rPr lang="it-IT"/>
              <a:pPr/>
              <a:t>71</a:t>
            </a:fld>
            <a:endParaRPr lang="it-IT"/>
          </a:p>
        </p:txBody>
      </p:sp>
      <p:sp>
        <p:nvSpPr>
          <p:cNvPr id="175107" name="Rectangle 2"/>
          <p:cNvSpPr>
            <a:spLocks noGrp="1" noRot="1" noChangeAspect="1" noChangeArrowheads="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2BCA6180-9F26-864C-A724-7795F275563D}" type="slidenum">
              <a:rPr lang="it-IT"/>
              <a:pPr/>
              <a:t>72</a:t>
            </a:fld>
            <a:endParaRPr lang="it-IT"/>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89066874-1B68-FC4E-A961-EF64AF5FC5E3}" type="slidenum">
              <a:rPr lang="en-GB"/>
              <a:pPr/>
              <a:t>73</a:t>
            </a:fld>
            <a:endParaRPr lang="en-GB"/>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3631466C-4324-164D-8A36-488CC5B27FD7}" type="slidenum">
              <a:rPr lang="en-GB"/>
              <a:pPr/>
              <a:t>74</a:t>
            </a:fld>
            <a:endParaRPr lang="en-GB"/>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480491F5-8D60-A746-80E3-0B4CB20C1468}" type="slidenum">
              <a:rPr lang="en-GB"/>
              <a:pPr/>
              <a:t>75</a:t>
            </a:fld>
            <a:endParaRPr lang="en-GB"/>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E10E58-7B3C-3A4E-808C-A2FB4EB1D58C}" type="slidenum">
              <a:rPr lang="en-GB"/>
              <a:pPr/>
              <a:t>76</a:t>
            </a:fld>
            <a:endParaRPr lang="en-GB"/>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236218C-3967-8E48-8F65-C4B9F18AD3CF}" type="slidenum">
              <a:rPr lang="en-GB"/>
              <a:pPr/>
              <a:t>77</a:t>
            </a:fld>
            <a:endParaRPr lang="en-GB"/>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D47D2563-0DE5-A54C-A2AB-D12D006D2CCF}" type="slidenum">
              <a:rPr lang="en-GB"/>
              <a:pPr/>
              <a:t>78</a:t>
            </a:fld>
            <a:endParaRPr lang="en-GB"/>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DDA9BFE-654D-FA4D-8A71-83E2088DF220}" type="slidenum">
              <a:rPr lang="en-GB"/>
              <a:pPr/>
              <a:t>79</a:t>
            </a:fld>
            <a:endParaRPr lang="en-GB"/>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CD022A3-9232-9F4F-AF57-769FA5BACD9B}" type="slidenum">
              <a:rPr lang="en-GB"/>
              <a:pPr/>
              <a:t>4</a:t>
            </a:fld>
            <a:endParaRPr lang="en-GB"/>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Segnaposto immagine diapositiva 1"/>
          <p:cNvSpPr>
            <a:spLocks noGrp="1" noRot="1" noChangeAspect="1" noTextEdit="1"/>
          </p:cNvSpPr>
          <p:nvPr>
            <p:ph type="sldImg"/>
          </p:nvPr>
        </p:nvSpPr>
        <p:spPr>
          <a:ln/>
        </p:spPr>
      </p:sp>
      <p:sp>
        <p:nvSpPr>
          <p:cNvPr id="50179" name="Segnaposto note 2"/>
          <p:cNvSpPr>
            <a:spLocks noGrp="1"/>
          </p:cNvSpPr>
          <p:nvPr>
            <p:ph type="body" idx="1"/>
          </p:nvPr>
        </p:nvSpPr>
        <p:spPr>
          <a:noFill/>
          <a:ln/>
        </p:spPr>
        <p:txBody>
          <a:bodyPr/>
          <a:lstStyle/>
          <a:p>
            <a:pPr eaLnBrk="1" hangingPunct="1">
              <a:spcBef>
                <a:spcPct val="0"/>
              </a:spcBef>
            </a:pPr>
            <a:endParaRPr lang="it-IT" smtClean="0"/>
          </a:p>
        </p:txBody>
      </p:sp>
      <p:sp>
        <p:nvSpPr>
          <p:cNvPr id="50180" name="Segnaposto numero diapositiva 3"/>
          <p:cNvSpPr>
            <a:spLocks noGrp="1"/>
          </p:cNvSpPr>
          <p:nvPr>
            <p:ph type="sldNum" sz="quarter" idx="5"/>
          </p:nvPr>
        </p:nvSpPr>
        <p:spPr>
          <a:noFill/>
        </p:spPr>
        <p:txBody>
          <a:bodyPr/>
          <a:lstStyle/>
          <a:p>
            <a:fld id="{042BCFC1-16FF-7C4A-A0FF-8516BB519215}" type="slidenum">
              <a:rPr lang="it-IT" smtClean="0"/>
              <a:pPr/>
              <a:t>80</a:t>
            </a:fld>
            <a:endParaRPr lang="it-IT"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1B9842C-DE94-844E-AA75-E5517E814E5A}" type="slidenum">
              <a:rPr lang="it-IT"/>
              <a:pPr/>
              <a:t>82</a:t>
            </a:fld>
            <a:endParaRPr lang="it-IT"/>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995EDB4D-FC4F-454C-A2CB-5A232C5A3B7B}" type="slidenum">
              <a:rPr lang="it-IT"/>
              <a:pPr/>
              <a:t>84</a:t>
            </a:fld>
            <a:endParaRPr lang="it-IT"/>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D8D6854F-D491-7D4B-9829-77757DF5C4C9}" type="slidenum">
              <a:rPr lang="it-IT"/>
              <a:pPr/>
              <a:t>85</a:t>
            </a:fld>
            <a:endParaRPr lang="it-IT"/>
          </a:p>
        </p:txBody>
      </p:sp>
      <p:sp>
        <p:nvSpPr>
          <p:cNvPr id="74755" name="Rectangle 1026"/>
          <p:cNvSpPr>
            <a:spLocks noGrp="1" noRot="1" noChangeAspect="1" noChangeArrowheads="1"/>
          </p:cNvSpPr>
          <p:nvPr>
            <p:ph type="sldImg"/>
          </p:nvPr>
        </p:nvSpPr>
        <p:spPr>
          <a:solidFill>
            <a:srgbClr val="FFFFFF"/>
          </a:solidFill>
          <a:ln/>
        </p:spPr>
      </p:sp>
      <p:sp>
        <p:nvSpPr>
          <p:cNvPr id="74756" name="Rectangle 1027"/>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AA419AD0-7098-2C48-A22E-30D2A7FB94B5}" type="slidenum">
              <a:rPr lang="it-IT"/>
              <a:pPr/>
              <a:t>87</a:t>
            </a:fld>
            <a:endParaRPr lang="it-IT"/>
          </a:p>
        </p:txBody>
      </p:sp>
      <p:sp>
        <p:nvSpPr>
          <p:cNvPr id="77827" name="Rectangle 1026"/>
          <p:cNvSpPr>
            <a:spLocks noGrp="1" noRot="1" noChangeAspect="1" noChangeArrowheads="1" noTextEdit="1"/>
          </p:cNvSpPr>
          <p:nvPr>
            <p:ph type="sldImg"/>
          </p:nvPr>
        </p:nvSpPr>
        <p:spPr>
          <a:ln/>
        </p:spPr>
      </p:sp>
      <p:sp>
        <p:nvSpPr>
          <p:cNvPr id="77828" name="Rectangle 1027"/>
          <p:cNvSpPr>
            <a:spLocks noGrp="1" noChangeArrowheads="1"/>
          </p:cNvSpPr>
          <p:nvPr>
            <p:ph type="body" idx="1"/>
          </p:nvPr>
        </p:nvSpPr>
        <p:spPr>
          <a:noFill/>
          <a:ln/>
        </p:spPr>
        <p:txBody>
          <a:bodyPr/>
          <a:lstStyle/>
          <a:p>
            <a:endParaRPr 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C71BF02-B194-DF44-B17F-5B1741F4A37F}" type="slidenum">
              <a:rPr lang="it-IT"/>
              <a:pPr/>
              <a:t>88</a:t>
            </a:fld>
            <a:endParaRPr lang="it-IT"/>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F9CE8CD3-4E23-4C4E-939F-B88A9F9237B0}" type="slidenum">
              <a:rPr lang="en-GB"/>
              <a:pPr/>
              <a:t>5</a:t>
            </a:fld>
            <a:endParaRPr lang="en-GB"/>
          </a:p>
        </p:txBody>
      </p:sp>
      <p:sp>
        <p:nvSpPr>
          <p:cNvPr id="20483" name="Rectangle 2"/>
          <p:cNvSpPr>
            <a:spLocks noGrp="1" noRot="1" noChangeAspect="1" noChangeArrowheads="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F9CE8CD3-4E23-4C4E-939F-B88A9F9237B0}" type="slidenum">
              <a:rPr lang="en-GB"/>
              <a:pPr/>
              <a:t>6</a:t>
            </a:fld>
            <a:endParaRPr lang="en-GB"/>
          </a:p>
        </p:txBody>
      </p:sp>
      <p:sp>
        <p:nvSpPr>
          <p:cNvPr id="20483" name="Rectangle 2"/>
          <p:cNvSpPr>
            <a:spLocks noGrp="1" noRot="1" noChangeAspect="1" noChangeArrowheads="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5FDA5E6F-9CB7-1649-BE26-D6A0CE355761}" type="slidenum">
              <a:rPr lang="it-IT"/>
              <a:pPr/>
              <a:t>9</a:t>
            </a:fld>
            <a:endParaRPr lang="it-IT"/>
          </a:p>
        </p:txBody>
      </p:sp>
      <p:sp>
        <p:nvSpPr>
          <p:cNvPr id="43011" name="Rectangle 1026"/>
          <p:cNvSpPr>
            <a:spLocks noGrp="1" noRot="1" noChangeAspect="1" noChangeArrowheads="1"/>
          </p:cNvSpPr>
          <p:nvPr>
            <p:ph type="sldImg"/>
          </p:nvPr>
        </p:nvSpPr>
        <p:spPr>
          <a:solidFill>
            <a:srgbClr val="FFFFFF"/>
          </a:solidFill>
          <a:ln/>
        </p:spPr>
      </p:sp>
      <p:sp>
        <p:nvSpPr>
          <p:cNvPr id="43012" name="Rectangle 1027"/>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BCAC0125-384A-654C-8620-73F0C81ED661}" type="slidenum">
              <a:rPr lang="it-IT"/>
              <a:pPr/>
              <a:t>15</a:t>
            </a:fld>
            <a:endParaRPr lang="it-IT"/>
          </a:p>
        </p:txBody>
      </p:sp>
      <p:sp>
        <p:nvSpPr>
          <p:cNvPr id="81923" name="Rectangle 2"/>
          <p:cNvSpPr>
            <a:spLocks noGrp="1" noRot="1" noChangeAspect="1" noChangeArrowheads="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5E19C05-3D9A-D74F-B8FE-8A7900345080}" type="slidenum">
              <a:rPr lang="it-IT"/>
              <a:pPr/>
              <a:t>18</a:t>
            </a:fld>
            <a:endParaRPr lang="it-IT"/>
          </a:p>
        </p:txBody>
      </p:sp>
      <p:sp>
        <p:nvSpPr>
          <p:cNvPr id="88067" name="Rectangle 2"/>
          <p:cNvSpPr>
            <a:spLocks noGrp="1" noRot="1" noChangeAspect="1" noChangeArrowheads="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bwMode="auto">
          <a:xfrm>
            <a:off x="685800" y="1828800"/>
            <a:ext cx="7772400" cy="16002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it-IT"/>
              <a:t>Fare clic per modificare stile</a:t>
            </a:r>
          </a:p>
        </p:txBody>
      </p:sp>
      <p:sp>
        <p:nvSpPr>
          <p:cNvPr id="4099" name="Rectangle 3"/>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it-IT"/>
              <a:t>Fare clic per modificare lo stile del sottotitolo dello schema</a:t>
            </a:r>
          </a:p>
        </p:txBody>
      </p:sp>
      <p:sp>
        <p:nvSpPr>
          <p:cNvPr id="4" name="Rectangle 4"/>
          <p:cNvSpPr>
            <a:spLocks noGrp="1" noChangeArrowheads="1"/>
          </p:cNvSpPr>
          <p:nvPr>
            <p:ph type="dt" sz="half" idx="10"/>
          </p:nvPr>
        </p:nvSpPr>
        <p:spPr bwMode="auto">
          <a:xfrm>
            <a:off x="685800" y="6172200"/>
            <a:ext cx="1905000" cy="533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5" name="Rectangle 5"/>
          <p:cNvSpPr>
            <a:spLocks noGrp="1" noChangeArrowheads="1"/>
          </p:cNvSpPr>
          <p:nvPr>
            <p:ph type="ftr" sz="quarter" idx="11"/>
          </p:nvPr>
        </p:nvSpPr>
        <p:spPr bwMode="auto">
          <a:xfrm>
            <a:off x="3124200" y="6172200"/>
            <a:ext cx="2895600" cy="533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6" name="Rectangle 6"/>
          <p:cNvSpPr>
            <a:spLocks noGrp="1" noChangeArrowheads="1"/>
          </p:cNvSpPr>
          <p:nvPr>
            <p:ph type="sldNum" sz="quarter" idx="12"/>
          </p:nvPr>
        </p:nvSpPr>
        <p:spPr>
          <a:xfrm>
            <a:off x="6553200" y="6172200"/>
            <a:ext cx="2286000" cy="533400"/>
          </a:xfrm>
        </p:spPr>
        <p:txBody>
          <a:bodyPr/>
          <a:lstStyle>
            <a:lvl1pPr>
              <a:defRPr i="0">
                <a:solidFill>
                  <a:schemeClr val="tx1"/>
                </a:solidFill>
              </a:defRPr>
            </a:lvl1pPr>
          </a:lstStyle>
          <a:p>
            <a:pPr>
              <a:defRPr/>
            </a:pPr>
            <a:fld id="{A938F5FA-BD55-3747-B608-DE68BD1FDC87}" type="slidenum">
              <a:rPr lang="it-IT"/>
              <a:pPr>
                <a:defRPr/>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it-IT" smtClean="0"/>
              <a:t>Click to edit Master title style</a:t>
            </a:r>
            <a:endParaRPr lang="it-IT"/>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6"/>
          <p:cNvSpPr>
            <a:spLocks noGrp="1" noChangeArrowheads="1"/>
          </p:cNvSpPr>
          <p:nvPr>
            <p:ph type="sldNum" sz="quarter" idx="10"/>
          </p:nvPr>
        </p:nvSpPr>
        <p:spPr>
          <a:ln/>
        </p:spPr>
        <p:txBody>
          <a:bodyPr/>
          <a:lstStyle>
            <a:lvl1pPr>
              <a:defRPr/>
            </a:lvl1pPr>
          </a:lstStyle>
          <a:p>
            <a:pPr>
              <a:defRPr/>
            </a:pPr>
            <a:r>
              <a:rPr lang="it-IT"/>
              <a:t>Progetto MaGIC 10/22/06</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it-IT"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6"/>
          <p:cNvSpPr>
            <a:spLocks noGrp="1" noChangeArrowheads="1"/>
          </p:cNvSpPr>
          <p:nvPr>
            <p:ph type="sldNum" sz="quarter" idx="10"/>
          </p:nvPr>
        </p:nvSpPr>
        <p:spPr>
          <a:ln/>
        </p:spPr>
        <p:txBody>
          <a:bodyPr/>
          <a:lstStyle>
            <a:lvl1pPr>
              <a:defRPr/>
            </a:lvl1pPr>
          </a:lstStyle>
          <a:p>
            <a:pPr>
              <a:defRPr/>
            </a:pPr>
            <a:r>
              <a:rPr lang="it-IT"/>
              <a:t>Progetto MaGIC 10/22/06</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it-IT" smtClean="0"/>
              <a:t>Click to edit Master title style</a:t>
            </a:r>
            <a:endParaRPr lang="it-IT"/>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6"/>
          <p:cNvSpPr>
            <a:spLocks noGrp="1" noChangeArrowheads="1"/>
          </p:cNvSpPr>
          <p:nvPr>
            <p:ph type="sldNum" sz="quarter" idx="10"/>
          </p:nvPr>
        </p:nvSpPr>
        <p:spPr>
          <a:ln/>
        </p:spPr>
        <p:txBody>
          <a:bodyPr/>
          <a:lstStyle>
            <a:lvl1pPr>
              <a:defRPr/>
            </a:lvl1pPr>
          </a:lstStyle>
          <a:p>
            <a:pPr>
              <a:defRPr/>
            </a:pPr>
            <a:r>
              <a:rPr lang="it-IT"/>
              <a:t>Progetto MaGIC 10/22/06</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it-IT" smtClean="0"/>
              <a:t>Click to edit Master title style</a:t>
            </a:r>
            <a:endParaRPr lang="it-IT"/>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r>
              <a:rPr lang="it-IT"/>
              <a:t>Progetto MaGIC 10/22/06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it-IT" smtClean="0"/>
              <a:t>Click to edit Master title style</a:t>
            </a:r>
            <a:endParaRPr lang="it-IT"/>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Rectangle 6"/>
          <p:cNvSpPr>
            <a:spLocks noGrp="1" noChangeArrowheads="1"/>
          </p:cNvSpPr>
          <p:nvPr>
            <p:ph type="sldNum" sz="quarter" idx="10"/>
          </p:nvPr>
        </p:nvSpPr>
        <p:spPr>
          <a:ln/>
        </p:spPr>
        <p:txBody>
          <a:bodyPr/>
          <a:lstStyle>
            <a:lvl1pPr>
              <a:defRPr/>
            </a:lvl1pPr>
          </a:lstStyle>
          <a:p>
            <a:pPr>
              <a:defRPr/>
            </a:pPr>
            <a:r>
              <a:rPr lang="it-IT"/>
              <a:t>Progetto MaGIC 10/22/06</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it-IT" smtClean="0"/>
              <a:t>Click to edit Master title style</a:t>
            </a:r>
            <a:endParaRPr lang="it-IT"/>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7" name="Rectangle 6"/>
          <p:cNvSpPr>
            <a:spLocks noGrp="1" noChangeArrowheads="1"/>
          </p:cNvSpPr>
          <p:nvPr>
            <p:ph type="sldNum" sz="quarter" idx="10"/>
          </p:nvPr>
        </p:nvSpPr>
        <p:spPr>
          <a:ln/>
        </p:spPr>
        <p:txBody>
          <a:bodyPr/>
          <a:lstStyle>
            <a:lvl1pPr>
              <a:defRPr/>
            </a:lvl1pPr>
          </a:lstStyle>
          <a:p>
            <a:pPr>
              <a:defRPr/>
            </a:pPr>
            <a:r>
              <a:rPr lang="it-IT"/>
              <a:t>Progetto MaGIC 10/22/06</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it-IT" smtClean="0"/>
              <a:t>Click to edit Master title style</a:t>
            </a:r>
            <a:endParaRPr lang="it-IT"/>
          </a:p>
        </p:txBody>
      </p:sp>
      <p:sp>
        <p:nvSpPr>
          <p:cNvPr id="3" name="Rectangle 6"/>
          <p:cNvSpPr>
            <a:spLocks noGrp="1" noChangeArrowheads="1"/>
          </p:cNvSpPr>
          <p:nvPr>
            <p:ph type="sldNum" sz="quarter" idx="10"/>
          </p:nvPr>
        </p:nvSpPr>
        <p:spPr>
          <a:ln/>
        </p:spPr>
        <p:txBody>
          <a:bodyPr/>
          <a:lstStyle>
            <a:lvl1pPr>
              <a:defRPr/>
            </a:lvl1pPr>
          </a:lstStyle>
          <a:p>
            <a:pPr>
              <a:defRPr/>
            </a:pPr>
            <a:r>
              <a:rPr lang="it-IT"/>
              <a:t>Progetto MaGIC 10/22/06</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r>
              <a:rPr lang="it-IT"/>
              <a:t>Progetto MaGIC 10/22/06</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it-IT" smtClean="0"/>
              <a:t>Click to edit Master title style</a:t>
            </a:r>
            <a:endParaRPr lang="it-IT"/>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it-IT"/>
              <a:t>Progetto MaGIC 10/22/06</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it-IT" smtClean="0"/>
              <a:t>Click to edit Master title style</a:t>
            </a:r>
            <a:endParaRPr lang="it-IT"/>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it-IT"/>
              <a:t>Progetto MaGIC 10/22/06</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000FF"/>
            </a:gs>
            <a:gs pos="50000">
              <a:srgbClr val="000076"/>
            </a:gs>
            <a:gs pos="100000">
              <a:srgbClr val="0000FF"/>
            </a:gs>
          </a:gsLst>
          <a:lin ang="5400000" scaled="1"/>
        </a:gra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5638800" y="6324600"/>
            <a:ext cx="3200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1">
                <a:solidFill>
                  <a:srgbClr val="FFFF00"/>
                </a:solidFill>
              </a:defRPr>
            </a:lvl1pPr>
          </a:lstStyle>
          <a:p>
            <a:pPr>
              <a:defRPr/>
            </a:pPr>
            <a:r>
              <a:rPr lang="it-IT"/>
              <a:t>Progetto MaGIC 10/22/06</a:t>
            </a:r>
          </a:p>
        </p:txBody>
      </p:sp>
    </p:spTree>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Gill San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Gill San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Gill San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Gill San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Gill Sans" charset="0"/>
        </a:defRPr>
      </a:lvl6pPr>
      <a:lvl7pPr marL="914400" algn="ctr" rtl="0" eaLnBrk="0" fontAlgn="base" hangingPunct="0">
        <a:spcBef>
          <a:spcPct val="0"/>
        </a:spcBef>
        <a:spcAft>
          <a:spcPct val="0"/>
        </a:spcAft>
        <a:defRPr sz="4400">
          <a:solidFill>
            <a:schemeClr val="tx2"/>
          </a:solidFill>
          <a:latin typeface="Gill Sans" charset="0"/>
        </a:defRPr>
      </a:lvl7pPr>
      <a:lvl8pPr marL="1371600" algn="ctr" rtl="0" eaLnBrk="0" fontAlgn="base" hangingPunct="0">
        <a:spcBef>
          <a:spcPct val="0"/>
        </a:spcBef>
        <a:spcAft>
          <a:spcPct val="0"/>
        </a:spcAft>
        <a:defRPr sz="4400">
          <a:solidFill>
            <a:schemeClr val="tx2"/>
          </a:solidFill>
          <a:latin typeface="Gill Sans" charset="0"/>
        </a:defRPr>
      </a:lvl8pPr>
      <a:lvl9pPr marL="1828800" algn="ctr" rtl="0" eaLnBrk="0" fontAlgn="base" hangingPunct="0">
        <a:spcBef>
          <a:spcPct val="0"/>
        </a:spcBef>
        <a:spcAft>
          <a:spcPct val="0"/>
        </a:spcAft>
        <a:defRPr sz="4400">
          <a:solidFill>
            <a:schemeClr val="tx2"/>
          </a:solidFill>
          <a:latin typeface="Gill San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oleObject" Target="../embeddings/Microsoft_Word_97_-_2004_Document3.doc"/></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Microsoft_Word_97_-_2004_Document4.doc"/><Relationship Id="rId4" Type="http://schemas.openxmlformats.org/officeDocument/2006/relationships/image" Target="../media/image29.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df"/><Relationship Id="rId4" Type="http://schemas.openxmlformats.org/officeDocument/2006/relationships/image" Target="../media/image33.png"/><Relationship Id="rId5" Type="http://schemas.openxmlformats.org/officeDocument/2006/relationships/image" Target="../media/image34.pdf"/><Relationship Id="rId6" Type="http://schemas.openxmlformats.org/officeDocument/2006/relationships/image" Target="../media/image35.png"/><Relationship Id="rId7" Type="http://schemas.openxmlformats.org/officeDocument/2006/relationships/image" Target="../media/image36.pdf"/><Relationship Id="rId8" Type="http://schemas.openxmlformats.org/officeDocument/2006/relationships/image" Target="../media/image37.png"/><Relationship Id="rId9"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oleObject" Target="../embeddings/Microsoft_Word_97_-_2004_Document5.doc"/><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oleObject" Target="../embeddings/Microsoft_Word_97_-_2004_Document1.doc"/><Relationship Id="rId7" Type="http://schemas.openxmlformats.org/officeDocument/2006/relationships/image" Target="../media/image9.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jpeg"/><Relationship Id="rId3" Type="http://schemas.openxmlformats.org/officeDocument/2006/relationships/image" Target="../media/image61.jpeg"/></Relationships>
</file>

<file path=ppt/slides/_rels/slide31.xml.rels><?xml version="1.0" encoding="UTF-8" standalone="yes"?>
<Relationships xmlns="http://schemas.openxmlformats.org/package/2006/relationships"><Relationship Id="rId11" Type="http://schemas.openxmlformats.org/officeDocument/2006/relationships/image" Target="../media/image70.jpeg"/><Relationship Id="rId12" Type="http://schemas.openxmlformats.org/officeDocument/2006/relationships/image" Target="../media/image71.jpeg"/><Relationship Id="rId13" Type="http://schemas.openxmlformats.org/officeDocument/2006/relationships/image" Target="../media/image72.emf"/><Relationship Id="rId1" Type="http://schemas.openxmlformats.org/officeDocument/2006/relationships/vmlDrawing" Target="../drawings/vmlDrawing6.vml"/><Relationship Id="rId2" Type="http://schemas.openxmlformats.org/officeDocument/2006/relationships/slideLayout" Target="../slideLayouts/slideLayout7.xml"/><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png"/><Relationship Id="rId6" Type="http://schemas.openxmlformats.org/officeDocument/2006/relationships/oleObject" Target="../embeddings/oleObject1.bin"/><Relationship Id="rId7" Type="http://schemas.openxmlformats.org/officeDocument/2006/relationships/image" Target="../media/image66.jpeg"/><Relationship Id="rId8" Type="http://schemas.openxmlformats.org/officeDocument/2006/relationships/image" Target="../media/image67.jpeg"/><Relationship Id="rId9" Type="http://schemas.openxmlformats.org/officeDocument/2006/relationships/image" Target="../media/image68.emf"/><Relationship Id="rId10"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 Id="rId3" Type="http://schemas.openxmlformats.org/officeDocument/2006/relationships/image" Target="../media/image74.jpeg"/></Relationships>
</file>

<file path=ppt/slides/_rels/slide33.xml.rels><?xml version="1.0" encoding="UTF-8" standalone="yes"?>
<Relationships xmlns="http://schemas.openxmlformats.org/package/2006/relationships"><Relationship Id="rId11" Type="http://schemas.openxmlformats.org/officeDocument/2006/relationships/image" Target="../media/image83.jpeg"/><Relationship Id="rId12"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image" Target="../media/image63.jpeg"/><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8" Type="http://schemas.openxmlformats.org/officeDocument/2006/relationships/image" Target="../media/image80.jpeg"/><Relationship Id="rId9" Type="http://schemas.openxmlformats.org/officeDocument/2006/relationships/image" Target="../media/image81.jpeg"/><Relationship Id="rId10" Type="http://schemas.openxmlformats.org/officeDocument/2006/relationships/image" Target="../media/image8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5" Type="http://schemas.openxmlformats.org/officeDocument/2006/relationships/image" Target="../media/image91.emf"/><Relationship Id="rId6" Type="http://schemas.openxmlformats.org/officeDocument/2006/relationships/hyperlink" Target="http://informare.magicproject.it/" TargetMode="External"/><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image" Target="../media/image9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png"/><Relationship Id="rId3"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 Id="rId3" Type="http://schemas.openxmlformats.org/officeDocument/2006/relationships/image" Target="../media/image10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png"/><Relationship Id="rId3" Type="http://schemas.openxmlformats.org/officeDocument/2006/relationships/image" Target="../media/image10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 Id="rId3"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5" Type="http://schemas.openxmlformats.org/officeDocument/2006/relationships/image" Target="../media/image115.jpeg"/><Relationship Id="rId1" Type="http://schemas.openxmlformats.org/officeDocument/2006/relationships/slideLayout" Target="../slideLayouts/slideLayout7.xml"/><Relationship Id="rId2" Type="http://schemas.openxmlformats.org/officeDocument/2006/relationships/image" Target="../media/image11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jpeg"/><Relationship Id="rId3" Type="http://schemas.openxmlformats.org/officeDocument/2006/relationships/image" Target="../media/image11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9.jpeg"/><Relationship Id="rId7" Type="http://schemas.openxmlformats.org/officeDocument/2006/relationships/image" Target="../media/image12.jpeg"/><Relationship Id="rId8" Type="http://schemas.openxmlformats.org/officeDocument/2006/relationships/oleObject" Target="../embeddings/Microsoft_Word_97_-_2004_Document2.doc"/><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jpeg"/><Relationship Id="rId3" Type="http://schemas.openxmlformats.org/officeDocument/2006/relationships/image" Target="../media/image12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jpeg"/></Relationships>
</file>

<file path=ppt/slides/_rels/slide53.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1" Type="http://schemas.openxmlformats.org/officeDocument/2006/relationships/slideLayout" Target="../slideLayouts/slideLayout7.xml"/><Relationship Id="rId2" Type="http://schemas.openxmlformats.org/officeDocument/2006/relationships/image" Target="../media/image122.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jpeg"/><Relationship Id="rId3" Type="http://schemas.openxmlformats.org/officeDocument/2006/relationships/image" Target="../media/image12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9.jpeg"/><Relationship Id="rId3" Type="http://schemas.openxmlformats.org/officeDocument/2006/relationships/image" Target="../media/image130.jpeg"/></Relationships>
</file>

<file path=ppt/slides/_rels/slide58.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1" Type="http://schemas.openxmlformats.org/officeDocument/2006/relationships/slideLayout" Target="../slideLayouts/slideLayout7.xml"/><Relationship Id="rId2" Type="http://schemas.openxmlformats.org/officeDocument/2006/relationships/image" Target="../media/image13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jpeg"/><Relationship Id="rId3" Type="http://schemas.openxmlformats.org/officeDocument/2006/relationships/image" Target="../media/image13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1" Type="http://schemas.openxmlformats.org/officeDocument/2006/relationships/slideLayout" Target="../slideLayouts/slideLayout7.xml"/><Relationship Id="rId2" Type="http://schemas.openxmlformats.org/officeDocument/2006/relationships/image" Target="../media/image135.jpeg"/></Relationships>
</file>

<file path=ppt/slides/_rels/slide61.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jpeg"/><Relationship Id="rId5" Type="http://schemas.openxmlformats.org/officeDocument/2006/relationships/image" Target="../media/image141.jpeg"/><Relationship Id="rId1" Type="http://schemas.openxmlformats.org/officeDocument/2006/relationships/slideLayout" Target="../slideLayouts/slideLayout7.xml"/><Relationship Id="rId2" Type="http://schemas.openxmlformats.org/officeDocument/2006/relationships/image" Target="../media/image13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42.jpeg"/></Relationships>
</file>

<file path=ppt/slides/_rels/slide63.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23.jpeg"/><Relationship Id="rId5" Type="http://schemas.openxmlformats.org/officeDocument/2006/relationships/image" Target="../media/image144.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64.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65.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5" Type="http://schemas.openxmlformats.org/officeDocument/2006/relationships/image" Target="../media/image133.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66.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67.xml.rels><?xml version="1.0" encoding="UTF-8" standalone="yes"?>
<Relationships xmlns="http://schemas.openxmlformats.org/package/2006/relationships"><Relationship Id="rId3" Type="http://schemas.openxmlformats.org/officeDocument/2006/relationships/image" Target="../media/image147.jpeg"/><Relationship Id="rId4" Type="http://schemas.openxmlformats.org/officeDocument/2006/relationships/image" Target="../media/image148.jpe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68.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9.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9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50.jpeg"/><Relationship Id="rId6"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52.jpeg"/></Relationships>
</file>

<file path=ppt/slides/_rels/slide77.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2.jpeg"/><Relationship Id="rId5" Type="http://schemas.openxmlformats.org/officeDocument/2006/relationships/image" Target="../media/image48.jpeg"/><Relationship Id="rId6"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8.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5" Type="http://schemas.openxmlformats.org/officeDocument/2006/relationships/image" Target="../media/image91.emf"/><Relationship Id="rId6" Type="http://schemas.openxmlformats.org/officeDocument/2006/relationships/hyperlink" Target="http://informare.magicproject.it/" TargetMode="External"/><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image" Target="../media/image8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7.jpeg"/></Relationships>
</file>

<file path=ppt/slides/_rels/slide83.xml.rels><?xml version="1.0" encoding="UTF-8" standalone="yes"?>
<Relationships xmlns="http://schemas.openxmlformats.org/package/2006/relationships"><Relationship Id="rId3" Type="http://schemas.openxmlformats.org/officeDocument/2006/relationships/oleObject" Target="../embeddings/Microsoft_Word_97_-_2004_Document6.doc"/><Relationship Id="rId4" Type="http://schemas.openxmlformats.org/officeDocument/2006/relationships/image" Target="../media/image156.jpe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5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5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59.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0" y="5334000"/>
            <a:ext cx="9144000" cy="553998"/>
          </a:xfrm>
          <a:prstGeom prst="rect">
            <a:avLst/>
          </a:prstGeom>
          <a:noFill/>
          <a:ln w="9525">
            <a:noFill/>
            <a:miter lim="800000"/>
            <a:headEnd/>
            <a:tailEnd/>
          </a:ln>
        </p:spPr>
        <p:txBody>
          <a:bodyPr>
            <a:prstTxWarp prst="textNoShape">
              <a:avLst/>
            </a:prstTxWarp>
            <a:spAutoFit/>
          </a:bodyPr>
          <a:lstStyle/>
          <a:p>
            <a:pPr algn="ctr">
              <a:spcBef>
                <a:spcPct val="50000"/>
              </a:spcBef>
            </a:pPr>
            <a:r>
              <a:rPr lang="en-GB" sz="3000" dirty="0" smtClean="0">
                <a:solidFill>
                  <a:srgbClr val="FFFF00"/>
                </a:solidFill>
              </a:rPr>
              <a:t>Aims, state, and future perspectives of the Magic Project</a:t>
            </a:r>
            <a:endParaRPr lang="en-GB" sz="3000" dirty="0">
              <a:solidFill>
                <a:srgbClr val="FFFF00"/>
              </a:solidFill>
            </a:endParaRPr>
          </a:p>
        </p:txBody>
      </p:sp>
      <p:sp>
        <p:nvSpPr>
          <p:cNvPr id="55299" name="Rectangle 5"/>
          <p:cNvSpPr>
            <a:spLocks noChangeArrowheads="1"/>
          </p:cNvSpPr>
          <p:nvPr/>
        </p:nvSpPr>
        <p:spPr bwMode="auto">
          <a:xfrm>
            <a:off x="3599009" y="4572000"/>
            <a:ext cx="1953918" cy="307777"/>
          </a:xfrm>
          <a:prstGeom prst="rect">
            <a:avLst/>
          </a:prstGeom>
          <a:noFill/>
          <a:ln w="9525">
            <a:noFill/>
            <a:miter lim="800000"/>
            <a:headEnd/>
            <a:tailEnd/>
          </a:ln>
        </p:spPr>
        <p:txBody>
          <a:bodyPr wrap="none">
            <a:prstTxWarp prst="textNoShape">
              <a:avLst/>
            </a:prstTxWarp>
            <a:spAutoFit/>
          </a:bodyPr>
          <a:lstStyle/>
          <a:p>
            <a:pPr algn="ctr"/>
            <a:r>
              <a:rPr lang="en-GB" sz="1400" i="1" dirty="0">
                <a:solidFill>
                  <a:srgbClr val="FFFF00"/>
                </a:solidFill>
              </a:rPr>
              <a:t>http://</a:t>
            </a:r>
            <a:r>
              <a:rPr lang="en-GB" sz="1400" i="1" dirty="0" err="1">
                <a:solidFill>
                  <a:srgbClr val="FFFF00"/>
                </a:solidFill>
              </a:rPr>
              <a:t>www.magicproject.it</a:t>
            </a:r>
            <a:endParaRPr lang="en-GB" sz="1400" i="1" dirty="0">
              <a:solidFill>
                <a:srgbClr val="FFFF00"/>
              </a:solidFill>
            </a:endParaRPr>
          </a:p>
        </p:txBody>
      </p:sp>
      <p:sp>
        <p:nvSpPr>
          <p:cNvPr id="353288" name="Text Box 8"/>
          <p:cNvSpPr txBox="1">
            <a:spLocks noChangeArrowheads="1"/>
          </p:cNvSpPr>
          <p:nvPr/>
        </p:nvSpPr>
        <p:spPr bwMode="auto">
          <a:xfrm>
            <a:off x="0" y="6248400"/>
            <a:ext cx="9144000"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1600" dirty="0" smtClean="0">
                <a:solidFill>
                  <a:srgbClr val="FFFF00"/>
                </a:solidFill>
              </a:rPr>
              <a:t>5 years </a:t>
            </a:r>
            <a:r>
              <a:rPr lang="en-GB" sz="1600" dirty="0" err="1" smtClean="0">
                <a:solidFill>
                  <a:srgbClr val="FFFF00"/>
                </a:solidFill>
              </a:rPr>
              <a:t>geohazard</a:t>
            </a:r>
            <a:r>
              <a:rPr lang="en-GB" sz="1600" dirty="0" smtClean="0">
                <a:solidFill>
                  <a:srgbClr val="FFFF00"/>
                </a:solidFill>
              </a:rPr>
              <a:t> project </a:t>
            </a:r>
            <a:r>
              <a:rPr lang="en-GB" sz="1600" dirty="0">
                <a:solidFill>
                  <a:srgbClr val="FFFF00"/>
                </a:solidFill>
              </a:rPr>
              <a:t>(2007-2012) involving the whole Italian Marine Geology scientific </a:t>
            </a:r>
            <a:r>
              <a:rPr lang="en-GB" sz="1600" dirty="0" smtClean="0">
                <a:solidFill>
                  <a:srgbClr val="FFFF00"/>
                </a:solidFill>
              </a:rPr>
              <a:t>community</a:t>
            </a:r>
            <a:r>
              <a:rPr lang="en-GB" sz="2000" dirty="0" smtClean="0">
                <a:solidFill>
                  <a:srgbClr val="FFFF00"/>
                </a:solidFill>
              </a:rPr>
              <a:t> </a:t>
            </a:r>
            <a:endParaRPr lang="en-GB" dirty="0">
              <a:solidFill>
                <a:srgbClr val="FFFF00"/>
              </a:solidFill>
            </a:endParaRPr>
          </a:p>
        </p:txBody>
      </p:sp>
      <p:pic>
        <p:nvPicPr>
          <p:cNvPr id="55301" name="Picture 9"/>
          <p:cNvPicPr>
            <a:picLocks noChangeAspect="1" noChangeArrowheads="1"/>
          </p:cNvPicPr>
          <p:nvPr/>
        </p:nvPicPr>
        <p:blipFill>
          <a:blip r:embed="rId3"/>
          <a:srcRect/>
          <a:stretch>
            <a:fillRect/>
          </a:stretch>
        </p:blipFill>
        <p:spPr bwMode="auto">
          <a:xfrm>
            <a:off x="2286000" y="685800"/>
            <a:ext cx="4458025" cy="3960813"/>
          </a:xfrm>
          <a:prstGeom prst="rect">
            <a:avLst/>
          </a:prstGeom>
          <a:noFill/>
          <a:ln w="9525">
            <a:noFill/>
            <a:miter lim="800000"/>
            <a:headEnd/>
            <a:tailEnd/>
          </a:ln>
        </p:spPr>
      </p:pic>
      <p:sp>
        <p:nvSpPr>
          <p:cNvPr id="6" name="Text Box 8"/>
          <p:cNvSpPr txBox="1">
            <a:spLocks noChangeArrowheads="1"/>
          </p:cNvSpPr>
          <p:nvPr/>
        </p:nvSpPr>
        <p:spPr bwMode="auto">
          <a:xfrm>
            <a:off x="0" y="228600"/>
            <a:ext cx="9144000"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GB" sz="1600" i="1" dirty="0" err="1" smtClean="0">
                <a:solidFill>
                  <a:srgbClr val="FFFF00"/>
                </a:solidFill>
              </a:rPr>
              <a:t>Bruxelles</a:t>
            </a:r>
            <a:r>
              <a:rPr lang="en-GB" sz="1600" i="1" dirty="0" smtClean="0">
                <a:solidFill>
                  <a:srgbClr val="FFFF00"/>
                </a:solidFill>
              </a:rPr>
              <a:t>, June 19 </a:t>
            </a:r>
            <a:r>
              <a:rPr lang="en-GB" sz="1600" i="1" dirty="0" smtClean="0">
                <a:solidFill>
                  <a:srgbClr val="FFFF00"/>
                </a:solidFill>
              </a:rPr>
              <a:t>2012                                      </a:t>
            </a:r>
            <a:r>
              <a:rPr lang="en-US" sz="1600" i="1" dirty="0" smtClean="0">
                <a:solidFill>
                  <a:srgbClr val="FFFF00"/>
                </a:solidFill>
              </a:rPr>
              <a:t>THE MARINE OBSERVATION </a:t>
            </a:r>
            <a:r>
              <a:rPr lang="en-US" sz="1600" i="1" dirty="0" smtClean="0">
                <a:solidFill>
                  <a:srgbClr val="FFFF00"/>
                </a:solidFill>
              </a:rPr>
              <a:t>AND DATA EXPERT GROUP</a:t>
            </a:r>
            <a:endParaRPr lang="en-GB" sz="1600" i="1"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2" descr="C:\Mediterr\algerie\exposes\toutes_campagnes.png"/>
          <p:cNvPicPr>
            <a:picLocks noChangeAspect="1" noChangeArrowheads="1"/>
          </p:cNvPicPr>
          <p:nvPr/>
        </p:nvPicPr>
        <p:blipFill>
          <a:blip r:embed="rId2"/>
          <a:srcRect/>
          <a:stretch>
            <a:fillRect/>
          </a:stretch>
        </p:blipFill>
        <p:spPr bwMode="auto">
          <a:xfrm>
            <a:off x="0" y="3913188"/>
            <a:ext cx="9067800" cy="2944812"/>
          </a:xfrm>
          <a:prstGeom prst="rect">
            <a:avLst/>
          </a:prstGeom>
          <a:noFill/>
          <a:ln w="9525">
            <a:noFill/>
            <a:miter lim="800000"/>
            <a:headEnd/>
            <a:tailEnd/>
          </a:ln>
        </p:spPr>
      </p:pic>
      <p:pic>
        <p:nvPicPr>
          <p:cNvPr id="44035" name="Picture 3" descr="J:\planpo_toutes_campagnes.jpg"/>
          <p:cNvPicPr>
            <a:picLocks noChangeAspect="1" noChangeArrowheads="1"/>
          </p:cNvPicPr>
          <p:nvPr/>
        </p:nvPicPr>
        <p:blipFill>
          <a:blip r:embed="rId3"/>
          <a:srcRect t="19315" r="2238" b="30385"/>
          <a:stretch>
            <a:fillRect/>
          </a:stretch>
        </p:blipFill>
        <p:spPr bwMode="auto">
          <a:xfrm>
            <a:off x="0" y="706438"/>
            <a:ext cx="9144000" cy="3313112"/>
          </a:xfrm>
          <a:prstGeom prst="rect">
            <a:avLst/>
          </a:prstGeom>
          <a:noFill/>
          <a:ln w="9525">
            <a:solidFill>
              <a:schemeClr val="tx1"/>
            </a:solidFill>
            <a:miter lim="800000"/>
            <a:headEnd/>
            <a:tailEnd/>
          </a:ln>
        </p:spPr>
      </p:pic>
      <p:sp>
        <p:nvSpPr>
          <p:cNvPr id="44036" name="Rectangle 4"/>
          <p:cNvSpPr>
            <a:spLocks noChangeArrowheads="1"/>
          </p:cNvSpPr>
          <p:nvPr/>
        </p:nvSpPr>
        <p:spPr bwMode="auto">
          <a:xfrm>
            <a:off x="3810000" y="76200"/>
            <a:ext cx="5181600" cy="762000"/>
          </a:xfrm>
          <a:prstGeom prst="rect">
            <a:avLst/>
          </a:prstGeom>
          <a:noFill/>
          <a:ln w="9525">
            <a:noFill/>
            <a:miter lim="800000"/>
            <a:headEnd/>
            <a:tailEnd/>
          </a:ln>
        </p:spPr>
        <p:txBody>
          <a:bodyPr anchor="ctr">
            <a:prstTxWarp prst="textNoShape">
              <a:avLst/>
            </a:prstTxWarp>
          </a:bodyPr>
          <a:lstStyle/>
          <a:p>
            <a:pPr algn="ctr" eaLnBrk="1" hangingPunct="1"/>
            <a:r>
              <a:rPr lang="fr-FR" sz="2000">
                <a:solidFill>
                  <a:srgbClr val="FFFF00"/>
                </a:solidFill>
              </a:rPr>
              <a:t>Algeria: Cruises MARADJA 2003 - 2005</a:t>
            </a:r>
          </a:p>
        </p:txBody>
      </p:sp>
      <p:pic>
        <p:nvPicPr>
          <p:cNvPr id="44037" name="Picture 5" descr="C:\MEDITERR\ALGERIE\MARADJA\SUROIT\EQUIPEMENTS\suroit1.BMP"/>
          <p:cNvPicPr>
            <a:picLocks noChangeAspect="1" noChangeArrowheads="1"/>
          </p:cNvPicPr>
          <p:nvPr/>
        </p:nvPicPr>
        <p:blipFill>
          <a:blip r:embed="rId4"/>
          <a:srcRect/>
          <a:stretch>
            <a:fillRect/>
          </a:stretch>
        </p:blipFill>
        <p:spPr bwMode="auto">
          <a:xfrm>
            <a:off x="0" y="0"/>
            <a:ext cx="3429000" cy="21431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5058" name="Object 2"/>
          <p:cNvGraphicFramePr>
            <a:graphicFrameLocks noChangeAspect="1"/>
          </p:cNvGraphicFramePr>
          <p:nvPr/>
        </p:nvGraphicFramePr>
        <p:xfrm>
          <a:off x="0" y="428625"/>
          <a:ext cx="9144000" cy="4540250"/>
        </p:xfrm>
        <a:graphic>
          <a:graphicData uri="http://schemas.openxmlformats.org/presentationml/2006/ole">
            <p:oleObj spid="_x0000_s200706" name="Document" r:id="rId3" imgW="4123944" imgH="2048256" progId="Word.Document.8">
              <p:embed/>
            </p:oleObj>
          </a:graphicData>
        </a:graphic>
      </p:graphicFrame>
      <p:sp>
        <p:nvSpPr>
          <p:cNvPr id="45059" name="Text Box 4"/>
          <p:cNvSpPr txBox="1">
            <a:spLocks noChangeArrowheads="1"/>
          </p:cNvSpPr>
          <p:nvPr/>
        </p:nvSpPr>
        <p:spPr bwMode="auto">
          <a:xfrm>
            <a:off x="76200" y="0"/>
            <a:ext cx="6324600" cy="396875"/>
          </a:xfrm>
          <a:prstGeom prst="rect">
            <a:avLst/>
          </a:prstGeom>
          <a:noFill/>
          <a:ln w="9525">
            <a:noFill/>
            <a:miter lim="800000"/>
            <a:headEnd/>
            <a:tailEnd/>
          </a:ln>
        </p:spPr>
        <p:txBody>
          <a:bodyPr>
            <a:prstTxWarp prst="textNoShape">
              <a:avLst/>
            </a:prstTxWarp>
            <a:spAutoFit/>
          </a:bodyPr>
          <a:lstStyle/>
          <a:p>
            <a:pPr>
              <a:spcBef>
                <a:spcPct val="50000"/>
              </a:spcBef>
            </a:pPr>
            <a:r>
              <a:rPr lang="it-IT" sz="2000">
                <a:solidFill>
                  <a:srgbClr val="FFFF00"/>
                </a:solidFill>
              </a:rPr>
              <a:t>Shiptime/water-depth relationship for full seafloor coverage</a:t>
            </a:r>
          </a:p>
        </p:txBody>
      </p:sp>
      <p:sp>
        <p:nvSpPr>
          <p:cNvPr id="45060" name="Text Box 5"/>
          <p:cNvSpPr txBox="1">
            <a:spLocks noChangeArrowheads="1"/>
          </p:cNvSpPr>
          <p:nvPr/>
        </p:nvSpPr>
        <p:spPr bwMode="auto">
          <a:xfrm>
            <a:off x="4267200" y="4511675"/>
            <a:ext cx="1219200" cy="366713"/>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it-IT" sz="1800"/>
              <a:t>Depth</a:t>
            </a:r>
          </a:p>
        </p:txBody>
      </p:sp>
      <p:sp>
        <p:nvSpPr>
          <p:cNvPr id="45061" name="Text Box 6"/>
          <p:cNvSpPr txBox="1">
            <a:spLocks noChangeArrowheads="1"/>
          </p:cNvSpPr>
          <p:nvPr/>
        </p:nvSpPr>
        <p:spPr bwMode="auto">
          <a:xfrm rot="-5400000">
            <a:off x="-756444" y="2291556"/>
            <a:ext cx="1908175" cy="366713"/>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it-IT" sz="1800" dirty="0" err="1"/>
              <a:t>Cost</a:t>
            </a:r>
            <a:r>
              <a:rPr lang="it-IT" sz="1800" dirty="0"/>
              <a:t> (</a:t>
            </a:r>
            <a:r>
              <a:rPr lang="it-IT" sz="1800" dirty="0" err="1"/>
              <a:t>€</a:t>
            </a:r>
            <a:r>
              <a:rPr lang="it-IT" sz="1800" dirty="0"/>
              <a:t>/km</a:t>
            </a:r>
            <a:r>
              <a:rPr lang="it-IT" sz="1800" baseline="30000" dirty="0"/>
              <a:t>2</a:t>
            </a:r>
            <a:r>
              <a:rPr lang="it-IT" sz="1800" dirty="0"/>
              <a:t>)</a:t>
            </a:r>
          </a:p>
        </p:txBody>
      </p:sp>
      <p:sp>
        <p:nvSpPr>
          <p:cNvPr id="45062" name="Text Box 14"/>
          <p:cNvSpPr txBox="1">
            <a:spLocks noChangeArrowheads="1"/>
          </p:cNvSpPr>
          <p:nvPr/>
        </p:nvSpPr>
        <p:spPr bwMode="auto">
          <a:xfrm>
            <a:off x="228600" y="5105400"/>
            <a:ext cx="6683375" cy="1569660"/>
          </a:xfrm>
          <a:prstGeom prst="rect">
            <a:avLst/>
          </a:prstGeom>
          <a:noFill/>
          <a:ln w="9525">
            <a:noFill/>
            <a:miter lim="800000"/>
            <a:headEnd/>
            <a:tailEnd/>
          </a:ln>
        </p:spPr>
        <p:txBody>
          <a:bodyPr>
            <a:prstTxWarp prst="textNoShape">
              <a:avLst/>
            </a:prstTxWarp>
            <a:spAutoFit/>
          </a:bodyPr>
          <a:lstStyle/>
          <a:p>
            <a:pPr>
              <a:spcBef>
                <a:spcPct val="50000"/>
              </a:spcBef>
            </a:pPr>
            <a:r>
              <a:rPr lang="it-IT" sz="2400" dirty="0">
                <a:solidFill>
                  <a:srgbClr val="FFFF00"/>
                </a:solidFill>
              </a:rPr>
              <a:t>Water </a:t>
            </a:r>
            <a:r>
              <a:rPr lang="it-IT" sz="2400" dirty="0" err="1">
                <a:solidFill>
                  <a:srgbClr val="FFFF00"/>
                </a:solidFill>
              </a:rPr>
              <a:t>depth</a:t>
            </a:r>
            <a:r>
              <a:rPr lang="it-IT" sz="2400" dirty="0">
                <a:solidFill>
                  <a:srgbClr val="FFFF00"/>
                </a:solidFill>
              </a:rPr>
              <a:t> 10m = 5,5km</a:t>
            </a:r>
            <a:r>
              <a:rPr lang="it-IT" sz="2400" baseline="30000" dirty="0">
                <a:solidFill>
                  <a:srgbClr val="FFFF00"/>
                </a:solidFill>
              </a:rPr>
              <a:t>2</a:t>
            </a:r>
            <a:r>
              <a:rPr lang="it-IT" sz="2400" dirty="0">
                <a:solidFill>
                  <a:srgbClr val="FFFF00"/>
                </a:solidFill>
              </a:rPr>
              <a:t>/</a:t>
            </a:r>
            <a:r>
              <a:rPr lang="it-IT" sz="2400" dirty="0" err="1">
                <a:solidFill>
                  <a:srgbClr val="FFFF00"/>
                </a:solidFill>
              </a:rPr>
              <a:t>day</a:t>
            </a:r>
            <a:endParaRPr lang="it-IT" sz="2400" dirty="0">
              <a:solidFill>
                <a:srgbClr val="FFFF00"/>
              </a:solidFill>
            </a:endParaRPr>
          </a:p>
          <a:p>
            <a:pPr>
              <a:spcBef>
                <a:spcPct val="50000"/>
              </a:spcBef>
            </a:pPr>
            <a:r>
              <a:rPr lang="it-IT" sz="2400" dirty="0">
                <a:solidFill>
                  <a:srgbClr val="FFFF00"/>
                </a:solidFill>
              </a:rPr>
              <a:t>		100m = 55 km</a:t>
            </a:r>
            <a:r>
              <a:rPr lang="it-IT" sz="2400" baseline="30000" dirty="0">
                <a:solidFill>
                  <a:srgbClr val="FFFF00"/>
                </a:solidFill>
              </a:rPr>
              <a:t>2 </a:t>
            </a:r>
            <a:r>
              <a:rPr lang="it-IT" sz="2400" dirty="0">
                <a:solidFill>
                  <a:srgbClr val="FFFF00"/>
                </a:solidFill>
              </a:rPr>
              <a:t>/</a:t>
            </a:r>
            <a:r>
              <a:rPr lang="it-IT" sz="2400" dirty="0" err="1">
                <a:solidFill>
                  <a:srgbClr val="FFFF00"/>
                </a:solidFill>
              </a:rPr>
              <a:t>day</a:t>
            </a:r>
            <a:endParaRPr lang="it-IT" sz="2400" dirty="0">
              <a:solidFill>
                <a:srgbClr val="FFFF00"/>
              </a:solidFill>
            </a:endParaRPr>
          </a:p>
          <a:p>
            <a:pPr>
              <a:spcBef>
                <a:spcPct val="50000"/>
              </a:spcBef>
            </a:pPr>
            <a:r>
              <a:rPr lang="it-IT" sz="2400" dirty="0">
                <a:solidFill>
                  <a:srgbClr val="FFFF00"/>
                </a:solidFill>
              </a:rPr>
              <a:t>		1000m = 550 km</a:t>
            </a:r>
            <a:r>
              <a:rPr lang="it-IT" sz="2400" baseline="30000" dirty="0">
                <a:solidFill>
                  <a:srgbClr val="FFFF00"/>
                </a:solidFill>
              </a:rPr>
              <a:t>2 </a:t>
            </a:r>
            <a:r>
              <a:rPr lang="it-IT" sz="2400" dirty="0">
                <a:solidFill>
                  <a:srgbClr val="FFFF00"/>
                </a:solidFill>
              </a:rPr>
              <a:t>/</a:t>
            </a:r>
            <a:r>
              <a:rPr lang="it-IT" sz="2400" dirty="0" err="1">
                <a:solidFill>
                  <a:srgbClr val="FFFF00"/>
                </a:solidFill>
              </a:rPr>
              <a:t>day</a:t>
            </a:r>
            <a:endParaRPr lang="it-IT" sz="2400" dirty="0">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32" descr="IONIO LowRes.jpg                                               00023288MacintoshHD                    B746CC0A:"/>
          <p:cNvPicPr>
            <a:picLocks noChangeAspect="1" noChangeArrowheads="1"/>
          </p:cNvPicPr>
          <p:nvPr/>
        </p:nvPicPr>
        <p:blipFill>
          <a:blip r:embed="rId2"/>
          <a:srcRect l="40530" t="17223" b="-7220"/>
          <a:stretch>
            <a:fillRect/>
          </a:stretch>
        </p:blipFill>
        <p:spPr bwMode="auto">
          <a:xfrm>
            <a:off x="0" y="0"/>
            <a:ext cx="4686300" cy="7391400"/>
          </a:xfrm>
          <a:prstGeom prst="rect">
            <a:avLst/>
          </a:prstGeom>
          <a:noFill/>
          <a:ln w="9525">
            <a:noFill/>
            <a:miter lim="800000"/>
            <a:headEnd/>
            <a:tailEnd/>
          </a:ln>
        </p:spPr>
      </p:pic>
      <p:pic>
        <p:nvPicPr>
          <p:cNvPr id="46083" name="Picture 34"/>
          <p:cNvPicPr>
            <a:picLocks noChangeAspect="1" noChangeArrowheads="1"/>
          </p:cNvPicPr>
          <p:nvPr/>
        </p:nvPicPr>
        <p:blipFill>
          <a:blip r:embed="rId3">
            <a:clrChange>
              <a:clrFrom>
                <a:srgbClr val="FFFFFF"/>
              </a:clrFrom>
              <a:clrTo>
                <a:srgbClr val="FFFFFF">
                  <a:alpha val="0"/>
                </a:srgbClr>
              </a:clrTo>
            </a:clrChange>
          </a:blip>
          <a:srcRect l="20000" t="2808" r="1666" b="4561"/>
          <a:stretch>
            <a:fillRect/>
          </a:stretch>
        </p:blipFill>
        <p:spPr bwMode="auto">
          <a:xfrm>
            <a:off x="385763" y="1916113"/>
            <a:ext cx="2281237" cy="1601787"/>
          </a:xfrm>
          <a:prstGeom prst="rect">
            <a:avLst/>
          </a:prstGeom>
          <a:noFill/>
          <a:ln w="9525">
            <a:solidFill>
              <a:schemeClr val="bg1"/>
            </a:solidFill>
            <a:prstDash val="dash"/>
            <a:miter lim="800000"/>
            <a:headEnd/>
            <a:tailEnd/>
          </a:ln>
        </p:spPr>
      </p:pic>
      <p:sp>
        <p:nvSpPr>
          <p:cNvPr id="65586" name="Rectangle 50"/>
          <p:cNvSpPr>
            <a:spLocks noChangeArrowheads="1"/>
          </p:cNvSpPr>
          <p:nvPr/>
        </p:nvSpPr>
        <p:spPr bwMode="auto">
          <a:xfrm>
            <a:off x="838200" y="2209800"/>
            <a:ext cx="433388" cy="434975"/>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it-IT" sz="900"/>
              <a:t>100</a:t>
            </a:r>
            <a:endParaRPr lang="it-IT"/>
          </a:p>
        </p:txBody>
      </p:sp>
      <p:sp>
        <p:nvSpPr>
          <p:cNvPr id="65588" name="Rectangle 52"/>
          <p:cNvSpPr>
            <a:spLocks noChangeArrowheads="1"/>
          </p:cNvSpPr>
          <p:nvPr/>
        </p:nvSpPr>
        <p:spPr bwMode="auto">
          <a:xfrm>
            <a:off x="1825625" y="1277938"/>
            <a:ext cx="1322388" cy="1322387"/>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it-IT" sz="1000"/>
              <a:t>1000</a:t>
            </a:r>
            <a:endParaRPr lang="it-IT"/>
          </a:p>
        </p:txBody>
      </p:sp>
      <p:sp>
        <p:nvSpPr>
          <p:cNvPr id="65589" name="Rectangle 53"/>
          <p:cNvSpPr>
            <a:spLocks noChangeArrowheads="1"/>
          </p:cNvSpPr>
          <p:nvPr/>
        </p:nvSpPr>
        <p:spPr bwMode="auto">
          <a:xfrm>
            <a:off x="3649663" y="4246563"/>
            <a:ext cx="2598737" cy="259715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it-IT" sz="1000"/>
              <a:t>3000</a:t>
            </a:r>
          </a:p>
          <a:p>
            <a:pPr algn="ctr"/>
            <a:r>
              <a:rPr lang="it-IT" sz="1000"/>
              <a:t>Water depth</a:t>
            </a:r>
            <a:endParaRPr lang="it-IT"/>
          </a:p>
        </p:txBody>
      </p:sp>
      <p:sp>
        <p:nvSpPr>
          <p:cNvPr id="65590" name="Rectangle 54"/>
          <p:cNvSpPr>
            <a:spLocks noChangeArrowheads="1"/>
          </p:cNvSpPr>
          <p:nvPr/>
        </p:nvSpPr>
        <p:spPr bwMode="auto">
          <a:xfrm>
            <a:off x="1460500" y="3101975"/>
            <a:ext cx="1916113" cy="1916113"/>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it-IT" sz="1000"/>
              <a:t>2000</a:t>
            </a:r>
            <a:endParaRPr lang="it-IT"/>
          </a:p>
        </p:txBody>
      </p:sp>
      <p:grpSp>
        <p:nvGrpSpPr>
          <p:cNvPr id="2" name="Group 57"/>
          <p:cNvGrpSpPr>
            <a:grpSpLocks/>
          </p:cNvGrpSpPr>
          <p:nvPr/>
        </p:nvGrpSpPr>
        <p:grpSpPr bwMode="auto">
          <a:xfrm>
            <a:off x="228600" y="414338"/>
            <a:ext cx="2424113" cy="76200"/>
            <a:chOff x="3456" y="2064"/>
            <a:chExt cx="1527" cy="48"/>
          </a:xfrm>
        </p:grpSpPr>
        <p:sp>
          <p:nvSpPr>
            <p:cNvPr id="46098" name="Rectangle 37"/>
            <p:cNvSpPr>
              <a:spLocks noChangeArrowheads="1"/>
            </p:cNvSpPr>
            <p:nvPr/>
          </p:nvSpPr>
          <p:spPr bwMode="auto">
            <a:xfrm>
              <a:off x="3456" y="2064"/>
              <a:ext cx="153" cy="4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it-IT"/>
            </a:p>
          </p:txBody>
        </p:sp>
        <p:sp>
          <p:nvSpPr>
            <p:cNvPr id="46099" name="Rectangle 38"/>
            <p:cNvSpPr>
              <a:spLocks noChangeArrowheads="1"/>
            </p:cNvSpPr>
            <p:nvPr/>
          </p:nvSpPr>
          <p:spPr bwMode="auto">
            <a:xfrm>
              <a:off x="3609" y="2064"/>
              <a:ext cx="152" cy="48"/>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it-IT"/>
            </a:p>
          </p:txBody>
        </p:sp>
        <p:sp>
          <p:nvSpPr>
            <p:cNvPr id="46100" name="Rectangle 39"/>
            <p:cNvSpPr>
              <a:spLocks noChangeArrowheads="1"/>
            </p:cNvSpPr>
            <p:nvPr/>
          </p:nvSpPr>
          <p:spPr bwMode="auto">
            <a:xfrm>
              <a:off x="3761" y="2064"/>
              <a:ext cx="153" cy="4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it-IT"/>
            </a:p>
          </p:txBody>
        </p:sp>
        <p:sp>
          <p:nvSpPr>
            <p:cNvPr id="46101" name="Rectangle 40"/>
            <p:cNvSpPr>
              <a:spLocks noChangeArrowheads="1"/>
            </p:cNvSpPr>
            <p:nvPr/>
          </p:nvSpPr>
          <p:spPr bwMode="auto">
            <a:xfrm>
              <a:off x="3914" y="2064"/>
              <a:ext cx="153" cy="48"/>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it-IT"/>
            </a:p>
          </p:txBody>
        </p:sp>
        <p:sp>
          <p:nvSpPr>
            <p:cNvPr id="46102" name="Rectangle 41"/>
            <p:cNvSpPr>
              <a:spLocks noChangeArrowheads="1"/>
            </p:cNvSpPr>
            <p:nvPr/>
          </p:nvSpPr>
          <p:spPr bwMode="auto">
            <a:xfrm>
              <a:off x="4067" y="2064"/>
              <a:ext cx="153" cy="4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it-IT"/>
            </a:p>
          </p:txBody>
        </p:sp>
        <p:sp>
          <p:nvSpPr>
            <p:cNvPr id="46103" name="Rectangle 42"/>
            <p:cNvSpPr>
              <a:spLocks noChangeArrowheads="1"/>
            </p:cNvSpPr>
            <p:nvPr/>
          </p:nvSpPr>
          <p:spPr bwMode="auto">
            <a:xfrm>
              <a:off x="4220" y="2064"/>
              <a:ext cx="152" cy="48"/>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it-IT"/>
            </a:p>
          </p:txBody>
        </p:sp>
        <p:sp>
          <p:nvSpPr>
            <p:cNvPr id="46104" name="Rectangle 43"/>
            <p:cNvSpPr>
              <a:spLocks noChangeArrowheads="1"/>
            </p:cNvSpPr>
            <p:nvPr/>
          </p:nvSpPr>
          <p:spPr bwMode="auto">
            <a:xfrm>
              <a:off x="4372" y="2064"/>
              <a:ext cx="153" cy="4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it-IT"/>
            </a:p>
          </p:txBody>
        </p:sp>
        <p:sp>
          <p:nvSpPr>
            <p:cNvPr id="46105" name="Rectangle 44"/>
            <p:cNvSpPr>
              <a:spLocks noChangeArrowheads="1"/>
            </p:cNvSpPr>
            <p:nvPr/>
          </p:nvSpPr>
          <p:spPr bwMode="auto">
            <a:xfrm>
              <a:off x="4525" y="2064"/>
              <a:ext cx="153" cy="48"/>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it-IT"/>
            </a:p>
          </p:txBody>
        </p:sp>
        <p:sp>
          <p:nvSpPr>
            <p:cNvPr id="46106" name="Rectangle 45"/>
            <p:cNvSpPr>
              <a:spLocks noChangeArrowheads="1"/>
            </p:cNvSpPr>
            <p:nvPr/>
          </p:nvSpPr>
          <p:spPr bwMode="auto">
            <a:xfrm>
              <a:off x="4678" y="2064"/>
              <a:ext cx="153" cy="4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it-IT"/>
            </a:p>
          </p:txBody>
        </p:sp>
        <p:sp>
          <p:nvSpPr>
            <p:cNvPr id="46107" name="Rectangle 46"/>
            <p:cNvSpPr>
              <a:spLocks noChangeArrowheads="1"/>
            </p:cNvSpPr>
            <p:nvPr/>
          </p:nvSpPr>
          <p:spPr bwMode="auto">
            <a:xfrm>
              <a:off x="4831" y="2064"/>
              <a:ext cx="152" cy="48"/>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it-IT"/>
            </a:p>
          </p:txBody>
        </p:sp>
      </p:grpSp>
      <p:grpSp>
        <p:nvGrpSpPr>
          <p:cNvPr id="3" name="Group 61"/>
          <p:cNvGrpSpPr>
            <a:grpSpLocks/>
          </p:cNvGrpSpPr>
          <p:nvPr/>
        </p:nvGrpSpPr>
        <p:grpSpPr bwMode="auto">
          <a:xfrm>
            <a:off x="222250" y="3352800"/>
            <a:ext cx="311150" cy="304800"/>
            <a:chOff x="140" y="2112"/>
            <a:chExt cx="196" cy="192"/>
          </a:xfrm>
        </p:grpSpPr>
        <p:sp>
          <p:nvSpPr>
            <p:cNvPr id="46096" name="Rectangle 49"/>
            <p:cNvSpPr>
              <a:spLocks noChangeArrowheads="1"/>
            </p:cNvSpPr>
            <p:nvPr/>
          </p:nvSpPr>
          <p:spPr bwMode="auto">
            <a:xfrm>
              <a:off x="240" y="2112"/>
              <a:ext cx="58" cy="58"/>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it-IT"/>
            </a:p>
          </p:txBody>
        </p:sp>
        <p:sp>
          <p:nvSpPr>
            <p:cNvPr id="46097" name="Text Box 59"/>
            <p:cNvSpPr txBox="1">
              <a:spLocks noChangeArrowheads="1"/>
            </p:cNvSpPr>
            <p:nvPr/>
          </p:nvSpPr>
          <p:spPr bwMode="auto">
            <a:xfrm>
              <a:off x="140" y="2150"/>
              <a:ext cx="196" cy="154"/>
            </a:xfrm>
            <a:prstGeom prst="rect">
              <a:avLst/>
            </a:prstGeom>
            <a:noFill/>
            <a:ln w="9525">
              <a:noFill/>
              <a:miter lim="800000"/>
              <a:headEnd/>
              <a:tailEnd/>
            </a:ln>
          </p:spPr>
          <p:txBody>
            <a:bodyPr wrap="none">
              <a:prstTxWarp prst="textNoShape">
                <a:avLst/>
              </a:prstTxWarp>
              <a:spAutoFit/>
            </a:bodyPr>
            <a:lstStyle/>
            <a:p>
              <a:r>
                <a:rPr lang="it-IT" sz="1000"/>
                <a:t>10</a:t>
              </a:r>
              <a:endParaRPr lang="it-IT"/>
            </a:p>
          </p:txBody>
        </p:sp>
      </p:grpSp>
      <p:sp>
        <p:nvSpPr>
          <p:cNvPr id="46090" name="Text Box 60"/>
          <p:cNvSpPr txBox="1">
            <a:spLocks noChangeArrowheads="1"/>
          </p:cNvSpPr>
          <p:nvPr/>
        </p:nvSpPr>
        <p:spPr bwMode="auto">
          <a:xfrm>
            <a:off x="1035050" y="0"/>
            <a:ext cx="869950" cy="457200"/>
          </a:xfrm>
          <a:prstGeom prst="rect">
            <a:avLst/>
          </a:prstGeom>
          <a:noFill/>
          <a:ln w="9525">
            <a:noFill/>
            <a:miter lim="800000"/>
            <a:headEnd/>
            <a:tailEnd/>
          </a:ln>
        </p:spPr>
        <p:txBody>
          <a:bodyPr wrap="none">
            <a:prstTxWarp prst="textNoShape">
              <a:avLst/>
            </a:prstTxWarp>
            <a:spAutoFit/>
          </a:bodyPr>
          <a:lstStyle/>
          <a:p>
            <a:r>
              <a:rPr lang="it-IT"/>
              <a:t>50km</a:t>
            </a:r>
          </a:p>
        </p:txBody>
      </p:sp>
      <p:sp>
        <p:nvSpPr>
          <p:cNvPr id="46091" name="Text Box 62"/>
          <p:cNvSpPr txBox="1">
            <a:spLocks noChangeArrowheads="1"/>
          </p:cNvSpPr>
          <p:nvPr/>
        </p:nvSpPr>
        <p:spPr bwMode="auto">
          <a:xfrm>
            <a:off x="5715000" y="228600"/>
            <a:ext cx="2667000" cy="1006475"/>
          </a:xfrm>
          <a:prstGeom prst="rect">
            <a:avLst/>
          </a:prstGeom>
          <a:noFill/>
          <a:ln w="9525">
            <a:noFill/>
            <a:miter lim="800000"/>
            <a:headEnd/>
            <a:tailEnd/>
          </a:ln>
        </p:spPr>
        <p:txBody>
          <a:bodyPr wrap="square">
            <a:prstTxWarp prst="textNoShape">
              <a:avLst/>
            </a:prstTxWarp>
            <a:spAutoFit/>
          </a:bodyPr>
          <a:lstStyle/>
          <a:p>
            <a:pPr>
              <a:spcBef>
                <a:spcPct val="50000"/>
              </a:spcBef>
            </a:pPr>
            <a:r>
              <a:rPr lang="it-IT" sz="2000" dirty="0" err="1">
                <a:solidFill>
                  <a:srgbClr val="FFFF00"/>
                </a:solidFill>
              </a:rPr>
              <a:t>Seafloor</a:t>
            </a:r>
            <a:r>
              <a:rPr lang="it-IT" sz="2000" dirty="0">
                <a:solidFill>
                  <a:srgbClr val="FFFF00"/>
                </a:solidFill>
              </a:rPr>
              <a:t> </a:t>
            </a:r>
            <a:r>
              <a:rPr lang="it-IT" sz="2000" dirty="0" err="1">
                <a:solidFill>
                  <a:srgbClr val="FFFF00"/>
                </a:solidFill>
              </a:rPr>
              <a:t>coverage</a:t>
            </a:r>
            <a:r>
              <a:rPr lang="it-IT" sz="2000" dirty="0">
                <a:solidFill>
                  <a:srgbClr val="FFFF00"/>
                </a:solidFill>
              </a:rPr>
              <a:t>  </a:t>
            </a:r>
            <a:r>
              <a:rPr lang="it-IT" sz="2000" dirty="0" err="1">
                <a:solidFill>
                  <a:srgbClr val="FFFF00"/>
                </a:solidFill>
              </a:rPr>
              <a:t>for</a:t>
            </a:r>
            <a:r>
              <a:rPr lang="it-IT" sz="2000" dirty="0">
                <a:solidFill>
                  <a:srgbClr val="FFFF00"/>
                </a:solidFill>
              </a:rPr>
              <a:t> </a:t>
            </a:r>
            <a:r>
              <a:rPr lang="it-IT" sz="2000" dirty="0" err="1">
                <a:solidFill>
                  <a:srgbClr val="FFFF00"/>
                </a:solidFill>
              </a:rPr>
              <a:t>one</a:t>
            </a:r>
            <a:r>
              <a:rPr lang="it-IT" sz="2000" dirty="0">
                <a:solidFill>
                  <a:srgbClr val="FFFF00"/>
                </a:solidFill>
              </a:rPr>
              <a:t> </a:t>
            </a:r>
            <a:r>
              <a:rPr lang="it-IT" sz="2000" dirty="0" err="1" smtClean="0">
                <a:solidFill>
                  <a:srgbClr val="FFFF00"/>
                </a:solidFill>
              </a:rPr>
              <a:t>shiptime</a:t>
            </a:r>
            <a:r>
              <a:rPr lang="it-IT" sz="2000" dirty="0" smtClean="0">
                <a:solidFill>
                  <a:srgbClr val="FFFF00"/>
                </a:solidFill>
              </a:rPr>
              <a:t> </a:t>
            </a:r>
            <a:r>
              <a:rPr lang="it-IT" sz="2000" dirty="0" err="1">
                <a:solidFill>
                  <a:srgbClr val="FFFF00"/>
                </a:solidFill>
              </a:rPr>
              <a:t>day</a:t>
            </a:r>
            <a:r>
              <a:rPr lang="it-IT" sz="2000" dirty="0">
                <a:solidFill>
                  <a:srgbClr val="FFFF00"/>
                </a:solidFill>
              </a:rPr>
              <a:t> (24h) </a:t>
            </a:r>
            <a:r>
              <a:rPr lang="it-IT" sz="2000" dirty="0" err="1">
                <a:solidFill>
                  <a:srgbClr val="FFFF00"/>
                </a:solidFill>
              </a:rPr>
              <a:t>of</a:t>
            </a:r>
            <a:r>
              <a:rPr lang="it-IT" sz="2000" dirty="0">
                <a:solidFill>
                  <a:srgbClr val="FFFF00"/>
                </a:solidFill>
              </a:rPr>
              <a:t> data </a:t>
            </a:r>
            <a:r>
              <a:rPr lang="it-IT" sz="2000" dirty="0" err="1">
                <a:solidFill>
                  <a:srgbClr val="FFFF00"/>
                </a:solidFill>
              </a:rPr>
              <a:t>acquisition</a:t>
            </a:r>
            <a:endParaRPr lang="it-IT" sz="2000" dirty="0">
              <a:solidFill>
                <a:srgbClr val="FFFF00"/>
              </a:solidFill>
            </a:endParaRPr>
          </a:p>
        </p:txBody>
      </p:sp>
      <p:pic>
        <p:nvPicPr>
          <p:cNvPr id="46092" name="Picture 63" descr="footprint alle diverse prof"/>
          <p:cNvPicPr>
            <a:picLocks noChangeAspect="1" noChangeArrowheads="1"/>
          </p:cNvPicPr>
          <p:nvPr/>
        </p:nvPicPr>
        <p:blipFill>
          <a:blip r:embed="rId4"/>
          <a:srcRect/>
          <a:stretch>
            <a:fillRect/>
          </a:stretch>
        </p:blipFill>
        <p:spPr bwMode="auto">
          <a:xfrm>
            <a:off x="4876800" y="1296988"/>
            <a:ext cx="3962400" cy="2665412"/>
          </a:xfrm>
          <a:prstGeom prst="rect">
            <a:avLst/>
          </a:prstGeom>
          <a:noFill/>
          <a:ln w="9525">
            <a:noFill/>
            <a:miter lim="800000"/>
            <a:headEnd/>
            <a:tailEnd/>
          </a:ln>
        </p:spPr>
      </p:pic>
      <p:pic>
        <p:nvPicPr>
          <p:cNvPr id="46093" name="Picture 64" descr="FOOTPRINT"/>
          <p:cNvPicPr>
            <a:picLocks noChangeAspect="1" noChangeArrowheads="1"/>
          </p:cNvPicPr>
          <p:nvPr/>
        </p:nvPicPr>
        <p:blipFill>
          <a:blip r:embed="rId5"/>
          <a:srcRect/>
          <a:stretch>
            <a:fillRect/>
          </a:stretch>
        </p:blipFill>
        <p:spPr bwMode="auto">
          <a:xfrm>
            <a:off x="6781800" y="3657600"/>
            <a:ext cx="2362200" cy="1374775"/>
          </a:xfrm>
          <a:prstGeom prst="rect">
            <a:avLst/>
          </a:prstGeom>
          <a:noFill/>
          <a:ln w="9525">
            <a:noFill/>
            <a:miter lim="800000"/>
            <a:headEnd/>
            <a:tailEnd/>
          </a:ln>
        </p:spPr>
      </p:pic>
      <p:sp>
        <p:nvSpPr>
          <p:cNvPr id="46094" name="Text Box 65"/>
          <p:cNvSpPr txBox="1">
            <a:spLocks noChangeArrowheads="1"/>
          </p:cNvSpPr>
          <p:nvPr/>
        </p:nvSpPr>
        <p:spPr bwMode="auto">
          <a:xfrm>
            <a:off x="3641725" y="3276600"/>
            <a:ext cx="930275" cy="822325"/>
          </a:xfrm>
          <a:prstGeom prst="rect">
            <a:avLst/>
          </a:prstGeom>
          <a:noFill/>
          <a:ln w="9525">
            <a:noFill/>
            <a:miter lim="800000"/>
            <a:headEnd/>
            <a:tailEnd/>
          </a:ln>
        </p:spPr>
        <p:txBody>
          <a:bodyPr wrap="none">
            <a:prstTxWarp prst="textNoShape">
              <a:avLst/>
            </a:prstTxWarp>
            <a:spAutoFit/>
          </a:bodyPr>
          <a:lstStyle/>
          <a:p>
            <a:r>
              <a:rPr lang="it-IT"/>
              <a:t>Ionian</a:t>
            </a:r>
          </a:p>
          <a:p>
            <a:r>
              <a:rPr lang="it-IT"/>
              <a:t>Sea</a:t>
            </a:r>
          </a:p>
        </p:txBody>
      </p:sp>
      <p:sp>
        <p:nvSpPr>
          <p:cNvPr id="46095" name="Text Box 66"/>
          <p:cNvSpPr txBox="1">
            <a:spLocks noChangeArrowheads="1"/>
          </p:cNvSpPr>
          <p:nvPr/>
        </p:nvSpPr>
        <p:spPr bwMode="auto">
          <a:xfrm>
            <a:off x="26988" y="6464300"/>
            <a:ext cx="1690687" cy="336550"/>
          </a:xfrm>
          <a:prstGeom prst="rect">
            <a:avLst/>
          </a:prstGeom>
          <a:noFill/>
          <a:ln w="9525">
            <a:noFill/>
            <a:miter lim="800000"/>
            <a:headEnd/>
            <a:tailEnd/>
          </a:ln>
        </p:spPr>
        <p:txBody>
          <a:bodyPr wrap="none">
            <a:prstTxWarp prst="textNoShape">
              <a:avLst/>
            </a:prstTxWarp>
            <a:spAutoFit/>
          </a:bodyPr>
          <a:lstStyle/>
          <a:p>
            <a:r>
              <a:rPr lang="it-IT" sz="1600" i="1"/>
              <a:t>Marani et al., 2004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86" grpId="0" animBg="1" autoUpdateAnimBg="0"/>
      <p:bldP spid="65588" grpId="0" animBg="1" autoUpdateAnimBg="0"/>
      <p:bldP spid="65589" grpId="0" animBg="1" autoUpdateAnimBg="0"/>
      <p:bldP spid="65590" grpId="0" animBg="1" autoUpdateAnimBg="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1" name="Group 10"/>
          <p:cNvGrpSpPr/>
          <p:nvPr/>
        </p:nvGrpSpPr>
        <p:grpSpPr>
          <a:xfrm>
            <a:off x="0" y="352425"/>
            <a:ext cx="9144000" cy="5514975"/>
            <a:chOff x="0" y="352425"/>
            <a:chExt cx="9144000" cy="5514975"/>
          </a:xfrm>
        </p:grpSpPr>
        <p:graphicFrame>
          <p:nvGraphicFramePr>
            <p:cNvPr id="195586" name="Object 2"/>
            <p:cNvGraphicFramePr>
              <a:graphicFrameLocks noChangeAspect="1"/>
            </p:cNvGraphicFramePr>
            <p:nvPr/>
          </p:nvGraphicFramePr>
          <p:xfrm>
            <a:off x="0" y="352425"/>
            <a:ext cx="9144000" cy="5514975"/>
          </p:xfrm>
          <a:graphic>
            <a:graphicData uri="http://schemas.openxmlformats.org/presentationml/2006/ole">
              <p:oleObj spid="_x0000_s202754" name="Document" r:id="rId3" imgW="4123944" imgH="2048256" progId="Word.Document.8">
                <p:embed/>
              </p:oleObj>
            </a:graphicData>
          </a:graphic>
        </p:graphicFrame>
        <p:sp>
          <p:nvSpPr>
            <p:cNvPr id="5" name="TextBox 4"/>
            <p:cNvSpPr txBox="1"/>
            <p:nvPr/>
          </p:nvSpPr>
          <p:spPr>
            <a:xfrm>
              <a:off x="4191000" y="5410200"/>
              <a:ext cx="1328120" cy="369332"/>
            </a:xfrm>
            <a:prstGeom prst="rect">
              <a:avLst/>
            </a:prstGeom>
            <a:solidFill>
              <a:schemeClr val="bg1"/>
            </a:solidFill>
          </p:spPr>
          <p:txBody>
            <a:bodyPr wrap="none" rtlCol="0">
              <a:spAutoFit/>
            </a:bodyPr>
            <a:lstStyle/>
            <a:p>
              <a:r>
                <a:rPr lang="it-IT" sz="1800" dirty="0"/>
                <a:t>w</a:t>
              </a:r>
              <a:r>
                <a:rPr lang="it-IT" sz="1800" dirty="0" smtClean="0"/>
                <a:t>ater </a:t>
              </a:r>
              <a:r>
                <a:rPr lang="it-IT" sz="1800" dirty="0" err="1" smtClean="0"/>
                <a:t>depth</a:t>
              </a:r>
              <a:endParaRPr lang="it-IT" sz="1800" dirty="0"/>
            </a:p>
          </p:txBody>
        </p:sp>
        <p:sp>
          <p:nvSpPr>
            <p:cNvPr id="6" name="TextBox 5"/>
            <p:cNvSpPr txBox="1"/>
            <p:nvPr/>
          </p:nvSpPr>
          <p:spPr>
            <a:xfrm rot="16200000">
              <a:off x="-1337544" y="2893605"/>
              <a:ext cx="3044423" cy="369332"/>
            </a:xfrm>
            <a:prstGeom prst="rect">
              <a:avLst/>
            </a:prstGeom>
            <a:solidFill>
              <a:schemeClr val="bg1"/>
            </a:solidFill>
          </p:spPr>
          <p:txBody>
            <a:bodyPr wrap="none" rtlCol="0">
              <a:spAutoFit/>
            </a:bodyPr>
            <a:lstStyle/>
            <a:p>
              <a:r>
                <a:rPr lang="it-IT" sz="1800" dirty="0" smtClean="0"/>
                <a:t>            </a:t>
              </a:r>
              <a:r>
                <a:rPr lang="it-IT" sz="1800" dirty="0" err="1"/>
                <a:t>c</a:t>
              </a:r>
              <a:r>
                <a:rPr lang="it-IT" sz="1800" dirty="0" err="1" smtClean="0"/>
                <a:t>ost</a:t>
              </a:r>
              <a:r>
                <a:rPr lang="it-IT" sz="1800" dirty="0" smtClean="0"/>
                <a:t> (euro/km</a:t>
              </a:r>
              <a:r>
                <a:rPr lang="it-IT" sz="1800" baseline="30000" dirty="0" smtClean="0"/>
                <a:t>2</a:t>
              </a:r>
              <a:r>
                <a:rPr lang="it-IT" sz="1800" dirty="0" smtClean="0"/>
                <a:t>)         </a:t>
              </a:r>
              <a:r>
                <a:rPr lang="it-IT" sz="1800" dirty="0" smtClean="0">
                  <a:solidFill>
                    <a:schemeClr val="bg1"/>
                  </a:solidFill>
                </a:rPr>
                <a:t>. </a:t>
              </a:r>
              <a:r>
                <a:rPr lang="it-IT" sz="1800" dirty="0" smtClean="0"/>
                <a:t>          </a:t>
              </a:r>
              <a:endParaRPr lang="it-IT" sz="1800" dirty="0"/>
            </a:p>
          </p:txBody>
        </p:sp>
      </p:grpSp>
      <p:grpSp>
        <p:nvGrpSpPr>
          <p:cNvPr id="10" name="Group 9"/>
          <p:cNvGrpSpPr/>
          <p:nvPr/>
        </p:nvGrpSpPr>
        <p:grpSpPr>
          <a:xfrm>
            <a:off x="2717800" y="0"/>
            <a:ext cx="6426200" cy="3657600"/>
            <a:chOff x="2717800" y="0"/>
            <a:chExt cx="6426200" cy="3657600"/>
          </a:xfrm>
        </p:grpSpPr>
        <p:pic>
          <p:nvPicPr>
            <p:cNvPr id="2" name="Picture 1" descr="Schermata 2012-06-18 a 22.06.11.png"/>
            <p:cNvPicPr>
              <a:picLocks noChangeAspect="1"/>
            </p:cNvPicPr>
            <p:nvPr/>
          </p:nvPicPr>
          <p:blipFill>
            <a:blip r:embed="rId4"/>
            <a:stretch>
              <a:fillRect/>
            </a:stretch>
          </p:blipFill>
          <p:spPr>
            <a:xfrm>
              <a:off x="2717800" y="0"/>
              <a:ext cx="6426200" cy="3657600"/>
            </a:xfrm>
            <a:prstGeom prst="rect">
              <a:avLst/>
            </a:prstGeom>
          </p:spPr>
        </p:pic>
        <p:sp>
          <p:nvSpPr>
            <p:cNvPr id="4" name="TextBox 3"/>
            <p:cNvSpPr txBox="1"/>
            <p:nvPr/>
          </p:nvSpPr>
          <p:spPr>
            <a:xfrm>
              <a:off x="5562600" y="3245933"/>
              <a:ext cx="1328120" cy="369332"/>
            </a:xfrm>
            <a:prstGeom prst="rect">
              <a:avLst/>
            </a:prstGeom>
            <a:solidFill>
              <a:schemeClr val="bg1"/>
            </a:solidFill>
          </p:spPr>
          <p:txBody>
            <a:bodyPr wrap="none" rtlCol="0">
              <a:spAutoFit/>
            </a:bodyPr>
            <a:lstStyle/>
            <a:p>
              <a:r>
                <a:rPr lang="it-IT" sz="1800" dirty="0"/>
                <a:t>w</a:t>
              </a:r>
              <a:r>
                <a:rPr lang="it-IT" sz="1800" dirty="0" smtClean="0"/>
                <a:t>ater </a:t>
              </a:r>
              <a:r>
                <a:rPr lang="it-IT" sz="1800" dirty="0" err="1" smtClean="0"/>
                <a:t>depth</a:t>
              </a:r>
              <a:endParaRPr lang="it-IT" sz="1800" dirty="0"/>
            </a:p>
          </p:txBody>
        </p:sp>
        <p:sp>
          <p:nvSpPr>
            <p:cNvPr id="7" name="TextBox 6"/>
            <p:cNvSpPr txBox="1"/>
            <p:nvPr/>
          </p:nvSpPr>
          <p:spPr>
            <a:xfrm rot="16200000">
              <a:off x="1674216" y="1674406"/>
              <a:ext cx="2659702" cy="369332"/>
            </a:xfrm>
            <a:prstGeom prst="rect">
              <a:avLst/>
            </a:prstGeom>
            <a:solidFill>
              <a:schemeClr val="bg1"/>
            </a:solidFill>
          </p:spPr>
          <p:txBody>
            <a:bodyPr wrap="none" rtlCol="0">
              <a:spAutoFit/>
            </a:bodyPr>
            <a:lstStyle/>
            <a:p>
              <a:r>
                <a:rPr lang="it-IT" sz="1800" dirty="0" smtClean="0"/>
                <a:t>            </a:t>
              </a:r>
              <a:r>
                <a:rPr lang="it-IT" sz="1800" dirty="0" err="1"/>
                <a:t>w</a:t>
              </a:r>
              <a:r>
                <a:rPr lang="it-IT" sz="1800" dirty="0" err="1" smtClean="0"/>
                <a:t>ave</a:t>
              </a:r>
              <a:r>
                <a:rPr lang="it-IT" sz="1800" dirty="0" smtClean="0"/>
                <a:t> </a:t>
              </a:r>
              <a:r>
                <a:rPr lang="it-IT" sz="1800" dirty="0" err="1" smtClean="0"/>
                <a:t>height</a:t>
              </a:r>
              <a:r>
                <a:rPr lang="it-IT" sz="1800" dirty="0" smtClean="0"/>
                <a:t>         </a:t>
              </a:r>
              <a:r>
                <a:rPr lang="it-IT" sz="800" dirty="0" smtClean="0">
                  <a:solidFill>
                    <a:schemeClr val="bg1"/>
                  </a:solidFill>
                </a:rPr>
                <a:t>. </a:t>
              </a:r>
              <a:r>
                <a:rPr lang="it-IT" sz="1800" dirty="0" smtClean="0"/>
                <a:t>          </a:t>
              </a:r>
              <a:endParaRPr lang="it-IT" sz="1800" dirty="0"/>
            </a:p>
          </p:txBody>
        </p:sp>
      </p:grpSp>
      <p:sp>
        <p:nvSpPr>
          <p:cNvPr id="8" name="Text Box 1028"/>
          <p:cNvSpPr txBox="1">
            <a:spLocks noChangeArrowheads="1"/>
          </p:cNvSpPr>
          <p:nvPr/>
        </p:nvSpPr>
        <p:spPr bwMode="auto">
          <a:xfrm>
            <a:off x="228600" y="6019800"/>
            <a:ext cx="8686800" cy="446276"/>
          </a:xfrm>
          <a:prstGeom prst="rect">
            <a:avLst/>
          </a:prstGeom>
          <a:noFill/>
          <a:ln w="9525">
            <a:noFill/>
            <a:miter lim="800000"/>
            <a:headEnd/>
            <a:tailEnd/>
          </a:ln>
        </p:spPr>
        <p:txBody>
          <a:bodyPr wrap="square">
            <a:prstTxWarp prst="textNoShape">
              <a:avLst/>
            </a:prstTxWarp>
            <a:spAutoFit/>
          </a:bodyPr>
          <a:lstStyle/>
          <a:p>
            <a:pPr>
              <a:spcBef>
                <a:spcPct val="50000"/>
              </a:spcBef>
            </a:pPr>
            <a:r>
              <a:rPr lang="it-IT" sz="2300" b="1" dirty="0" smtClean="0">
                <a:solidFill>
                  <a:srgbClr val="FFFF00"/>
                </a:solidFill>
              </a:rPr>
              <a:t>BUT IF THE COST IS WATER DEPTH DEPENDENT,</a:t>
            </a:r>
          </a:p>
        </p:txBody>
      </p:sp>
      <p:sp>
        <p:nvSpPr>
          <p:cNvPr id="12" name="Text Box 1028"/>
          <p:cNvSpPr txBox="1">
            <a:spLocks noChangeArrowheads="1"/>
          </p:cNvSpPr>
          <p:nvPr/>
        </p:nvSpPr>
        <p:spPr bwMode="auto">
          <a:xfrm>
            <a:off x="304800" y="6335524"/>
            <a:ext cx="8686800" cy="446276"/>
          </a:xfrm>
          <a:prstGeom prst="rect">
            <a:avLst/>
          </a:prstGeom>
          <a:noFill/>
          <a:ln w="9525">
            <a:noFill/>
            <a:miter lim="800000"/>
            <a:headEnd/>
            <a:tailEnd/>
          </a:ln>
        </p:spPr>
        <p:txBody>
          <a:bodyPr wrap="square">
            <a:prstTxWarp prst="textNoShape">
              <a:avLst/>
            </a:prstTxWarp>
            <a:spAutoFit/>
          </a:bodyPr>
          <a:lstStyle/>
          <a:p>
            <a:pPr>
              <a:spcBef>
                <a:spcPct val="50000"/>
              </a:spcBef>
            </a:pPr>
            <a:r>
              <a:rPr lang="it-IT" sz="2300" b="1" dirty="0" smtClean="0">
                <a:solidFill>
                  <a:srgbClr val="FFFF00"/>
                </a:solidFill>
              </a:rPr>
              <a:t>THE RISK IS WATER DEPTH DEPENDENT AS WELL </a:t>
            </a:r>
            <a:r>
              <a:rPr lang="it-IT" sz="2300" b="1" dirty="0" err="1" smtClean="0">
                <a:solidFill>
                  <a:srgbClr val="FFFF00"/>
                </a:solidFill>
              </a:rPr>
              <a:t>…</a:t>
            </a:r>
            <a:r>
              <a:rPr lang="it-IT" sz="2300" b="1" dirty="0" smtClean="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228600" y="76200"/>
            <a:ext cx="8686800" cy="1938992"/>
          </a:xfrm>
          <a:prstGeom prst="rect">
            <a:avLst/>
          </a:prstGeom>
          <a:noFill/>
          <a:ln w="9525">
            <a:noFill/>
            <a:miter lim="800000"/>
            <a:headEnd/>
            <a:tailEnd/>
          </a:ln>
        </p:spPr>
        <p:txBody>
          <a:bodyPr wrap="square">
            <a:prstTxWarp prst="textNoShape">
              <a:avLst/>
            </a:prstTxWarp>
            <a:spAutoFit/>
          </a:bodyPr>
          <a:lstStyle/>
          <a:p>
            <a:pPr>
              <a:spcBef>
                <a:spcPct val="50000"/>
              </a:spcBef>
            </a:pPr>
            <a:r>
              <a:rPr lang="en-GB" sz="2000" dirty="0" smtClean="0">
                <a:solidFill>
                  <a:srgbClr val="FFFF00"/>
                </a:solidFill>
              </a:rPr>
              <a:t>Therefore </a:t>
            </a:r>
            <a:r>
              <a:rPr lang="en-GB" sz="2000" dirty="0" err="1" smtClean="0">
                <a:solidFill>
                  <a:srgbClr val="FFFF00"/>
                </a:solidFill>
              </a:rPr>
              <a:t>MaGIC</a:t>
            </a:r>
            <a:r>
              <a:rPr lang="en-GB" sz="2000" dirty="0" smtClean="0">
                <a:solidFill>
                  <a:srgbClr val="FFFF00"/>
                </a:solidFill>
              </a:rPr>
              <a:t> project acquired data along the</a:t>
            </a:r>
            <a:r>
              <a:rPr lang="en-GB" sz="2000" dirty="0" smtClean="0">
                <a:solidFill>
                  <a:srgbClr val="FFFF00"/>
                </a:solidFill>
              </a:rPr>
              <a:t> more geologically active continental </a:t>
            </a:r>
            <a:r>
              <a:rPr lang="en-GB" sz="2000" dirty="0" smtClean="0">
                <a:solidFill>
                  <a:srgbClr val="FFFF00"/>
                </a:solidFill>
              </a:rPr>
              <a:t>margins, with a reference depth range</a:t>
            </a:r>
            <a:r>
              <a:rPr lang="en-GB" sz="2000" dirty="0" smtClean="0">
                <a:solidFill>
                  <a:srgbClr val="FFFF00"/>
                </a:solidFill>
              </a:rPr>
              <a:t> between 50</a:t>
            </a:r>
            <a:r>
              <a:rPr lang="en-GB" sz="2000" dirty="0" smtClean="0">
                <a:solidFill>
                  <a:srgbClr val="FFFF00"/>
                </a:solidFill>
              </a:rPr>
              <a:t>-</a:t>
            </a:r>
            <a:r>
              <a:rPr lang="en-GB" sz="2000" dirty="0" smtClean="0">
                <a:solidFill>
                  <a:srgbClr val="FFFF00"/>
                </a:solidFill>
              </a:rPr>
              <a:t>500m.</a:t>
            </a:r>
            <a:endParaRPr lang="en-GB" sz="2000" dirty="0" smtClean="0">
              <a:solidFill>
                <a:srgbClr val="FFFF00"/>
              </a:solidFill>
            </a:endParaRPr>
          </a:p>
          <a:p>
            <a:pPr>
              <a:spcBef>
                <a:spcPct val="50000"/>
              </a:spcBef>
            </a:pPr>
            <a:r>
              <a:rPr lang="en-GB" sz="2000" dirty="0" smtClean="0">
                <a:solidFill>
                  <a:srgbClr val="FFFF00"/>
                </a:solidFill>
              </a:rPr>
              <a:t>It can be extended to deeper water if time allows (low-cost) and to shallow water if needed (e.g. canyon head)</a:t>
            </a:r>
          </a:p>
          <a:p>
            <a:pPr>
              <a:spcBef>
                <a:spcPct val="50000"/>
              </a:spcBef>
            </a:pPr>
            <a:r>
              <a:rPr lang="en-GB" sz="2000" dirty="0" smtClean="0">
                <a:solidFill>
                  <a:srgbClr val="FFFF00"/>
                </a:solidFill>
              </a:rPr>
              <a:t>It can be narrowed to outer shelf if not relevant features are present</a:t>
            </a:r>
          </a:p>
        </p:txBody>
      </p:sp>
      <p:pic>
        <p:nvPicPr>
          <p:cNvPr id="3" name="Picture 2" descr="Gioia Mesma.jpg"/>
          <p:cNvPicPr>
            <a:picLocks noChangeAspect="1"/>
          </p:cNvPicPr>
          <p:nvPr/>
        </p:nvPicPr>
        <p:blipFill>
          <a:blip r:embed="rId2"/>
          <a:srcRect r="13580"/>
          <a:stretch>
            <a:fillRect/>
          </a:stretch>
        </p:blipFill>
        <p:spPr>
          <a:xfrm>
            <a:off x="5181600" y="2362200"/>
            <a:ext cx="3665496" cy="3013234"/>
          </a:xfrm>
          <a:prstGeom prst="rect">
            <a:avLst/>
          </a:prstGeom>
        </p:spPr>
      </p:pic>
      <p:sp>
        <p:nvSpPr>
          <p:cNvPr id="4" name="Text Box 4"/>
          <p:cNvSpPr txBox="1">
            <a:spLocks noChangeArrowheads="1"/>
          </p:cNvSpPr>
          <p:nvPr/>
        </p:nvSpPr>
        <p:spPr bwMode="auto">
          <a:xfrm>
            <a:off x="5181600" y="5486400"/>
            <a:ext cx="2550924" cy="923330"/>
          </a:xfrm>
          <a:prstGeom prst="rect">
            <a:avLst/>
          </a:prstGeom>
          <a:noFill/>
          <a:ln w="9525">
            <a:noFill/>
            <a:miter lim="800000"/>
            <a:headEnd/>
            <a:tailEnd/>
          </a:ln>
        </p:spPr>
        <p:txBody>
          <a:bodyPr wrap="none">
            <a:prstTxWarp prst="textNoShape">
              <a:avLst/>
            </a:prstTxWarp>
            <a:spAutoFit/>
          </a:bodyPr>
          <a:lstStyle/>
          <a:p>
            <a:pPr eaLnBrk="1" hangingPunct="1"/>
            <a:r>
              <a:rPr lang="it-IT" sz="1800" dirty="0">
                <a:solidFill>
                  <a:srgbClr val="FFF706"/>
                </a:solidFill>
              </a:rPr>
              <a:t>12/</a:t>
            </a:r>
            <a:r>
              <a:rPr lang="it-IT" sz="1800" dirty="0" err="1">
                <a:solidFill>
                  <a:srgbClr val="FFF706"/>
                </a:solidFill>
              </a:rPr>
              <a:t>7</a:t>
            </a:r>
            <a:r>
              <a:rPr lang="it-IT" sz="1800" dirty="0">
                <a:solidFill>
                  <a:srgbClr val="FFF706"/>
                </a:solidFill>
              </a:rPr>
              <a:t>/1977 </a:t>
            </a:r>
            <a:endParaRPr lang="it-IT" sz="1800" dirty="0" smtClean="0">
              <a:solidFill>
                <a:srgbClr val="FFF706"/>
              </a:solidFill>
            </a:endParaRPr>
          </a:p>
          <a:p>
            <a:pPr eaLnBrk="1" hangingPunct="1"/>
            <a:r>
              <a:rPr lang="it-IT" sz="1800" dirty="0" err="1" smtClean="0">
                <a:solidFill>
                  <a:srgbClr val="FFF706"/>
                </a:solidFill>
              </a:rPr>
              <a:t>Landslide</a:t>
            </a:r>
            <a:r>
              <a:rPr lang="it-IT" sz="1800" dirty="0" smtClean="0">
                <a:solidFill>
                  <a:srgbClr val="FFF706"/>
                </a:solidFill>
              </a:rPr>
              <a:t> 5.5 </a:t>
            </a:r>
            <a:r>
              <a:rPr lang="it-IT" sz="1800" dirty="0">
                <a:solidFill>
                  <a:srgbClr val="FFF706"/>
                </a:solidFill>
              </a:rPr>
              <a:t>Mm</a:t>
            </a:r>
            <a:r>
              <a:rPr lang="it-IT" sz="1800" baseline="30000" dirty="0">
                <a:solidFill>
                  <a:srgbClr val="FFF706"/>
                </a:solidFill>
              </a:rPr>
              <a:t>3</a:t>
            </a:r>
            <a:endParaRPr lang="it-IT" sz="1800" dirty="0" smtClean="0">
              <a:solidFill>
                <a:srgbClr val="FFF706"/>
              </a:solidFill>
            </a:endParaRPr>
          </a:p>
          <a:p>
            <a:pPr eaLnBrk="1" hangingPunct="1"/>
            <a:r>
              <a:rPr lang="it-IT" sz="1800" dirty="0" smtClean="0">
                <a:solidFill>
                  <a:srgbClr val="FFF706"/>
                </a:solidFill>
              </a:rPr>
              <a:t>Tsunami </a:t>
            </a:r>
            <a:r>
              <a:rPr lang="it-IT" sz="1800" dirty="0" err="1" smtClean="0">
                <a:solidFill>
                  <a:srgbClr val="FFF706"/>
                </a:solidFill>
              </a:rPr>
              <a:t>wave</a:t>
            </a:r>
            <a:r>
              <a:rPr lang="it-IT" sz="1800" dirty="0" smtClean="0">
                <a:solidFill>
                  <a:srgbClr val="FFF706"/>
                </a:solidFill>
              </a:rPr>
              <a:t> Hmax</a:t>
            </a:r>
            <a:r>
              <a:rPr lang="it-IT" sz="1800" dirty="0">
                <a:solidFill>
                  <a:srgbClr val="FFF706"/>
                </a:solidFill>
              </a:rPr>
              <a:t>=5m</a:t>
            </a:r>
          </a:p>
        </p:txBody>
      </p:sp>
      <p:pic>
        <p:nvPicPr>
          <p:cNvPr id="5" name="Picture 4" descr="campagne magic e pregresse.jpg"/>
          <p:cNvPicPr>
            <a:picLocks noChangeAspect="1"/>
          </p:cNvPicPr>
          <p:nvPr/>
        </p:nvPicPr>
        <p:blipFill>
          <a:blip r:embed="rId3"/>
          <a:stretch>
            <a:fillRect/>
          </a:stretch>
        </p:blipFill>
        <p:spPr>
          <a:xfrm>
            <a:off x="228599" y="2362200"/>
            <a:ext cx="4745479" cy="40386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304800" y="60325"/>
            <a:ext cx="7239000" cy="396875"/>
          </a:xfrm>
          <a:prstGeom prst="rect">
            <a:avLst/>
          </a:prstGeom>
          <a:noFill/>
          <a:ln w="9525">
            <a:noFill/>
            <a:miter lim="800000"/>
            <a:headEnd/>
            <a:tailEnd/>
          </a:ln>
        </p:spPr>
        <p:txBody>
          <a:bodyPr>
            <a:prstTxWarp prst="textNoShape">
              <a:avLst/>
            </a:prstTxWarp>
            <a:spAutoFit/>
          </a:bodyPr>
          <a:lstStyle/>
          <a:p>
            <a:pPr>
              <a:spcBef>
                <a:spcPct val="50000"/>
              </a:spcBef>
            </a:pPr>
            <a:r>
              <a:rPr lang="en-GB" sz="2000">
                <a:solidFill>
                  <a:srgbClr val="FFFF00"/>
                </a:solidFill>
                <a:latin typeface="Verdana" charset="0"/>
              </a:rPr>
              <a:t>Goals of MaGIC project:</a:t>
            </a:r>
            <a:endParaRPr lang="en-GB" sz="1800">
              <a:solidFill>
                <a:srgbClr val="FFFF00"/>
              </a:solidFill>
              <a:latin typeface="Verdana" charset="0"/>
            </a:endParaRPr>
          </a:p>
        </p:txBody>
      </p:sp>
      <p:pic>
        <p:nvPicPr>
          <p:cNvPr id="80899"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7154863" y="5111750"/>
            <a:ext cx="1303337" cy="1136650"/>
          </a:xfrm>
          <a:prstGeom prst="rect">
            <a:avLst/>
          </a:prstGeom>
          <a:noFill/>
          <a:ln w="9525">
            <a:noFill/>
            <a:miter lim="800000"/>
            <a:headEnd/>
            <a:tailEnd/>
          </a:ln>
        </p:spPr>
      </p:pic>
      <p:pic>
        <p:nvPicPr>
          <p:cNvPr id="80900" name="Picture 4"/>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7286625" y="3352800"/>
            <a:ext cx="1190625" cy="1403350"/>
          </a:xfrm>
          <a:prstGeom prst="rect">
            <a:avLst/>
          </a:prstGeom>
          <a:noFill/>
          <a:ln w="9525">
            <a:noFill/>
            <a:miter lim="800000"/>
            <a:headEnd/>
            <a:tailEnd/>
          </a:ln>
        </p:spPr>
      </p:pic>
      <p:grpSp>
        <p:nvGrpSpPr>
          <p:cNvPr id="80901" name="Group 5"/>
          <p:cNvGrpSpPr>
            <a:grpSpLocks/>
          </p:cNvGrpSpPr>
          <p:nvPr/>
        </p:nvGrpSpPr>
        <p:grpSpPr bwMode="auto">
          <a:xfrm>
            <a:off x="7010400" y="1371600"/>
            <a:ext cx="1447800" cy="1441450"/>
            <a:chOff x="4848" y="432"/>
            <a:chExt cx="700" cy="697"/>
          </a:xfrm>
        </p:grpSpPr>
        <p:pic>
          <p:nvPicPr>
            <p:cNvPr id="80908" name="Picture 6"/>
            <p:cNvPicPr>
              <a:picLocks noChangeAspect="1" noChangeArrowheads="1"/>
            </p:cNvPicPr>
            <p:nvPr/>
          </p:nvPicPr>
          <mc:AlternateContent>
            <mc:Choice xmlns:ma="http://schemas.microsoft.com/office/mac/drawingml/2008/main" Requires="ma">
              <p:blipFill>
                <a:blip r:embed="rId7"/>
                <a:srcRect/>
                <a:stretch>
                  <a:fillRect/>
                </a:stretch>
              </p:blipFill>
            </mc:Choice>
            <mc:Fallback>
              <p:blipFill>
                <a:blip r:embed="rId8"/>
                <a:srcRect/>
                <a:stretch>
                  <a:fillRect/>
                </a:stretch>
              </p:blipFill>
            </mc:Fallback>
          </mc:AlternateContent>
          <p:spPr bwMode="auto">
            <a:xfrm>
              <a:off x="4848" y="432"/>
              <a:ext cx="700" cy="697"/>
            </a:xfrm>
            <a:prstGeom prst="rect">
              <a:avLst/>
            </a:prstGeom>
            <a:noFill/>
            <a:ln w="9525">
              <a:noFill/>
              <a:miter lim="800000"/>
              <a:headEnd/>
              <a:tailEnd/>
            </a:ln>
          </p:spPr>
        </p:pic>
        <p:sp>
          <p:nvSpPr>
            <p:cNvPr id="80909" name="Freeform 7" descr="Granite"/>
            <p:cNvSpPr>
              <a:spLocks/>
            </p:cNvSpPr>
            <p:nvPr/>
          </p:nvSpPr>
          <p:spPr bwMode="auto">
            <a:xfrm>
              <a:off x="5063" y="440"/>
              <a:ext cx="471" cy="458"/>
            </a:xfrm>
            <a:custGeom>
              <a:avLst/>
              <a:gdLst>
                <a:gd name="T0" fmla="*/ 413 w 471"/>
                <a:gd name="T1" fmla="*/ 0 h 458"/>
                <a:gd name="T2" fmla="*/ 361 w 471"/>
                <a:gd name="T3" fmla="*/ 88 h 458"/>
                <a:gd name="T4" fmla="*/ 343 w 471"/>
                <a:gd name="T5" fmla="*/ 142 h 458"/>
                <a:gd name="T6" fmla="*/ 313 w 471"/>
                <a:gd name="T7" fmla="*/ 208 h 458"/>
                <a:gd name="T8" fmla="*/ 251 w 471"/>
                <a:gd name="T9" fmla="*/ 224 h 458"/>
                <a:gd name="T10" fmla="*/ 201 w 471"/>
                <a:gd name="T11" fmla="*/ 300 h 458"/>
                <a:gd name="T12" fmla="*/ 189 w 471"/>
                <a:gd name="T13" fmla="*/ 358 h 458"/>
                <a:gd name="T14" fmla="*/ 155 w 471"/>
                <a:gd name="T15" fmla="*/ 336 h 458"/>
                <a:gd name="T16" fmla="*/ 111 w 471"/>
                <a:gd name="T17" fmla="*/ 360 h 458"/>
                <a:gd name="T18" fmla="*/ 93 w 471"/>
                <a:gd name="T19" fmla="*/ 408 h 458"/>
                <a:gd name="T20" fmla="*/ 63 w 471"/>
                <a:gd name="T21" fmla="*/ 452 h 458"/>
                <a:gd name="T22" fmla="*/ 469 w 471"/>
                <a:gd name="T23" fmla="*/ 446 h 458"/>
                <a:gd name="T24" fmla="*/ 471 w 471"/>
                <a:gd name="T25" fmla="*/ 6 h 458"/>
                <a:gd name="T26" fmla="*/ 413 w 471"/>
                <a:gd name="T27" fmla="*/ 0 h 4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1"/>
                <a:gd name="T43" fmla="*/ 0 h 458"/>
                <a:gd name="T44" fmla="*/ 471 w 471"/>
                <a:gd name="T45" fmla="*/ 458 h 45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1" h="458">
                  <a:moveTo>
                    <a:pt x="413" y="0"/>
                  </a:moveTo>
                  <a:cubicBezTo>
                    <a:pt x="397" y="16"/>
                    <a:pt x="373" y="65"/>
                    <a:pt x="361" y="88"/>
                  </a:cubicBezTo>
                  <a:cubicBezTo>
                    <a:pt x="349" y="111"/>
                    <a:pt x="351" y="122"/>
                    <a:pt x="343" y="142"/>
                  </a:cubicBezTo>
                  <a:cubicBezTo>
                    <a:pt x="335" y="162"/>
                    <a:pt x="328" y="194"/>
                    <a:pt x="313" y="208"/>
                  </a:cubicBezTo>
                  <a:cubicBezTo>
                    <a:pt x="298" y="222"/>
                    <a:pt x="270" y="209"/>
                    <a:pt x="251" y="224"/>
                  </a:cubicBezTo>
                  <a:cubicBezTo>
                    <a:pt x="232" y="239"/>
                    <a:pt x="211" y="278"/>
                    <a:pt x="201" y="300"/>
                  </a:cubicBezTo>
                  <a:cubicBezTo>
                    <a:pt x="191" y="322"/>
                    <a:pt x="197" y="352"/>
                    <a:pt x="189" y="358"/>
                  </a:cubicBezTo>
                  <a:cubicBezTo>
                    <a:pt x="181" y="364"/>
                    <a:pt x="168" y="336"/>
                    <a:pt x="155" y="336"/>
                  </a:cubicBezTo>
                  <a:cubicBezTo>
                    <a:pt x="142" y="336"/>
                    <a:pt x="121" y="348"/>
                    <a:pt x="111" y="360"/>
                  </a:cubicBezTo>
                  <a:cubicBezTo>
                    <a:pt x="101" y="372"/>
                    <a:pt x="101" y="393"/>
                    <a:pt x="93" y="408"/>
                  </a:cubicBezTo>
                  <a:cubicBezTo>
                    <a:pt x="85" y="423"/>
                    <a:pt x="0" y="446"/>
                    <a:pt x="63" y="452"/>
                  </a:cubicBezTo>
                  <a:cubicBezTo>
                    <a:pt x="147" y="452"/>
                    <a:pt x="355" y="458"/>
                    <a:pt x="469" y="446"/>
                  </a:cubicBezTo>
                  <a:cubicBezTo>
                    <a:pt x="469" y="352"/>
                    <a:pt x="471" y="92"/>
                    <a:pt x="471" y="6"/>
                  </a:cubicBezTo>
                  <a:cubicBezTo>
                    <a:pt x="433" y="4"/>
                    <a:pt x="451" y="2"/>
                    <a:pt x="413" y="0"/>
                  </a:cubicBezTo>
                  <a:close/>
                </a:path>
              </a:pathLst>
            </a:custGeom>
            <a:blipFill dpi="0" rotWithShape="0">
              <a:blip r:embed="rId9"/>
              <a:srcRect/>
              <a:tile tx="0" ty="0" sx="100000" sy="100000" flip="none" algn="tl"/>
            </a:blipFill>
            <a:ln w="9525">
              <a:solidFill>
                <a:schemeClr val="tx1"/>
              </a:solidFill>
              <a:round/>
              <a:headEnd/>
              <a:tailEnd/>
            </a:ln>
          </p:spPr>
          <p:txBody>
            <a:bodyPr wrap="none" anchor="ctr">
              <a:prstTxWarp prst="textNoShape">
                <a:avLst/>
              </a:prstTxWarp>
            </a:bodyPr>
            <a:lstStyle/>
            <a:p>
              <a:endParaRPr lang="it-IT"/>
            </a:p>
          </p:txBody>
        </p:sp>
        <p:sp>
          <p:nvSpPr>
            <p:cNvPr id="80910" name="Freeform 8"/>
            <p:cNvSpPr>
              <a:spLocks/>
            </p:cNvSpPr>
            <p:nvPr/>
          </p:nvSpPr>
          <p:spPr bwMode="auto">
            <a:xfrm>
              <a:off x="5280" y="477"/>
              <a:ext cx="130" cy="22"/>
            </a:xfrm>
            <a:custGeom>
              <a:avLst/>
              <a:gdLst>
                <a:gd name="T0" fmla="*/ 0 w 130"/>
                <a:gd name="T1" fmla="*/ 3 h 22"/>
                <a:gd name="T2" fmla="*/ 48 w 130"/>
                <a:gd name="T3" fmla="*/ 3 h 22"/>
                <a:gd name="T4" fmla="*/ 90 w 130"/>
                <a:gd name="T5" fmla="*/ 21 h 22"/>
                <a:gd name="T6" fmla="*/ 130 w 130"/>
                <a:gd name="T7" fmla="*/ 11 h 22"/>
                <a:gd name="T8" fmla="*/ 0 60000 65536"/>
                <a:gd name="T9" fmla="*/ 0 60000 65536"/>
                <a:gd name="T10" fmla="*/ 0 60000 65536"/>
                <a:gd name="T11" fmla="*/ 0 60000 65536"/>
                <a:gd name="T12" fmla="*/ 0 w 130"/>
                <a:gd name="T13" fmla="*/ 0 h 22"/>
                <a:gd name="T14" fmla="*/ 130 w 130"/>
                <a:gd name="T15" fmla="*/ 22 h 22"/>
              </a:gdLst>
              <a:ahLst/>
              <a:cxnLst>
                <a:cxn ang="T8">
                  <a:pos x="T0" y="T1"/>
                </a:cxn>
                <a:cxn ang="T9">
                  <a:pos x="T2" y="T3"/>
                </a:cxn>
                <a:cxn ang="T10">
                  <a:pos x="T4" y="T5"/>
                </a:cxn>
                <a:cxn ang="T11">
                  <a:pos x="T6" y="T7"/>
                </a:cxn>
              </a:cxnLst>
              <a:rect l="T12" t="T13" r="T14" b="T15"/>
              <a:pathLst>
                <a:path w="130" h="22">
                  <a:moveTo>
                    <a:pt x="0" y="3"/>
                  </a:moveTo>
                  <a:cubicBezTo>
                    <a:pt x="16" y="1"/>
                    <a:pt x="33" y="0"/>
                    <a:pt x="48" y="3"/>
                  </a:cubicBezTo>
                  <a:cubicBezTo>
                    <a:pt x="63" y="6"/>
                    <a:pt x="76" y="20"/>
                    <a:pt x="90" y="21"/>
                  </a:cubicBezTo>
                  <a:cubicBezTo>
                    <a:pt x="104" y="22"/>
                    <a:pt x="117" y="16"/>
                    <a:pt x="130" y="11"/>
                  </a:cubicBezTo>
                </a:path>
              </a:pathLst>
            </a:custGeom>
            <a:noFill/>
            <a:ln w="9525">
              <a:solidFill>
                <a:srgbClr val="FF0000"/>
              </a:solidFill>
              <a:round/>
              <a:headEnd/>
              <a:tailEnd/>
            </a:ln>
          </p:spPr>
          <p:txBody>
            <a:bodyPr wrap="none" anchor="ctr">
              <a:prstTxWarp prst="textNoShape">
                <a:avLst/>
              </a:prstTxWarp>
            </a:bodyPr>
            <a:lstStyle/>
            <a:p>
              <a:endParaRPr lang="it-IT"/>
            </a:p>
          </p:txBody>
        </p:sp>
        <p:sp>
          <p:nvSpPr>
            <p:cNvPr id="80911" name="Freeform 9"/>
            <p:cNvSpPr>
              <a:spLocks/>
            </p:cNvSpPr>
            <p:nvPr/>
          </p:nvSpPr>
          <p:spPr bwMode="auto">
            <a:xfrm>
              <a:off x="5116" y="479"/>
              <a:ext cx="132" cy="158"/>
            </a:xfrm>
            <a:custGeom>
              <a:avLst/>
              <a:gdLst>
                <a:gd name="T0" fmla="*/ 20 w 132"/>
                <a:gd name="T1" fmla="*/ 1 h 158"/>
                <a:gd name="T2" fmla="*/ 82 w 132"/>
                <a:gd name="T3" fmla="*/ 25 h 158"/>
                <a:gd name="T4" fmla="*/ 94 w 132"/>
                <a:gd name="T5" fmla="*/ 91 h 158"/>
                <a:gd name="T6" fmla="*/ 132 w 132"/>
                <a:gd name="T7" fmla="*/ 105 h 158"/>
                <a:gd name="T8" fmla="*/ 92 w 132"/>
                <a:gd name="T9" fmla="*/ 153 h 158"/>
                <a:gd name="T10" fmla="*/ 28 w 132"/>
                <a:gd name="T11" fmla="*/ 135 h 158"/>
                <a:gd name="T12" fmla="*/ 34 w 132"/>
                <a:gd name="T13" fmla="*/ 73 h 158"/>
                <a:gd name="T14" fmla="*/ 2 w 132"/>
                <a:gd name="T15" fmla="*/ 29 h 158"/>
                <a:gd name="T16" fmla="*/ 20 w 132"/>
                <a:gd name="T17" fmla="*/ 1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158"/>
                <a:gd name="T29" fmla="*/ 132 w 132"/>
                <a:gd name="T30" fmla="*/ 158 h 1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158">
                  <a:moveTo>
                    <a:pt x="20" y="1"/>
                  </a:moveTo>
                  <a:cubicBezTo>
                    <a:pt x="33" y="0"/>
                    <a:pt x="70" y="10"/>
                    <a:pt x="82" y="25"/>
                  </a:cubicBezTo>
                  <a:cubicBezTo>
                    <a:pt x="94" y="40"/>
                    <a:pt x="86" y="78"/>
                    <a:pt x="94" y="91"/>
                  </a:cubicBezTo>
                  <a:cubicBezTo>
                    <a:pt x="102" y="104"/>
                    <a:pt x="132" y="95"/>
                    <a:pt x="132" y="105"/>
                  </a:cubicBezTo>
                  <a:cubicBezTo>
                    <a:pt x="132" y="115"/>
                    <a:pt x="109" y="148"/>
                    <a:pt x="92" y="153"/>
                  </a:cubicBezTo>
                  <a:cubicBezTo>
                    <a:pt x="75" y="158"/>
                    <a:pt x="38" y="148"/>
                    <a:pt x="28" y="135"/>
                  </a:cubicBezTo>
                  <a:cubicBezTo>
                    <a:pt x="18" y="122"/>
                    <a:pt x="38" y="91"/>
                    <a:pt x="34" y="73"/>
                  </a:cubicBezTo>
                  <a:cubicBezTo>
                    <a:pt x="30" y="55"/>
                    <a:pt x="4" y="41"/>
                    <a:pt x="2" y="29"/>
                  </a:cubicBezTo>
                  <a:cubicBezTo>
                    <a:pt x="0" y="17"/>
                    <a:pt x="7" y="2"/>
                    <a:pt x="20" y="1"/>
                  </a:cubicBezTo>
                  <a:close/>
                </a:path>
              </a:pathLst>
            </a:custGeom>
            <a:solidFill>
              <a:srgbClr val="00FF00">
                <a:alpha val="52156"/>
              </a:srgbClr>
            </a:solidFill>
            <a:ln w="9525">
              <a:noFill/>
              <a:round/>
              <a:headEnd/>
              <a:tailEnd/>
            </a:ln>
          </p:spPr>
          <p:txBody>
            <a:bodyPr wrap="none" anchor="ctr">
              <a:prstTxWarp prst="textNoShape">
                <a:avLst/>
              </a:prstTxWarp>
            </a:bodyPr>
            <a:lstStyle/>
            <a:p>
              <a:endParaRPr lang="it-IT"/>
            </a:p>
          </p:txBody>
        </p:sp>
        <p:sp>
          <p:nvSpPr>
            <p:cNvPr id="80912" name="Freeform 10"/>
            <p:cNvSpPr>
              <a:spLocks/>
            </p:cNvSpPr>
            <p:nvPr/>
          </p:nvSpPr>
          <p:spPr bwMode="auto">
            <a:xfrm>
              <a:off x="5232" y="506"/>
              <a:ext cx="192" cy="22"/>
            </a:xfrm>
            <a:custGeom>
              <a:avLst/>
              <a:gdLst>
                <a:gd name="T0" fmla="*/ 0 w 192"/>
                <a:gd name="T1" fmla="*/ 22 h 22"/>
                <a:gd name="T2" fmla="*/ 62 w 192"/>
                <a:gd name="T3" fmla="*/ 2 h 22"/>
                <a:gd name="T4" fmla="*/ 92 w 192"/>
                <a:gd name="T5" fmla="*/ 8 h 22"/>
                <a:gd name="T6" fmla="*/ 130 w 192"/>
                <a:gd name="T7" fmla="*/ 12 h 22"/>
                <a:gd name="T8" fmla="*/ 192 w 192"/>
                <a:gd name="T9" fmla="*/ 8 h 22"/>
                <a:gd name="T10" fmla="*/ 192 w 192"/>
                <a:gd name="T11" fmla="*/ 22 h 22"/>
                <a:gd name="T12" fmla="*/ 0 60000 65536"/>
                <a:gd name="T13" fmla="*/ 0 60000 65536"/>
                <a:gd name="T14" fmla="*/ 0 60000 65536"/>
                <a:gd name="T15" fmla="*/ 0 60000 65536"/>
                <a:gd name="T16" fmla="*/ 0 60000 65536"/>
                <a:gd name="T17" fmla="*/ 0 60000 65536"/>
                <a:gd name="T18" fmla="*/ 0 w 192"/>
                <a:gd name="T19" fmla="*/ 0 h 22"/>
                <a:gd name="T20" fmla="*/ 192 w 19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92" h="22">
                  <a:moveTo>
                    <a:pt x="0" y="22"/>
                  </a:moveTo>
                  <a:cubicBezTo>
                    <a:pt x="23" y="13"/>
                    <a:pt x="47" y="4"/>
                    <a:pt x="62" y="2"/>
                  </a:cubicBezTo>
                  <a:cubicBezTo>
                    <a:pt x="77" y="0"/>
                    <a:pt x="81" y="6"/>
                    <a:pt x="92" y="8"/>
                  </a:cubicBezTo>
                  <a:cubicBezTo>
                    <a:pt x="103" y="10"/>
                    <a:pt x="113" y="12"/>
                    <a:pt x="130" y="12"/>
                  </a:cubicBezTo>
                  <a:cubicBezTo>
                    <a:pt x="147" y="12"/>
                    <a:pt x="182" y="6"/>
                    <a:pt x="192" y="8"/>
                  </a:cubicBezTo>
                  <a:lnTo>
                    <a:pt x="192" y="22"/>
                  </a:lnTo>
                </a:path>
              </a:pathLst>
            </a:custGeom>
            <a:noFill/>
            <a:ln w="9525">
              <a:solidFill>
                <a:srgbClr val="FF0000"/>
              </a:solidFill>
              <a:round/>
              <a:headEnd/>
              <a:tailEnd/>
            </a:ln>
          </p:spPr>
          <p:txBody>
            <a:bodyPr wrap="none" anchor="ctr">
              <a:prstTxWarp prst="textNoShape">
                <a:avLst/>
              </a:prstTxWarp>
            </a:bodyPr>
            <a:lstStyle/>
            <a:p>
              <a:endParaRPr lang="it-IT"/>
            </a:p>
          </p:txBody>
        </p:sp>
        <p:sp>
          <p:nvSpPr>
            <p:cNvPr id="80913" name="AutoShape 11"/>
            <p:cNvSpPr>
              <a:spLocks noChangeArrowheads="1"/>
            </p:cNvSpPr>
            <p:nvPr/>
          </p:nvSpPr>
          <p:spPr bwMode="auto">
            <a:xfrm>
              <a:off x="5040" y="480"/>
              <a:ext cx="48" cy="48"/>
            </a:xfrm>
            <a:prstGeom prst="irregularSeal2">
              <a:avLst/>
            </a:prstGeom>
            <a:solidFill>
              <a:srgbClr val="FF0000">
                <a:alpha val="25098"/>
              </a:srgbClr>
            </a:solidFill>
            <a:ln w="9525">
              <a:solidFill>
                <a:srgbClr val="FF0000"/>
              </a:solidFill>
              <a:miter lim="800000"/>
              <a:headEnd/>
              <a:tailEnd/>
            </a:ln>
          </p:spPr>
          <p:txBody>
            <a:bodyPr wrap="none" anchor="ctr">
              <a:prstTxWarp prst="textNoShape">
                <a:avLst/>
              </a:prstTxWarp>
            </a:bodyPr>
            <a:lstStyle/>
            <a:p>
              <a:endParaRPr lang="it-IT"/>
            </a:p>
          </p:txBody>
        </p:sp>
        <p:sp>
          <p:nvSpPr>
            <p:cNvPr id="80914" name="AutoShape 12"/>
            <p:cNvSpPr>
              <a:spLocks noChangeArrowheads="1"/>
            </p:cNvSpPr>
            <p:nvPr/>
          </p:nvSpPr>
          <p:spPr bwMode="auto">
            <a:xfrm>
              <a:off x="5418" y="434"/>
              <a:ext cx="48" cy="48"/>
            </a:xfrm>
            <a:prstGeom prst="irregularSeal2">
              <a:avLst/>
            </a:prstGeom>
            <a:solidFill>
              <a:srgbClr val="FF0000">
                <a:alpha val="25098"/>
              </a:srgbClr>
            </a:solidFill>
            <a:ln w="9525">
              <a:solidFill>
                <a:srgbClr val="FF0000"/>
              </a:solidFill>
              <a:miter lim="800000"/>
              <a:headEnd/>
              <a:tailEnd/>
            </a:ln>
          </p:spPr>
          <p:txBody>
            <a:bodyPr wrap="none" anchor="ctr">
              <a:prstTxWarp prst="textNoShape">
                <a:avLst/>
              </a:prstTxWarp>
            </a:bodyPr>
            <a:lstStyle/>
            <a:p>
              <a:endParaRPr lang="it-IT"/>
            </a:p>
          </p:txBody>
        </p:sp>
        <p:sp>
          <p:nvSpPr>
            <p:cNvPr id="80915" name="AutoShape 13"/>
            <p:cNvSpPr>
              <a:spLocks noChangeArrowheads="1"/>
            </p:cNvSpPr>
            <p:nvPr/>
          </p:nvSpPr>
          <p:spPr bwMode="auto">
            <a:xfrm>
              <a:off x="5192" y="442"/>
              <a:ext cx="48" cy="48"/>
            </a:xfrm>
            <a:prstGeom prst="irregularSeal2">
              <a:avLst/>
            </a:prstGeom>
            <a:solidFill>
              <a:srgbClr val="FF0000">
                <a:alpha val="25098"/>
              </a:srgbClr>
            </a:solidFill>
            <a:ln w="9525">
              <a:solidFill>
                <a:srgbClr val="FF0000"/>
              </a:solidFill>
              <a:miter lim="800000"/>
              <a:headEnd/>
              <a:tailEnd/>
            </a:ln>
          </p:spPr>
          <p:txBody>
            <a:bodyPr wrap="none" anchor="ctr">
              <a:prstTxWarp prst="textNoShape">
                <a:avLst/>
              </a:prstTxWarp>
            </a:bodyPr>
            <a:lstStyle/>
            <a:p>
              <a:pPr algn="ctr"/>
              <a:endParaRPr lang="en-GB"/>
            </a:p>
          </p:txBody>
        </p:sp>
      </p:grpSp>
      <p:sp>
        <p:nvSpPr>
          <p:cNvPr id="369679" name="Text Box 15"/>
          <p:cNvSpPr txBox="1">
            <a:spLocks noChangeArrowheads="1"/>
          </p:cNvSpPr>
          <p:nvPr/>
        </p:nvSpPr>
        <p:spPr bwMode="auto">
          <a:xfrm>
            <a:off x="228600" y="457200"/>
            <a:ext cx="6934200" cy="5681663"/>
          </a:xfrm>
          <a:prstGeom prst="rect">
            <a:avLst/>
          </a:prstGeom>
          <a:noFill/>
          <a:ln w="9525">
            <a:noFill/>
            <a:miter lim="800000"/>
            <a:headEnd/>
            <a:tailEnd/>
          </a:ln>
        </p:spPr>
        <p:txBody>
          <a:bodyPr>
            <a:prstTxWarp prst="textNoShape">
              <a:avLst/>
            </a:prstTxWarp>
            <a:spAutoFit/>
          </a:bodyPr>
          <a:lstStyle/>
          <a:p>
            <a:pPr>
              <a:spcBef>
                <a:spcPct val="50000"/>
              </a:spcBef>
            </a:pPr>
            <a:r>
              <a:rPr lang="en-GB" sz="1600">
                <a:solidFill>
                  <a:srgbClr val="FF0000"/>
                </a:solidFill>
                <a:latin typeface="Verdana" charset="0"/>
              </a:rPr>
              <a:t>INTEREST FOR CIVIL PROTECTION</a:t>
            </a:r>
          </a:p>
          <a:p>
            <a:pPr>
              <a:spcBef>
                <a:spcPct val="50000"/>
              </a:spcBef>
            </a:pPr>
            <a:endParaRPr lang="en-GB" sz="1600">
              <a:solidFill>
                <a:srgbClr val="FF0000"/>
              </a:solidFill>
              <a:latin typeface="Verdana" charset="0"/>
            </a:endParaRPr>
          </a:p>
          <a:p>
            <a:pPr>
              <a:spcBef>
                <a:spcPct val="50000"/>
              </a:spcBef>
            </a:pPr>
            <a:endParaRPr lang="en-GB" sz="1600">
              <a:solidFill>
                <a:srgbClr val="FF0000"/>
              </a:solidFill>
              <a:latin typeface="Verdana" charset="0"/>
            </a:endParaRPr>
          </a:p>
          <a:p>
            <a:pPr>
              <a:spcBef>
                <a:spcPct val="50000"/>
              </a:spcBef>
            </a:pPr>
            <a:endParaRPr lang="en-GB" sz="1600">
              <a:solidFill>
                <a:srgbClr val="FF0000"/>
              </a:solidFill>
              <a:latin typeface="Verdana" charset="0"/>
            </a:endParaRPr>
          </a:p>
          <a:p>
            <a:pPr>
              <a:spcBef>
                <a:spcPct val="50000"/>
              </a:spcBef>
            </a:pPr>
            <a:r>
              <a:rPr lang="en-GB" sz="1600">
                <a:solidFill>
                  <a:srgbClr val="FF0000"/>
                </a:solidFill>
                <a:latin typeface="Verdana" charset="0"/>
              </a:rPr>
              <a:t>To identify areas with high risk, hypothesise causes and manage operations during emergencies, land planning (?)</a:t>
            </a:r>
          </a:p>
          <a:p>
            <a:pPr>
              <a:spcBef>
                <a:spcPct val="50000"/>
              </a:spcBef>
              <a:buFontTx/>
              <a:buChar char="-"/>
            </a:pPr>
            <a:endParaRPr lang="en-GB" sz="2000">
              <a:solidFill>
                <a:srgbClr val="FF0000"/>
              </a:solidFill>
              <a:latin typeface="Verdana" charset="0"/>
            </a:endParaRPr>
          </a:p>
          <a:p>
            <a:pPr>
              <a:spcBef>
                <a:spcPct val="50000"/>
              </a:spcBef>
              <a:buFontTx/>
              <a:buChar char="-"/>
            </a:pPr>
            <a:endParaRPr lang="en-GB" sz="1600">
              <a:solidFill>
                <a:srgbClr val="FF0000"/>
              </a:solidFill>
              <a:latin typeface="Verdana" charset="0"/>
            </a:endParaRPr>
          </a:p>
          <a:p>
            <a:pPr>
              <a:spcBef>
                <a:spcPct val="50000"/>
              </a:spcBef>
              <a:buFontTx/>
              <a:buChar char="-"/>
            </a:pPr>
            <a:endParaRPr lang="en-GB" sz="1600">
              <a:solidFill>
                <a:srgbClr val="FF0000"/>
              </a:solidFill>
              <a:latin typeface="Verdana" charset="0"/>
            </a:endParaRPr>
          </a:p>
          <a:p>
            <a:pPr>
              <a:spcBef>
                <a:spcPct val="50000"/>
              </a:spcBef>
            </a:pPr>
            <a:r>
              <a:rPr lang="en-GB" sz="1600">
                <a:solidFill>
                  <a:srgbClr val="FF0000"/>
                </a:solidFill>
                <a:latin typeface="Verdana" charset="0"/>
              </a:rPr>
              <a:t>Managing emergencies understanding of what happened</a:t>
            </a:r>
          </a:p>
          <a:p>
            <a:pPr>
              <a:spcBef>
                <a:spcPct val="50000"/>
              </a:spcBef>
              <a:buFontTx/>
              <a:buChar char="-"/>
            </a:pPr>
            <a:endParaRPr lang="en-GB" sz="1600">
              <a:solidFill>
                <a:srgbClr val="FF0000"/>
              </a:solidFill>
              <a:latin typeface="Verdana" charset="0"/>
            </a:endParaRPr>
          </a:p>
          <a:p>
            <a:pPr>
              <a:spcBef>
                <a:spcPct val="50000"/>
              </a:spcBef>
              <a:buFontTx/>
              <a:buChar char="-"/>
            </a:pPr>
            <a:endParaRPr lang="en-GB" sz="2000">
              <a:solidFill>
                <a:srgbClr val="FF0000"/>
              </a:solidFill>
              <a:latin typeface="Verdana" charset="0"/>
            </a:endParaRPr>
          </a:p>
          <a:p>
            <a:pPr>
              <a:spcBef>
                <a:spcPct val="50000"/>
              </a:spcBef>
              <a:buFontTx/>
              <a:buChar char="-"/>
            </a:pPr>
            <a:endParaRPr lang="en-GB" sz="1200">
              <a:solidFill>
                <a:srgbClr val="FF0000"/>
              </a:solidFill>
              <a:latin typeface="Verdana" charset="0"/>
            </a:endParaRPr>
          </a:p>
          <a:p>
            <a:pPr>
              <a:spcBef>
                <a:spcPct val="50000"/>
              </a:spcBef>
              <a:buFontTx/>
              <a:buChar char="-"/>
            </a:pPr>
            <a:endParaRPr lang="en-GB" sz="1600">
              <a:solidFill>
                <a:srgbClr val="FF0000"/>
              </a:solidFill>
              <a:latin typeface="Verdana" charset="0"/>
            </a:endParaRPr>
          </a:p>
          <a:p>
            <a:pPr>
              <a:spcBef>
                <a:spcPct val="50000"/>
              </a:spcBef>
            </a:pPr>
            <a:r>
              <a:rPr lang="en-GB" sz="1600">
                <a:solidFill>
                  <a:srgbClr val="FF0000"/>
                </a:solidFill>
                <a:latin typeface="Verdana" charset="0"/>
              </a:rPr>
              <a:t>Quick identification of state of knowledge and competencies in a given area</a:t>
            </a:r>
          </a:p>
        </p:txBody>
      </p:sp>
      <p:sp>
        <p:nvSpPr>
          <p:cNvPr id="369680" name="Text Box 16"/>
          <p:cNvSpPr txBox="1">
            <a:spLocks noChangeArrowheads="1"/>
          </p:cNvSpPr>
          <p:nvPr/>
        </p:nvSpPr>
        <p:spPr bwMode="auto">
          <a:xfrm>
            <a:off x="228600" y="76200"/>
            <a:ext cx="7239000" cy="5486400"/>
          </a:xfrm>
          <a:prstGeom prst="rect">
            <a:avLst/>
          </a:prstGeom>
          <a:noFill/>
          <a:ln w="9525">
            <a:noFill/>
            <a:miter lim="800000"/>
            <a:headEnd/>
            <a:tailEnd/>
          </a:ln>
        </p:spPr>
        <p:txBody>
          <a:bodyPr>
            <a:prstTxWarp prst="textNoShape">
              <a:avLst/>
            </a:prstTxWarp>
            <a:spAutoFit/>
          </a:bodyPr>
          <a:lstStyle/>
          <a:p>
            <a:pPr>
              <a:spcBef>
                <a:spcPct val="50000"/>
              </a:spcBef>
            </a:pPr>
            <a:endParaRPr lang="en-GB" sz="2000">
              <a:solidFill>
                <a:srgbClr val="FFFF00"/>
              </a:solidFill>
              <a:latin typeface="Verdana" charset="0"/>
            </a:endParaRPr>
          </a:p>
          <a:p>
            <a:pPr>
              <a:spcBef>
                <a:spcPct val="50000"/>
              </a:spcBef>
            </a:pPr>
            <a:endParaRPr lang="en-GB" sz="1800">
              <a:solidFill>
                <a:srgbClr val="FFFF00"/>
              </a:solidFill>
              <a:latin typeface="Verdana" charset="0"/>
            </a:endParaRPr>
          </a:p>
          <a:p>
            <a:pPr>
              <a:spcBef>
                <a:spcPct val="50000"/>
              </a:spcBef>
            </a:pPr>
            <a:endParaRPr lang="en-GB" sz="1800">
              <a:solidFill>
                <a:srgbClr val="FFFF00"/>
              </a:solidFill>
              <a:latin typeface="Verdana" charset="0"/>
            </a:endParaRPr>
          </a:p>
          <a:p>
            <a:pPr>
              <a:spcBef>
                <a:spcPct val="50000"/>
              </a:spcBef>
            </a:pPr>
            <a:r>
              <a:rPr lang="en-GB" sz="1800">
                <a:solidFill>
                  <a:srgbClr val="FFFF00"/>
                </a:solidFill>
                <a:latin typeface="Verdana" charset="0"/>
              </a:rPr>
              <a:t>1) To realise the Map of Geohazard features of the Italian Seas (72 sheets, 1:50.000)</a:t>
            </a:r>
          </a:p>
          <a:p>
            <a:pPr>
              <a:spcBef>
                <a:spcPct val="50000"/>
              </a:spcBef>
              <a:buFontTx/>
              <a:buChar char="-"/>
            </a:pPr>
            <a:endParaRPr lang="en-GB" sz="1800">
              <a:solidFill>
                <a:srgbClr val="FFFF00"/>
              </a:solidFill>
              <a:latin typeface="Verdana" charset="0"/>
            </a:endParaRPr>
          </a:p>
          <a:p>
            <a:pPr>
              <a:spcBef>
                <a:spcPct val="50000"/>
              </a:spcBef>
              <a:buFontTx/>
              <a:buChar char="-"/>
            </a:pPr>
            <a:endParaRPr lang="en-GB" sz="1800">
              <a:solidFill>
                <a:srgbClr val="FFFF00"/>
              </a:solidFill>
              <a:latin typeface="Verdana" charset="0"/>
            </a:endParaRPr>
          </a:p>
          <a:p>
            <a:pPr>
              <a:spcBef>
                <a:spcPct val="50000"/>
              </a:spcBef>
            </a:pPr>
            <a:endParaRPr lang="en-GB" sz="1800">
              <a:solidFill>
                <a:srgbClr val="FFFF00"/>
              </a:solidFill>
              <a:latin typeface="Verdana" charset="0"/>
            </a:endParaRPr>
          </a:p>
          <a:p>
            <a:pPr>
              <a:spcBef>
                <a:spcPct val="50000"/>
              </a:spcBef>
            </a:pPr>
            <a:r>
              <a:rPr lang="en-GB" sz="1800">
                <a:solidFill>
                  <a:srgbClr val="FFFF00"/>
                </a:solidFill>
                <a:latin typeface="Verdana" charset="0"/>
              </a:rPr>
              <a:t>2) To create a high-resolution bathymetric database</a:t>
            </a:r>
          </a:p>
          <a:p>
            <a:pPr>
              <a:spcBef>
                <a:spcPct val="50000"/>
              </a:spcBef>
              <a:buFontTx/>
              <a:buChar char="-"/>
            </a:pPr>
            <a:endParaRPr lang="en-GB" sz="1800">
              <a:solidFill>
                <a:srgbClr val="FFFF00"/>
              </a:solidFill>
              <a:latin typeface="Verdana" charset="0"/>
            </a:endParaRPr>
          </a:p>
          <a:p>
            <a:pPr>
              <a:spcBef>
                <a:spcPct val="50000"/>
              </a:spcBef>
              <a:buFontTx/>
              <a:buChar char="-"/>
            </a:pPr>
            <a:endParaRPr lang="en-GB" sz="1800">
              <a:solidFill>
                <a:srgbClr val="FFFF00"/>
              </a:solidFill>
              <a:latin typeface="Verdana" charset="0"/>
            </a:endParaRPr>
          </a:p>
          <a:p>
            <a:pPr>
              <a:spcBef>
                <a:spcPct val="50000"/>
              </a:spcBef>
            </a:pPr>
            <a:endParaRPr lang="en-GB" sz="1800">
              <a:solidFill>
                <a:srgbClr val="FFFF00"/>
              </a:solidFill>
              <a:latin typeface="Verdana" charset="0"/>
            </a:endParaRPr>
          </a:p>
          <a:p>
            <a:pPr>
              <a:spcBef>
                <a:spcPct val="50000"/>
              </a:spcBef>
            </a:pPr>
            <a:r>
              <a:rPr lang="en-GB" sz="1800">
                <a:solidFill>
                  <a:srgbClr val="FFFF00"/>
                </a:solidFill>
                <a:latin typeface="Verdana" charset="0"/>
              </a:rPr>
              <a:t>3) To create a database of maps from scientific literature (infor.mare sub-project)</a:t>
            </a:r>
          </a:p>
        </p:txBody>
      </p:sp>
      <p:sp>
        <p:nvSpPr>
          <p:cNvPr id="369681" name="Text Box 17"/>
          <p:cNvSpPr txBox="1">
            <a:spLocks noChangeArrowheads="1"/>
          </p:cNvSpPr>
          <p:nvPr/>
        </p:nvSpPr>
        <p:spPr bwMode="auto">
          <a:xfrm>
            <a:off x="228600" y="720725"/>
            <a:ext cx="6858000" cy="5680075"/>
          </a:xfrm>
          <a:prstGeom prst="rect">
            <a:avLst/>
          </a:prstGeom>
          <a:noFill/>
          <a:ln w="9525">
            <a:noFill/>
            <a:miter lim="800000"/>
            <a:headEnd/>
            <a:tailEnd/>
          </a:ln>
        </p:spPr>
        <p:txBody>
          <a:bodyPr>
            <a:prstTxWarp prst="textNoShape">
              <a:avLst/>
            </a:prstTxWarp>
            <a:spAutoFit/>
          </a:bodyPr>
          <a:lstStyle/>
          <a:p>
            <a:pPr>
              <a:spcBef>
                <a:spcPct val="50000"/>
              </a:spcBef>
            </a:pPr>
            <a:r>
              <a:rPr lang="en-GB" sz="1600">
                <a:solidFill>
                  <a:srgbClr val="FFAA00"/>
                </a:solidFill>
                <a:latin typeface="Verdana" charset="0"/>
              </a:rPr>
              <a:t>FALL OUT FOR SCIENTIFIC RESERACH</a:t>
            </a:r>
          </a:p>
          <a:p>
            <a:pPr>
              <a:spcBef>
                <a:spcPct val="50000"/>
              </a:spcBef>
            </a:pPr>
            <a:endParaRPr lang="en-GB" sz="1600">
              <a:solidFill>
                <a:srgbClr val="FFAA00"/>
              </a:solidFill>
              <a:latin typeface="Verdana" charset="0"/>
            </a:endParaRPr>
          </a:p>
          <a:p>
            <a:pPr>
              <a:spcBef>
                <a:spcPct val="50000"/>
              </a:spcBef>
            </a:pPr>
            <a:endParaRPr lang="en-GB" sz="1600">
              <a:solidFill>
                <a:srgbClr val="FFAA00"/>
              </a:solidFill>
              <a:latin typeface="Verdana" charset="0"/>
            </a:endParaRPr>
          </a:p>
          <a:p>
            <a:pPr>
              <a:spcBef>
                <a:spcPct val="50000"/>
              </a:spcBef>
            </a:pPr>
            <a:endParaRPr lang="en-GB" sz="1600">
              <a:solidFill>
                <a:srgbClr val="FFAA00"/>
              </a:solidFill>
              <a:latin typeface="Verdana" charset="0"/>
            </a:endParaRPr>
          </a:p>
          <a:p>
            <a:pPr>
              <a:spcBef>
                <a:spcPct val="50000"/>
              </a:spcBef>
            </a:pPr>
            <a:endParaRPr lang="en-GB" sz="1000">
              <a:solidFill>
                <a:srgbClr val="FFAA00"/>
              </a:solidFill>
              <a:latin typeface="Verdana" charset="0"/>
            </a:endParaRPr>
          </a:p>
          <a:p>
            <a:pPr>
              <a:spcBef>
                <a:spcPct val="50000"/>
              </a:spcBef>
            </a:pPr>
            <a:r>
              <a:rPr lang="en-GB" sz="1600">
                <a:solidFill>
                  <a:srgbClr val="FFAA00"/>
                </a:solidFill>
                <a:latin typeface="Verdana" charset="0"/>
              </a:rPr>
              <a:t>Understand, by comparing features and interpretations, mass wasting processes in our tectonically active country</a:t>
            </a:r>
          </a:p>
          <a:p>
            <a:pPr>
              <a:spcBef>
                <a:spcPct val="50000"/>
              </a:spcBef>
            </a:pPr>
            <a:endParaRPr lang="en-GB" sz="1000">
              <a:solidFill>
                <a:srgbClr val="FFAA00"/>
              </a:solidFill>
              <a:latin typeface="Verdana" charset="0"/>
            </a:endParaRPr>
          </a:p>
          <a:p>
            <a:pPr>
              <a:spcBef>
                <a:spcPct val="50000"/>
              </a:spcBef>
            </a:pPr>
            <a:endParaRPr lang="en-GB" sz="3200">
              <a:solidFill>
                <a:srgbClr val="FFAA00"/>
              </a:solidFill>
              <a:latin typeface="Verdana" charset="0"/>
            </a:endParaRPr>
          </a:p>
          <a:p>
            <a:pPr>
              <a:spcBef>
                <a:spcPct val="50000"/>
              </a:spcBef>
            </a:pPr>
            <a:r>
              <a:rPr lang="en-GB" sz="1600">
                <a:solidFill>
                  <a:srgbClr val="FFAA00"/>
                </a:solidFill>
                <a:latin typeface="Verdana" charset="0"/>
              </a:rPr>
              <a:t>Quadruplication of the amount of multibeam data acquired until now, needed base for any scientific study</a:t>
            </a:r>
            <a:endParaRPr lang="en-GB" sz="1200">
              <a:solidFill>
                <a:srgbClr val="FFAA00"/>
              </a:solidFill>
              <a:latin typeface="Verdana" charset="0"/>
            </a:endParaRPr>
          </a:p>
          <a:p>
            <a:pPr>
              <a:spcBef>
                <a:spcPct val="50000"/>
              </a:spcBef>
            </a:pPr>
            <a:endParaRPr lang="en-GB" sz="1200">
              <a:solidFill>
                <a:srgbClr val="FFAA00"/>
              </a:solidFill>
              <a:latin typeface="Verdana" charset="0"/>
            </a:endParaRPr>
          </a:p>
          <a:p>
            <a:pPr>
              <a:spcBef>
                <a:spcPct val="50000"/>
              </a:spcBef>
            </a:pPr>
            <a:endParaRPr lang="en-GB" sz="1200">
              <a:solidFill>
                <a:srgbClr val="FFAA00"/>
              </a:solidFill>
              <a:latin typeface="Verdana" charset="0"/>
            </a:endParaRPr>
          </a:p>
          <a:p>
            <a:pPr>
              <a:spcBef>
                <a:spcPct val="50000"/>
              </a:spcBef>
            </a:pPr>
            <a:endParaRPr lang="en-GB" sz="1200">
              <a:solidFill>
                <a:srgbClr val="FFAA00"/>
              </a:solidFill>
              <a:latin typeface="Verdana" charset="0"/>
            </a:endParaRPr>
          </a:p>
          <a:p>
            <a:pPr>
              <a:spcBef>
                <a:spcPct val="50000"/>
              </a:spcBef>
              <a:buFontTx/>
              <a:buChar char="-"/>
            </a:pPr>
            <a:endParaRPr lang="en-GB">
              <a:solidFill>
                <a:srgbClr val="FFAA00"/>
              </a:solidFill>
              <a:latin typeface="Verdana" charset="0"/>
            </a:endParaRPr>
          </a:p>
          <a:p>
            <a:pPr>
              <a:spcBef>
                <a:spcPct val="50000"/>
              </a:spcBef>
            </a:pPr>
            <a:r>
              <a:rPr lang="en-GB" sz="1600">
                <a:solidFill>
                  <a:srgbClr val="FFAA00"/>
                </a:solidFill>
                <a:latin typeface="Verdana" charset="0"/>
              </a:rPr>
              <a:t>Previous knowledge synthesis tool </a:t>
            </a:r>
          </a:p>
        </p:txBody>
      </p:sp>
      <p:sp>
        <p:nvSpPr>
          <p:cNvPr id="80905" name="Rectangle 18"/>
          <p:cNvSpPr>
            <a:spLocks noChangeArrowheads="1"/>
          </p:cNvSpPr>
          <p:nvPr/>
        </p:nvSpPr>
        <p:spPr bwMode="auto">
          <a:xfrm>
            <a:off x="203200" y="1143000"/>
            <a:ext cx="8407400" cy="1955800"/>
          </a:xfrm>
          <a:prstGeom prst="rect">
            <a:avLst/>
          </a:prstGeom>
          <a:noFill/>
          <a:ln w="9525">
            <a:solidFill>
              <a:srgbClr val="FFF706"/>
            </a:solidFill>
            <a:miter lim="800000"/>
            <a:headEnd/>
            <a:tailEnd/>
          </a:ln>
        </p:spPr>
        <p:txBody>
          <a:bodyPr wrap="none" anchor="ctr">
            <a:prstTxWarp prst="textNoShape">
              <a:avLst/>
            </a:prstTxWarp>
          </a:bodyPr>
          <a:lstStyle/>
          <a:p>
            <a:endParaRPr lang="it-IT"/>
          </a:p>
        </p:txBody>
      </p:sp>
      <p:sp>
        <p:nvSpPr>
          <p:cNvPr id="80906" name="Rectangle 19"/>
          <p:cNvSpPr>
            <a:spLocks noChangeArrowheads="1"/>
          </p:cNvSpPr>
          <p:nvPr/>
        </p:nvSpPr>
        <p:spPr bwMode="auto">
          <a:xfrm>
            <a:off x="203200" y="3276600"/>
            <a:ext cx="8407400" cy="1562100"/>
          </a:xfrm>
          <a:prstGeom prst="rect">
            <a:avLst/>
          </a:prstGeom>
          <a:noFill/>
          <a:ln w="9525">
            <a:solidFill>
              <a:srgbClr val="FFF706"/>
            </a:solidFill>
            <a:miter lim="800000"/>
            <a:headEnd/>
            <a:tailEnd/>
          </a:ln>
        </p:spPr>
        <p:txBody>
          <a:bodyPr wrap="none" anchor="ctr">
            <a:prstTxWarp prst="textNoShape">
              <a:avLst/>
            </a:prstTxWarp>
          </a:bodyPr>
          <a:lstStyle/>
          <a:p>
            <a:endParaRPr lang="it-IT"/>
          </a:p>
        </p:txBody>
      </p:sp>
      <p:sp>
        <p:nvSpPr>
          <p:cNvPr id="80907" name="Rectangle 20"/>
          <p:cNvSpPr>
            <a:spLocks noChangeArrowheads="1"/>
          </p:cNvSpPr>
          <p:nvPr/>
        </p:nvSpPr>
        <p:spPr bwMode="auto">
          <a:xfrm>
            <a:off x="203200" y="4953000"/>
            <a:ext cx="8407400" cy="1562100"/>
          </a:xfrm>
          <a:prstGeom prst="rect">
            <a:avLst/>
          </a:prstGeom>
          <a:noFill/>
          <a:ln w="9525">
            <a:solidFill>
              <a:srgbClr val="FFF706"/>
            </a:solidFill>
            <a:miter lim="800000"/>
            <a:headEnd/>
            <a:tailEnd/>
          </a:ln>
        </p:spPr>
        <p:txBody>
          <a:bodyPr wrap="none" anchor="ctr">
            <a:prstTxWarp prst="textNoShape">
              <a:avLst/>
            </a:prstTxWarp>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968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9680">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9680">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6967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696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6967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69679">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6968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69681">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69681">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6968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79" grpId="0" build="p" autoUpdateAnimBg="0"/>
      <p:bldP spid="369680" grpId="0" build="p" autoUpdateAnimBg="0"/>
      <p:bldP spid="369681" grpId="0" build="p" autoUpdateAnimBg="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maginemagic.jpg"/>
          <p:cNvPicPr>
            <a:picLocks noChangeAspect="1"/>
          </p:cNvPicPr>
          <p:nvPr/>
        </p:nvPicPr>
        <p:blipFill>
          <a:blip r:embed="rId3"/>
          <a:srcRect r="63124"/>
          <a:stretch>
            <a:fillRect/>
          </a:stretch>
        </p:blipFill>
        <p:spPr>
          <a:xfrm>
            <a:off x="0" y="0"/>
            <a:ext cx="2743200" cy="6858000"/>
          </a:xfrm>
          <a:prstGeom prst="rect">
            <a:avLst/>
          </a:prstGeom>
        </p:spPr>
      </p:pic>
      <p:sp>
        <p:nvSpPr>
          <p:cNvPr id="3" name="Text Box 2"/>
          <p:cNvSpPr txBox="1">
            <a:spLocks noChangeArrowheads="1"/>
          </p:cNvSpPr>
          <p:nvPr/>
        </p:nvSpPr>
        <p:spPr bwMode="auto">
          <a:xfrm>
            <a:off x="3200400" y="1411069"/>
            <a:ext cx="5334000" cy="646331"/>
          </a:xfrm>
          <a:prstGeom prst="rect">
            <a:avLst/>
          </a:prstGeom>
          <a:noFill/>
          <a:ln w="9525">
            <a:noFill/>
            <a:miter lim="800000"/>
            <a:headEnd/>
            <a:tailEnd/>
          </a:ln>
        </p:spPr>
        <p:txBody>
          <a:bodyPr wrap="square">
            <a:prstTxWarp prst="textNoShape">
              <a:avLst/>
            </a:prstTxWarp>
            <a:spAutoFit/>
          </a:bodyPr>
          <a:lstStyle/>
          <a:p>
            <a:r>
              <a:rPr lang="en-US" sz="1800" i="1" dirty="0">
                <a:solidFill>
                  <a:srgbClr val="FFF706"/>
                </a:solidFill>
                <a:ea typeface="ＭＳ Ｐゴシック" charset="-128"/>
                <a:cs typeface="ＭＳ Ｐゴシック" charset="-128"/>
              </a:rPr>
              <a:t>1 - show all the available information, maintaining a good readability of the map in terms of </a:t>
            </a:r>
            <a:r>
              <a:rPr lang="en-US" sz="1800" i="1" dirty="0" err="1">
                <a:solidFill>
                  <a:srgbClr val="FFF706"/>
                </a:solidFill>
                <a:ea typeface="ＭＳ Ｐゴシック" charset="-128"/>
                <a:cs typeface="ＭＳ Ｐゴシック" charset="-128"/>
              </a:rPr>
              <a:t>geohazards</a:t>
            </a:r>
            <a:r>
              <a:rPr lang="en-US" sz="1800" i="1" dirty="0">
                <a:solidFill>
                  <a:srgbClr val="FFF706"/>
                </a:solidFill>
                <a:ea typeface="ＭＳ Ｐゴシック" charset="-128"/>
                <a:cs typeface="ＭＳ Ｐゴシック" charset="-128"/>
              </a:rPr>
              <a:t> </a:t>
            </a:r>
          </a:p>
        </p:txBody>
      </p:sp>
      <p:sp>
        <p:nvSpPr>
          <p:cNvPr id="4" name="Text Box 5"/>
          <p:cNvSpPr txBox="1">
            <a:spLocks noChangeArrowheads="1"/>
          </p:cNvSpPr>
          <p:nvPr/>
        </p:nvSpPr>
        <p:spPr bwMode="auto">
          <a:xfrm>
            <a:off x="2133600" y="388203"/>
            <a:ext cx="6858000" cy="830997"/>
          </a:xfrm>
          <a:prstGeom prst="rect">
            <a:avLst/>
          </a:prstGeom>
          <a:noFill/>
          <a:ln w="9525">
            <a:noFill/>
            <a:miter lim="800000"/>
            <a:headEnd/>
            <a:tailEnd/>
          </a:ln>
        </p:spPr>
        <p:txBody>
          <a:bodyPr>
            <a:prstTxWarp prst="textNoShape">
              <a:avLst/>
            </a:prstTxWarp>
            <a:spAutoFit/>
          </a:bodyPr>
          <a:lstStyle/>
          <a:p>
            <a:pPr lvl="1" algn="ctr"/>
            <a:r>
              <a:rPr lang="en-US" sz="2400" i="1" dirty="0">
                <a:solidFill>
                  <a:srgbClr val="FFF706"/>
                </a:solidFill>
                <a:ea typeface="ＭＳ Ｐゴシック" charset="-128"/>
                <a:cs typeface="ＭＳ Ｐゴシック" charset="-128"/>
              </a:rPr>
              <a:t>Criteria of representation</a:t>
            </a:r>
          </a:p>
          <a:p>
            <a:pPr lvl="1" algn="ctr"/>
            <a:r>
              <a:rPr lang="en-US" sz="2400" i="1" dirty="0">
                <a:solidFill>
                  <a:srgbClr val="FFF706"/>
                </a:solidFill>
                <a:ea typeface="ＭＳ Ｐゴシック" charset="-128"/>
                <a:cs typeface="ＭＳ Ｐゴシック" charset="-128"/>
              </a:rPr>
              <a:t>of </a:t>
            </a:r>
            <a:r>
              <a:rPr lang="en-US" sz="2400" i="1" dirty="0" err="1">
                <a:solidFill>
                  <a:srgbClr val="FFF706"/>
                </a:solidFill>
                <a:ea typeface="ＭＳ Ｐゴシック" charset="-128"/>
                <a:cs typeface="ＭＳ Ｐゴシック" charset="-128"/>
              </a:rPr>
              <a:t>geohazard</a:t>
            </a:r>
            <a:r>
              <a:rPr lang="en-US" sz="2400" i="1" dirty="0">
                <a:solidFill>
                  <a:srgbClr val="FFF706"/>
                </a:solidFill>
                <a:ea typeface="ＭＳ Ｐゴシック" charset="-128"/>
                <a:cs typeface="ＭＳ Ｐゴシック" charset="-128"/>
              </a:rPr>
              <a:t> features of the Italian Seas</a:t>
            </a:r>
            <a:endParaRPr lang="en-US" sz="2400" dirty="0">
              <a:solidFill>
                <a:srgbClr val="FFF706"/>
              </a:solidFill>
              <a:latin typeface="Arial" charset="0"/>
              <a:ea typeface="ＭＳ Ｐゴシック" charset="-128"/>
              <a:cs typeface="ＭＳ Ｐゴシック" charset="-128"/>
            </a:endParaRPr>
          </a:p>
        </p:txBody>
      </p:sp>
      <p:sp>
        <p:nvSpPr>
          <p:cNvPr id="6" name="Text Box 12"/>
          <p:cNvSpPr txBox="1">
            <a:spLocks noChangeArrowheads="1"/>
          </p:cNvSpPr>
          <p:nvPr/>
        </p:nvSpPr>
        <p:spPr bwMode="auto">
          <a:xfrm>
            <a:off x="3209924" y="3200400"/>
            <a:ext cx="5609897" cy="641350"/>
          </a:xfrm>
          <a:prstGeom prst="rect">
            <a:avLst/>
          </a:prstGeom>
          <a:noFill/>
          <a:ln w="9525">
            <a:noFill/>
            <a:miter lim="800000"/>
            <a:headEnd/>
            <a:tailEnd/>
          </a:ln>
        </p:spPr>
        <p:txBody>
          <a:bodyPr wrap="square">
            <a:prstTxWarp prst="textNoShape">
              <a:avLst/>
            </a:prstTxWarp>
            <a:spAutoFit/>
          </a:bodyPr>
          <a:lstStyle/>
          <a:p>
            <a:r>
              <a:rPr lang="en-US" sz="1800" i="1" dirty="0">
                <a:solidFill>
                  <a:srgbClr val="FFF706"/>
                </a:solidFill>
                <a:ea typeface="ＭＳ Ｐゴシック" charset="-128"/>
                <a:cs typeface="ＭＳ Ｐゴシック" charset="-128"/>
              </a:rPr>
              <a:t>3 - establish a hierarchy among the information, trough different mapping levels</a:t>
            </a:r>
          </a:p>
        </p:txBody>
      </p:sp>
      <p:sp>
        <p:nvSpPr>
          <p:cNvPr id="7" name="Text Box 13"/>
          <p:cNvSpPr txBox="1">
            <a:spLocks noChangeArrowheads="1"/>
          </p:cNvSpPr>
          <p:nvPr/>
        </p:nvSpPr>
        <p:spPr bwMode="auto">
          <a:xfrm>
            <a:off x="3209924" y="2330450"/>
            <a:ext cx="5150069" cy="641350"/>
          </a:xfrm>
          <a:prstGeom prst="rect">
            <a:avLst/>
          </a:prstGeom>
          <a:noFill/>
          <a:ln w="9525">
            <a:noFill/>
            <a:miter lim="800000"/>
            <a:headEnd/>
            <a:tailEnd/>
          </a:ln>
        </p:spPr>
        <p:txBody>
          <a:bodyPr wrap="square">
            <a:prstTxWarp prst="textNoShape">
              <a:avLst/>
            </a:prstTxWarp>
            <a:spAutoFit/>
          </a:bodyPr>
          <a:lstStyle/>
          <a:p>
            <a:r>
              <a:rPr lang="en-US" sz="1800" i="1" dirty="0">
                <a:solidFill>
                  <a:srgbClr val="FFF706"/>
                </a:solidFill>
                <a:ea typeface="ＭＳ Ｐゴシック" charset="-128"/>
                <a:cs typeface="ＭＳ Ｐゴシック" charset="-128"/>
              </a:rPr>
              <a:t>2 - set up criteria to define, identify and map </a:t>
            </a:r>
            <a:r>
              <a:rPr lang="en-US" sz="1800" i="1" dirty="0" err="1">
                <a:solidFill>
                  <a:srgbClr val="FFF706"/>
                </a:solidFill>
                <a:ea typeface="ＭＳ Ｐゴシック" charset="-128"/>
                <a:cs typeface="ＭＳ Ｐゴシック" charset="-128"/>
              </a:rPr>
              <a:t>geohazard</a:t>
            </a:r>
            <a:r>
              <a:rPr lang="en-US" sz="1800" i="1" dirty="0">
                <a:solidFill>
                  <a:srgbClr val="FFF706"/>
                </a:solidFill>
                <a:ea typeface="ＭＳ Ｐゴシック" charset="-128"/>
                <a:cs typeface="ＭＳ Ｐゴシック" charset="-128"/>
              </a:rPr>
              <a:t> features homogeneously</a:t>
            </a:r>
          </a:p>
        </p:txBody>
      </p:sp>
      <p:sp>
        <p:nvSpPr>
          <p:cNvPr id="8" name="Rectangle 7"/>
          <p:cNvSpPr>
            <a:spLocks noChangeArrowheads="1"/>
          </p:cNvSpPr>
          <p:nvPr/>
        </p:nvSpPr>
        <p:spPr bwMode="auto">
          <a:xfrm>
            <a:off x="4267200" y="4038600"/>
            <a:ext cx="4114800" cy="2585323"/>
          </a:xfrm>
          <a:prstGeom prst="rect">
            <a:avLst/>
          </a:prstGeom>
          <a:noFill/>
          <a:ln w="9525">
            <a:solidFill>
              <a:srgbClr val="FFAA00"/>
            </a:solidFill>
            <a:miter lim="800000"/>
            <a:headEnd/>
            <a:tailEnd/>
          </a:ln>
        </p:spPr>
        <p:txBody>
          <a:bodyPr wrap="square">
            <a:prstTxWarp prst="textNoShape">
              <a:avLst/>
            </a:prstTxWarp>
            <a:spAutoFit/>
          </a:bodyPr>
          <a:lstStyle/>
          <a:p>
            <a:r>
              <a:rPr lang="en-US" sz="1800" b="1" i="1" dirty="0">
                <a:solidFill>
                  <a:srgbClr val="FFAA00"/>
                </a:solidFill>
                <a:ea typeface="ＭＳ Ｐゴシック" charset="-128"/>
                <a:cs typeface="ＭＳ Ｐゴシック" charset="-128"/>
              </a:rPr>
              <a:t>FOUR LEVEL REPRESENTATION</a:t>
            </a:r>
            <a:endParaRPr lang="en-US" sz="1800" b="1" i="1" dirty="0" smtClean="0">
              <a:solidFill>
                <a:srgbClr val="FFAA00"/>
              </a:solidFill>
              <a:ea typeface="ＭＳ Ｐゴシック" charset="-128"/>
              <a:cs typeface="ＭＳ Ｐゴシック" charset="-128"/>
            </a:endParaRPr>
          </a:p>
          <a:p>
            <a:r>
              <a:rPr lang="en-US" sz="1800" i="1" dirty="0" smtClean="0">
                <a:solidFill>
                  <a:srgbClr val="FFAA00"/>
                </a:solidFill>
                <a:ea typeface="ＭＳ Ｐゴシック" charset="-128"/>
                <a:cs typeface="ＭＳ Ｐゴシック" charset="-128"/>
              </a:rPr>
              <a:t>1</a:t>
            </a:r>
            <a:r>
              <a:rPr lang="en-US" sz="1800" i="1" baseline="30000" dirty="0" smtClean="0">
                <a:solidFill>
                  <a:srgbClr val="FFAA00"/>
                </a:solidFill>
                <a:ea typeface="ＭＳ Ｐゴシック" charset="-128"/>
                <a:cs typeface="ＭＳ Ｐゴシック" charset="-128"/>
              </a:rPr>
              <a:t>st</a:t>
            </a:r>
            <a:r>
              <a:rPr lang="en-US" sz="1800" i="1" dirty="0" smtClean="0">
                <a:solidFill>
                  <a:srgbClr val="FFAA00"/>
                </a:solidFill>
                <a:ea typeface="ＭＳ Ｐゴシック" charset="-128"/>
                <a:cs typeface="ＭＳ Ｐゴシック" charset="-128"/>
              </a:rPr>
              <a:t> </a:t>
            </a:r>
            <a:r>
              <a:rPr lang="en-US" sz="1800" i="1" dirty="0">
                <a:solidFill>
                  <a:srgbClr val="FFAA00"/>
                </a:solidFill>
                <a:ea typeface="ＭＳ Ｐゴシック" charset="-128"/>
                <a:cs typeface="ＭＳ Ｐゴシック" charset="-128"/>
              </a:rPr>
              <a:t>Physiographic domains </a:t>
            </a:r>
          </a:p>
          <a:p>
            <a:r>
              <a:rPr lang="en-US" sz="1800" i="1" dirty="0">
                <a:solidFill>
                  <a:srgbClr val="FFAA00"/>
                </a:solidFill>
                <a:ea typeface="ＭＳ Ｐゴシック" charset="-128"/>
                <a:cs typeface="ＭＳ Ｐゴシック" charset="-128"/>
              </a:rPr>
              <a:t>	(1:250.000 areas)</a:t>
            </a:r>
          </a:p>
          <a:p>
            <a:r>
              <a:rPr lang="en-US" sz="1800" i="1" dirty="0">
                <a:solidFill>
                  <a:srgbClr val="FFAA00"/>
                </a:solidFill>
                <a:ea typeface="ＭＳ Ｐゴシック" charset="-128"/>
                <a:cs typeface="ＭＳ Ｐゴシック" charset="-128"/>
              </a:rPr>
              <a:t>2</a:t>
            </a:r>
            <a:r>
              <a:rPr lang="en-US" sz="1800" i="1" baseline="30000" dirty="0">
                <a:solidFill>
                  <a:srgbClr val="FFAA00"/>
                </a:solidFill>
                <a:ea typeface="ＭＳ Ｐゴシック" charset="-128"/>
                <a:cs typeface="ＭＳ Ｐゴシック" charset="-128"/>
              </a:rPr>
              <a:t>nd</a:t>
            </a:r>
            <a:r>
              <a:rPr lang="en-US" sz="1800" i="1" dirty="0">
                <a:solidFill>
                  <a:srgbClr val="FFAA00"/>
                </a:solidFill>
                <a:ea typeface="ＭＳ Ｐゴシック" charset="-128"/>
                <a:cs typeface="ＭＳ Ｐゴシック" charset="-128"/>
              </a:rPr>
              <a:t> </a:t>
            </a:r>
            <a:r>
              <a:rPr lang="en-US" sz="1800" i="1" dirty="0" err="1">
                <a:solidFill>
                  <a:srgbClr val="FFAA00"/>
                </a:solidFill>
                <a:ea typeface="ＭＳ Ｐゴシック" charset="-128"/>
                <a:cs typeface="ＭＳ Ｐゴシック" charset="-128"/>
              </a:rPr>
              <a:t>Morphostructural</a:t>
            </a:r>
            <a:r>
              <a:rPr lang="en-US" sz="1800" i="1" dirty="0">
                <a:solidFill>
                  <a:srgbClr val="FFAA00"/>
                </a:solidFill>
                <a:ea typeface="ＭＳ Ｐゴシック" charset="-128"/>
                <a:cs typeface="ＭＳ Ｐゴシック" charset="-128"/>
              </a:rPr>
              <a:t> units</a:t>
            </a:r>
            <a:r>
              <a:rPr lang="en-US" sz="1800" i="1" dirty="0" smtClean="0">
                <a:solidFill>
                  <a:srgbClr val="FFAA00"/>
                </a:solidFill>
                <a:ea typeface="ＭＳ Ｐゴシック" charset="-128"/>
                <a:cs typeface="ＭＳ Ｐゴシック" charset="-128"/>
              </a:rPr>
              <a:t> </a:t>
            </a:r>
          </a:p>
          <a:p>
            <a:r>
              <a:rPr lang="en-US" sz="1800" i="1" dirty="0">
                <a:solidFill>
                  <a:srgbClr val="FFAA00"/>
                </a:solidFill>
                <a:ea typeface="ＭＳ Ｐゴシック" charset="-128"/>
                <a:cs typeface="ＭＳ Ｐゴシック" charset="-128"/>
              </a:rPr>
              <a:t>	</a:t>
            </a:r>
            <a:r>
              <a:rPr lang="en-US" sz="1800" i="1" dirty="0" smtClean="0">
                <a:solidFill>
                  <a:srgbClr val="FFAA00"/>
                </a:solidFill>
                <a:ea typeface="ＭＳ Ｐゴシック" charset="-128"/>
                <a:cs typeface="ＭＳ Ｐゴシック" charset="-128"/>
              </a:rPr>
              <a:t>(</a:t>
            </a:r>
            <a:r>
              <a:rPr lang="en-US" sz="1800" i="1" dirty="0">
                <a:solidFill>
                  <a:srgbClr val="FFAA00"/>
                </a:solidFill>
                <a:ea typeface="ＭＳ Ｐゴシック" charset="-128"/>
                <a:cs typeface="ＭＳ Ｐゴシック" charset="-128"/>
              </a:rPr>
              <a:t>1:50.000 areas +</a:t>
            </a:r>
            <a:r>
              <a:rPr lang="en-US" sz="1800" i="1" dirty="0" smtClean="0">
                <a:solidFill>
                  <a:srgbClr val="FFAA00"/>
                </a:solidFill>
                <a:ea typeface="ＭＳ Ｐゴシック" charset="-128"/>
                <a:cs typeface="ＭＳ Ｐゴシック" charset="-128"/>
              </a:rPr>
              <a:t> database</a:t>
            </a:r>
            <a:r>
              <a:rPr lang="en-US" sz="1800" i="1" dirty="0">
                <a:solidFill>
                  <a:srgbClr val="FFAA00"/>
                </a:solidFill>
                <a:ea typeface="ＭＳ Ｐゴシック" charset="-128"/>
                <a:cs typeface="ＭＳ Ｐゴシック" charset="-128"/>
              </a:rPr>
              <a:t>)</a:t>
            </a:r>
          </a:p>
          <a:p>
            <a:r>
              <a:rPr lang="en-US" sz="1800" i="1" dirty="0">
                <a:solidFill>
                  <a:srgbClr val="FFAA00"/>
                </a:solidFill>
                <a:ea typeface="ＭＳ Ｐゴシック" charset="-128"/>
                <a:cs typeface="ＭＳ Ｐゴシック" charset="-128"/>
              </a:rPr>
              <a:t>3</a:t>
            </a:r>
            <a:r>
              <a:rPr lang="en-US" sz="1800" i="1" baseline="30000" dirty="0">
                <a:solidFill>
                  <a:srgbClr val="FFAA00"/>
                </a:solidFill>
                <a:ea typeface="ＭＳ Ｐゴシック" charset="-128"/>
                <a:cs typeface="ＭＳ Ｐゴシック" charset="-128"/>
              </a:rPr>
              <a:t>rd</a:t>
            </a:r>
            <a:r>
              <a:rPr lang="en-US" sz="1800" i="1" dirty="0">
                <a:solidFill>
                  <a:srgbClr val="FFAA00"/>
                </a:solidFill>
                <a:ea typeface="ＭＳ Ｐゴシック" charset="-128"/>
                <a:cs typeface="ＭＳ Ｐゴシック" charset="-128"/>
              </a:rPr>
              <a:t> </a:t>
            </a:r>
            <a:r>
              <a:rPr lang="en-US" sz="1800" i="1" dirty="0" err="1">
                <a:solidFill>
                  <a:srgbClr val="FFAA00"/>
                </a:solidFill>
                <a:ea typeface="ＭＳ Ｐゴシック" charset="-128"/>
                <a:cs typeface="ＭＳ Ｐゴシック" charset="-128"/>
              </a:rPr>
              <a:t>Morphpologic</a:t>
            </a:r>
            <a:r>
              <a:rPr lang="en-US" sz="1800" i="1" dirty="0">
                <a:solidFill>
                  <a:srgbClr val="FFAA00"/>
                </a:solidFill>
                <a:ea typeface="ＭＳ Ｐゴシック" charset="-128"/>
                <a:cs typeface="ＭＳ Ｐゴシック" charset="-128"/>
              </a:rPr>
              <a:t> features</a:t>
            </a:r>
            <a:r>
              <a:rPr lang="en-US" sz="1800" i="1" dirty="0" smtClean="0">
                <a:solidFill>
                  <a:srgbClr val="FFAA00"/>
                </a:solidFill>
                <a:ea typeface="ＭＳ Ｐゴシック" charset="-128"/>
                <a:cs typeface="ＭＳ Ｐゴシック" charset="-128"/>
              </a:rPr>
              <a:t> </a:t>
            </a:r>
          </a:p>
          <a:p>
            <a:r>
              <a:rPr lang="en-US" sz="1800" i="1" dirty="0">
                <a:solidFill>
                  <a:srgbClr val="FFAA00"/>
                </a:solidFill>
                <a:ea typeface="ＭＳ Ｐゴシック" charset="-128"/>
                <a:cs typeface="ＭＳ Ｐゴシック" charset="-128"/>
              </a:rPr>
              <a:t>	</a:t>
            </a:r>
            <a:r>
              <a:rPr lang="en-US" sz="1800" i="1" dirty="0" smtClean="0">
                <a:solidFill>
                  <a:srgbClr val="FFAA00"/>
                </a:solidFill>
                <a:ea typeface="ＭＳ Ｐゴシック" charset="-128"/>
                <a:cs typeface="ＭＳ Ｐゴシック" charset="-128"/>
              </a:rPr>
              <a:t>(</a:t>
            </a:r>
            <a:r>
              <a:rPr lang="en-US" sz="1800" i="1" dirty="0">
                <a:solidFill>
                  <a:srgbClr val="FFAA00"/>
                </a:solidFill>
                <a:ea typeface="ＭＳ Ｐゴシック" charset="-128"/>
                <a:cs typeface="ＭＳ Ｐゴシック" charset="-128"/>
              </a:rPr>
              <a:t>1:50.000 vectors)</a:t>
            </a:r>
          </a:p>
          <a:p>
            <a:r>
              <a:rPr lang="en-US" sz="1800" i="1" dirty="0">
                <a:solidFill>
                  <a:srgbClr val="FFAA00"/>
                </a:solidFill>
                <a:ea typeface="ＭＳ Ｐゴシック" charset="-128"/>
                <a:cs typeface="ＭＳ Ｐゴシック" charset="-128"/>
              </a:rPr>
              <a:t>4</a:t>
            </a:r>
            <a:r>
              <a:rPr lang="en-US" sz="1800" i="1" baseline="30000" dirty="0">
                <a:solidFill>
                  <a:srgbClr val="FFAA00"/>
                </a:solidFill>
                <a:ea typeface="ＭＳ Ｐゴシック" charset="-128"/>
                <a:cs typeface="ＭＳ Ｐゴシック" charset="-128"/>
              </a:rPr>
              <a:t>th</a:t>
            </a:r>
            <a:r>
              <a:rPr lang="en-US" sz="1800" i="1" dirty="0">
                <a:solidFill>
                  <a:srgbClr val="FFAA00"/>
                </a:solidFill>
                <a:ea typeface="ＭＳ Ｐゴシック" charset="-128"/>
                <a:cs typeface="ＭＳ Ｐゴシック" charset="-128"/>
              </a:rPr>
              <a:t> Critical points</a:t>
            </a:r>
            <a:r>
              <a:rPr lang="en-US" sz="1800" i="1" dirty="0" smtClean="0">
                <a:solidFill>
                  <a:srgbClr val="FFAA00"/>
                </a:solidFill>
                <a:ea typeface="ＭＳ Ｐゴシック" charset="-128"/>
                <a:cs typeface="ＭＳ Ｐゴシック" charset="-128"/>
              </a:rPr>
              <a:t> </a:t>
            </a:r>
          </a:p>
          <a:p>
            <a:r>
              <a:rPr lang="en-US" sz="1800" i="1" dirty="0">
                <a:solidFill>
                  <a:srgbClr val="FFAA00"/>
                </a:solidFill>
                <a:ea typeface="ＭＳ Ｐゴシック" charset="-128"/>
                <a:cs typeface="ＭＳ Ｐゴシック" charset="-128"/>
              </a:rPr>
              <a:t>	</a:t>
            </a:r>
            <a:r>
              <a:rPr lang="en-US" sz="1800" i="1" dirty="0" smtClean="0">
                <a:solidFill>
                  <a:srgbClr val="FFAA00"/>
                </a:solidFill>
                <a:ea typeface="ＭＳ Ｐゴシック" charset="-128"/>
                <a:cs typeface="ＭＳ Ｐゴシック" charset="-128"/>
              </a:rPr>
              <a:t>(detailed </a:t>
            </a:r>
            <a:r>
              <a:rPr lang="en-US" sz="1800" i="1" dirty="0">
                <a:solidFill>
                  <a:srgbClr val="FFAA00"/>
                </a:solidFill>
                <a:ea typeface="ＭＳ Ｐゴシック" charset="-128"/>
                <a:cs typeface="ＭＳ Ｐゴシック" charset="-128"/>
              </a:rPr>
              <a:t>scale - variable highlights) </a:t>
            </a:r>
            <a:endParaRPr lang="en-US" sz="1800" b="1" i="1" dirty="0">
              <a:solidFill>
                <a:srgbClr val="FFAA00"/>
              </a:solidFill>
              <a:ea typeface="ＭＳ Ｐゴシック" charset="-128"/>
              <a:cs typeface="ＭＳ Ｐゴシック" charset="-128"/>
            </a:endParaRPr>
          </a:p>
        </p:txBody>
      </p:sp>
      <p:graphicFrame>
        <p:nvGraphicFramePr>
          <p:cNvPr id="284675" name="Object 3"/>
          <p:cNvGraphicFramePr>
            <a:graphicFrameLocks noChangeAspect="1"/>
          </p:cNvGraphicFramePr>
          <p:nvPr/>
        </p:nvGraphicFramePr>
        <p:xfrm>
          <a:off x="8229600" y="0"/>
          <a:ext cx="914400" cy="914400"/>
        </p:xfrm>
        <a:graphic>
          <a:graphicData uri="http://schemas.openxmlformats.org/presentationml/2006/ole">
            <p:oleObj spid="_x0000_s284675" name="Document" r:id="rId4" imgW="1859280" imgH="1859280" progId="Word.Document.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3" descr="1.png"/>
          <p:cNvPicPr>
            <a:picLocks noChangeAspect="1"/>
          </p:cNvPicPr>
          <p:nvPr/>
        </p:nvPicPr>
        <p:blipFill>
          <a:blip r:embed="rId2"/>
          <a:srcRect b="15556"/>
          <a:stretch>
            <a:fillRect/>
          </a:stretch>
        </p:blipFill>
        <p:spPr bwMode="auto">
          <a:xfrm>
            <a:off x="76200" y="914400"/>
            <a:ext cx="4762500" cy="5791200"/>
          </a:xfrm>
          <a:prstGeom prst="rect">
            <a:avLst/>
          </a:prstGeom>
          <a:noFill/>
          <a:ln w="9525">
            <a:noFill/>
            <a:miter lim="800000"/>
            <a:headEnd/>
            <a:tailEnd/>
          </a:ln>
        </p:spPr>
      </p:pic>
      <p:sp>
        <p:nvSpPr>
          <p:cNvPr id="3" name="Rectangle 7"/>
          <p:cNvSpPr>
            <a:spLocks noChangeArrowheads="1"/>
          </p:cNvSpPr>
          <p:nvPr/>
        </p:nvSpPr>
        <p:spPr bwMode="auto">
          <a:xfrm>
            <a:off x="4876800" y="234077"/>
            <a:ext cx="4114800" cy="2585323"/>
          </a:xfrm>
          <a:prstGeom prst="rect">
            <a:avLst/>
          </a:prstGeom>
          <a:noFill/>
          <a:ln w="9525">
            <a:solidFill>
              <a:srgbClr val="FFAA00"/>
            </a:solidFill>
            <a:miter lim="800000"/>
            <a:headEnd/>
            <a:tailEnd/>
          </a:ln>
        </p:spPr>
        <p:txBody>
          <a:bodyPr wrap="square">
            <a:prstTxWarp prst="textNoShape">
              <a:avLst/>
            </a:prstTxWarp>
            <a:spAutoFit/>
          </a:bodyPr>
          <a:lstStyle/>
          <a:p>
            <a:r>
              <a:rPr lang="en-US" sz="1800" b="1" i="1" dirty="0">
                <a:solidFill>
                  <a:srgbClr val="FFAA00"/>
                </a:solidFill>
                <a:ea typeface="ＭＳ Ｐゴシック" charset="-128"/>
                <a:cs typeface="ＭＳ Ｐゴシック" charset="-128"/>
              </a:rPr>
              <a:t>FOUR LEVEL REPRESENTATION</a:t>
            </a:r>
          </a:p>
          <a:p>
            <a:r>
              <a:rPr lang="en-US" sz="1800" i="1" dirty="0" err="1">
                <a:solidFill>
                  <a:srgbClr val="FFFF00"/>
                </a:solidFill>
                <a:ea typeface="ＭＳ Ｐゴシック" charset="-128"/>
                <a:cs typeface="ＭＳ Ｐゴシック" charset="-128"/>
              </a:rPr>
              <a:t>I</a:t>
            </a:r>
            <a:r>
              <a:rPr lang="en-US" sz="1800" i="1" baseline="30000" dirty="0" err="1">
                <a:solidFill>
                  <a:srgbClr val="FFFF00"/>
                </a:solidFill>
                <a:ea typeface="ＭＳ Ｐゴシック" charset="-128"/>
                <a:cs typeface="ＭＳ Ｐゴシック" charset="-128"/>
              </a:rPr>
              <a:t>st</a:t>
            </a:r>
            <a:r>
              <a:rPr lang="en-US" sz="1800" i="1" dirty="0">
                <a:solidFill>
                  <a:srgbClr val="FFFF00"/>
                </a:solidFill>
                <a:ea typeface="ＭＳ Ｐゴシック" charset="-128"/>
                <a:cs typeface="ＭＳ Ｐゴシック" charset="-128"/>
              </a:rPr>
              <a:t> Physiographic domains</a:t>
            </a:r>
            <a:r>
              <a:rPr lang="en-US" sz="1800" i="1" dirty="0" smtClean="0">
                <a:solidFill>
                  <a:srgbClr val="FFFF00"/>
                </a:solidFill>
                <a:ea typeface="ＭＳ Ｐゴシック" charset="-128"/>
                <a:cs typeface="ＭＳ Ｐゴシック" charset="-128"/>
              </a:rPr>
              <a:t> </a:t>
            </a:r>
          </a:p>
          <a:p>
            <a:r>
              <a:rPr lang="en-US" sz="1800" i="1" dirty="0">
                <a:solidFill>
                  <a:srgbClr val="FFFF00"/>
                </a:solidFill>
                <a:ea typeface="ＭＳ Ｐゴシック" charset="-128"/>
                <a:cs typeface="ＭＳ Ｐゴシック" charset="-128"/>
              </a:rPr>
              <a:t>	</a:t>
            </a:r>
            <a:r>
              <a:rPr lang="en-US" sz="1800" i="1" dirty="0" smtClean="0">
                <a:solidFill>
                  <a:srgbClr val="FFFF00"/>
                </a:solidFill>
                <a:ea typeface="ＭＳ Ｐゴシック" charset="-128"/>
                <a:cs typeface="ＭＳ Ｐゴシック" charset="-128"/>
              </a:rPr>
              <a:t>(</a:t>
            </a:r>
            <a:r>
              <a:rPr lang="en-US" sz="1800" i="1" dirty="0">
                <a:solidFill>
                  <a:srgbClr val="FFFF00"/>
                </a:solidFill>
                <a:ea typeface="ＭＳ Ｐゴシック" charset="-128"/>
                <a:cs typeface="ＭＳ Ｐゴシック" charset="-128"/>
              </a:rPr>
              <a:t>1:250.000 areas)</a:t>
            </a:r>
          </a:p>
          <a:p>
            <a:r>
              <a:rPr lang="en-US" sz="1800" i="1" dirty="0">
                <a:solidFill>
                  <a:srgbClr val="FFAA00"/>
                </a:solidFill>
                <a:ea typeface="ＭＳ Ｐゴシック" charset="-128"/>
                <a:cs typeface="ＭＳ Ｐゴシック" charset="-128"/>
              </a:rPr>
              <a:t>2</a:t>
            </a:r>
            <a:r>
              <a:rPr lang="en-US" sz="1800" i="1" baseline="30000" dirty="0">
                <a:solidFill>
                  <a:srgbClr val="FFAA00"/>
                </a:solidFill>
                <a:ea typeface="ＭＳ Ｐゴシック" charset="-128"/>
                <a:cs typeface="ＭＳ Ｐゴシック" charset="-128"/>
              </a:rPr>
              <a:t>nd</a:t>
            </a:r>
            <a:r>
              <a:rPr lang="en-US" sz="1800" i="1" dirty="0">
                <a:solidFill>
                  <a:srgbClr val="FFAA00"/>
                </a:solidFill>
                <a:ea typeface="ＭＳ Ｐゴシック" charset="-128"/>
                <a:cs typeface="ＭＳ Ｐゴシック" charset="-128"/>
              </a:rPr>
              <a:t> </a:t>
            </a:r>
            <a:r>
              <a:rPr lang="en-US" sz="1800" i="1" dirty="0" err="1">
                <a:solidFill>
                  <a:srgbClr val="FFAA00"/>
                </a:solidFill>
                <a:ea typeface="ＭＳ Ｐゴシック" charset="-128"/>
                <a:cs typeface="ＭＳ Ｐゴシック" charset="-128"/>
              </a:rPr>
              <a:t>Morphostructural</a:t>
            </a:r>
            <a:r>
              <a:rPr lang="en-US" sz="1800" i="1" dirty="0">
                <a:solidFill>
                  <a:srgbClr val="FFAA00"/>
                </a:solidFill>
                <a:ea typeface="ＭＳ Ｐゴシック" charset="-128"/>
                <a:cs typeface="ＭＳ Ｐゴシック" charset="-128"/>
              </a:rPr>
              <a:t> units</a:t>
            </a:r>
            <a:r>
              <a:rPr lang="en-US" sz="1800" i="1" dirty="0" smtClean="0">
                <a:solidFill>
                  <a:srgbClr val="FFAA00"/>
                </a:solidFill>
                <a:ea typeface="ＭＳ Ｐゴシック" charset="-128"/>
                <a:cs typeface="ＭＳ Ｐゴシック" charset="-128"/>
              </a:rPr>
              <a:t> </a:t>
            </a:r>
          </a:p>
          <a:p>
            <a:r>
              <a:rPr lang="en-US" sz="1800" i="1" dirty="0">
                <a:solidFill>
                  <a:srgbClr val="FFAA00"/>
                </a:solidFill>
                <a:ea typeface="ＭＳ Ｐゴシック" charset="-128"/>
                <a:cs typeface="ＭＳ Ｐゴシック" charset="-128"/>
              </a:rPr>
              <a:t>	</a:t>
            </a:r>
            <a:r>
              <a:rPr lang="en-US" sz="1800" i="1" dirty="0" smtClean="0">
                <a:solidFill>
                  <a:srgbClr val="FFAA00"/>
                </a:solidFill>
                <a:ea typeface="ＭＳ Ｐゴシック" charset="-128"/>
                <a:cs typeface="ＭＳ Ｐゴシック" charset="-128"/>
              </a:rPr>
              <a:t>(</a:t>
            </a:r>
            <a:r>
              <a:rPr lang="en-US" sz="1800" i="1" dirty="0">
                <a:solidFill>
                  <a:srgbClr val="FFAA00"/>
                </a:solidFill>
                <a:ea typeface="ＭＳ Ｐゴシック" charset="-128"/>
                <a:cs typeface="ＭＳ Ｐゴシック" charset="-128"/>
              </a:rPr>
              <a:t>1:50.000 areas +</a:t>
            </a:r>
            <a:r>
              <a:rPr lang="en-US" sz="1800" i="1" dirty="0" smtClean="0">
                <a:solidFill>
                  <a:srgbClr val="FFAA00"/>
                </a:solidFill>
                <a:ea typeface="ＭＳ Ｐゴシック" charset="-128"/>
                <a:cs typeface="ＭＳ Ｐゴシック" charset="-128"/>
              </a:rPr>
              <a:t> database</a:t>
            </a:r>
            <a:r>
              <a:rPr lang="en-US" sz="1800" i="1" dirty="0">
                <a:solidFill>
                  <a:srgbClr val="FFAA00"/>
                </a:solidFill>
                <a:ea typeface="ＭＳ Ｐゴシック" charset="-128"/>
                <a:cs typeface="ＭＳ Ｐゴシック" charset="-128"/>
              </a:rPr>
              <a:t>)</a:t>
            </a:r>
          </a:p>
          <a:p>
            <a:r>
              <a:rPr lang="en-US" sz="1800" i="1" dirty="0">
                <a:solidFill>
                  <a:srgbClr val="FFAA00"/>
                </a:solidFill>
                <a:ea typeface="ＭＳ Ｐゴシック" charset="-128"/>
                <a:cs typeface="ＭＳ Ｐゴシック" charset="-128"/>
              </a:rPr>
              <a:t>3</a:t>
            </a:r>
            <a:r>
              <a:rPr lang="en-US" sz="1800" i="1" baseline="30000" dirty="0">
                <a:solidFill>
                  <a:srgbClr val="FFAA00"/>
                </a:solidFill>
                <a:ea typeface="ＭＳ Ｐゴシック" charset="-128"/>
                <a:cs typeface="ＭＳ Ｐゴシック" charset="-128"/>
              </a:rPr>
              <a:t>rd</a:t>
            </a:r>
            <a:r>
              <a:rPr lang="en-US" sz="1800" i="1" dirty="0">
                <a:solidFill>
                  <a:srgbClr val="FFAA00"/>
                </a:solidFill>
                <a:ea typeface="ＭＳ Ｐゴシック" charset="-128"/>
                <a:cs typeface="ＭＳ Ｐゴシック" charset="-128"/>
              </a:rPr>
              <a:t> </a:t>
            </a:r>
            <a:r>
              <a:rPr lang="en-US" sz="1800" i="1" dirty="0" err="1">
                <a:solidFill>
                  <a:srgbClr val="FFAA00"/>
                </a:solidFill>
                <a:ea typeface="ＭＳ Ｐゴシック" charset="-128"/>
                <a:cs typeface="ＭＳ Ｐゴシック" charset="-128"/>
              </a:rPr>
              <a:t>Morphpologic</a:t>
            </a:r>
            <a:r>
              <a:rPr lang="en-US" sz="1800" i="1" dirty="0">
                <a:solidFill>
                  <a:srgbClr val="FFAA00"/>
                </a:solidFill>
                <a:ea typeface="ＭＳ Ｐゴシック" charset="-128"/>
                <a:cs typeface="ＭＳ Ｐゴシック" charset="-128"/>
              </a:rPr>
              <a:t> features</a:t>
            </a:r>
            <a:r>
              <a:rPr lang="en-US" sz="1800" i="1" dirty="0" smtClean="0">
                <a:solidFill>
                  <a:srgbClr val="FFAA00"/>
                </a:solidFill>
                <a:ea typeface="ＭＳ Ｐゴシック" charset="-128"/>
                <a:cs typeface="ＭＳ Ｐゴシック" charset="-128"/>
              </a:rPr>
              <a:t> </a:t>
            </a:r>
          </a:p>
          <a:p>
            <a:r>
              <a:rPr lang="en-US" sz="1800" i="1" dirty="0">
                <a:solidFill>
                  <a:srgbClr val="FFAA00"/>
                </a:solidFill>
                <a:ea typeface="ＭＳ Ｐゴシック" charset="-128"/>
                <a:cs typeface="ＭＳ Ｐゴシック" charset="-128"/>
              </a:rPr>
              <a:t>	</a:t>
            </a:r>
            <a:r>
              <a:rPr lang="en-US" sz="1800" i="1" dirty="0" smtClean="0">
                <a:solidFill>
                  <a:srgbClr val="FFAA00"/>
                </a:solidFill>
                <a:ea typeface="ＭＳ Ｐゴシック" charset="-128"/>
                <a:cs typeface="ＭＳ Ｐゴシック" charset="-128"/>
              </a:rPr>
              <a:t>(</a:t>
            </a:r>
            <a:r>
              <a:rPr lang="en-US" sz="1800" i="1" dirty="0">
                <a:solidFill>
                  <a:srgbClr val="FFAA00"/>
                </a:solidFill>
                <a:ea typeface="ＭＳ Ｐゴシック" charset="-128"/>
                <a:cs typeface="ＭＳ Ｐゴシック" charset="-128"/>
              </a:rPr>
              <a:t>1:50.000 vectors)</a:t>
            </a:r>
          </a:p>
          <a:p>
            <a:r>
              <a:rPr lang="en-US" sz="1800" i="1" dirty="0">
                <a:solidFill>
                  <a:srgbClr val="FFAA00"/>
                </a:solidFill>
                <a:ea typeface="ＭＳ Ｐゴシック" charset="-128"/>
                <a:cs typeface="ＭＳ Ｐゴシック" charset="-128"/>
              </a:rPr>
              <a:t>4</a:t>
            </a:r>
            <a:r>
              <a:rPr lang="en-US" sz="1800" i="1" baseline="30000" dirty="0">
                <a:solidFill>
                  <a:srgbClr val="FFAA00"/>
                </a:solidFill>
                <a:ea typeface="ＭＳ Ｐゴシック" charset="-128"/>
                <a:cs typeface="ＭＳ Ｐゴシック" charset="-128"/>
              </a:rPr>
              <a:t>th</a:t>
            </a:r>
            <a:r>
              <a:rPr lang="en-US" sz="1800" i="1" dirty="0">
                <a:solidFill>
                  <a:srgbClr val="FFAA00"/>
                </a:solidFill>
                <a:ea typeface="ＭＳ Ｐゴシック" charset="-128"/>
                <a:cs typeface="ＭＳ Ｐゴシック" charset="-128"/>
              </a:rPr>
              <a:t> Critical points</a:t>
            </a:r>
            <a:r>
              <a:rPr lang="en-US" sz="1800" i="1" dirty="0" smtClean="0">
                <a:solidFill>
                  <a:srgbClr val="FFAA00"/>
                </a:solidFill>
                <a:ea typeface="ＭＳ Ｐゴシック" charset="-128"/>
                <a:cs typeface="ＭＳ Ｐゴシック" charset="-128"/>
              </a:rPr>
              <a:t> </a:t>
            </a:r>
          </a:p>
          <a:p>
            <a:r>
              <a:rPr lang="en-US" sz="1800" i="1" dirty="0">
                <a:solidFill>
                  <a:srgbClr val="FFAA00"/>
                </a:solidFill>
                <a:ea typeface="ＭＳ Ｐゴシック" charset="-128"/>
                <a:cs typeface="ＭＳ Ｐゴシック" charset="-128"/>
              </a:rPr>
              <a:t>	</a:t>
            </a:r>
            <a:r>
              <a:rPr lang="en-US" sz="1800" i="1" dirty="0" smtClean="0">
                <a:solidFill>
                  <a:srgbClr val="FFAA00"/>
                </a:solidFill>
                <a:ea typeface="ＭＳ Ｐゴシック" charset="-128"/>
                <a:cs typeface="ＭＳ Ｐゴシック" charset="-128"/>
              </a:rPr>
              <a:t>(detailed </a:t>
            </a:r>
            <a:r>
              <a:rPr lang="en-US" sz="1800" i="1" dirty="0">
                <a:solidFill>
                  <a:srgbClr val="FFAA00"/>
                </a:solidFill>
                <a:ea typeface="ＭＳ Ｐゴシック" charset="-128"/>
                <a:cs typeface="ＭＳ Ｐゴシック" charset="-128"/>
              </a:rPr>
              <a:t>scale - variable highlights) </a:t>
            </a:r>
            <a:endParaRPr lang="en-US" sz="1800" b="1" i="1" dirty="0">
              <a:solidFill>
                <a:srgbClr val="FFAA00"/>
              </a:solidFill>
              <a:ea typeface="ＭＳ Ｐゴシック" charset="-128"/>
              <a:cs typeface="ＭＳ Ｐゴシック" charset="-128"/>
            </a:endParaRPr>
          </a:p>
        </p:txBody>
      </p:sp>
      <p:pic>
        <p:nvPicPr>
          <p:cNvPr id="4" name="Picture 3" descr="Domini Fisiografici.tif"/>
          <p:cNvPicPr>
            <a:picLocks noChangeAspect="1"/>
          </p:cNvPicPr>
          <p:nvPr/>
        </p:nvPicPr>
        <p:blipFill>
          <a:blip r:embed="rId3"/>
          <a:srcRect l="20833" r="15000"/>
          <a:stretch>
            <a:fillRect/>
          </a:stretch>
        </p:blipFill>
        <p:spPr bwMode="auto">
          <a:xfrm>
            <a:off x="4953000" y="2971800"/>
            <a:ext cx="3962400" cy="3705101"/>
          </a:xfrm>
          <a:prstGeom prst="rect">
            <a:avLst/>
          </a:prstGeom>
          <a:noFill/>
          <a:ln w="9525">
            <a:noFill/>
            <a:miter lim="800000"/>
            <a:headEnd/>
            <a:tailEnd/>
          </a:ln>
        </p:spPr>
      </p:pic>
      <p:grpSp>
        <p:nvGrpSpPr>
          <p:cNvPr id="7" name="Group 6"/>
          <p:cNvGrpSpPr/>
          <p:nvPr/>
        </p:nvGrpSpPr>
        <p:grpSpPr>
          <a:xfrm>
            <a:off x="118535" y="5918202"/>
            <a:ext cx="496726" cy="304800"/>
            <a:chOff x="685800" y="4876800"/>
            <a:chExt cx="496726" cy="304800"/>
          </a:xfrm>
        </p:grpSpPr>
        <p:sp>
          <p:nvSpPr>
            <p:cNvPr id="5" name="Rectangle 4"/>
            <p:cNvSpPr/>
            <p:nvPr/>
          </p:nvSpPr>
          <p:spPr bwMode="auto">
            <a:xfrm>
              <a:off x="685800" y="5105400"/>
              <a:ext cx="480060" cy="762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800" b="0" i="0" u="none" strike="noStrike" cap="none" normalizeH="0" baseline="0">
                <a:ln>
                  <a:noFill/>
                </a:ln>
                <a:solidFill>
                  <a:schemeClr val="tx1"/>
                </a:solidFill>
                <a:effectLst/>
                <a:latin typeface="Gill Sans" charset="0"/>
              </a:endParaRPr>
            </a:p>
          </p:txBody>
        </p:sp>
        <p:sp>
          <p:nvSpPr>
            <p:cNvPr id="6" name="TextBox 5"/>
            <p:cNvSpPr txBox="1"/>
            <p:nvPr/>
          </p:nvSpPr>
          <p:spPr>
            <a:xfrm>
              <a:off x="685800" y="4876800"/>
              <a:ext cx="496726" cy="276999"/>
            </a:xfrm>
            <a:prstGeom prst="rect">
              <a:avLst/>
            </a:prstGeom>
            <a:noFill/>
          </p:spPr>
          <p:txBody>
            <a:bodyPr wrap="none" rtlCol="0">
              <a:spAutoFit/>
            </a:bodyPr>
            <a:lstStyle/>
            <a:p>
              <a:r>
                <a:rPr lang="it-IT" sz="1200" dirty="0" err="1" smtClean="0"/>
                <a:t>5</a:t>
              </a:r>
              <a:r>
                <a:rPr lang="it-IT" sz="1200" dirty="0" smtClean="0"/>
                <a:t> km</a:t>
              </a:r>
              <a:endParaRPr lang="it-IT" sz="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Text Box 3"/>
          <p:cNvSpPr txBox="1">
            <a:spLocks noChangeArrowheads="1"/>
          </p:cNvSpPr>
          <p:nvPr/>
        </p:nvSpPr>
        <p:spPr bwMode="auto">
          <a:xfrm>
            <a:off x="136525" y="1219200"/>
            <a:ext cx="4514850" cy="366713"/>
          </a:xfrm>
          <a:prstGeom prst="rect">
            <a:avLst/>
          </a:prstGeom>
          <a:noFill/>
          <a:ln w="9525">
            <a:noFill/>
            <a:miter lim="800000"/>
            <a:headEnd/>
            <a:tailEnd/>
          </a:ln>
        </p:spPr>
        <p:txBody>
          <a:bodyPr wrap="none">
            <a:prstTxWarp prst="textNoShape">
              <a:avLst/>
            </a:prstTxWarp>
            <a:spAutoFit/>
          </a:bodyPr>
          <a:lstStyle/>
          <a:p>
            <a:r>
              <a:rPr lang="en-US" sz="1800" b="1" dirty="0" err="1">
                <a:solidFill>
                  <a:srgbClr val="FFF706"/>
                </a:solidFill>
                <a:latin typeface="Arial" charset="0"/>
                <a:ea typeface="ＭＳ Ｐゴシック" charset="-128"/>
                <a:cs typeface="ＭＳ Ｐゴシック" charset="-128"/>
              </a:rPr>
              <a:t>Erosional</a:t>
            </a:r>
            <a:r>
              <a:rPr lang="en-US" sz="1800" b="1" dirty="0">
                <a:solidFill>
                  <a:srgbClr val="FFF706"/>
                </a:solidFill>
                <a:latin typeface="Arial" charset="0"/>
                <a:ea typeface="ＭＳ Ｐゴシック" charset="-128"/>
                <a:cs typeface="ＭＳ Ｐゴシック" charset="-128"/>
              </a:rPr>
              <a:t> Channels and Canyons (CCE)</a:t>
            </a:r>
          </a:p>
        </p:txBody>
      </p:sp>
      <p:sp>
        <p:nvSpPr>
          <p:cNvPr id="87043" name="Text Box 4"/>
          <p:cNvSpPr txBox="1">
            <a:spLocks noChangeArrowheads="1"/>
          </p:cNvSpPr>
          <p:nvPr/>
        </p:nvSpPr>
        <p:spPr bwMode="auto">
          <a:xfrm>
            <a:off x="146050" y="1690688"/>
            <a:ext cx="2152650" cy="366712"/>
          </a:xfrm>
          <a:prstGeom prst="rect">
            <a:avLst/>
          </a:prstGeom>
          <a:noFill/>
          <a:ln w="9525">
            <a:noFill/>
            <a:miter lim="800000"/>
            <a:headEnd/>
            <a:tailEnd/>
          </a:ln>
        </p:spPr>
        <p:txBody>
          <a:bodyPr wrap="none">
            <a:prstTxWarp prst="textNoShape">
              <a:avLst/>
            </a:prstTxWarp>
            <a:spAutoFit/>
          </a:bodyPr>
          <a:lstStyle/>
          <a:p>
            <a:r>
              <a:rPr lang="en-US" sz="1800" b="1" dirty="0">
                <a:solidFill>
                  <a:srgbClr val="FFF706"/>
                </a:solidFill>
                <a:latin typeface="Arial" charset="0"/>
                <a:ea typeface="ＭＳ Ｐゴシック" charset="-128"/>
                <a:cs typeface="ＭＳ Ｐゴシック" charset="-128"/>
              </a:rPr>
              <a:t>Single Slide (FRS)</a:t>
            </a:r>
          </a:p>
        </p:txBody>
      </p:sp>
      <p:sp>
        <p:nvSpPr>
          <p:cNvPr id="87044" name="Text Box 5"/>
          <p:cNvSpPr txBox="1">
            <a:spLocks noChangeArrowheads="1"/>
          </p:cNvSpPr>
          <p:nvPr/>
        </p:nvSpPr>
        <p:spPr bwMode="auto">
          <a:xfrm>
            <a:off x="133350" y="2209800"/>
            <a:ext cx="3663950" cy="366713"/>
          </a:xfrm>
          <a:prstGeom prst="rect">
            <a:avLst/>
          </a:prstGeom>
          <a:noFill/>
          <a:ln w="9525">
            <a:noFill/>
            <a:miter lim="800000"/>
            <a:headEnd/>
            <a:tailEnd/>
          </a:ln>
        </p:spPr>
        <p:txBody>
          <a:bodyPr wrap="none">
            <a:prstTxWarp prst="textNoShape">
              <a:avLst/>
            </a:prstTxWarp>
            <a:spAutoFit/>
          </a:bodyPr>
          <a:lstStyle/>
          <a:p>
            <a:r>
              <a:rPr lang="en-US" sz="1800" b="1">
                <a:solidFill>
                  <a:srgbClr val="FFF706"/>
                </a:solidFill>
                <a:latin typeface="Arial" charset="0"/>
                <a:ea typeface="ＭＳ Ｐゴシック" charset="-128"/>
                <a:cs typeface="ＭＳ Ｐゴシック" charset="-128"/>
              </a:rPr>
              <a:t>Widespread Erosion Area (ERD)</a:t>
            </a:r>
          </a:p>
        </p:txBody>
      </p:sp>
      <p:sp>
        <p:nvSpPr>
          <p:cNvPr id="87045" name="Text Box 6"/>
          <p:cNvSpPr txBox="1">
            <a:spLocks noChangeArrowheads="1"/>
          </p:cNvSpPr>
          <p:nvPr/>
        </p:nvSpPr>
        <p:spPr bwMode="auto">
          <a:xfrm>
            <a:off x="152400" y="2819400"/>
            <a:ext cx="4273550" cy="366713"/>
          </a:xfrm>
          <a:prstGeom prst="rect">
            <a:avLst/>
          </a:prstGeom>
          <a:noFill/>
          <a:ln w="9525">
            <a:noFill/>
            <a:miter lim="800000"/>
            <a:headEnd/>
            <a:tailEnd/>
          </a:ln>
        </p:spPr>
        <p:txBody>
          <a:bodyPr wrap="none">
            <a:prstTxWarp prst="textNoShape">
              <a:avLst/>
            </a:prstTxWarp>
            <a:spAutoFit/>
          </a:bodyPr>
          <a:lstStyle/>
          <a:p>
            <a:r>
              <a:rPr lang="en-US" sz="1800" b="1">
                <a:solidFill>
                  <a:srgbClr val="FFF706"/>
                </a:solidFill>
                <a:latin typeface="Arial" charset="0"/>
                <a:ea typeface="ＭＳ Ｐゴシック" charset="-128"/>
                <a:cs typeface="ＭＳ Ｐゴシック" charset="-128"/>
              </a:rPr>
              <a:t>Erosional Amphiteatre Thalweg (TAE)</a:t>
            </a:r>
          </a:p>
        </p:txBody>
      </p:sp>
      <p:sp>
        <p:nvSpPr>
          <p:cNvPr id="87046" name="Text Box 7"/>
          <p:cNvSpPr txBox="1">
            <a:spLocks noChangeArrowheads="1"/>
          </p:cNvSpPr>
          <p:nvPr/>
        </p:nvSpPr>
        <p:spPr bwMode="auto">
          <a:xfrm>
            <a:off x="152400" y="3352800"/>
            <a:ext cx="2368550" cy="366713"/>
          </a:xfrm>
          <a:prstGeom prst="rect">
            <a:avLst/>
          </a:prstGeom>
          <a:noFill/>
          <a:ln w="9525">
            <a:noFill/>
            <a:miter lim="800000"/>
            <a:headEnd/>
            <a:tailEnd/>
          </a:ln>
        </p:spPr>
        <p:txBody>
          <a:bodyPr wrap="none">
            <a:prstTxWarp prst="textNoShape">
              <a:avLst/>
            </a:prstTxWarp>
            <a:spAutoFit/>
          </a:bodyPr>
          <a:lstStyle/>
          <a:p>
            <a:r>
              <a:rPr lang="en-US" sz="1800" b="1">
                <a:solidFill>
                  <a:srgbClr val="FFF706"/>
                </a:solidFill>
                <a:latin typeface="Arial" charset="0"/>
                <a:ea typeface="ＭＳ Ｐゴシック" charset="-128"/>
                <a:cs typeface="ＭＳ Ｐゴシック" charset="-128"/>
              </a:rPr>
              <a:t>Bedform Area (FOF)</a:t>
            </a:r>
          </a:p>
        </p:txBody>
      </p:sp>
      <p:sp>
        <p:nvSpPr>
          <p:cNvPr id="87047" name="Text Box 8"/>
          <p:cNvSpPr txBox="1">
            <a:spLocks noChangeArrowheads="1"/>
          </p:cNvSpPr>
          <p:nvPr/>
        </p:nvSpPr>
        <p:spPr bwMode="auto">
          <a:xfrm>
            <a:off x="152400" y="3962400"/>
            <a:ext cx="2825750" cy="366713"/>
          </a:xfrm>
          <a:prstGeom prst="rect">
            <a:avLst/>
          </a:prstGeom>
          <a:noFill/>
          <a:ln w="9525">
            <a:noFill/>
            <a:miter lim="800000"/>
            <a:headEnd/>
            <a:tailEnd/>
          </a:ln>
        </p:spPr>
        <p:txBody>
          <a:bodyPr wrap="none">
            <a:prstTxWarp prst="textNoShape">
              <a:avLst/>
            </a:prstTxWarp>
            <a:spAutoFit/>
          </a:bodyPr>
          <a:lstStyle/>
          <a:p>
            <a:r>
              <a:rPr lang="en-US" sz="1800" b="1">
                <a:solidFill>
                  <a:srgbClr val="FFF706"/>
                </a:solidFill>
                <a:latin typeface="Arial" charset="0"/>
                <a:ea typeface="ＭＳ Ｐゴシック" charset="-128"/>
                <a:cs typeface="ＭＳ Ｐゴシック" charset="-128"/>
              </a:rPr>
              <a:t>Fluid Escape Area (FUF)</a:t>
            </a:r>
          </a:p>
        </p:txBody>
      </p:sp>
      <p:sp>
        <p:nvSpPr>
          <p:cNvPr id="87048" name="Text Box 9"/>
          <p:cNvSpPr txBox="1">
            <a:spLocks noChangeArrowheads="1"/>
          </p:cNvSpPr>
          <p:nvPr/>
        </p:nvSpPr>
        <p:spPr bwMode="auto">
          <a:xfrm>
            <a:off x="152400" y="4495800"/>
            <a:ext cx="3600450" cy="366713"/>
          </a:xfrm>
          <a:prstGeom prst="rect">
            <a:avLst/>
          </a:prstGeom>
          <a:noFill/>
          <a:ln w="9525">
            <a:noFill/>
            <a:miter lim="800000"/>
            <a:headEnd/>
            <a:tailEnd/>
          </a:ln>
        </p:spPr>
        <p:txBody>
          <a:bodyPr wrap="none">
            <a:prstTxWarp prst="textNoShape">
              <a:avLst/>
            </a:prstTxWarp>
            <a:spAutoFit/>
          </a:bodyPr>
          <a:lstStyle/>
          <a:p>
            <a:r>
              <a:rPr lang="en-US" sz="1800" b="1">
                <a:solidFill>
                  <a:srgbClr val="FFF706"/>
                </a:solidFill>
                <a:latin typeface="Arial" charset="0"/>
                <a:ea typeface="ＭＳ Ｐゴシック" charset="-128"/>
                <a:cs typeface="ＭＳ Ｐゴシック" charset="-128"/>
              </a:rPr>
              <a:t>Unchannalised Flux Area (FNC)</a:t>
            </a:r>
          </a:p>
        </p:txBody>
      </p:sp>
      <p:sp>
        <p:nvSpPr>
          <p:cNvPr id="87049" name="Text Box 10"/>
          <p:cNvSpPr txBox="1">
            <a:spLocks noChangeArrowheads="1"/>
          </p:cNvSpPr>
          <p:nvPr/>
        </p:nvSpPr>
        <p:spPr bwMode="auto">
          <a:xfrm>
            <a:off x="152400" y="5105400"/>
            <a:ext cx="3068638" cy="366713"/>
          </a:xfrm>
          <a:prstGeom prst="rect">
            <a:avLst/>
          </a:prstGeom>
          <a:noFill/>
          <a:ln w="9525">
            <a:noFill/>
            <a:miter lim="800000"/>
            <a:headEnd/>
            <a:tailEnd/>
          </a:ln>
        </p:spPr>
        <p:txBody>
          <a:bodyPr wrap="none">
            <a:prstTxWarp prst="textNoShape">
              <a:avLst/>
            </a:prstTxWarp>
            <a:spAutoFit/>
          </a:bodyPr>
          <a:lstStyle/>
          <a:p>
            <a:r>
              <a:rPr lang="en-US" sz="1800" b="1">
                <a:solidFill>
                  <a:srgbClr val="FFF706"/>
                </a:solidFill>
                <a:latin typeface="Arial" charset="0"/>
                <a:ea typeface="ＭＳ Ｐゴシック" charset="-128"/>
                <a:cs typeface="ＭＳ Ｐゴシック" charset="-128"/>
              </a:rPr>
              <a:t>Rocky bedrock Area (ASL)</a:t>
            </a:r>
          </a:p>
        </p:txBody>
      </p:sp>
      <p:sp>
        <p:nvSpPr>
          <p:cNvPr id="87050" name="Text Box 11"/>
          <p:cNvSpPr txBox="1">
            <a:spLocks noChangeArrowheads="1"/>
          </p:cNvSpPr>
          <p:nvPr/>
        </p:nvSpPr>
        <p:spPr bwMode="auto">
          <a:xfrm>
            <a:off x="152400" y="5653088"/>
            <a:ext cx="3322638" cy="366712"/>
          </a:xfrm>
          <a:prstGeom prst="rect">
            <a:avLst/>
          </a:prstGeom>
          <a:noFill/>
          <a:ln w="9525">
            <a:noFill/>
            <a:miter lim="800000"/>
            <a:headEnd/>
            <a:tailEnd/>
          </a:ln>
        </p:spPr>
        <p:txBody>
          <a:bodyPr wrap="none">
            <a:prstTxWarp prst="textNoShape">
              <a:avLst/>
            </a:prstTxWarp>
            <a:spAutoFit/>
          </a:bodyPr>
          <a:lstStyle/>
          <a:p>
            <a:r>
              <a:rPr lang="en-US" sz="1800" b="1">
                <a:solidFill>
                  <a:srgbClr val="FFF706"/>
                </a:solidFill>
                <a:latin typeface="Arial" charset="0"/>
                <a:ea typeface="ＭＳ Ｐゴシック" charset="-128"/>
                <a:cs typeface="ＭＳ Ｐゴシック" charset="-128"/>
              </a:rPr>
              <a:t>Volcanic bedrock Area (AFV)</a:t>
            </a:r>
          </a:p>
        </p:txBody>
      </p:sp>
      <p:sp>
        <p:nvSpPr>
          <p:cNvPr id="87051" name="Text Box 12"/>
          <p:cNvSpPr txBox="1">
            <a:spLocks noChangeArrowheads="1"/>
          </p:cNvSpPr>
          <p:nvPr/>
        </p:nvSpPr>
        <p:spPr bwMode="auto">
          <a:xfrm>
            <a:off x="152400" y="6172200"/>
            <a:ext cx="2216150" cy="366713"/>
          </a:xfrm>
          <a:prstGeom prst="rect">
            <a:avLst/>
          </a:prstGeom>
          <a:noFill/>
          <a:ln w="9525">
            <a:noFill/>
            <a:miter lim="800000"/>
            <a:headEnd/>
            <a:tailEnd/>
          </a:ln>
        </p:spPr>
        <p:txBody>
          <a:bodyPr wrap="none">
            <a:prstTxWarp prst="textNoShape">
              <a:avLst/>
            </a:prstTxWarp>
            <a:spAutoFit/>
          </a:bodyPr>
          <a:lstStyle/>
          <a:p>
            <a:r>
              <a:rPr lang="en-US" sz="1800" b="1">
                <a:solidFill>
                  <a:srgbClr val="FFF706"/>
                </a:solidFill>
                <a:latin typeface="Arial" charset="0"/>
                <a:ea typeface="ＭＳ Ｐゴシック" charset="-128"/>
                <a:cs typeface="ＭＳ Ｐゴシック" charset="-128"/>
              </a:rPr>
              <a:t>Tectonic Line (LIT)</a:t>
            </a:r>
          </a:p>
        </p:txBody>
      </p:sp>
      <p:sp>
        <p:nvSpPr>
          <p:cNvPr id="87052" name="Rectangle 14"/>
          <p:cNvSpPr>
            <a:spLocks noChangeArrowheads="1"/>
          </p:cNvSpPr>
          <p:nvPr/>
        </p:nvSpPr>
        <p:spPr bwMode="auto">
          <a:xfrm>
            <a:off x="152400" y="152400"/>
            <a:ext cx="4416594" cy="523220"/>
          </a:xfrm>
          <a:prstGeom prst="rect">
            <a:avLst/>
          </a:prstGeom>
          <a:noFill/>
          <a:ln w="9525">
            <a:noFill/>
            <a:miter lim="800000"/>
            <a:headEnd/>
            <a:tailEnd/>
          </a:ln>
        </p:spPr>
        <p:txBody>
          <a:bodyPr wrap="none">
            <a:prstTxWarp prst="textNoShape">
              <a:avLst/>
            </a:prstTxWarp>
            <a:spAutoFit/>
          </a:bodyPr>
          <a:lstStyle/>
          <a:p>
            <a:r>
              <a:rPr lang="en-US" dirty="0" smtClean="0">
                <a:solidFill>
                  <a:srgbClr val="FFF706"/>
                </a:solidFill>
                <a:ea typeface="ＭＳ Ｐゴシック" charset="-128"/>
                <a:cs typeface="ＭＳ Ｐゴシック" charset="-128"/>
              </a:rPr>
              <a:t>Level 2: </a:t>
            </a:r>
            <a:r>
              <a:rPr lang="en-US" dirty="0" err="1">
                <a:solidFill>
                  <a:srgbClr val="FFF706"/>
                </a:solidFill>
                <a:ea typeface="ＭＳ Ｐゴシック" charset="-128"/>
                <a:cs typeface="ＭＳ Ｐゴシック" charset="-128"/>
              </a:rPr>
              <a:t>Morhostructural</a:t>
            </a:r>
            <a:r>
              <a:rPr lang="en-US" dirty="0">
                <a:solidFill>
                  <a:srgbClr val="FFF706"/>
                </a:solidFill>
                <a:ea typeface="ＭＳ Ｐゴシック" charset="-128"/>
                <a:cs typeface="ＭＳ Ｐゴシック" charset="-128"/>
              </a:rPr>
              <a:t> </a:t>
            </a:r>
            <a:r>
              <a:rPr lang="en-US" dirty="0" smtClean="0">
                <a:solidFill>
                  <a:srgbClr val="FFF706"/>
                </a:solidFill>
                <a:ea typeface="ＭＳ Ｐゴシック" charset="-128"/>
                <a:cs typeface="ＭＳ Ｐゴシック" charset="-128"/>
              </a:rPr>
              <a:t>unit</a:t>
            </a:r>
            <a:endParaRPr lang="en-US" dirty="0">
              <a:solidFill>
                <a:srgbClr val="FFF706"/>
              </a:solidFill>
              <a:ea typeface="ＭＳ Ｐゴシック" charset="-128"/>
              <a:cs typeface="ＭＳ Ｐゴシック" charset="-128"/>
            </a:endParaRPr>
          </a:p>
        </p:txBody>
      </p:sp>
      <p:sp>
        <p:nvSpPr>
          <p:cNvPr id="13" name="Rectangle 7"/>
          <p:cNvSpPr>
            <a:spLocks noChangeArrowheads="1"/>
          </p:cNvSpPr>
          <p:nvPr/>
        </p:nvSpPr>
        <p:spPr bwMode="auto">
          <a:xfrm>
            <a:off x="4876800" y="310277"/>
            <a:ext cx="4114800" cy="2585323"/>
          </a:xfrm>
          <a:prstGeom prst="rect">
            <a:avLst/>
          </a:prstGeom>
          <a:noFill/>
          <a:ln w="9525">
            <a:solidFill>
              <a:srgbClr val="FFAA00"/>
            </a:solidFill>
            <a:miter lim="800000"/>
            <a:headEnd/>
            <a:tailEnd/>
          </a:ln>
        </p:spPr>
        <p:txBody>
          <a:bodyPr wrap="square">
            <a:prstTxWarp prst="textNoShape">
              <a:avLst/>
            </a:prstTxWarp>
            <a:spAutoFit/>
          </a:bodyPr>
          <a:lstStyle/>
          <a:p>
            <a:r>
              <a:rPr lang="en-US" sz="1800" b="1" i="1" dirty="0">
                <a:solidFill>
                  <a:srgbClr val="FFAA00"/>
                </a:solidFill>
                <a:ea typeface="ＭＳ Ｐゴシック" charset="-128"/>
                <a:cs typeface="ＭＳ Ｐゴシック" charset="-128"/>
              </a:rPr>
              <a:t>FOUR LEVEL REPRESENTATION</a:t>
            </a:r>
            <a:endParaRPr lang="en-US" sz="1800" b="1" i="1" dirty="0" smtClean="0">
              <a:solidFill>
                <a:srgbClr val="FFAA00"/>
              </a:solidFill>
              <a:ea typeface="ＭＳ Ｐゴシック" charset="-128"/>
              <a:cs typeface="ＭＳ Ｐゴシック" charset="-128"/>
            </a:endParaRPr>
          </a:p>
          <a:p>
            <a:r>
              <a:rPr lang="en-US" sz="1800" i="1" dirty="0" smtClean="0">
                <a:solidFill>
                  <a:srgbClr val="FFAA00"/>
                </a:solidFill>
                <a:ea typeface="ＭＳ Ｐゴシック" charset="-128"/>
                <a:cs typeface="ＭＳ Ｐゴシック" charset="-128"/>
              </a:rPr>
              <a:t>1</a:t>
            </a:r>
            <a:r>
              <a:rPr lang="en-US" sz="1800" i="1" baseline="30000" dirty="0" smtClean="0">
                <a:solidFill>
                  <a:srgbClr val="FFAA00"/>
                </a:solidFill>
                <a:ea typeface="ＭＳ Ｐゴシック" charset="-128"/>
                <a:cs typeface="ＭＳ Ｐゴシック" charset="-128"/>
              </a:rPr>
              <a:t>st</a:t>
            </a:r>
            <a:r>
              <a:rPr lang="en-US" sz="1800" i="1" dirty="0" smtClean="0">
                <a:solidFill>
                  <a:srgbClr val="FFAA00"/>
                </a:solidFill>
                <a:ea typeface="ＭＳ Ｐゴシック" charset="-128"/>
                <a:cs typeface="ＭＳ Ｐゴシック" charset="-128"/>
              </a:rPr>
              <a:t> </a:t>
            </a:r>
            <a:r>
              <a:rPr lang="en-US" sz="1800" i="1" dirty="0">
                <a:solidFill>
                  <a:srgbClr val="FFAA00"/>
                </a:solidFill>
                <a:ea typeface="ＭＳ Ｐゴシック" charset="-128"/>
                <a:cs typeface="ＭＳ Ｐゴシック" charset="-128"/>
              </a:rPr>
              <a:t>Physiographic domains </a:t>
            </a:r>
          </a:p>
          <a:p>
            <a:r>
              <a:rPr lang="en-US" sz="1800" i="1" dirty="0">
                <a:solidFill>
                  <a:srgbClr val="FFAA00"/>
                </a:solidFill>
                <a:ea typeface="ＭＳ Ｐゴシック" charset="-128"/>
                <a:cs typeface="ＭＳ Ｐゴシック" charset="-128"/>
              </a:rPr>
              <a:t>	(1:250.000 areas)</a:t>
            </a:r>
          </a:p>
          <a:p>
            <a:r>
              <a:rPr lang="en-US" sz="1800" i="1" dirty="0">
                <a:solidFill>
                  <a:srgbClr val="FFFF00"/>
                </a:solidFill>
                <a:ea typeface="ＭＳ Ｐゴシック" charset="-128"/>
                <a:cs typeface="ＭＳ Ｐゴシック" charset="-128"/>
              </a:rPr>
              <a:t>2nd </a:t>
            </a:r>
            <a:r>
              <a:rPr lang="en-US" sz="1800" i="1" dirty="0" err="1">
                <a:solidFill>
                  <a:srgbClr val="FFFF00"/>
                </a:solidFill>
                <a:ea typeface="ＭＳ Ｐゴシック" charset="-128"/>
                <a:cs typeface="ＭＳ Ｐゴシック" charset="-128"/>
              </a:rPr>
              <a:t>Morphostructural</a:t>
            </a:r>
            <a:r>
              <a:rPr lang="en-US" sz="1800" i="1" dirty="0">
                <a:solidFill>
                  <a:srgbClr val="FFFF00"/>
                </a:solidFill>
                <a:ea typeface="ＭＳ Ｐゴシック" charset="-128"/>
                <a:cs typeface="ＭＳ Ｐゴシック" charset="-128"/>
              </a:rPr>
              <a:t> units </a:t>
            </a:r>
          </a:p>
          <a:p>
            <a:r>
              <a:rPr lang="en-US" sz="1800" i="1" dirty="0">
                <a:solidFill>
                  <a:srgbClr val="FFFF00"/>
                </a:solidFill>
                <a:ea typeface="ＭＳ Ｐゴシック" charset="-128"/>
                <a:cs typeface="ＭＳ Ｐゴシック" charset="-128"/>
              </a:rPr>
              <a:t>	(1:50.000 areas + database</a:t>
            </a:r>
            <a:r>
              <a:rPr lang="en-US" sz="1800" i="1" dirty="0">
                <a:solidFill>
                  <a:srgbClr val="FFAA00"/>
                </a:solidFill>
                <a:ea typeface="ＭＳ Ｐゴシック" charset="-128"/>
                <a:cs typeface="ＭＳ Ｐゴシック" charset="-128"/>
              </a:rPr>
              <a:t>)</a:t>
            </a:r>
          </a:p>
          <a:p>
            <a:r>
              <a:rPr lang="en-US" sz="1800" i="1" dirty="0">
                <a:solidFill>
                  <a:srgbClr val="FFAA00"/>
                </a:solidFill>
                <a:ea typeface="ＭＳ Ｐゴシック" charset="-128"/>
                <a:cs typeface="ＭＳ Ｐゴシック" charset="-128"/>
              </a:rPr>
              <a:t>3</a:t>
            </a:r>
            <a:r>
              <a:rPr lang="en-US" sz="1800" i="1" baseline="30000" dirty="0">
                <a:solidFill>
                  <a:srgbClr val="FFAA00"/>
                </a:solidFill>
                <a:ea typeface="ＭＳ Ｐゴシック" charset="-128"/>
                <a:cs typeface="ＭＳ Ｐゴシック" charset="-128"/>
              </a:rPr>
              <a:t>rd</a:t>
            </a:r>
            <a:r>
              <a:rPr lang="en-US" sz="1800" i="1" dirty="0">
                <a:solidFill>
                  <a:srgbClr val="FFAA00"/>
                </a:solidFill>
                <a:ea typeface="ＭＳ Ｐゴシック" charset="-128"/>
                <a:cs typeface="ＭＳ Ｐゴシック" charset="-128"/>
              </a:rPr>
              <a:t> </a:t>
            </a:r>
            <a:r>
              <a:rPr lang="en-US" sz="1800" i="1" dirty="0" err="1">
                <a:solidFill>
                  <a:srgbClr val="FFAA00"/>
                </a:solidFill>
                <a:ea typeface="ＭＳ Ｐゴシック" charset="-128"/>
                <a:cs typeface="ＭＳ Ｐゴシック" charset="-128"/>
              </a:rPr>
              <a:t>Morphpologic</a:t>
            </a:r>
            <a:r>
              <a:rPr lang="en-US" sz="1800" i="1" dirty="0">
                <a:solidFill>
                  <a:srgbClr val="FFAA00"/>
                </a:solidFill>
                <a:ea typeface="ＭＳ Ｐゴシック" charset="-128"/>
                <a:cs typeface="ＭＳ Ｐゴシック" charset="-128"/>
              </a:rPr>
              <a:t> features</a:t>
            </a:r>
            <a:r>
              <a:rPr lang="en-US" sz="1800" i="1" dirty="0" smtClean="0">
                <a:solidFill>
                  <a:srgbClr val="FFAA00"/>
                </a:solidFill>
                <a:ea typeface="ＭＳ Ｐゴシック" charset="-128"/>
                <a:cs typeface="ＭＳ Ｐゴシック" charset="-128"/>
              </a:rPr>
              <a:t> </a:t>
            </a:r>
          </a:p>
          <a:p>
            <a:r>
              <a:rPr lang="en-US" sz="1800" i="1" dirty="0">
                <a:solidFill>
                  <a:srgbClr val="FFAA00"/>
                </a:solidFill>
                <a:ea typeface="ＭＳ Ｐゴシック" charset="-128"/>
                <a:cs typeface="ＭＳ Ｐゴシック" charset="-128"/>
              </a:rPr>
              <a:t>	</a:t>
            </a:r>
            <a:r>
              <a:rPr lang="en-US" sz="1800" i="1" dirty="0" smtClean="0">
                <a:solidFill>
                  <a:srgbClr val="FFAA00"/>
                </a:solidFill>
                <a:ea typeface="ＭＳ Ｐゴシック" charset="-128"/>
                <a:cs typeface="ＭＳ Ｐゴシック" charset="-128"/>
              </a:rPr>
              <a:t>(</a:t>
            </a:r>
            <a:r>
              <a:rPr lang="en-US" sz="1800" i="1" dirty="0">
                <a:solidFill>
                  <a:srgbClr val="FFAA00"/>
                </a:solidFill>
                <a:ea typeface="ＭＳ Ｐゴシック" charset="-128"/>
                <a:cs typeface="ＭＳ Ｐゴシック" charset="-128"/>
              </a:rPr>
              <a:t>1:50.000 vectors)</a:t>
            </a:r>
          </a:p>
          <a:p>
            <a:r>
              <a:rPr lang="en-US" sz="1800" i="1" dirty="0">
                <a:solidFill>
                  <a:srgbClr val="FFAA00"/>
                </a:solidFill>
                <a:ea typeface="ＭＳ Ｐゴシック" charset="-128"/>
                <a:cs typeface="ＭＳ Ｐゴシック" charset="-128"/>
              </a:rPr>
              <a:t>4</a:t>
            </a:r>
            <a:r>
              <a:rPr lang="en-US" sz="1800" i="1" baseline="30000" dirty="0">
                <a:solidFill>
                  <a:srgbClr val="FFAA00"/>
                </a:solidFill>
                <a:ea typeface="ＭＳ Ｐゴシック" charset="-128"/>
                <a:cs typeface="ＭＳ Ｐゴシック" charset="-128"/>
              </a:rPr>
              <a:t>th</a:t>
            </a:r>
            <a:r>
              <a:rPr lang="en-US" sz="1800" i="1" dirty="0">
                <a:solidFill>
                  <a:srgbClr val="FFAA00"/>
                </a:solidFill>
                <a:ea typeface="ＭＳ Ｐゴシック" charset="-128"/>
                <a:cs typeface="ＭＳ Ｐゴシック" charset="-128"/>
              </a:rPr>
              <a:t> Critical points</a:t>
            </a:r>
            <a:r>
              <a:rPr lang="en-US" sz="1800" i="1" dirty="0" smtClean="0">
                <a:solidFill>
                  <a:srgbClr val="FFAA00"/>
                </a:solidFill>
                <a:ea typeface="ＭＳ Ｐゴシック" charset="-128"/>
                <a:cs typeface="ＭＳ Ｐゴシック" charset="-128"/>
              </a:rPr>
              <a:t> </a:t>
            </a:r>
          </a:p>
          <a:p>
            <a:r>
              <a:rPr lang="en-US" sz="1800" i="1" dirty="0">
                <a:solidFill>
                  <a:srgbClr val="FFAA00"/>
                </a:solidFill>
                <a:ea typeface="ＭＳ Ｐゴシック" charset="-128"/>
                <a:cs typeface="ＭＳ Ｐゴシック" charset="-128"/>
              </a:rPr>
              <a:t>	</a:t>
            </a:r>
            <a:r>
              <a:rPr lang="en-US" sz="1800" i="1" dirty="0" smtClean="0">
                <a:solidFill>
                  <a:srgbClr val="FFAA00"/>
                </a:solidFill>
                <a:ea typeface="ＭＳ Ｐゴシック" charset="-128"/>
                <a:cs typeface="ＭＳ Ｐゴシック" charset="-128"/>
              </a:rPr>
              <a:t>(detailed </a:t>
            </a:r>
            <a:r>
              <a:rPr lang="en-US" sz="1800" i="1" dirty="0">
                <a:solidFill>
                  <a:srgbClr val="FFAA00"/>
                </a:solidFill>
                <a:ea typeface="ＭＳ Ｐゴシック" charset="-128"/>
                <a:cs typeface="ＭＳ Ｐゴシック" charset="-128"/>
              </a:rPr>
              <a:t>scale - variable highlights) </a:t>
            </a:r>
            <a:endParaRPr lang="en-US" sz="1800" b="1" i="1" dirty="0">
              <a:solidFill>
                <a:srgbClr val="FFAA00"/>
              </a:solidFill>
              <a:ea typeface="ＭＳ Ｐゴシック" charset="-128"/>
              <a:cs typeface="ＭＳ Ｐゴシック" charset="-128"/>
            </a:endParaRPr>
          </a:p>
        </p:txBody>
      </p:sp>
      <p:sp>
        <p:nvSpPr>
          <p:cNvPr id="14" name="Text Box 3"/>
          <p:cNvSpPr txBox="1">
            <a:spLocks noChangeArrowheads="1"/>
          </p:cNvSpPr>
          <p:nvPr/>
        </p:nvSpPr>
        <p:spPr bwMode="auto">
          <a:xfrm>
            <a:off x="4876800" y="3886200"/>
            <a:ext cx="3949558" cy="2862322"/>
          </a:xfrm>
          <a:prstGeom prst="rect">
            <a:avLst/>
          </a:prstGeom>
          <a:noFill/>
          <a:ln w="9525">
            <a:noFill/>
            <a:miter lim="800000"/>
            <a:headEnd/>
            <a:tailEnd/>
          </a:ln>
        </p:spPr>
        <p:txBody>
          <a:bodyPr wrap="square">
            <a:prstTxWarp prst="textNoShape">
              <a:avLst/>
            </a:prstTxWarp>
            <a:spAutoFit/>
          </a:bodyPr>
          <a:lstStyle/>
          <a:p>
            <a:pPr algn="ctr"/>
            <a:r>
              <a:rPr lang="en-US" sz="3200" dirty="0" smtClean="0">
                <a:solidFill>
                  <a:srgbClr val="FFF706"/>
                </a:solidFill>
                <a:latin typeface="Arial" charset="0"/>
                <a:ea typeface="ＭＳ Ｐゴシック" charset="-128"/>
                <a:cs typeface="ＭＳ Ｐゴシック" charset="-128"/>
              </a:rPr>
              <a:t>Represented as color areas in 1:50.000 maps</a:t>
            </a:r>
          </a:p>
          <a:p>
            <a:pPr algn="ctr"/>
            <a:endParaRPr lang="en-US" sz="3200" dirty="0" smtClean="0">
              <a:solidFill>
                <a:srgbClr val="FFF706"/>
              </a:solidFill>
              <a:latin typeface="Arial" charset="0"/>
              <a:ea typeface="ＭＳ Ｐゴシック" charset="-128"/>
              <a:cs typeface="ＭＳ Ｐゴシック" charset="-128"/>
            </a:endParaRPr>
          </a:p>
          <a:p>
            <a:pPr algn="ctr"/>
            <a:r>
              <a:rPr lang="en-US" sz="2600" dirty="0" smtClean="0">
                <a:solidFill>
                  <a:srgbClr val="FFF706"/>
                </a:solidFill>
                <a:latin typeface="Arial" charset="0"/>
                <a:ea typeface="ＭＳ Ｐゴシック" charset="-128"/>
                <a:cs typeface="ＭＳ Ｐゴシック" charset="-128"/>
              </a:rPr>
              <a:t>+ accompanying data sheet for each unit</a:t>
            </a:r>
            <a:endParaRPr lang="en-US" sz="2600" dirty="0">
              <a:solidFill>
                <a:srgbClr val="FFF706"/>
              </a:solidFill>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ChangeArrowheads="1"/>
          </p:cNvSpPr>
          <p:nvPr/>
        </p:nvSpPr>
        <p:spPr bwMode="auto">
          <a:xfrm>
            <a:off x="0" y="0"/>
            <a:ext cx="9144000" cy="6858000"/>
          </a:xfrm>
          <a:prstGeom prst="rect">
            <a:avLst/>
          </a:prstGeom>
          <a:solidFill>
            <a:schemeClr val="bg1"/>
          </a:solidFill>
          <a:ln w="9525">
            <a:noFill/>
            <a:miter lim="800000"/>
            <a:headEnd/>
            <a:tailEnd/>
          </a:ln>
        </p:spPr>
        <p:txBody>
          <a:bodyPr wrap="none" anchor="ctr">
            <a:prstTxWarp prst="textNoShape">
              <a:avLst/>
            </a:prstTxWarp>
          </a:bodyPr>
          <a:lstStyle/>
          <a:p>
            <a:endParaRPr lang="it-IT"/>
          </a:p>
        </p:txBody>
      </p:sp>
      <p:pic>
        <p:nvPicPr>
          <p:cNvPr id="89091" name="Picture 2" descr="livello2esempio"/>
          <p:cNvPicPr>
            <a:picLocks noChangeAspect="1" noChangeArrowheads="1"/>
          </p:cNvPicPr>
          <p:nvPr/>
        </p:nvPicPr>
        <p:blipFill>
          <a:blip r:embed="rId3"/>
          <a:srcRect/>
          <a:stretch>
            <a:fillRect/>
          </a:stretch>
        </p:blipFill>
        <p:spPr bwMode="auto">
          <a:xfrm>
            <a:off x="2708275" y="0"/>
            <a:ext cx="6435725" cy="6858000"/>
          </a:xfrm>
          <a:prstGeom prst="rect">
            <a:avLst/>
          </a:prstGeom>
          <a:noFill/>
          <a:ln w="9525">
            <a:noFill/>
            <a:miter lim="800000"/>
            <a:headEnd/>
            <a:tailEnd/>
          </a:ln>
        </p:spPr>
      </p:pic>
      <p:sp>
        <p:nvSpPr>
          <p:cNvPr id="89092" name="Text Box 3"/>
          <p:cNvSpPr txBox="1">
            <a:spLocks noChangeArrowheads="1"/>
          </p:cNvSpPr>
          <p:nvPr/>
        </p:nvSpPr>
        <p:spPr bwMode="auto">
          <a:xfrm>
            <a:off x="258763" y="762000"/>
            <a:ext cx="4211637" cy="366713"/>
          </a:xfrm>
          <a:prstGeom prst="rect">
            <a:avLst/>
          </a:prstGeom>
          <a:solidFill>
            <a:srgbClr val="9966CC">
              <a:alpha val="38039"/>
            </a:srgbClr>
          </a:solidFill>
          <a:ln w="9525">
            <a:noFill/>
            <a:miter lim="800000"/>
            <a:headEnd/>
            <a:tailEnd/>
          </a:ln>
        </p:spPr>
        <p:txBody>
          <a:bodyPr wrap="none">
            <a:prstTxWarp prst="textNoShape">
              <a:avLst/>
            </a:prstTxWarp>
            <a:spAutoFit/>
          </a:bodyPr>
          <a:lstStyle/>
          <a:p>
            <a:r>
              <a:rPr lang="en-US" sz="1800">
                <a:latin typeface="Arial" charset="0"/>
                <a:ea typeface="ＭＳ Ｐゴシック" charset="-128"/>
                <a:cs typeface="ＭＳ Ｐゴシック" charset="-128"/>
              </a:rPr>
              <a:t>Erosional Channels and Canyons</a:t>
            </a:r>
            <a:r>
              <a:rPr lang="it-IT" sz="1800">
                <a:latin typeface="Arial" charset="0"/>
                <a:ea typeface="ＭＳ Ｐゴシック" charset="-128"/>
                <a:cs typeface="ＭＳ Ｐゴシック" charset="-128"/>
              </a:rPr>
              <a:t>(CCE)</a:t>
            </a:r>
          </a:p>
        </p:txBody>
      </p:sp>
      <p:sp>
        <p:nvSpPr>
          <p:cNvPr id="89093" name="Text Box 4"/>
          <p:cNvSpPr txBox="1">
            <a:spLocks noChangeArrowheads="1"/>
          </p:cNvSpPr>
          <p:nvPr/>
        </p:nvSpPr>
        <p:spPr bwMode="auto">
          <a:xfrm>
            <a:off x="258763" y="1309688"/>
            <a:ext cx="2063750" cy="366712"/>
          </a:xfrm>
          <a:prstGeom prst="rect">
            <a:avLst/>
          </a:prstGeom>
          <a:solidFill>
            <a:srgbClr val="FF0000">
              <a:alpha val="32156"/>
            </a:srgbClr>
          </a:solidFill>
          <a:ln w="9525">
            <a:noFill/>
            <a:miter lim="800000"/>
            <a:headEnd/>
            <a:tailEnd/>
          </a:ln>
        </p:spPr>
        <p:txBody>
          <a:bodyPr wrap="none">
            <a:prstTxWarp prst="textNoShape">
              <a:avLst/>
            </a:prstTxWarp>
            <a:spAutoFit/>
          </a:bodyPr>
          <a:lstStyle/>
          <a:p>
            <a:r>
              <a:rPr lang="it-IT" sz="1800">
                <a:latin typeface="Arial" charset="0"/>
                <a:ea typeface="ＭＳ Ｐゴシック" charset="-128"/>
                <a:cs typeface="ＭＳ Ｐゴシック" charset="-128"/>
              </a:rPr>
              <a:t>Single Slide (FRS)</a:t>
            </a:r>
          </a:p>
        </p:txBody>
      </p:sp>
      <p:sp>
        <p:nvSpPr>
          <p:cNvPr id="89094" name="Text Box 5"/>
          <p:cNvSpPr txBox="1">
            <a:spLocks noChangeArrowheads="1"/>
          </p:cNvSpPr>
          <p:nvPr/>
        </p:nvSpPr>
        <p:spPr bwMode="auto">
          <a:xfrm>
            <a:off x="258763" y="228600"/>
            <a:ext cx="2916237" cy="366713"/>
          </a:xfrm>
          <a:prstGeom prst="rect">
            <a:avLst/>
          </a:prstGeom>
          <a:solidFill>
            <a:schemeClr val="folHlink">
              <a:alpha val="32941"/>
            </a:schemeClr>
          </a:solidFill>
          <a:ln w="9525">
            <a:noFill/>
            <a:miter lim="800000"/>
            <a:headEnd/>
            <a:tailEnd/>
          </a:ln>
        </p:spPr>
        <p:txBody>
          <a:bodyPr wrap="none">
            <a:prstTxWarp prst="textNoShape">
              <a:avLst/>
            </a:prstTxWarp>
            <a:spAutoFit/>
          </a:bodyPr>
          <a:lstStyle/>
          <a:p>
            <a:r>
              <a:rPr lang="en-US" sz="1800">
                <a:latin typeface="Arial" charset="0"/>
                <a:ea typeface="ＭＳ Ｐゴシック" charset="-128"/>
                <a:cs typeface="ＭＳ Ｐゴシック" charset="-128"/>
              </a:rPr>
              <a:t>Rocky Bedrock Area </a:t>
            </a:r>
            <a:r>
              <a:rPr lang="it-IT" sz="1800">
                <a:latin typeface="Arial" charset="0"/>
                <a:ea typeface="ＭＳ Ｐゴシック" charset="-128"/>
                <a:cs typeface="ＭＳ Ｐゴシック" charset="-128"/>
              </a:rPr>
              <a:t>(ASL)</a:t>
            </a:r>
          </a:p>
        </p:txBody>
      </p:sp>
      <p:sp>
        <p:nvSpPr>
          <p:cNvPr id="89095" name="Text Box 6"/>
          <p:cNvSpPr txBox="1">
            <a:spLocks noChangeArrowheads="1"/>
          </p:cNvSpPr>
          <p:nvPr/>
        </p:nvSpPr>
        <p:spPr bwMode="auto">
          <a:xfrm>
            <a:off x="152400" y="2971800"/>
            <a:ext cx="2590800" cy="457200"/>
          </a:xfrm>
          <a:prstGeom prst="rect">
            <a:avLst/>
          </a:prstGeom>
          <a:noFill/>
          <a:ln w="9525">
            <a:noFill/>
            <a:miter lim="800000"/>
            <a:headEnd/>
            <a:tailEnd/>
          </a:ln>
        </p:spPr>
        <p:txBody>
          <a:bodyPr>
            <a:prstTxWarp prst="textNoShape">
              <a:avLst/>
            </a:prstTxWarp>
            <a:spAutoFit/>
          </a:bodyPr>
          <a:lstStyle/>
          <a:p>
            <a:pPr>
              <a:spcBef>
                <a:spcPct val="50000"/>
              </a:spcBef>
            </a:pPr>
            <a:r>
              <a:rPr lang="it-IT" sz="2400">
                <a:ea typeface="ＭＳ Ｐゴシック" charset="-128"/>
                <a:cs typeface="ＭＳ Ｐゴシック" charset="-128"/>
              </a:rPr>
              <a:t>Sheet 33 (Catania)</a:t>
            </a:r>
          </a:p>
        </p:txBody>
      </p:sp>
      <p:grpSp>
        <p:nvGrpSpPr>
          <p:cNvPr id="89096" name="Group 17"/>
          <p:cNvGrpSpPr>
            <a:grpSpLocks/>
          </p:cNvGrpSpPr>
          <p:nvPr/>
        </p:nvGrpSpPr>
        <p:grpSpPr bwMode="auto">
          <a:xfrm>
            <a:off x="685800" y="6003925"/>
            <a:ext cx="1143000" cy="473075"/>
            <a:chOff x="432" y="2822"/>
            <a:chExt cx="720" cy="298"/>
          </a:xfrm>
        </p:grpSpPr>
        <p:sp>
          <p:nvSpPr>
            <p:cNvPr id="89097" name="Rectangle 14"/>
            <p:cNvSpPr>
              <a:spLocks noChangeArrowheads="1"/>
            </p:cNvSpPr>
            <p:nvPr/>
          </p:nvSpPr>
          <p:spPr bwMode="auto">
            <a:xfrm>
              <a:off x="432" y="3024"/>
              <a:ext cx="288" cy="96"/>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it-IT"/>
            </a:p>
          </p:txBody>
        </p:sp>
        <p:sp>
          <p:nvSpPr>
            <p:cNvPr id="89098" name="Rectangle 15"/>
            <p:cNvSpPr>
              <a:spLocks noChangeArrowheads="1"/>
            </p:cNvSpPr>
            <p:nvPr/>
          </p:nvSpPr>
          <p:spPr bwMode="auto">
            <a:xfrm>
              <a:off x="720" y="3024"/>
              <a:ext cx="288" cy="96"/>
            </a:xfrm>
            <a:prstGeom prst="rect">
              <a:avLst/>
            </a:prstGeom>
            <a:solidFill>
              <a:srgbClr val="FAFAFA">
                <a:alpha val="25098"/>
              </a:srgbClr>
            </a:solidFill>
            <a:ln w="9525">
              <a:solidFill>
                <a:schemeClr val="tx1"/>
              </a:solidFill>
              <a:miter lim="800000"/>
              <a:headEnd/>
              <a:tailEnd/>
            </a:ln>
          </p:spPr>
          <p:txBody>
            <a:bodyPr wrap="none" anchor="ctr">
              <a:prstTxWarp prst="textNoShape">
                <a:avLst/>
              </a:prstTxWarp>
            </a:bodyPr>
            <a:lstStyle/>
            <a:p>
              <a:pPr algn="ctr"/>
              <a:endParaRPr lang="it-IT">
                <a:solidFill>
                  <a:schemeClr val="bg1"/>
                </a:solidFill>
              </a:endParaRPr>
            </a:p>
          </p:txBody>
        </p:sp>
        <p:sp>
          <p:nvSpPr>
            <p:cNvPr id="89099" name="Text Box 16"/>
            <p:cNvSpPr txBox="1">
              <a:spLocks noChangeArrowheads="1"/>
            </p:cNvSpPr>
            <p:nvPr/>
          </p:nvSpPr>
          <p:spPr bwMode="auto">
            <a:xfrm>
              <a:off x="494" y="2822"/>
              <a:ext cx="658" cy="250"/>
            </a:xfrm>
            <a:prstGeom prst="rect">
              <a:avLst/>
            </a:prstGeom>
            <a:noFill/>
            <a:ln w="9525">
              <a:noFill/>
              <a:miter lim="800000"/>
              <a:headEnd/>
              <a:tailEnd/>
            </a:ln>
          </p:spPr>
          <p:txBody>
            <a:bodyPr>
              <a:prstTxWarp prst="textNoShape">
                <a:avLst/>
              </a:prstTxWarp>
              <a:spAutoFit/>
            </a:bodyPr>
            <a:lstStyle/>
            <a:p>
              <a:pPr>
                <a:spcBef>
                  <a:spcPct val="50000"/>
                </a:spcBef>
              </a:pPr>
              <a:r>
                <a:rPr lang="it-IT" sz="2000"/>
                <a:t>1 km</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CARTE DI PROGETTO 2 copia"/>
          <p:cNvPicPr>
            <a:picLocks noChangeAspect="1" noChangeArrowheads="1"/>
          </p:cNvPicPr>
          <p:nvPr/>
        </p:nvPicPr>
        <p:blipFill>
          <a:blip r:embed="rId3"/>
          <a:srcRect/>
          <a:stretch>
            <a:fillRect/>
          </a:stretch>
        </p:blipFill>
        <p:spPr bwMode="auto">
          <a:xfrm>
            <a:off x="4648200" y="762000"/>
            <a:ext cx="4227513" cy="4216400"/>
          </a:xfrm>
          <a:prstGeom prst="rect">
            <a:avLst/>
          </a:prstGeom>
          <a:noFill/>
          <a:ln w="9525">
            <a:noFill/>
            <a:miter lim="800000"/>
            <a:headEnd/>
            <a:tailEnd/>
          </a:ln>
        </p:spPr>
      </p:pic>
      <p:sp>
        <p:nvSpPr>
          <p:cNvPr id="323588" name="Text Box 4"/>
          <p:cNvSpPr txBox="1">
            <a:spLocks noChangeArrowheads="1"/>
          </p:cNvSpPr>
          <p:nvPr/>
        </p:nvSpPr>
        <p:spPr bwMode="auto">
          <a:xfrm>
            <a:off x="274944" y="2438400"/>
            <a:ext cx="3077856" cy="923330"/>
          </a:xfrm>
          <a:prstGeom prst="rect">
            <a:avLst/>
          </a:prstGeom>
          <a:noFill/>
          <a:ln w="9525">
            <a:noFill/>
            <a:miter lim="800000"/>
            <a:headEnd/>
            <a:tailEnd/>
          </a:ln>
          <a:effectLst/>
        </p:spPr>
        <p:txBody>
          <a:bodyPr wrap="square">
            <a:prstTxWarp prst="textNoShape">
              <a:avLst/>
            </a:prstTxWarp>
            <a:spAutoFit/>
          </a:bodyPr>
          <a:lstStyle/>
          <a:p>
            <a:pPr>
              <a:defRPr/>
            </a:pPr>
            <a:r>
              <a:rPr lang="en-GB" sz="1800" dirty="0" err="1">
                <a:solidFill>
                  <a:srgbClr val="FFFF00"/>
                </a:solidFill>
                <a:effectLst>
                  <a:outerShdw blurRad="38100" dist="38100" dir="2700000" algn="tl">
                    <a:srgbClr val="000000"/>
                  </a:outerShdw>
                </a:effectLst>
              </a:rPr>
              <a:t>Multibeam</a:t>
            </a:r>
            <a:r>
              <a:rPr lang="en-GB" sz="1800" dirty="0">
                <a:solidFill>
                  <a:srgbClr val="FFFF00"/>
                </a:solidFill>
                <a:effectLst>
                  <a:outerShdw blurRad="38100" dist="38100" dir="2700000" algn="tl">
                    <a:srgbClr val="000000"/>
                  </a:outerShdw>
                </a:effectLst>
              </a:rPr>
              <a:t> mapping (1:50.000) </a:t>
            </a:r>
          </a:p>
          <a:p>
            <a:pPr>
              <a:defRPr/>
            </a:pPr>
            <a:r>
              <a:rPr lang="en-GB" sz="1800" dirty="0">
                <a:solidFill>
                  <a:srgbClr val="FFFF00"/>
                </a:solidFill>
                <a:effectLst>
                  <a:outerShdw blurRad="38100" dist="38100" dir="2700000" algn="tl">
                    <a:srgbClr val="000000"/>
                  </a:outerShdw>
                </a:effectLst>
              </a:rPr>
              <a:t>of</a:t>
            </a:r>
            <a:r>
              <a:rPr lang="en-GB" sz="1800" dirty="0" smtClean="0">
                <a:solidFill>
                  <a:srgbClr val="FFFF00"/>
                </a:solidFill>
                <a:effectLst>
                  <a:outerShdw blurRad="38100" dist="38100" dir="2700000" algn="tl">
                    <a:srgbClr val="000000"/>
                  </a:outerShdw>
                </a:effectLst>
              </a:rPr>
              <a:t> most of the </a:t>
            </a:r>
            <a:r>
              <a:rPr lang="en-GB" sz="1800" dirty="0">
                <a:solidFill>
                  <a:srgbClr val="FFFF00"/>
                </a:solidFill>
                <a:effectLst>
                  <a:outerShdw blurRad="38100" dist="38100" dir="2700000" algn="tl">
                    <a:srgbClr val="000000"/>
                  </a:outerShdw>
                </a:effectLst>
              </a:rPr>
              <a:t>Italian </a:t>
            </a:r>
            <a:r>
              <a:rPr lang="en-GB" sz="1800" dirty="0" smtClean="0">
                <a:solidFill>
                  <a:srgbClr val="FFFF00"/>
                </a:solidFill>
                <a:effectLst>
                  <a:outerShdw blurRad="38100" dist="38100" dir="2700000" algn="tl">
                    <a:srgbClr val="000000"/>
                  </a:outerShdw>
                </a:effectLst>
              </a:rPr>
              <a:t>margins</a:t>
            </a:r>
          </a:p>
          <a:p>
            <a:pPr>
              <a:defRPr/>
            </a:pPr>
            <a:r>
              <a:rPr lang="en-GB" sz="1800" dirty="0" smtClean="0">
                <a:solidFill>
                  <a:srgbClr val="FFFF00"/>
                </a:solidFill>
                <a:effectLst>
                  <a:outerShdw blurRad="38100" dist="38100" dir="2700000" algn="tl">
                    <a:srgbClr val="000000"/>
                  </a:outerShdw>
                </a:effectLst>
              </a:rPr>
              <a:t>In the depth range 50-500m </a:t>
            </a:r>
            <a:endParaRPr lang="en-GB" sz="1800" dirty="0">
              <a:solidFill>
                <a:srgbClr val="FFFF00"/>
              </a:solidFill>
              <a:effectLst>
                <a:outerShdw blurRad="38100" dist="38100" dir="2700000" algn="tl">
                  <a:srgbClr val="000000"/>
                </a:outerShdw>
              </a:effectLst>
            </a:endParaRPr>
          </a:p>
        </p:txBody>
      </p:sp>
      <p:grpSp>
        <p:nvGrpSpPr>
          <p:cNvPr id="17413" name="Group 5"/>
          <p:cNvGrpSpPr>
            <a:grpSpLocks/>
          </p:cNvGrpSpPr>
          <p:nvPr/>
        </p:nvGrpSpPr>
        <p:grpSpPr bwMode="auto">
          <a:xfrm>
            <a:off x="990600" y="838200"/>
            <a:ext cx="1752600" cy="1524000"/>
            <a:chOff x="1440" y="960"/>
            <a:chExt cx="2496" cy="2208"/>
          </a:xfrm>
        </p:grpSpPr>
        <p:cxnSp>
          <p:nvCxnSpPr>
            <p:cNvPr id="17422" name="AutoShape 6"/>
            <p:cNvCxnSpPr>
              <a:cxnSpLocks noChangeShapeType="1"/>
            </p:cNvCxnSpPr>
            <p:nvPr/>
          </p:nvCxnSpPr>
          <p:spPr bwMode="auto">
            <a:xfrm>
              <a:off x="1440" y="2256"/>
              <a:ext cx="0" cy="0"/>
            </a:xfrm>
            <a:prstGeom prst="straightConnector1">
              <a:avLst/>
            </a:prstGeom>
            <a:noFill/>
            <a:ln w="9525">
              <a:solidFill>
                <a:schemeClr val="tx1"/>
              </a:solidFill>
              <a:round/>
              <a:headEnd/>
              <a:tailEnd/>
            </a:ln>
          </p:spPr>
        </p:cxnSp>
        <p:pic>
          <p:nvPicPr>
            <p:cNvPr id="17423" name="Picture 7"/>
            <p:cNvPicPr>
              <a:picLocks noChangeAspect="1" noChangeArrowheads="1"/>
            </p:cNvPicPr>
            <p:nvPr/>
          </p:nvPicPr>
          <p:blipFill>
            <a:blip r:embed="rId4"/>
            <a:srcRect/>
            <a:stretch>
              <a:fillRect/>
            </a:stretch>
          </p:blipFill>
          <p:spPr bwMode="auto">
            <a:xfrm>
              <a:off x="1728" y="960"/>
              <a:ext cx="2208" cy="2208"/>
            </a:xfrm>
            <a:prstGeom prst="rect">
              <a:avLst/>
            </a:prstGeom>
            <a:noFill/>
            <a:ln w="9525">
              <a:noFill/>
              <a:miter lim="800000"/>
              <a:headEnd/>
              <a:tailEnd/>
            </a:ln>
          </p:spPr>
        </p:pic>
        <p:sp>
          <p:nvSpPr>
            <p:cNvPr id="17424" name="Oval 8"/>
            <p:cNvSpPr>
              <a:spLocks noChangeArrowheads="1"/>
            </p:cNvSpPr>
            <p:nvPr/>
          </p:nvSpPr>
          <p:spPr bwMode="auto">
            <a:xfrm>
              <a:off x="1728" y="960"/>
              <a:ext cx="2208" cy="2208"/>
            </a:xfrm>
            <a:prstGeom prst="ellipse">
              <a:avLst/>
            </a:prstGeom>
            <a:noFill/>
            <a:ln w="25400">
              <a:solidFill>
                <a:schemeClr val="bg2"/>
              </a:solidFill>
              <a:round/>
              <a:headEnd/>
              <a:tailEnd/>
            </a:ln>
          </p:spPr>
          <p:txBody>
            <a:bodyPr wrap="none" anchor="ctr">
              <a:prstTxWarp prst="textNoShape">
                <a:avLst/>
              </a:prstTxWarp>
            </a:bodyPr>
            <a:lstStyle/>
            <a:p>
              <a:endParaRPr lang="it-IT"/>
            </a:p>
          </p:txBody>
        </p:sp>
      </p:grpSp>
      <p:sp>
        <p:nvSpPr>
          <p:cNvPr id="323595" name="Text Box 11"/>
          <p:cNvSpPr txBox="1">
            <a:spLocks noChangeArrowheads="1"/>
          </p:cNvSpPr>
          <p:nvPr/>
        </p:nvSpPr>
        <p:spPr bwMode="auto">
          <a:xfrm>
            <a:off x="289062" y="3392269"/>
            <a:ext cx="3292338" cy="646331"/>
          </a:xfrm>
          <a:prstGeom prst="rect">
            <a:avLst/>
          </a:prstGeom>
          <a:noFill/>
          <a:ln w="9525">
            <a:noFill/>
            <a:miter lim="800000"/>
            <a:headEnd/>
            <a:tailEnd/>
          </a:ln>
          <a:effectLst/>
        </p:spPr>
        <p:txBody>
          <a:bodyPr wrap="none">
            <a:prstTxWarp prst="textNoShape">
              <a:avLst/>
            </a:prstTxWarp>
            <a:spAutoFit/>
          </a:bodyPr>
          <a:lstStyle/>
          <a:p>
            <a:pPr>
              <a:defRPr/>
            </a:pPr>
            <a:r>
              <a:rPr lang="en-GB" sz="1800" dirty="0">
                <a:solidFill>
                  <a:srgbClr val="FFFF00"/>
                </a:solidFill>
                <a:effectLst>
                  <a:outerShdw blurRad="38100" dist="38100" dir="2700000" algn="tl">
                    <a:srgbClr val="000000"/>
                  </a:outerShdw>
                </a:effectLst>
              </a:rPr>
              <a:t>5-year</a:t>
            </a:r>
            <a:r>
              <a:rPr lang="en-GB" sz="1800" dirty="0" smtClean="0">
                <a:solidFill>
                  <a:srgbClr val="FFFF00"/>
                </a:solidFill>
                <a:effectLst>
                  <a:outerShdw blurRad="38100" dist="38100" dir="2700000" algn="tl">
                    <a:srgbClr val="000000"/>
                  </a:outerShdw>
                </a:effectLst>
              </a:rPr>
              <a:t> period:</a:t>
            </a:r>
            <a:endParaRPr lang="en-GB" sz="1800" dirty="0">
              <a:solidFill>
                <a:srgbClr val="FFFF00"/>
              </a:solidFill>
              <a:effectLst>
                <a:outerShdw blurRad="38100" dist="38100" dir="2700000" algn="tl">
                  <a:srgbClr val="000000"/>
                </a:outerShdw>
              </a:effectLst>
            </a:endParaRPr>
          </a:p>
          <a:p>
            <a:pPr>
              <a:defRPr/>
            </a:pPr>
            <a:r>
              <a:rPr lang="en-GB" sz="1800" dirty="0">
                <a:solidFill>
                  <a:srgbClr val="FFFF00"/>
                </a:solidFill>
                <a:effectLst>
                  <a:outerShdw blurRad="38100" dist="38100" dir="2700000" algn="tl">
                    <a:srgbClr val="000000"/>
                  </a:outerShdw>
                </a:effectLst>
              </a:rPr>
              <a:t>December 2007-December 2012</a:t>
            </a:r>
          </a:p>
        </p:txBody>
      </p:sp>
      <p:sp>
        <p:nvSpPr>
          <p:cNvPr id="323599" name="Text Box 15"/>
          <p:cNvSpPr txBox="1">
            <a:spLocks noChangeArrowheads="1"/>
          </p:cNvSpPr>
          <p:nvPr/>
        </p:nvSpPr>
        <p:spPr bwMode="auto">
          <a:xfrm>
            <a:off x="4629279" y="5029200"/>
            <a:ext cx="4057521" cy="1020279"/>
          </a:xfrm>
          <a:prstGeom prst="rect">
            <a:avLst/>
          </a:prstGeom>
          <a:noFill/>
          <a:ln w="9525">
            <a:noFill/>
            <a:miter lim="800000"/>
            <a:headEnd/>
            <a:tailEnd/>
          </a:ln>
          <a:effectLst/>
        </p:spPr>
        <p:txBody>
          <a:bodyPr wrap="none">
            <a:prstTxWarp prst="textNoShape">
              <a:avLst/>
            </a:prstTxWarp>
            <a:spAutoFit/>
          </a:bodyPr>
          <a:lstStyle/>
          <a:p>
            <a:pPr>
              <a:lnSpc>
                <a:spcPct val="110000"/>
              </a:lnSpc>
              <a:defRPr/>
            </a:pPr>
            <a:r>
              <a:rPr lang="en-GB" sz="1800" dirty="0" smtClean="0">
                <a:solidFill>
                  <a:srgbClr val="FFFF00"/>
                </a:solidFill>
                <a:effectLst>
                  <a:outerShdw blurRad="38100" dist="38100" dir="2700000" algn="tl">
                    <a:srgbClr val="000000"/>
                  </a:outerShdw>
                </a:effectLst>
              </a:rPr>
              <a:t>Aims of </a:t>
            </a:r>
            <a:r>
              <a:rPr lang="en-GB" sz="1800" dirty="0">
                <a:solidFill>
                  <a:srgbClr val="FFFF00"/>
                </a:solidFill>
                <a:effectLst>
                  <a:outerShdw blurRad="38100" dist="38100" dir="2700000" algn="tl">
                    <a:srgbClr val="000000"/>
                  </a:outerShdw>
                </a:effectLst>
              </a:rPr>
              <a:t>the Project:</a:t>
            </a:r>
          </a:p>
          <a:p>
            <a:pPr>
              <a:lnSpc>
                <a:spcPct val="150000"/>
              </a:lnSpc>
              <a:defRPr/>
            </a:pPr>
            <a:r>
              <a:rPr lang="en-GB" sz="1800" dirty="0">
                <a:solidFill>
                  <a:srgbClr val="FFFF00"/>
                </a:solidFill>
                <a:effectLst>
                  <a:outerShdw blurRad="38100" dist="38100" dir="2700000" algn="tl">
                    <a:srgbClr val="000000"/>
                  </a:outerShdw>
                </a:effectLst>
              </a:rPr>
              <a:t>provide DPC a basic tool for monitoring</a:t>
            </a:r>
          </a:p>
          <a:p>
            <a:pPr>
              <a:lnSpc>
                <a:spcPct val="70000"/>
              </a:lnSpc>
              <a:defRPr/>
            </a:pPr>
            <a:r>
              <a:rPr lang="en-GB" sz="1800" dirty="0">
                <a:solidFill>
                  <a:srgbClr val="FFFF00"/>
                </a:solidFill>
                <a:effectLst>
                  <a:outerShdw blurRad="38100" dist="38100" dir="2700000" algn="tl">
                    <a:srgbClr val="000000"/>
                  </a:outerShdw>
                </a:effectLst>
              </a:rPr>
              <a:t>and managing marine geohazards and risk</a:t>
            </a:r>
          </a:p>
        </p:txBody>
      </p:sp>
      <p:grpSp>
        <p:nvGrpSpPr>
          <p:cNvPr id="21" name="Group 20"/>
          <p:cNvGrpSpPr/>
          <p:nvPr/>
        </p:nvGrpSpPr>
        <p:grpSpPr>
          <a:xfrm>
            <a:off x="304800" y="4038601"/>
            <a:ext cx="3459166" cy="2703513"/>
            <a:chOff x="304800" y="4038601"/>
            <a:chExt cx="3459166" cy="2703513"/>
          </a:xfrm>
        </p:grpSpPr>
        <p:grpSp>
          <p:nvGrpSpPr>
            <p:cNvPr id="3" name="Group 16"/>
            <p:cNvGrpSpPr>
              <a:grpSpLocks/>
            </p:cNvGrpSpPr>
            <p:nvPr/>
          </p:nvGrpSpPr>
          <p:grpSpPr bwMode="auto">
            <a:xfrm>
              <a:off x="304800" y="4038601"/>
              <a:ext cx="3459166" cy="2703513"/>
              <a:chOff x="222" y="2812"/>
              <a:chExt cx="2179" cy="1703"/>
            </a:xfrm>
          </p:grpSpPr>
          <p:sp>
            <p:nvSpPr>
              <p:cNvPr id="323594" name="Text Box 10"/>
              <p:cNvSpPr txBox="1">
                <a:spLocks noChangeArrowheads="1"/>
              </p:cNvSpPr>
              <p:nvPr/>
            </p:nvSpPr>
            <p:spPr bwMode="auto">
              <a:xfrm>
                <a:off x="222" y="2812"/>
                <a:ext cx="1926" cy="407"/>
              </a:xfrm>
              <a:prstGeom prst="rect">
                <a:avLst/>
              </a:prstGeom>
              <a:noFill/>
              <a:ln w="9525">
                <a:noFill/>
                <a:miter lim="800000"/>
                <a:headEnd/>
                <a:tailEnd/>
              </a:ln>
              <a:effectLst/>
            </p:spPr>
            <p:txBody>
              <a:bodyPr wrap="none">
                <a:prstTxWarp prst="textNoShape">
                  <a:avLst/>
                </a:prstTxWarp>
                <a:spAutoFit/>
              </a:bodyPr>
              <a:lstStyle/>
              <a:p>
                <a:pPr>
                  <a:defRPr/>
                </a:pPr>
                <a:r>
                  <a:rPr lang="en-GB" sz="1800" dirty="0">
                    <a:solidFill>
                      <a:srgbClr val="FFFF00"/>
                    </a:solidFill>
                    <a:effectLst>
                      <a:outerShdw blurRad="38100" dist="38100" dir="2700000" algn="tl">
                        <a:srgbClr val="000000"/>
                      </a:outerShdw>
                    </a:effectLst>
                  </a:rPr>
                  <a:t>Funded by the Italian Civil</a:t>
                </a:r>
              </a:p>
              <a:p>
                <a:pPr>
                  <a:defRPr/>
                </a:pPr>
                <a:r>
                  <a:rPr lang="en-GB" sz="1800" dirty="0">
                    <a:solidFill>
                      <a:srgbClr val="FFFF00"/>
                    </a:solidFill>
                    <a:effectLst>
                      <a:outerShdw blurRad="38100" dist="38100" dir="2700000" algn="tl">
                        <a:srgbClr val="000000"/>
                      </a:outerShdw>
                    </a:effectLst>
                  </a:rPr>
                  <a:t>Protection Department (DPC) </a:t>
                </a:r>
              </a:p>
            </p:txBody>
          </p:sp>
          <p:pic>
            <p:nvPicPr>
              <p:cNvPr id="17420" name="Picture 13"/>
              <p:cNvPicPr>
                <a:picLocks noChangeAspect="1" noChangeArrowheads="1"/>
              </p:cNvPicPr>
              <p:nvPr/>
            </p:nvPicPr>
            <p:blipFill>
              <a:blip r:embed="rId5"/>
              <a:srcRect/>
              <a:stretch>
                <a:fillRect/>
              </a:stretch>
            </p:blipFill>
            <p:spPr bwMode="auto">
              <a:xfrm>
                <a:off x="414" y="3340"/>
                <a:ext cx="702" cy="702"/>
              </a:xfrm>
              <a:prstGeom prst="rect">
                <a:avLst/>
              </a:prstGeom>
              <a:noFill/>
              <a:ln w="25400">
                <a:noFill/>
                <a:miter lim="800000"/>
                <a:headEnd/>
                <a:tailEnd/>
              </a:ln>
            </p:spPr>
          </p:pic>
          <p:sp>
            <p:nvSpPr>
              <p:cNvPr id="17" name="Text Box 10"/>
              <p:cNvSpPr txBox="1">
                <a:spLocks noChangeArrowheads="1"/>
              </p:cNvSpPr>
              <p:nvPr/>
            </p:nvSpPr>
            <p:spPr bwMode="auto">
              <a:xfrm>
                <a:off x="297" y="4108"/>
                <a:ext cx="2104" cy="407"/>
              </a:xfrm>
              <a:prstGeom prst="rect">
                <a:avLst/>
              </a:prstGeom>
              <a:noFill/>
              <a:ln w="9525">
                <a:noFill/>
                <a:miter lim="800000"/>
                <a:headEnd/>
                <a:tailEnd/>
              </a:ln>
              <a:effectLst/>
            </p:spPr>
            <p:txBody>
              <a:bodyPr wrap="none">
                <a:prstTxWarp prst="textNoShape">
                  <a:avLst/>
                </a:prstTxWarp>
                <a:spAutoFit/>
              </a:bodyPr>
              <a:lstStyle/>
              <a:p>
                <a:pPr>
                  <a:defRPr/>
                </a:pPr>
                <a:r>
                  <a:rPr lang="en-GB" sz="1800" dirty="0" smtClean="0">
                    <a:solidFill>
                      <a:srgbClr val="FFFF00"/>
                    </a:solidFill>
                    <a:effectLst>
                      <a:outerShdw blurRad="38100" dist="38100" dir="2700000" algn="tl">
                        <a:srgbClr val="000000"/>
                      </a:outerShdw>
                    </a:effectLst>
                  </a:rPr>
                  <a:t>5.25 M€ direct funding +</a:t>
                </a:r>
              </a:p>
              <a:p>
                <a:pPr>
                  <a:defRPr/>
                </a:pPr>
                <a:r>
                  <a:rPr lang="en-GB" sz="1800" dirty="0" smtClean="0">
                    <a:solidFill>
                      <a:srgbClr val="FFFF00"/>
                    </a:solidFill>
                    <a:effectLst>
                      <a:outerShdw blurRad="38100" dist="38100" dir="2700000" algn="tl">
                        <a:srgbClr val="000000"/>
                      </a:outerShdw>
                    </a:effectLst>
                  </a:rPr>
                  <a:t>2 M€ ship-time CNR co-financing </a:t>
                </a:r>
                <a:endParaRPr lang="en-GB" sz="1800" dirty="0">
                  <a:solidFill>
                    <a:srgbClr val="FFFF00"/>
                  </a:solidFill>
                  <a:effectLst>
                    <a:outerShdw blurRad="38100" dist="38100" dir="2700000" algn="tl">
                      <a:srgbClr val="000000"/>
                    </a:outerShdw>
                  </a:effectLst>
                </a:endParaRPr>
              </a:p>
            </p:txBody>
          </p:sp>
        </p:grpSp>
        <p:grpSp>
          <p:nvGrpSpPr>
            <p:cNvPr id="20" name="Group 19"/>
            <p:cNvGrpSpPr/>
            <p:nvPr/>
          </p:nvGrpSpPr>
          <p:grpSpPr>
            <a:xfrm>
              <a:off x="2396068" y="4986868"/>
              <a:ext cx="1066800" cy="1066800"/>
              <a:chOff x="2396068" y="4986868"/>
              <a:chExt cx="1066800" cy="1066800"/>
            </a:xfrm>
          </p:grpSpPr>
          <p:sp>
            <p:nvSpPr>
              <p:cNvPr id="19" name="Oval 18"/>
              <p:cNvSpPr/>
              <p:nvPr/>
            </p:nvSpPr>
            <p:spPr bwMode="auto">
              <a:xfrm>
                <a:off x="2396068" y="4986868"/>
                <a:ext cx="1066800" cy="10668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800" b="0" i="0" u="none" strike="noStrike" cap="none" normalizeH="0" baseline="0">
                  <a:ln>
                    <a:noFill/>
                  </a:ln>
                  <a:solidFill>
                    <a:schemeClr val="tx1"/>
                  </a:solidFill>
                  <a:effectLst/>
                  <a:latin typeface="Gill Sans" charset="0"/>
                </a:endParaRPr>
              </a:p>
            </p:txBody>
          </p:sp>
          <p:pic>
            <p:nvPicPr>
              <p:cNvPr id="18" name="Picture 44" descr="cnr.jpg                                                        00045E9FMacintoshHD                    B746CC0A:"/>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438400" y="5105400"/>
                <a:ext cx="924188" cy="762000"/>
              </a:xfrm>
              <a:prstGeom prst="rect">
                <a:avLst/>
              </a:prstGeom>
              <a:noFill/>
              <a:ln w="9525">
                <a:noFill/>
                <a:miter lim="800000"/>
                <a:headEnd/>
                <a:tailEnd/>
              </a:ln>
            </p:spPr>
          </p:pic>
        </p:grpSp>
      </p:grpSp>
      <p:sp>
        <p:nvSpPr>
          <p:cNvPr id="22" name="Rectangle 21"/>
          <p:cNvSpPr/>
          <p:nvPr/>
        </p:nvSpPr>
        <p:spPr>
          <a:xfrm>
            <a:off x="4648200" y="6096000"/>
            <a:ext cx="4572000" cy="646331"/>
          </a:xfrm>
          <a:prstGeom prst="rect">
            <a:avLst/>
          </a:prstGeom>
        </p:spPr>
        <p:txBody>
          <a:bodyPr>
            <a:spAutoFit/>
          </a:bodyPr>
          <a:lstStyle/>
          <a:p>
            <a:r>
              <a:rPr lang="en-GB" sz="1800" dirty="0">
                <a:solidFill>
                  <a:srgbClr val="FFFF00"/>
                </a:solidFill>
              </a:rPr>
              <a:t>T</a:t>
            </a:r>
            <a:r>
              <a:rPr lang="en-GB" sz="1800" dirty="0" smtClean="0">
                <a:solidFill>
                  <a:srgbClr val="FFFF00"/>
                </a:solidFill>
              </a:rPr>
              <a:t>he whole Italian Marine Geology scientific community is involved in the project</a:t>
            </a:r>
            <a:endParaRPr lang="it-IT" sz="1800" dirty="0"/>
          </a:p>
        </p:txBody>
      </p:sp>
      <p:sp>
        <p:nvSpPr>
          <p:cNvPr id="24" name="Rectangle 3"/>
          <p:cNvSpPr>
            <a:spLocks noChangeArrowheads="1"/>
          </p:cNvSpPr>
          <p:nvPr/>
        </p:nvSpPr>
        <p:spPr bwMode="auto">
          <a:xfrm>
            <a:off x="1295400" y="152400"/>
            <a:ext cx="6790165" cy="400110"/>
          </a:xfrm>
          <a:prstGeom prst="rect">
            <a:avLst/>
          </a:prstGeom>
          <a:noFill/>
          <a:ln w="9525">
            <a:noFill/>
            <a:miter lim="800000"/>
            <a:headEnd/>
            <a:tailEnd/>
          </a:ln>
          <a:effectLst/>
        </p:spPr>
        <p:txBody>
          <a:bodyPr wrap="none">
            <a:prstTxWarp prst="textNoShape">
              <a:avLst/>
            </a:prstTxWarp>
            <a:spAutoFit/>
          </a:bodyPr>
          <a:lstStyle/>
          <a:p>
            <a:pPr>
              <a:defRPr/>
            </a:pPr>
            <a:r>
              <a:rPr lang="en-GB" sz="2000" b="1" i="1" dirty="0">
                <a:solidFill>
                  <a:srgbClr val="FFFF00"/>
                </a:solidFill>
                <a:effectLst>
                  <a:outerShdw blurRad="38100" dist="38100" dir="2700000" algn="tl">
                    <a:srgbClr val="000000"/>
                  </a:outerShdw>
                </a:effectLst>
              </a:rPr>
              <a:t>MAGIC </a:t>
            </a:r>
            <a:r>
              <a:rPr lang="en-GB" sz="2000" b="1" dirty="0">
                <a:solidFill>
                  <a:srgbClr val="FFFF00"/>
                </a:solidFill>
                <a:effectLst>
                  <a:outerShdw blurRad="38100" dist="38100" dir="2700000" algn="tl">
                    <a:srgbClr val="000000"/>
                  </a:outerShdw>
                </a:effectLst>
              </a:rPr>
              <a:t>project: </a:t>
            </a:r>
            <a:r>
              <a:rPr lang="en-GB" sz="2000" b="1" i="1" dirty="0" err="1">
                <a:solidFill>
                  <a:srgbClr val="FFFF00"/>
                </a:solidFill>
                <a:effectLst>
                  <a:outerShdw blurRad="38100" dist="38100" dir="2700000" algn="tl">
                    <a:srgbClr val="000000"/>
                  </a:outerShdw>
                </a:effectLst>
              </a:rPr>
              <a:t>MA</a:t>
            </a:r>
            <a:r>
              <a:rPr lang="en-GB" sz="2000" dirty="0" err="1">
                <a:solidFill>
                  <a:srgbClr val="FFFF00"/>
                </a:solidFill>
                <a:effectLst>
                  <a:outerShdw blurRad="38100" dist="38100" dir="2700000" algn="tl">
                    <a:srgbClr val="000000"/>
                  </a:outerShdw>
                </a:effectLst>
              </a:rPr>
              <a:t>rine</a:t>
            </a:r>
            <a:r>
              <a:rPr lang="en-GB" sz="2000" b="1" dirty="0">
                <a:solidFill>
                  <a:srgbClr val="FFFF00"/>
                </a:solidFill>
                <a:effectLst>
                  <a:outerShdw blurRad="38100" dist="38100" dir="2700000" algn="tl">
                    <a:srgbClr val="000000"/>
                  </a:outerShdw>
                </a:effectLst>
              </a:rPr>
              <a:t> </a:t>
            </a:r>
            <a:r>
              <a:rPr lang="en-GB" sz="2000" b="1" i="1" dirty="0" err="1">
                <a:solidFill>
                  <a:srgbClr val="FFFF00"/>
                </a:solidFill>
                <a:effectLst>
                  <a:outerShdw blurRad="38100" dist="38100" dir="2700000" algn="tl">
                    <a:srgbClr val="000000"/>
                  </a:outerShdw>
                </a:effectLst>
              </a:rPr>
              <a:t>G</a:t>
            </a:r>
            <a:r>
              <a:rPr lang="en-GB" sz="2000" dirty="0" err="1">
                <a:solidFill>
                  <a:srgbClr val="FFFF00"/>
                </a:solidFill>
                <a:effectLst>
                  <a:outerShdw blurRad="38100" dist="38100" dir="2700000" algn="tl">
                    <a:srgbClr val="000000"/>
                  </a:outerShdw>
                </a:effectLst>
              </a:rPr>
              <a:t>eohazard</a:t>
            </a:r>
            <a:r>
              <a:rPr lang="en-GB" sz="2000" dirty="0">
                <a:solidFill>
                  <a:srgbClr val="FFFF00"/>
                </a:solidFill>
                <a:effectLst>
                  <a:outerShdw blurRad="38100" dist="38100" dir="2700000" algn="tl">
                    <a:srgbClr val="000000"/>
                  </a:outerShdw>
                </a:effectLst>
              </a:rPr>
              <a:t> along the</a:t>
            </a:r>
            <a:r>
              <a:rPr lang="en-GB" sz="2000" b="1" dirty="0">
                <a:solidFill>
                  <a:srgbClr val="FFFF00"/>
                </a:solidFill>
                <a:effectLst>
                  <a:outerShdw blurRad="38100" dist="38100" dir="2700000" algn="tl">
                    <a:srgbClr val="000000"/>
                  </a:outerShdw>
                </a:effectLst>
              </a:rPr>
              <a:t> </a:t>
            </a:r>
            <a:r>
              <a:rPr lang="en-GB" sz="2000" b="1" i="1" dirty="0">
                <a:solidFill>
                  <a:srgbClr val="FFFF00"/>
                </a:solidFill>
                <a:effectLst>
                  <a:outerShdw blurRad="38100" dist="38100" dir="2700000" algn="tl">
                    <a:srgbClr val="000000"/>
                  </a:outerShdw>
                </a:effectLst>
              </a:rPr>
              <a:t>I</a:t>
            </a:r>
            <a:r>
              <a:rPr lang="en-GB" sz="2000" dirty="0">
                <a:solidFill>
                  <a:srgbClr val="FFFF00"/>
                </a:solidFill>
                <a:effectLst>
                  <a:outerShdw blurRad="38100" dist="38100" dir="2700000" algn="tl">
                    <a:srgbClr val="000000"/>
                  </a:outerShdw>
                </a:effectLst>
              </a:rPr>
              <a:t>talian</a:t>
            </a:r>
            <a:r>
              <a:rPr lang="en-GB" sz="2000" b="1" dirty="0">
                <a:solidFill>
                  <a:srgbClr val="FFFF00"/>
                </a:solidFill>
                <a:effectLst>
                  <a:outerShdw blurRad="38100" dist="38100" dir="2700000" algn="tl">
                    <a:srgbClr val="000000"/>
                  </a:outerShdw>
                </a:effectLst>
              </a:rPr>
              <a:t> </a:t>
            </a:r>
            <a:r>
              <a:rPr lang="en-GB" sz="2000" b="1" i="1" dirty="0">
                <a:solidFill>
                  <a:srgbClr val="FFFF00"/>
                </a:solidFill>
                <a:effectLst>
                  <a:outerShdw blurRad="38100" dist="38100" dir="2700000" algn="tl">
                    <a:srgbClr val="000000"/>
                  </a:outerShdw>
                </a:effectLst>
              </a:rPr>
              <a:t>C</a:t>
            </a:r>
            <a:r>
              <a:rPr lang="en-GB" sz="2000" dirty="0">
                <a:solidFill>
                  <a:srgbClr val="FFFF00"/>
                </a:solidFill>
                <a:effectLst>
                  <a:outerShdw blurRad="38100" dist="38100" dir="2700000" algn="tl">
                    <a:srgbClr val="000000"/>
                  </a:outerShdw>
                </a:effectLst>
              </a:rPr>
              <a:t>oasts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35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35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35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8" grpId="0"/>
      <p:bldP spid="323595" grpId="0"/>
      <p:bldP spid="323599" grpId="0"/>
      <p:bldP spid="22"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138" name="Picture 2" descr="Schede_canyon_Pagina_1"/>
          <p:cNvPicPr>
            <a:picLocks noChangeAspect="1" noChangeArrowheads="1"/>
          </p:cNvPicPr>
          <p:nvPr/>
        </p:nvPicPr>
        <p:blipFill>
          <a:blip r:embed="rId3"/>
          <a:srcRect/>
          <a:stretch>
            <a:fillRect/>
          </a:stretch>
        </p:blipFill>
        <p:spPr bwMode="auto">
          <a:xfrm>
            <a:off x="228600" y="263525"/>
            <a:ext cx="8763000" cy="636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Text Box 3"/>
          <p:cNvSpPr txBox="1">
            <a:spLocks noChangeArrowheads="1"/>
          </p:cNvSpPr>
          <p:nvPr/>
        </p:nvSpPr>
        <p:spPr bwMode="auto">
          <a:xfrm>
            <a:off x="304800" y="152400"/>
            <a:ext cx="4953000" cy="396875"/>
          </a:xfrm>
          <a:prstGeom prst="rect">
            <a:avLst/>
          </a:prstGeom>
          <a:noFill/>
          <a:ln w="9525">
            <a:noFill/>
            <a:miter lim="800000"/>
            <a:headEnd/>
            <a:tailEnd/>
          </a:ln>
        </p:spPr>
        <p:txBody>
          <a:bodyPr>
            <a:prstTxWarp prst="textNoShape">
              <a:avLst/>
            </a:prstTxWarp>
            <a:spAutoFit/>
          </a:bodyPr>
          <a:lstStyle/>
          <a:p>
            <a:pPr>
              <a:spcBef>
                <a:spcPct val="50000"/>
              </a:spcBef>
            </a:pPr>
            <a:r>
              <a:rPr lang="it-IT" sz="2000">
                <a:solidFill>
                  <a:srgbClr val="FFF706"/>
                </a:solidFill>
                <a:ea typeface="ＭＳ Ｐゴシック" charset="-128"/>
                <a:cs typeface="ＭＳ Ｐゴシック" charset="-128"/>
              </a:rPr>
              <a:t>3</a:t>
            </a:r>
            <a:r>
              <a:rPr lang="it-IT" sz="2000" baseline="30000">
                <a:solidFill>
                  <a:srgbClr val="FFF706"/>
                </a:solidFill>
                <a:ea typeface="ＭＳ Ｐゴシック" charset="-128"/>
                <a:cs typeface="ＭＳ Ｐゴシック" charset="-128"/>
              </a:rPr>
              <a:t>rd </a:t>
            </a:r>
            <a:r>
              <a:rPr lang="it-IT" sz="2000">
                <a:solidFill>
                  <a:srgbClr val="FFF706"/>
                </a:solidFill>
                <a:ea typeface="ＭＳ Ｐゴシック" charset="-128"/>
                <a:cs typeface="ＭＳ Ｐゴシック" charset="-128"/>
              </a:rPr>
              <a:t>Level - Morhobathymetric elements (EM)</a:t>
            </a:r>
            <a:endParaRPr lang="it-IT">
              <a:solidFill>
                <a:srgbClr val="FFF706"/>
              </a:solidFill>
              <a:ea typeface="ＭＳ Ｐゴシック" charset="-128"/>
              <a:cs typeface="ＭＳ Ｐゴシック" charset="-128"/>
            </a:endParaRPr>
          </a:p>
        </p:txBody>
      </p:sp>
      <p:pic>
        <p:nvPicPr>
          <p:cNvPr id="93187" name="Picture 4" descr="cigli"/>
          <p:cNvPicPr>
            <a:picLocks noChangeAspect="1" noChangeArrowheads="1"/>
          </p:cNvPicPr>
          <p:nvPr/>
        </p:nvPicPr>
        <p:blipFill>
          <a:blip r:embed="rId3"/>
          <a:srcRect/>
          <a:stretch>
            <a:fillRect/>
          </a:stretch>
        </p:blipFill>
        <p:spPr bwMode="auto">
          <a:xfrm>
            <a:off x="152400" y="3962400"/>
            <a:ext cx="7391400" cy="2684463"/>
          </a:xfrm>
          <a:prstGeom prst="rect">
            <a:avLst/>
          </a:prstGeom>
          <a:noFill/>
          <a:ln w="9525">
            <a:noFill/>
            <a:miter lim="800000"/>
            <a:headEnd/>
            <a:tailEnd/>
          </a:ln>
        </p:spPr>
      </p:pic>
      <p:pic>
        <p:nvPicPr>
          <p:cNvPr id="93188" name="Picture 2" descr="SimbTot copia"/>
          <p:cNvPicPr>
            <a:picLocks noChangeAspect="1" noChangeArrowheads="1"/>
          </p:cNvPicPr>
          <p:nvPr/>
        </p:nvPicPr>
        <p:blipFill>
          <a:blip r:embed="rId4"/>
          <a:srcRect/>
          <a:stretch>
            <a:fillRect/>
          </a:stretch>
        </p:blipFill>
        <p:spPr bwMode="auto">
          <a:xfrm>
            <a:off x="152400" y="838201"/>
            <a:ext cx="4648200" cy="2959240"/>
          </a:xfrm>
          <a:prstGeom prst="rect">
            <a:avLst/>
          </a:prstGeom>
          <a:noFill/>
          <a:ln w="9525">
            <a:solidFill>
              <a:schemeClr val="tx1"/>
            </a:solidFill>
            <a:miter lim="800000"/>
            <a:headEnd/>
            <a:tailEnd/>
          </a:ln>
        </p:spPr>
      </p:pic>
      <p:pic>
        <p:nvPicPr>
          <p:cNvPr id="93189" name="Picture 6" descr="Immagine 8"/>
          <p:cNvPicPr>
            <a:picLocks noChangeAspect="1" noChangeArrowheads="1"/>
          </p:cNvPicPr>
          <p:nvPr/>
        </p:nvPicPr>
        <p:blipFill>
          <a:blip r:embed="rId5">
            <a:clrChange>
              <a:clrFrom>
                <a:srgbClr val="000000"/>
              </a:clrFrom>
              <a:clrTo>
                <a:srgbClr val="000000">
                  <a:alpha val="0"/>
                </a:srgbClr>
              </a:clrTo>
            </a:clrChange>
          </a:blip>
          <a:srcRect b="11131"/>
          <a:stretch>
            <a:fillRect/>
          </a:stretch>
        </p:blipFill>
        <p:spPr bwMode="auto">
          <a:xfrm>
            <a:off x="3352800" y="3506005"/>
            <a:ext cx="2057400" cy="405595"/>
          </a:xfrm>
          <a:prstGeom prst="rect">
            <a:avLst/>
          </a:prstGeom>
          <a:solidFill>
            <a:schemeClr val="bg1"/>
          </a:solidFill>
          <a:ln w="9525">
            <a:noFill/>
            <a:miter lim="800000"/>
            <a:headEnd/>
            <a:tailEnd/>
          </a:ln>
        </p:spPr>
      </p:pic>
      <p:sp>
        <p:nvSpPr>
          <p:cNvPr id="6" name="Rectangle 7"/>
          <p:cNvSpPr>
            <a:spLocks noChangeArrowheads="1"/>
          </p:cNvSpPr>
          <p:nvPr/>
        </p:nvSpPr>
        <p:spPr bwMode="auto">
          <a:xfrm>
            <a:off x="5029200" y="152400"/>
            <a:ext cx="4114800" cy="2585323"/>
          </a:xfrm>
          <a:prstGeom prst="rect">
            <a:avLst/>
          </a:prstGeom>
          <a:noFill/>
          <a:ln w="9525">
            <a:solidFill>
              <a:srgbClr val="FFAA00"/>
            </a:solidFill>
            <a:miter lim="800000"/>
            <a:headEnd/>
            <a:tailEnd/>
          </a:ln>
        </p:spPr>
        <p:txBody>
          <a:bodyPr wrap="square">
            <a:prstTxWarp prst="textNoShape">
              <a:avLst/>
            </a:prstTxWarp>
            <a:spAutoFit/>
          </a:bodyPr>
          <a:lstStyle/>
          <a:p>
            <a:r>
              <a:rPr lang="en-US" sz="1800" b="1" i="1" dirty="0">
                <a:solidFill>
                  <a:srgbClr val="FFAA00"/>
                </a:solidFill>
                <a:ea typeface="ＭＳ Ｐゴシック" charset="-128"/>
                <a:cs typeface="ＭＳ Ｐゴシック" charset="-128"/>
              </a:rPr>
              <a:t>FOUR LEVEL REPRESENTATION</a:t>
            </a:r>
            <a:endParaRPr lang="en-US" sz="1800" b="1" i="1" dirty="0" smtClean="0">
              <a:solidFill>
                <a:srgbClr val="FFAA00"/>
              </a:solidFill>
              <a:ea typeface="ＭＳ Ｐゴシック" charset="-128"/>
              <a:cs typeface="ＭＳ Ｐゴシック" charset="-128"/>
            </a:endParaRPr>
          </a:p>
          <a:p>
            <a:r>
              <a:rPr lang="en-US" sz="1800" i="1" dirty="0" smtClean="0">
                <a:solidFill>
                  <a:srgbClr val="FFAA00"/>
                </a:solidFill>
                <a:ea typeface="ＭＳ Ｐゴシック" charset="-128"/>
                <a:cs typeface="ＭＳ Ｐゴシック" charset="-128"/>
              </a:rPr>
              <a:t>1</a:t>
            </a:r>
            <a:r>
              <a:rPr lang="en-US" sz="1800" i="1" baseline="30000" dirty="0" smtClean="0">
                <a:solidFill>
                  <a:srgbClr val="FFAA00"/>
                </a:solidFill>
                <a:ea typeface="ＭＳ Ｐゴシック" charset="-128"/>
                <a:cs typeface="ＭＳ Ｐゴシック" charset="-128"/>
              </a:rPr>
              <a:t>st</a:t>
            </a:r>
            <a:r>
              <a:rPr lang="en-US" sz="1800" i="1" dirty="0" smtClean="0">
                <a:solidFill>
                  <a:srgbClr val="FFAA00"/>
                </a:solidFill>
                <a:ea typeface="ＭＳ Ｐゴシック" charset="-128"/>
                <a:cs typeface="ＭＳ Ｐゴシック" charset="-128"/>
              </a:rPr>
              <a:t> </a:t>
            </a:r>
            <a:r>
              <a:rPr lang="en-US" sz="1800" i="1" dirty="0">
                <a:solidFill>
                  <a:srgbClr val="FFAA00"/>
                </a:solidFill>
                <a:ea typeface="ＭＳ Ｐゴシック" charset="-128"/>
                <a:cs typeface="ＭＳ Ｐゴシック" charset="-128"/>
              </a:rPr>
              <a:t>Physiographic domains </a:t>
            </a:r>
          </a:p>
          <a:p>
            <a:r>
              <a:rPr lang="en-US" sz="1800" i="1" dirty="0">
                <a:solidFill>
                  <a:srgbClr val="FFAA00"/>
                </a:solidFill>
                <a:ea typeface="ＭＳ Ｐゴシック" charset="-128"/>
                <a:cs typeface="ＭＳ Ｐゴシック" charset="-128"/>
              </a:rPr>
              <a:t>	(1:250.000 areas)</a:t>
            </a:r>
          </a:p>
          <a:p>
            <a:r>
              <a:rPr lang="en-US" sz="1800" i="1" dirty="0">
                <a:solidFill>
                  <a:srgbClr val="FFAA00"/>
                </a:solidFill>
                <a:ea typeface="ＭＳ Ｐゴシック" charset="-128"/>
                <a:cs typeface="ＭＳ Ｐゴシック" charset="-128"/>
              </a:rPr>
              <a:t>2nd </a:t>
            </a:r>
            <a:r>
              <a:rPr lang="en-US" sz="1800" i="1" dirty="0" err="1">
                <a:solidFill>
                  <a:srgbClr val="FFAA00"/>
                </a:solidFill>
                <a:ea typeface="ＭＳ Ｐゴシック" charset="-128"/>
                <a:cs typeface="ＭＳ Ｐゴシック" charset="-128"/>
              </a:rPr>
              <a:t>Morphostructural</a:t>
            </a:r>
            <a:r>
              <a:rPr lang="en-US" sz="1800" i="1" dirty="0">
                <a:solidFill>
                  <a:srgbClr val="FFAA00"/>
                </a:solidFill>
                <a:ea typeface="ＭＳ Ｐゴシック" charset="-128"/>
                <a:cs typeface="ＭＳ Ｐゴシック" charset="-128"/>
              </a:rPr>
              <a:t> units </a:t>
            </a:r>
          </a:p>
          <a:p>
            <a:r>
              <a:rPr lang="en-US" sz="1800" i="1" dirty="0">
                <a:solidFill>
                  <a:srgbClr val="FFAA00"/>
                </a:solidFill>
                <a:ea typeface="ＭＳ Ｐゴシック" charset="-128"/>
                <a:cs typeface="ＭＳ Ｐゴシック" charset="-128"/>
              </a:rPr>
              <a:t>	(1:50.000 areas + database)</a:t>
            </a:r>
          </a:p>
          <a:p>
            <a:r>
              <a:rPr lang="en-US" sz="1800" i="1" dirty="0">
                <a:solidFill>
                  <a:srgbClr val="FFFF00"/>
                </a:solidFill>
                <a:ea typeface="ＭＳ Ｐゴシック" charset="-128"/>
                <a:cs typeface="ＭＳ Ｐゴシック" charset="-128"/>
              </a:rPr>
              <a:t>3rd </a:t>
            </a:r>
            <a:r>
              <a:rPr lang="en-US" sz="1800" i="1" dirty="0" err="1">
                <a:solidFill>
                  <a:srgbClr val="FFFF00"/>
                </a:solidFill>
                <a:ea typeface="ＭＳ Ｐゴシック" charset="-128"/>
                <a:cs typeface="ＭＳ Ｐゴシック" charset="-128"/>
              </a:rPr>
              <a:t>Morphpologic</a:t>
            </a:r>
            <a:r>
              <a:rPr lang="en-US" sz="1800" i="1" dirty="0">
                <a:solidFill>
                  <a:srgbClr val="FFFF00"/>
                </a:solidFill>
                <a:ea typeface="ＭＳ Ｐゴシック" charset="-128"/>
                <a:cs typeface="ＭＳ Ｐゴシック" charset="-128"/>
              </a:rPr>
              <a:t> features </a:t>
            </a:r>
          </a:p>
          <a:p>
            <a:r>
              <a:rPr lang="en-US" sz="1800" i="1" dirty="0">
                <a:solidFill>
                  <a:srgbClr val="FFFF00"/>
                </a:solidFill>
                <a:ea typeface="ＭＳ Ｐゴシック" charset="-128"/>
                <a:cs typeface="ＭＳ Ｐゴシック" charset="-128"/>
              </a:rPr>
              <a:t>	(1:50.000 vectors)</a:t>
            </a:r>
          </a:p>
          <a:p>
            <a:r>
              <a:rPr lang="en-US" sz="1800" i="1" dirty="0">
                <a:solidFill>
                  <a:srgbClr val="FFAA00"/>
                </a:solidFill>
                <a:ea typeface="ＭＳ Ｐゴシック" charset="-128"/>
                <a:cs typeface="ＭＳ Ｐゴシック" charset="-128"/>
              </a:rPr>
              <a:t>4</a:t>
            </a:r>
            <a:r>
              <a:rPr lang="en-US" sz="1800" i="1" baseline="30000" dirty="0">
                <a:solidFill>
                  <a:srgbClr val="FFAA00"/>
                </a:solidFill>
                <a:ea typeface="ＭＳ Ｐゴシック" charset="-128"/>
                <a:cs typeface="ＭＳ Ｐゴシック" charset="-128"/>
              </a:rPr>
              <a:t>th</a:t>
            </a:r>
            <a:r>
              <a:rPr lang="en-US" sz="1800" i="1" dirty="0">
                <a:solidFill>
                  <a:srgbClr val="FFAA00"/>
                </a:solidFill>
                <a:ea typeface="ＭＳ Ｐゴシック" charset="-128"/>
                <a:cs typeface="ＭＳ Ｐゴシック" charset="-128"/>
              </a:rPr>
              <a:t> Critical points</a:t>
            </a:r>
            <a:r>
              <a:rPr lang="en-US" sz="1800" i="1" dirty="0" smtClean="0">
                <a:solidFill>
                  <a:srgbClr val="FFAA00"/>
                </a:solidFill>
                <a:ea typeface="ＭＳ Ｐゴシック" charset="-128"/>
                <a:cs typeface="ＭＳ Ｐゴシック" charset="-128"/>
              </a:rPr>
              <a:t> </a:t>
            </a:r>
          </a:p>
          <a:p>
            <a:r>
              <a:rPr lang="en-US" sz="1800" i="1" dirty="0">
                <a:solidFill>
                  <a:srgbClr val="FFAA00"/>
                </a:solidFill>
                <a:ea typeface="ＭＳ Ｐゴシック" charset="-128"/>
                <a:cs typeface="ＭＳ Ｐゴシック" charset="-128"/>
              </a:rPr>
              <a:t>	</a:t>
            </a:r>
            <a:r>
              <a:rPr lang="en-US" sz="1800" i="1" dirty="0" smtClean="0">
                <a:solidFill>
                  <a:srgbClr val="FFAA00"/>
                </a:solidFill>
                <a:ea typeface="ＭＳ Ｐゴシック" charset="-128"/>
                <a:cs typeface="ＭＳ Ｐゴシック" charset="-128"/>
              </a:rPr>
              <a:t>(detailed </a:t>
            </a:r>
            <a:r>
              <a:rPr lang="en-US" sz="1800" i="1" dirty="0">
                <a:solidFill>
                  <a:srgbClr val="FFAA00"/>
                </a:solidFill>
                <a:ea typeface="ＭＳ Ｐゴシック" charset="-128"/>
                <a:cs typeface="ＭＳ Ｐゴシック" charset="-128"/>
              </a:rPr>
              <a:t>scale - variable highlights) </a:t>
            </a:r>
            <a:endParaRPr lang="en-US" sz="1800" b="1" i="1" dirty="0">
              <a:solidFill>
                <a:srgbClr val="FFAA00"/>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5234" name="Picture 2" descr="etna1"/>
          <p:cNvPicPr>
            <a:picLocks noChangeAspect="1" noChangeArrowheads="1"/>
          </p:cNvPicPr>
          <p:nvPr/>
        </p:nvPicPr>
        <p:blipFill>
          <a:blip r:embed="rId3"/>
          <a:srcRect/>
          <a:stretch>
            <a:fillRect/>
          </a:stretch>
        </p:blipFill>
        <p:spPr bwMode="auto">
          <a:xfrm>
            <a:off x="304800" y="609600"/>
            <a:ext cx="8534400" cy="6130925"/>
          </a:xfrm>
          <a:prstGeom prst="rect">
            <a:avLst/>
          </a:prstGeom>
          <a:noFill/>
          <a:ln w="9525">
            <a:noFill/>
            <a:miter lim="800000"/>
            <a:headEnd/>
            <a:tailEnd/>
          </a:ln>
        </p:spPr>
      </p:pic>
      <p:sp>
        <p:nvSpPr>
          <p:cNvPr id="95235" name="Text Box 3"/>
          <p:cNvSpPr txBox="1">
            <a:spLocks noChangeArrowheads="1"/>
          </p:cNvSpPr>
          <p:nvPr/>
        </p:nvSpPr>
        <p:spPr bwMode="auto">
          <a:xfrm>
            <a:off x="990600" y="136525"/>
            <a:ext cx="7162800" cy="396875"/>
          </a:xfrm>
          <a:prstGeom prst="rect">
            <a:avLst/>
          </a:prstGeom>
          <a:noFill/>
          <a:ln w="9525">
            <a:noFill/>
            <a:miter lim="800000"/>
            <a:headEnd/>
            <a:tailEnd/>
          </a:ln>
        </p:spPr>
        <p:txBody>
          <a:bodyPr>
            <a:prstTxWarp prst="textNoShape">
              <a:avLst/>
            </a:prstTxWarp>
            <a:spAutoFit/>
          </a:bodyPr>
          <a:lstStyle/>
          <a:p>
            <a:pPr>
              <a:spcBef>
                <a:spcPct val="50000"/>
              </a:spcBef>
            </a:pPr>
            <a:r>
              <a:rPr lang="it-IT" sz="2000">
                <a:solidFill>
                  <a:srgbClr val="FFF706"/>
                </a:solidFill>
                <a:ea typeface="ＭＳ Ｐゴシック" charset="-128"/>
                <a:cs typeface="ＭＳ Ｐゴシック" charset="-128"/>
              </a:rPr>
              <a:t>Sheet 33 (Catania): 3</a:t>
            </a:r>
            <a:r>
              <a:rPr lang="it-IT" sz="2000" baseline="30000">
                <a:solidFill>
                  <a:srgbClr val="FFF706"/>
                </a:solidFill>
                <a:ea typeface="ＭＳ Ｐゴシック" charset="-128"/>
                <a:cs typeface="ＭＳ Ｐゴシック" charset="-128"/>
              </a:rPr>
              <a:t>rd </a:t>
            </a:r>
            <a:r>
              <a:rPr lang="it-IT" sz="2000">
                <a:solidFill>
                  <a:srgbClr val="FFF706"/>
                </a:solidFill>
                <a:ea typeface="ＭＳ Ｐゴシック" charset="-128"/>
                <a:cs typeface="ＭＳ Ｐゴシック" charset="-128"/>
              </a:rPr>
              <a:t>Level - Morhobathymetric elements (EM)</a:t>
            </a:r>
            <a:endParaRPr lang="it-IT">
              <a:solidFill>
                <a:srgbClr val="FFF706"/>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7282" name="Picture 15" descr="F33_CataniaInterpret"/>
          <p:cNvPicPr>
            <a:picLocks noChangeAspect="1" noChangeArrowheads="1"/>
          </p:cNvPicPr>
          <p:nvPr/>
        </p:nvPicPr>
        <p:blipFill>
          <a:blip r:embed="rId3"/>
          <a:srcRect b="2777"/>
          <a:stretch>
            <a:fillRect/>
          </a:stretch>
        </p:blipFill>
        <p:spPr bwMode="auto">
          <a:xfrm>
            <a:off x="0" y="635000"/>
            <a:ext cx="4267200" cy="6223000"/>
          </a:xfrm>
          <a:prstGeom prst="rect">
            <a:avLst/>
          </a:prstGeom>
          <a:noFill/>
          <a:ln w="9525">
            <a:noFill/>
            <a:miter lim="800000"/>
            <a:headEnd/>
            <a:tailEnd/>
          </a:ln>
        </p:spPr>
      </p:pic>
      <p:sp>
        <p:nvSpPr>
          <p:cNvPr id="97284" name="Rectangle 13"/>
          <p:cNvSpPr>
            <a:spLocks noChangeArrowheads="1"/>
          </p:cNvSpPr>
          <p:nvPr/>
        </p:nvSpPr>
        <p:spPr bwMode="auto">
          <a:xfrm>
            <a:off x="228600" y="0"/>
            <a:ext cx="3128963" cy="396875"/>
          </a:xfrm>
          <a:prstGeom prst="rect">
            <a:avLst/>
          </a:prstGeom>
          <a:noFill/>
          <a:ln w="9525">
            <a:noFill/>
            <a:miter lim="800000"/>
            <a:headEnd/>
            <a:tailEnd/>
          </a:ln>
        </p:spPr>
        <p:txBody>
          <a:bodyPr wrap="none">
            <a:prstTxWarp prst="textNoShape">
              <a:avLst/>
            </a:prstTxWarp>
            <a:spAutoFit/>
          </a:bodyPr>
          <a:lstStyle/>
          <a:p>
            <a:r>
              <a:rPr lang="it-IT" sz="2000" dirty="0">
                <a:solidFill>
                  <a:srgbClr val="FFF706"/>
                </a:solidFill>
                <a:ea typeface="ＭＳ Ｐゴシック" charset="-128"/>
                <a:cs typeface="ＭＳ Ｐゴシック" charset="-128"/>
              </a:rPr>
              <a:t>4</a:t>
            </a:r>
            <a:r>
              <a:rPr lang="it-IT" sz="2000" baseline="30000" dirty="0">
                <a:solidFill>
                  <a:srgbClr val="FFF706"/>
                </a:solidFill>
                <a:ea typeface="ＭＳ Ｐゴシック" charset="-128"/>
                <a:cs typeface="ＭＳ Ｐゴシック" charset="-128"/>
              </a:rPr>
              <a:t>th </a:t>
            </a:r>
            <a:r>
              <a:rPr lang="it-IT" sz="2000" dirty="0" err="1">
                <a:solidFill>
                  <a:srgbClr val="FFF706"/>
                </a:solidFill>
                <a:ea typeface="ＭＳ Ｐゴシック" charset="-128"/>
                <a:cs typeface="ＭＳ Ｐゴシック" charset="-128"/>
              </a:rPr>
              <a:t>Level</a:t>
            </a:r>
            <a:r>
              <a:rPr lang="it-IT" sz="2000" dirty="0">
                <a:solidFill>
                  <a:srgbClr val="FFF706"/>
                </a:solidFill>
                <a:ea typeface="ＭＳ Ｐゴシック" charset="-128"/>
                <a:cs typeface="ＭＳ Ｐゴシック" charset="-128"/>
              </a:rPr>
              <a:t> : </a:t>
            </a:r>
            <a:r>
              <a:rPr lang="it-IT" sz="2000" dirty="0" err="1">
                <a:solidFill>
                  <a:srgbClr val="FFF706"/>
                </a:solidFill>
                <a:ea typeface="ＭＳ Ｐゴシック" charset="-128"/>
                <a:cs typeface="ＭＳ Ｐゴシック" charset="-128"/>
              </a:rPr>
              <a:t>Critical</a:t>
            </a:r>
            <a:r>
              <a:rPr lang="it-IT" sz="2000" dirty="0">
                <a:solidFill>
                  <a:srgbClr val="FFF706"/>
                </a:solidFill>
                <a:ea typeface="ＭＳ Ｐゴシック" charset="-128"/>
                <a:cs typeface="ＭＳ Ｐゴシック" charset="-128"/>
              </a:rPr>
              <a:t> Point (PC)</a:t>
            </a:r>
          </a:p>
        </p:txBody>
      </p:sp>
      <p:grpSp>
        <p:nvGrpSpPr>
          <p:cNvPr id="5" name="Group 23"/>
          <p:cNvGrpSpPr>
            <a:grpSpLocks/>
          </p:cNvGrpSpPr>
          <p:nvPr/>
        </p:nvGrpSpPr>
        <p:grpSpPr bwMode="auto">
          <a:xfrm>
            <a:off x="569913" y="2339975"/>
            <a:ext cx="1511300" cy="3794125"/>
            <a:chOff x="3239" y="1410"/>
            <a:chExt cx="952" cy="2390"/>
          </a:xfrm>
        </p:grpSpPr>
        <p:sp>
          <p:nvSpPr>
            <p:cNvPr id="97286" name="Rectangle 17"/>
            <p:cNvSpPr>
              <a:spLocks noChangeArrowheads="1"/>
            </p:cNvSpPr>
            <p:nvPr/>
          </p:nvSpPr>
          <p:spPr bwMode="auto">
            <a:xfrm rot="2965407">
              <a:off x="3264" y="3661"/>
              <a:ext cx="114" cy="164"/>
            </a:xfrm>
            <a:prstGeom prst="rect">
              <a:avLst/>
            </a:prstGeom>
            <a:noFill/>
            <a:ln w="19050">
              <a:solidFill>
                <a:srgbClr val="FF0000"/>
              </a:solidFill>
              <a:miter lim="800000"/>
              <a:headEnd/>
              <a:tailEnd/>
            </a:ln>
          </p:spPr>
          <p:txBody>
            <a:bodyPr wrap="none" anchor="ctr">
              <a:prstTxWarp prst="textNoShape">
                <a:avLst/>
              </a:prstTxWarp>
            </a:bodyPr>
            <a:lstStyle/>
            <a:p>
              <a:endParaRPr lang="it-IT"/>
            </a:p>
          </p:txBody>
        </p:sp>
        <p:sp>
          <p:nvSpPr>
            <p:cNvPr id="97287" name="Rectangle 18"/>
            <p:cNvSpPr>
              <a:spLocks noChangeArrowheads="1"/>
            </p:cNvSpPr>
            <p:nvPr/>
          </p:nvSpPr>
          <p:spPr bwMode="auto">
            <a:xfrm>
              <a:off x="3522" y="2809"/>
              <a:ext cx="192" cy="638"/>
            </a:xfrm>
            <a:prstGeom prst="rect">
              <a:avLst/>
            </a:prstGeom>
            <a:noFill/>
            <a:ln w="19050">
              <a:solidFill>
                <a:srgbClr val="FF0000"/>
              </a:solidFill>
              <a:miter lim="800000"/>
              <a:headEnd/>
              <a:tailEnd/>
            </a:ln>
          </p:spPr>
          <p:txBody>
            <a:bodyPr wrap="none" anchor="ctr">
              <a:prstTxWarp prst="textNoShape">
                <a:avLst/>
              </a:prstTxWarp>
            </a:bodyPr>
            <a:lstStyle/>
            <a:p>
              <a:endParaRPr lang="it-IT"/>
            </a:p>
          </p:txBody>
        </p:sp>
        <p:sp>
          <p:nvSpPr>
            <p:cNvPr id="97288" name="Rectangle 19"/>
            <p:cNvSpPr>
              <a:spLocks noChangeArrowheads="1"/>
            </p:cNvSpPr>
            <p:nvPr/>
          </p:nvSpPr>
          <p:spPr bwMode="auto">
            <a:xfrm rot="468333">
              <a:off x="3798" y="2282"/>
              <a:ext cx="121" cy="194"/>
            </a:xfrm>
            <a:prstGeom prst="rect">
              <a:avLst/>
            </a:prstGeom>
            <a:noFill/>
            <a:ln w="19050">
              <a:solidFill>
                <a:srgbClr val="FF0000"/>
              </a:solidFill>
              <a:miter lim="800000"/>
              <a:headEnd/>
              <a:tailEnd/>
            </a:ln>
          </p:spPr>
          <p:txBody>
            <a:bodyPr wrap="none" anchor="ctr">
              <a:prstTxWarp prst="textNoShape">
                <a:avLst/>
              </a:prstTxWarp>
            </a:bodyPr>
            <a:lstStyle/>
            <a:p>
              <a:pPr algn="ctr"/>
              <a:endParaRPr lang="it-IT" sz="2400"/>
            </a:p>
          </p:txBody>
        </p:sp>
        <p:sp>
          <p:nvSpPr>
            <p:cNvPr id="97289" name="Rectangle 20"/>
            <p:cNvSpPr>
              <a:spLocks noChangeArrowheads="1"/>
            </p:cNvSpPr>
            <p:nvPr/>
          </p:nvSpPr>
          <p:spPr bwMode="auto">
            <a:xfrm rot="-1373965">
              <a:off x="3778" y="2054"/>
              <a:ext cx="81" cy="129"/>
            </a:xfrm>
            <a:prstGeom prst="rect">
              <a:avLst/>
            </a:prstGeom>
            <a:noFill/>
            <a:ln w="19050">
              <a:solidFill>
                <a:srgbClr val="FF0000"/>
              </a:solidFill>
              <a:miter lim="800000"/>
              <a:headEnd/>
              <a:tailEnd/>
            </a:ln>
          </p:spPr>
          <p:txBody>
            <a:bodyPr wrap="none" anchor="ctr">
              <a:prstTxWarp prst="textNoShape">
                <a:avLst/>
              </a:prstTxWarp>
            </a:bodyPr>
            <a:lstStyle/>
            <a:p>
              <a:endParaRPr lang="it-IT"/>
            </a:p>
          </p:txBody>
        </p:sp>
        <p:sp>
          <p:nvSpPr>
            <p:cNvPr id="97290" name="Rectangle 22"/>
            <p:cNvSpPr>
              <a:spLocks noChangeArrowheads="1"/>
            </p:cNvSpPr>
            <p:nvPr/>
          </p:nvSpPr>
          <p:spPr bwMode="auto">
            <a:xfrm rot="1755037">
              <a:off x="3972" y="1410"/>
              <a:ext cx="219" cy="430"/>
            </a:xfrm>
            <a:prstGeom prst="rect">
              <a:avLst/>
            </a:prstGeom>
            <a:noFill/>
            <a:ln w="19050">
              <a:solidFill>
                <a:srgbClr val="FF0000"/>
              </a:solidFill>
              <a:miter lim="800000"/>
              <a:headEnd/>
              <a:tailEnd/>
            </a:ln>
          </p:spPr>
          <p:txBody>
            <a:bodyPr wrap="none" anchor="ctr">
              <a:prstTxWarp prst="textNoShape">
                <a:avLst/>
              </a:prstTxWarp>
            </a:bodyPr>
            <a:lstStyle/>
            <a:p>
              <a:pPr algn="ctr"/>
              <a:endParaRPr lang="it-IT" sz="2400"/>
            </a:p>
          </p:txBody>
        </p:sp>
      </p:grpSp>
      <p:sp>
        <p:nvSpPr>
          <p:cNvPr id="21" name="Rectangle 7"/>
          <p:cNvSpPr>
            <a:spLocks noChangeArrowheads="1"/>
          </p:cNvSpPr>
          <p:nvPr/>
        </p:nvSpPr>
        <p:spPr bwMode="auto">
          <a:xfrm>
            <a:off x="4800600" y="310277"/>
            <a:ext cx="4114800" cy="2585323"/>
          </a:xfrm>
          <a:prstGeom prst="rect">
            <a:avLst/>
          </a:prstGeom>
          <a:noFill/>
          <a:ln w="9525">
            <a:solidFill>
              <a:srgbClr val="FFAA00"/>
            </a:solidFill>
            <a:miter lim="800000"/>
            <a:headEnd/>
            <a:tailEnd/>
          </a:ln>
        </p:spPr>
        <p:txBody>
          <a:bodyPr wrap="square">
            <a:prstTxWarp prst="textNoShape">
              <a:avLst/>
            </a:prstTxWarp>
            <a:spAutoFit/>
          </a:bodyPr>
          <a:lstStyle/>
          <a:p>
            <a:r>
              <a:rPr lang="en-US" sz="1800" b="1" i="1" dirty="0">
                <a:solidFill>
                  <a:srgbClr val="FFAA00"/>
                </a:solidFill>
                <a:ea typeface="ＭＳ Ｐゴシック" charset="-128"/>
                <a:cs typeface="ＭＳ Ｐゴシック" charset="-128"/>
              </a:rPr>
              <a:t>FOUR LEVEL REPRESENTATION</a:t>
            </a:r>
            <a:endParaRPr lang="en-US" sz="1800" b="1" i="1" dirty="0" smtClean="0">
              <a:solidFill>
                <a:srgbClr val="FFAA00"/>
              </a:solidFill>
              <a:ea typeface="ＭＳ Ｐゴシック" charset="-128"/>
              <a:cs typeface="ＭＳ Ｐゴシック" charset="-128"/>
            </a:endParaRPr>
          </a:p>
          <a:p>
            <a:r>
              <a:rPr lang="en-US" sz="1800" i="1" dirty="0" smtClean="0">
                <a:solidFill>
                  <a:srgbClr val="FFAA00"/>
                </a:solidFill>
                <a:ea typeface="ＭＳ Ｐゴシック" charset="-128"/>
                <a:cs typeface="ＭＳ Ｐゴシック" charset="-128"/>
              </a:rPr>
              <a:t>1</a:t>
            </a:r>
            <a:r>
              <a:rPr lang="en-US" sz="1800" i="1" baseline="30000" dirty="0" smtClean="0">
                <a:solidFill>
                  <a:srgbClr val="FFAA00"/>
                </a:solidFill>
                <a:ea typeface="ＭＳ Ｐゴシック" charset="-128"/>
                <a:cs typeface="ＭＳ Ｐゴシック" charset="-128"/>
              </a:rPr>
              <a:t>st</a:t>
            </a:r>
            <a:r>
              <a:rPr lang="en-US" sz="1800" i="1" dirty="0" smtClean="0">
                <a:solidFill>
                  <a:srgbClr val="FFAA00"/>
                </a:solidFill>
                <a:ea typeface="ＭＳ Ｐゴシック" charset="-128"/>
                <a:cs typeface="ＭＳ Ｐゴシック" charset="-128"/>
              </a:rPr>
              <a:t> </a:t>
            </a:r>
            <a:r>
              <a:rPr lang="en-US" sz="1800" i="1" dirty="0">
                <a:solidFill>
                  <a:srgbClr val="FFAA00"/>
                </a:solidFill>
                <a:ea typeface="ＭＳ Ｐゴシック" charset="-128"/>
                <a:cs typeface="ＭＳ Ｐゴシック" charset="-128"/>
              </a:rPr>
              <a:t>Physiographic domains </a:t>
            </a:r>
          </a:p>
          <a:p>
            <a:r>
              <a:rPr lang="en-US" sz="1800" i="1" dirty="0">
                <a:solidFill>
                  <a:srgbClr val="FFAA00"/>
                </a:solidFill>
                <a:ea typeface="ＭＳ Ｐゴシック" charset="-128"/>
                <a:cs typeface="ＭＳ Ｐゴシック" charset="-128"/>
              </a:rPr>
              <a:t>	(1:250.000 areas)</a:t>
            </a:r>
          </a:p>
          <a:p>
            <a:r>
              <a:rPr lang="en-US" sz="1800" i="1" dirty="0">
                <a:solidFill>
                  <a:srgbClr val="FFAA00"/>
                </a:solidFill>
                <a:ea typeface="ＭＳ Ｐゴシック" charset="-128"/>
                <a:cs typeface="ＭＳ Ｐゴシック" charset="-128"/>
              </a:rPr>
              <a:t>2nd </a:t>
            </a:r>
            <a:r>
              <a:rPr lang="en-US" sz="1800" i="1" dirty="0" err="1">
                <a:solidFill>
                  <a:srgbClr val="FFAA00"/>
                </a:solidFill>
                <a:ea typeface="ＭＳ Ｐゴシック" charset="-128"/>
                <a:cs typeface="ＭＳ Ｐゴシック" charset="-128"/>
              </a:rPr>
              <a:t>Morphostructural</a:t>
            </a:r>
            <a:r>
              <a:rPr lang="en-US" sz="1800" i="1" dirty="0">
                <a:solidFill>
                  <a:srgbClr val="FFAA00"/>
                </a:solidFill>
                <a:ea typeface="ＭＳ Ｐゴシック" charset="-128"/>
                <a:cs typeface="ＭＳ Ｐゴシック" charset="-128"/>
              </a:rPr>
              <a:t> units </a:t>
            </a:r>
          </a:p>
          <a:p>
            <a:r>
              <a:rPr lang="en-US" sz="1800" i="1" dirty="0">
                <a:solidFill>
                  <a:srgbClr val="FFAA00"/>
                </a:solidFill>
                <a:ea typeface="ＭＳ Ｐゴシック" charset="-128"/>
                <a:cs typeface="ＭＳ Ｐゴシック" charset="-128"/>
              </a:rPr>
              <a:t>	(1:50.000 areas + database)</a:t>
            </a:r>
          </a:p>
          <a:p>
            <a:r>
              <a:rPr lang="en-US" sz="1800" i="1" dirty="0">
                <a:solidFill>
                  <a:srgbClr val="FFAA00"/>
                </a:solidFill>
                <a:ea typeface="ＭＳ Ｐゴシック" charset="-128"/>
                <a:cs typeface="ＭＳ Ｐゴシック" charset="-128"/>
              </a:rPr>
              <a:t>3</a:t>
            </a:r>
            <a:r>
              <a:rPr lang="en-US" sz="1800" i="1" baseline="30000" dirty="0">
                <a:solidFill>
                  <a:srgbClr val="FFAA00"/>
                </a:solidFill>
                <a:ea typeface="ＭＳ Ｐゴシック" charset="-128"/>
                <a:cs typeface="ＭＳ Ｐゴシック" charset="-128"/>
              </a:rPr>
              <a:t>rd</a:t>
            </a:r>
            <a:r>
              <a:rPr lang="en-US" sz="1800" i="1" dirty="0">
                <a:solidFill>
                  <a:srgbClr val="FFAA00"/>
                </a:solidFill>
                <a:ea typeface="ＭＳ Ｐゴシック" charset="-128"/>
                <a:cs typeface="ＭＳ Ｐゴシック" charset="-128"/>
              </a:rPr>
              <a:t> </a:t>
            </a:r>
            <a:r>
              <a:rPr lang="en-US" sz="1800" i="1" dirty="0" err="1">
                <a:solidFill>
                  <a:srgbClr val="FFAA00"/>
                </a:solidFill>
                <a:ea typeface="ＭＳ Ｐゴシック" charset="-128"/>
                <a:cs typeface="ＭＳ Ｐゴシック" charset="-128"/>
              </a:rPr>
              <a:t>Morphpologic</a:t>
            </a:r>
            <a:r>
              <a:rPr lang="en-US" sz="1800" i="1" dirty="0">
                <a:solidFill>
                  <a:srgbClr val="FFAA00"/>
                </a:solidFill>
                <a:ea typeface="ＭＳ Ｐゴシック" charset="-128"/>
                <a:cs typeface="ＭＳ Ｐゴシック" charset="-128"/>
              </a:rPr>
              <a:t> features</a:t>
            </a:r>
            <a:r>
              <a:rPr lang="en-US" sz="1800" i="1" dirty="0" smtClean="0">
                <a:solidFill>
                  <a:srgbClr val="FFAA00"/>
                </a:solidFill>
                <a:ea typeface="ＭＳ Ｐゴシック" charset="-128"/>
                <a:cs typeface="ＭＳ Ｐゴシック" charset="-128"/>
              </a:rPr>
              <a:t> </a:t>
            </a:r>
          </a:p>
          <a:p>
            <a:r>
              <a:rPr lang="en-US" sz="1800" i="1" dirty="0">
                <a:solidFill>
                  <a:srgbClr val="FFAA00"/>
                </a:solidFill>
                <a:ea typeface="ＭＳ Ｐゴシック" charset="-128"/>
                <a:cs typeface="ＭＳ Ｐゴシック" charset="-128"/>
              </a:rPr>
              <a:t>	</a:t>
            </a:r>
            <a:r>
              <a:rPr lang="en-US" sz="1800" i="1" dirty="0" smtClean="0">
                <a:solidFill>
                  <a:srgbClr val="FFAA00"/>
                </a:solidFill>
                <a:ea typeface="ＭＳ Ｐゴシック" charset="-128"/>
                <a:cs typeface="ＭＳ Ｐゴシック" charset="-128"/>
              </a:rPr>
              <a:t>(</a:t>
            </a:r>
            <a:r>
              <a:rPr lang="en-US" sz="1800" i="1" dirty="0">
                <a:solidFill>
                  <a:srgbClr val="FFAA00"/>
                </a:solidFill>
                <a:ea typeface="ＭＳ Ｐゴシック" charset="-128"/>
                <a:cs typeface="ＭＳ Ｐゴシック" charset="-128"/>
              </a:rPr>
              <a:t>1:50.000 vectors)</a:t>
            </a:r>
          </a:p>
          <a:p>
            <a:r>
              <a:rPr lang="en-US" sz="1800" i="1" dirty="0">
                <a:solidFill>
                  <a:srgbClr val="FFFF00"/>
                </a:solidFill>
                <a:ea typeface="ＭＳ Ｐゴシック" charset="-128"/>
                <a:cs typeface="ＭＳ Ｐゴシック" charset="-128"/>
              </a:rPr>
              <a:t>4th Critical points </a:t>
            </a:r>
          </a:p>
          <a:p>
            <a:r>
              <a:rPr lang="en-US" sz="1800" i="1" dirty="0">
                <a:solidFill>
                  <a:srgbClr val="FFFF00"/>
                </a:solidFill>
                <a:ea typeface="ＭＳ Ｐゴシック" charset="-128"/>
                <a:cs typeface="ＭＳ Ｐゴシック" charset="-128"/>
              </a:rPr>
              <a:t>	(detailed scale - variable highlights) </a:t>
            </a:r>
          </a:p>
        </p:txBody>
      </p:sp>
      <p:sp>
        <p:nvSpPr>
          <p:cNvPr id="22" name="Text Box 3"/>
          <p:cNvSpPr txBox="1">
            <a:spLocks noChangeArrowheads="1"/>
          </p:cNvSpPr>
          <p:nvPr/>
        </p:nvSpPr>
        <p:spPr bwMode="auto">
          <a:xfrm>
            <a:off x="4876800" y="3429000"/>
            <a:ext cx="3949558" cy="2062103"/>
          </a:xfrm>
          <a:prstGeom prst="rect">
            <a:avLst/>
          </a:prstGeom>
          <a:noFill/>
          <a:ln w="9525">
            <a:noFill/>
            <a:miter lim="800000"/>
            <a:headEnd/>
            <a:tailEnd/>
          </a:ln>
        </p:spPr>
        <p:txBody>
          <a:bodyPr wrap="square">
            <a:prstTxWarp prst="textNoShape">
              <a:avLst/>
            </a:prstTxWarp>
            <a:spAutoFit/>
          </a:bodyPr>
          <a:lstStyle/>
          <a:p>
            <a:pPr algn="ctr"/>
            <a:r>
              <a:rPr lang="en-US" sz="3200" dirty="0" smtClean="0">
                <a:solidFill>
                  <a:srgbClr val="FFF706"/>
                </a:solidFill>
                <a:latin typeface="Arial" charset="0"/>
                <a:ea typeface="ＭＳ Ｐゴシック" charset="-128"/>
                <a:cs typeface="ＭＳ Ｐゴシック" charset="-128"/>
              </a:rPr>
              <a:t>Represented as boxes in 1:50.000 maps and described in monographs</a:t>
            </a:r>
            <a:endParaRPr lang="en-US" sz="3200" dirty="0">
              <a:solidFill>
                <a:srgbClr val="FFF706"/>
              </a:solidFill>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0050" name="Picture 2" descr="Porto vulcano.jpg                                              0006AFFBMacintoshHD                    B746CC0A:"/>
          <p:cNvPicPr>
            <a:picLocks noChangeAspect="1" noChangeArrowheads="1"/>
          </p:cNvPicPr>
          <p:nvPr/>
        </p:nvPicPr>
        <p:blipFill>
          <a:blip r:embed="rId2"/>
          <a:srcRect l="20050" t="7074" r="20050" b="7076"/>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62" name="Picture 2" descr="1"/>
          <p:cNvPicPr>
            <a:picLocks noChangeAspect="1" noChangeArrowheads="1"/>
          </p:cNvPicPr>
          <p:nvPr/>
        </p:nvPicPr>
        <p:blipFill>
          <a:blip r:embed="rId3"/>
          <a:srcRect r="6268"/>
          <a:stretch>
            <a:fillRect/>
          </a:stretch>
        </p:blipFill>
        <p:spPr bwMode="auto">
          <a:xfrm>
            <a:off x="28574" y="207963"/>
            <a:ext cx="9115426" cy="6419850"/>
          </a:xfrm>
          <a:prstGeom prst="rect">
            <a:avLst/>
          </a:prstGeom>
          <a:noFill/>
        </p:spPr>
      </p:pic>
      <p:pic>
        <p:nvPicPr>
          <p:cNvPr id="92163" name="Picture 3" descr="2"/>
          <p:cNvPicPr>
            <a:picLocks noChangeAspect="1" noChangeArrowheads="1"/>
          </p:cNvPicPr>
          <p:nvPr/>
        </p:nvPicPr>
        <p:blipFill>
          <a:blip r:embed="rId4"/>
          <a:srcRect r="6268"/>
          <a:stretch>
            <a:fillRect/>
          </a:stretch>
        </p:blipFill>
        <p:spPr bwMode="auto">
          <a:xfrm>
            <a:off x="28574" y="207963"/>
            <a:ext cx="9115426" cy="6419850"/>
          </a:xfrm>
          <a:prstGeom prst="rect">
            <a:avLst/>
          </a:prstGeom>
          <a:noFill/>
        </p:spPr>
      </p:pic>
      <p:pic>
        <p:nvPicPr>
          <p:cNvPr id="92164" name="Picture 4" descr="3"/>
          <p:cNvPicPr>
            <a:picLocks noChangeAspect="1" noChangeArrowheads="1"/>
          </p:cNvPicPr>
          <p:nvPr/>
        </p:nvPicPr>
        <p:blipFill>
          <a:blip r:embed="rId5"/>
          <a:srcRect r="6268"/>
          <a:stretch>
            <a:fillRect/>
          </a:stretch>
        </p:blipFill>
        <p:spPr bwMode="auto">
          <a:xfrm>
            <a:off x="28574" y="209550"/>
            <a:ext cx="9115426" cy="6419850"/>
          </a:xfrm>
          <a:prstGeom prst="rect">
            <a:avLst/>
          </a:prstGeom>
          <a:noFill/>
        </p:spPr>
      </p:pic>
      <p:grpSp>
        <p:nvGrpSpPr>
          <p:cNvPr id="2" name="Group 5"/>
          <p:cNvGrpSpPr>
            <a:grpSpLocks/>
          </p:cNvGrpSpPr>
          <p:nvPr/>
        </p:nvGrpSpPr>
        <p:grpSpPr bwMode="auto">
          <a:xfrm>
            <a:off x="3738562" y="217488"/>
            <a:ext cx="3254375" cy="5175250"/>
            <a:chOff x="2154" y="144"/>
            <a:chExt cx="2050" cy="3260"/>
          </a:xfrm>
        </p:grpSpPr>
        <p:sp>
          <p:nvSpPr>
            <p:cNvPr id="92166" name="Freeform 6"/>
            <p:cNvSpPr>
              <a:spLocks/>
            </p:cNvSpPr>
            <p:nvPr/>
          </p:nvSpPr>
          <p:spPr bwMode="auto">
            <a:xfrm>
              <a:off x="2154" y="2106"/>
              <a:ext cx="2050" cy="1298"/>
            </a:xfrm>
            <a:custGeom>
              <a:avLst/>
              <a:gdLst/>
              <a:ahLst/>
              <a:cxnLst>
                <a:cxn ang="0">
                  <a:pos x="232" y="0"/>
                </a:cxn>
                <a:cxn ang="0">
                  <a:pos x="200" y="20"/>
                </a:cxn>
                <a:cxn ang="0">
                  <a:pos x="134" y="74"/>
                </a:cxn>
                <a:cxn ang="0">
                  <a:pos x="136" y="145"/>
                </a:cxn>
                <a:cxn ang="0">
                  <a:pos x="46" y="235"/>
                </a:cxn>
                <a:cxn ang="0">
                  <a:pos x="0" y="372"/>
                </a:cxn>
                <a:cxn ang="0">
                  <a:pos x="46" y="553"/>
                </a:cxn>
                <a:cxn ang="0">
                  <a:pos x="227" y="553"/>
                </a:cxn>
                <a:cxn ang="0">
                  <a:pos x="318" y="462"/>
                </a:cxn>
                <a:cxn ang="0">
                  <a:pos x="422" y="548"/>
                </a:cxn>
                <a:cxn ang="0">
                  <a:pos x="390" y="666"/>
                </a:cxn>
                <a:cxn ang="0">
                  <a:pos x="390" y="700"/>
                </a:cxn>
                <a:cxn ang="0">
                  <a:pos x="392" y="734"/>
                </a:cxn>
                <a:cxn ang="0">
                  <a:pos x="394" y="816"/>
                </a:cxn>
                <a:cxn ang="0">
                  <a:pos x="394" y="1056"/>
                </a:cxn>
                <a:cxn ang="0">
                  <a:pos x="498" y="1104"/>
                </a:cxn>
                <a:cxn ang="0">
                  <a:pos x="642" y="1230"/>
                </a:cxn>
                <a:cxn ang="0">
                  <a:pos x="818" y="1214"/>
                </a:cxn>
                <a:cxn ang="0">
                  <a:pos x="908" y="1228"/>
                </a:cxn>
                <a:cxn ang="0">
                  <a:pos x="1018" y="1294"/>
                </a:cxn>
                <a:cxn ang="0">
                  <a:pos x="1104" y="1204"/>
                </a:cxn>
                <a:cxn ang="0">
                  <a:pos x="1170" y="1158"/>
                </a:cxn>
                <a:cxn ang="0">
                  <a:pos x="1154" y="1010"/>
                </a:cxn>
                <a:cxn ang="0">
                  <a:pos x="1244" y="974"/>
                </a:cxn>
                <a:cxn ang="0">
                  <a:pos x="1312" y="960"/>
                </a:cxn>
                <a:cxn ang="0">
                  <a:pos x="1436" y="788"/>
                </a:cxn>
                <a:cxn ang="0">
                  <a:pos x="1714" y="916"/>
                </a:cxn>
                <a:cxn ang="0">
                  <a:pos x="1758" y="830"/>
                </a:cxn>
                <a:cxn ang="0">
                  <a:pos x="1878" y="826"/>
                </a:cxn>
                <a:cxn ang="0">
                  <a:pos x="2050" y="514"/>
                </a:cxn>
              </a:cxnLst>
              <a:rect l="0" t="0" r="r" b="b"/>
              <a:pathLst>
                <a:path w="2050" h="1298">
                  <a:moveTo>
                    <a:pt x="232" y="0"/>
                  </a:moveTo>
                  <a:cubicBezTo>
                    <a:pt x="226" y="3"/>
                    <a:pt x="216" y="8"/>
                    <a:pt x="200" y="20"/>
                  </a:cubicBezTo>
                  <a:cubicBezTo>
                    <a:pt x="184" y="32"/>
                    <a:pt x="145" y="53"/>
                    <a:pt x="134" y="74"/>
                  </a:cubicBezTo>
                  <a:cubicBezTo>
                    <a:pt x="123" y="95"/>
                    <a:pt x="151" y="118"/>
                    <a:pt x="136" y="145"/>
                  </a:cubicBezTo>
                  <a:cubicBezTo>
                    <a:pt x="121" y="172"/>
                    <a:pt x="69" y="197"/>
                    <a:pt x="46" y="235"/>
                  </a:cubicBezTo>
                  <a:cubicBezTo>
                    <a:pt x="23" y="273"/>
                    <a:pt x="0" y="319"/>
                    <a:pt x="0" y="372"/>
                  </a:cubicBezTo>
                  <a:cubicBezTo>
                    <a:pt x="0" y="425"/>
                    <a:pt x="8" y="523"/>
                    <a:pt x="46" y="553"/>
                  </a:cubicBezTo>
                  <a:cubicBezTo>
                    <a:pt x="84" y="583"/>
                    <a:pt x="182" y="568"/>
                    <a:pt x="227" y="553"/>
                  </a:cubicBezTo>
                  <a:cubicBezTo>
                    <a:pt x="272" y="538"/>
                    <a:pt x="286" y="463"/>
                    <a:pt x="318" y="462"/>
                  </a:cubicBezTo>
                  <a:cubicBezTo>
                    <a:pt x="350" y="461"/>
                    <a:pt x="410" y="514"/>
                    <a:pt x="422" y="548"/>
                  </a:cubicBezTo>
                  <a:cubicBezTo>
                    <a:pt x="434" y="582"/>
                    <a:pt x="395" y="641"/>
                    <a:pt x="390" y="666"/>
                  </a:cubicBezTo>
                  <a:cubicBezTo>
                    <a:pt x="385" y="691"/>
                    <a:pt x="390" y="689"/>
                    <a:pt x="390" y="700"/>
                  </a:cubicBezTo>
                  <a:cubicBezTo>
                    <a:pt x="390" y="711"/>
                    <a:pt x="391" y="715"/>
                    <a:pt x="392" y="734"/>
                  </a:cubicBezTo>
                  <a:cubicBezTo>
                    <a:pt x="393" y="753"/>
                    <a:pt x="394" y="762"/>
                    <a:pt x="394" y="816"/>
                  </a:cubicBezTo>
                  <a:cubicBezTo>
                    <a:pt x="394" y="870"/>
                    <a:pt x="377" y="1008"/>
                    <a:pt x="394" y="1056"/>
                  </a:cubicBezTo>
                  <a:cubicBezTo>
                    <a:pt x="411" y="1104"/>
                    <a:pt x="457" y="1075"/>
                    <a:pt x="498" y="1104"/>
                  </a:cubicBezTo>
                  <a:cubicBezTo>
                    <a:pt x="539" y="1133"/>
                    <a:pt x="589" y="1212"/>
                    <a:pt x="642" y="1230"/>
                  </a:cubicBezTo>
                  <a:cubicBezTo>
                    <a:pt x="695" y="1248"/>
                    <a:pt x="774" y="1214"/>
                    <a:pt x="818" y="1214"/>
                  </a:cubicBezTo>
                  <a:cubicBezTo>
                    <a:pt x="862" y="1214"/>
                    <a:pt x="875" y="1215"/>
                    <a:pt x="908" y="1228"/>
                  </a:cubicBezTo>
                  <a:cubicBezTo>
                    <a:pt x="941" y="1241"/>
                    <a:pt x="985" y="1298"/>
                    <a:pt x="1018" y="1294"/>
                  </a:cubicBezTo>
                  <a:cubicBezTo>
                    <a:pt x="1051" y="1290"/>
                    <a:pt x="1079" y="1227"/>
                    <a:pt x="1104" y="1204"/>
                  </a:cubicBezTo>
                  <a:cubicBezTo>
                    <a:pt x="1129" y="1181"/>
                    <a:pt x="1162" y="1190"/>
                    <a:pt x="1170" y="1158"/>
                  </a:cubicBezTo>
                  <a:cubicBezTo>
                    <a:pt x="1178" y="1126"/>
                    <a:pt x="1142" y="1041"/>
                    <a:pt x="1154" y="1010"/>
                  </a:cubicBezTo>
                  <a:cubicBezTo>
                    <a:pt x="1166" y="979"/>
                    <a:pt x="1218" y="982"/>
                    <a:pt x="1244" y="974"/>
                  </a:cubicBezTo>
                  <a:cubicBezTo>
                    <a:pt x="1270" y="966"/>
                    <a:pt x="1280" y="991"/>
                    <a:pt x="1312" y="960"/>
                  </a:cubicBezTo>
                  <a:cubicBezTo>
                    <a:pt x="1344" y="929"/>
                    <a:pt x="1369" y="795"/>
                    <a:pt x="1436" y="788"/>
                  </a:cubicBezTo>
                  <a:cubicBezTo>
                    <a:pt x="1503" y="781"/>
                    <a:pt x="1660" y="909"/>
                    <a:pt x="1714" y="916"/>
                  </a:cubicBezTo>
                  <a:cubicBezTo>
                    <a:pt x="1768" y="923"/>
                    <a:pt x="1731" y="845"/>
                    <a:pt x="1758" y="830"/>
                  </a:cubicBezTo>
                  <a:cubicBezTo>
                    <a:pt x="1785" y="815"/>
                    <a:pt x="1830" y="878"/>
                    <a:pt x="1878" y="826"/>
                  </a:cubicBezTo>
                  <a:cubicBezTo>
                    <a:pt x="1926" y="774"/>
                    <a:pt x="2014" y="579"/>
                    <a:pt x="2050" y="514"/>
                  </a:cubicBezTo>
                </a:path>
              </a:pathLst>
            </a:custGeom>
            <a:noFill/>
            <a:ln w="28575" cap="flat" cmpd="sng">
              <a:solidFill>
                <a:srgbClr val="FF0000"/>
              </a:solidFill>
              <a:prstDash val="solid"/>
              <a:round/>
              <a:headEnd/>
              <a:tailEnd/>
            </a:ln>
            <a:effectLst/>
          </p:spPr>
          <p:txBody>
            <a:bodyPr wrap="none">
              <a:prstTxWarp prst="textNoShape">
                <a:avLst/>
              </a:prstTxWarp>
            </a:bodyPr>
            <a:lstStyle/>
            <a:p>
              <a:endParaRPr lang="it-IT"/>
            </a:p>
          </p:txBody>
        </p:sp>
        <p:sp>
          <p:nvSpPr>
            <p:cNvPr id="92167" name="Freeform 7"/>
            <p:cNvSpPr>
              <a:spLocks/>
            </p:cNvSpPr>
            <p:nvPr/>
          </p:nvSpPr>
          <p:spPr bwMode="auto">
            <a:xfrm>
              <a:off x="2214" y="144"/>
              <a:ext cx="696" cy="1759"/>
            </a:xfrm>
            <a:custGeom>
              <a:avLst/>
              <a:gdLst/>
              <a:ahLst/>
              <a:cxnLst>
                <a:cxn ang="0">
                  <a:pos x="348" y="1744"/>
                </a:cxn>
                <a:cxn ang="0">
                  <a:pos x="348" y="1744"/>
                </a:cxn>
                <a:cxn ang="0">
                  <a:pos x="439" y="1653"/>
                </a:cxn>
                <a:cxn ang="0">
                  <a:pos x="485" y="1517"/>
                </a:cxn>
                <a:cxn ang="0">
                  <a:pos x="485" y="1426"/>
                </a:cxn>
                <a:cxn ang="0">
                  <a:pos x="485" y="1336"/>
                </a:cxn>
                <a:cxn ang="0">
                  <a:pos x="530" y="1245"/>
                </a:cxn>
                <a:cxn ang="0">
                  <a:pos x="485" y="1154"/>
                </a:cxn>
                <a:cxn ang="0">
                  <a:pos x="485" y="1063"/>
                </a:cxn>
                <a:cxn ang="0">
                  <a:pos x="438" y="1038"/>
                </a:cxn>
                <a:cxn ang="0">
                  <a:pos x="350" y="1036"/>
                </a:cxn>
                <a:cxn ang="0">
                  <a:pos x="303" y="973"/>
                </a:cxn>
                <a:cxn ang="0">
                  <a:pos x="354" y="900"/>
                </a:cxn>
                <a:cxn ang="0">
                  <a:pos x="352" y="854"/>
                </a:cxn>
                <a:cxn ang="0">
                  <a:pos x="230" y="862"/>
                </a:cxn>
                <a:cxn ang="0">
                  <a:pos x="230" y="762"/>
                </a:cxn>
                <a:cxn ang="0">
                  <a:pos x="116" y="854"/>
                </a:cxn>
                <a:cxn ang="0">
                  <a:pos x="31" y="791"/>
                </a:cxn>
                <a:cxn ang="0">
                  <a:pos x="24" y="742"/>
                </a:cxn>
                <a:cxn ang="0">
                  <a:pos x="176" y="640"/>
                </a:cxn>
                <a:cxn ang="0">
                  <a:pos x="232" y="402"/>
                </a:cxn>
                <a:cxn ang="0">
                  <a:pos x="486" y="240"/>
                </a:cxn>
                <a:cxn ang="0">
                  <a:pos x="696" y="0"/>
                </a:cxn>
              </a:cxnLst>
              <a:rect l="0" t="0" r="r" b="b"/>
              <a:pathLst>
                <a:path w="696" h="1759">
                  <a:moveTo>
                    <a:pt x="348" y="1744"/>
                  </a:moveTo>
                  <a:cubicBezTo>
                    <a:pt x="348" y="1744"/>
                    <a:pt x="333" y="1759"/>
                    <a:pt x="348" y="1744"/>
                  </a:cubicBezTo>
                  <a:cubicBezTo>
                    <a:pt x="363" y="1729"/>
                    <a:pt x="416" y="1691"/>
                    <a:pt x="439" y="1653"/>
                  </a:cubicBezTo>
                  <a:cubicBezTo>
                    <a:pt x="462" y="1615"/>
                    <a:pt x="477" y="1555"/>
                    <a:pt x="485" y="1517"/>
                  </a:cubicBezTo>
                  <a:cubicBezTo>
                    <a:pt x="493" y="1479"/>
                    <a:pt x="485" y="1456"/>
                    <a:pt x="485" y="1426"/>
                  </a:cubicBezTo>
                  <a:cubicBezTo>
                    <a:pt x="485" y="1396"/>
                    <a:pt x="478" y="1366"/>
                    <a:pt x="485" y="1336"/>
                  </a:cubicBezTo>
                  <a:cubicBezTo>
                    <a:pt x="492" y="1306"/>
                    <a:pt x="530" y="1275"/>
                    <a:pt x="530" y="1245"/>
                  </a:cubicBezTo>
                  <a:cubicBezTo>
                    <a:pt x="530" y="1215"/>
                    <a:pt x="492" y="1184"/>
                    <a:pt x="485" y="1154"/>
                  </a:cubicBezTo>
                  <a:cubicBezTo>
                    <a:pt x="478" y="1124"/>
                    <a:pt x="493" y="1082"/>
                    <a:pt x="485" y="1063"/>
                  </a:cubicBezTo>
                  <a:cubicBezTo>
                    <a:pt x="477" y="1044"/>
                    <a:pt x="460" y="1042"/>
                    <a:pt x="438" y="1038"/>
                  </a:cubicBezTo>
                  <a:cubicBezTo>
                    <a:pt x="416" y="1034"/>
                    <a:pt x="372" y="1047"/>
                    <a:pt x="350" y="1036"/>
                  </a:cubicBezTo>
                  <a:cubicBezTo>
                    <a:pt x="328" y="1025"/>
                    <a:pt x="302" y="996"/>
                    <a:pt x="303" y="973"/>
                  </a:cubicBezTo>
                  <a:cubicBezTo>
                    <a:pt x="304" y="950"/>
                    <a:pt x="346" y="920"/>
                    <a:pt x="354" y="900"/>
                  </a:cubicBezTo>
                  <a:cubicBezTo>
                    <a:pt x="362" y="880"/>
                    <a:pt x="373" y="860"/>
                    <a:pt x="352" y="854"/>
                  </a:cubicBezTo>
                  <a:cubicBezTo>
                    <a:pt x="331" y="848"/>
                    <a:pt x="250" y="877"/>
                    <a:pt x="230" y="862"/>
                  </a:cubicBezTo>
                  <a:cubicBezTo>
                    <a:pt x="210" y="847"/>
                    <a:pt x="249" y="763"/>
                    <a:pt x="230" y="762"/>
                  </a:cubicBezTo>
                  <a:cubicBezTo>
                    <a:pt x="211" y="761"/>
                    <a:pt x="149" y="849"/>
                    <a:pt x="116" y="854"/>
                  </a:cubicBezTo>
                  <a:cubicBezTo>
                    <a:pt x="83" y="859"/>
                    <a:pt x="46" y="810"/>
                    <a:pt x="31" y="791"/>
                  </a:cubicBezTo>
                  <a:cubicBezTo>
                    <a:pt x="16" y="772"/>
                    <a:pt x="0" y="767"/>
                    <a:pt x="24" y="742"/>
                  </a:cubicBezTo>
                  <a:cubicBezTo>
                    <a:pt x="48" y="717"/>
                    <a:pt x="141" y="697"/>
                    <a:pt x="176" y="640"/>
                  </a:cubicBezTo>
                  <a:cubicBezTo>
                    <a:pt x="211" y="583"/>
                    <a:pt x="180" y="469"/>
                    <a:pt x="232" y="402"/>
                  </a:cubicBezTo>
                  <a:cubicBezTo>
                    <a:pt x="284" y="335"/>
                    <a:pt x="409" y="307"/>
                    <a:pt x="486" y="240"/>
                  </a:cubicBezTo>
                  <a:cubicBezTo>
                    <a:pt x="563" y="173"/>
                    <a:pt x="652" y="50"/>
                    <a:pt x="696" y="0"/>
                  </a:cubicBezTo>
                </a:path>
              </a:pathLst>
            </a:custGeom>
            <a:noFill/>
            <a:ln w="22225" cap="flat" cmpd="sng">
              <a:solidFill>
                <a:srgbClr val="FF0000"/>
              </a:solidFill>
              <a:prstDash val="solid"/>
              <a:round/>
              <a:headEnd/>
              <a:tailEnd/>
            </a:ln>
            <a:effectLst/>
          </p:spPr>
          <p:txBody>
            <a:bodyPr wrap="none">
              <a:prstTxWarp prst="textNoShape">
                <a:avLst/>
              </a:prstTxWarp>
            </a:bodyPr>
            <a:lstStyle/>
            <a:p>
              <a:endParaRPr lang="it-IT"/>
            </a:p>
          </p:txBody>
        </p:sp>
      </p:grpSp>
      <p:sp>
        <p:nvSpPr>
          <p:cNvPr id="92168" name="Freeform 8"/>
          <p:cNvSpPr>
            <a:spLocks/>
          </p:cNvSpPr>
          <p:nvPr/>
        </p:nvSpPr>
        <p:spPr bwMode="auto">
          <a:xfrm>
            <a:off x="4098925" y="2986088"/>
            <a:ext cx="287337" cy="360362"/>
          </a:xfrm>
          <a:custGeom>
            <a:avLst/>
            <a:gdLst/>
            <a:ahLst/>
            <a:cxnLst>
              <a:cxn ang="0">
                <a:pos x="0" y="227"/>
              </a:cxn>
              <a:cxn ang="0">
                <a:pos x="91" y="136"/>
              </a:cxn>
              <a:cxn ang="0">
                <a:pos x="136" y="45"/>
              </a:cxn>
              <a:cxn ang="0">
                <a:pos x="181" y="0"/>
              </a:cxn>
            </a:cxnLst>
            <a:rect l="0" t="0" r="r" b="b"/>
            <a:pathLst>
              <a:path w="181" h="227">
                <a:moveTo>
                  <a:pt x="0" y="227"/>
                </a:moveTo>
                <a:cubicBezTo>
                  <a:pt x="34" y="196"/>
                  <a:pt x="68" y="166"/>
                  <a:pt x="91" y="136"/>
                </a:cubicBezTo>
                <a:cubicBezTo>
                  <a:pt x="114" y="106"/>
                  <a:pt x="121" y="68"/>
                  <a:pt x="136" y="45"/>
                </a:cubicBezTo>
                <a:cubicBezTo>
                  <a:pt x="151" y="22"/>
                  <a:pt x="166" y="11"/>
                  <a:pt x="181" y="0"/>
                </a:cubicBezTo>
              </a:path>
            </a:pathLst>
          </a:custGeom>
          <a:noFill/>
          <a:ln w="22225" cap="flat" cmpd="sng">
            <a:solidFill>
              <a:srgbClr val="FF0000"/>
            </a:solidFill>
            <a:prstDash val="dash"/>
            <a:round/>
            <a:headEnd/>
            <a:tailEnd/>
          </a:ln>
          <a:effectLst/>
        </p:spPr>
        <p:txBody>
          <a:bodyPr wrap="none">
            <a:prstTxWarp prst="textNoShape">
              <a:avLst/>
            </a:prstTxWarp>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8" grpId="0"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4210" name="Picture 2" descr="vulcano8"/>
          <p:cNvPicPr>
            <a:picLocks noChangeAspect="1" noChangeArrowheads="1"/>
          </p:cNvPicPr>
          <p:nvPr/>
        </p:nvPicPr>
        <p:blipFill>
          <a:blip r:embed="rId3"/>
          <a:srcRect/>
          <a:stretch>
            <a:fillRect/>
          </a:stretch>
        </p:blipFill>
        <p:spPr bwMode="auto">
          <a:xfrm>
            <a:off x="358775" y="0"/>
            <a:ext cx="8316913" cy="6858000"/>
          </a:xfrm>
          <a:prstGeom prst="rect">
            <a:avLst/>
          </a:prstGeom>
          <a:noFill/>
        </p:spPr>
      </p:pic>
      <p:grpSp>
        <p:nvGrpSpPr>
          <p:cNvPr id="2" name="Group 3"/>
          <p:cNvGrpSpPr>
            <a:grpSpLocks/>
          </p:cNvGrpSpPr>
          <p:nvPr/>
        </p:nvGrpSpPr>
        <p:grpSpPr bwMode="auto">
          <a:xfrm>
            <a:off x="3708400" y="66675"/>
            <a:ext cx="2765425" cy="6865938"/>
            <a:chOff x="2336" y="42"/>
            <a:chExt cx="1742" cy="4325"/>
          </a:xfrm>
        </p:grpSpPr>
        <p:sp>
          <p:nvSpPr>
            <p:cNvPr id="94212" name="Freeform 4"/>
            <p:cNvSpPr>
              <a:spLocks/>
            </p:cNvSpPr>
            <p:nvPr/>
          </p:nvSpPr>
          <p:spPr bwMode="auto">
            <a:xfrm>
              <a:off x="2336" y="2136"/>
              <a:ext cx="1212" cy="2231"/>
            </a:xfrm>
            <a:custGeom>
              <a:avLst/>
              <a:gdLst/>
              <a:ahLst/>
              <a:cxnLst>
                <a:cxn ang="0">
                  <a:pos x="705" y="0"/>
                </a:cxn>
                <a:cxn ang="0">
                  <a:pos x="608" y="61"/>
                </a:cxn>
                <a:cxn ang="0">
                  <a:pos x="407" y="225"/>
                </a:cxn>
                <a:cxn ang="0">
                  <a:pos x="413" y="441"/>
                </a:cxn>
                <a:cxn ang="0">
                  <a:pos x="140" y="714"/>
                </a:cxn>
                <a:cxn ang="0">
                  <a:pos x="0" y="1131"/>
                </a:cxn>
                <a:cxn ang="0">
                  <a:pos x="140" y="1681"/>
                </a:cxn>
                <a:cxn ang="0">
                  <a:pos x="690" y="1681"/>
                </a:cxn>
                <a:cxn ang="0">
                  <a:pos x="1024" y="1704"/>
                </a:cxn>
                <a:cxn ang="0">
                  <a:pos x="1185" y="2024"/>
                </a:cxn>
                <a:cxn ang="0">
                  <a:pos x="1185" y="2128"/>
                </a:cxn>
                <a:cxn ang="0">
                  <a:pos x="1191" y="2231"/>
                </a:cxn>
              </a:cxnLst>
              <a:rect l="0" t="0" r="r" b="b"/>
              <a:pathLst>
                <a:path w="1212" h="2231">
                  <a:moveTo>
                    <a:pt x="705" y="0"/>
                  </a:moveTo>
                  <a:cubicBezTo>
                    <a:pt x="687" y="9"/>
                    <a:pt x="656" y="24"/>
                    <a:pt x="608" y="61"/>
                  </a:cubicBezTo>
                  <a:cubicBezTo>
                    <a:pt x="559" y="97"/>
                    <a:pt x="441" y="161"/>
                    <a:pt x="407" y="225"/>
                  </a:cubicBezTo>
                  <a:cubicBezTo>
                    <a:pt x="374" y="289"/>
                    <a:pt x="459" y="359"/>
                    <a:pt x="413" y="441"/>
                  </a:cubicBezTo>
                  <a:cubicBezTo>
                    <a:pt x="368" y="523"/>
                    <a:pt x="210" y="599"/>
                    <a:pt x="140" y="714"/>
                  </a:cubicBezTo>
                  <a:cubicBezTo>
                    <a:pt x="70" y="830"/>
                    <a:pt x="0" y="970"/>
                    <a:pt x="0" y="1131"/>
                  </a:cubicBezTo>
                  <a:cubicBezTo>
                    <a:pt x="0" y="1292"/>
                    <a:pt x="24" y="1590"/>
                    <a:pt x="140" y="1681"/>
                  </a:cubicBezTo>
                  <a:cubicBezTo>
                    <a:pt x="255" y="1772"/>
                    <a:pt x="543" y="1677"/>
                    <a:pt x="690" y="1681"/>
                  </a:cubicBezTo>
                  <a:cubicBezTo>
                    <a:pt x="837" y="1685"/>
                    <a:pt x="942" y="1647"/>
                    <a:pt x="1024" y="1704"/>
                  </a:cubicBezTo>
                  <a:cubicBezTo>
                    <a:pt x="1106" y="1761"/>
                    <a:pt x="1158" y="1953"/>
                    <a:pt x="1185" y="2024"/>
                  </a:cubicBezTo>
                  <a:cubicBezTo>
                    <a:pt x="1212" y="2095"/>
                    <a:pt x="1185" y="2094"/>
                    <a:pt x="1185" y="2128"/>
                  </a:cubicBezTo>
                  <a:cubicBezTo>
                    <a:pt x="1185" y="2161"/>
                    <a:pt x="1190" y="2214"/>
                    <a:pt x="1191" y="2231"/>
                  </a:cubicBezTo>
                </a:path>
              </a:pathLst>
            </a:custGeom>
            <a:noFill/>
            <a:ln w="28575" cap="flat" cmpd="sng">
              <a:solidFill>
                <a:srgbClr val="0000FF"/>
              </a:solidFill>
              <a:prstDash val="solid"/>
              <a:round/>
              <a:headEnd/>
              <a:tailEnd/>
            </a:ln>
            <a:effectLst/>
          </p:spPr>
          <p:txBody>
            <a:bodyPr wrap="none">
              <a:prstTxWarp prst="textNoShape">
                <a:avLst/>
              </a:prstTxWarp>
            </a:bodyPr>
            <a:lstStyle/>
            <a:p>
              <a:endParaRPr lang="it-IT"/>
            </a:p>
          </p:txBody>
        </p:sp>
        <p:sp>
          <p:nvSpPr>
            <p:cNvPr id="94213" name="Freeform 5"/>
            <p:cNvSpPr>
              <a:spLocks/>
            </p:cNvSpPr>
            <p:nvPr/>
          </p:nvSpPr>
          <p:spPr bwMode="auto">
            <a:xfrm>
              <a:off x="3612" y="42"/>
              <a:ext cx="466" cy="1536"/>
            </a:xfrm>
            <a:custGeom>
              <a:avLst/>
              <a:gdLst/>
              <a:ahLst/>
              <a:cxnLst>
                <a:cxn ang="0">
                  <a:pos x="0" y="1536"/>
                </a:cxn>
                <a:cxn ang="0">
                  <a:pos x="54" y="1431"/>
                </a:cxn>
                <a:cxn ang="0">
                  <a:pos x="264" y="1200"/>
                </a:cxn>
                <a:cxn ang="0">
                  <a:pos x="342" y="888"/>
                </a:cxn>
                <a:cxn ang="0">
                  <a:pos x="450" y="612"/>
                </a:cxn>
                <a:cxn ang="0">
                  <a:pos x="438" y="384"/>
                </a:cxn>
                <a:cxn ang="0">
                  <a:pos x="402" y="0"/>
                </a:cxn>
              </a:cxnLst>
              <a:rect l="0" t="0" r="r" b="b"/>
              <a:pathLst>
                <a:path w="466" h="1536">
                  <a:moveTo>
                    <a:pt x="0" y="1536"/>
                  </a:moveTo>
                  <a:cubicBezTo>
                    <a:pt x="9" y="1519"/>
                    <a:pt x="10" y="1487"/>
                    <a:pt x="54" y="1431"/>
                  </a:cubicBezTo>
                  <a:cubicBezTo>
                    <a:pt x="98" y="1375"/>
                    <a:pt x="216" y="1290"/>
                    <a:pt x="264" y="1200"/>
                  </a:cubicBezTo>
                  <a:cubicBezTo>
                    <a:pt x="312" y="1110"/>
                    <a:pt x="311" y="986"/>
                    <a:pt x="342" y="888"/>
                  </a:cubicBezTo>
                  <a:cubicBezTo>
                    <a:pt x="373" y="790"/>
                    <a:pt x="434" y="696"/>
                    <a:pt x="450" y="612"/>
                  </a:cubicBezTo>
                  <a:cubicBezTo>
                    <a:pt x="466" y="528"/>
                    <a:pt x="446" y="486"/>
                    <a:pt x="438" y="384"/>
                  </a:cubicBezTo>
                  <a:cubicBezTo>
                    <a:pt x="430" y="282"/>
                    <a:pt x="410" y="80"/>
                    <a:pt x="402" y="0"/>
                  </a:cubicBezTo>
                </a:path>
              </a:pathLst>
            </a:custGeom>
            <a:noFill/>
            <a:ln w="22225" cap="flat" cmpd="sng">
              <a:solidFill>
                <a:srgbClr val="0000FF"/>
              </a:solidFill>
              <a:prstDash val="solid"/>
              <a:round/>
              <a:headEnd/>
              <a:tailEnd/>
            </a:ln>
            <a:effectLst/>
          </p:spPr>
          <p:txBody>
            <a:bodyPr wrap="none">
              <a:prstTxWarp prst="textNoShape">
                <a:avLst/>
              </a:prstTxWarp>
            </a:bodyPr>
            <a:lstStyle/>
            <a:p>
              <a:endParaRPr lang="it-IT"/>
            </a:p>
          </p:txBody>
        </p:sp>
      </p:grpSp>
      <p:grpSp>
        <p:nvGrpSpPr>
          <p:cNvPr id="3" name="Group 6"/>
          <p:cNvGrpSpPr>
            <a:grpSpLocks/>
          </p:cNvGrpSpPr>
          <p:nvPr/>
        </p:nvGrpSpPr>
        <p:grpSpPr bwMode="auto">
          <a:xfrm>
            <a:off x="5003800" y="620713"/>
            <a:ext cx="2328863" cy="6170612"/>
            <a:chOff x="3152" y="391"/>
            <a:chExt cx="1467" cy="3887"/>
          </a:xfrm>
        </p:grpSpPr>
        <p:sp>
          <p:nvSpPr>
            <p:cNvPr id="94215" name="Freeform 7"/>
            <p:cNvSpPr>
              <a:spLocks/>
            </p:cNvSpPr>
            <p:nvPr/>
          </p:nvSpPr>
          <p:spPr bwMode="auto">
            <a:xfrm>
              <a:off x="3175" y="391"/>
              <a:ext cx="1444" cy="2495"/>
            </a:xfrm>
            <a:custGeom>
              <a:avLst/>
              <a:gdLst/>
              <a:ahLst/>
              <a:cxnLst>
                <a:cxn ang="0">
                  <a:pos x="1338" y="0"/>
                </a:cxn>
                <a:cxn ang="0">
                  <a:pos x="1429" y="272"/>
                </a:cxn>
                <a:cxn ang="0">
                  <a:pos x="1247" y="499"/>
                </a:cxn>
                <a:cxn ang="0">
                  <a:pos x="1202" y="635"/>
                </a:cxn>
                <a:cxn ang="0">
                  <a:pos x="1111" y="726"/>
                </a:cxn>
                <a:cxn ang="0">
                  <a:pos x="1111" y="862"/>
                </a:cxn>
                <a:cxn ang="0">
                  <a:pos x="1066" y="998"/>
                </a:cxn>
                <a:cxn ang="0">
                  <a:pos x="1111" y="1134"/>
                </a:cxn>
                <a:cxn ang="0">
                  <a:pos x="1020" y="1270"/>
                </a:cxn>
                <a:cxn ang="0">
                  <a:pos x="930" y="1361"/>
                </a:cxn>
                <a:cxn ang="0">
                  <a:pos x="930" y="1451"/>
                </a:cxn>
                <a:cxn ang="0">
                  <a:pos x="863" y="1613"/>
                </a:cxn>
                <a:cxn ang="0">
                  <a:pos x="794" y="1814"/>
                </a:cxn>
                <a:cxn ang="0">
                  <a:pos x="658" y="1996"/>
                </a:cxn>
                <a:cxn ang="0">
                  <a:pos x="612" y="2087"/>
                </a:cxn>
                <a:cxn ang="0">
                  <a:pos x="476" y="2132"/>
                </a:cxn>
                <a:cxn ang="0">
                  <a:pos x="385" y="2268"/>
                </a:cxn>
                <a:cxn ang="0">
                  <a:pos x="295" y="2268"/>
                </a:cxn>
                <a:cxn ang="0">
                  <a:pos x="159" y="2313"/>
                </a:cxn>
                <a:cxn ang="0">
                  <a:pos x="23" y="2449"/>
                </a:cxn>
                <a:cxn ang="0">
                  <a:pos x="23" y="2495"/>
                </a:cxn>
              </a:cxnLst>
              <a:rect l="0" t="0" r="r" b="b"/>
              <a:pathLst>
                <a:path w="1444" h="2495">
                  <a:moveTo>
                    <a:pt x="1338" y="0"/>
                  </a:moveTo>
                  <a:cubicBezTo>
                    <a:pt x="1391" y="94"/>
                    <a:pt x="1444" y="189"/>
                    <a:pt x="1429" y="272"/>
                  </a:cubicBezTo>
                  <a:cubicBezTo>
                    <a:pt x="1414" y="355"/>
                    <a:pt x="1285" y="439"/>
                    <a:pt x="1247" y="499"/>
                  </a:cubicBezTo>
                  <a:cubicBezTo>
                    <a:pt x="1209" y="559"/>
                    <a:pt x="1225" y="597"/>
                    <a:pt x="1202" y="635"/>
                  </a:cubicBezTo>
                  <a:cubicBezTo>
                    <a:pt x="1179" y="673"/>
                    <a:pt x="1126" y="688"/>
                    <a:pt x="1111" y="726"/>
                  </a:cubicBezTo>
                  <a:cubicBezTo>
                    <a:pt x="1096" y="764"/>
                    <a:pt x="1118" y="817"/>
                    <a:pt x="1111" y="862"/>
                  </a:cubicBezTo>
                  <a:cubicBezTo>
                    <a:pt x="1104" y="907"/>
                    <a:pt x="1066" y="953"/>
                    <a:pt x="1066" y="998"/>
                  </a:cubicBezTo>
                  <a:cubicBezTo>
                    <a:pt x="1066" y="1043"/>
                    <a:pt x="1119" y="1089"/>
                    <a:pt x="1111" y="1134"/>
                  </a:cubicBezTo>
                  <a:cubicBezTo>
                    <a:pt x="1103" y="1179"/>
                    <a:pt x="1050" y="1232"/>
                    <a:pt x="1020" y="1270"/>
                  </a:cubicBezTo>
                  <a:cubicBezTo>
                    <a:pt x="990" y="1308"/>
                    <a:pt x="945" y="1331"/>
                    <a:pt x="930" y="1361"/>
                  </a:cubicBezTo>
                  <a:cubicBezTo>
                    <a:pt x="915" y="1391"/>
                    <a:pt x="941" y="1409"/>
                    <a:pt x="930" y="1451"/>
                  </a:cubicBezTo>
                  <a:cubicBezTo>
                    <a:pt x="919" y="1493"/>
                    <a:pt x="886" y="1553"/>
                    <a:pt x="863" y="1613"/>
                  </a:cubicBezTo>
                  <a:cubicBezTo>
                    <a:pt x="840" y="1673"/>
                    <a:pt x="828" y="1750"/>
                    <a:pt x="794" y="1814"/>
                  </a:cubicBezTo>
                  <a:cubicBezTo>
                    <a:pt x="760" y="1878"/>
                    <a:pt x="688" y="1950"/>
                    <a:pt x="658" y="1996"/>
                  </a:cubicBezTo>
                  <a:cubicBezTo>
                    <a:pt x="628" y="2042"/>
                    <a:pt x="642" y="2064"/>
                    <a:pt x="612" y="2087"/>
                  </a:cubicBezTo>
                  <a:cubicBezTo>
                    <a:pt x="582" y="2110"/>
                    <a:pt x="514" y="2102"/>
                    <a:pt x="476" y="2132"/>
                  </a:cubicBezTo>
                  <a:cubicBezTo>
                    <a:pt x="438" y="2162"/>
                    <a:pt x="415" y="2245"/>
                    <a:pt x="385" y="2268"/>
                  </a:cubicBezTo>
                  <a:cubicBezTo>
                    <a:pt x="355" y="2291"/>
                    <a:pt x="333" y="2261"/>
                    <a:pt x="295" y="2268"/>
                  </a:cubicBezTo>
                  <a:cubicBezTo>
                    <a:pt x="257" y="2275"/>
                    <a:pt x="204" y="2283"/>
                    <a:pt x="159" y="2313"/>
                  </a:cubicBezTo>
                  <a:cubicBezTo>
                    <a:pt x="114" y="2343"/>
                    <a:pt x="46" y="2419"/>
                    <a:pt x="23" y="2449"/>
                  </a:cubicBezTo>
                  <a:cubicBezTo>
                    <a:pt x="0" y="2479"/>
                    <a:pt x="23" y="2487"/>
                    <a:pt x="23" y="2495"/>
                  </a:cubicBezTo>
                </a:path>
              </a:pathLst>
            </a:custGeom>
            <a:noFill/>
            <a:ln w="22225" cap="flat" cmpd="sng">
              <a:solidFill>
                <a:srgbClr val="FF0000"/>
              </a:solidFill>
              <a:prstDash val="solid"/>
              <a:round/>
              <a:headEnd/>
              <a:tailEnd/>
            </a:ln>
            <a:effectLst/>
          </p:spPr>
          <p:txBody>
            <a:bodyPr wrap="none">
              <a:prstTxWarp prst="textNoShape">
                <a:avLst/>
              </a:prstTxWarp>
            </a:bodyPr>
            <a:lstStyle/>
            <a:p>
              <a:endParaRPr lang="it-IT"/>
            </a:p>
          </p:txBody>
        </p:sp>
        <p:sp>
          <p:nvSpPr>
            <p:cNvPr id="94216" name="Freeform 8"/>
            <p:cNvSpPr>
              <a:spLocks/>
            </p:cNvSpPr>
            <p:nvPr/>
          </p:nvSpPr>
          <p:spPr bwMode="auto">
            <a:xfrm>
              <a:off x="3152" y="3271"/>
              <a:ext cx="1467" cy="1007"/>
            </a:xfrm>
            <a:custGeom>
              <a:avLst/>
              <a:gdLst/>
              <a:ahLst/>
              <a:cxnLst>
                <a:cxn ang="0">
                  <a:pos x="0" y="159"/>
                </a:cxn>
                <a:cxn ang="0">
                  <a:pos x="227" y="114"/>
                </a:cxn>
                <a:cxn ang="0">
                  <a:pos x="408" y="159"/>
                </a:cxn>
                <a:cxn ang="0">
                  <a:pos x="454" y="114"/>
                </a:cxn>
                <a:cxn ang="0">
                  <a:pos x="590" y="68"/>
                </a:cxn>
                <a:cxn ang="0">
                  <a:pos x="726" y="23"/>
                </a:cxn>
                <a:cxn ang="0">
                  <a:pos x="862" y="114"/>
                </a:cxn>
                <a:cxn ang="0">
                  <a:pos x="907" y="68"/>
                </a:cxn>
                <a:cxn ang="0">
                  <a:pos x="1089" y="23"/>
                </a:cxn>
                <a:cxn ang="0">
                  <a:pos x="1225" y="23"/>
                </a:cxn>
                <a:cxn ang="0">
                  <a:pos x="1361" y="159"/>
                </a:cxn>
                <a:cxn ang="0">
                  <a:pos x="1452" y="295"/>
                </a:cxn>
                <a:cxn ang="0">
                  <a:pos x="1452" y="431"/>
                </a:cxn>
                <a:cxn ang="0">
                  <a:pos x="1406" y="522"/>
                </a:cxn>
                <a:cxn ang="0">
                  <a:pos x="1361" y="567"/>
                </a:cxn>
                <a:cxn ang="0">
                  <a:pos x="1316" y="613"/>
                </a:cxn>
                <a:cxn ang="0">
                  <a:pos x="1225" y="613"/>
                </a:cxn>
                <a:cxn ang="0">
                  <a:pos x="1043" y="613"/>
                </a:cxn>
                <a:cxn ang="0">
                  <a:pos x="953" y="522"/>
                </a:cxn>
                <a:cxn ang="0">
                  <a:pos x="817" y="522"/>
                </a:cxn>
                <a:cxn ang="0">
                  <a:pos x="726" y="567"/>
                </a:cxn>
                <a:cxn ang="0">
                  <a:pos x="766" y="863"/>
                </a:cxn>
                <a:cxn ang="0">
                  <a:pos x="742" y="1007"/>
                </a:cxn>
              </a:cxnLst>
              <a:rect l="0" t="0" r="r" b="b"/>
              <a:pathLst>
                <a:path w="1467" h="1007">
                  <a:moveTo>
                    <a:pt x="0" y="159"/>
                  </a:moveTo>
                  <a:cubicBezTo>
                    <a:pt x="79" y="136"/>
                    <a:pt x="159" y="114"/>
                    <a:pt x="227" y="114"/>
                  </a:cubicBezTo>
                  <a:cubicBezTo>
                    <a:pt x="295" y="114"/>
                    <a:pt x="370" y="159"/>
                    <a:pt x="408" y="159"/>
                  </a:cubicBezTo>
                  <a:cubicBezTo>
                    <a:pt x="446" y="159"/>
                    <a:pt x="424" y="129"/>
                    <a:pt x="454" y="114"/>
                  </a:cubicBezTo>
                  <a:cubicBezTo>
                    <a:pt x="484" y="99"/>
                    <a:pt x="545" y="83"/>
                    <a:pt x="590" y="68"/>
                  </a:cubicBezTo>
                  <a:cubicBezTo>
                    <a:pt x="635" y="53"/>
                    <a:pt x="681" y="15"/>
                    <a:pt x="726" y="23"/>
                  </a:cubicBezTo>
                  <a:cubicBezTo>
                    <a:pt x="771" y="31"/>
                    <a:pt x="832" y="107"/>
                    <a:pt x="862" y="114"/>
                  </a:cubicBezTo>
                  <a:cubicBezTo>
                    <a:pt x="892" y="121"/>
                    <a:pt x="869" y="83"/>
                    <a:pt x="907" y="68"/>
                  </a:cubicBezTo>
                  <a:cubicBezTo>
                    <a:pt x="945" y="53"/>
                    <a:pt x="1036" y="30"/>
                    <a:pt x="1089" y="23"/>
                  </a:cubicBezTo>
                  <a:cubicBezTo>
                    <a:pt x="1142" y="16"/>
                    <a:pt x="1180" y="0"/>
                    <a:pt x="1225" y="23"/>
                  </a:cubicBezTo>
                  <a:cubicBezTo>
                    <a:pt x="1270" y="46"/>
                    <a:pt x="1323" y="114"/>
                    <a:pt x="1361" y="159"/>
                  </a:cubicBezTo>
                  <a:cubicBezTo>
                    <a:pt x="1399" y="204"/>
                    <a:pt x="1437" y="250"/>
                    <a:pt x="1452" y="295"/>
                  </a:cubicBezTo>
                  <a:cubicBezTo>
                    <a:pt x="1467" y="340"/>
                    <a:pt x="1460" y="393"/>
                    <a:pt x="1452" y="431"/>
                  </a:cubicBezTo>
                  <a:cubicBezTo>
                    <a:pt x="1444" y="469"/>
                    <a:pt x="1421" y="499"/>
                    <a:pt x="1406" y="522"/>
                  </a:cubicBezTo>
                  <a:cubicBezTo>
                    <a:pt x="1391" y="545"/>
                    <a:pt x="1376" y="552"/>
                    <a:pt x="1361" y="567"/>
                  </a:cubicBezTo>
                  <a:cubicBezTo>
                    <a:pt x="1346" y="582"/>
                    <a:pt x="1339" y="605"/>
                    <a:pt x="1316" y="613"/>
                  </a:cubicBezTo>
                  <a:cubicBezTo>
                    <a:pt x="1293" y="621"/>
                    <a:pt x="1270" y="613"/>
                    <a:pt x="1225" y="613"/>
                  </a:cubicBezTo>
                  <a:cubicBezTo>
                    <a:pt x="1180" y="613"/>
                    <a:pt x="1088" y="628"/>
                    <a:pt x="1043" y="613"/>
                  </a:cubicBezTo>
                  <a:cubicBezTo>
                    <a:pt x="998" y="598"/>
                    <a:pt x="991" y="537"/>
                    <a:pt x="953" y="522"/>
                  </a:cubicBezTo>
                  <a:cubicBezTo>
                    <a:pt x="915" y="507"/>
                    <a:pt x="855" y="515"/>
                    <a:pt x="817" y="522"/>
                  </a:cubicBezTo>
                  <a:cubicBezTo>
                    <a:pt x="779" y="529"/>
                    <a:pt x="734" y="510"/>
                    <a:pt x="726" y="567"/>
                  </a:cubicBezTo>
                  <a:cubicBezTo>
                    <a:pt x="718" y="624"/>
                    <a:pt x="763" y="790"/>
                    <a:pt x="766" y="863"/>
                  </a:cubicBezTo>
                  <a:cubicBezTo>
                    <a:pt x="769" y="936"/>
                    <a:pt x="747" y="977"/>
                    <a:pt x="742" y="1007"/>
                  </a:cubicBezTo>
                </a:path>
              </a:pathLst>
            </a:custGeom>
            <a:noFill/>
            <a:ln w="22225" cap="flat" cmpd="sng">
              <a:solidFill>
                <a:srgbClr val="FF0000"/>
              </a:solidFill>
              <a:prstDash val="solid"/>
              <a:round/>
              <a:headEnd/>
              <a:tailEnd/>
            </a:ln>
            <a:effectLst/>
          </p:spPr>
          <p:txBody>
            <a:bodyPr wrap="none">
              <a:prstTxWarp prst="textNoShape">
                <a:avLst/>
              </a:prstTxWarp>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304800" y="0"/>
            <a:ext cx="8229600" cy="6834188"/>
            <a:chOff x="113" y="432"/>
            <a:chExt cx="5507" cy="4504"/>
          </a:xfrm>
        </p:grpSpPr>
        <p:pic>
          <p:nvPicPr>
            <p:cNvPr id="96258" name="Picture 2" descr="vulcano6"/>
            <p:cNvPicPr>
              <a:picLocks noChangeAspect="1" noChangeArrowheads="1"/>
            </p:cNvPicPr>
            <p:nvPr/>
          </p:nvPicPr>
          <p:blipFill>
            <a:blip r:embed="rId3"/>
            <a:srcRect/>
            <a:stretch>
              <a:fillRect/>
            </a:stretch>
          </p:blipFill>
          <p:spPr bwMode="auto">
            <a:xfrm>
              <a:off x="113" y="432"/>
              <a:ext cx="5507" cy="4504"/>
            </a:xfrm>
            <a:prstGeom prst="rect">
              <a:avLst/>
            </a:prstGeom>
            <a:noFill/>
          </p:spPr>
        </p:pic>
        <p:sp>
          <p:nvSpPr>
            <p:cNvPr id="96259" name="Rectangle 3"/>
            <p:cNvSpPr>
              <a:spLocks noChangeArrowheads="1"/>
            </p:cNvSpPr>
            <p:nvPr/>
          </p:nvSpPr>
          <p:spPr bwMode="auto">
            <a:xfrm>
              <a:off x="5194" y="2002"/>
              <a:ext cx="408" cy="1316"/>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it-IT"/>
            </a:p>
          </p:txBody>
        </p:sp>
        <p:sp>
          <p:nvSpPr>
            <p:cNvPr id="96260" name="Rectangle 4"/>
            <p:cNvSpPr>
              <a:spLocks noChangeArrowheads="1"/>
            </p:cNvSpPr>
            <p:nvPr/>
          </p:nvSpPr>
          <p:spPr bwMode="auto">
            <a:xfrm>
              <a:off x="4830" y="3635"/>
              <a:ext cx="90" cy="499"/>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it-IT"/>
            </a:p>
          </p:txBody>
        </p:sp>
        <p:sp>
          <p:nvSpPr>
            <p:cNvPr id="96261" name="Text Box 5"/>
            <p:cNvSpPr txBox="1">
              <a:spLocks noChangeArrowheads="1"/>
            </p:cNvSpPr>
            <p:nvPr/>
          </p:nvSpPr>
          <p:spPr bwMode="auto">
            <a:xfrm>
              <a:off x="4966" y="3727"/>
              <a:ext cx="637" cy="304"/>
            </a:xfrm>
            <a:prstGeom prst="rect">
              <a:avLst/>
            </a:prstGeom>
            <a:noFill/>
            <a:ln w="9525">
              <a:noFill/>
              <a:miter lim="800000"/>
              <a:headEnd/>
              <a:tailEnd/>
            </a:ln>
            <a:effectLst/>
          </p:spPr>
          <p:txBody>
            <a:bodyPr wrap="square">
              <a:prstTxWarp prst="textNoShape">
                <a:avLst/>
              </a:prstTxWarp>
              <a:spAutoFit/>
            </a:bodyPr>
            <a:lstStyle/>
            <a:p>
              <a:pPr eaLnBrk="1" hangingPunct="1"/>
              <a:r>
                <a:rPr lang="it-IT">
                  <a:solidFill>
                    <a:schemeClr val="bg1"/>
                  </a:solidFill>
                  <a:latin typeface="Tahoma" charset="0"/>
                </a:rPr>
                <a:t>10 m</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2" name="AutoShape 2"/>
          <p:cNvSpPr>
            <a:spLocks noChangeArrowheads="1"/>
          </p:cNvSpPr>
          <p:nvPr/>
        </p:nvSpPr>
        <p:spPr bwMode="auto">
          <a:xfrm>
            <a:off x="179388" y="620713"/>
            <a:ext cx="8964612" cy="215900"/>
          </a:xfrm>
          <a:prstGeom prst="flowChartProcess">
            <a:avLst/>
          </a:prstGeom>
          <a:solidFill>
            <a:srgbClr val="8DB3E2"/>
          </a:solidFill>
          <a:ln w="9525">
            <a:solidFill>
              <a:srgbClr val="8DB3E2"/>
            </a:solidFill>
            <a:miter lim="800000"/>
            <a:headEnd/>
            <a:tailEnd/>
          </a:ln>
        </p:spPr>
        <p:txBody>
          <a:bodyPr>
            <a:prstTxWarp prst="textNoShape">
              <a:avLst/>
            </a:prstTxWarp>
          </a:bodyPr>
          <a:lstStyle/>
          <a:p>
            <a:endParaRPr lang="it-IT">
              <a:latin typeface="Calibri" charset="0"/>
            </a:endParaRPr>
          </a:p>
        </p:txBody>
      </p:sp>
      <p:pic>
        <p:nvPicPr>
          <p:cNvPr id="163843" name="Picture 3" descr="ScreenHunter_09 May"/>
          <p:cNvPicPr>
            <a:picLocks noChangeAspect="1" noChangeArrowheads="1"/>
          </p:cNvPicPr>
          <p:nvPr/>
        </p:nvPicPr>
        <p:blipFill>
          <a:blip r:embed="rId2"/>
          <a:srcRect/>
          <a:stretch>
            <a:fillRect/>
          </a:stretch>
        </p:blipFill>
        <p:spPr bwMode="auto">
          <a:xfrm>
            <a:off x="6948488" y="195263"/>
            <a:ext cx="1800225" cy="1625600"/>
          </a:xfrm>
          <a:prstGeom prst="rect">
            <a:avLst/>
          </a:prstGeom>
          <a:noFill/>
          <a:ln w="9525">
            <a:noFill/>
            <a:miter lim="800000"/>
            <a:headEnd/>
            <a:tailEnd/>
          </a:ln>
        </p:spPr>
      </p:pic>
      <p:sp>
        <p:nvSpPr>
          <p:cNvPr id="163844" name="CasellaDiTesto 3"/>
          <p:cNvSpPr txBox="1">
            <a:spLocks noChangeArrowheads="1"/>
          </p:cNvSpPr>
          <p:nvPr/>
        </p:nvSpPr>
        <p:spPr bwMode="auto">
          <a:xfrm>
            <a:off x="2895600" y="2921000"/>
            <a:ext cx="3124200" cy="584200"/>
          </a:xfrm>
          <a:prstGeom prst="rect">
            <a:avLst/>
          </a:prstGeom>
          <a:noFill/>
          <a:ln w="9525">
            <a:noFill/>
            <a:miter lim="800000"/>
            <a:headEnd/>
            <a:tailEnd/>
          </a:ln>
        </p:spPr>
        <p:txBody>
          <a:bodyPr wrap="square">
            <a:prstTxWarp prst="textNoShape">
              <a:avLst/>
            </a:prstTxWarp>
            <a:spAutoFit/>
          </a:bodyPr>
          <a:lstStyle/>
          <a:p>
            <a:r>
              <a:rPr lang="it-IT" sz="3200" b="1" dirty="0" smtClean="0">
                <a:solidFill>
                  <a:srgbClr val="FFFF00"/>
                </a:solidFill>
                <a:latin typeface="Calibri" charset="0"/>
              </a:rPr>
              <a:t>DATA OUTREACH</a:t>
            </a:r>
            <a:endParaRPr lang="it-IT" sz="3200" b="1" dirty="0">
              <a:solidFill>
                <a:srgbClr val="FFFF00"/>
              </a:solidFill>
              <a:latin typeface="Calibri" charset="0"/>
            </a:endParaRPr>
          </a:p>
        </p:txBody>
      </p:sp>
      <p:sp>
        <p:nvSpPr>
          <p:cNvPr id="5" name="CasellaDiTesto 3"/>
          <p:cNvSpPr txBox="1">
            <a:spLocks noChangeArrowheads="1"/>
          </p:cNvSpPr>
          <p:nvPr/>
        </p:nvSpPr>
        <p:spPr bwMode="auto">
          <a:xfrm>
            <a:off x="381000" y="4462552"/>
            <a:ext cx="8229600" cy="1862048"/>
          </a:xfrm>
          <a:prstGeom prst="rect">
            <a:avLst/>
          </a:prstGeom>
          <a:noFill/>
          <a:ln w="9525">
            <a:noFill/>
            <a:miter lim="800000"/>
            <a:headEnd/>
            <a:tailEnd/>
          </a:ln>
        </p:spPr>
        <p:txBody>
          <a:bodyPr wrap="square">
            <a:prstTxWarp prst="textNoShape">
              <a:avLst/>
            </a:prstTxWarp>
            <a:spAutoFit/>
          </a:bodyPr>
          <a:lstStyle/>
          <a:p>
            <a:r>
              <a:rPr lang="en-GB" sz="2300" dirty="0" smtClean="0">
                <a:solidFill>
                  <a:srgbClr val="FFFF00"/>
                </a:solidFill>
                <a:latin typeface="Calibri" charset="0"/>
              </a:rPr>
              <a:t>An Atlas is expected to be published by 2013, to spread the result obtained by </a:t>
            </a:r>
            <a:r>
              <a:rPr lang="en-GB" sz="2300" dirty="0" err="1" smtClean="0">
                <a:solidFill>
                  <a:srgbClr val="FFFF00"/>
                </a:solidFill>
                <a:latin typeface="Calibri" charset="0"/>
              </a:rPr>
              <a:t>MaGIC</a:t>
            </a:r>
            <a:r>
              <a:rPr lang="en-GB" sz="2300" dirty="0" smtClean="0">
                <a:solidFill>
                  <a:srgbClr val="FFFF00"/>
                </a:solidFill>
                <a:latin typeface="Calibri" charset="0"/>
              </a:rPr>
              <a:t> project over the scientists, end users and general public.</a:t>
            </a:r>
          </a:p>
          <a:p>
            <a:endParaRPr lang="en-GB" sz="2300" dirty="0" smtClean="0">
              <a:solidFill>
                <a:srgbClr val="FFFF00"/>
              </a:solidFill>
              <a:latin typeface="Calibri" charset="0"/>
            </a:endParaRPr>
          </a:p>
          <a:p>
            <a:r>
              <a:rPr lang="en-GB" sz="2300" dirty="0" smtClean="0">
                <a:solidFill>
                  <a:srgbClr val="FFFF00"/>
                </a:solidFill>
                <a:latin typeface="Calibri" charset="0"/>
              </a:rPr>
              <a:t>This is the</a:t>
            </a:r>
            <a:r>
              <a:rPr lang="en-GB" sz="2300" dirty="0" smtClean="0">
                <a:solidFill>
                  <a:srgbClr val="FFFF00"/>
                </a:solidFill>
                <a:latin typeface="Calibri" charset="0"/>
              </a:rPr>
              <a:t> first draft </a:t>
            </a:r>
            <a:r>
              <a:rPr lang="en-GB" sz="2300" dirty="0" smtClean="0">
                <a:solidFill>
                  <a:srgbClr val="FFFF00"/>
                </a:solidFill>
                <a:latin typeface="Calibri" charset="0"/>
              </a:rPr>
              <a:t>of the</a:t>
            </a:r>
            <a:r>
              <a:rPr lang="en-GB" sz="2300" dirty="0" smtClean="0">
                <a:solidFill>
                  <a:srgbClr val="FFFF00"/>
                </a:solidFill>
                <a:latin typeface="Calibri" charset="0"/>
              </a:rPr>
              <a:t> format </a:t>
            </a:r>
            <a:r>
              <a:rPr lang="en-GB" sz="2300" dirty="0" smtClean="0">
                <a:solidFill>
                  <a:srgbClr val="FFFF00"/>
                </a:solidFill>
                <a:latin typeface="Calibri" charset="0"/>
              </a:rPr>
              <a:t>of the Atlas </a:t>
            </a:r>
            <a:endParaRPr lang="en-GB" sz="2300" dirty="0">
              <a:solidFill>
                <a:srgbClr val="FFFF00"/>
              </a:solidFill>
              <a:latin typeface="Calibri"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4866" name="Immagine 11" descr="F 33-34.jpg"/>
          <p:cNvPicPr>
            <a:picLocks noChangeAspect="1"/>
          </p:cNvPicPr>
          <p:nvPr/>
        </p:nvPicPr>
        <p:blipFill>
          <a:blip r:embed="rId2"/>
          <a:srcRect/>
          <a:stretch>
            <a:fillRect/>
          </a:stretch>
        </p:blipFill>
        <p:spPr bwMode="auto">
          <a:xfrm>
            <a:off x="4611688" y="0"/>
            <a:ext cx="4532312" cy="6821488"/>
          </a:xfrm>
          <a:prstGeom prst="rect">
            <a:avLst/>
          </a:prstGeom>
          <a:noFill/>
          <a:ln w="9525">
            <a:noFill/>
            <a:miter lim="800000"/>
            <a:headEnd/>
            <a:tailEnd/>
          </a:ln>
        </p:spPr>
      </p:pic>
      <p:sp>
        <p:nvSpPr>
          <p:cNvPr id="6" name="Rettangolo 5"/>
          <p:cNvSpPr/>
          <p:nvPr/>
        </p:nvSpPr>
        <p:spPr>
          <a:xfrm>
            <a:off x="0" y="0"/>
            <a:ext cx="442753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64868" name="CasellaDiTesto 4"/>
          <p:cNvSpPr txBox="1">
            <a:spLocks noChangeArrowheads="1"/>
          </p:cNvSpPr>
          <p:nvPr/>
        </p:nvSpPr>
        <p:spPr bwMode="auto">
          <a:xfrm>
            <a:off x="179388" y="836613"/>
            <a:ext cx="2160587" cy="5862637"/>
          </a:xfrm>
          <a:prstGeom prst="rect">
            <a:avLst/>
          </a:prstGeom>
          <a:noFill/>
          <a:ln w="9525">
            <a:noFill/>
            <a:miter lim="800000"/>
            <a:headEnd/>
            <a:tailEnd/>
          </a:ln>
        </p:spPr>
        <p:txBody>
          <a:bodyPr>
            <a:prstTxWarp prst="textNoShape">
              <a:avLst/>
            </a:prstTxWarp>
            <a:spAutoFit/>
          </a:bodyPr>
          <a:lstStyle/>
          <a:p>
            <a:r>
              <a:rPr lang="it-IT" sz="500" b="1"/>
              <a:t>Inquadramento geodinamico dell’area dello Stretto di Messina</a:t>
            </a:r>
          </a:p>
          <a:p>
            <a:endParaRPr lang="it-IT" sz="500"/>
          </a:p>
          <a:p>
            <a:r>
              <a:rPr lang="it-IT" sz="500"/>
              <a:t>Pippo, pippol, pluto, plutoPippo, pippol, pluto, plutoPippo, pippol, pluto, pluto o, pippol, pluto, plutoPippoo, pippol, pluto, plutoPippoo, pippol, pluto, plutoPippoo, pippol, pluto, plutoPippoo, pippol, pluto, plutoPippoo, pippol, pluto, plutoPippoo, pippol, pluto, plutoPippoo, pippol, pluto, plutoPippoo, pippol, pluto, plutoPippoo, pippol, pluto, plutoPippoo, pippol, pluto, plutoPippoo, </a:t>
            </a:r>
            <a:r>
              <a:rPr lang="it-IT" sz="500" b="1"/>
              <a:t>pippol</a:t>
            </a:r>
            <a:r>
              <a:rPr lang="it-IT" sz="500"/>
              <a:t>,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 Pippo, pippol, pluto, plutoPippo, pippol, pluto, plutoPippo, pippol, pluto, pluto 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 Pippo, pippol, pluto, plutoPippo, pippol, pluto, plutoPippo, pippol, pluto, pluto 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a:t>
            </a:r>
          </a:p>
          <a:p>
            <a:endParaRPr lang="it-IT" sz="500"/>
          </a:p>
          <a:p>
            <a:endParaRPr lang="it-IT" sz="500"/>
          </a:p>
        </p:txBody>
      </p:sp>
      <p:sp>
        <p:nvSpPr>
          <p:cNvPr id="164869" name="CasellaDiTesto 6"/>
          <p:cNvSpPr txBox="1">
            <a:spLocks noChangeArrowheads="1"/>
          </p:cNvSpPr>
          <p:nvPr/>
        </p:nvSpPr>
        <p:spPr bwMode="auto">
          <a:xfrm>
            <a:off x="2268538" y="836613"/>
            <a:ext cx="2159000" cy="5786437"/>
          </a:xfrm>
          <a:prstGeom prst="rect">
            <a:avLst/>
          </a:prstGeom>
          <a:noFill/>
          <a:ln w="9525">
            <a:noFill/>
            <a:miter lim="800000"/>
            <a:headEnd/>
            <a:tailEnd/>
          </a:ln>
        </p:spPr>
        <p:txBody>
          <a:bodyPr>
            <a:prstTxWarp prst="textNoShape">
              <a:avLst/>
            </a:prstTxWarp>
            <a:spAutoFit/>
          </a:bodyPr>
          <a:lstStyle/>
          <a:p>
            <a:r>
              <a:rPr lang="it-IT" sz="500"/>
              <a:t>Pippo, pippol, pluto, plutoPippo, pippol, pluto, plutoPippo, pippol, pluto, pluto o, pippol, pluto, plutoPippoo, pippol, pluto, plutoPippoo, pippol, pluto, plutoPippoo, pippol, pluto, plutoPippoo, pippol, pluto, plutoPippoo, pippol, pluto, plutoPippoo, pippol, pluto, plutoPippoo, pippol, pluto, plutoPippoo, pippol, pluto, plutoPippoo, pippol, pluto, plutoPippoo, pippol, pluto, plutoPippoo, </a:t>
            </a:r>
            <a:r>
              <a:rPr lang="it-IT" sz="500" b="1"/>
              <a:t>pippol</a:t>
            </a:r>
            <a:r>
              <a:rPr lang="it-IT" sz="500"/>
              <a:t>,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 Pippo, pippol, pluto, plutoPippo, pippol, pluto, plutoPippo, pippol, pluto, pluto o, pippol, pluto, plutoPippoo, pippol, pluto, plutoPippoo, pippol, pluto, plutoPippoo, pippol, pluto, plutoPippoo, pippol, pluto, plutoPippoo, pippol, pluto, plutoPippoo, pippol, pluto, plutoPippoo, pippol, pluto, plutoPippoo, pippol, pluto, plutoPippoo, pippol, pluto, plutoPippoo, pippol, pluto,, pippol, pluto, plutoPippoo, pippol, pluto, plutoPippoo, pippol, pluto, </a:t>
            </a:r>
          </a:p>
          <a:p>
            <a:endParaRPr lang="it-IT" sz="500" b="1"/>
          </a:p>
          <a:p>
            <a:r>
              <a:rPr lang="it-IT" sz="500" b="1"/>
              <a:t>Sismotettonoinica dell’area dello Stretto</a:t>
            </a:r>
          </a:p>
          <a:p>
            <a:r>
              <a:rPr lang="it-IT" sz="500"/>
              <a:t>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 Pippo, pippol, pluto, plutoPippo, pippol, pluto, plutoPippo, pippol, pluto, pluto 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a:t>
            </a:r>
          </a:p>
          <a:p>
            <a:endParaRPr lang="it-IT" sz="500" b="1"/>
          </a:p>
          <a:p>
            <a:r>
              <a:rPr lang="it-IT" sz="500" b="1"/>
              <a:t>Principlai lineamenti geomorfologici dell’area</a:t>
            </a:r>
          </a:p>
          <a:p>
            <a:r>
              <a:rPr lang="it-IT" sz="500"/>
              <a:t>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a:t>
            </a:r>
          </a:p>
          <a:p>
            <a:endParaRPr lang="it-IT" sz="500"/>
          </a:p>
          <a:p>
            <a:endParaRPr lang="it-IT" sz="500"/>
          </a:p>
        </p:txBody>
      </p:sp>
      <p:sp>
        <p:nvSpPr>
          <p:cNvPr id="164870" name="CasellaDiTesto 9"/>
          <p:cNvSpPr txBox="1">
            <a:spLocks noChangeArrowheads="1"/>
          </p:cNvSpPr>
          <p:nvPr/>
        </p:nvSpPr>
        <p:spPr bwMode="auto">
          <a:xfrm>
            <a:off x="7019925" y="4160838"/>
            <a:ext cx="1979613" cy="1630362"/>
          </a:xfrm>
          <a:prstGeom prst="rect">
            <a:avLst/>
          </a:prstGeom>
          <a:noFill/>
          <a:ln w="9525">
            <a:noFill/>
            <a:miter lim="800000"/>
            <a:headEnd/>
            <a:tailEnd/>
          </a:ln>
        </p:spPr>
        <p:txBody>
          <a:bodyPr>
            <a:prstTxWarp prst="textNoShape">
              <a:avLst/>
            </a:prstTxWarp>
            <a:spAutoFit/>
          </a:bodyPr>
          <a:lstStyle/>
          <a:p>
            <a:r>
              <a:rPr lang="it-IT" sz="500" b="1"/>
              <a:t>Eventuale altro testo</a:t>
            </a:r>
          </a:p>
          <a:p>
            <a:r>
              <a:rPr lang="it-IT" sz="500"/>
              <a:t>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a:t>
            </a:r>
          </a:p>
          <a:p>
            <a:endParaRPr lang="it-IT" sz="500"/>
          </a:p>
          <a:p>
            <a:endParaRPr lang="it-IT" sz="500"/>
          </a:p>
        </p:txBody>
      </p:sp>
      <p:sp>
        <p:nvSpPr>
          <p:cNvPr id="164871" name="CasellaDiTesto 9"/>
          <p:cNvSpPr txBox="1">
            <a:spLocks noChangeArrowheads="1"/>
          </p:cNvSpPr>
          <p:nvPr/>
        </p:nvSpPr>
        <p:spPr bwMode="auto">
          <a:xfrm>
            <a:off x="-180975" y="87313"/>
            <a:ext cx="4465638" cy="276225"/>
          </a:xfrm>
          <a:prstGeom prst="rect">
            <a:avLst/>
          </a:prstGeom>
          <a:noFill/>
          <a:ln w="9525">
            <a:noFill/>
            <a:miter lim="800000"/>
            <a:headEnd/>
            <a:tailEnd/>
          </a:ln>
        </p:spPr>
        <p:txBody>
          <a:bodyPr>
            <a:prstTxWarp prst="textNoShape">
              <a:avLst/>
            </a:prstTxWarp>
            <a:spAutoFit/>
          </a:bodyPr>
          <a:lstStyle/>
          <a:p>
            <a:pPr algn="ctr"/>
            <a:r>
              <a:rPr lang="it-IT" sz="1200" b="1">
                <a:solidFill>
                  <a:srgbClr val="558ED5"/>
                </a:solidFill>
              </a:rPr>
              <a:t>SICILIA NORD-ORIENTALE</a:t>
            </a:r>
          </a:p>
        </p:txBody>
      </p:sp>
      <p:sp>
        <p:nvSpPr>
          <p:cNvPr id="164872" name="CasellaDiTesto 10"/>
          <p:cNvSpPr txBox="1">
            <a:spLocks noChangeArrowheads="1"/>
          </p:cNvSpPr>
          <p:nvPr/>
        </p:nvSpPr>
        <p:spPr bwMode="auto">
          <a:xfrm>
            <a:off x="0" y="6524625"/>
            <a:ext cx="395288" cy="261938"/>
          </a:xfrm>
          <a:prstGeom prst="rect">
            <a:avLst/>
          </a:prstGeom>
          <a:noFill/>
          <a:ln w="9525">
            <a:noFill/>
            <a:miter lim="800000"/>
            <a:headEnd/>
            <a:tailEnd/>
          </a:ln>
        </p:spPr>
        <p:txBody>
          <a:bodyPr>
            <a:prstTxWarp prst="textNoShape">
              <a:avLst/>
            </a:prstTxWarp>
            <a:spAutoFit/>
          </a:bodyPr>
          <a:lstStyle/>
          <a:p>
            <a:r>
              <a:rPr lang="it-IT" sz="1100"/>
              <a:t>2</a:t>
            </a:r>
          </a:p>
        </p:txBody>
      </p:sp>
      <p:sp>
        <p:nvSpPr>
          <p:cNvPr id="13" name="Rettangolo 12"/>
          <p:cNvSpPr/>
          <p:nvPr/>
        </p:nvSpPr>
        <p:spPr>
          <a:xfrm>
            <a:off x="4572000" y="0"/>
            <a:ext cx="4572000" cy="6858000"/>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64874" name="Immagine 13" descr="legenda.JPG"/>
          <p:cNvPicPr>
            <a:picLocks noChangeAspect="1"/>
          </p:cNvPicPr>
          <p:nvPr/>
        </p:nvPicPr>
        <p:blipFill>
          <a:blip r:embed="rId3"/>
          <a:srcRect/>
          <a:stretch>
            <a:fillRect/>
          </a:stretch>
        </p:blipFill>
        <p:spPr bwMode="auto">
          <a:xfrm>
            <a:off x="4652963" y="6237288"/>
            <a:ext cx="4383087" cy="442912"/>
          </a:xfrm>
          <a:prstGeom prst="rect">
            <a:avLst/>
          </a:prstGeom>
          <a:noFill/>
          <a:ln w="9525">
            <a:noFill/>
            <a:miter lim="800000"/>
            <a:headEnd/>
            <a:tailEnd/>
          </a:ln>
        </p:spPr>
      </p:pic>
      <p:sp>
        <p:nvSpPr>
          <p:cNvPr id="164875" name="CasellaDiTesto 15"/>
          <p:cNvSpPr txBox="1">
            <a:spLocks noChangeArrowheads="1"/>
          </p:cNvSpPr>
          <p:nvPr/>
        </p:nvSpPr>
        <p:spPr bwMode="auto">
          <a:xfrm>
            <a:off x="4716463" y="200025"/>
            <a:ext cx="4464050" cy="276225"/>
          </a:xfrm>
          <a:prstGeom prst="rect">
            <a:avLst/>
          </a:prstGeom>
          <a:noFill/>
          <a:ln w="9525">
            <a:noFill/>
            <a:miter lim="800000"/>
            <a:headEnd/>
            <a:tailEnd/>
          </a:ln>
        </p:spPr>
        <p:txBody>
          <a:bodyPr>
            <a:prstTxWarp prst="textNoShape">
              <a:avLst/>
            </a:prstTxWarp>
            <a:spAutoFit/>
          </a:bodyPr>
          <a:lstStyle/>
          <a:p>
            <a:pPr algn="ctr"/>
            <a:r>
              <a:rPr lang="it-IT" sz="1200" b="1">
                <a:solidFill>
                  <a:srgbClr val="558ED5"/>
                </a:solidFill>
              </a:rPr>
              <a:t>SICILIA NORD-ORIENTALE</a:t>
            </a:r>
          </a:p>
        </p:txBody>
      </p:sp>
      <p:pic>
        <p:nvPicPr>
          <p:cNvPr id="164876" name="Immagine 17" descr="imm.JPG"/>
          <p:cNvPicPr>
            <a:picLocks noChangeAspect="1"/>
          </p:cNvPicPr>
          <p:nvPr/>
        </p:nvPicPr>
        <p:blipFill>
          <a:blip r:embed="rId4"/>
          <a:srcRect/>
          <a:stretch>
            <a:fillRect/>
          </a:stretch>
        </p:blipFill>
        <p:spPr bwMode="auto">
          <a:xfrm>
            <a:off x="7667625" y="4941888"/>
            <a:ext cx="930275" cy="1039812"/>
          </a:xfrm>
          <a:prstGeom prst="rect">
            <a:avLst/>
          </a:prstGeom>
          <a:noFill/>
          <a:ln w="9525">
            <a:noFill/>
            <a:miter lim="800000"/>
            <a:headEnd/>
            <a:tailEnd/>
          </a:ln>
        </p:spPr>
      </p:pic>
      <p:sp>
        <p:nvSpPr>
          <p:cNvPr id="164877" name="CasellaDiTesto 18"/>
          <p:cNvSpPr txBox="1">
            <a:spLocks noChangeArrowheads="1"/>
          </p:cNvSpPr>
          <p:nvPr/>
        </p:nvSpPr>
        <p:spPr bwMode="auto">
          <a:xfrm>
            <a:off x="8748713" y="6596063"/>
            <a:ext cx="395287" cy="261937"/>
          </a:xfrm>
          <a:prstGeom prst="rect">
            <a:avLst/>
          </a:prstGeom>
          <a:noFill/>
          <a:ln w="9525">
            <a:noFill/>
            <a:miter lim="800000"/>
            <a:headEnd/>
            <a:tailEnd/>
          </a:ln>
        </p:spPr>
        <p:txBody>
          <a:bodyPr>
            <a:prstTxWarp prst="textNoShape">
              <a:avLst/>
            </a:prstTxWarp>
            <a:spAutoFit/>
          </a:bodyPr>
          <a:lstStyle/>
          <a:p>
            <a:r>
              <a:rPr lang="it-IT" sz="1100"/>
              <a:t>3</a:t>
            </a:r>
          </a:p>
        </p:txBody>
      </p:sp>
      <p:sp>
        <p:nvSpPr>
          <p:cNvPr id="164878" name="Rectangle 13"/>
          <p:cNvSpPr>
            <a:spLocks noChangeArrowheads="1"/>
          </p:cNvSpPr>
          <p:nvPr/>
        </p:nvSpPr>
        <p:spPr bwMode="auto">
          <a:xfrm>
            <a:off x="6477000" y="990600"/>
            <a:ext cx="1981200" cy="3048000"/>
          </a:xfrm>
          <a:prstGeom prst="rect">
            <a:avLst/>
          </a:prstGeom>
          <a:noFill/>
          <a:ln w="28575">
            <a:solidFill>
              <a:schemeClr val="tx1"/>
            </a:solidFill>
            <a:round/>
            <a:headEnd/>
            <a:tailEnd/>
          </a:ln>
        </p:spPr>
        <p:txBody>
          <a:bodyPr>
            <a:prstTxWarp prst="textNoShape">
              <a:avLst/>
            </a:prstTxWarp>
          </a:bodyPr>
          <a:lstStyle/>
          <a:p>
            <a:endParaRPr lang="it-IT"/>
          </a:p>
        </p:txBody>
      </p:sp>
      <p:sp>
        <p:nvSpPr>
          <p:cNvPr id="164879" name="Rectangle 14"/>
          <p:cNvSpPr>
            <a:spLocks noChangeArrowheads="1"/>
          </p:cNvSpPr>
          <p:nvPr/>
        </p:nvSpPr>
        <p:spPr bwMode="auto">
          <a:xfrm>
            <a:off x="4953000" y="2971800"/>
            <a:ext cx="1981200" cy="3048000"/>
          </a:xfrm>
          <a:prstGeom prst="rect">
            <a:avLst/>
          </a:prstGeom>
          <a:noFill/>
          <a:ln w="28575">
            <a:solidFill>
              <a:schemeClr val="tx1"/>
            </a:solidFill>
            <a:round/>
            <a:headEnd/>
            <a:tailEnd/>
          </a:ln>
        </p:spPr>
        <p:txBody>
          <a:bodyPr>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4"/>
          <a:srcRect/>
          <a:stretch>
            <a:fillRect/>
          </a:stretch>
        </p:blipFill>
        <p:spPr bwMode="auto">
          <a:xfrm>
            <a:off x="4221163" y="76200"/>
            <a:ext cx="4770437" cy="6705600"/>
          </a:xfrm>
          <a:prstGeom prst="rect">
            <a:avLst/>
          </a:prstGeom>
          <a:noFill/>
          <a:ln w="9525">
            <a:noFill/>
            <a:miter lim="800000"/>
            <a:headEnd/>
            <a:tailEnd/>
          </a:ln>
        </p:spPr>
      </p:pic>
      <p:grpSp>
        <p:nvGrpSpPr>
          <p:cNvPr id="29" name="Group 28"/>
          <p:cNvGrpSpPr/>
          <p:nvPr/>
        </p:nvGrpSpPr>
        <p:grpSpPr>
          <a:xfrm>
            <a:off x="198438" y="838200"/>
            <a:ext cx="7696200" cy="4800600"/>
            <a:chOff x="198438" y="838200"/>
            <a:chExt cx="7696200" cy="4800600"/>
          </a:xfrm>
        </p:grpSpPr>
        <p:grpSp>
          <p:nvGrpSpPr>
            <p:cNvPr id="2" name="Group 3"/>
            <p:cNvGrpSpPr>
              <a:grpSpLocks/>
            </p:cNvGrpSpPr>
            <p:nvPr/>
          </p:nvGrpSpPr>
          <p:grpSpPr bwMode="auto">
            <a:xfrm>
              <a:off x="198438" y="838200"/>
              <a:ext cx="7696200" cy="4800600"/>
              <a:chOff x="96" y="576"/>
              <a:chExt cx="4848" cy="3024"/>
            </a:xfrm>
          </p:grpSpPr>
          <p:sp>
            <p:nvSpPr>
              <p:cNvPr id="65551" name="Oval 4"/>
              <p:cNvSpPr>
                <a:spLocks noChangeArrowheads="1"/>
              </p:cNvSpPr>
              <p:nvPr/>
            </p:nvSpPr>
            <p:spPr bwMode="auto">
              <a:xfrm>
                <a:off x="3024" y="1056"/>
                <a:ext cx="192" cy="19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it-IT"/>
              </a:p>
            </p:txBody>
          </p:sp>
          <p:sp>
            <p:nvSpPr>
              <p:cNvPr id="65552" name="Oval 5"/>
              <p:cNvSpPr>
                <a:spLocks noChangeArrowheads="1"/>
              </p:cNvSpPr>
              <p:nvPr/>
            </p:nvSpPr>
            <p:spPr bwMode="auto">
              <a:xfrm>
                <a:off x="2976" y="2976"/>
                <a:ext cx="192" cy="19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it-IT"/>
              </a:p>
            </p:txBody>
          </p:sp>
          <p:sp>
            <p:nvSpPr>
              <p:cNvPr id="65553" name="Oval 6"/>
              <p:cNvSpPr>
                <a:spLocks noChangeArrowheads="1"/>
              </p:cNvSpPr>
              <p:nvPr/>
            </p:nvSpPr>
            <p:spPr bwMode="auto">
              <a:xfrm>
                <a:off x="3792" y="1920"/>
                <a:ext cx="192" cy="19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it-IT"/>
              </a:p>
            </p:txBody>
          </p:sp>
          <p:sp>
            <p:nvSpPr>
              <p:cNvPr id="65554" name="Oval 7"/>
              <p:cNvSpPr>
                <a:spLocks noChangeArrowheads="1"/>
              </p:cNvSpPr>
              <p:nvPr/>
            </p:nvSpPr>
            <p:spPr bwMode="auto">
              <a:xfrm>
                <a:off x="3216" y="672"/>
                <a:ext cx="192" cy="19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it-IT"/>
              </a:p>
            </p:txBody>
          </p:sp>
          <p:sp>
            <p:nvSpPr>
              <p:cNvPr id="65555" name="Oval 8"/>
              <p:cNvSpPr>
                <a:spLocks noChangeArrowheads="1"/>
              </p:cNvSpPr>
              <p:nvPr/>
            </p:nvSpPr>
            <p:spPr bwMode="auto">
              <a:xfrm>
                <a:off x="4080" y="576"/>
                <a:ext cx="192" cy="19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it-IT"/>
              </a:p>
            </p:txBody>
          </p:sp>
          <p:sp>
            <p:nvSpPr>
              <p:cNvPr id="65556" name="Oval 9"/>
              <p:cNvSpPr>
                <a:spLocks noChangeArrowheads="1"/>
              </p:cNvSpPr>
              <p:nvPr/>
            </p:nvSpPr>
            <p:spPr bwMode="auto">
              <a:xfrm>
                <a:off x="3456" y="960"/>
                <a:ext cx="192" cy="19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it-IT"/>
              </a:p>
            </p:txBody>
          </p:sp>
          <p:sp>
            <p:nvSpPr>
              <p:cNvPr id="65557" name="Oval 10"/>
              <p:cNvSpPr>
                <a:spLocks noChangeArrowheads="1"/>
              </p:cNvSpPr>
              <p:nvPr/>
            </p:nvSpPr>
            <p:spPr bwMode="auto">
              <a:xfrm>
                <a:off x="4128" y="3408"/>
                <a:ext cx="192" cy="19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it-IT"/>
              </a:p>
            </p:txBody>
          </p:sp>
          <p:sp>
            <p:nvSpPr>
              <p:cNvPr id="65558" name="Oval 11"/>
              <p:cNvSpPr>
                <a:spLocks noChangeArrowheads="1"/>
              </p:cNvSpPr>
              <p:nvPr/>
            </p:nvSpPr>
            <p:spPr bwMode="auto">
              <a:xfrm>
                <a:off x="4752" y="2448"/>
                <a:ext cx="192" cy="19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it-IT"/>
              </a:p>
            </p:txBody>
          </p:sp>
          <p:sp>
            <p:nvSpPr>
              <p:cNvPr id="65559" name="Rectangle 12"/>
              <p:cNvSpPr>
                <a:spLocks noChangeArrowheads="1"/>
              </p:cNvSpPr>
              <p:nvPr/>
            </p:nvSpPr>
            <p:spPr bwMode="auto">
              <a:xfrm>
                <a:off x="96" y="1728"/>
                <a:ext cx="2360" cy="1680"/>
              </a:xfrm>
              <a:prstGeom prst="rect">
                <a:avLst/>
              </a:prstGeom>
              <a:noFill/>
              <a:ln w="9525">
                <a:solidFill>
                  <a:srgbClr val="FF0000"/>
                </a:solidFill>
                <a:miter lim="800000"/>
                <a:headEnd/>
                <a:tailEnd/>
              </a:ln>
            </p:spPr>
            <p:txBody>
              <a:bodyPr wrap="none" anchor="ctr">
                <a:prstTxWarp prst="textNoShape">
                  <a:avLst/>
                </a:prstTxWarp>
              </a:bodyPr>
              <a:lstStyle/>
              <a:p>
                <a:endParaRPr lang="it-IT"/>
              </a:p>
            </p:txBody>
          </p:sp>
          <p:sp>
            <p:nvSpPr>
              <p:cNvPr id="65560" name="Text Box 13"/>
              <p:cNvSpPr txBox="1">
                <a:spLocks noChangeArrowheads="1"/>
              </p:cNvSpPr>
              <p:nvPr/>
            </p:nvSpPr>
            <p:spPr bwMode="auto">
              <a:xfrm>
                <a:off x="144" y="1766"/>
                <a:ext cx="2352" cy="1615"/>
              </a:xfrm>
              <a:prstGeom prst="rect">
                <a:avLst/>
              </a:prstGeom>
              <a:noFill/>
              <a:ln w="9525">
                <a:noFill/>
                <a:miter lim="800000"/>
                <a:headEnd/>
                <a:tailEnd/>
              </a:ln>
            </p:spPr>
            <p:txBody>
              <a:bodyPr>
                <a:prstTxWarp prst="textNoShape">
                  <a:avLst/>
                </a:prstTxWarp>
                <a:spAutoFit/>
              </a:bodyPr>
              <a:lstStyle/>
              <a:p>
                <a:r>
                  <a:rPr lang="it-IT" sz="1800" dirty="0">
                    <a:solidFill>
                      <a:srgbClr val="FFFF00"/>
                    </a:solidFill>
                  </a:rPr>
                  <a:t>Università di Genova</a:t>
                </a:r>
              </a:p>
              <a:p>
                <a:r>
                  <a:rPr lang="it-IT" sz="1800" dirty="0">
                    <a:solidFill>
                      <a:srgbClr val="FFFF00"/>
                    </a:solidFill>
                  </a:rPr>
                  <a:t>Università di Trieste</a:t>
                </a:r>
              </a:p>
              <a:p>
                <a:r>
                  <a:rPr lang="it-IT" sz="1800" dirty="0">
                    <a:solidFill>
                      <a:srgbClr val="FFFF00"/>
                    </a:solidFill>
                  </a:rPr>
                  <a:t>Università di Roma</a:t>
                </a:r>
                <a:r>
                  <a:rPr lang="it-IT" sz="1800" dirty="0" smtClean="0">
                    <a:solidFill>
                      <a:srgbClr val="FFFF00"/>
                    </a:solidFill>
                  </a:rPr>
                  <a:t> </a:t>
                </a:r>
              </a:p>
              <a:p>
                <a:r>
                  <a:rPr lang="it-IT" sz="1800" dirty="0" smtClean="0">
                    <a:solidFill>
                      <a:srgbClr val="FFFF00"/>
                    </a:solidFill>
                  </a:rPr>
                  <a:t>	“La Sapienza” </a:t>
                </a:r>
              </a:p>
              <a:p>
                <a:r>
                  <a:rPr lang="it-IT" sz="1800" dirty="0" smtClean="0">
                    <a:solidFill>
                      <a:srgbClr val="FFFF00"/>
                    </a:solidFill>
                  </a:rPr>
                  <a:t>Università </a:t>
                </a:r>
                <a:r>
                  <a:rPr lang="it-IT" sz="1800" dirty="0">
                    <a:solidFill>
                      <a:srgbClr val="FFFF00"/>
                    </a:solidFill>
                  </a:rPr>
                  <a:t>di Palermo</a:t>
                </a:r>
              </a:p>
              <a:p>
                <a:r>
                  <a:rPr lang="it-IT" sz="1800" dirty="0">
                    <a:solidFill>
                      <a:srgbClr val="FFFF00"/>
                    </a:solidFill>
                  </a:rPr>
                  <a:t>Università di Cagliari</a:t>
                </a:r>
              </a:p>
              <a:p>
                <a:r>
                  <a:rPr lang="it-IT" sz="1800" dirty="0">
                    <a:solidFill>
                      <a:srgbClr val="FFFF00"/>
                    </a:solidFill>
                  </a:rPr>
                  <a:t>Università di Milano Bicocca</a:t>
                </a:r>
              </a:p>
              <a:p>
                <a:r>
                  <a:rPr lang="it-IT" sz="1800" dirty="0">
                    <a:solidFill>
                      <a:srgbClr val="FFFF00"/>
                    </a:solidFill>
                  </a:rPr>
                  <a:t>Università di Sassari</a:t>
                </a:r>
              </a:p>
              <a:p>
                <a:r>
                  <a:rPr lang="it-IT" sz="1800" dirty="0">
                    <a:solidFill>
                      <a:srgbClr val="FFFF00"/>
                    </a:solidFill>
                  </a:rPr>
                  <a:t>Università del </a:t>
                </a:r>
                <a:r>
                  <a:rPr lang="it-IT" sz="1800" dirty="0" err="1">
                    <a:solidFill>
                      <a:srgbClr val="FFFF00"/>
                    </a:solidFill>
                  </a:rPr>
                  <a:t>Sannio</a:t>
                </a:r>
                <a:endParaRPr lang="it-IT" sz="1800" dirty="0">
                  <a:solidFill>
                    <a:srgbClr val="FFFF00"/>
                  </a:solidFill>
                </a:endParaRPr>
              </a:p>
            </p:txBody>
          </p:sp>
        </p:grpSp>
        <p:pic>
          <p:nvPicPr>
            <p:cNvPr id="25" name="Picture 8"/>
            <p:cNvPicPr>
              <a:picLocks noChangeAspect="1" noChangeArrowheads="1"/>
            </p:cNvPicPr>
            <p:nvPr/>
          </p:nvPicPr>
          <p:blipFill>
            <a:blip r:embed="rId5"/>
            <a:srcRect/>
            <a:stretch>
              <a:fillRect/>
            </a:stretch>
          </p:blipFill>
          <p:spPr bwMode="auto">
            <a:xfrm>
              <a:off x="2447925" y="2743200"/>
              <a:ext cx="1438275" cy="533400"/>
            </a:xfrm>
            <a:prstGeom prst="rect">
              <a:avLst/>
            </a:prstGeom>
            <a:noFill/>
            <a:ln w="9525">
              <a:noFill/>
              <a:miter lim="800000"/>
              <a:headEnd/>
              <a:tailEnd/>
            </a:ln>
          </p:spPr>
        </p:pic>
      </p:grpSp>
      <p:grpSp>
        <p:nvGrpSpPr>
          <p:cNvPr id="31" name="Group 30"/>
          <p:cNvGrpSpPr/>
          <p:nvPr/>
        </p:nvGrpSpPr>
        <p:grpSpPr>
          <a:xfrm>
            <a:off x="198438" y="914400"/>
            <a:ext cx="6540500" cy="5791200"/>
            <a:chOff x="198438" y="914400"/>
            <a:chExt cx="6540500" cy="5791200"/>
          </a:xfrm>
        </p:grpSpPr>
        <p:sp>
          <p:nvSpPr>
            <p:cNvPr id="65548" name="Oval 15"/>
            <p:cNvSpPr>
              <a:spLocks noChangeArrowheads="1"/>
            </p:cNvSpPr>
            <p:nvPr/>
          </p:nvSpPr>
          <p:spPr bwMode="auto">
            <a:xfrm>
              <a:off x="6434138" y="914400"/>
              <a:ext cx="304800" cy="304800"/>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it-IT"/>
            </a:p>
          </p:txBody>
        </p:sp>
        <p:sp>
          <p:nvSpPr>
            <p:cNvPr id="65550" name="Text Box 17"/>
            <p:cNvSpPr txBox="1">
              <a:spLocks noChangeArrowheads="1"/>
            </p:cNvSpPr>
            <p:nvPr/>
          </p:nvSpPr>
          <p:spPr bwMode="auto">
            <a:xfrm>
              <a:off x="261938" y="5706070"/>
              <a:ext cx="3733800" cy="923330"/>
            </a:xfrm>
            <a:prstGeom prst="rect">
              <a:avLst/>
            </a:prstGeom>
            <a:noFill/>
            <a:ln w="9525">
              <a:noFill/>
              <a:miter lim="800000"/>
              <a:headEnd/>
              <a:tailEnd/>
            </a:ln>
          </p:spPr>
          <p:txBody>
            <a:bodyPr>
              <a:prstTxWarp prst="textNoShape">
                <a:avLst/>
              </a:prstTxWarp>
              <a:spAutoFit/>
            </a:bodyPr>
            <a:lstStyle/>
            <a:p>
              <a:r>
                <a:rPr lang="it-IT" sz="1800" dirty="0" err="1">
                  <a:solidFill>
                    <a:srgbClr val="FFFF00"/>
                  </a:solidFill>
                </a:rPr>
                <a:t>Ist</a:t>
              </a:r>
              <a:r>
                <a:rPr lang="it-IT" sz="1800" dirty="0">
                  <a:solidFill>
                    <a:srgbClr val="FFFF00"/>
                  </a:solidFill>
                </a:rPr>
                <a:t>. Naz. Oceanografia</a:t>
              </a:r>
              <a:r>
                <a:rPr lang="it-IT" sz="1800" dirty="0" smtClean="0">
                  <a:solidFill>
                    <a:srgbClr val="FFFF00"/>
                  </a:solidFill>
                </a:rPr>
                <a:t> </a:t>
              </a:r>
              <a:br>
                <a:rPr lang="it-IT" sz="1800" dirty="0" smtClean="0">
                  <a:solidFill>
                    <a:srgbClr val="FFFF00"/>
                  </a:solidFill>
                </a:rPr>
              </a:br>
              <a:r>
                <a:rPr lang="it-IT" sz="1800" dirty="0" smtClean="0">
                  <a:solidFill>
                    <a:srgbClr val="FFFF00"/>
                  </a:solidFill>
                </a:rPr>
                <a:t>e </a:t>
              </a:r>
              <a:r>
                <a:rPr lang="it-IT" sz="1800" dirty="0">
                  <a:solidFill>
                    <a:srgbClr val="FFFF00"/>
                  </a:solidFill>
                </a:rPr>
                <a:t>Geofisica Sperimentale,</a:t>
              </a:r>
              <a:r>
                <a:rPr lang="it-IT" sz="1800" dirty="0" smtClean="0">
                  <a:solidFill>
                    <a:srgbClr val="FFFF00"/>
                  </a:solidFill>
                </a:rPr>
                <a:t> </a:t>
              </a:r>
            </a:p>
            <a:p>
              <a:r>
                <a:rPr lang="it-IT" sz="1800" dirty="0" smtClean="0">
                  <a:solidFill>
                    <a:srgbClr val="FFFF00"/>
                  </a:solidFill>
                </a:rPr>
                <a:t>Trieste</a:t>
              </a:r>
              <a:endParaRPr lang="it-IT" sz="1800" dirty="0">
                <a:solidFill>
                  <a:srgbClr val="FFFF00"/>
                </a:solidFill>
              </a:endParaRPr>
            </a:p>
          </p:txBody>
        </p:sp>
        <p:grpSp>
          <p:nvGrpSpPr>
            <p:cNvPr id="30" name="Group 29"/>
            <p:cNvGrpSpPr/>
            <p:nvPr/>
          </p:nvGrpSpPr>
          <p:grpSpPr>
            <a:xfrm>
              <a:off x="198438" y="5562600"/>
              <a:ext cx="3746500" cy="1143000"/>
              <a:chOff x="198438" y="5562600"/>
              <a:chExt cx="3746500" cy="1143000"/>
            </a:xfrm>
          </p:grpSpPr>
          <p:sp>
            <p:nvSpPr>
              <p:cNvPr id="65549" name="Rectangle 16"/>
              <p:cNvSpPr>
                <a:spLocks noChangeArrowheads="1"/>
              </p:cNvSpPr>
              <p:nvPr/>
            </p:nvSpPr>
            <p:spPr bwMode="auto">
              <a:xfrm>
                <a:off x="198438" y="5562600"/>
                <a:ext cx="3746500" cy="1143000"/>
              </a:xfrm>
              <a:prstGeom prst="rect">
                <a:avLst/>
              </a:prstGeom>
              <a:noFill/>
              <a:ln w="9525">
                <a:solidFill>
                  <a:srgbClr val="00FF00"/>
                </a:solidFill>
                <a:miter lim="800000"/>
                <a:headEnd/>
                <a:tailEnd/>
              </a:ln>
            </p:spPr>
            <p:txBody>
              <a:bodyPr wrap="none" anchor="ctr">
                <a:prstTxWarp prst="textNoShape">
                  <a:avLst/>
                </a:prstTxWarp>
              </a:bodyPr>
              <a:lstStyle/>
              <a:p>
                <a:endParaRPr lang="it-IT"/>
              </a:p>
            </p:txBody>
          </p:sp>
          <p:graphicFrame>
            <p:nvGraphicFramePr>
              <p:cNvPr id="26" name="Object 2"/>
              <p:cNvGraphicFramePr>
                <a:graphicFrameLocks noChangeAspect="1"/>
              </p:cNvGraphicFramePr>
              <p:nvPr/>
            </p:nvGraphicFramePr>
            <p:xfrm>
              <a:off x="3124200" y="5638800"/>
              <a:ext cx="685800" cy="515937"/>
            </p:xfrm>
            <a:graphic>
              <a:graphicData uri="http://schemas.openxmlformats.org/presentationml/2006/ole">
                <p:oleObj spid="_x0000_s193538" name="Document" r:id="rId6" imgW="838200" imgH="630936" progId="Word.Document.8">
                  <p:embed/>
                </p:oleObj>
              </a:graphicData>
            </a:graphic>
          </p:graphicFrame>
        </p:grpSp>
      </p:grpSp>
      <p:grpSp>
        <p:nvGrpSpPr>
          <p:cNvPr id="28" name="Group 27"/>
          <p:cNvGrpSpPr/>
          <p:nvPr/>
        </p:nvGrpSpPr>
        <p:grpSpPr>
          <a:xfrm>
            <a:off x="185738" y="76200"/>
            <a:ext cx="7175500" cy="3962400"/>
            <a:chOff x="185738" y="76200"/>
            <a:chExt cx="7175500" cy="3962400"/>
          </a:xfrm>
        </p:grpSpPr>
        <p:grpSp>
          <p:nvGrpSpPr>
            <p:cNvPr id="4" name="Group 18"/>
            <p:cNvGrpSpPr>
              <a:grpSpLocks/>
            </p:cNvGrpSpPr>
            <p:nvPr/>
          </p:nvGrpSpPr>
          <p:grpSpPr bwMode="auto">
            <a:xfrm>
              <a:off x="185738" y="76200"/>
              <a:ext cx="7175500" cy="3962400"/>
              <a:chOff x="117" y="48"/>
              <a:chExt cx="4520" cy="2496"/>
            </a:xfrm>
          </p:grpSpPr>
          <p:grpSp>
            <p:nvGrpSpPr>
              <p:cNvPr id="5" name="Group 19"/>
              <p:cNvGrpSpPr>
                <a:grpSpLocks/>
              </p:cNvGrpSpPr>
              <p:nvPr/>
            </p:nvGrpSpPr>
            <p:grpSpPr bwMode="auto">
              <a:xfrm>
                <a:off x="125" y="48"/>
                <a:ext cx="4512" cy="2496"/>
                <a:chOff x="96" y="96"/>
                <a:chExt cx="4512" cy="2496"/>
              </a:xfrm>
            </p:grpSpPr>
            <p:sp>
              <p:nvSpPr>
                <p:cNvPr id="65544" name="Text Box 20"/>
                <p:cNvSpPr txBox="1">
                  <a:spLocks noChangeArrowheads="1"/>
                </p:cNvSpPr>
                <p:nvPr/>
              </p:nvSpPr>
              <p:spPr bwMode="auto">
                <a:xfrm>
                  <a:off x="96" y="96"/>
                  <a:ext cx="2352" cy="1473"/>
                </a:xfrm>
                <a:prstGeom prst="rect">
                  <a:avLst/>
                </a:prstGeom>
                <a:noFill/>
                <a:ln w="9525">
                  <a:noFill/>
                  <a:miter lim="800000"/>
                  <a:headEnd/>
                  <a:tailEnd/>
                </a:ln>
              </p:spPr>
              <p:txBody>
                <a:bodyPr>
                  <a:prstTxWarp prst="textNoShape">
                    <a:avLst/>
                  </a:prstTxWarp>
                  <a:spAutoFit/>
                </a:bodyPr>
                <a:lstStyle/>
                <a:p>
                  <a:endParaRPr lang="it-IT" sz="1800" dirty="0" smtClean="0">
                    <a:solidFill>
                      <a:srgbClr val="FFFF00"/>
                    </a:solidFill>
                  </a:endParaRPr>
                </a:p>
                <a:p>
                  <a:r>
                    <a:rPr lang="it-IT" sz="1800" dirty="0" smtClean="0">
                      <a:solidFill>
                        <a:srgbClr val="FFFF00"/>
                      </a:solidFill>
                    </a:rPr>
                    <a:t>CNR </a:t>
                  </a:r>
                  <a:r>
                    <a:rPr lang="it-IT" sz="1800" dirty="0">
                      <a:solidFill>
                        <a:srgbClr val="FFFF00"/>
                      </a:solidFill>
                    </a:rPr>
                    <a:t>Roma - Istituto di</a:t>
                  </a:r>
                  <a:r>
                    <a:rPr lang="it-IT" sz="1800" dirty="0" smtClean="0">
                      <a:solidFill>
                        <a:srgbClr val="FFFF00"/>
                      </a:solidFill>
                    </a:rPr>
                    <a:t> </a:t>
                  </a:r>
                  <a:br>
                    <a:rPr lang="it-IT" sz="1800" dirty="0" smtClean="0">
                      <a:solidFill>
                        <a:srgbClr val="FFFF00"/>
                      </a:solidFill>
                    </a:rPr>
                  </a:br>
                  <a:r>
                    <a:rPr lang="it-IT" sz="1800" dirty="0" smtClean="0">
                      <a:solidFill>
                        <a:srgbClr val="FFFF00"/>
                      </a:solidFill>
                    </a:rPr>
                    <a:t>Geologia </a:t>
                  </a:r>
                  <a:r>
                    <a:rPr lang="it-IT" sz="1800" dirty="0">
                      <a:solidFill>
                        <a:srgbClr val="FFFF00"/>
                      </a:solidFill>
                    </a:rPr>
                    <a:t>Ambientale e </a:t>
                  </a:r>
                  <a:r>
                    <a:rPr lang="it-IT" sz="1800" dirty="0" err="1">
                      <a:solidFill>
                        <a:srgbClr val="FFFF00"/>
                      </a:solidFill>
                    </a:rPr>
                    <a:t>Geoingegneria</a:t>
                  </a:r>
                  <a:r>
                    <a:rPr lang="it-IT" sz="1800" dirty="0">
                      <a:solidFill>
                        <a:srgbClr val="FFFF00"/>
                      </a:solidFill>
                    </a:rPr>
                    <a:t> </a:t>
                  </a:r>
                </a:p>
                <a:p>
                  <a:endParaRPr lang="it-IT" sz="1000" dirty="0">
                    <a:solidFill>
                      <a:srgbClr val="FFFF00"/>
                    </a:solidFill>
                  </a:endParaRPr>
                </a:p>
                <a:p>
                  <a:r>
                    <a:rPr lang="it-IT" sz="1800" dirty="0">
                      <a:solidFill>
                        <a:srgbClr val="FFFF00"/>
                      </a:solidFill>
                    </a:rPr>
                    <a:t>CNR Bologna - Istituto per le Scienze del Mare</a:t>
                  </a:r>
                </a:p>
                <a:p>
                  <a:endParaRPr lang="it-IT" sz="1000" dirty="0">
                    <a:solidFill>
                      <a:srgbClr val="FFFF00"/>
                    </a:solidFill>
                  </a:endParaRPr>
                </a:p>
                <a:p>
                  <a:r>
                    <a:rPr lang="it-IT" sz="1800" dirty="0">
                      <a:solidFill>
                        <a:srgbClr val="FFFF00"/>
                      </a:solidFill>
                    </a:rPr>
                    <a:t>CNR Napoli - Istituto per l’Ambiente Marino e Costiero</a:t>
                  </a:r>
                </a:p>
              </p:txBody>
            </p:sp>
            <p:sp>
              <p:nvSpPr>
                <p:cNvPr id="65545" name="Oval 21"/>
                <p:cNvSpPr>
                  <a:spLocks noChangeArrowheads="1"/>
                </p:cNvSpPr>
                <p:nvPr/>
              </p:nvSpPr>
              <p:spPr bwMode="auto">
                <a:xfrm>
                  <a:off x="3648" y="1008"/>
                  <a:ext cx="192" cy="192"/>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it-IT"/>
                </a:p>
              </p:txBody>
            </p:sp>
            <p:sp>
              <p:nvSpPr>
                <p:cNvPr id="65546" name="Oval 22"/>
                <p:cNvSpPr>
                  <a:spLocks noChangeArrowheads="1"/>
                </p:cNvSpPr>
                <p:nvPr/>
              </p:nvSpPr>
              <p:spPr bwMode="auto">
                <a:xfrm>
                  <a:off x="3840" y="1968"/>
                  <a:ext cx="192" cy="192"/>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it-IT"/>
                </a:p>
              </p:txBody>
            </p:sp>
            <p:sp>
              <p:nvSpPr>
                <p:cNvPr id="65547" name="Oval 23"/>
                <p:cNvSpPr>
                  <a:spLocks noChangeArrowheads="1"/>
                </p:cNvSpPr>
                <p:nvPr/>
              </p:nvSpPr>
              <p:spPr bwMode="auto">
                <a:xfrm>
                  <a:off x="4416" y="2400"/>
                  <a:ext cx="192" cy="192"/>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it-IT"/>
                </a:p>
              </p:txBody>
            </p:sp>
          </p:grpSp>
          <p:sp>
            <p:nvSpPr>
              <p:cNvPr id="65543" name="Rectangle 24"/>
              <p:cNvSpPr>
                <a:spLocks noChangeArrowheads="1"/>
              </p:cNvSpPr>
              <p:nvPr/>
            </p:nvSpPr>
            <p:spPr bwMode="auto">
              <a:xfrm>
                <a:off x="117" y="48"/>
                <a:ext cx="2360" cy="1536"/>
              </a:xfrm>
              <a:prstGeom prst="rect">
                <a:avLst/>
              </a:prstGeom>
              <a:noFill/>
              <a:ln w="9525">
                <a:solidFill>
                  <a:srgbClr val="FFFF00"/>
                </a:solidFill>
                <a:miter lim="800000"/>
                <a:headEnd/>
                <a:tailEnd/>
              </a:ln>
            </p:spPr>
            <p:txBody>
              <a:bodyPr wrap="none" anchor="ctr">
                <a:prstTxWarp prst="textNoShape">
                  <a:avLst/>
                </a:prstTxWarp>
              </a:bodyPr>
              <a:lstStyle/>
              <a:p>
                <a:endParaRPr lang="it-IT"/>
              </a:p>
            </p:txBody>
          </p:sp>
        </p:grpSp>
        <p:pic>
          <p:nvPicPr>
            <p:cNvPr id="27" name="Picture 10" descr="IMAGES-1"/>
            <p:cNvPicPr>
              <a:picLocks noChangeAspect="1" noChangeArrowheads="1"/>
            </p:cNvPicPr>
            <p:nvPr/>
          </p:nvPicPr>
          <p:blipFill>
            <a:blip r:embed="rId7"/>
            <a:srcRect/>
            <a:stretch>
              <a:fillRect/>
            </a:stretch>
          </p:blipFill>
          <p:spPr bwMode="auto">
            <a:xfrm>
              <a:off x="3276600" y="152400"/>
              <a:ext cx="609600" cy="52228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descr="4 - Livello II - F33_Catania_shaded.jpg"/>
          <p:cNvPicPr>
            <a:picLocks noChangeAspect="1"/>
          </p:cNvPicPr>
          <p:nvPr/>
        </p:nvPicPr>
        <p:blipFill>
          <a:blip r:embed="rId2"/>
          <a:stretch>
            <a:fillRect/>
          </a:stretch>
        </p:blipFill>
        <p:spPr>
          <a:xfrm>
            <a:off x="0" y="0"/>
            <a:ext cx="4556125" cy="6858000"/>
          </a:xfrm>
          <a:prstGeom prst="rect">
            <a:avLst/>
          </a:prstGeom>
          <a:ln w="12700">
            <a:solidFill>
              <a:schemeClr val="tx2">
                <a:lumMod val="40000"/>
                <a:lumOff val="60000"/>
              </a:schemeClr>
            </a:solidFill>
          </a:ln>
        </p:spPr>
      </p:pic>
      <p:pic>
        <p:nvPicPr>
          <p:cNvPr id="8" name="Immagine 7" descr="5 - Livello II - F33_Catania_interpretato.jpg"/>
          <p:cNvPicPr>
            <a:picLocks noChangeAspect="1"/>
          </p:cNvPicPr>
          <p:nvPr/>
        </p:nvPicPr>
        <p:blipFill>
          <a:blip r:embed="rId3"/>
          <a:stretch>
            <a:fillRect/>
          </a:stretch>
        </p:blipFill>
        <p:spPr>
          <a:xfrm>
            <a:off x="4587875" y="0"/>
            <a:ext cx="4556125" cy="6858000"/>
          </a:xfrm>
          <a:prstGeom prst="rect">
            <a:avLst/>
          </a:prstGeom>
          <a:ln w="12700">
            <a:solidFill>
              <a:schemeClr val="tx2">
                <a:lumMod val="40000"/>
                <a:lumOff val="60000"/>
              </a:schemeClr>
            </a:solid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5" name="Rectangle 32"/>
          <p:cNvSpPr>
            <a:spLocks noChangeArrowheads="1"/>
          </p:cNvSpPr>
          <p:nvPr/>
        </p:nvSpPr>
        <p:spPr bwMode="auto">
          <a:xfrm>
            <a:off x="4495800" y="0"/>
            <a:ext cx="4648200" cy="6858000"/>
          </a:xfrm>
          <a:prstGeom prst="rect">
            <a:avLst/>
          </a:prstGeom>
          <a:solidFill>
            <a:schemeClr val="bg1"/>
          </a:solidFill>
          <a:ln w="9525">
            <a:noFill/>
            <a:round/>
            <a:headEnd/>
            <a:tailEnd/>
          </a:ln>
        </p:spPr>
        <p:txBody>
          <a:bodyPr>
            <a:prstTxWarp prst="textNoShape">
              <a:avLst/>
            </a:prstTxWarp>
          </a:bodyPr>
          <a:lstStyle/>
          <a:p>
            <a:endParaRPr lang="it-IT"/>
          </a:p>
        </p:txBody>
      </p:sp>
      <p:grpSp>
        <p:nvGrpSpPr>
          <p:cNvPr id="2" name="Gruppo 5"/>
          <p:cNvGrpSpPr>
            <a:grpSpLocks/>
          </p:cNvGrpSpPr>
          <p:nvPr/>
        </p:nvGrpSpPr>
        <p:grpSpPr bwMode="auto">
          <a:xfrm>
            <a:off x="-36513" y="0"/>
            <a:ext cx="4556126" cy="6858000"/>
            <a:chOff x="-36513" y="0"/>
            <a:chExt cx="4556126" cy="6858000"/>
          </a:xfrm>
        </p:grpSpPr>
        <p:pic>
          <p:nvPicPr>
            <p:cNvPr id="3" name="Immagine 2" descr="6 - Livello II - F33_Catania - ipotesi I commenti.jpg"/>
            <p:cNvPicPr>
              <a:picLocks noChangeAspect="1"/>
            </p:cNvPicPr>
            <p:nvPr/>
          </p:nvPicPr>
          <p:blipFill>
            <a:blip r:embed="rId3"/>
            <a:stretch>
              <a:fillRect/>
            </a:stretch>
          </p:blipFill>
          <p:spPr>
            <a:xfrm>
              <a:off x="-36513" y="0"/>
              <a:ext cx="4556126" cy="6858000"/>
            </a:xfrm>
            <a:prstGeom prst="rect">
              <a:avLst/>
            </a:prstGeom>
            <a:ln w="12700">
              <a:solidFill>
                <a:schemeClr val="tx2">
                  <a:lumMod val="40000"/>
                  <a:lumOff val="60000"/>
                </a:schemeClr>
              </a:solidFill>
            </a:ln>
          </p:spPr>
        </p:pic>
        <p:sp>
          <p:nvSpPr>
            <p:cNvPr id="5" name="Rettangolo 4"/>
            <p:cNvSpPr/>
            <p:nvPr/>
          </p:nvSpPr>
          <p:spPr>
            <a:xfrm>
              <a:off x="179388" y="115888"/>
              <a:ext cx="4321175" cy="6742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166917" name="CasellaDiTesto 1"/>
          <p:cNvSpPr txBox="1">
            <a:spLocks noChangeArrowheads="1"/>
          </p:cNvSpPr>
          <p:nvPr/>
        </p:nvSpPr>
        <p:spPr bwMode="auto">
          <a:xfrm>
            <a:off x="34925" y="96838"/>
            <a:ext cx="4465638" cy="277812"/>
          </a:xfrm>
          <a:prstGeom prst="rect">
            <a:avLst/>
          </a:prstGeom>
          <a:noFill/>
          <a:ln w="9525">
            <a:noFill/>
            <a:miter lim="800000"/>
            <a:headEnd/>
            <a:tailEnd/>
          </a:ln>
        </p:spPr>
        <p:txBody>
          <a:bodyPr>
            <a:prstTxWarp prst="textNoShape">
              <a:avLst/>
            </a:prstTxWarp>
            <a:spAutoFit/>
          </a:bodyPr>
          <a:lstStyle/>
          <a:p>
            <a:pPr algn="ctr"/>
            <a:r>
              <a:rPr lang="it-IT" sz="1200" b="1">
                <a:solidFill>
                  <a:srgbClr val="558ED5"/>
                </a:solidFill>
              </a:rPr>
              <a:t>FOGLIO 33_CATANIA</a:t>
            </a:r>
          </a:p>
        </p:txBody>
      </p:sp>
      <p:pic>
        <p:nvPicPr>
          <p:cNvPr id="166918" name="Picture 4" descr="S"/>
          <p:cNvPicPr>
            <a:picLocks noChangeAspect="1" noChangeArrowheads="1"/>
          </p:cNvPicPr>
          <p:nvPr/>
        </p:nvPicPr>
        <p:blipFill>
          <a:blip r:embed="rId4"/>
          <a:srcRect r="2106"/>
          <a:stretch>
            <a:fillRect/>
          </a:stretch>
        </p:blipFill>
        <p:spPr bwMode="auto">
          <a:xfrm>
            <a:off x="179388" y="3716338"/>
            <a:ext cx="1820862" cy="1081087"/>
          </a:xfrm>
          <a:prstGeom prst="rect">
            <a:avLst/>
          </a:prstGeom>
          <a:noFill/>
          <a:ln w="9525">
            <a:noFill/>
            <a:miter lim="800000"/>
            <a:headEnd/>
            <a:tailEnd/>
          </a:ln>
        </p:spPr>
      </p:pic>
      <p:sp>
        <p:nvSpPr>
          <p:cNvPr id="166919" name="Rettangolo 10"/>
          <p:cNvSpPr>
            <a:spLocks noChangeArrowheads="1"/>
          </p:cNvSpPr>
          <p:nvPr/>
        </p:nvSpPr>
        <p:spPr bwMode="auto">
          <a:xfrm>
            <a:off x="144463" y="333375"/>
            <a:ext cx="2124075" cy="954088"/>
          </a:xfrm>
          <a:prstGeom prst="rect">
            <a:avLst/>
          </a:prstGeom>
          <a:noFill/>
          <a:ln w="9525">
            <a:noFill/>
            <a:miter lim="800000"/>
            <a:headEnd/>
            <a:tailEnd/>
          </a:ln>
        </p:spPr>
        <p:txBody>
          <a:bodyPr>
            <a:prstTxWarp prst="textNoShape">
              <a:avLst/>
            </a:prstTxWarp>
            <a:spAutoFit/>
          </a:bodyPr>
          <a:lstStyle/>
          <a:p>
            <a:r>
              <a:rPr lang="it-IT" sz="800" b="1"/>
              <a:t>Descrizione del foglio</a:t>
            </a:r>
          </a:p>
          <a:p>
            <a:r>
              <a:rPr lang="it-IT" sz="800"/>
              <a:t>plutoPippoo, pippol, pluto, plutoPippoo, pippol, pluto, plutoPippoo, pippol, pluto, plutoPippoo, pippol, pluto, plutoPippoo, pippol, pluto, plutoPippoo, pippol, pluto, plutoPippoo, pippol, pluto,, </a:t>
            </a:r>
          </a:p>
          <a:p>
            <a:endParaRPr lang="it-IT" sz="800"/>
          </a:p>
        </p:txBody>
      </p:sp>
      <p:sp>
        <p:nvSpPr>
          <p:cNvPr id="166920" name="CasellaDiTesto 11"/>
          <p:cNvSpPr txBox="1">
            <a:spLocks noChangeArrowheads="1"/>
          </p:cNvSpPr>
          <p:nvPr/>
        </p:nvSpPr>
        <p:spPr bwMode="auto">
          <a:xfrm>
            <a:off x="2843213" y="3716338"/>
            <a:ext cx="1584325" cy="1077912"/>
          </a:xfrm>
          <a:prstGeom prst="rect">
            <a:avLst/>
          </a:prstGeom>
          <a:noFill/>
          <a:ln w="9525">
            <a:noFill/>
            <a:miter lim="800000"/>
            <a:headEnd/>
            <a:tailEnd/>
          </a:ln>
        </p:spPr>
        <p:txBody>
          <a:bodyPr>
            <a:prstTxWarp prst="textNoShape">
              <a:avLst/>
            </a:prstTxWarp>
            <a:spAutoFit/>
          </a:bodyPr>
          <a:lstStyle/>
          <a:p>
            <a:r>
              <a:rPr lang="it-IT" sz="600" i="1"/>
              <a:t>Fig. 2 PC1_F33 – a) Erosione del terrazzo deposizionale sommerso da parte di nicchie di distacco alla testata del canalone di Fiumefreddo di Sicilia. Equidistanza contour 10 m; b) Dettaglio delle frane antistanti S. Marco. Es. Vert. 3X. B)</a:t>
            </a:r>
            <a:r>
              <a:rPr lang="en-US" sz="800" i="1"/>
              <a:t> Sezione lungo l’asse del canale di Praialonga</a:t>
            </a:r>
            <a:endParaRPr lang="it-IT" sz="600"/>
          </a:p>
          <a:p>
            <a:r>
              <a:rPr lang="it-IT" sz="600" i="1"/>
              <a:t> </a:t>
            </a:r>
            <a:endParaRPr lang="it-IT" sz="600"/>
          </a:p>
          <a:p>
            <a:endParaRPr lang="it-IT" sz="600"/>
          </a:p>
        </p:txBody>
      </p:sp>
      <p:sp>
        <p:nvSpPr>
          <p:cNvPr id="166921" name="CasellaDiTesto 19"/>
          <p:cNvSpPr txBox="1">
            <a:spLocks noChangeArrowheads="1"/>
          </p:cNvSpPr>
          <p:nvPr/>
        </p:nvSpPr>
        <p:spPr bwMode="auto">
          <a:xfrm>
            <a:off x="179388" y="2617788"/>
            <a:ext cx="4248150" cy="354012"/>
          </a:xfrm>
          <a:prstGeom prst="rect">
            <a:avLst/>
          </a:prstGeom>
          <a:noFill/>
          <a:ln w="9525">
            <a:noFill/>
            <a:miter lim="800000"/>
            <a:headEnd/>
            <a:tailEnd/>
          </a:ln>
        </p:spPr>
        <p:txBody>
          <a:bodyPr>
            <a:prstTxWarp prst="textNoShape">
              <a:avLst/>
            </a:prstTxWarp>
            <a:spAutoFit/>
          </a:bodyPr>
          <a:lstStyle/>
          <a:p>
            <a:r>
              <a:rPr lang="it-IT" sz="600" i="1"/>
              <a:t>Fig. 1 a) Etna on-shore ed off-shore. b) Schema Geologico della regione dell’Etna che mostra faglie e sismicità della regione. (Brumetti et al., 2007). </a:t>
            </a:r>
            <a:endParaRPr lang="it-IT" sz="600"/>
          </a:p>
          <a:p>
            <a:endParaRPr lang="it-IT" sz="500"/>
          </a:p>
        </p:txBody>
      </p:sp>
      <p:sp>
        <p:nvSpPr>
          <p:cNvPr id="166922" name="CasellaDiTesto 23"/>
          <p:cNvSpPr txBox="1">
            <a:spLocks noChangeArrowheads="1"/>
          </p:cNvSpPr>
          <p:nvPr/>
        </p:nvSpPr>
        <p:spPr bwMode="auto">
          <a:xfrm>
            <a:off x="4643438" y="1412875"/>
            <a:ext cx="4105275" cy="446088"/>
          </a:xfrm>
          <a:prstGeom prst="rect">
            <a:avLst/>
          </a:prstGeom>
          <a:noFill/>
          <a:ln w="9525">
            <a:noFill/>
            <a:miter lim="800000"/>
            <a:headEnd/>
            <a:tailEnd/>
          </a:ln>
        </p:spPr>
        <p:txBody>
          <a:bodyPr>
            <a:prstTxWarp prst="textNoShape">
              <a:avLst/>
            </a:prstTxWarp>
            <a:spAutoFit/>
          </a:bodyPr>
          <a:lstStyle/>
          <a:p>
            <a:r>
              <a:rPr lang="it-IT" sz="600"/>
              <a:t> </a:t>
            </a:r>
          </a:p>
          <a:p>
            <a:r>
              <a:rPr lang="it-IT" sz="600" i="1"/>
              <a:t>Fig. 4 PC1_F15 - Superfici 3D della testata meridionale (a, per la localizzazione rettangolo rosso in Fig.1 PC1_F15) e settentrionale (b, per la localizzazione rettangolo verde in Fig.1 PC1_F15) del canyon di Gioia (EV 3X).</a:t>
            </a:r>
            <a:endParaRPr lang="it-IT" sz="600"/>
          </a:p>
          <a:p>
            <a:endParaRPr lang="it-IT" sz="400"/>
          </a:p>
        </p:txBody>
      </p:sp>
      <p:pic>
        <p:nvPicPr>
          <p:cNvPr id="166923" name="Picture 16" descr="copertina_mod"/>
          <p:cNvPicPr>
            <a:picLocks noChangeAspect="1" noChangeArrowheads="1"/>
          </p:cNvPicPr>
          <p:nvPr/>
        </p:nvPicPr>
        <p:blipFill>
          <a:blip r:embed="rId5"/>
          <a:srcRect/>
          <a:stretch>
            <a:fillRect/>
          </a:stretch>
        </p:blipFill>
        <p:spPr bwMode="auto">
          <a:xfrm>
            <a:off x="179388" y="1196975"/>
            <a:ext cx="2663825" cy="1439863"/>
          </a:xfrm>
          <a:prstGeom prst="rect">
            <a:avLst/>
          </a:prstGeom>
          <a:noFill/>
          <a:ln w="9525">
            <a:noFill/>
            <a:miter lim="800000"/>
            <a:headEnd/>
            <a:tailEnd/>
          </a:ln>
        </p:spPr>
      </p:pic>
      <p:graphicFrame>
        <p:nvGraphicFramePr>
          <p:cNvPr id="166914" name="Object 10"/>
          <p:cNvGraphicFramePr>
            <a:graphicFrameLocks noChangeAspect="1"/>
          </p:cNvGraphicFramePr>
          <p:nvPr/>
        </p:nvGraphicFramePr>
        <p:xfrm>
          <a:off x="2903538" y="1196975"/>
          <a:ext cx="1524000" cy="1439863"/>
        </p:xfrm>
        <a:graphic>
          <a:graphicData uri="http://schemas.openxmlformats.org/presentationml/2006/ole">
            <p:oleObj spid="_x0000_s261122" name="CorelDRAW" r:id="rId6" imgW="2984500" imgH="3390900" progId="">
              <p:embed/>
            </p:oleObj>
          </a:graphicData>
        </a:graphic>
      </p:graphicFrame>
      <p:sp>
        <p:nvSpPr>
          <p:cNvPr id="166924" name="Rettangolo 30"/>
          <p:cNvSpPr>
            <a:spLocks noChangeArrowheads="1"/>
          </p:cNvSpPr>
          <p:nvPr/>
        </p:nvSpPr>
        <p:spPr bwMode="auto">
          <a:xfrm>
            <a:off x="2268538" y="404813"/>
            <a:ext cx="2122487" cy="830262"/>
          </a:xfrm>
          <a:prstGeom prst="rect">
            <a:avLst/>
          </a:prstGeom>
          <a:noFill/>
          <a:ln w="9525">
            <a:noFill/>
            <a:miter lim="800000"/>
            <a:headEnd/>
            <a:tailEnd/>
          </a:ln>
        </p:spPr>
        <p:txBody>
          <a:bodyPr>
            <a:prstTxWarp prst="textNoShape">
              <a:avLst/>
            </a:prstTxWarp>
            <a:spAutoFit/>
          </a:bodyPr>
          <a:lstStyle/>
          <a:p>
            <a:r>
              <a:rPr lang="it-IT" sz="800"/>
              <a:t>plutoPippoo, pippol, pluto, plutoPippoo, pippol, pluto, plutoPippoo, pippol, pluto, plutoPippoo, pippol, pluto, plutoPippoo, pippol, pluto, plutoPippoo, pippol, pluto, plutoPippoo, pippol, pluto,, </a:t>
            </a:r>
          </a:p>
          <a:p>
            <a:endParaRPr lang="it-IT" sz="800"/>
          </a:p>
        </p:txBody>
      </p:sp>
      <p:sp>
        <p:nvSpPr>
          <p:cNvPr id="166925" name="Rettangolo 31"/>
          <p:cNvSpPr>
            <a:spLocks noChangeArrowheads="1"/>
          </p:cNvSpPr>
          <p:nvPr/>
        </p:nvSpPr>
        <p:spPr bwMode="auto">
          <a:xfrm>
            <a:off x="107950" y="2852738"/>
            <a:ext cx="2124075" cy="831850"/>
          </a:xfrm>
          <a:prstGeom prst="rect">
            <a:avLst/>
          </a:prstGeom>
          <a:noFill/>
          <a:ln w="9525">
            <a:noFill/>
            <a:miter lim="800000"/>
            <a:headEnd/>
            <a:tailEnd/>
          </a:ln>
        </p:spPr>
        <p:txBody>
          <a:bodyPr>
            <a:prstTxWarp prst="textNoShape">
              <a:avLst/>
            </a:prstTxWarp>
            <a:spAutoFit/>
          </a:bodyPr>
          <a:lstStyle/>
          <a:p>
            <a:r>
              <a:rPr lang="it-IT" sz="800"/>
              <a:t>plutoPippoo, pippol, pluto, plutoPippoo, pippol, pluto, plutoPippoo, pippol, pluto, </a:t>
            </a:r>
          </a:p>
          <a:p>
            <a:r>
              <a:rPr lang="it-IT" sz="800"/>
              <a:t>pippol, pluto, plutoPippoo, pippol, pluto, </a:t>
            </a:r>
          </a:p>
          <a:p>
            <a:r>
              <a:rPr lang="it-IT" sz="800"/>
              <a:t>pippol, pluto, plutoPippoo, pippol, pluto, </a:t>
            </a:r>
          </a:p>
          <a:p>
            <a:r>
              <a:rPr lang="it-IT" sz="800"/>
              <a:t>pippol, pluto, plutoPippoo, pippol, pluto, </a:t>
            </a:r>
          </a:p>
          <a:p>
            <a:endParaRPr lang="it-IT" sz="800"/>
          </a:p>
        </p:txBody>
      </p:sp>
      <p:sp>
        <p:nvSpPr>
          <p:cNvPr id="166926" name="Rettangolo 33"/>
          <p:cNvSpPr>
            <a:spLocks noChangeArrowheads="1"/>
          </p:cNvSpPr>
          <p:nvPr/>
        </p:nvSpPr>
        <p:spPr bwMode="auto">
          <a:xfrm>
            <a:off x="2447925" y="2852738"/>
            <a:ext cx="2124075" cy="831850"/>
          </a:xfrm>
          <a:prstGeom prst="rect">
            <a:avLst/>
          </a:prstGeom>
          <a:noFill/>
          <a:ln w="9525">
            <a:noFill/>
            <a:miter lim="800000"/>
            <a:headEnd/>
            <a:tailEnd/>
          </a:ln>
        </p:spPr>
        <p:txBody>
          <a:bodyPr>
            <a:prstTxWarp prst="textNoShape">
              <a:avLst/>
            </a:prstTxWarp>
            <a:spAutoFit/>
          </a:bodyPr>
          <a:lstStyle/>
          <a:p>
            <a:r>
              <a:rPr lang="it-IT" sz="800"/>
              <a:t>plutoPippoo, pippol, pluto, plutoPippoo, pippol, pluto, plutoPippoo, pippol, pluto, </a:t>
            </a:r>
          </a:p>
          <a:p>
            <a:r>
              <a:rPr lang="it-IT" sz="800"/>
              <a:t>pippol, pluto, plutoPippoo, pippol, pluto, </a:t>
            </a:r>
          </a:p>
          <a:p>
            <a:r>
              <a:rPr lang="it-IT" sz="800"/>
              <a:t>pippol, pluto, plutoPippoo, pippol, pluto, </a:t>
            </a:r>
          </a:p>
          <a:p>
            <a:r>
              <a:rPr lang="it-IT" sz="800"/>
              <a:t>pippol, pluto, plutoPippoo, pippol, pluto, </a:t>
            </a:r>
          </a:p>
          <a:p>
            <a:endParaRPr lang="it-IT" sz="800"/>
          </a:p>
        </p:txBody>
      </p:sp>
      <p:sp>
        <p:nvSpPr>
          <p:cNvPr id="166927" name="Rettangolo 34"/>
          <p:cNvSpPr>
            <a:spLocks noChangeArrowheads="1"/>
          </p:cNvSpPr>
          <p:nvPr/>
        </p:nvSpPr>
        <p:spPr bwMode="auto">
          <a:xfrm>
            <a:off x="4573588" y="1733550"/>
            <a:ext cx="2122487" cy="831850"/>
          </a:xfrm>
          <a:prstGeom prst="rect">
            <a:avLst/>
          </a:prstGeom>
          <a:noFill/>
          <a:ln w="9525">
            <a:noFill/>
            <a:miter lim="800000"/>
            <a:headEnd/>
            <a:tailEnd/>
          </a:ln>
        </p:spPr>
        <p:txBody>
          <a:bodyPr>
            <a:prstTxWarp prst="textNoShape">
              <a:avLst/>
            </a:prstTxWarp>
            <a:spAutoFit/>
          </a:bodyPr>
          <a:lstStyle/>
          <a:p>
            <a:r>
              <a:rPr lang="it-IT" sz="800"/>
              <a:t>plutoPippoo, pippol, pluto, plutoPippoo, pippol, pluto, plutoPippoo, pippol, pluto, </a:t>
            </a:r>
          </a:p>
          <a:p>
            <a:r>
              <a:rPr lang="it-IT" sz="800"/>
              <a:t>pippol, pluto, plutoPippoo, pippol, pluto, </a:t>
            </a:r>
          </a:p>
          <a:p>
            <a:r>
              <a:rPr lang="it-IT" sz="800"/>
              <a:t>pippol, pluto, plutoPippoo, pippol, pluto, </a:t>
            </a:r>
          </a:p>
          <a:p>
            <a:r>
              <a:rPr lang="it-IT" sz="800"/>
              <a:t>pippol, pluto, plutoPippoo, pippol, pluto, </a:t>
            </a:r>
          </a:p>
          <a:p>
            <a:endParaRPr lang="it-IT" sz="800"/>
          </a:p>
        </p:txBody>
      </p:sp>
      <p:sp>
        <p:nvSpPr>
          <p:cNvPr id="166928" name="Rettangolo 35"/>
          <p:cNvSpPr>
            <a:spLocks noChangeArrowheads="1"/>
          </p:cNvSpPr>
          <p:nvPr/>
        </p:nvSpPr>
        <p:spPr bwMode="auto">
          <a:xfrm>
            <a:off x="6911975" y="1733550"/>
            <a:ext cx="2124075" cy="831850"/>
          </a:xfrm>
          <a:prstGeom prst="rect">
            <a:avLst/>
          </a:prstGeom>
          <a:noFill/>
          <a:ln w="9525">
            <a:noFill/>
            <a:miter lim="800000"/>
            <a:headEnd/>
            <a:tailEnd/>
          </a:ln>
        </p:spPr>
        <p:txBody>
          <a:bodyPr>
            <a:prstTxWarp prst="textNoShape">
              <a:avLst/>
            </a:prstTxWarp>
            <a:spAutoFit/>
          </a:bodyPr>
          <a:lstStyle/>
          <a:p>
            <a:r>
              <a:rPr lang="it-IT" sz="800"/>
              <a:t>plutoPippoo, pippol, pluto, plutoPippoo, pippol, pluto, plutoPippoo, pippol, pluto, </a:t>
            </a:r>
          </a:p>
          <a:p>
            <a:r>
              <a:rPr lang="it-IT" sz="800"/>
              <a:t>pippol, pluto, plutoPippoo, pippol, pluto, </a:t>
            </a:r>
          </a:p>
          <a:p>
            <a:r>
              <a:rPr lang="it-IT" sz="800"/>
              <a:t>pippol, pluto, plutoPippoo, pippol, pluto, </a:t>
            </a:r>
          </a:p>
          <a:p>
            <a:r>
              <a:rPr lang="it-IT" sz="800"/>
              <a:t>pippol, pluto, plutoPippoo, pippol, pluto, </a:t>
            </a:r>
          </a:p>
          <a:p>
            <a:endParaRPr lang="it-IT" sz="800"/>
          </a:p>
        </p:txBody>
      </p:sp>
      <p:pic>
        <p:nvPicPr>
          <p:cNvPr id="166929" name="Picture 13" descr="PC_1%20Testata%20meridionale%20copia"/>
          <p:cNvPicPr>
            <a:picLocks noChangeAspect="1" noChangeArrowheads="1"/>
          </p:cNvPicPr>
          <p:nvPr/>
        </p:nvPicPr>
        <p:blipFill>
          <a:blip r:embed="rId7"/>
          <a:srcRect/>
          <a:stretch>
            <a:fillRect/>
          </a:stretch>
        </p:blipFill>
        <p:spPr bwMode="auto">
          <a:xfrm>
            <a:off x="4932363" y="-47625"/>
            <a:ext cx="1643062" cy="1531938"/>
          </a:xfrm>
          <a:prstGeom prst="rect">
            <a:avLst/>
          </a:prstGeom>
          <a:noFill/>
          <a:ln w="9525">
            <a:noFill/>
            <a:miter lim="800000"/>
            <a:headEnd/>
            <a:tailEnd/>
          </a:ln>
        </p:spPr>
      </p:pic>
      <p:pic>
        <p:nvPicPr>
          <p:cNvPr id="166930" name="Picture 14" descr="PC_1 Testata settentrionale meglio"/>
          <p:cNvPicPr>
            <a:picLocks noChangeAspect="1" noChangeArrowheads="1"/>
          </p:cNvPicPr>
          <p:nvPr/>
        </p:nvPicPr>
        <p:blipFill>
          <a:blip r:embed="rId8"/>
          <a:srcRect/>
          <a:stretch>
            <a:fillRect/>
          </a:stretch>
        </p:blipFill>
        <p:spPr bwMode="auto">
          <a:xfrm>
            <a:off x="6732588" y="-39688"/>
            <a:ext cx="1590675" cy="1524001"/>
          </a:xfrm>
          <a:prstGeom prst="rect">
            <a:avLst/>
          </a:prstGeom>
          <a:noFill/>
          <a:ln w="9525">
            <a:noFill/>
            <a:miter lim="800000"/>
            <a:headEnd/>
            <a:tailEnd/>
          </a:ln>
        </p:spPr>
      </p:pic>
      <p:cxnSp>
        <p:nvCxnSpPr>
          <p:cNvPr id="166931" name="AutoShape 15"/>
          <p:cNvCxnSpPr>
            <a:cxnSpLocks noChangeShapeType="1"/>
          </p:cNvCxnSpPr>
          <p:nvPr/>
        </p:nvCxnSpPr>
        <p:spPr bwMode="auto">
          <a:xfrm flipH="1">
            <a:off x="5795963" y="549275"/>
            <a:ext cx="525462" cy="360363"/>
          </a:xfrm>
          <a:prstGeom prst="straightConnector1">
            <a:avLst/>
          </a:prstGeom>
          <a:noFill/>
          <a:ln w="38100">
            <a:solidFill>
              <a:srgbClr val="FF0000"/>
            </a:solidFill>
            <a:round/>
            <a:headEnd/>
            <a:tailEnd type="triangle" w="lg" len="med"/>
          </a:ln>
        </p:spPr>
      </p:cxnSp>
      <p:pic>
        <p:nvPicPr>
          <p:cNvPr id="166932" name="Picture 16"/>
          <p:cNvPicPr>
            <a:picLocks noChangeAspect="1" noChangeArrowheads="1"/>
          </p:cNvPicPr>
          <p:nvPr/>
        </p:nvPicPr>
        <p:blipFill>
          <a:blip r:embed="rId9"/>
          <a:srcRect b="7390"/>
          <a:stretch>
            <a:fillRect/>
          </a:stretch>
        </p:blipFill>
        <p:spPr bwMode="auto">
          <a:xfrm>
            <a:off x="107950" y="4941888"/>
            <a:ext cx="3232150" cy="1743075"/>
          </a:xfrm>
          <a:prstGeom prst="rect">
            <a:avLst/>
          </a:prstGeom>
          <a:noFill/>
          <a:ln w="9525">
            <a:noFill/>
            <a:miter lim="800000"/>
            <a:headEnd/>
            <a:tailEnd/>
          </a:ln>
        </p:spPr>
      </p:pic>
      <p:pic>
        <p:nvPicPr>
          <p:cNvPr id="166933" name="Picture 17" descr="immagine per note a compendio"/>
          <p:cNvPicPr>
            <a:picLocks noChangeAspect="1" noChangeArrowheads="1"/>
          </p:cNvPicPr>
          <p:nvPr/>
        </p:nvPicPr>
        <p:blipFill>
          <a:blip r:embed="rId10"/>
          <a:srcRect/>
          <a:stretch>
            <a:fillRect/>
          </a:stretch>
        </p:blipFill>
        <p:spPr bwMode="auto">
          <a:xfrm>
            <a:off x="4572000" y="2492375"/>
            <a:ext cx="4176713" cy="1308100"/>
          </a:xfrm>
          <a:prstGeom prst="rect">
            <a:avLst/>
          </a:prstGeom>
          <a:noFill/>
          <a:ln w="9525">
            <a:noFill/>
            <a:miter lim="800000"/>
            <a:headEnd/>
            <a:tailEnd/>
          </a:ln>
        </p:spPr>
      </p:pic>
      <p:sp>
        <p:nvSpPr>
          <p:cNvPr id="166934" name="CasellaDiTesto 41"/>
          <p:cNvSpPr txBox="1">
            <a:spLocks noChangeArrowheads="1"/>
          </p:cNvSpPr>
          <p:nvPr/>
        </p:nvSpPr>
        <p:spPr bwMode="auto">
          <a:xfrm>
            <a:off x="4572000" y="3789363"/>
            <a:ext cx="3960813" cy="276225"/>
          </a:xfrm>
          <a:prstGeom prst="rect">
            <a:avLst/>
          </a:prstGeom>
          <a:noFill/>
          <a:ln w="9525">
            <a:noFill/>
            <a:miter lim="800000"/>
            <a:headEnd/>
            <a:tailEnd/>
          </a:ln>
        </p:spPr>
        <p:txBody>
          <a:bodyPr>
            <a:prstTxWarp prst="textNoShape">
              <a:avLst/>
            </a:prstTxWarp>
            <a:spAutoFit/>
          </a:bodyPr>
          <a:lstStyle/>
          <a:p>
            <a:r>
              <a:rPr lang="it-IT" sz="600" i="1"/>
              <a:t>Fig. 5 PC4_F15 - Profili sismici longitudinali alla frana F1 (sinistra) e F2 (destra).</a:t>
            </a:r>
            <a:endParaRPr lang="it-IT" sz="600"/>
          </a:p>
          <a:p>
            <a:endParaRPr lang="it-IT" sz="600"/>
          </a:p>
        </p:txBody>
      </p:sp>
      <p:sp>
        <p:nvSpPr>
          <p:cNvPr id="166935" name="CasellaDiTesto 42"/>
          <p:cNvSpPr txBox="1">
            <a:spLocks noChangeArrowheads="1"/>
          </p:cNvSpPr>
          <p:nvPr/>
        </p:nvSpPr>
        <p:spPr bwMode="auto">
          <a:xfrm>
            <a:off x="3276600" y="4941888"/>
            <a:ext cx="1150938" cy="1846262"/>
          </a:xfrm>
          <a:prstGeom prst="rect">
            <a:avLst/>
          </a:prstGeom>
          <a:noFill/>
          <a:ln w="9525">
            <a:noFill/>
            <a:miter lim="800000"/>
            <a:headEnd/>
            <a:tailEnd/>
          </a:ln>
        </p:spPr>
        <p:txBody>
          <a:bodyPr>
            <a:prstTxWarp prst="textNoShape">
              <a:avLst/>
            </a:prstTxWarp>
            <a:spAutoFit/>
          </a:bodyPr>
          <a:lstStyle/>
          <a:p>
            <a:r>
              <a:rPr lang="it-IT" sz="600" i="1"/>
              <a:t>Fig. 3 PC3_F15 - Arretramento del ciglio della testata dei canali erosivi. Il confronto multitemporale tra le foto aeree e rilievi batimorfologici ha rivelato la presenza di fenomeni erosivi diffusi, costituiti da nicchie di distacco di piccole dimensioni del tutto simili per forme e dimensioni a quelle individuate nel canale di Marinella di Bagnara. a) Arretramento del margine meridionale della testata del canale di Praialonga, ubicazione rettangolo blu in Fig. 1 PC3_F15. </a:t>
            </a:r>
            <a:endParaRPr lang="it-IT" sz="600"/>
          </a:p>
          <a:p>
            <a:endParaRPr lang="it-IT" sz="600"/>
          </a:p>
        </p:txBody>
      </p:sp>
      <p:pic>
        <p:nvPicPr>
          <p:cNvPr id="166936" name="Picture 18" descr="PC_3%20forme%20di%20fondoCon%20traccia%20sezione"/>
          <p:cNvPicPr>
            <a:picLocks noChangeAspect="1" noChangeArrowheads="1"/>
          </p:cNvPicPr>
          <p:nvPr/>
        </p:nvPicPr>
        <p:blipFill>
          <a:blip r:embed="rId11"/>
          <a:srcRect t="4874"/>
          <a:stretch>
            <a:fillRect/>
          </a:stretch>
        </p:blipFill>
        <p:spPr bwMode="auto">
          <a:xfrm>
            <a:off x="2051050" y="3716338"/>
            <a:ext cx="715963" cy="1081087"/>
          </a:xfrm>
          <a:prstGeom prst="rect">
            <a:avLst/>
          </a:prstGeom>
          <a:noFill/>
          <a:ln w="9525">
            <a:noFill/>
            <a:miter lim="800000"/>
            <a:headEnd/>
            <a:tailEnd/>
          </a:ln>
        </p:spPr>
      </p:pic>
      <p:sp>
        <p:nvSpPr>
          <p:cNvPr id="166937" name="Rettangolo 44"/>
          <p:cNvSpPr>
            <a:spLocks noChangeArrowheads="1"/>
          </p:cNvSpPr>
          <p:nvPr/>
        </p:nvSpPr>
        <p:spPr bwMode="auto">
          <a:xfrm>
            <a:off x="4572000" y="3965575"/>
            <a:ext cx="2124075" cy="831850"/>
          </a:xfrm>
          <a:prstGeom prst="rect">
            <a:avLst/>
          </a:prstGeom>
          <a:noFill/>
          <a:ln w="9525">
            <a:noFill/>
            <a:miter lim="800000"/>
            <a:headEnd/>
            <a:tailEnd/>
          </a:ln>
        </p:spPr>
        <p:txBody>
          <a:bodyPr>
            <a:prstTxWarp prst="textNoShape">
              <a:avLst/>
            </a:prstTxWarp>
            <a:spAutoFit/>
          </a:bodyPr>
          <a:lstStyle/>
          <a:p>
            <a:r>
              <a:rPr lang="it-IT" sz="800"/>
              <a:t>plutoPippoo, pippol, pluto, plutoPippoo, pippol, pluto, plutoPippoo, pippol, pluto, </a:t>
            </a:r>
          </a:p>
          <a:p>
            <a:r>
              <a:rPr lang="it-IT" sz="800"/>
              <a:t>pippol, pluto, plutoPippoo, pippol, pluto, </a:t>
            </a:r>
          </a:p>
          <a:p>
            <a:r>
              <a:rPr lang="it-IT" sz="800"/>
              <a:t>pippol, pluto, plutoPippoo, pippol, pluto, </a:t>
            </a:r>
          </a:p>
          <a:p>
            <a:r>
              <a:rPr lang="it-IT" sz="800"/>
              <a:t>pippol, pluto, plutoPippoo, pippol, pluto, </a:t>
            </a:r>
          </a:p>
          <a:p>
            <a:endParaRPr lang="it-IT" sz="800"/>
          </a:p>
        </p:txBody>
      </p:sp>
      <p:sp>
        <p:nvSpPr>
          <p:cNvPr id="166938" name="Rettangolo 45"/>
          <p:cNvSpPr>
            <a:spLocks noChangeArrowheads="1"/>
          </p:cNvSpPr>
          <p:nvPr/>
        </p:nvSpPr>
        <p:spPr bwMode="auto">
          <a:xfrm>
            <a:off x="6911975" y="3965575"/>
            <a:ext cx="2124075" cy="831850"/>
          </a:xfrm>
          <a:prstGeom prst="rect">
            <a:avLst/>
          </a:prstGeom>
          <a:noFill/>
          <a:ln w="9525">
            <a:noFill/>
            <a:miter lim="800000"/>
            <a:headEnd/>
            <a:tailEnd/>
          </a:ln>
        </p:spPr>
        <p:txBody>
          <a:bodyPr>
            <a:prstTxWarp prst="textNoShape">
              <a:avLst/>
            </a:prstTxWarp>
            <a:spAutoFit/>
          </a:bodyPr>
          <a:lstStyle/>
          <a:p>
            <a:r>
              <a:rPr lang="it-IT" sz="800"/>
              <a:t>plutoPippoo, pippol, pluto, plutoPippoo, pippol, pluto, plutoPippoo, pippol, pluto, </a:t>
            </a:r>
          </a:p>
          <a:p>
            <a:r>
              <a:rPr lang="it-IT" sz="800"/>
              <a:t>pippol, pluto, plutoPippoo, pippol, pluto, </a:t>
            </a:r>
          </a:p>
          <a:p>
            <a:r>
              <a:rPr lang="it-IT" sz="800"/>
              <a:t>pippol, pluto, plutoPippoo, pippol, pluto, </a:t>
            </a:r>
          </a:p>
          <a:p>
            <a:r>
              <a:rPr lang="it-IT" sz="800"/>
              <a:t>pippol, pluto, plutoPippoo, pippol, pluto, </a:t>
            </a:r>
          </a:p>
          <a:p>
            <a:endParaRPr lang="it-IT" sz="800"/>
          </a:p>
        </p:txBody>
      </p:sp>
      <p:pic>
        <p:nvPicPr>
          <p:cNvPr id="166939" name="Picture 19" descr="ResiduiBatimetrici"/>
          <p:cNvPicPr>
            <a:picLocks noChangeAspect="1" noChangeArrowheads="1"/>
          </p:cNvPicPr>
          <p:nvPr/>
        </p:nvPicPr>
        <p:blipFill>
          <a:blip r:embed="rId12"/>
          <a:srcRect/>
          <a:stretch>
            <a:fillRect/>
          </a:stretch>
        </p:blipFill>
        <p:spPr bwMode="auto">
          <a:xfrm>
            <a:off x="5881688" y="4840288"/>
            <a:ext cx="1570037" cy="1663700"/>
          </a:xfrm>
          <a:prstGeom prst="rect">
            <a:avLst/>
          </a:prstGeom>
          <a:noFill/>
          <a:ln w="9525">
            <a:noFill/>
            <a:miter lim="800000"/>
            <a:headEnd/>
            <a:tailEnd/>
          </a:ln>
        </p:spPr>
      </p:pic>
      <p:pic>
        <p:nvPicPr>
          <p:cNvPr id="166940" name="Picture 20"/>
          <p:cNvPicPr>
            <a:picLocks noChangeAspect="1" noChangeArrowheads="1"/>
          </p:cNvPicPr>
          <p:nvPr/>
        </p:nvPicPr>
        <p:blipFill>
          <a:blip r:embed="rId13"/>
          <a:srcRect/>
          <a:stretch>
            <a:fillRect/>
          </a:stretch>
        </p:blipFill>
        <p:spPr bwMode="auto">
          <a:xfrm>
            <a:off x="4643438" y="4775200"/>
            <a:ext cx="1204912" cy="1822450"/>
          </a:xfrm>
          <a:prstGeom prst="rect">
            <a:avLst/>
          </a:prstGeom>
          <a:noFill/>
          <a:ln w="9525">
            <a:noFill/>
            <a:miter lim="800000"/>
            <a:headEnd/>
            <a:tailEnd/>
          </a:ln>
        </p:spPr>
      </p:pic>
      <p:sp>
        <p:nvSpPr>
          <p:cNvPr id="166941" name="CasellaDiTesto 51"/>
          <p:cNvSpPr txBox="1">
            <a:spLocks noChangeArrowheads="1"/>
          </p:cNvSpPr>
          <p:nvPr/>
        </p:nvSpPr>
        <p:spPr bwMode="auto">
          <a:xfrm>
            <a:off x="7667625" y="4797425"/>
            <a:ext cx="1296988" cy="1600200"/>
          </a:xfrm>
          <a:prstGeom prst="rect">
            <a:avLst/>
          </a:prstGeom>
          <a:noFill/>
          <a:ln w="9525">
            <a:noFill/>
            <a:miter lim="800000"/>
            <a:headEnd/>
            <a:tailEnd/>
          </a:ln>
        </p:spPr>
        <p:txBody>
          <a:bodyPr>
            <a:prstTxWarp prst="textNoShape">
              <a:avLst/>
            </a:prstTxWarp>
            <a:spAutoFit/>
          </a:bodyPr>
          <a:lstStyle/>
          <a:p>
            <a:r>
              <a:rPr lang="it-IT" sz="700" i="1"/>
              <a:t>Fig. 6 PC2_F15 - Mappa dei residui batimetrici, in pianta e in visione prospettica relativa alla testata del canalone di Marinella di Bagnara. Risulta evidente la nicchia di distacco (dal verde al blu) avvenuta a poche decine di metri dalla linea di costa. Per la localizzazione rettangolo rosso in Fig. 1 PC2_F15</a:t>
            </a:r>
            <a:endParaRPr lang="it-IT" sz="700"/>
          </a:p>
          <a:p>
            <a:endParaRPr lang="it-IT" sz="700"/>
          </a:p>
        </p:txBody>
      </p:sp>
      <p:sp>
        <p:nvSpPr>
          <p:cNvPr id="53" name="CasellaDiTesto 52"/>
          <p:cNvSpPr txBox="1"/>
          <p:nvPr/>
        </p:nvSpPr>
        <p:spPr>
          <a:xfrm>
            <a:off x="-71438" y="6623050"/>
            <a:ext cx="179388" cy="261938"/>
          </a:xfrm>
          <a:prstGeom prst="rect">
            <a:avLst/>
          </a:prstGeom>
          <a:noFill/>
        </p:spPr>
        <p:txBody>
          <a:bodyPr>
            <a:spAutoFit/>
          </a:bodyPr>
          <a:lstStyle/>
          <a:p>
            <a:pPr>
              <a:defRPr/>
            </a:pPr>
            <a:r>
              <a:rPr lang="it-IT" sz="1050" dirty="0"/>
              <a:t>6</a:t>
            </a:r>
          </a:p>
        </p:txBody>
      </p:sp>
      <p:sp>
        <p:nvSpPr>
          <p:cNvPr id="54" name="CasellaDiTesto 53"/>
          <p:cNvSpPr txBox="1"/>
          <p:nvPr/>
        </p:nvSpPr>
        <p:spPr>
          <a:xfrm>
            <a:off x="8856663" y="6623050"/>
            <a:ext cx="179387" cy="261938"/>
          </a:xfrm>
          <a:prstGeom prst="rect">
            <a:avLst/>
          </a:prstGeom>
          <a:noFill/>
        </p:spPr>
        <p:txBody>
          <a:bodyPr>
            <a:spAutoFit/>
          </a:bodyPr>
          <a:lstStyle/>
          <a:p>
            <a:pPr>
              <a:defRPr/>
            </a:pPr>
            <a:r>
              <a:rPr lang="it-IT" sz="1050" dirty="0"/>
              <a:t>7</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descr="8 - Livello II - F34_Messina_shaded.jpg"/>
          <p:cNvPicPr>
            <a:picLocks noChangeAspect="1"/>
          </p:cNvPicPr>
          <p:nvPr/>
        </p:nvPicPr>
        <p:blipFill>
          <a:blip r:embed="rId2"/>
          <a:stretch>
            <a:fillRect/>
          </a:stretch>
        </p:blipFill>
        <p:spPr>
          <a:xfrm>
            <a:off x="0" y="0"/>
            <a:ext cx="4556125" cy="6858000"/>
          </a:xfrm>
          <a:prstGeom prst="rect">
            <a:avLst/>
          </a:prstGeom>
          <a:ln w="12700">
            <a:solidFill>
              <a:schemeClr val="tx2">
                <a:lumMod val="40000"/>
                <a:lumOff val="60000"/>
              </a:schemeClr>
            </a:solidFill>
          </a:ln>
        </p:spPr>
      </p:pic>
      <p:pic>
        <p:nvPicPr>
          <p:cNvPr id="3" name="Immagine 2" descr="9 - Livello II - F34_Messina_interpretato.jpg"/>
          <p:cNvPicPr>
            <a:picLocks noChangeAspect="1"/>
          </p:cNvPicPr>
          <p:nvPr/>
        </p:nvPicPr>
        <p:blipFill>
          <a:blip r:embed="rId3"/>
          <a:stretch>
            <a:fillRect/>
          </a:stretch>
        </p:blipFill>
        <p:spPr>
          <a:xfrm>
            <a:off x="4587875" y="0"/>
            <a:ext cx="4556125" cy="6858000"/>
          </a:xfrm>
          <a:prstGeom prst="rect">
            <a:avLst/>
          </a:prstGeom>
          <a:ln w="12700">
            <a:solidFill>
              <a:schemeClr val="tx2">
                <a:lumMod val="40000"/>
                <a:lumOff val="60000"/>
              </a:schemeClr>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uppo 5"/>
          <p:cNvGrpSpPr>
            <a:grpSpLocks/>
          </p:cNvGrpSpPr>
          <p:nvPr/>
        </p:nvGrpSpPr>
        <p:grpSpPr bwMode="auto">
          <a:xfrm>
            <a:off x="-36513" y="0"/>
            <a:ext cx="9180513" cy="6858000"/>
            <a:chOff x="-36513" y="0"/>
            <a:chExt cx="4556126" cy="6858000"/>
          </a:xfrm>
        </p:grpSpPr>
        <p:pic>
          <p:nvPicPr>
            <p:cNvPr id="3" name="Immagine 2" descr="6 - Livello II - F33_Catania - ipotesi I commenti.jpg"/>
            <p:cNvPicPr>
              <a:picLocks noChangeAspect="1"/>
            </p:cNvPicPr>
            <p:nvPr/>
          </p:nvPicPr>
          <p:blipFill>
            <a:blip r:embed="rId2"/>
            <a:stretch>
              <a:fillRect/>
            </a:stretch>
          </p:blipFill>
          <p:spPr>
            <a:xfrm>
              <a:off x="-36513" y="0"/>
              <a:ext cx="4556126" cy="6858000"/>
            </a:xfrm>
            <a:prstGeom prst="rect">
              <a:avLst/>
            </a:prstGeom>
            <a:ln w="12700">
              <a:solidFill>
                <a:schemeClr val="tx2">
                  <a:lumMod val="40000"/>
                  <a:lumOff val="60000"/>
                </a:schemeClr>
              </a:solidFill>
            </a:ln>
          </p:spPr>
        </p:pic>
        <p:sp>
          <p:nvSpPr>
            <p:cNvPr id="5" name="Rettangolo 4"/>
            <p:cNvSpPr/>
            <p:nvPr/>
          </p:nvSpPr>
          <p:spPr>
            <a:xfrm>
              <a:off x="179358" y="115888"/>
              <a:ext cx="4321347" cy="6742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168963" name="CasellaDiTesto 1"/>
          <p:cNvSpPr txBox="1">
            <a:spLocks noChangeArrowheads="1"/>
          </p:cNvSpPr>
          <p:nvPr/>
        </p:nvSpPr>
        <p:spPr bwMode="auto">
          <a:xfrm>
            <a:off x="34925" y="96838"/>
            <a:ext cx="4465638" cy="277812"/>
          </a:xfrm>
          <a:prstGeom prst="rect">
            <a:avLst/>
          </a:prstGeom>
          <a:noFill/>
          <a:ln w="9525">
            <a:noFill/>
            <a:miter lim="800000"/>
            <a:headEnd/>
            <a:tailEnd/>
          </a:ln>
        </p:spPr>
        <p:txBody>
          <a:bodyPr>
            <a:prstTxWarp prst="textNoShape">
              <a:avLst/>
            </a:prstTxWarp>
            <a:spAutoFit/>
          </a:bodyPr>
          <a:lstStyle/>
          <a:p>
            <a:pPr algn="ctr"/>
            <a:r>
              <a:rPr lang="it-IT" sz="1200" b="1">
                <a:solidFill>
                  <a:srgbClr val="558ED5"/>
                </a:solidFill>
              </a:rPr>
              <a:t>FOGLIO 34_MESSINA </a:t>
            </a:r>
          </a:p>
        </p:txBody>
      </p:sp>
      <p:sp>
        <p:nvSpPr>
          <p:cNvPr id="168964" name="Rettangolo 10"/>
          <p:cNvSpPr>
            <a:spLocks noChangeArrowheads="1"/>
          </p:cNvSpPr>
          <p:nvPr/>
        </p:nvSpPr>
        <p:spPr bwMode="auto">
          <a:xfrm>
            <a:off x="144463" y="333375"/>
            <a:ext cx="2124075" cy="954088"/>
          </a:xfrm>
          <a:prstGeom prst="rect">
            <a:avLst/>
          </a:prstGeom>
          <a:noFill/>
          <a:ln w="9525">
            <a:noFill/>
            <a:miter lim="800000"/>
            <a:headEnd/>
            <a:tailEnd/>
          </a:ln>
        </p:spPr>
        <p:txBody>
          <a:bodyPr>
            <a:prstTxWarp prst="textNoShape">
              <a:avLst/>
            </a:prstTxWarp>
            <a:spAutoFit/>
          </a:bodyPr>
          <a:lstStyle/>
          <a:p>
            <a:r>
              <a:rPr lang="it-IT" sz="800" b="1"/>
              <a:t>Descrizione del foglio</a:t>
            </a:r>
          </a:p>
          <a:p>
            <a:r>
              <a:rPr lang="it-IT" sz="800"/>
              <a:t>plutoPippoo, pippol, pluto, plutoPippoo, pippol, pluto, plutoPippoo, pippol, pluto, plutoPippoo, pippol, pluto, plutoPippoo, pippol, pluto, plutoPippoo, pippol, pluto, plutoPippoo, pippol, pluto,, </a:t>
            </a:r>
          </a:p>
          <a:p>
            <a:endParaRPr lang="it-IT" sz="800"/>
          </a:p>
        </p:txBody>
      </p:sp>
      <p:pic>
        <p:nvPicPr>
          <p:cNvPr id="168965" name="Picture 6" descr="stress 3"/>
          <p:cNvPicPr>
            <a:picLocks noChangeAspect="1" noChangeArrowheads="1"/>
          </p:cNvPicPr>
          <p:nvPr/>
        </p:nvPicPr>
        <p:blipFill>
          <a:blip r:embed="rId3"/>
          <a:srcRect l="7867" t="8461" r="5244" b="22423"/>
          <a:stretch>
            <a:fillRect/>
          </a:stretch>
        </p:blipFill>
        <p:spPr bwMode="auto">
          <a:xfrm>
            <a:off x="1835150" y="1557338"/>
            <a:ext cx="2592388" cy="1290637"/>
          </a:xfrm>
          <a:prstGeom prst="rect">
            <a:avLst/>
          </a:prstGeom>
          <a:noFill/>
          <a:ln w="9525">
            <a:noFill/>
            <a:miter lim="800000"/>
            <a:headEnd/>
            <a:tailEnd/>
          </a:ln>
        </p:spPr>
      </p:pic>
      <p:sp>
        <p:nvSpPr>
          <p:cNvPr id="168966" name="Rettangolo 30"/>
          <p:cNvSpPr>
            <a:spLocks noChangeArrowheads="1"/>
          </p:cNvSpPr>
          <p:nvPr/>
        </p:nvSpPr>
        <p:spPr bwMode="auto">
          <a:xfrm>
            <a:off x="2303463" y="333375"/>
            <a:ext cx="2124075" cy="1322388"/>
          </a:xfrm>
          <a:prstGeom prst="rect">
            <a:avLst/>
          </a:prstGeom>
          <a:noFill/>
          <a:ln w="9525">
            <a:noFill/>
            <a:miter lim="800000"/>
            <a:headEnd/>
            <a:tailEnd/>
          </a:ln>
        </p:spPr>
        <p:txBody>
          <a:bodyPr>
            <a:prstTxWarp prst="textNoShape">
              <a:avLst/>
            </a:prstTxWarp>
            <a:spAutoFit/>
          </a:bodyPr>
          <a:lstStyle/>
          <a:p>
            <a:r>
              <a:rPr lang="it-IT" sz="800"/>
              <a:t>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pippol, pluto, plutoPippoo </a:t>
            </a:r>
          </a:p>
          <a:p>
            <a:endParaRPr lang="it-IT" sz="800"/>
          </a:p>
        </p:txBody>
      </p:sp>
      <p:sp>
        <p:nvSpPr>
          <p:cNvPr id="168967" name="Rettangolo 31"/>
          <p:cNvSpPr>
            <a:spLocks noChangeArrowheads="1"/>
          </p:cNvSpPr>
          <p:nvPr/>
        </p:nvSpPr>
        <p:spPr bwMode="auto">
          <a:xfrm>
            <a:off x="107950" y="3357563"/>
            <a:ext cx="2124075" cy="708025"/>
          </a:xfrm>
          <a:prstGeom prst="rect">
            <a:avLst/>
          </a:prstGeom>
          <a:noFill/>
          <a:ln w="9525">
            <a:noFill/>
            <a:miter lim="800000"/>
            <a:headEnd/>
            <a:tailEnd/>
          </a:ln>
        </p:spPr>
        <p:txBody>
          <a:bodyPr>
            <a:prstTxWarp prst="textNoShape">
              <a:avLst/>
            </a:prstTxWarp>
            <a:spAutoFit/>
          </a:bodyPr>
          <a:lstStyle/>
          <a:p>
            <a:r>
              <a:rPr lang="it-IT" sz="800"/>
              <a:t>plutoPippoo, pippol, pluto, plutoPippoo, pippol, pluto, plutoPippoo, pippol, pluto, </a:t>
            </a:r>
          </a:p>
          <a:p>
            <a:r>
              <a:rPr lang="it-IT" sz="800"/>
              <a:t>pippol, pluto, plutoPippoo, pippol, pluto, </a:t>
            </a:r>
          </a:p>
          <a:p>
            <a:endParaRPr lang="it-IT" sz="800"/>
          </a:p>
          <a:p>
            <a:endParaRPr lang="it-IT" sz="800"/>
          </a:p>
        </p:txBody>
      </p:sp>
      <p:sp>
        <p:nvSpPr>
          <p:cNvPr id="168968" name="Rettangolo 34"/>
          <p:cNvSpPr>
            <a:spLocks noChangeArrowheads="1"/>
          </p:cNvSpPr>
          <p:nvPr/>
        </p:nvSpPr>
        <p:spPr bwMode="auto">
          <a:xfrm>
            <a:off x="4573588" y="2565400"/>
            <a:ext cx="2122487" cy="830263"/>
          </a:xfrm>
          <a:prstGeom prst="rect">
            <a:avLst/>
          </a:prstGeom>
          <a:noFill/>
          <a:ln w="9525">
            <a:noFill/>
            <a:miter lim="800000"/>
            <a:headEnd/>
            <a:tailEnd/>
          </a:ln>
        </p:spPr>
        <p:txBody>
          <a:bodyPr>
            <a:prstTxWarp prst="textNoShape">
              <a:avLst/>
            </a:prstTxWarp>
            <a:spAutoFit/>
          </a:bodyPr>
          <a:lstStyle/>
          <a:p>
            <a:r>
              <a:rPr lang="it-IT" sz="800"/>
              <a:t>plutoPippoo, pippol, pluto, plutoPippoo, pippol, pluto, plutoPippoo, pippol, pluto, </a:t>
            </a:r>
          </a:p>
          <a:p>
            <a:r>
              <a:rPr lang="it-IT" sz="800"/>
              <a:t>pippol, pluto, plutoPippoo, pippol, pluto, </a:t>
            </a:r>
          </a:p>
          <a:p>
            <a:r>
              <a:rPr lang="it-IT" sz="800"/>
              <a:t>pippol, pluto, plutoPippoo, pippol, pluto, </a:t>
            </a:r>
          </a:p>
          <a:p>
            <a:r>
              <a:rPr lang="it-IT" sz="800"/>
              <a:t>pippol, pluto, plutoPippoo, pippol, pluto, </a:t>
            </a:r>
          </a:p>
          <a:p>
            <a:endParaRPr lang="it-IT" sz="800"/>
          </a:p>
        </p:txBody>
      </p:sp>
      <p:sp>
        <p:nvSpPr>
          <p:cNvPr id="168969" name="Rettangolo 35"/>
          <p:cNvSpPr>
            <a:spLocks noChangeArrowheads="1"/>
          </p:cNvSpPr>
          <p:nvPr/>
        </p:nvSpPr>
        <p:spPr bwMode="auto">
          <a:xfrm>
            <a:off x="6911975" y="2525713"/>
            <a:ext cx="2124075" cy="831850"/>
          </a:xfrm>
          <a:prstGeom prst="rect">
            <a:avLst/>
          </a:prstGeom>
          <a:noFill/>
          <a:ln w="9525">
            <a:noFill/>
            <a:miter lim="800000"/>
            <a:headEnd/>
            <a:tailEnd/>
          </a:ln>
        </p:spPr>
        <p:txBody>
          <a:bodyPr>
            <a:prstTxWarp prst="textNoShape">
              <a:avLst/>
            </a:prstTxWarp>
            <a:spAutoFit/>
          </a:bodyPr>
          <a:lstStyle/>
          <a:p>
            <a:r>
              <a:rPr lang="it-IT" sz="800"/>
              <a:t>plutoPippoo, pippol, pluto, plutoPippoo, pippol, pluto, plutoPippoo, pippol, pluto, </a:t>
            </a:r>
          </a:p>
          <a:p>
            <a:r>
              <a:rPr lang="it-IT" sz="800"/>
              <a:t>pippol, pluto, plutoPippoo, pippol, pluto, </a:t>
            </a:r>
          </a:p>
          <a:p>
            <a:r>
              <a:rPr lang="it-IT" sz="800"/>
              <a:t>pippol, pluto, plutoPippoo, pippol, pluto, </a:t>
            </a:r>
          </a:p>
          <a:p>
            <a:r>
              <a:rPr lang="it-IT" sz="800"/>
              <a:t>pippol, pluto, plutoPippoo, pippol, pluto, </a:t>
            </a:r>
          </a:p>
          <a:p>
            <a:endParaRPr lang="it-IT" sz="800"/>
          </a:p>
        </p:txBody>
      </p:sp>
      <p:pic>
        <p:nvPicPr>
          <p:cNvPr id="168970" name="Picture 3" descr="F34_ sismica e campionamenti Model (1)"/>
          <p:cNvPicPr>
            <a:picLocks noChangeAspect="1" noChangeArrowheads="1"/>
          </p:cNvPicPr>
          <p:nvPr/>
        </p:nvPicPr>
        <p:blipFill>
          <a:blip r:embed="rId4"/>
          <a:srcRect/>
          <a:stretch>
            <a:fillRect/>
          </a:stretch>
        </p:blipFill>
        <p:spPr bwMode="auto">
          <a:xfrm>
            <a:off x="179388" y="1125538"/>
            <a:ext cx="1476375" cy="2087562"/>
          </a:xfrm>
          <a:prstGeom prst="rect">
            <a:avLst/>
          </a:prstGeom>
          <a:noFill/>
          <a:ln w="9525">
            <a:noFill/>
            <a:miter lim="800000"/>
            <a:headEnd/>
            <a:tailEnd/>
          </a:ln>
        </p:spPr>
      </p:pic>
      <p:sp>
        <p:nvSpPr>
          <p:cNvPr id="168971" name="CasellaDiTesto 32"/>
          <p:cNvSpPr txBox="1">
            <a:spLocks noChangeArrowheads="1"/>
          </p:cNvSpPr>
          <p:nvPr/>
        </p:nvSpPr>
        <p:spPr bwMode="auto">
          <a:xfrm>
            <a:off x="107950" y="3132138"/>
            <a:ext cx="1871663" cy="276225"/>
          </a:xfrm>
          <a:prstGeom prst="rect">
            <a:avLst/>
          </a:prstGeom>
          <a:noFill/>
          <a:ln w="9525">
            <a:noFill/>
            <a:miter lim="800000"/>
            <a:headEnd/>
            <a:tailEnd/>
          </a:ln>
        </p:spPr>
        <p:txBody>
          <a:bodyPr>
            <a:prstTxWarp prst="textNoShape">
              <a:avLst/>
            </a:prstTxWarp>
            <a:spAutoFit/>
          </a:bodyPr>
          <a:lstStyle/>
          <a:p>
            <a:r>
              <a:rPr lang="it-IT" sz="600"/>
              <a:t>Fig. 1 - Localizzazione dei dati relativi al F34.</a:t>
            </a:r>
          </a:p>
          <a:p>
            <a:endParaRPr lang="it-IT" sz="600"/>
          </a:p>
        </p:txBody>
      </p:sp>
      <p:sp>
        <p:nvSpPr>
          <p:cNvPr id="168972" name="CasellaDiTesto 37"/>
          <p:cNvSpPr txBox="1">
            <a:spLocks noChangeArrowheads="1"/>
          </p:cNvSpPr>
          <p:nvPr/>
        </p:nvSpPr>
        <p:spPr bwMode="auto">
          <a:xfrm>
            <a:off x="1835150" y="2874963"/>
            <a:ext cx="2592388" cy="554037"/>
          </a:xfrm>
          <a:prstGeom prst="rect">
            <a:avLst/>
          </a:prstGeom>
          <a:noFill/>
          <a:ln w="9525">
            <a:noFill/>
            <a:miter lim="800000"/>
            <a:headEnd/>
            <a:tailEnd/>
          </a:ln>
        </p:spPr>
        <p:txBody>
          <a:bodyPr>
            <a:prstTxWarp prst="textNoShape">
              <a:avLst/>
            </a:prstTxWarp>
            <a:spAutoFit/>
          </a:bodyPr>
          <a:lstStyle/>
          <a:p>
            <a:r>
              <a:rPr lang="it-IT" sz="600" i="1"/>
              <a:t>Fig. 2 - Ambiente tettonico della Sicilia e della Calabria. (A) fronte del sovrascorrimento della Catena Appenninico-Maghrebide. (B) Sismicità e tettonica della Calabria meridionale e della parte nord-orientale della Sicilia. (Antonioli et al., 2006)</a:t>
            </a:r>
            <a:endParaRPr lang="it-IT" sz="600"/>
          </a:p>
          <a:p>
            <a:endParaRPr lang="it-IT" sz="600"/>
          </a:p>
        </p:txBody>
      </p:sp>
      <p:pic>
        <p:nvPicPr>
          <p:cNvPr id="168973" name="Picture 4" descr="Fig"/>
          <p:cNvPicPr>
            <a:picLocks noChangeAspect="1" noChangeArrowheads="1"/>
          </p:cNvPicPr>
          <p:nvPr/>
        </p:nvPicPr>
        <p:blipFill>
          <a:blip r:embed="rId5"/>
          <a:srcRect/>
          <a:stretch>
            <a:fillRect/>
          </a:stretch>
        </p:blipFill>
        <p:spPr bwMode="auto">
          <a:xfrm>
            <a:off x="250825" y="3860800"/>
            <a:ext cx="1800225" cy="1195388"/>
          </a:xfrm>
          <a:prstGeom prst="rect">
            <a:avLst/>
          </a:prstGeom>
          <a:noFill/>
          <a:ln w="9525">
            <a:noFill/>
            <a:miter lim="800000"/>
            <a:headEnd/>
            <a:tailEnd/>
          </a:ln>
        </p:spPr>
      </p:pic>
      <p:sp>
        <p:nvSpPr>
          <p:cNvPr id="168974" name="Rettangolo 38"/>
          <p:cNvSpPr>
            <a:spLocks noChangeArrowheads="1"/>
          </p:cNvSpPr>
          <p:nvPr/>
        </p:nvSpPr>
        <p:spPr bwMode="auto">
          <a:xfrm>
            <a:off x="2376488" y="3357563"/>
            <a:ext cx="2124075" cy="708025"/>
          </a:xfrm>
          <a:prstGeom prst="rect">
            <a:avLst/>
          </a:prstGeom>
          <a:noFill/>
          <a:ln w="9525">
            <a:noFill/>
            <a:miter lim="800000"/>
            <a:headEnd/>
            <a:tailEnd/>
          </a:ln>
        </p:spPr>
        <p:txBody>
          <a:bodyPr>
            <a:prstTxWarp prst="textNoShape">
              <a:avLst/>
            </a:prstTxWarp>
            <a:spAutoFit/>
          </a:bodyPr>
          <a:lstStyle/>
          <a:p>
            <a:r>
              <a:rPr lang="it-IT" sz="800"/>
              <a:t>plutoPippoo, pippol, pluto, plutoPippoo, pippol, pluto, plutoPippoo, pippol, pluto, </a:t>
            </a:r>
          </a:p>
          <a:p>
            <a:r>
              <a:rPr lang="it-IT" sz="800"/>
              <a:t>pippol, pluto, plutoPippoo, pippol, pluto, </a:t>
            </a:r>
          </a:p>
          <a:p>
            <a:endParaRPr lang="it-IT" sz="800"/>
          </a:p>
          <a:p>
            <a:endParaRPr lang="it-IT" sz="800"/>
          </a:p>
        </p:txBody>
      </p:sp>
      <p:sp>
        <p:nvSpPr>
          <p:cNvPr id="168975" name="CasellaDiTesto 39"/>
          <p:cNvSpPr txBox="1">
            <a:spLocks noChangeArrowheads="1"/>
          </p:cNvSpPr>
          <p:nvPr/>
        </p:nvSpPr>
        <p:spPr bwMode="auto">
          <a:xfrm>
            <a:off x="2411413" y="3789363"/>
            <a:ext cx="1800225" cy="1200150"/>
          </a:xfrm>
          <a:prstGeom prst="rect">
            <a:avLst/>
          </a:prstGeom>
          <a:noFill/>
          <a:ln w="9525">
            <a:noFill/>
            <a:miter lim="800000"/>
            <a:headEnd/>
            <a:tailEnd/>
          </a:ln>
        </p:spPr>
        <p:txBody>
          <a:bodyPr>
            <a:prstTxWarp prst="textNoShape">
              <a:avLst/>
            </a:prstTxWarp>
            <a:spAutoFit/>
          </a:bodyPr>
          <a:lstStyle/>
          <a:p>
            <a:r>
              <a:rPr lang="it-IT" sz="600"/>
              <a:t> </a:t>
            </a:r>
          </a:p>
          <a:p>
            <a:r>
              <a:rPr lang="it-IT" sz="600" i="1"/>
              <a:t>Fig. 3.1.1 – Campo di dune circa trasversali alla costa, al largo di Ponte Schiavo (Sicilia); rilievi multibeam multi-temporali  (a18 mesi di distanza) indicano una migrazione delle dune verso S-SO (il limite è indicato dalle frecce rosse). Negli inserti sono visibili gli ingrandimenti delle impronte da ostacolo (in basso), dei megaripple sovraimposti alle dune (al centro) e delle nicchie di erosione prodotte da correnti di ritorno (in alto).</a:t>
            </a:r>
            <a:endParaRPr lang="it-IT" sz="600"/>
          </a:p>
          <a:p>
            <a:endParaRPr lang="it-IT" sz="600"/>
          </a:p>
        </p:txBody>
      </p:sp>
      <p:pic>
        <p:nvPicPr>
          <p:cNvPr id="168976" name="Picture 5" descr="tutte le frane copia"/>
          <p:cNvPicPr>
            <a:picLocks noChangeAspect="1" noChangeArrowheads="1"/>
          </p:cNvPicPr>
          <p:nvPr/>
        </p:nvPicPr>
        <p:blipFill>
          <a:blip r:embed="rId6"/>
          <a:srcRect/>
          <a:stretch>
            <a:fillRect/>
          </a:stretch>
        </p:blipFill>
        <p:spPr bwMode="auto">
          <a:xfrm>
            <a:off x="250825" y="5157788"/>
            <a:ext cx="1512888" cy="1200150"/>
          </a:xfrm>
          <a:prstGeom prst="rect">
            <a:avLst/>
          </a:prstGeom>
          <a:noFill/>
          <a:ln w="9525">
            <a:noFill/>
            <a:miter lim="800000"/>
            <a:headEnd/>
            <a:tailEnd/>
          </a:ln>
        </p:spPr>
      </p:pic>
      <p:pic>
        <p:nvPicPr>
          <p:cNvPr id="168977" name="Picture 6" descr="frana 1 bis"/>
          <p:cNvPicPr>
            <a:picLocks noChangeAspect="1" noChangeArrowheads="1"/>
          </p:cNvPicPr>
          <p:nvPr/>
        </p:nvPicPr>
        <p:blipFill>
          <a:blip r:embed="rId7"/>
          <a:srcRect t="490" r="667" b="490"/>
          <a:stretch>
            <a:fillRect/>
          </a:stretch>
        </p:blipFill>
        <p:spPr bwMode="auto">
          <a:xfrm>
            <a:off x="1979613" y="5157788"/>
            <a:ext cx="2305050" cy="1249362"/>
          </a:xfrm>
          <a:prstGeom prst="rect">
            <a:avLst/>
          </a:prstGeom>
          <a:noFill/>
          <a:ln w="9525">
            <a:noFill/>
            <a:miter lim="800000"/>
            <a:headEnd/>
            <a:tailEnd/>
          </a:ln>
        </p:spPr>
      </p:pic>
      <p:sp>
        <p:nvSpPr>
          <p:cNvPr id="168978" name="CasellaDiTesto 40"/>
          <p:cNvSpPr txBox="1">
            <a:spLocks noChangeArrowheads="1"/>
          </p:cNvSpPr>
          <p:nvPr/>
        </p:nvSpPr>
        <p:spPr bwMode="auto">
          <a:xfrm>
            <a:off x="179388" y="6381750"/>
            <a:ext cx="4176712" cy="554038"/>
          </a:xfrm>
          <a:prstGeom prst="rect">
            <a:avLst/>
          </a:prstGeom>
          <a:noFill/>
          <a:ln w="9525">
            <a:noFill/>
            <a:miter lim="800000"/>
            <a:headEnd/>
            <a:tailEnd/>
          </a:ln>
        </p:spPr>
        <p:txBody>
          <a:bodyPr>
            <a:prstTxWarp prst="textNoShape">
              <a:avLst/>
            </a:prstTxWarp>
            <a:spAutoFit/>
          </a:bodyPr>
          <a:lstStyle/>
          <a:p>
            <a:r>
              <a:rPr lang="it-IT" sz="600" i="1"/>
              <a:t>Fig. 4 PC1_F34 – a) Frane marino-costiere nella zona esterna del porto di Messina. Equidistanza Isobate 50 m. b) PC1_F34 - Profilo longitudinale A-A’della Frana 1, vedi Fig.1 PC1_F34 per ubicazione.</a:t>
            </a:r>
            <a:endParaRPr lang="it-IT" sz="600"/>
          </a:p>
          <a:p>
            <a:endParaRPr lang="it-IT" sz="600"/>
          </a:p>
          <a:p>
            <a:r>
              <a:rPr lang="it-IT" sz="600" i="1"/>
              <a:t> </a:t>
            </a:r>
            <a:endParaRPr lang="it-IT" sz="600"/>
          </a:p>
          <a:p>
            <a:endParaRPr lang="it-IT" sz="600"/>
          </a:p>
        </p:txBody>
      </p:sp>
      <p:pic>
        <p:nvPicPr>
          <p:cNvPr id="168979" name="Picture 7" descr="franona a sud"/>
          <p:cNvPicPr>
            <a:picLocks noChangeAspect="1" noChangeArrowheads="1"/>
          </p:cNvPicPr>
          <p:nvPr/>
        </p:nvPicPr>
        <p:blipFill>
          <a:blip r:embed="rId8"/>
          <a:srcRect/>
          <a:stretch>
            <a:fillRect/>
          </a:stretch>
        </p:blipFill>
        <p:spPr bwMode="auto">
          <a:xfrm>
            <a:off x="4643438" y="77788"/>
            <a:ext cx="2016125" cy="1479550"/>
          </a:xfrm>
          <a:prstGeom prst="rect">
            <a:avLst/>
          </a:prstGeom>
          <a:noFill/>
          <a:ln w="9525">
            <a:noFill/>
            <a:miter lim="800000"/>
            <a:headEnd/>
            <a:tailEnd/>
          </a:ln>
        </p:spPr>
      </p:pic>
      <p:sp>
        <p:nvSpPr>
          <p:cNvPr id="168980" name="CasellaDiTesto 43"/>
          <p:cNvSpPr txBox="1">
            <a:spLocks noChangeArrowheads="1"/>
          </p:cNvSpPr>
          <p:nvPr/>
        </p:nvSpPr>
        <p:spPr bwMode="auto">
          <a:xfrm>
            <a:off x="4572000" y="1598613"/>
            <a:ext cx="2232025" cy="461962"/>
          </a:xfrm>
          <a:prstGeom prst="rect">
            <a:avLst/>
          </a:prstGeom>
          <a:noFill/>
          <a:ln w="9525">
            <a:noFill/>
            <a:miter lim="800000"/>
            <a:headEnd/>
            <a:tailEnd/>
          </a:ln>
        </p:spPr>
        <p:txBody>
          <a:bodyPr>
            <a:prstTxWarp prst="textNoShape">
              <a:avLst/>
            </a:prstTxWarp>
            <a:spAutoFit/>
          </a:bodyPr>
          <a:lstStyle/>
          <a:p>
            <a:r>
              <a:rPr lang="it-IT" sz="600" i="1"/>
              <a:t>Fig. 5 PC6_F34 - Deposito a largo di Punta Pellaro (RC). Si tratta probabilmente di un deposito di frana. Equidistanza isobate 25 m.</a:t>
            </a:r>
            <a:endParaRPr lang="it-IT" sz="600" b="1" i="1"/>
          </a:p>
          <a:p>
            <a:endParaRPr lang="it-IT" sz="600"/>
          </a:p>
        </p:txBody>
      </p:sp>
      <p:pic>
        <p:nvPicPr>
          <p:cNvPr id="168981" name="Picture 8" descr="PC_8 copia"/>
          <p:cNvPicPr>
            <a:picLocks noChangeAspect="1" noChangeArrowheads="1"/>
          </p:cNvPicPr>
          <p:nvPr/>
        </p:nvPicPr>
        <p:blipFill>
          <a:blip r:embed="rId9"/>
          <a:srcRect/>
          <a:stretch>
            <a:fillRect/>
          </a:stretch>
        </p:blipFill>
        <p:spPr bwMode="auto">
          <a:xfrm>
            <a:off x="7092950" y="44450"/>
            <a:ext cx="1582738" cy="2497138"/>
          </a:xfrm>
          <a:prstGeom prst="rect">
            <a:avLst/>
          </a:prstGeom>
          <a:noFill/>
          <a:ln w="9525">
            <a:noFill/>
            <a:miter lim="800000"/>
            <a:headEnd/>
            <a:tailEnd/>
          </a:ln>
        </p:spPr>
      </p:pic>
      <p:sp>
        <p:nvSpPr>
          <p:cNvPr id="168982" name="CasellaDiTesto 46"/>
          <p:cNvSpPr txBox="1">
            <a:spLocks noChangeArrowheads="1"/>
          </p:cNvSpPr>
          <p:nvPr/>
        </p:nvSpPr>
        <p:spPr bwMode="auto">
          <a:xfrm>
            <a:off x="4859338" y="2133600"/>
            <a:ext cx="2233612" cy="446088"/>
          </a:xfrm>
          <a:prstGeom prst="rect">
            <a:avLst/>
          </a:prstGeom>
          <a:noFill/>
          <a:ln w="9525">
            <a:noFill/>
            <a:miter lim="800000"/>
            <a:headEnd/>
            <a:tailEnd/>
          </a:ln>
        </p:spPr>
        <p:txBody>
          <a:bodyPr>
            <a:prstTxWarp prst="textNoShape">
              <a:avLst/>
            </a:prstTxWarp>
            <a:spAutoFit/>
          </a:bodyPr>
          <a:lstStyle/>
          <a:p>
            <a:pPr algn="r"/>
            <a:r>
              <a:rPr lang="it-IT" sz="600" i="1"/>
              <a:t>Fig. 6 PC5_F34 - Gullies lungo la fascia costiera di Reggio Calabria. Il profilo mostra, senza esagerazione verticale, le incisioni presenti lungo la sezione indicata in pianta.</a:t>
            </a:r>
            <a:endParaRPr lang="it-IT" sz="600" b="1" i="1"/>
          </a:p>
          <a:p>
            <a:pPr algn="r"/>
            <a:endParaRPr lang="it-IT" sz="400"/>
          </a:p>
        </p:txBody>
      </p:sp>
      <p:pic>
        <p:nvPicPr>
          <p:cNvPr id="168983" name="Picture 9" descr="PC_5_relitto_sezione"/>
          <p:cNvPicPr>
            <a:picLocks noChangeAspect="1" noChangeArrowheads="1"/>
          </p:cNvPicPr>
          <p:nvPr/>
        </p:nvPicPr>
        <p:blipFill>
          <a:blip r:embed="rId10"/>
          <a:srcRect/>
          <a:stretch>
            <a:fillRect/>
          </a:stretch>
        </p:blipFill>
        <p:spPr bwMode="auto">
          <a:xfrm>
            <a:off x="4643438" y="3357563"/>
            <a:ext cx="2736850" cy="1335087"/>
          </a:xfrm>
          <a:prstGeom prst="rect">
            <a:avLst/>
          </a:prstGeom>
          <a:noFill/>
          <a:ln w="9525">
            <a:noFill/>
            <a:miter lim="800000"/>
            <a:headEnd/>
            <a:tailEnd/>
          </a:ln>
        </p:spPr>
      </p:pic>
      <p:sp>
        <p:nvSpPr>
          <p:cNvPr id="168984" name="CasellaDiTesto 47"/>
          <p:cNvSpPr txBox="1">
            <a:spLocks noChangeArrowheads="1"/>
          </p:cNvSpPr>
          <p:nvPr/>
        </p:nvSpPr>
        <p:spPr bwMode="auto">
          <a:xfrm>
            <a:off x="7596188" y="3357563"/>
            <a:ext cx="1079500" cy="922337"/>
          </a:xfrm>
          <a:prstGeom prst="rect">
            <a:avLst/>
          </a:prstGeom>
          <a:noFill/>
          <a:ln w="9525">
            <a:noFill/>
            <a:miter lim="800000"/>
            <a:headEnd/>
            <a:tailEnd/>
          </a:ln>
        </p:spPr>
        <p:txBody>
          <a:bodyPr>
            <a:prstTxWarp prst="textNoShape">
              <a:avLst/>
            </a:prstTxWarp>
            <a:spAutoFit/>
          </a:bodyPr>
          <a:lstStyle/>
          <a:p>
            <a:r>
              <a:rPr lang="it-IT" sz="600"/>
              <a:t> </a:t>
            </a:r>
          </a:p>
          <a:p>
            <a:r>
              <a:rPr lang="it-IT" sz="600" i="1"/>
              <a:t>Fig.6 PC5_F15 - Probabile relitto a largo di Marina Grande. Sezione trasversale al relitto che evidenzia l’accumulo di sedimento a monte dello stesso. </a:t>
            </a:r>
            <a:endParaRPr lang="it-IT" sz="600"/>
          </a:p>
          <a:p>
            <a:endParaRPr lang="it-IT" sz="600"/>
          </a:p>
        </p:txBody>
      </p:sp>
      <p:pic>
        <p:nvPicPr>
          <p:cNvPr id="168985" name="Picture 10" descr="Btorre archirafi 2 copia"/>
          <p:cNvPicPr>
            <a:picLocks noChangeAspect="1" noChangeArrowheads="1"/>
          </p:cNvPicPr>
          <p:nvPr/>
        </p:nvPicPr>
        <p:blipFill>
          <a:blip r:embed="rId11"/>
          <a:srcRect/>
          <a:stretch>
            <a:fillRect/>
          </a:stretch>
        </p:blipFill>
        <p:spPr bwMode="auto">
          <a:xfrm>
            <a:off x="6516688" y="5013325"/>
            <a:ext cx="2503487" cy="1152525"/>
          </a:xfrm>
          <a:prstGeom prst="rect">
            <a:avLst/>
          </a:prstGeom>
          <a:noFill/>
          <a:ln w="9525">
            <a:noFill/>
            <a:miter lim="800000"/>
            <a:headEnd/>
            <a:tailEnd/>
          </a:ln>
        </p:spPr>
      </p:pic>
      <p:sp>
        <p:nvSpPr>
          <p:cNvPr id="168986" name="Rettangolo 48"/>
          <p:cNvSpPr>
            <a:spLocks noChangeArrowheads="1"/>
          </p:cNvSpPr>
          <p:nvPr/>
        </p:nvSpPr>
        <p:spPr bwMode="auto">
          <a:xfrm>
            <a:off x="4572000" y="4652963"/>
            <a:ext cx="2124075" cy="584200"/>
          </a:xfrm>
          <a:prstGeom prst="rect">
            <a:avLst/>
          </a:prstGeom>
          <a:noFill/>
          <a:ln w="9525">
            <a:noFill/>
            <a:miter lim="800000"/>
            <a:headEnd/>
            <a:tailEnd/>
          </a:ln>
        </p:spPr>
        <p:txBody>
          <a:bodyPr>
            <a:prstTxWarp prst="textNoShape">
              <a:avLst/>
            </a:prstTxWarp>
            <a:spAutoFit/>
          </a:bodyPr>
          <a:lstStyle/>
          <a:p>
            <a:r>
              <a:rPr lang="it-IT" sz="800"/>
              <a:t>plutoPippoo, pippol, pluto, plutoPippoo, pippol, pluto, plutoPippoo, pippol, pluto, </a:t>
            </a:r>
          </a:p>
          <a:p>
            <a:r>
              <a:rPr lang="it-IT" sz="800"/>
              <a:t> </a:t>
            </a:r>
          </a:p>
          <a:p>
            <a:endParaRPr lang="it-IT" sz="800"/>
          </a:p>
        </p:txBody>
      </p:sp>
      <p:sp>
        <p:nvSpPr>
          <p:cNvPr id="168987" name="Rettangolo 49"/>
          <p:cNvSpPr>
            <a:spLocks noChangeArrowheads="1"/>
          </p:cNvSpPr>
          <p:nvPr/>
        </p:nvSpPr>
        <p:spPr bwMode="auto">
          <a:xfrm>
            <a:off x="6875463" y="4581525"/>
            <a:ext cx="2124075" cy="461963"/>
          </a:xfrm>
          <a:prstGeom prst="rect">
            <a:avLst/>
          </a:prstGeom>
          <a:noFill/>
          <a:ln w="9525">
            <a:noFill/>
            <a:miter lim="800000"/>
            <a:headEnd/>
            <a:tailEnd/>
          </a:ln>
        </p:spPr>
        <p:txBody>
          <a:bodyPr>
            <a:prstTxWarp prst="textNoShape">
              <a:avLst/>
            </a:prstTxWarp>
            <a:spAutoFit/>
          </a:bodyPr>
          <a:lstStyle/>
          <a:p>
            <a:r>
              <a:rPr lang="it-IT" sz="800"/>
              <a:t>plutoPippoo, pippol, pluto, plutoPippoo, pippol, pluto, plutoPippoo, pippol, pluto, </a:t>
            </a:r>
          </a:p>
          <a:p>
            <a:endParaRPr lang="it-IT" sz="800"/>
          </a:p>
        </p:txBody>
      </p:sp>
      <p:sp>
        <p:nvSpPr>
          <p:cNvPr id="168988" name="CasellaDiTesto 50"/>
          <p:cNvSpPr txBox="1">
            <a:spLocks noChangeArrowheads="1"/>
          </p:cNvSpPr>
          <p:nvPr/>
        </p:nvSpPr>
        <p:spPr bwMode="auto">
          <a:xfrm>
            <a:off x="6516688" y="6165850"/>
            <a:ext cx="2555875" cy="368300"/>
          </a:xfrm>
          <a:prstGeom prst="rect">
            <a:avLst/>
          </a:prstGeom>
          <a:noFill/>
          <a:ln w="9525">
            <a:noFill/>
            <a:miter lim="800000"/>
            <a:headEnd/>
            <a:tailEnd/>
          </a:ln>
        </p:spPr>
        <p:txBody>
          <a:bodyPr>
            <a:prstTxWarp prst="textNoShape">
              <a:avLst/>
            </a:prstTxWarp>
            <a:spAutoFit/>
          </a:bodyPr>
          <a:lstStyle/>
          <a:p>
            <a:r>
              <a:rPr lang="it-IT" sz="600" i="1"/>
              <a:t>Fig. 8 PC3_F33 - Dettaglio delle faglie antistanti Torre Archirafi. Nel riquadro in alto a sinistra il profilo A-B. Esagerazione Verticale 4X.</a:t>
            </a:r>
            <a:endParaRPr lang="it-IT" sz="600"/>
          </a:p>
          <a:p>
            <a:endParaRPr lang="it-IT" sz="600"/>
          </a:p>
        </p:txBody>
      </p:sp>
      <p:pic>
        <p:nvPicPr>
          <p:cNvPr id="168989" name="Picture 11" descr="molo di pizzillo"/>
          <p:cNvPicPr>
            <a:picLocks noChangeAspect="1" noChangeArrowheads="1"/>
          </p:cNvPicPr>
          <p:nvPr/>
        </p:nvPicPr>
        <p:blipFill>
          <a:blip r:embed="rId12"/>
          <a:srcRect/>
          <a:stretch>
            <a:fillRect/>
          </a:stretch>
        </p:blipFill>
        <p:spPr bwMode="auto">
          <a:xfrm>
            <a:off x="4643438" y="5038725"/>
            <a:ext cx="1657350" cy="1127125"/>
          </a:xfrm>
          <a:prstGeom prst="rect">
            <a:avLst/>
          </a:prstGeom>
          <a:noFill/>
          <a:ln w="9525">
            <a:noFill/>
            <a:miter lim="800000"/>
            <a:headEnd/>
            <a:tailEnd/>
          </a:ln>
        </p:spPr>
      </p:pic>
      <p:sp>
        <p:nvSpPr>
          <p:cNvPr id="168990" name="CasellaDiTesto 52"/>
          <p:cNvSpPr txBox="1">
            <a:spLocks noChangeArrowheads="1"/>
          </p:cNvSpPr>
          <p:nvPr/>
        </p:nvSpPr>
        <p:spPr bwMode="auto">
          <a:xfrm>
            <a:off x="4500563" y="6165850"/>
            <a:ext cx="2087562" cy="800100"/>
          </a:xfrm>
          <a:prstGeom prst="rect">
            <a:avLst/>
          </a:prstGeom>
          <a:noFill/>
          <a:ln w="9525">
            <a:noFill/>
            <a:miter lim="800000"/>
            <a:headEnd/>
            <a:tailEnd/>
          </a:ln>
        </p:spPr>
        <p:txBody>
          <a:bodyPr>
            <a:prstTxWarp prst="textNoShape">
              <a:avLst/>
            </a:prstTxWarp>
            <a:spAutoFit/>
          </a:bodyPr>
          <a:lstStyle/>
          <a:p>
            <a:r>
              <a:rPr lang="it-IT" sz="600" i="1"/>
              <a:t>Fig. 1 PC3_F16 - Rilievo ombreggiato con isobate (spaziatura ogni 5 m) del settore costiero antistante il molo di Pizzillo, ai lati del quale sono presenti processi di instabilità a piccola scala che possono destabilizzare le fondazioni del porto. TDS: terrazzo deposizionale sommerso.</a:t>
            </a:r>
            <a:endParaRPr lang="it-IT" sz="600"/>
          </a:p>
          <a:p>
            <a:r>
              <a:rPr lang="it-IT" sz="600"/>
              <a:t> </a:t>
            </a:r>
          </a:p>
          <a:p>
            <a:endParaRPr lang="it-IT" sz="400"/>
          </a:p>
        </p:txBody>
      </p:sp>
      <p:sp>
        <p:nvSpPr>
          <p:cNvPr id="168991" name="CasellaDiTesto 53"/>
          <p:cNvSpPr txBox="1">
            <a:spLocks noChangeArrowheads="1"/>
          </p:cNvSpPr>
          <p:nvPr/>
        </p:nvSpPr>
        <p:spPr bwMode="auto">
          <a:xfrm>
            <a:off x="0" y="6596063"/>
            <a:ext cx="360363" cy="261937"/>
          </a:xfrm>
          <a:prstGeom prst="rect">
            <a:avLst/>
          </a:prstGeom>
          <a:noFill/>
          <a:ln w="9525">
            <a:noFill/>
            <a:miter lim="800000"/>
            <a:headEnd/>
            <a:tailEnd/>
          </a:ln>
        </p:spPr>
        <p:txBody>
          <a:bodyPr>
            <a:prstTxWarp prst="textNoShape">
              <a:avLst/>
            </a:prstTxWarp>
            <a:spAutoFit/>
          </a:bodyPr>
          <a:lstStyle/>
          <a:p>
            <a:r>
              <a:rPr lang="it-IT" sz="1100"/>
              <a:t>10</a:t>
            </a:r>
          </a:p>
        </p:txBody>
      </p:sp>
      <p:sp>
        <p:nvSpPr>
          <p:cNvPr id="168992" name="CasellaDiTesto 54"/>
          <p:cNvSpPr txBox="1">
            <a:spLocks noChangeArrowheads="1"/>
          </p:cNvSpPr>
          <p:nvPr/>
        </p:nvSpPr>
        <p:spPr bwMode="auto">
          <a:xfrm>
            <a:off x="8675688" y="6524625"/>
            <a:ext cx="360362" cy="261938"/>
          </a:xfrm>
          <a:prstGeom prst="rect">
            <a:avLst/>
          </a:prstGeom>
          <a:noFill/>
          <a:ln w="9525">
            <a:noFill/>
            <a:miter lim="800000"/>
            <a:headEnd/>
            <a:tailEnd/>
          </a:ln>
        </p:spPr>
        <p:txBody>
          <a:bodyPr>
            <a:prstTxWarp prst="textNoShape">
              <a:avLst/>
            </a:prstTxWarp>
            <a:spAutoFit/>
          </a:bodyPr>
          <a:lstStyle/>
          <a:p>
            <a:r>
              <a:rPr lang="it-IT" sz="1100"/>
              <a:t>11</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82" name="Rectangle 2"/>
          <p:cNvSpPr>
            <a:spLocks noChangeArrowheads="1"/>
          </p:cNvSpPr>
          <p:nvPr/>
        </p:nvSpPr>
        <p:spPr bwMode="auto">
          <a:xfrm>
            <a:off x="304800" y="152400"/>
            <a:ext cx="8770938" cy="492125"/>
          </a:xfrm>
          <a:prstGeom prst="rect">
            <a:avLst/>
          </a:prstGeom>
          <a:noFill/>
          <a:ln w="9525">
            <a:noFill/>
            <a:miter lim="800000"/>
            <a:headEnd/>
            <a:tailEnd/>
          </a:ln>
          <a:effectLst/>
        </p:spPr>
        <p:txBody>
          <a:bodyPr wrap="none">
            <a:prstTxWarp prst="textNoShape">
              <a:avLst/>
            </a:prstTxWarp>
            <a:spAutoFit/>
          </a:bodyPr>
          <a:lstStyle/>
          <a:p>
            <a:pPr>
              <a:defRPr/>
            </a:pPr>
            <a:r>
              <a:rPr lang="en-GB" sz="2600" b="1" i="1" dirty="0">
                <a:solidFill>
                  <a:srgbClr val="FFFF00"/>
                </a:solidFill>
                <a:effectLst>
                  <a:outerShdw blurRad="38100" dist="38100" dir="2700000" algn="tl">
                    <a:srgbClr val="000000"/>
                  </a:outerShdw>
                </a:effectLst>
              </a:rPr>
              <a:t>MAGIC </a:t>
            </a:r>
            <a:r>
              <a:rPr lang="en-GB" sz="2600" b="1" dirty="0">
                <a:solidFill>
                  <a:srgbClr val="FFFF00"/>
                </a:solidFill>
                <a:effectLst>
                  <a:outerShdw blurRad="38100" dist="38100" dir="2700000" algn="tl">
                    <a:srgbClr val="000000"/>
                  </a:outerShdw>
                </a:effectLst>
              </a:rPr>
              <a:t>project: </a:t>
            </a:r>
            <a:r>
              <a:rPr lang="en-GB" sz="2600" b="1" i="1" dirty="0" err="1">
                <a:solidFill>
                  <a:srgbClr val="FFFF00"/>
                </a:solidFill>
                <a:effectLst>
                  <a:outerShdw blurRad="38100" dist="38100" dir="2700000" algn="tl">
                    <a:srgbClr val="000000"/>
                  </a:outerShdw>
                </a:effectLst>
              </a:rPr>
              <a:t>MA</a:t>
            </a:r>
            <a:r>
              <a:rPr lang="en-GB" sz="2600" dirty="0" err="1">
                <a:solidFill>
                  <a:srgbClr val="FFFF00"/>
                </a:solidFill>
                <a:effectLst>
                  <a:outerShdw blurRad="38100" dist="38100" dir="2700000" algn="tl">
                    <a:srgbClr val="000000"/>
                  </a:outerShdw>
                </a:effectLst>
              </a:rPr>
              <a:t>rine</a:t>
            </a:r>
            <a:r>
              <a:rPr lang="en-GB" sz="2600" b="1" dirty="0">
                <a:solidFill>
                  <a:srgbClr val="FFFF00"/>
                </a:solidFill>
                <a:effectLst>
                  <a:outerShdw blurRad="38100" dist="38100" dir="2700000" algn="tl">
                    <a:srgbClr val="000000"/>
                  </a:outerShdw>
                </a:effectLst>
              </a:rPr>
              <a:t> </a:t>
            </a:r>
            <a:r>
              <a:rPr lang="en-GB" sz="2600" b="1" i="1" dirty="0" err="1">
                <a:solidFill>
                  <a:srgbClr val="FFFF00"/>
                </a:solidFill>
                <a:effectLst>
                  <a:outerShdw blurRad="38100" dist="38100" dir="2700000" algn="tl">
                    <a:srgbClr val="000000"/>
                  </a:outerShdw>
                </a:effectLst>
              </a:rPr>
              <a:t>G</a:t>
            </a:r>
            <a:r>
              <a:rPr lang="en-GB" sz="2600" dirty="0" err="1">
                <a:solidFill>
                  <a:srgbClr val="FFFF00"/>
                </a:solidFill>
                <a:effectLst>
                  <a:outerShdw blurRad="38100" dist="38100" dir="2700000" algn="tl">
                    <a:srgbClr val="000000"/>
                  </a:outerShdw>
                </a:effectLst>
              </a:rPr>
              <a:t>eohazard</a:t>
            </a:r>
            <a:r>
              <a:rPr lang="en-GB" sz="2600" dirty="0">
                <a:solidFill>
                  <a:srgbClr val="FFFF00"/>
                </a:solidFill>
                <a:effectLst>
                  <a:outerShdw blurRad="38100" dist="38100" dir="2700000" algn="tl">
                    <a:srgbClr val="000000"/>
                  </a:outerShdw>
                </a:effectLst>
              </a:rPr>
              <a:t> along the</a:t>
            </a:r>
            <a:r>
              <a:rPr lang="en-GB" sz="2600" b="1" dirty="0">
                <a:solidFill>
                  <a:srgbClr val="FFFF00"/>
                </a:solidFill>
                <a:effectLst>
                  <a:outerShdw blurRad="38100" dist="38100" dir="2700000" algn="tl">
                    <a:srgbClr val="000000"/>
                  </a:outerShdw>
                </a:effectLst>
              </a:rPr>
              <a:t> </a:t>
            </a:r>
            <a:r>
              <a:rPr lang="en-GB" sz="2600" b="1" i="1" dirty="0">
                <a:solidFill>
                  <a:srgbClr val="FFFF00"/>
                </a:solidFill>
                <a:effectLst>
                  <a:outerShdw blurRad="38100" dist="38100" dir="2700000" algn="tl">
                    <a:srgbClr val="000000"/>
                  </a:outerShdw>
                </a:effectLst>
              </a:rPr>
              <a:t>I</a:t>
            </a:r>
            <a:r>
              <a:rPr lang="en-GB" sz="2600" dirty="0">
                <a:solidFill>
                  <a:srgbClr val="FFFF00"/>
                </a:solidFill>
                <a:effectLst>
                  <a:outerShdw blurRad="38100" dist="38100" dir="2700000" algn="tl">
                    <a:srgbClr val="000000"/>
                  </a:outerShdw>
                </a:effectLst>
              </a:rPr>
              <a:t>talian</a:t>
            </a:r>
            <a:r>
              <a:rPr lang="en-GB" sz="2600" b="1" dirty="0">
                <a:solidFill>
                  <a:srgbClr val="FFFF00"/>
                </a:solidFill>
                <a:effectLst>
                  <a:outerShdw blurRad="38100" dist="38100" dir="2700000" algn="tl">
                    <a:srgbClr val="000000"/>
                  </a:outerShdw>
                </a:effectLst>
              </a:rPr>
              <a:t> </a:t>
            </a:r>
            <a:r>
              <a:rPr lang="en-GB" sz="2600" b="1" i="1" dirty="0">
                <a:solidFill>
                  <a:srgbClr val="FFFF00"/>
                </a:solidFill>
                <a:effectLst>
                  <a:outerShdw blurRad="38100" dist="38100" dir="2700000" algn="tl">
                    <a:srgbClr val="000000"/>
                  </a:outerShdw>
                </a:effectLst>
              </a:rPr>
              <a:t>C</a:t>
            </a:r>
            <a:r>
              <a:rPr lang="en-GB" sz="2600" dirty="0">
                <a:solidFill>
                  <a:srgbClr val="FFFF00"/>
                </a:solidFill>
                <a:effectLst>
                  <a:outerShdw blurRad="38100" dist="38100" dir="2700000" algn="tl">
                    <a:srgbClr val="000000"/>
                  </a:outerShdw>
                </a:effectLst>
              </a:rPr>
              <a:t>oasts</a:t>
            </a:r>
          </a:p>
        </p:txBody>
      </p:sp>
      <p:sp>
        <p:nvSpPr>
          <p:cNvPr id="327685" name="Text Box 5"/>
          <p:cNvSpPr txBox="1">
            <a:spLocks noChangeArrowheads="1"/>
          </p:cNvSpPr>
          <p:nvPr/>
        </p:nvSpPr>
        <p:spPr bwMode="auto">
          <a:xfrm>
            <a:off x="76200" y="3594100"/>
            <a:ext cx="3962400" cy="830997"/>
          </a:xfrm>
          <a:prstGeom prst="rect">
            <a:avLst/>
          </a:prstGeom>
          <a:noFill/>
          <a:ln w="9525">
            <a:noFill/>
            <a:miter lim="800000"/>
            <a:headEnd/>
            <a:tailEnd/>
          </a:ln>
          <a:effectLst/>
        </p:spPr>
        <p:txBody>
          <a:bodyPr wrap="square">
            <a:prstTxWarp prst="textNoShape">
              <a:avLst/>
            </a:prstTxWarp>
            <a:spAutoFit/>
          </a:bodyPr>
          <a:lstStyle/>
          <a:p>
            <a:pPr>
              <a:defRPr/>
            </a:pPr>
            <a:r>
              <a:rPr lang="en-GB" sz="1600" dirty="0">
                <a:solidFill>
                  <a:srgbClr val="FFFF00"/>
                </a:solidFill>
                <a:effectLst>
                  <a:outerShdw blurRad="38100" dist="38100" dir="2700000" algn="tl">
                    <a:srgbClr val="000000"/>
                  </a:outerShdw>
                </a:effectLst>
              </a:rPr>
              <a:t>72 Sheets (1:</a:t>
            </a:r>
            <a:r>
              <a:rPr lang="en-GB" sz="1600" dirty="0" smtClean="0">
                <a:solidFill>
                  <a:srgbClr val="FFFF00"/>
                </a:solidFill>
                <a:effectLst>
                  <a:outerShdw blurRad="38100" dist="38100" dir="2700000" algn="tl">
                    <a:srgbClr val="000000"/>
                  </a:outerShdw>
                </a:effectLst>
              </a:rPr>
              <a:t>50.000, A0 format) </a:t>
            </a:r>
            <a:r>
              <a:rPr lang="en-GB" sz="1600" dirty="0">
                <a:solidFill>
                  <a:srgbClr val="FFFF00"/>
                </a:solidFill>
                <a:effectLst>
                  <a:outerShdw blurRad="38100" dist="38100" dir="2700000" algn="tl">
                    <a:srgbClr val="000000"/>
                  </a:outerShdw>
                </a:effectLst>
              </a:rPr>
              <a:t>of the </a:t>
            </a:r>
            <a:r>
              <a:rPr lang="en-GB" sz="1600" i="1" dirty="0">
                <a:solidFill>
                  <a:srgbClr val="FFFF00"/>
                </a:solidFill>
                <a:effectLst>
                  <a:outerShdw blurRad="38100" dist="38100" dir="2700000" algn="tl">
                    <a:srgbClr val="000000"/>
                  </a:outerShdw>
                </a:effectLst>
              </a:rPr>
              <a:t>“Map </a:t>
            </a:r>
            <a:r>
              <a:rPr lang="en-GB" sz="1600" i="1" dirty="0" smtClean="0">
                <a:solidFill>
                  <a:srgbClr val="FFFF00"/>
                </a:solidFill>
                <a:effectLst>
                  <a:outerShdw blurRad="38100" dist="38100" dir="2700000" algn="tl">
                    <a:srgbClr val="000000"/>
                  </a:outerShdw>
                </a:effectLst>
              </a:rPr>
              <a:t>of </a:t>
            </a:r>
            <a:r>
              <a:rPr lang="en-GB" sz="1600" i="1" dirty="0" err="1" smtClean="0">
                <a:solidFill>
                  <a:srgbClr val="FFFF00"/>
                </a:solidFill>
                <a:effectLst>
                  <a:outerShdw blurRad="38100" dist="38100" dir="2700000" algn="tl">
                    <a:srgbClr val="000000"/>
                  </a:outerShdw>
                </a:effectLst>
              </a:rPr>
              <a:t>Geohazard</a:t>
            </a:r>
            <a:r>
              <a:rPr lang="en-GB" sz="1600" i="1" dirty="0" smtClean="0">
                <a:solidFill>
                  <a:srgbClr val="FFFF00"/>
                </a:solidFill>
                <a:effectLst>
                  <a:outerShdw blurRad="38100" dist="38100" dir="2700000" algn="tl">
                    <a:srgbClr val="000000"/>
                  </a:outerShdw>
                </a:effectLst>
              </a:rPr>
              <a:t> Features of </a:t>
            </a:r>
            <a:r>
              <a:rPr lang="en-GB" sz="1600" i="1" dirty="0">
                <a:solidFill>
                  <a:srgbClr val="FFFF00"/>
                </a:solidFill>
                <a:effectLst>
                  <a:outerShdw blurRad="38100" dist="38100" dir="2700000" algn="tl">
                    <a:srgbClr val="000000"/>
                  </a:outerShdw>
                </a:effectLst>
              </a:rPr>
              <a:t>the Italian Seas”</a:t>
            </a:r>
            <a:r>
              <a:rPr lang="en-GB" sz="1600" dirty="0" smtClean="0">
                <a:solidFill>
                  <a:srgbClr val="FFFF00"/>
                </a:solidFill>
                <a:effectLst>
                  <a:outerShdw blurRad="38100" dist="38100" dir="2700000" algn="tl">
                    <a:srgbClr val="000000"/>
                  </a:outerShdw>
                </a:effectLst>
              </a:rPr>
              <a:t> have been produced</a:t>
            </a:r>
            <a:r>
              <a:rPr lang="en-GB" sz="1600" dirty="0">
                <a:solidFill>
                  <a:srgbClr val="FFFF00"/>
                </a:solidFill>
                <a:effectLst>
                  <a:outerShdw blurRad="38100" dist="38100" dir="2700000" algn="tl">
                    <a:srgbClr val="000000"/>
                  </a:outerShdw>
                </a:effectLst>
              </a:rPr>
              <a:t> </a:t>
            </a:r>
            <a:r>
              <a:rPr lang="en-GB" sz="1600" dirty="0" smtClean="0">
                <a:solidFill>
                  <a:srgbClr val="FFFF00"/>
                </a:solidFill>
                <a:effectLst>
                  <a:outerShdw blurRad="38100" dist="38100" dir="2700000" algn="tl">
                    <a:srgbClr val="000000"/>
                  </a:outerShdw>
                </a:effectLst>
              </a:rPr>
              <a:t>(4 interpretative levels) </a:t>
            </a:r>
            <a:endParaRPr lang="en-GB" sz="1600" dirty="0">
              <a:solidFill>
                <a:srgbClr val="FFFF00"/>
              </a:solidFill>
              <a:effectLst>
                <a:outerShdw blurRad="38100" dist="38100" dir="2700000" algn="tl">
                  <a:srgbClr val="000000"/>
                </a:outerShdw>
              </a:effectLst>
            </a:endParaRPr>
          </a:p>
        </p:txBody>
      </p:sp>
      <p:sp>
        <p:nvSpPr>
          <p:cNvPr id="327691" name="Text Box 11"/>
          <p:cNvSpPr txBox="1">
            <a:spLocks noChangeArrowheads="1"/>
          </p:cNvSpPr>
          <p:nvPr/>
        </p:nvSpPr>
        <p:spPr bwMode="auto">
          <a:xfrm>
            <a:off x="76200" y="1524000"/>
            <a:ext cx="3886200" cy="830997"/>
          </a:xfrm>
          <a:prstGeom prst="rect">
            <a:avLst/>
          </a:prstGeom>
          <a:noFill/>
          <a:ln w="9525">
            <a:noFill/>
            <a:miter lim="800000"/>
            <a:headEnd/>
            <a:tailEnd/>
          </a:ln>
          <a:effectLst/>
        </p:spPr>
        <p:txBody>
          <a:bodyPr wrap="square">
            <a:prstTxWarp prst="textNoShape">
              <a:avLst/>
            </a:prstTxWarp>
            <a:spAutoFit/>
          </a:bodyPr>
          <a:lstStyle/>
          <a:p>
            <a:pPr>
              <a:defRPr/>
            </a:pPr>
            <a:r>
              <a:rPr lang="en-GB" sz="1600" dirty="0" smtClean="0">
                <a:solidFill>
                  <a:srgbClr val="FFFF00"/>
                </a:solidFill>
                <a:effectLst>
                  <a:outerShdw blurRad="38100" dist="38100" dir="2700000" algn="tl">
                    <a:srgbClr val="000000"/>
                  </a:outerShdw>
                </a:effectLst>
              </a:rPr>
              <a:t>Some 13.000 </a:t>
            </a:r>
            <a:r>
              <a:rPr lang="en-GB" sz="1600" dirty="0">
                <a:solidFill>
                  <a:srgbClr val="FFFF00"/>
                </a:solidFill>
                <a:effectLst>
                  <a:outerShdw blurRad="38100" dist="38100" dir="2700000" algn="tl">
                    <a:srgbClr val="000000"/>
                  </a:outerShdw>
                </a:effectLst>
              </a:rPr>
              <a:t>nautical miles of </a:t>
            </a:r>
            <a:r>
              <a:rPr lang="en-GB" sz="1600" dirty="0" smtClean="0">
                <a:solidFill>
                  <a:srgbClr val="FFFF00"/>
                </a:solidFill>
                <a:effectLst>
                  <a:outerShdw blurRad="38100" dist="38100" dir="2700000" algn="tl">
                    <a:srgbClr val="000000"/>
                  </a:outerShdw>
                </a:effectLst>
              </a:rPr>
              <a:t>existing </a:t>
            </a:r>
            <a:r>
              <a:rPr lang="en-GB" sz="1600" dirty="0" err="1" smtClean="0">
                <a:solidFill>
                  <a:srgbClr val="FFFF00"/>
                </a:solidFill>
                <a:effectLst>
                  <a:outerShdw blurRad="38100" dist="38100" dir="2700000" algn="tl">
                    <a:srgbClr val="000000"/>
                  </a:outerShdw>
                </a:effectLst>
              </a:rPr>
              <a:t>multibeam</a:t>
            </a:r>
            <a:r>
              <a:rPr lang="en-GB" sz="1600" dirty="0" smtClean="0">
                <a:solidFill>
                  <a:srgbClr val="FFFF00"/>
                </a:solidFill>
                <a:effectLst>
                  <a:outerShdw blurRad="38100" dist="38100" dir="2700000" algn="tl">
                    <a:srgbClr val="000000"/>
                  </a:outerShdw>
                </a:effectLst>
              </a:rPr>
              <a:t> data recovered and reprocessed (if possible)</a:t>
            </a:r>
            <a:endParaRPr lang="en-GB" sz="1600" dirty="0">
              <a:solidFill>
                <a:srgbClr val="FFFF00"/>
              </a:solidFill>
              <a:effectLst>
                <a:outerShdw blurRad="38100" dist="38100" dir="2700000" algn="tl">
                  <a:srgbClr val="000000"/>
                </a:outerShdw>
              </a:effectLst>
            </a:endParaRPr>
          </a:p>
        </p:txBody>
      </p:sp>
      <p:sp>
        <p:nvSpPr>
          <p:cNvPr id="327694" name="Text Box 14"/>
          <p:cNvSpPr txBox="1">
            <a:spLocks noChangeArrowheads="1"/>
          </p:cNvSpPr>
          <p:nvPr/>
        </p:nvSpPr>
        <p:spPr bwMode="auto">
          <a:xfrm>
            <a:off x="76200" y="2549525"/>
            <a:ext cx="3505200" cy="825500"/>
          </a:xfrm>
          <a:prstGeom prst="rect">
            <a:avLst/>
          </a:prstGeom>
          <a:noFill/>
          <a:ln w="9525">
            <a:noFill/>
            <a:miter lim="800000"/>
            <a:headEnd/>
            <a:tailEnd/>
          </a:ln>
          <a:effectLst/>
        </p:spPr>
        <p:txBody>
          <a:bodyPr>
            <a:prstTxWarp prst="textNoShape">
              <a:avLst/>
            </a:prstTxWarp>
            <a:spAutoFit/>
          </a:bodyPr>
          <a:lstStyle/>
          <a:p>
            <a:pPr>
              <a:defRPr/>
            </a:pPr>
            <a:r>
              <a:rPr lang="en-GB" sz="1600" dirty="0">
                <a:solidFill>
                  <a:srgbClr val="FFFF00"/>
                </a:solidFill>
                <a:effectLst>
                  <a:outerShdw blurRad="38100" dist="38100" dir="2700000" algn="tl">
                    <a:srgbClr val="000000"/>
                  </a:outerShdw>
                </a:effectLst>
              </a:rPr>
              <a:t>More than </a:t>
            </a:r>
            <a:r>
              <a:rPr lang="en-GB" sz="1600" dirty="0" smtClean="0">
                <a:solidFill>
                  <a:srgbClr val="FFFF00"/>
                </a:solidFill>
                <a:effectLst>
                  <a:outerShdw blurRad="38100" dist="38100" dir="2700000" algn="tl">
                    <a:srgbClr val="000000"/>
                  </a:outerShdw>
                </a:effectLst>
              </a:rPr>
              <a:t>60.000 </a:t>
            </a:r>
            <a:r>
              <a:rPr lang="en-GB" sz="1600" dirty="0">
                <a:solidFill>
                  <a:srgbClr val="FFFF00"/>
                </a:solidFill>
                <a:effectLst>
                  <a:outerShdw blurRad="38100" dist="38100" dir="2700000" algn="tl">
                    <a:srgbClr val="000000"/>
                  </a:outerShdw>
                </a:effectLst>
              </a:rPr>
              <a:t>nautical miles of MB data</a:t>
            </a:r>
            <a:r>
              <a:rPr lang="en-GB" sz="1600" dirty="0" smtClean="0">
                <a:solidFill>
                  <a:srgbClr val="FFFF00"/>
                </a:solidFill>
                <a:effectLst>
                  <a:outerShdw blurRad="38100" dist="38100" dir="2700000" algn="tl">
                    <a:srgbClr val="000000"/>
                  </a:outerShdw>
                </a:effectLst>
              </a:rPr>
              <a:t> acquired </a:t>
            </a:r>
            <a:r>
              <a:rPr lang="en-GB" sz="1600" dirty="0">
                <a:solidFill>
                  <a:srgbClr val="FFFF00"/>
                </a:solidFill>
                <a:effectLst>
                  <a:outerShdw blurRad="38100" dist="38100" dir="2700000" algn="tl">
                    <a:srgbClr val="000000"/>
                  </a:outerShdw>
                </a:effectLst>
              </a:rPr>
              <a:t>during</a:t>
            </a:r>
            <a:r>
              <a:rPr lang="en-GB" sz="1600" dirty="0" smtClean="0">
                <a:solidFill>
                  <a:srgbClr val="FFFF00"/>
                </a:solidFill>
                <a:effectLst>
                  <a:outerShdw blurRad="38100" dist="38100" dir="2700000" algn="tl">
                    <a:srgbClr val="000000"/>
                  </a:outerShdw>
                </a:effectLst>
              </a:rPr>
              <a:t> &gt;500 ship </a:t>
            </a:r>
            <a:r>
              <a:rPr lang="en-GB" sz="1600" dirty="0">
                <a:solidFill>
                  <a:srgbClr val="FFFF00"/>
                </a:solidFill>
                <a:effectLst>
                  <a:outerShdw blurRad="38100" dist="38100" dir="2700000" algn="tl">
                    <a:srgbClr val="000000"/>
                  </a:outerShdw>
                </a:effectLst>
              </a:rPr>
              <a:t>working days </a:t>
            </a:r>
          </a:p>
        </p:txBody>
      </p:sp>
      <p:sp>
        <p:nvSpPr>
          <p:cNvPr id="14" name="Text Box 5"/>
          <p:cNvSpPr txBox="1">
            <a:spLocks noChangeArrowheads="1"/>
          </p:cNvSpPr>
          <p:nvPr/>
        </p:nvSpPr>
        <p:spPr bwMode="auto">
          <a:xfrm>
            <a:off x="76200" y="4648200"/>
            <a:ext cx="4191000" cy="1077218"/>
          </a:xfrm>
          <a:prstGeom prst="rect">
            <a:avLst/>
          </a:prstGeom>
          <a:noFill/>
          <a:ln w="9525">
            <a:noFill/>
            <a:miter lim="800000"/>
            <a:headEnd/>
            <a:tailEnd/>
          </a:ln>
          <a:effectLst/>
        </p:spPr>
        <p:txBody>
          <a:bodyPr wrap="square">
            <a:prstTxWarp prst="textNoShape">
              <a:avLst/>
            </a:prstTxWarp>
            <a:spAutoFit/>
          </a:bodyPr>
          <a:lstStyle/>
          <a:p>
            <a:pPr>
              <a:defRPr/>
            </a:pPr>
            <a:r>
              <a:rPr lang="en-GB" sz="1600" dirty="0" smtClean="0">
                <a:solidFill>
                  <a:srgbClr val="FFFF00"/>
                </a:solidFill>
                <a:effectLst>
                  <a:outerShdw blurRad="38100" dist="38100" dir="2700000" algn="tl">
                    <a:srgbClr val="000000"/>
                  </a:outerShdw>
                </a:effectLst>
              </a:rPr>
              <a:t>Nearly 8.000 maps present in scientific/technical literature have been classified, </a:t>
            </a:r>
            <a:r>
              <a:rPr lang="en-GB" sz="1600" dirty="0" err="1" smtClean="0">
                <a:solidFill>
                  <a:srgbClr val="FFFF00"/>
                </a:solidFill>
                <a:effectLst>
                  <a:outerShdw blurRad="38100" dist="38100" dir="2700000" algn="tl">
                    <a:srgbClr val="000000"/>
                  </a:outerShdw>
                </a:effectLst>
              </a:rPr>
              <a:t>georefernced</a:t>
            </a:r>
            <a:r>
              <a:rPr lang="en-GB" sz="1600" dirty="0" smtClean="0">
                <a:solidFill>
                  <a:srgbClr val="FFFF00"/>
                </a:solidFill>
                <a:effectLst>
                  <a:outerShdw blurRad="38100" dist="38100" dir="2700000" algn="tl">
                    <a:srgbClr val="000000"/>
                  </a:outerShdw>
                </a:effectLst>
              </a:rPr>
              <a:t> and made available in the web-GIS “</a:t>
            </a:r>
            <a:r>
              <a:rPr lang="en-GB" sz="1600" dirty="0" err="1" smtClean="0">
                <a:solidFill>
                  <a:srgbClr val="FFFF00"/>
                </a:solidFill>
                <a:effectLst>
                  <a:outerShdw blurRad="38100" dist="38100" dir="2700000" algn="tl">
                    <a:srgbClr val="000000"/>
                  </a:outerShdw>
                </a:effectLst>
              </a:rPr>
              <a:t>infor.mare</a:t>
            </a:r>
            <a:r>
              <a:rPr lang="en-GB" sz="1600" dirty="0" smtClean="0">
                <a:solidFill>
                  <a:srgbClr val="FFFF00"/>
                </a:solidFill>
                <a:effectLst>
                  <a:outerShdw blurRad="38100" dist="38100" dir="2700000" algn="tl">
                    <a:srgbClr val="000000"/>
                  </a:outerShdw>
                </a:effectLst>
              </a:rPr>
              <a:t>” sub-project</a:t>
            </a:r>
            <a:endParaRPr lang="en-GB" sz="1600" dirty="0">
              <a:solidFill>
                <a:srgbClr val="FFFF00"/>
              </a:solidFill>
              <a:effectLst>
                <a:outerShdw blurRad="38100" dist="38100" dir="2700000" algn="tl">
                  <a:srgbClr val="000000"/>
                </a:outerShdw>
              </a:effectLst>
            </a:endParaRPr>
          </a:p>
        </p:txBody>
      </p:sp>
      <p:sp>
        <p:nvSpPr>
          <p:cNvPr id="16" name="Rectangle 15"/>
          <p:cNvSpPr>
            <a:spLocks noChangeArrowheads="1"/>
          </p:cNvSpPr>
          <p:nvPr/>
        </p:nvSpPr>
        <p:spPr bwMode="auto">
          <a:xfrm>
            <a:off x="609600" y="990600"/>
            <a:ext cx="2362200" cy="369332"/>
          </a:xfrm>
          <a:prstGeom prst="rect">
            <a:avLst/>
          </a:prstGeom>
          <a:noFill/>
          <a:ln w="9525">
            <a:noFill/>
            <a:miter lim="800000"/>
            <a:headEnd/>
            <a:tailEnd/>
          </a:ln>
          <a:effectLst/>
        </p:spPr>
        <p:txBody>
          <a:bodyPr wrap="square">
            <a:prstTxWarp prst="textNoShape">
              <a:avLst/>
            </a:prstTxWarp>
            <a:spAutoFit/>
          </a:bodyPr>
          <a:lstStyle/>
          <a:p>
            <a:pPr>
              <a:defRPr/>
            </a:pPr>
            <a:r>
              <a:rPr lang="en-GB" sz="1800" b="1" dirty="0" smtClean="0">
                <a:solidFill>
                  <a:srgbClr val="FFFF00"/>
                </a:solidFill>
                <a:effectLst>
                  <a:outerShdw blurRad="38100" dist="38100" dir="2700000" algn="tl">
                    <a:srgbClr val="000000"/>
                  </a:outerShdw>
                </a:effectLst>
              </a:rPr>
              <a:t>Results (direct)</a:t>
            </a:r>
            <a:endParaRPr lang="it-IT" sz="1800" b="1" dirty="0">
              <a:solidFill>
                <a:srgbClr val="FFFF00"/>
              </a:solidFill>
              <a:effectLst>
                <a:outerShdw blurRad="38100" dist="38100" dir="2700000" algn="tl">
                  <a:srgbClr val="000000"/>
                </a:outerShdw>
              </a:effectLst>
            </a:endParaRPr>
          </a:p>
        </p:txBody>
      </p:sp>
      <p:sp>
        <p:nvSpPr>
          <p:cNvPr id="17" name="Text Box 8"/>
          <p:cNvSpPr txBox="1">
            <a:spLocks noChangeArrowheads="1"/>
          </p:cNvSpPr>
          <p:nvPr/>
        </p:nvSpPr>
        <p:spPr bwMode="auto">
          <a:xfrm>
            <a:off x="4419600" y="1447800"/>
            <a:ext cx="4572000" cy="5181600"/>
          </a:xfrm>
          <a:prstGeom prst="rect">
            <a:avLst/>
          </a:prstGeom>
          <a:noFill/>
          <a:ln w="9525">
            <a:noFill/>
            <a:miter lim="800000"/>
            <a:headEnd/>
            <a:tailEnd/>
          </a:ln>
        </p:spPr>
        <p:txBody>
          <a:bodyPr wrap="square">
            <a:prstTxWarp prst="textNoShape">
              <a:avLst/>
            </a:prstTxWarp>
            <a:noAutofit/>
          </a:bodyPr>
          <a:lstStyle/>
          <a:p>
            <a:r>
              <a:rPr lang="en-GB" sz="1600" dirty="0" smtClean="0">
                <a:solidFill>
                  <a:srgbClr val="FFFF00"/>
                </a:solidFill>
                <a:effectLst>
                  <a:outerShdw blurRad="38100" dist="38100" dir="2700000" algn="tl">
                    <a:srgbClr val="000000"/>
                  </a:outerShdw>
                </a:effectLst>
              </a:rPr>
              <a:t>Creation of a large base of bathymetric data that will be used for any civil protection operation and will highlight future variation at the seafloor </a:t>
            </a:r>
          </a:p>
          <a:p>
            <a:endParaRPr lang="en-GB" sz="1600" dirty="0" smtClean="0">
              <a:solidFill>
                <a:srgbClr val="FFFF00"/>
              </a:solidFill>
              <a:effectLst>
                <a:outerShdw blurRad="38100" dist="38100" dir="2700000" algn="tl">
                  <a:srgbClr val="000000"/>
                </a:outerShdw>
              </a:effectLst>
            </a:endParaRPr>
          </a:p>
          <a:p>
            <a:r>
              <a:rPr lang="en-GB" sz="1600" dirty="0" smtClean="0">
                <a:solidFill>
                  <a:srgbClr val="FFFF00"/>
                </a:solidFill>
                <a:effectLst>
                  <a:outerShdw blurRad="38100" dist="38100" dir="2700000" algn="tl">
                    <a:srgbClr val="000000"/>
                  </a:outerShdw>
                </a:effectLst>
              </a:rPr>
              <a:t>Increase in our knowledge of events/processes occurring at the seafloor, by extensive data comparison and repetition of survey trough time on key areas</a:t>
            </a:r>
          </a:p>
          <a:p>
            <a:endParaRPr lang="en-GB" sz="1600" dirty="0" smtClean="0">
              <a:solidFill>
                <a:srgbClr val="FFFF00"/>
              </a:solidFill>
              <a:effectLst>
                <a:outerShdw blurRad="38100" dist="38100" dir="2700000" algn="tl">
                  <a:srgbClr val="000000"/>
                </a:outerShdw>
              </a:effectLst>
            </a:endParaRPr>
          </a:p>
          <a:p>
            <a:r>
              <a:rPr lang="en-GB" sz="1600" dirty="0" smtClean="0">
                <a:solidFill>
                  <a:srgbClr val="FFFF00"/>
                </a:solidFill>
                <a:effectLst>
                  <a:outerShdw blurRad="38100" dist="38100" dir="2700000" algn="tl">
                    <a:srgbClr val="000000"/>
                  </a:outerShdw>
                </a:effectLst>
              </a:rPr>
              <a:t>Spread over among the Italian Marine Geology research community competencies on </a:t>
            </a:r>
            <a:r>
              <a:rPr lang="en-GB" sz="1600" dirty="0" err="1" smtClean="0">
                <a:solidFill>
                  <a:srgbClr val="FFFF00"/>
                </a:solidFill>
                <a:effectLst>
                  <a:outerShdw blurRad="38100" dist="38100" dir="2700000" algn="tl">
                    <a:srgbClr val="000000"/>
                  </a:outerShdw>
                </a:effectLst>
              </a:rPr>
              <a:t>multibeam</a:t>
            </a:r>
            <a:r>
              <a:rPr lang="en-GB" sz="1600" dirty="0" smtClean="0">
                <a:solidFill>
                  <a:srgbClr val="FFFF00"/>
                </a:solidFill>
                <a:effectLst>
                  <a:outerShdw blurRad="38100" dist="38100" dir="2700000" algn="tl">
                    <a:srgbClr val="000000"/>
                  </a:outerShdw>
                </a:effectLst>
              </a:rPr>
              <a:t> data acquisition, processing and interpretation</a:t>
            </a:r>
          </a:p>
          <a:p>
            <a:endParaRPr lang="en-GB" sz="1600" dirty="0" smtClean="0">
              <a:solidFill>
                <a:srgbClr val="FFFF00"/>
              </a:solidFill>
              <a:effectLst>
                <a:outerShdw blurRad="38100" dist="38100" dir="2700000" algn="tl">
                  <a:srgbClr val="000000"/>
                </a:outerShdw>
              </a:effectLst>
            </a:endParaRPr>
          </a:p>
          <a:p>
            <a:r>
              <a:rPr lang="en-GB" sz="1600" dirty="0" smtClean="0">
                <a:solidFill>
                  <a:srgbClr val="FFFF00"/>
                </a:solidFill>
                <a:effectLst>
                  <a:outerShdw blurRad="38100" dist="38100" dir="2700000" algn="tl">
                    <a:srgbClr val="000000"/>
                  </a:outerShdw>
                </a:effectLst>
              </a:rPr>
              <a:t>Promote marine geology studies on the Italian Seas especially among young fellows</a:t>
            </a:r>
          </a:p>
          <a:p>
            <a:endParaRPr lang="en-GB" sz="1600" dirty="0" smtClean="0">
              <a:solidFill>
                <a:srgbClr val="FFFF00"/>
              </a:solidFill>
              <a:effectLst>
                <a:outerShdw blurRad="38100" dist="38100" dir="2700000" algn="tl">
                  <a:srgbClr val="000000"/>
                </a:outerShdw>
              </a:effectLst>
            </a:endParaRPr>
          </a:p>
          <a:p>
            <a:r>
              <a:rPr lang="en-GB" sz="1600" dirty="0" smtClean="0">
                <a:solidFill>
                  <a:srgbClr val="FFFF00"/>
                </a:solidFill>
                <a:effectLst>
                  <a:outerShdw blurRad="38100" dist="38100" dir="2700000" algn="tl">
                    <a:srgbClr val="000000"/>
                  </a:outerShdw>
                </a:effectLst>
              </a:rPr>
              <a:t>Create a collaborative approach among the marine geology research community, to answer needs and opportunities at national and international level </a:t>
            </a:r>
            <a:endParaRPr lang="en-GB" sz="1600" dirty="0">
              <a:solidFill>
                <a:srgbClr val="FFFF00"/>
              </a:solidFill>
              <a:effectLst>
                <a:outerShdw blurRad="38100" dist="38100" dir="2700000" algn="tl">
                  <a:srgbClr val="000000"/>
                </a:outerShdw>
              </a:effectLst>
            </a:endParaRPr>
          </a:p>
        </p:txBody>
      </p:sp>
      <p:sp>
        <p:nvSpPr>
          <p:cNvPr id="18" name="Rectangle 17"/>
          <p:cNvSpPr>
            <a:spLocks noChangeArrowheads="1"/>
          </p:cNvSpPr>
          <p:nvPr/>
        </p:nvSpPr>
        <p:spPr bwMode="auto">
          <a:xfrm>
            <a:off x="5257800" y="990600"/>
            <a:ext cx="2362200" cy="369332"/>
          </a:xfrm>
          <a:prstGeom prst="rect">
            <a:avLst/>
          </a:prstGeom>
          <a:noFill/>
          <a:ln w="9525">
            <a:noFill/>
            <a:miter lim="800000"/>
            <a:headEnd/>
            <a:tailEnd/>
          </a:ln>
          <a:effectLst/>
        </p:spPr>
        <p:txBody>
          <a:bodyPr wrap="square">
            <a:prstTxWarp prst="textNoShape">
              <a:avLst/>
            </a:prstTxWarp>
            <a:spAutoFit/>
          </a:bodyPr>
          <a:lstStyle/>
          <a:p>
            <a:pPr>
              <a:defRPr/>
            </a:pPr>
            <a:r>
              <a:rPr lang="en-GB" sz="1800" b="1" dirty="0" smtClean="0">
                <a:solidFill>
                  <a:srgbClr val="FFFF00"/>
                </a:solidFill>
                <a:effectLst>
                  <a:outerShdw blurRad="38100" dist="38100" dir="2700000" algn="tl">
                    <a:srgbClr val="000000"/>
                  </a:outerShdw>
                </a:effectLst>
              </a:rPr>
              <a:t>Results (indirect)</a:t>
            </a:r>
            <a:endParaRPr lang="it-IT" sz="18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6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6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5" grpId="0"/>
      <p:bldP spid="327691" grpId="0"/>
      <p:bldP spid="327694" grpId="0"/>
      <p:bldP spid="14" grpId="0"/>
      <p:bldP spid="17" grpId="0" build="p" autoUpdateAnimBg="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78" name="Picture 2" descr="sound"/>
          <p:cNvPicPr>
            <a:picLocks noChangeAspect="1" noChangeArrowheads="1"/>
          </p:cNvPicPr>
          <p:nvPr/>
        </p:nvPicPr>
        <p:blipFill>
          <a:blip r:embed="rId2"/>
          <a:srcRect/>
          <a:stretch>
            <a:fillRect/>
          </a:stretch>
        </p:blipFill>
        <p:spPr bwMode="auto">
          <a:xfrm>
            <a:off x="95250" y="114300"/>
            <a:ext cx="7296150" cy="6629400"/>
          </a:xfrm>
          <a:prstGeom prst="rect">
            <a:avLst/>
          </a:prstGeom>
          <a:noFill/>
        </p:spPr>
      </p:pic>
      <p:grpSp>
        <p:nvGrpSpPr>
          <p:cNvPr id="16" name="Group 15"/>
          <p:cNvGrpSpPr/>
          <p:nvPr/>
        </p:nvGrpSpPr>
        <p:grpSpPr>
          <a:xfrm>
            <a:off x="152400" y="114300"/>
            <a:ext cx="7296151" cy="6629400"/>
            <a:chOff x="152400" y="114300"/>
            <a:chExt cx="7296151" cy="6629400"/>
          </a:xfrm>
        </p:grpSpPr>
        <p:pic>
          <p:nvPicPr>
            <p:cNvPr id="13" name="Picture 2" descr="bathymetry_low res2"/>
            <p:cNvPicPr>
              <a:picLocks noChangeAspect="1" noChangeArrowheads="1"/>
            </p:cNvPicPr>
            <p:nvPr/>
          </p:nvPicPr>
          <p:blipFill>
            <a:blip r:embed="rId3">
              <a:lum bright="-14000" contrast="20000"/>
              <a:alphaModFix/>
            </a:blip>
            <a:srcRect l="30833" t="41715" r="45761" b="36667"/>
            <a:stretch>
              <a:fillRect/>
            </a:stretch>
          </p:blipFill>
          <p:spPr bwMode="auto">
            <a:xfrm>
              <a:off x="2030639" y="1828800"/>
              <a:ext cx="3465286" cy="3200400"/>
            </a:xfrm>
            <a:prstGeom prst="rect">
              <a:avLst/>
            </a:prstGeom>
            <a:noFill/>
            <a:ln w="9525">
              <a:noFill/>
              <a:miter lim="800000"/>
              <a:headEnd/>
              <a:tailEnd/>
            </a:ln>
          </p:spPr>
        </p:pic>
        <p:grpSp>
          <p:nvGrpSpPr>
            <p:cNvPr id="2" name="Group 4"/>
            <p:cNvGrpSpPr>
              <a:grpSpLocks/>
            </p:cNvGrpSpPr>
            <p:nvPr/>
          </p:nvGrpSpPr>
          <p:grpSpPr bwMode="auto">
            <a:xfrm>
              <a:off x="152400" y="114300"/>
              <a:ext cx="7296151" cy="6629400"/>
              <a:chOff x="618" y="72"/>
              <a:chExt cx="4596" cy="4176"/>
            </a:xfrm>
          </p:grpSpPr>
          <p:grpSp>
            <p:nvGrpSpPr>
              <p:cNvPr id="3" name="Group 5"/>
              <p:cNvGrpSpPr>
                <a:grpSpLocks/>
              </p:cNvGrpSpPr>
              <p:nvPr/>
            </p:nvGrpSpPr>
            <p:grpSpPr bwMode="auto">
              <a:xfrm>
                <a:off x="618" y="72"/>
                <a:ext cx="4596" cy="4176"/>
                <a:chOff x="618" y="72"/>
                <a:chExt cx="4596" cy="4176"/>
              </a:xfrm>
            </p:grpSpPr>
            <p:pic>
              <p:nvPicPr>
                <p:cNvPr id="75782" name="Picture 6" descr="taglio grid"/>
                <p:cNvPicPr>
                  <a:picLocks noChangeAspect="1" noChangeArrowheads="1"/>
                </p:cNvPicPr>
                <p:nvPr/>
              </p:nvPicPr>
              <p:blipFill>
                <a:blip r:embed="rId4">
                  <a:clrChange>
                    <a:clrFrom>
                      <a:srgbClr val="C1C1C1"/>
                    </a:clrFrom>
                    <a:clrTo>
                      <a:srgbClr val="C1C1C1">
                        <a:alpha val="0"/>
                      </a:srgbClr>
                    </a:clrTo>
                  </a:clrChange>
                </a:blip>
                <a:srcRect/>
                <a:stretch>
                  <a:fillRect/>
                </a:stretch>
              </p:blipFill>
              <p:spPr bwMode="auto">
                <a:xfrm>
                  <a:off x="618" y="72"/>
                  <a:ext cx="4596" cy="4176"/>
                </a:xfrm>
                <a:prstGeom prst="rect">
                  <a:avLst/>
                </a:prstGeom>
                <a:noFill/>
              </p:spPr>
            </p:pic>
            <p:sp>
              <p:nvSpPr>
                <p:cNvPr id="75783" name="Text Box 7"/>
                <p:cNvSpPr txBox="1">
                  <a:spLocks noChangeArrowheads="1"/>
                </p:cNvSpPr>
                <p:nvPr/>
              </p:nvSpPr>
              <p:spPr bwMode="auto">
                <a:xfrm>
                  <a:off x="3072" y="1572"/>
                  <a:ext cx="749" cy="252"/>
                </a:xfrm>
                <a:prstGeom prst="rect">
                  <a:avLst/>
                </a:prstGeom>
                <a:noFill/>
                <a:ln w="9525">
                  <a:noFill/>
                  <a:miter lim="800000"/>
                  <a:headEnd/>
                  <a:tailEnd/>
                </a:ln>
                <a:effectLst/>
              </p:spPr>
              <p:txBody>
                <a:bodyPr wrap="none">
                  <a:prstTxWarp prst="textNoShape">
                    <a:avLst/>
                  </a:prstTxWarp>
                  <a:spAutoFit/>
                </a:bodyPr>
                <a:lstStyle/>
                <a:p>
                  <a:r>
                    <a:rPr lang="it-IT" sz="2000" dirty="0" err="1"/>
                    <a:t>Grid</a:t>
                  </a:r>
                  <a:r>
                    <a:rPr lang="it-IT" sz="2000" dirty="0"/>
                    <a:t> 50m</a:t>
                  </a:r>
                </a:p>
              </p:txBody>
            </p:sp>
            <p:sp>
              <p:nvSpPr>
                <p:cNvPr id="75784" name="Text Box 8"/>
                <p:cNvSpPr txBox="1">
                  <a:spLocks noChangeArrowheads="1"/>
                </p:cNvSpPr>
                <p:nvPr/>
              </p:nvSpPr>
              <p:spPr bwMode="auto">
                <a:xfrm>
                  <a:off x="1680" y="1776"/>
                  <a:ext cx="829" cy="252"/>
                </a:xfrm>
                <a:prstGeom prst="rect">
                  <a:avLst/>
                </a:prstGeom>
                <a:noFill/>
                <a:ln w="9525">
                  <a:noFill/>
                  <a:miter lim="800000"/>
                  <a:headEnd/>
                  <a:tailEnd/>
                </a:ln>
                <a:effectLst/>
              </p:spPr>
              <p:txBody>
                <a:bodyPr wrap="none">
                  <a:prstTxWarp prst="textNoShape">
                    <a:avLst/>
                  </a:prstTxWarp>
                  <a:spAutoFit/>
                </a:bodyPr>
                <a:lstStyle/>
                <a:p>
                  <a:r>
                    <a:rPr lang="it-IT" sz="2000" dirty="0" err="1">
                      <a:solidFill>
                        <a:srgbClr val="DDDDDD"/>
                      </a:solidFill>
                    </a:rPr>
                    <a:t>Grid</a:t>
                  </a:r>
                  <a:r>
                    <a:rPr lang="it-IT" sz="2000" dirty="0">
                      <a:solidFill>
                        <a:srgbClr val="DDDDDD"/>
                      </a:solidFill>
                    </a:rPr>
                    <a:t> 100m</a:t>
                  </a:r>
                </a:p>
              </p:txBody>
            </p:sp>
            <p:sp>
              <p:nvSpPr>
                <p:cNvPr id="75785" name="Text Box 9"/>
                <p:cNvSpPr txBox="1">
                  <a:spLocks noChangeArrowheads="1"/>
                </p:cNvSpPr>
                <p:nvPr/>
              </p:nvSpPr>
              <p:spPr bwMode="auto">
                <a:xfrm>
                  <a:off x="1746" y="1026"/>
                  <a:ext cx="829" cy="252"/>
                </a:xfrm>
                <a:prstGeom prst="rect">
                  <a:avLst/>
                </a:prstGeom>
                <a:noFill/>
                <a:ln w="9525">
                  <a:noFill/>
                  <a:miter lim="800000"/>
                  <a:headEnd/>
                  <a:tailEnd/>
                </a:ln>
                <a:effectLst/>
              </p:spPr>
              <p:txBody>
                <a:bodyPr wrap="none">
                  <a:prstTxWarp prst="textNoShape">
                    <a:avLst/>
                  </a:prstTxWarp>
                  <a:spAutoFit/>
                </a:bodyPr>
                <a:lstStyle/>
                <a:p>
                  <a:r>
                    <a:rPr lang="it-IT" sz="2000" dirty="0" err="1">
                      <a:solidFill>
                        <a:srgbClr val="F8F8F8"/>
                      </a:solidFill>
                    </a:rPr>
                    <a:t>Grid</a:t>
                  </a:r>
                  <a:r>
                    <a:rPr lang="it-IT" sz="2000" dirty="0">
                      <a:solidFill>
                        <a:srgbClr val="F8F8F8"/>
                      </a:solidFill>
                    </a:rPr>
                    <a:t> 200m</a:t>
                  </a:r>
                </a:p>
              </p:txBody>
            </p:sp>
          </p:grpSp>
          <p:sp>
            <p:nvSpPr>
              <p:cNvPr id="75787" name="Text Box 11"/>
              <p:cNvSpPr txBox="1">
                <a:spLocks noChangeArrowheads="1"/>
              </p:cNvSpPr>
              <p:nvPr/>
            </p:nvSpPr>
            <p:spPr bwMode="auto">
              <a:xfrm rot="2341893">
                <a:off x="2018" y="2750"/>
                <a:ext cx="479" cy="212"/>
              </a:xfrm>
              <a:prstGeom prst="rect">
                <a:avLst/>
              </a:prstGeom>
              <a:noFill/>
              <a:ln w="9525">
                <a:noFill/>
                <a:miter lim="800000"/>
                <a:headEnd/>
                <a:tailEnd/>
              </a:ln>
              <a:effectLst/>
            </p:spPr>
            <p:txBody>
              <a:bodyPr wrap="none">
                <a:prstTxWarp prst="textNoShape">
                  <a:avLst/>
                </a:prstTxWarp>
                <a:spAutoFit/>
              </a:bodyPr>
              <a:lstStyle/>
              <a:p>
                <a:r>
                  <a:rPr lang="it-IT" sz="1600"/>
                  <a:t>-150m</a:t>
                </a:r>
              </a:p>
            </p:txBody>
          </p:sp>
          <p:sp>
            <p:nvSpPr>
              <p:cNvPr id="75788" name="Text Box 12"/>
              <p:cNvSpPr txBox="1">
                <a:spLocks noChangeArrowheads="1"/>
              </p:cNvSpPr>
              <p:nvPr/>
            </p:nvSpPr>
            <p:spPr bwMode="auto">
              <a:xfrm rot="2341893">
                <a:off x="1927" y="3022"/>
                <a:ext cx="479" cy="212"/>
              </a:xfrm>
              <a:prstGeom prst="rect">
                <a:avLst/>
              </a:prstGeom>
              <a:noFill/>
              <a:ln w="9525">
                <a:noFill/>
                <a:miter lim="800000"/>
                <a:headEnd/>
                <a:tailEnd/>
              </a:ln>
              <a:effectLst/>
            </p:spPr>
            <p:txBody>
              <a:bodyPr wrap="none">
                <a:prstTxWarp prst="textNoShape">
                  <a:avLst/>
                </a:prstTxWarp>
                <a:spAutoFit/>
              </a:bodyPr>
              <a:lstStyle/>
              <a:p>
                <a:r>
                  <a:rPr lang="it-IT" sz="1600"/>
                  <a:t>-600m</a:t>
                </a:r>
              </a:p>
            </p:txBody>
          </p:sp>
        </p:grpSp>
      </p:grpSp>
      <p:pic>
        <p:nvPicPr>
          <p:cNvPr id="14" name="Picture 11" descr="220px-Seal_of_the_Istituto_Idrografico_della_Marina.svg.png"/>
          <p:cNvPicPr>
            <a:picLocks noChangeAspect="1"/>
          </p:cNvPicPr>
          <p:nvPr/>
        </p:nvPicPr>
        <p:blipFill>
          <a:blip r:embed="rId5"/>
          <a:srcRect/>
          <a:stretch>
            <a:fillRect/>
          </a:stretch>
        </p:blipFill>
        <p:spPr bwMode="auto">
          <a:xfrm>
            <a:off x="7620000" y="152400"/>
            <a:ext cx="1219200" cy="1219200"/>
          </a:xfrm>
          <a:prstGeom prst="rect">
            <a:avLst/>
          </a:prstGeom>
          <a:noFill/>
          <a:ln w="9525">
            <a:noFill/>
            <a:miter lim="800000"/>
            <a:headEnd/>
            <a:tailEnd/>
          </a:ln>
        </p:spPr>
      </p:pic>
      <p:sp>
        <p:nvSpPr>
          <p:cNvPr id="15" name="Text Box 9"/>
          <p:cNvSpPr txBox="1">
            <a:spLocks noChangeArrowheads="1"/>
          </p:cNvSpPr>
          <p:nvPr/>
        </p:nvSpPr>
        <p:spPr bwMode="auto">
          <a:xfrm>
            <a:off x="7391400" y="1524000"/>
            <a:ext cx="1752600" cy="3046988"/>
          </a:xfrm>
          <a:prstGeom prst="rect">
            <a:avLst/>
          </a:prstGeom>
          <a:noFill/>
          <a:ln w="9525">
            <a:noFill/>
            <a:miter lim="800000"/>
            <a:headEnd/>
            <a:tailEnd/>
          </a:ln>
        </p:spPr>
        <p:txBody>
          <a:bodyPr wrap="square">
            <a:prstTxWarp prst="textNoShape">
              <a:avLst/>
            </a:prstTxWarp>
            <a:spAutoFit/>
          </a:bodyPr>
          <a:lstStyle/>
          <a:p>
            <a:pPr algn="ctr"/>
            <a:r>
              <a:rPr lang="en-GB" sz="1600" u="sng" dirty="0" smtClean="0">
                <a:solidFill>
                  <a:srgbClr val="FFFF00"/>
                </a:solidFill>
              </a:rPr>
              <a:t>Data release to National </a:t>
            </a:r>
            <a:r>
              <a:rPr lang="en-GB" sz="1600" u="sng" dirty="0" err="1" smtClean="0">
                <a:solidFill>
                  <a:srgbClr val="FFFF00"/>
                </a:solidFill>
              </a:rPr>
              <a:t>Hydrographic</a:t>
            </a:r>
            <a:r>
              <a:rPr lang="en-GB" sz="1600" u="sng" dirty="0" smtClean="0">
                <a:solidFill>
                  <a:srgbClr val="FFFF00"/>
                </a:solidFill>
              </a:rPr>
              <a:t> Service</a:t>
            </a:r>
            <a:endParaRPr lang="en-GB" sz="1600" dirty="0" smtClean="0">
              <a:solidFill>
                <a:srgbClr val="FFFF00"/>
              </a:solidFill>
            </a:endParaRPr>
          </a:p>
          <a:p>
            <a:endParaRPr lang="en-GB" sz="1600" dirty="0" smtClean="0">
              <a:solidFill>
                <a:srgbClr val="FFFF00"/>
              </a:solidFill>
            </a:endParaRPr>
          </a:p>
          <a:p>
            <a:r>
              <a:rPr lang="en-GB" sz="1600" dirty="0" smtClean="0">
                <a:solidFill>
                  <a:srgbClr val="FFFF00"/>
                </a:solidFill>
              </a:rPr>
              <a:t>Grids are released to IIM with an agreement to have the historical soundings  exploited by </a:t>
            </a:r>
            <a:r>
              <a:rPr lang="en-GB" sz="1600" dirty="0" smtClean="0">
                <a:solidFill>
                  <a:srgbClr val="FFFF00"/>
                </a:solidFill>
              </a:rPr>
              <a:t>research institutes</a:t>
            </a:r>
            <a:endParaRPr lang="en-GB" sz="1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58" descr="C:\Users\Magic1\Documents\INFOR.MARE\Loghi\LogoInformare.jpg"/>
          <p:cNvPicPr>
            <a:picLocks noChangeAspect="1" noChangeArrowheads="1"/>
          </p:cNvPicPr>
          <p:nvPr/>
        </p:nvPicPr>
        <p:blipFill>
          <a:blip r:embed="rId3"/>
          <a:srcRect/>
          <a:stretch>
            <a:fillRect/>
          </a:stretch>
        </p:blipFill>
        <p:spPr bwMode="auto">
          <a:xfrm>
            <a:off x="76200" y="76200"/>
            <a:ext cx="3522663" cy="685800"/>
          </a:xfrm>
          <a:prstGeom prst="rect">
            <a:avLst/>
          </a:prstGeom>
          <a:noFill/>
          <a:ln w="9525">
            <a:noFill/>
            <a:miter lim="800000"/>
            <a:headEnd/>
            <a:tailEnd/>
          </a:ln>
        </p:spPr>
      </p:pic>
      <p:pic>
        <p:nvPicPr>
          <p:cNvPr id="49155" name="Picture 16"/>
          <p:cNvPicPr>
            <a:picLocks noChangeAspect="1" noChangeArrowheads="1"/>
          </p:cNvPicPr>
          <p:nvPr/>
        </p:nvPicPr>
        <p:blipFill>
          <a:blip r:embed="rId4"/>
          <a:srcRect r="2682"/>
          <a:stretch>
            <a:fillRect/>
          </a:stretch>
        </p:blipFill>
        <p:spPr bwMode="auto">
          <a:xfrm>
            <a:off x="0" y="2743199"/>
            <a:ext cx="9156700" cy="3048001"/>
          </a:xfrm>
          <a:prstGeom prst="rect">
            <a:avLst/>
          </a:prstGeom>
          <a:noFill/>
          <a:ln w="9525">
            <a:noFill/>
            <a:miter lim="800000"/>
            <a:headEnd/>
            <a:tailEnd/>
          </a:ln>
        </p:spPr>
      </p:pic>
      <p:pic>
        <p:nvPicPr>
          <p:cNvPr id="49156" name="Picture 19"/>
          <p:cNvPicPr>
            <a:picLocks noChangeAspect="1" noChangeArrowheads="1"/>
          </p:cNvPicPr>
          <p:nvPr/>
        </p:nvPicPr>
        <p:blipFill>
          <a:blip r:embed="rId5"/>
          <a:srcRect/>
          <a:stretch>
            <a:fillRect/>
          </a:stretch>
        </p:blipFill>
        <p:spPr bwMode="auto">
          <a:xfrm>
            <a:off x="0" y="5768731"/>
            <a:ext cx="9144000" cy="1089269"/>
          </a:xfrm>
          <a:prstGeom prst="rect">
            <a:avLst/>
          </a:prstGeom>
          <a:solidFill>
            <a:schemeClr val="bg1"/>
          </a:solidFill>
          <a:ln w="9525">
            <a:noFill/>
            <a:miter lim="800000"/>
            <a:headEnd/>
            <a:tailEnd/>
          </a:ln>
        </p:spPr>
      </p:pic>
      <p:pic>
        <p:nvPicPr>
          <p:cNvPr id="49158" name="Picture 58" descr="C:\Users\Magic1\Documents\INFOR.MARE\Loghi\LogoInformare.jpg"/>
          <p:cNvPicPr>
            <a:picLocks noChangeAspect="1" noChangeArrowheads="1"/>
          </p:cNvPicPr>
          <p:nvPr/>
        </p:nvPicPr>
        <p:blipFill>
          <a:blip r:embed="rId3"/>
          <a:srcRect/>
          <a:stretch>
            <a:fillRect/>
          </a:stretch>
        </p:blipFill>
        <p:spPr bwMode="auto">
          <a:xfrm>
            <a:off x="0" y="0"/>
            <a:ext cx="4038600" cy="786276"/>
          </a:xfrm>
          <a:prstGeom prst="rect">
            <a:avLst/>
          </a:prstGeom>
          <a:noFill/>
          <a:ln w="9525">
            <a:noFill/>
            <a:miter lim="800000"/>
            <a:headEnd/>
            <a:tailEnd/>
          </a:ln>
        </p:spPr>
      </p:pic>
      <p:sp>
        <p:nvSpPr>
          <p:cNvPr id="7" name="Rettangolo 9"/>
          <p:cNvSpPr>
            <a:spLocks noChangeArrowheads="1"/>
          </p:cNvSpPr>
          <p:nvPr/>
        </p:nvSpPr>
        <p:spPr bwMode="auto">
          <a:xfrm>
            <a:off x="4114800" y="152400"/>
            <a:ext cx="2227593" cy="338554"/>
          </a:xfrm>
          <a:prstGeom prst="rect">
            <a:avLst/>
          </a:prstGeom>
          <a:noFill/>
          <a:ln w="9525">
            <a:noFill/>
            <a:miter lim="800000"/>
            <a:headEnd/>
            <a:tailEnd/>
          </a:ln>
        </p:spPr>
        <p:txBody>
          <a:bodyPr wrap="none">
            <a:prstTxWarp prst="textNoShape">
              <a:avLst/>
            </a:prstTxWarp>
            <a:spAutoFit/>
          </a:bodyPr>
          <a:lstStyle/>
          <a:p>
            <a:pPr>
              <a:spcBef>
                <a:spcPct val="50000"/>
              </a:spcBef>
            </a:pPr>
            <a:r>
              <a:rPr lang="it-IT" sz="1600" dirty="0" smtClean="0">
                <a:solidFill>
                  <a:srgbClr val="FFFF00"/>
                </a:solidFill>
              </a:rPr>
              <a:t>Link:</a:t>
            </a:r>
            <a:r>
              <a:rPr lang="it-IT" sz="1600" dirty="0" smtClean="0"/>
              <a:t>: </a:t>
            </a:r>
            <a:r>
              <a:rPr lang="it-IT" sz="1600" dirty="0">
                <a:hlinkClick r:id="rId6"/>
              </a:rPr>
              <a:t>WebGIS Infor.Mare</a:t>
            </a:r>
            <a:endParaRPr lang="it-IT" sz="1600" dirty="0"/>
          </a:p>
        </p:txBody>
      </p:sp>
      <p:sp>
        <p:nvSpPr>
          <p:cNvPr id="8" name="CasellaDiTesto 11"/>
          <p:cNvSpPr txBox="1">
            <a:spLocks noChangeArrowheads="1"/>
          </p:cNvSpPr>
          <p:nvPr/>
        </p:nvSpPr>
        <p:spPr bwMode="auto">
          <a:xfrm>
            <a:off x="0" y="1066800"/>
            <a:ext cx="8991600" cy="1261884"/>
          </a:xfrm>
          <a:prstGeom prst="rect">
            <a:avLst/>
          </a:prstGeom>
          <a:noFill/>
          <a:ln w="9525">
            <a:noFill/>
            <a:miter lim="800000"/>
            <a:headEnd/>
            <a:tailEnd/>
          </a:ln>
        </p:spPr>
        <p:txBody>
          <a:bodyPr wrap="square">
            <a:prstTxWarp prst="textNoShape">
              <a:avLst/>
            </a:prstTxWarp>
            <a:spAutoFit/>
          </a:bodyPr>
          <a:lstStyle/>
          <a:p>
            <a:r>
              <a:rPr lang="en-GB" sz="1900" dirty="0" smtClean="0">
                <a:solidFill>
                  <a:schemeClr val="bg1"/>
                </a:solidFill>
              </a:rPr>
              <a:t>Estimate 80% of the whole scientific literature in marine geology of the Italian Seas</a:t>
            </a:r>
          </a:p>
          <a:p>
            <a:r>
              <a:rPr lang="en-GB" sz="1900" dirty="0" smtClean="0">
                <a:solidFill>
                  <a:schemeClr val="bg1"/>
                </a:solidFill>
              </a:rPr>
              <a:t>2,749 articles or maps in digital format, classified by year, authors, journal, geographic area</a:t>
            </a:r>
          </a:p>
          <a:p>
            <a:r>
              <a:rPr lang="en-GB" sz="1900" dirty="0" smtClean="0">
                <a:solidFill>
                  <a:schemeClr val="bg1"/>
                </a:solidFill>
              </a:rPr>
              <a:t>7,796 maps </a:t>
            </a:r>
            <a:r>
              <a:rPr lang="en-GB" sz="1900" dirty="0" err="1" smtClean="0">
                <a:solidFill>
                  <a:schemeClr val="bg1"/>
                </a:solidFill>
              </a:rPr>
              <a:t>georeferenced</a:t>
            </a:r>
            <a:r>
              <a:rPr lang="en-GB" sz="1900" dirty="0" smtClean="0">
                <a:solidFill>
                  <a:schemeClr val="bg1"/>
                </a:solidFill>
              </a:rPr>
              <a:t> and classified by type, scale, and quality</a:t>
            </a:r>
          </a:p>
          <a:p>
            <a:r>
              <a:rPr lang="en-GB" sz="1900" dirty="0" smtClean="0">
                <a:solidFill>
                  <a:schemeClr val="bg1"/>
                </a:solidFill>
              </a:rPr>
              <a:t>84 months/man for data entry (including </a:t>
            </a:r>
            <a:r>
              <a:rPr lang="en-GB" sz="1900" dirty="0" err="1" smtClean="0">
                <a:solidFill>
                  <a:schemeClr val="bg1"/>
                </a:solidFill>
              </a:rPr>
              <a:t>georeferencing</a:t>
            </a:r>
            <a:r>
              <a:rPr lang="en-GB" sz="1900" dirty="0">
                <a:solidFill>
                  <a:schemeClr val="bg1"/>
                </a:solidFill>
              </a:rPr>
              <a:t>)</a:t>
            </a:r>
            <a:endParaRPr lang="en-GB" sz="1900" dirty="0" smtClean="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590800"/>
            <a:ext cx="3886200" cy="1143000"/>
          </a:xfrm>
        </p:spPr>
        <p:txBody>
          <a:bodyPr/>
          <a:lstStyle/>
          <a:p>
            <a:r>
              <a:rPr lang="en-GB" dirty="0" smtClean="0">
                <a:solidFill>
                  <a:srgbClr val="FFFF00"/>
                </a:solidFill>
              </a:rPr>
              <a:t>4D bathymetry</a:t>
            </a:r>
            <a:endParaRPr lang="en-GB" dirty="0">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581400" y="1524000"/>
            <a:ext cx="5486400" cy="5289550"/>
            <a:chOff x="2256" y="960"/>
            <a:chExt cx="3456" cy="3332"/>
          </a:xfrm>
        </p:grpSpPr>
        <p:pic>
          <p:nvPicPr>
            <p:cNvPr id="99335" name="Picture 3"/>
            <p:cNvPicPr>
              <a:picLocks noChangeAspect="1" noChangeArrowheads="1"/>
            </p:cNvPicPr>
            <p:nvPr/>
          </p:nvPicPr>
          <p:blipFill>
            <a:blip r:embed="rId3"/>
            <a:srcRect l="26984" t="19196" r="15874" b="14177"/>
            <a:stretch>
              <a:fillRect/>
            </a:stretch>
          </p:blipFill>
          <p:spPr bwMode="auto">
            <a:xfrm>
              <a:off x="2256" y="960"/>
              <a:ext cx="3456" cy="3332"/>
            </a:xfrm>
            <a:prstGeom prst="rect">
              <a:avLst/>
            </a:prstGeom>
            <a:noFill/>
            <a:ln w="9525">
              <a:noFill/>
              <a:miter lim="800000"/>
              <a:headEnd/>
              <a:tailEnd/>
            </a:ln>
          </p:spPr>
        </p:pic>
        <p:sp>
          <p:nvSpPr>
            <p:cNvPr id="99336" name="Text Box 4"/>
            <p:cNvSpPr txBox="1">
              <a:spLocks noChangeArrowheads="1"/>
            </p:cNvSpPr>
            <p:nvPr/>
          </p:nvSpPr>
          <p:spPr bwMode="auto">
            <a:xfrm>
              <a:off x="2256" y="3023"/>
              <a:ext cx="741" cy="577"/>
            </a:xfrm>
            <a:prstGeom prst="rect">
              <a:avLst/>
            </a:prstGeom>
            <a:noFill/>
            <a:ln w="9525">
              <a:noFill/>
              <a:miter lim="800000"/>
              <a:headEnd/>
              <a:tailEnd/>
            </a:ln>
          </p:spPr>
          <p:txBody>
            <a:bodyPr wrap="none">
              <a:prstTxWarp prst="textNoShape">
                <a:avLst/>
              </a:prstTxWarp>
              <a:spAutoFit/>
            </a:bodyPr>
            <a:lstStyle/>
            <a:p>
              <a:pPr eaLnBrk="1" hangingPunct="1"/>
              <a:r>
                <a:rPr lang="it-IT" sz="1800" dirty="0">
                  <a:solidFill>
                    <a:srgbClr val="FFF706"/>
                  </a:solidFill>
                </a:rPr>
                <a:t>12/</a:t>
              </a:r>
              <a:r>
                <a:rPr lang="it-IT" sz="1800" dirty="0" err="1">
                  <a:solidFill>
                    <a:srgbClr val="FFF706"/>
                  </a:solidFill>
                </a:rPr>
                <a:t>7</a:t>
              </a:r>
              <a:r>
                <a:rPr lang="it-IT" sz="1800" dirty="0">
                  <a:solidFill>
                    <a:srgbClr val="FFF706"/>
                  </a:solidFill>
                </a:rPr>
                <a:t>/1977 </a:t>
              </a:r>
            </a:p>
            <a:p>
              <a:pPr eaLnBrk="1" hangingPunct="1"/>
              <a:r>
                <a:rPr lang="it-IT" sz="1800" dirty="0">
                  <a:solidFill>
                    <a:srgbClr val="FFF706"/>
                  </a:solidFill>
                </a:rPr>
                <a:t>5.5 Mm</a:t>
              </a:r>
              <a:r>
                <a:rPr lang="it-IT" sz="1800" baseline="30000" dirty="0">
                  <a:solidFill>
                    <a:srgbClr val="FFF706"/>
                  </a:solidFill>
                </a:rPr>
                <a:t>3</a:t>
              </a:r>
              <a:endParaRPr lang="it-IT" sz="1800" dirty="0">
                <a:solidFill>
                  <a:srgbClr val="FFF706"/>
                </a:solidFill>
              </a:endParaRPr>
            </a:p>
            <a:p>
              <a:pPr eaLnBrk="1" hangingPunct="1"/>
              <a:r>
                <a:rPr lang="it-IT" sz="1800" dirty="0">
                  <a:solidFill>
                    <a:srgbClr val="FFF706"/>
                  </a:solidFill>
                </a:rPr>
                <a:t>Hmax=5m</a:t>
              </a:r>
            </a:p>
          </p:txBody>
        </p:sp>
      </p:grpSp>
      <p:sp>
        <p:nvSpPr>
          <p:cNvPr id="99332" name="Text Box 7"/>
          <p:cNvSpPr txBox="1">
            <a:spLocks noChangeArrowheads="1"/>
          </p:cNvSpPr>
          <p:nvPr/>
        </p:nvSpPr>
        <p:spPr bwMode="auto">
          <a:xfrm>
            <a:off x="6727825" y="304800"/>
            <a:ext cx="2263775" cy="946150"/>
          </a:xfrm>
          <a:prstGeom prst="rect">
            <a:avLst/>
          </a:prstGeom>
          <a:noFill/>
          <a:ln w="9525">
            <a:noFill/>
            <a:miter lim="800000"/>
            <a:headEnd/>
            <a:tailEnd/>
          </a:ln>
        </p:spPr>
        <p:txBody>
          <a:bodyPr>
            <a:prstTxWarp prst="textNoShape">
              <a:avLst/>
            </a:prstTxWarp>
            <a:spAutoFit/>
          </a:bodyPr>
          <a:lstStyle/>
          <a:p>
            <a:pPr>
              <a:spcBef>
                <a:spcPct val="50000"/>
              </a:spcBef>
            </a:pPr>
            <a:r>
              <a:rPr lang="it-IT" dirty="0" err="1">
                <a:solidFill>
                  <a:srgbClr val="FFF706"/>
                </a:solidFill>
              </a:rPr>
              <a:t>Tsunamigenic</a:t>
            </a:r>
            <a:r>
              <a:rPr lang="it-IT" dirty="0" smtClean="0">
                <a:solidFill>
                  <a:srgbClr val="FFF706"/>
                </a:solidFill>
              </a:rPr>
              <a:t> </a:t>
            </a:r>
            <a:r>
              <a:rPr lang="it-IT" dirty="0" err="1" smtClean="0">
                <a:solidFill>
                  <a:srgbClr val="FFF706"/>
                </a:solidFill>
              </a:rPr>
              <a:t>landslides</a:t>
            </a:r>
            <a:endParaRPr lang="it-IT" dirty="0">
              <a:solidFill>
                <a:srgbClr val="FFF706"/>
              </a:solidFill>
            </a:endParaRPr>
          </a:p>
        </p:txBody>
      </p:sp>
      <p:grpSp>
        <p:nvGrpSpPr>
          <p:cNvPr id="10" name="Group 9"/>
          <p:cNvGrpSpPr/>
          <p:nvPr/>
        </p:nvGrpSpPr>
        <p:grpSpPr>
          <a:xfrm>
            <a:off x="0" y="0"/>
            <a:ext cx="5943600" cy="4435475"/>
            <a:chOff x="0" y="0"/>
            <a:chExt cx="5943600" cy="4435475"/>
          </a:xfrm>
        </p:grpSpPr>
        <p:pic>
          <p:nvPicPr>
            <p:cNvPr id="460805" name="Picture 5"/>
            <p:cNvPicPr>
              <a:picLocks noChangeAspect="1" noChangeArrowheads="1"/>
            </p:cNvPicPr>
            <p:nvPr/>
          </p:nvPicPr>
          <p:blipFill>
            <a:blip r:embed="rId4"/>
            <a:srcRect/>
            <a:stretch>
              <a:fillRect/>
            </a:stretch>
          </p:blipFill>
          <p:spPr bwMode="auto">
            <a:xfrm>
              <a:off x="0" y="0"/>
              <a:ext cx="5943600" cy="4435475"/>
            </a:xfrm>
            <a:prstGeom prst="rect">
              <a:avLst/>
            </a:prstGeom>
            <a:noFill/>
            <a:ln w="9525">
              <a:noFill/>
              <a:miter lim="800000"/>
              <a:headEnd/>
              <a:tailEnd/>
            </a:ln>
          </p:spPr>
        </p:pic>
        <p:sp>
          <p:nvSpPr>
            <p:cNvPr id="99333" name="Text Box 8"/>
            <p:cNvSpPr txBox="1">
              <a:spLocks noChangeArrowheads="1"/>
            </p:cNvSpPr>
            <p:nvPr/>
          </p:nvSpPr>
          <p:spPr bwMode="auto">
            <a:xfrm>
              <a:off x="228600" y="2132013"/>
              <a:ext cx="1295400" cy="915987"/>
            </a:xfrm>
            <a:prstGeom prst="rect">
              <a:avLst/>
            </a:prstGeom>
            <a:solidFill>
              <a:schemeClr val="bg1">
                <a:alpha val="25098"/>
              </a:schemeClr>
            </a:solidFill>
            <a:ln w="9525">
              <a:noFill/>
              <a:miter lim="800000"/>
              <a:headEnd/>
              <a:tailEnd/>
            </a:ln>
          </p:spPr>
          <p:txBody>
            <a:bodyPr>
              <a:prstTxWarp prst="textNoShape">
                <a:avLst/>
              </a:prstTxWarp>
              <a:spAutoFit/>
            </a:bodyPr>
            <a:lstStyle/>
            <a:p>
              <a:pPr eaLnBrk="1" hangingPunct="1"/>
              <a:r>
                <a:rPr lang="it-IT" sz="1800"/>
                <a:t>30/12/2002 </a:t>
              </a:r>
            </a:p>
            <a:p>
              <a:pPr eaLnBrk="1" hangingPunct="1"/>
              <a:r>
                <a:rPr lang="it-IT" sz="1800"/>
                <a:t>10 Mm</a:t>
              </a:r>
              <a:r>
                <a:rPr lang="it-IT" sz="1800" baseline="30000"/>
                <a:t>3</a:t>
              </a:r>
              <a:endParaRPr lang="it-IT" sz="1800"/>
            </a:p>
            <a:p>
              <a:pPr eaLnBrk="1" hangingPunct="1"/>
              <a:r>
                <a:rPr lang="it-IT" sz="1800"/>
                <a:t>Hmax=10m</a:t>
              </a:r>
              <a:endParaRPr lang="it-IT" sz="1800">
                <a:solidFill>
                  <a:srgbClr val="FFF706"/>
                </a:solidFill>
              </a:endParaRPr>
            </a:p>
          </p:txBody>
        </p:sp>
      </p:grpSp>
      <p:pic>
        <p:nvPicPr>
          <p:cNvPr id="99334" name="Picture 10"/>
          <p:cNvPicPr>
            <a:picLocks noChangeAspect="1" noChangeArrowheads="1"/>
          </p:cNvPicPr>
          <p:nvPr/>
        </p:nvPicPr>
        <p:blipFill>
          <a:blip r:embed="rId5"/>
          <a:srcRect/>
          <a:stretch>
            <a:fillRect/>
          </a:stretch>
        </p:blipFill>
        <p:spPr bwMode="auto">
          <a:xfrm>
            <a:off x="152400" y="5410200"/>
            <a:ext cx="1447800" cy="1292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descr="Schermata 2012-04-12 a 22.26.03.png"/>
          <p:cNvPicPr>
            <a:picLocks noChangeAspect="1"/>
          </p:cNvPicPr>
          <p:nvPr/>
        </p:nvPicPr>
        <p:blipFill>
          <a:blip r:embed="rId2"/>
          <a:srcRect t="6222"/>
          <a:stretch>
            <a:fillRect/>
          </a:stretch>
        </p:blipFill>
        <p:spPr>
          <a:xfrm>
            <a:off x="2857500" y="426720"/>
            <a:ext cx="6286500" cy="6431280"/>
          </a:xfrm>
          <a:prstGeom prst="rect">
            <a:avLst/>
          </a:prstGeom>
        </p:spPr>
      </p:pic>
      <p:pic>
        <p:nvPicPr>
          <p:cNvPr id="15" name="Picture 14" descr="Schermata 2012-04-12 a 22.24.12.png"/>
          <p:cNvPicPr>
            <a:picLocks noChangeAspect="1"/>
          </p:cNvPicPr>
          <p:nvPr/>
        </p:nvPicPr>
        <p:blipFill>
          <a:blip r:embed="rId3"/>
          <a:stretch>
            <a:fillRect/>
          </a:stretch>
        </p:blipFill>
        <p:spPr>
          <a:xfrm>
            <a:off x="193356" y="134653"/>
            <a:ext cx="5445443" cy="1601490"/>
          </a:xfrm>
          <a:prstGeom prst="rect">
            <a:avLst/>
          </a:prstGeom>
        </p:spPr>
      </p:pic>
    </p:spTree>
  </p:cSld>
  <p:clrMapOvr>
    <a:masterClrMapping/>
  </p:clrMapOvr>
  <p:transition>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3827" name="Text Box 3"/>
          <p:cNvSpPr txBox="1">
            <a:spLocks noChangeArrowheads="1"/>
          </p:cNvSpPr>
          <p:nvPr/>
        </p:nvSpPr>
        <p:spPr bwMode="auto">
          <a:xfrm>
            <a:off x="381000" y="1384300"/>
            <a:ext cx="3733800" cy="1338828"/>
          </a:xfrm>
          <a:prstGeom prst="rect">
            <a:avLst/>
          </a:prstGeom>
          <a:noFill/>
          <a:ln w="9525">
            <a:noFill/>
            <a:miter lim="800000"/>
            <a:headEnd/>
            <a:tailEnd/>
          </a:ln>
          <a:effectLst/>
        </p:spPr>
        <p:txBody>
          <a:bodyPr>
            <a:prstTxWarp prst="textNoShape">
              <a:avLst/>
            </a:prstTxWarp>
            <a:spAutoFit/>
          </a:bodyPr>
          <a:lstStyle/>
          <a:p>
            <a:pPr>
              <a:defRPr/>
            </a:pPr>
            <a:r>
              <a:rPr lang="en-GB" sz="1800" b="1" i="1" dirty="0">
                <a:solidFill>
                  <a:srgbClr val="FFFF00"/>
                </a:solidFill>
                <a:effectLst>
                  <a:outerShdw blurRad="38100" dist="38100" dir="2700000" algn="tl">
                    <a:srgbClr val="000000"/>
                  </a:outerShdw>
                </a:effectLst>
              </a:rPr>
              <a:t>Tyrrhenian basin and Sicily</a:t>
            </a:r>
            <a:r>
              <a:rPr lang="en-GB" sz="1800" b="1" dirty="0">
                <a:solidFill>
                  <a:srgbClr val="FFFF00"/>
                </a:solidFill>
                <a:effectLst>
                  <a:outerShdw blurRad="38100" dist="38100" dir="2700000" algn="tl">
                    <a:srgbClr val="000000"/>
                  </a:outerShdw>
                </a:effectLst>
              </a:rPr>
              <a:t> </a:t>
            </a:r>
            <a:r>
              <a:rPr lang="en-GB" sz="1800" b="1" i="1" dirty="0">
                <a:solidFill>
                  <a:srgbClr val="FFFF00"/>
                </a:solidFill>
                <a:effectLst>
                  <a:outerShdw blurRad="38100" dist="38100" dir="2700000" algn="tl">
                    <a:srgbClr val="000000"/>
                  </a:outerShdw>
                </a:effectLst>
              </a:rPr>
              <a:t>Channel:</a:t>
            </a:r>
            <a:endParaRPr lang="en-GB" sz="1800" b="1" dirty="0">
              <a:solidFill>
                <a:srgbClr val="FFFF00"/>
              </a:solidFill>
              <a:effectLst>
                <a:outerShdw blurRad="38100" dist="38100" dir="2700000" algn="tl">
                  <a:srgbClr val="000000"/>
                </a:outerShdw>
              </a:effectLst>
            </a:endParaRPr>
          </a:p>
          <a:p>
            <a:pPr>
              <a:lnSpc>
                <a:spcPct val="50000"/>
              </a:lnSpc>
              <a:defRPr/>
            </a:pPr>
            <a:endParaRPr lang="en-GB" sz="1800" b="1" dirty="0">
              <a:solidFill>
                <a:srgbClr val="FFFF00"/>
              </a:solidFill>
              <a:effectLst>
                <a:outerShdw blurRad="38100" dist="38100" dir="2700000" algn="tl">
                  <a:srgbClr val="000000"/>
                </a:outerShdw>
              </a:effectLst>
            </a:endParaRPr>
          </a:p>
          <a:p>
            <a:pPr>
              <a:defRPr/>
            </a:pPr>
            <a:r>
              <a:rPr lang="en-GB" sz="1800" b="1" dirty="0">
                <a:solidFill>
                  <a:srgbClr val="FFFF00"/>
                </a:solidFill>
                <a:effectLst>
                  <a:outerShdw blurRad="38100" dist="38100" dir="2700000" algn="tl">
                    <a:srgbClr val="000000"/>
                  </a:outerShdw>
                </a:effectLst>
              </a:rPr>
              <a:t>Volcanic </a:t>
            </a:r>
            <a:r>
              <a:rPr lang="en-GB" sz="1800" b="1" dirty="0" smtClean="0">
                <a:solidFill>
                  <a:srgbClr val="FFFF00"/>
                </a:solidFill>
                <a:effectLst>
                  <a:outerShdw blurRad="38100" dist="38100" dir="2700000" algn="tl">
                    <a:srgbClr val="000000"/>
                  </a:outerShdw>
                </a:effectLst>
              </a:rPr>
              <a:t>activity</a:t>
            </a:r>
          </a:p>
          <a:p>
            <a:pPr>
              <a:defRPr/>
            </a:pPr>
            <a:r>
              <a:rPr lang="en-GB" sz="1800" b="1" dirty="0" smtClean="0">
                <a:solidFill>
                  <a:srgbClr val="FFFF00"/>
                </a:solidFill>
                <a:effectLst>
                  <a:outerShdw blurRad="38100" dist="38100" dir="2700000" algn="tl">
                    <a:srgbClr val="000000"/>
                  </a:outerShdw>
                </a:effectLst>
              </a:rPr>
              <a:t>Strong seismicity</a:t>
            </a:r>
            <a:endParaRPr lang="en-GB" sz="1800" b="1" dirty="0">
              <a:solidFill>
                <a:srgbClr val="FFFF00"/>
              </a:solidFill>
              <a:effectLst>
                <a:outerShdw blurRad="38100" dist="38100" dir="2700000" algn="tl">
                  <a:srgbClr val="000000"/>
                </a:outerShdw>
              </a:effectLst>
            </a:endParaRPr>
          </a:p>
        </p:txBody>
      </p:sp>
      <p:sp>
        <p:nvSpPr>
          <p:cNvPr id="333828" name="Text Box 4"/>
          <p:cNvSpPr txBox="1">
            <a:spLocks noChangeArrowheads="1"/>
          </p:cNvSpPr>
          <p:nvPr/>
        </p:nvSpPr>
        <p:spPr bwMode="auto">
          <a:xfrm>
            <a:off x="381000" y="3043238"/>
            <a:ext cx="3733800" cy="1300162"/>
          </a:xfrm>
          <a:prstGeom prst="rect">
            <a:avLst/>
          </a:prstGeom>
          <a:noFill/>
          <a:ln w="9525">
            <a:noFill/>
            <a:miter lim="800000"/>
            <a:headEnd/>
            <a:tailEnd/>
          </a:ln>
          <a:effectLst/>
        </p:spPr>
        <p:txBody>
          <a:bodyPr>
            <a:prstTxWarp prst="textNoShape">
              <a:avLst/>
            </a:prstTxWarp>
            <a:spAutoFit/>
          </a:bodyPr>
          <a:lstStyle/>
          <a:p>
            <a:pPr>
              <a:defRPr/>
            </a:pPr>
            <a:r>
              <a:rPr lang="en-GB" sz="1800" b="1" i="1">
                <a:solidFill>
                  <a:srgbClr val="FFFF00"/>
                </a:solidFill>
                <a:effectLst>
                  <a:outerShdw blurRad="38100" dist="38100" dir="2700000" algn="tl">
                    <a:srgbClr val="000000"/>
                  </a:outerShdw>
                </a:effectLst>
              </a:rPr>
              <a:t>Ionian and South Adriatic:</a:t>
            </a:r>
            <a:endParaRPr lang="en-GB" sz="1800" b="1">
              <a:solidFill>
                <a:srgbClr val="FFFF00"/>
              </a:solidFill>
              <a:effectLst>
                <a:outerShdw blurRad="38100" dist="38100" dir="2700000" algn="tl">
                  <a:srgbClr val="000000"/>
                </a:outerShdw>
              </a:effectLst>
            </a:endParaRPr>
          </a:p>
          <a:p>
            <a:pPr>
              <a:lnSpc>
                <a:spcPct val="40000"/>
              </a:lnSpc>
              <a:defRPr/>
            </a:pPr>
            <a:endParaRPr lang="en-GB" sz="1800" b="1">
              <a:solidFill>
                <a:srgbClr val="FFFF00"/>
              </a:solidFill>
              <a:effectLst>
                <a:outerShdw blurRad="38100" dist="38100" dir="2700000" algn="tl">
                  <a:srgbClr val="000000"/>
                </a:outerShdw>
              </a:effectLst>
            </a:endParaRPr>
          </a:p>
          <a:p>
            <a:pPr>
              <a:defRPr/>
            </a:pPr>
            <a:r>
              <a:rPr lang="en-GB" sz="1800" b="1">
                <a:solidFill>
                  <a:srgbClr val="FFFF00"/>
                </a:solidFill>
                <a:effectLst>
                  <a:outerShdw blurRad="38100" dist="38100" dir="2700000" algn="tl">
                    <a:srgbClr val="000000"/>
                  </a:outerShdw>
                </a:effectLst>
              </a:rPr>
              <a:t>Fault systems related with tectonic deformation and seismicity on land</a:t>
            </a:r>
          </a:p>
        </p:txBody>
      </p:sp>
      <p:sp>
        <p:nvSpPr>
          <p:cNvPr id="333829" name="Text Box 5"/>
          <p:cNvSpPr txBox="1">
            <a:spLocks noChangeArrowheads="1"/>
          </p:cNvSpPr>
          <p:nvPr/>
        </p:nvSpPr>
        <p:spPr bwMode="auto">
          <a:xfrm>
            <a:off x="381000" y="4724400"/>
            <a:ext cx="3733800" cy="1054100"/>
          </a:xfrm>
          <a:prstGeom prst="rect">
            <a:avLst/>
          </a:prstGeom>
          <a:noFill/>
          <a:ln w="9525">
            <a:noFill/>
            <a:miter lim="800000"/>
            <a:headEnd/>
            <a:tailEnd/>
          </a:ln>
          <a:effectLst/>
        </p:spPr>
        <p:txBody>
          <a:bodyPr>
            <a:prstTxWarp prst="textNoShape">
              <a:avLst/>
            </a:prstTxWarp>
            <a:spAutoFit/>
          </a:bodyPr>
          <a:lstStyle/>
          <a:p>
            <a:pPr>
              <a:defRPr/>
            </a:pPr>
            <a:r>
              <a:rPr lang="en-GB" sz="1800" b="1" i="1" dirty="0">
                <a:solidFill>
                  <a:srgbClr val="FFFF00"/>
                </a:solidFill>
                <a:effectLst>
                  <a:outerShdw blurRad="38100" dist="38100" dir="2700000" algn="tl">
                    <a:srgbClr val="000000"/>
                  </a:outerShdw>
                </a:effectLst>
              </a:rPr>
              <a:t>All margins:</a:t>
            </a:r>
            <a:endParaRPr lang="en-GB" sz="1800" b="1" dirty="0">
              <a:solidFill>
                <a:srgbClr val="FFFF00"/>
              </a:solidFill>
              <a:effectLst>
                <a:outerShdw blurRad="38100" dist="38100" dir="2700000" algn="tl">
                  <a:srgbClr val="000000"/>
                </a:outerShdw>
              </a:effectLst>
            </a:endParaRPr>
          </a:p>
          <a:p>
            <a:pPr>
              <a:lnSpc>
                <a:spcPct val="50000"/>
              </a:lnSpc>
              <a:defRPr/>
            </a:pPr>
            <a:endParaRPr lang="en-GB" sz="1800" b="1" dirty="0">
              <a:solidFill>
                <a:srgbClr val="FFFF00"/>
              </a:solidFill>
              <a:effectLst>
                <a:outerShdw blurRad="38100" dist="38100" dir="2700000" algn="tl">
                  <a:srgbClr val="000000"/>
                </a:outerShdw>
              </a:effectLst>
            </a:endParaRPr>
          </a:p>
          <a:p>
            <a:pPr>
              <a:defRPr/>
            </a:pPr>
            <a:r>
              <a:rPr lang="en-GB" sz="1800" b="1" dirty="0">
                <a:solidFill>
                  <a:srgbClr val="FFFF00"/>
                </a:solidFill>
                <a:effectLst>
                  <a:outerShdw blurRad="38100" dist="38100" dir="2700000" algn="tl">
                    <a:srgbClr val="000000"/>
                  </a:outerShdw>
                </a:effectLst>
              </a:rPr>
              <a:t>Canyon incision and sediment instability</a:t>
            </a:r>
          </a:p>
        </p:txBody>
      </p:sp>
      <p:pic>
        <p:nvPicPr>
          <p:cNvPr id="23559" name="Picture 9" descr="areamagic"/>
          <p:cNvPicPr>
            <a:picLocks noChangeAspect="1" noChangeArrowheads="1"/>
          </p:cNvPicPr>
          <p:nvPr/>
        </p:nvPicPr>
        <p:blipFill>
          <a:blip r:embed="rId3"/>
          <a:srcRect/>
          <a:stretch>
            <a:fillRect/>
          </a:stretch>
        </p:blipFill>
        <p:spPr bwMode="auto">
          <a:xfrm>
            <a:off x="4267200" y="675238"/>
            <a:ext cx="4572000" cy="6035879"/>
          </a:xfrm>
          <a:prstGeom prst="rect">
            <a:avLst/>
          </a:prstGeom>
          <a:noFill/>
          <a:ln w="9525">
            <a:noFill/>
            <a:miter lim="800000"/>
            <a:headEnd/>
            <a:tailEnd/>
          </a:ln>
        </p:spPr>
      </p:pic>
      <p:sp>
        <p:nvSpPr>
          <p:cNvPr id="8" name="Rectangle 3"/>
          <p:cNvSpPr>
            <a:spLocks noChangeArrowheads="1"/>
          </p:cNvSpPr>
          <p:nvPr/>
        </p:nvSpPr>
        <p:spPr bwMode="auto">
          <a:xfrm>
            <a:off x="1295400" y="152400"/>
            <a:ext cx="6790165" cy="400110"/>
          </a:xfrm>
          <a:prstGeom prst="rect">
            <a:avLst/>
          </a:prstGeom>
          <a:noFill/>
          <a:ln w="9525">
            <a:noFill/>
            <a:miter lim="800000"/>
            <a:headEnd/>
            <a:tailEnd/>
          </a:ln>
          <a:effectLst/>
        </p:spPr>
        <p:txBody>
          <a:bodyPr wrap="none">
            <a:prstTxWarp prst="textNoShape">
              <a:avLst/>
            </a:prstTxWarp>
            <a:spAutoFit/>
          </a:bodyPr>
          <a:lstStyle/>
          <a:p>
            <a:pPr>
              <a:defRPr/>
            </a:pPr>
            <a:r>
              <a:rPr lang="en-GB" sz="2000" b="1" i="1" dirty="0">
                <a:solidFill>
                  <a:srgbClr val="FFFF00"/>
                </a:solidFill>
                <a:effectLst>
                  <a:outerShdw blurRad="38100" dist="38100" dir="2700000" algn="tl">
                    <a:srgbClr val="000000"/>
                  </a:outerShdw>
                </a:effectLst>
              </a:rPr>
              <a:t>MAGIC </a:t>
            </a:r>
            <a:r>
              <a:rPr lang="en-GB" sz="2000" b="1" dirty="0">
                <a:solidFill>
                  <a:srgbClr val="FFFF00"/>
                </a:solidFill>
                <a:effectLst>
                  <a:outerShdw blurRad="38100" dist="38100" dir="2700000" algn="tl">
                    <a:srgbClr val="000000"/>
                  </a:outerShdw>
                </a:effectLst>
              </a:rPr>
              <a:t>project: </a:t>
            </a:r>
            <a:r>
              <a:rPr lang="en-GB" sz="2000" b="1" i="1" dirty="0" err="1">
                <a:solidFill>
                  <a:srgbClr val="FFFF00"/>
                </a:solidFill>
                <a:effectLst>
                  <a:outerShdw blurRad="38100" dist="38100" dir="2700000" algn="tl">
                    <a:srgbClr val="000000"/>
                  </a:outerShdw>
                </a:effectLst>
              </a:rPr>
              <a:t>MA</a:t>
            </a:r>
            <a:r>
              <a:rPr lang="en-GB" sz="2000" dirty="0" err="1">
                <a:solidFill>
                  <a:srgbClr val="FFFF00"/>
                </a:solidFill>
                <a:effectLst>
                  <a:outerShdw blurRad="38100" dist="38100" dir="2700000" algn="tl">
                    <a:srgbClr val="000000"/>
                  </a:outerShdw>
                </a:effectLst>
              </a:rPr>
              <a:t>rine</a:t>
            </a:r>
            <a:r>
              <a:rPr lang="en-GB" sz="2000" b="1" dirty="0">
                <a:solidFill>
                  <a:srgbClr val="FFFF00"/>
                </a:solidFill>
                <a:effectLst>
                  <a:outerShdw blurRad="38100" dist="38100" dir="2700000" algn="tl">
                    <a:srgbClr val="000000"/>
                  </a:outerShdw>
                </a:effectLst>
              </a:rPr>
              <a:t> </a:t>
            </a:r>
            <a:r>
              <a:rPr lang="en-GB" sz="2000" b="1" i="1" dirty="0" err="1">
                <a:solidFill>
                  <a:srgbClr val="FFFF00"/>
                </a:solidFill>
                <a:effectLst>
                  <a:outerShdw blurRad="38100" dist="38100" dir="2700000" algn="tl">
                    <a:srgbClr val="000000"/>
                  </a:outerShdw>
                </a:effectLst>
              </a:rPr>
              <a:t>G</a:t>
            </a:r>
            <a:r>
              <a:rPr lang="en-GB" sz="2000" dirty="0" err="1">
                <a:solidFill>
                  <a:srgbClr val="FFFF00"/>
                </a:solidFill>
                <a:effectLst>
                  <a:outerShdw blurRad="38100" dist="38100" dir="2700000" algn="tl">
                    <a:srgbClr val="000000"/>
                  </a:outerShdw>
                </a:effectLst>
              </a:rPr>
              <a:t>eohazard</a:t>
            </a:r>
            <a:r>
              <a:rPr lang="en-GB" sz="2000" dirty="0">
                <a:solidFill>
                  <a:srgbClr val="FFFF00"/>
                </a:solidFill>
                <a:effectLst>
                  <a:outerShdw blurRad="38100" dist="38100" dir="2700000" algn="tl">
                    <a:srgbClr val="000000"/>
                  </a:outerShdw>
                </a:effectLst>
              </a:rPr>
              <a:t> along the</a:t>
            </a:r>
            <a:r>
              <a:rPr lang="en-GB" sz="2000" b="1" dirty="0">
                <a:solidFill>
                  <a:srgbClr val="FFFF00"/>
                </a:solidFill>
                <a:effectLst>
                  <a:outerShdw blurRad="38100" dist="38100" dir="2700000" algn="tl">
                    <a:srgbClr val="000000"/>
                  </a:outerShdw>
                </a:effectLst>
              </a:rPr>
              <a:t> </a:t>
            </a:r>
            <a:r>
              <a:rPr lang="en-GB" sz="2000" b="1" i="1" dirty="0">
                <a:solidFill>
                  <a:srgbClr val="FFFF00"/>
                </a:solidFill>
                <a:effectLst>
                  <a:outerShdw blurRad="38100" dist="38100" dir="2700000" algn="tl">
                    <a:srgbClr val="000000"/>
                  </a:outerShdw>
                </a:effectLst>
              </a:rPr>
              <a:t>I</a:t>
            </a:r>
            <a:r>
              <a:rPr lang="en-GB" sz="2000" dirty="0">
                <a:solidFill>
                  <a:srgbClr val="FFFF00"/>
                </a:solidFill>
                <a:effectLst>
                  <a:outerShdw blurRad="38100" dist="38100" dir="2700000" algn="tl">
                    <a:srgbClr val="000000"/>
                  </a:outerShdw>
                </a:effectLst>
              </a:rPr>
              <a:t>talian</a:t>
            </a:r>
            <a:r>
              <a:rPr lang="en-GB" sz="2000" b="1" dirty="0">
                <a:solidFill>
                  <a:srgbClr val="FFFF00"/>
                </a:solidFill>
                <a:effectLst>
                  <a:outerShdw blurRad="38100" dist="38100" dir="2700000" algn="tl">
                    <a:srgbClr val="000000"/>
                  </a:outerShdw>
                </a:effectLst>
              </a:rPr>
              <a:t> </a:t>
            </a:r>
            <a:r>
              <a:rPr lang="en-GB" sz="2000" b="1" i="1" dirty="0">
                <a:solidFill>
                  <a:srgbClr val="FFFF00"/>
                </a:solidFill>
                <a:effectLst>
                  <a:outerShdw blurRad="38100" dist="38100" dir="2700000" algn="tl">
                    <a:srgbClr val="000000"/>
                  </a:outerShdw>
                </a:effectLst>
              </a:rPr>
              <a:t>C</a:t>
            </a:r>
            <a:r>
              <a:rPr lang="en-GB" sz="2000" dirty="0">
                <a:solidFill>
                  <a:srgbClr val="FFFF00"/>
                </a:solidFill>
                <a:effectLst>
                  <a:outerShdw blurRad="38100" dist="38100" dir="2700000" algn="tl">
                    <a:srgbClr val="000000"/>
                  </a:outerShdw>
                </a:effectLst>
              </a:rPr>
              <a:t>oasts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6203950" y="1711142"/>
            <a:ext cx="1460500" cy="5146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66562" name="Picture 2" descr="FRACCUMULI.tif                                                 000626D1Macintosh HD                   B746CC0A:"/>
          <p:cNvPicPr>
            <a:picLocks noChangeAspect="1" noChangeArrowheads="1"/>
          </p:cNvPicPr>
          <p:nvPr/>
        </p:nvPicPr>
        <p:blipFill>
          <a:blip r:embed="rId2"/>
          <a:srcRect l="1086"/>
          <a:stretch>
            <a:fillRect/>
          </a:stretch>
        </p:blipFill>
        <p:spPr bwMode="auto">
          <a:xfrm>
            <a:off x="69850" y="1711143"/>
            <a:ext cx="6134100" cy="5146857"/>
          </a:xfrm>
          <a:prstGeom prst="rect">
            <a:avLst/>
          </a:prstGeom>
          <a:noFill/>
        </p:spPr>
      </p:pic>
      <p:pic>
        <p:nvPicPr>
          <p:cNvPr id="66564" name="Picture 4" descr="sezioni.jpg                                                    000626D1Macintosh HD                   B746CC0A:"/>
          <p:cNvPicPr>
            <a:picLocks noChangeAspect="1" noChangeArrowheads="1"/>
          </p:cNvPicPr>
          <p:nvPr/>
        </p:nvPicPr>
        <p:blipFill>
          <a:blip r:embed="rId3"/>
          <a:srcRect/>
          <a:stretch>
            <a:fillRect/>
          </a:stretch>
        </p:blipFill>
        <p:spPr bwMode="auto">
          <a:xfrm>
            <a:off x="6934200" y="2286000"/>
            <a:ext cx="2043113" cy="4572000"/>
          </a:xfrm>
          <a:prstGeom prst="rect">
            <a:avLst/>
          </a:prstGeom>
          <a:noFill/>
        </p:spPr>
      </p:pic>
      <p:pic>
        <p:nvPicPr>
          <p:cNvPr id="6" name="Picture 5" descr="Schermata 2012-04-12 a 23.33.03.png"/>
          <p:cNvPicPr>
            <a:picLocks noChangeAspect="1"/>
          </p:cNvPicPr>
          <p:nvPr/>
        </p:nvPicPr>
        <p:blipFill>
          <a:blip r:embed="rId4"/>
          <a:stretch>
            <a:fillRect/>
          </a:stretch>
        </p:blipFill>
        <p:spPr>
          <a:xfrm>
            <a:off x="88900" y="76200"/>
            <a:ext cx="3898900" cy="1430951"/>
          </a:xfrm>
          <a:prstGeom prst="rect">
            <a:avLst/>
          </a:prstGeom>
        </p:spPr>
      </p:pic>
      <p:sp>
        <p:nvSpPr>
          <p:cNvPr id="7" name="Rectangle 6"/>
          <p:cNvSpPr/>
          <p:nvPr/>
        </p:nvSpPr>
        <p:spPr>
          <a:xfrm>
            <a:off x="1244600" y="88900"/>
            <a:ext cx="14605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Picture 8" descr="Schermata 2012-04-12 a 23.35.52.png"/>
          <p:cNvPicPr>
            <a:picLocks noChangeAspect="1"/>
          </p:cNvPicPr>
          <p:nvPr/>
        </p:nvPicPr>
        <p:blipFill>
          <a:blip r:embed="rId5"/>
          <a:stretch>
            <a:fillRect/>
          </a:stretch>
        </p:blipFill>
        <p:spPr>
          <a:xfrm>
            <a:off x="4138613" y="65264"/>
            <a:ext cx="4902200" cy="231492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hermata 2012-04-12 a 22.16.32.png"/>
          <p:cNvPicPr>
            <a:picLocks noChangeAspect="1"/>
          </p:cNvPicPr>
          <p:nvPr/>
        </p:nvPicPr>
        <p:blipFill>
          <a:blip r:embed="rId2"/>
          <a:stretch>
            <a:fillRect/>
          </a:stretch>
        </p:blipFill>
        <p:spPr>
          <a:xfrm>
            <a:off x="381000" y="1800741"/>
            <a:ext cx="8305800" cy="5056842"/>
          </a:xfrm>
          <a:prstGeom prst="rect">
            <a:avLst/>
          </a:prstGeom>
        </p:spPr>
      </p:pic>
      <p:pic>
        <p:nvPicPr>
          <p:cNvPr id="7" name="Picture 6" descr="Schermata 2012-04-12 a 22.23.01.png"/>
          <p:cNvPicPr>
            <a:picLocks noChangeAspect="1"/>
          </p:cNvPicPr>
          <p:nvPr/>
        </p:nvPicPr>
        <p:blipFill>
          <a:blip r:embed="rId3"/>
          <a:stretch>
            <a:fillRect/>
          </a:stretch>
        </p:blipFill>
        <p:spPr>
          <a:xfrm>
            <a:off x="0" y="0"/>
            <a:ext cx="3931920" cy="1384364"/>
          </a:xfrm>
          <a:prstGeom prst="rect">
            <a:avLst/>
          </a:prstGeom>
        </p:spPr>
      </p:pic>
      <p:sp>
        <p:nvSpPr>
          <p:cNvPr id="9" name="Text Box 7"/>
          <p:cNvSpPr txBox="1">
            <a:spLocks noChangeArrowheads="1"/>
          </p:cNvSpPr>
          <p:nvPr/>
        </p:nvSpPr>
        <p:spPr bwMode="auto">
          <a:xfrm>
            <a:off x="5943600" y="228600"/>
            <a:ext cx="3048001" cy="954107"/>
          </a:xfrm>
          <a:prstGeom prst="rect">
            <a:avLst/>
          </a:prstGeom>
          <a:noFill/>
          <a:ln w="9525">
            <a:noFill/>
            <a:miter lim="800000"/>
            <a:headEnd/>
            <a:tailEnd/>
          </a:ln>
        </p:spPr>
        <p:txBody>
          <a:bodyPr wrap="square">
            <a:prstTxWarp prst="textNoShape">
              <a:avLst/>
            </a:prstTxWarp>
            <a:spAutoFit/>
          </a:bodyPr>
          <a:lstStyle/>
          <a:p>
            <a:pPr>
              <a:spcBef>
                <a:spcPct val="50000"/>
              </a:spcBef>
            </a:pPr>
            <a:r>
              <a:rPr lang="it-IT" dirty="0" err="1" smtClean="0">
                <a:solidFill>
                  <a:srgbClr val="FFF706"/>
                </a:solidFill>
              </a:rPr>
              <a:t>Non-tsunamigenic</a:t>
            </a:r>
            <a:r>
              <a:rPr lang="it-IT" dirty="0" smtClean="0">
                <a:solidFill>
                  <a:srgbClr val="FFF706"/>
                </a:solidFill>
              </a:rPr>
              <a:t> </a:t>
            </a:r>
            <a:r>
              <a:rPr lang="it-IT" dirty="0" err="1" smtClean="0">
                <a:solidFill>
                  <a:srgbClr val="FFF706"/>
                </a:solidFill>
              </a:rPr>
              <a:t>landslides</a:t>
            </a:r>
            <a:endParaRPr lang="it-IT" dirty="0">
              <a:solidFill>
                <a:srgbClr val="FFF706"/>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1719" name="Picture 7"/>
          <p:cNvPicPr>
            <a:picLocks noChangeAspect="1" noChangeArrowheads="1"/>
          </p:cNvPicPr>
          <p:nvPr/>
        </p:nvPicPr>
        <p:blipFill>
          <a:blip r:embed="rId3"/>
          <a:srcRect l="9169" t="20062" r="9158" b="8994"/>
          <a:stretch>
            <a:fillRect/>
          </a:stretch>
        </p:blipFill>
        <p:spPr bwMode="auto">
          <a:xfrm>
            <a:off x="76200" y="2286000"/>
            <a:ext cx="8929688" cy="4283075"/>
          </a:xfrm>
          <a:prstGeom prst="rect">
            <a:avLst/>
          </a:prstGeom>
          <a:noFill/>
          <a:ln w="9525">
            <a:noFill/>
            <a:round/>
            <a:headEnd/>
            <a:tailEnd/>
          </a:ln>
        </p:spPr>
      </p:pic>
      <p:pic>
        <p:nvPicPr>
          <p:cNvPr id="371720" name="Picture 8"/>
          <p:cNvPicPr>
            <a:picLocks noChangeAspect="1" noChangeArrowheads="1"/>
          </p:cNvPicPr>
          <p:nvPr/>
        </p:nvPicPr>
        <p:blipFill>
          <a:blip r:embed="rId4"/>
          <a:srcRect l="9412" t="20441" r="14139" b="8617"/>
          <a:stretch>
            <a:fillRect/>
          </a:stretch>
        </p:blipFill>
        <p:spPr bwMode="auto">
          <a:xfrm>
            <a:off x="101600" y="2311400"/>
            <a:ext cx="8356600" cy="4283075"/>
          </a:xfrm>
          <a:prstGeom prst="rect">
            <a:avLst/>
          </a:prstGeom>
          <a:noFill/>
          <a:ln w="9525">
            <a:noFill/>
            <a:round/>
            <a:headEnd/>
            <a:tailEnd/>
          </a:ln>
        </p:spPr>
      </p:pic>
      <p:sp>
        <p:nvSpPr>
          <p:cNvPr id="371722" name="Freeform 10"/>
          <p:cNvSpPr>
            <a:spLocks/>
          </p:cNvSpPr>
          <p:nvPr/>
        </p:nvSpPr>
        <p:spPr bwMode="auto">
          <a:xfrm>
            <a:off x="152400" y="2286000"/>
            <a:ext cx="6116638" cy="3640138"/>
          </a:xfrm>
          <a:custGeom>
            <a:avLst/>
            <a:gdLst>
              <a:gd name="T0" fmla="*/ 0 w 3853"/>
              <a:gd name="T1" fmla="*/ 1600 h 2293"/>
              <a:gd name="T2" fmla="*/ 43 w 3853"/>
              <a:gd name="T3" fmla="*/ 1712 h 2293"/>
              <a:gd name="T4" fmla="*/ 64 w 3853"/>
              <a:gd name="T5" fmla="*/ 1744 h 2293"/>
              <a:gd name="T6" fmla="*/ 96 w 3853"/>
              <a:gd name="T7" fmla="*/ 1803 h 2293"/>
              <a:gd name="T8" fmla="*/ 128 w 3853"/>
              <a:gd name="T9" fmla="*/ 1851 h 2293"/>
              <a:gd name="T10" fmla="*/ 139 w 3853"/>
              <a:gd name="T11" fmla="*/ 1867 h 2293"/>
              <a:gd name="T12" fmla="*/ 197 w 3853"/>
              <a:gd name="T13" fmla="*/ 1920 h 2293"/>
              <a:gd name="T14" fmla="*/ 235 w 3853"/>
              <a:gd name="T15" fmla="*/ 1963 h 2293"/>
              <a:gd name="T16" fmla="*/ 336 w 3853"/>
              <a:gd name="T17" fmla="*/ 2048 h 2293"/>
              <a:gd name="T18" fmla="*/ 405 w 3853"/>
              <a:gd name="T19" fmla="*/ 2101 h 2293"/>
              <a:gd name="T20" fmla="*/ 541 w 3853"/>
              <a:gd name="T21" fmla="*/ 2243 h 2293"/>
              <a:gd name="T22" fmla="*/ 717 w 3853"/>
              <a:gd name="T23" fmla="*/ 2277 h 2293"/>
              <a:gd name="T24" fmla="*/ 779 w 3853"/>
              <a:gd name="T25" fmla="*/ 2149 h 2293"/>
              <a:gd name="T26" fmla="*/ 832 w 3853"/>
              <a:gd name="T27" fmla="*/ 2027 h 2293"/>
              <a:gd name="T28" fmla="*/ 869 w 3853"/>
              <a:gd name="T29" fmla="*/ 1963 h 2293"/>
              <a:gd name="T30" fmla="*/ 933 w 3853"/>
              <a:gd name="T31" fmla="*/ 1904 h 2293"/>
              <a:gd name="T32" fmla="*/ 971 w 3853"/>
              <a:gd name="T33" fmla="*/ 1867 h 2293"/>
              <a:gd name="T34" fmla="*/ 1061 w 3853"/>
              <a:gd name="T35" fmla="*/ 1840 h 2293"/>
              <a:gd name="T36" fmla="*/ 1259 w 3853"/>
              <a:gd name="T37" fmla="*/ 1797 h 2293"/>
              <a:gd name="T38" fmla="*/ 1515 w 3853"/>
              <a:gd name="T39" fmla="*/ 1760 h 2293"/>
              <a:gd name="T40" fmla="*/ 1563 w 3853"/>
              <a:gd name="T41" fmla="*/ 1744 h 2293"/>
              <a:gd name="T42" fmla="*/ 1632 w 3853"/>
              <a:gd name="T43" fmla="*/ 1696 h 2293"/>
              <a:gd name="T44" fmla="*/ 1723 w 3853"/>
              <a:gd name="T45" fmla="*/ 1595 h 2293"/>
              <a:gd name="T46" fmla="*/ 1755 w 3853"/>
              <a:gd name="T47" fmla="*/ 1531 h 2293"/>
              <a:gd name="T48" fmla="*/ 1765 w 3853"/>
              <a:gd name="T49" fmla="*/ 1499 h 2293"/>
              <a:gd name="T50" fmla="*/ 1787 w 3853"/>
              <a:gd name="T51" fmla="*/ 1467 h 2293"/>
              <a:gd name="T52" fmla="*/ 1813 w 3853"/>
              <a:gd name="T53" fmla="*/ 1435 h 2293"/>
              <a:gd name="T54" fmla="*/ 1872 w 3853"/>
              <a:gd name="T55" fmla="*/ 1371 h 2293"/>
              <a:gd name="T56" fmla="*/ 2235 w 3853"/>
              <a:gd name="T57" fmla="*/ 1355 h 2293"/>
              <a:gd name="T58" fmla="*/ 2309 w 3853"/>
              <a:gd name="T59" fmla="*/ 1333 h 2293"/>
              <a:gd name="T60" fmla="*/ 2341 w 3853"/>
              <a:gd name="T61" fmla="*/ 1323 h 2293"/>
              <a:gd name="T62" fmla="*/ 2373 w 3853"/>
              <a:gd name="T63" fmla="*/ 1301 h 2293"/>
              <a:gd name="T64" fmla="*/ 2379 w 3853"/>
              <a:gd name="T65" fmla="*/ 1285 h 2293"/>
              <a:gd name="T66" fmla="*/ 2395 w 3853"/>
              <a:gd name="T67" fmla="*/ 1280 h 2293"/>
              <a:gd name="T68" fmla="*/ 2437 w 3853"/>
              <a:gd name="T69" fmla="*/ 1227 h 2293"/>
              <a:gd name="T70" fmla="*/ 2507 w 3853"/>
              <a:gd name="T71" fmla="*/ 1147 h 2293"/>
              <a:gd name="T72" fmla="*/ 2555 w 3853"/>
              <a:gd name="T73" fmla="*/ 1061 h 2293"/>
              <a:gd name="T74" fmla="*/ 2624 w 3853"/>
              <a:gd name="T75" fmla="*/ 955 h 2293"/>
              <a:gd name="T76" fmla="*/ 2661 w 3853"/>
              <a:gd name="T77" fmla="*/ 917 h 2293"/>
              <a:gd name="T78" fmla="*/ 2715 w 3853"/>
              <a:gd name="T79" fmla="*/ 848 h 2293"/>
              <a:gd name="T80" fmla="*/ 2752 w 3853"/>
              <a:gd name="T81" fmla="*/ 795 h 2293"/>
              <a:gd name="T82" fmla="*/ 2805 w 3853"/>
              <a:gd name="T83" fmla="*/ 747 h 2293"/>
              <a:gd name="T84" fmla="*/ 2880 w 3853"/>
              <a:gd name="T85" fmla="*/ 661 h 2293"/>
              <a:gd name="T86" fmla="*/ 2901 w 3853"/>
              <a:gd name="T87" fmla="*/ 629 h 2293"/>
              <a:gd name="T88" fmla="*/ 2949 w 3853"/>
              <a:gd name="T89" fmla="*/ 592 h 2293"/>
              <a:gd name="T90" fmla="*/ 2960 w 3853"/>
              <a:gd name="T91" fmla="*/ 576 h 2293"/>
              <a:gd name="T92" fmla="*/ 2997 w 3853"/>
              <a:gd name="T93" fmla="*/ 565 h 2293"/>
              <a:gd name="T94" fmla="*/ 3019 w 3853"/>
              <a:gd name="T95" fmla="*/ 533 h 2293"/>
              <a:gd name="T96" fmla="*/ 3093 w 3853"/>
              <a:gd name="T97" fmla="*/ 448 h 2293"/>
              <a:gd name="T98" fmla="*/ 3141 w 3853"/>
              <a:gd name="T99" fmla="*/ 400 h 2293"/>
              <a:gd name="T100" fmla="*/ 3157 w 3853"/>
              <a:gd name="T101" fmla="*/ 384 h 2293"/>
              <a:gd name="T102" fmla="*/ 3200 w 3853"/>
              <a:gd name="T103" fmla="*/ 336 h 2293"/>
              <a:gd name="T104" fmla="*/ 3285 w 3853"/>
              <a:gd name="T105" fmla="*/ 288 h 2293"/>
              <a:gd name="T106" fmla="*/ 3451 w 3853"/>
              <a:gd name="T107" fmla="*/ 309 h 2293"/>
              <a:gd name="T108" fmla="*/ 3509 w 3853"/>
              <a:gd name="T109" fmla="*/ 336 h 2293"/>
              <a:gd name="T110" fmla="*/ 3653 w 3853"/>
              <a:gd name="T111" fmla="*/ 411 h 2293"/>
              <a:gd name="T112" fmla="*/ 3749 w 3853"/>
              <a:gd name="T113" fmla="*/ 384 h 2293"/>
              <a:gd name="T114" fmla="*/ 3813 w 3853"/>
              <a:gd name="T115" fmla="*/ 331 h 2293"/>
              <a:gd name="T116" fmla="*/ 3835 w 3853"/>
              <a:gd name="T117" fmla="*/ 283 h 2293"/>
              <a:gd name="T118" fmla="*/ 3851 w 3853"/>
              <a:gd name="T119" fmla="*/ 0 h 22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53"/>
              <a:gd name="T181" fmla="*/ 0 h 2293"/>
              <a:gd name="T182" fmla="*/ 3853 w 3853"/>
              <a:gd name="T183" fmla="*/ 2293 h 22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53" h="2293">
                <a:moveTo>
                  <a:pt x="0" y="1600"/>
                </a:moveTo>
                <a:cubicBezTo>
                  <a:pt x="8" y="1646"/>
                  <a:pt x="9" y="1678"/>
                  <a:pt x="43" y="1712"/>
                </a:cubicBezTo>
                <a:cubicBezTo>
                  <a:pt x="54" y="1749"/>
                  <a:pt x="37" y="1704"/>
                  <a:pt x="64" y="1744"/>
                </a:cubicBezTo>
                <a:cubicBezTo>
                  <a:pt x="80" y="1768"/>
                  <a:pt x="67" y="1783"/>
                  <a:pt x="96" y="1803"/>
                </a:cubicBezTo>
                <a:cubicBezTo>
                  <a:pt x="120" y="1839"/>
                  <a:pt x="90" y="1794"/>
                  <a:pt x="128" y="1851"/>
                </a:cubicBezTo>
                <a:cubicBezTo>
                  <a:pt x="131" y="1856"/>
                  <a:pt x="139" y="1867"/>
                  <a:pt x="139" y="1867"/>
                </a:cubicBezTo>
                <a:cubicBezTo>
                  <a:pt x="148" y="1897"/>
                  <a:pt x="177" y="1898"/>
                  <a:pt x="197" y="1920"/>
                </a:cubicBezTo>
                <a:cubicBezTo>
                  <a:pt x="242" y="1971"/>
                  <a:pt x="198" y="1937"/>
                  <a:pt x="235" y="1963"/>
                </a:cubicBezTo>
                <a:cubicBezTo>
                  <a:pt x="255" y="1993"/>
                  <a:pt x="300" y="2036"/>
                  <a:pt x="336" y="2048"/>
                </a:cubicBezTo>
                <a:cubicBezTo>
                  <a:pt x="358" y="2063"/>
                  <a:pt x="383" y="2088"/>
                  <a:pt x="405" y="2101"/>
                </a:cubicBezTo>
                <a:cubicBezTo>
                  <a:pt x="416" y="2107"/>
                  <a:pt x="528" y="2239"/>
                  <a:pt x="541" y="2243"/>
                </a:cubicBezTo>
                <a:cubicBezTo>
                  <a:pt x="619" y="2293"/>
                  <a:pt x="628" y="2290"/>
                  <a:pt x="717" y="2277"/>
                </a:cubicBezTo>
                <a:cubicBezTo>
                  <a:pt x="733" y="2270"/>
                  <a:pt x="761" y="2154"/>
                  <a:pt x="779" y="2149"/>
                </a:cubicBezTo>
                <a:cubicBezTo>
                  <a:pt x="798" y="2107"/>
                  <a:pt x="817" y="2058"/>
                  <a:pt x="832" y="2027"/>
                </a:cubicBezTo>
                <a:cubicBezTo>
                  <a:pt x="846" y="2006"/>
                  <a:pt x="852" y="1982"/>
                  <a:pt x="869" y="1963"/>
                </a:cubicBezTo>
                <a:cubicBezTo>
                  <a:pt x="889" y="1939"/>
                  <a:pt x="910" y="1923"/>
                  <a:pt x="933" y="1904"/>
                </a:cubicBezTo>
                <a:cubicBezTo>
                  <a:pt x="946" y="1892"/>
                  <a:pt x="954" y="1873"/>
                  <a:pt x="971" y="1867"/>
                </a:cubicBezTo>
                <a:cubicBezTo>
                  <a:pt x="1000" y="1855"/>
                  <a:pt x="1030" y="1845"/>
                  <a:pt x="1061" y="1840"/>
                </a:cubicBezTo>
                <a:cubicBezTo>
                  <a:pt x="1119" y="1810"/>
                  <a:pt x="1195" y="1809"/>
                  <a:pt x="1259" y="1797"/>
                </a:cubicBezTo>
                <a:cubicBezTo>
                  <a:pt x="1343" y="1779"/>
                  <a:pt x="1428" y="1766"/>
                  <a:pt x="1515" y="1760"/>
                </a:cubicBezTo>
                <a:cubicBezTo>
                  <a:pt x="1531" y="1754"/>
                  <a:pt x="1546" y="1749"/>
                  <a:pt x="1563" y="1744"/>
                </a:cubicBezTo>
                <a:cubicBezTo>
                  <a:pt x="1584" y="1722"/>
                  <a:pt x="1603" y="1704"/>
                  <a:pt x="1632" y="1696"/>
                </a:cubicBezTo>
                <a:cubicBezTo>
                  <a:pt x="1669" y="1658"/>
                  <a:pt x="1675" y="1623"/>
                  <a:pt x="1723" y="1595"/>
                </a:cubicBezTo>
                <a:cubicBezTo>
                  <a:pt x="1736" y="1574"/>
                  <a:pt x="1741" y="1551"/>
                  <a:pt x="1755" y="1531"/>
                </a:cubicBezTo>
                <a:cubicBezTo>
                  <a:pt x="1758" y="1520"/>
                  <a:pt x="1758" y="1508"/>
                  <a:pt x="1765" y="1499"/>
                </a:cubicBezTo>
                <a:cubicBezTo>
                  <a:pt x="1772" y="1488"/>
                  <a:pt x="1787" y="1467"/>
                  <a:pt x="1787" y="1467"/>
                </a:cubicBezTo>
                <a:cubicBezTo>
                  <a:pt x="1795" y="1439"/>
                  <a:pt x="1785" y="1459"/>
                  <a:pt x="1813" y="1435"/>
                </a:cubicBezTo>
                <a:cubicBezTo>
                  <a:pt x="1818" y="1429"/>
                  <a:pt x="1858" y="1377"/>
                  <a:pt x="1872" y="1371"/>
                </a:cubicBezTo>
                <a:cubicBezTo>
                  <a:pt x="1982" y="1320"/>
                  <a:pt x="2113" y="1356"/>
                  <a:pt x="2235" y="1355"/>
                </a:cubicBezTo>
                <a:cubicBezTo>
                  <a:pt x="2264" y="1348"/>
                  <a:pt x="2281" y="1344"/>
                  <a:pt x="2309" y="1333"/>
                </a:cubicBezTo>
                <a:cubicBezTo>
                  <a:pt x="2319" y="1328"/>
                  <a:pt x="2341" y="1323"/>
                  <a:pt x="2341" y="1323"/>
                </a:cubicBezTo>
                <a:cubicBezTo>
                  <a:pt x="2351" y="1315"/>
                  <a:pt x="2368" y="1313"/>
                  <a:pt x="2373" y="1301"/>
                </a:cubicBezTo>
                <a:cubicBezTo>
                  <a:pt x="2375" y="1295"/>
                  <a:pt x="2374" y="1288"/>
                  <a:pt x="2379" y="1285"/>
                </a:cubicBezTo>
                <a:cubicBezTo>
                  <a:pt x="2383" y="1281"/>
                  <a:pt x="2389" y="1281"/>
                  <a:pt x="2395" y="1280"/>
                </a:cubicBezTo>
                <a:cubicBezTo>
                  <a:pt x="2424" y="1259"/>
                  <a:pt x="2419" y="1255"/>
                  <a:pt x="2437" y="1227"/>
                </a:cubicBezTo>
                <a:cubicBezTo>
                  <a:pt x="2455" y="1197"/>
                  <a:pt x="2486" y="1176"/>
                  <a:pt x="2507" y="1147"/>
                </a:cubicBezTo>
                <a:cubicBezTo>
                  <a:pt x="2519" y="1107"/>
                  <a:pt x="2540" y="1097"/>
                  <a:pt x="2555" y="1061"/>
                </a:cubicBezTo>
                <a:cubicBezTo>
                  <a:pt x="2572" y="1016"/>
                  <a:pt x="2582" y="981"/>
                  <a:pt x="2624" y="955"/>
                </a:cubicBezTo>
                <a:cubicBezTo>
                  <a:pt x="2636" y="936"/>
                  <a:pt x="2640" y="924"/>
                  <a:pt x="2661" y="917"/>
                </a:cubicBezTo>
                <a:cubicBezTo>
                  <a:pt x="2700" y="878"/>
                  <a:pt x="2690" y="884"/>
                  <a:pt x="2715" y="848"/>
                </a:cubicBezTo>
                <a:cubicBezTo>
                  <a:pt x="2722" y="824"/>
                  <a:pt x="2730" y="808"/>
                  <a:pt x="2752" y="795"/>
                </a:cubicBezTo>
                <a:cubicBezTo>
                  <a:pt x="2768" y="771"/>
                  <a:pt x="2776" y="755"/>
                  <a:pt x="2805" y="747"/>
                </a:cubicBezTo>
                <a:cubicBezTo>
                  <a:pt x="2827" y="731"/>
                  <a:pt x="2860" y="684"/>
                  <a:pt x="2880" y="661"/>
                </a:cubicBezTo>
                <a:cubicBezTo>
                  <a:pt x="2888" y="651"/>
                  <a:pt x="2891" y="637"/>
                  <a:pt x="2901" y="629"/>
                </a:cubicBezTo>
                <a:cubicBezTo>
                  <a:pt x="2941" y="593"/>
                  <a:pt x="2922" y="623"/>
                  <a:pt x="2949" y="592"/>
                </a:cubicBezTo>
                <a:cubicBezTo>
                  <a:pt x="2953" y="587"/>
                  <a:pt x="2954" y="579"/>
                  <a:pt x="2960" y="576"/>
                </a:cubicBezTo>
                <a:cubicBezTo>
                  <a:pt x="2971" y="569"/>
                  <a:pt x="2997" y="565"/>
                  <a:pt x="2997" y="565"/>
                </a:cubicBezTo>
                <a:cubicBezTo>
                  <a:pt x="3039" y="522"/>
                  <a:pt x="2993" y="573"/>
                  <a:pt x="3019" y="533"/>
                </a:cubicBezTo>
                <a:cubicBezTo>
                  <a:pt x="3038" y="502"/>
                  <a:pt x="3068" y="475"/>
                  <a:pt x="3093" y="448"/>
                </a:cubicBezTo>
                <a:cubicBezTo>
                  <a:pt x="3093" y="447"/>
                  <a:pt x="3132" y="408"/>
                  <a:pt x="3141" y="400"/>
                </a:cubicBezTo>
                <a:cubicBezTo>
                  <a:pt x="3146" y="394"/>
                  <a:pt x="3157" y="384"/>
                  <a:pt x="3157" y="384"/>
                </a:cubicBezTo>
                <a:cubicBezTo>
                  <a:pt x="3165" y="360"/>
                  <a:pt x="3182" y="352"/>
                  <a:pt x="3200" y="336"/>
                </a:cubicBezTo>
                <a:cubicBezTo>
                  <a:pt x="3238" y="301"/>
                  <a:pt x="3232" y="295"/>
                  <a:pt x="3285" y="288"/>
                </a:cubicBezTo>
                <a:cubicBezTo>
                  <a:pt x="3397" y="293"/>
                  <a:pt x="3370" y="299"/>
                  <a:pt x="3451" y="309"/>
                </a:cubicBezTo>
                <a:cubicBezTo>
                  <a:pt x="3471" y="317"/>
                  <a:pt x="3490" y="323"/>
                  <a:pt x="3509" y="336"/>
                </a:cubicBezTo>
                <a:cubicBezTo>
                  <a:pt x="3550" y="396"/>
                  <a:pt x="3578" y="402"/>
                  <a:pt x="3653" y="411"/>
                </a:cubicBezTo>
                <a:cubicBezTo>
                  <a:pt x="3686" y="404"/>
                  <a:pt x="3716" y="394"/>
                  <a:pt x="3749" y="384"/>
                </a:cubicBezTo>
                <a:cubicBezTo>
                  <a:pt x="3769" y="363"/>
                  <a:pt x="3792" y="351"/>
                  <a:pt x="3813" y="331"/>
                </a:cubicBezTo>
                <a:cubicBezTo>
                  <a:pt x="3819" y="314"/>
                  <a:pt x="3828" y="299"/>
                  <a:pt x="3835" y="283"/>
                </a:cubicBezTo>
                <a:cubicBezTo>
                  <a:pt x="3853" y="145"/>
                  <a:pt x="3851" y="309"/>
                  <a:pt x="3851" y="0"/>
                </a:cubicBezTo>
              </a:path>
            </a:pathLst>
          </a:custGeom>
          <a:noFill/>
          <a:ln w="76200">
            <a:solidFill>
              <a:schemeClr val="accent1"/>
            </a:solidFill>
            <a:prstDash val="sysDot"/>
            <a:round/>
            <a:headEnd/>
            <a:tailEnd/>
          </a:ln>
        </p:spPr>
        <p:txBody>
          <a:bodyPr wrap="none" anchor="ctr">
            <a:prstTxWarp prst="textNoShape">
              <a:avLst/>
            </a:prstTxWarp>
          </a:bodyPr>
          <a:lstStyle/>
          <a:p>
            <a:endParaRPr lang="it-IT"/>
          </a:p>
        </p:txBody>
      </p:sp>
      <p:grpSp>
        <p:nvGrpSpPr>
          <p:cNvPr id="101382" name="Group 11"/>
          <p:cNvGrpSpPr>
            <a:grpSpLocks/>
          </p:cNvGrpSpPr>
          <p:nvPr/>
        </p:nvGrpSpPr>
        <p:grpSpPr bwMode="auto">
          <a:xfrm>
            <a:off x="8153400" y="5943600"/>
            <a:ext cx="723900" cy="604838"/>
            <a:chOff x="4608" y="2763"/>
            <a:chExt cx="456" cy="381"/>
          </a:xfrm>
        </p:grpSpPr>
        <p:sp>
          <p:nvSpPr>
            <p:cNvPr id="101388" name="Rectangle 12"/>
            <p:cNvSpPr>
              <a:spLocks noChangeArrowheads="1"/>
            </p:cNvSpPr>
            <p:nvPr/>
          </p:nvSpPr>
          <p:spPr bwMode="auto">
            <a:xfrm>
              <a:off x="4632" y="3072"/>
              <a:ext cx="432" cy="72"/>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it-IT"/>
            </a:p>
          </p:txBody>
        </p:sp>
        <p:sp>
          <p:nvSpPr>
            <p:cNvPr id="101389" name="Text Box 13"/>
            <p:cNvSpPr txBox="1">
              <a:spLocks noChangeArrowheads="1"/>
            </p:cNvSpPr>
            <p:nvPr/>
          </p:nvSpPr>
          <p:spPr bwMode="auto">
            <a:xfrm>
              <a:off x="4608" y="2763"/>
              <a:ext cx="456" cy="288"/>
            </a:xfrm>
            <a:prstGeom prst="rect">
              <a:avLst/>
            </a:prstGeom>
            <a:noFill/>
            <a:ln w="9525">
              <a:noFill/>
              <a:miter lim="800000"/>
              <a:headEnd/>
              <a:tailEnd/>
            </a:ln>
          </p:spPr>
          <p:txBody>
            <a:bodyPr wrap="none">
              <a:prstTxWarp prst="textNoShape">
                <a:avLst/>
              </a:prstTxWarp>
              <a:spAutoFit/>
            </a:bodyPr>
            <a:lstStyle/>
            <a:p>
              <a:r>
                <a:rPr lang="it-IT" sz="2400"/>
                <a:t>50m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17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717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22" grpId="0" animBg="1"/>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3906" name="Picture 2" descr="Frana151102"/>
          <p:cNvPicPr>
            <a:picLocks noChangeAspect="1" noChangeArrowheads="1"/>
          </p:cNvPicPr>
          <p:nvPr/>
        </p:nvPicPr>
        <p:blipFill>
          <a:blip r:embed="rId2"/>
          <a:srcRect/>
          <a:stretch>
            <a:fillRect/>
          </a:stretch>
        </p:blipFill>
        <p:spPr bwMode="auto">
          <a:xfrm>
            <a:off x="0" y="2052638"/>
            <a:ext cx="4527550" cy="3249612"/>
          </a:xfrm>
          <a:prstGeom prst="rect">
            <a:avLst/>
          </a:prstGeom>
          <a:noFill/>
          <a:ln w="9525">
            <a:noFill/>
            <a:miter lim="800000"/>
            <a:headEnd/>
            <a:tailEnd/>
          </a:ln>
        </p:spPr>
      </p:pic>
      <p:pic>
        <p:nvPicPr>
          <p:cNvPr id="123907" name="Picture 3" descr="Frana221102"/>
          <p:cNvPicPr>
            <a:picLocks noChangeAspect="1" noChangeArrowheads="1"/>
          </p:cNvPicPr>
          <p:nvPr/>
        </p:nvPicPr>
        <p:blipFill>
          <a:blip r:embed="rId3"/>
          <a:srcRect/>
          <a:stretch>
            <a:fillRect/>
          </a:stretch>
        </p:blipFill>
        <p:spPr bwMode="auto">
          <a:xfrm>
            <a:off x="4679950" y="2016125"/>
            <a:ext cx="4387850" cy="3317875"/>
          </a:xfrm>
          <a:prstGeom prst="rect">
            <a:avLst/>
          </a:prstGeom>
          <a:noFill/>
          <a:ln w="9525">
            <a:noFill/>
            <a:miter lim="800000"/>
            <a:headEnd/>
            <a:tailEnd/>
          </a:ln>
        </p:spPr>
      </p:pic>
      <p:sp>
        <p:nvSpPr>
          <p:cNvPr id="123908" name="Text Box 4"/>
          <p:cNvSpPr txBox="1">
            <a:spLocks noChangeArrowheads="1"/>
          </p:cNvSpPr>
          <p:nvPr/>
        </p:nvSpPr>
        <p:spPr bwMode="auto">
          <a:xfrm>
            <a:off x="0" y="533400"/>
            <a:ext cx="9144000" cy="1370013"/>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it-IT" sz="2400" b="1">
                <a:solidFill>
                  <a:srgbClr val="FFFF00"/>
                </a:solidFill>
              </a:rPr>
              <a:t>Mass wasting events detected by SN-1 station </a:t>
            </a:r>
            <a:br>
              <a:rPr lang="it-IT" sz="2400" b="1">
                <a:solidFill>
                  <a:srgbClr val="FFFF00"/>
                </a:solidFill>
              </a:rPr>
            </a:br>
            <a:r>
              <a:rPr lang="it-IT" sz="2400" b="1">
                <a:solidFill>
                  <a:srgbClr val="FFFF00"/>
                </a:solidFill>
              </a:rPr>
              <a:t>(offshore East Sicily, November 2002)</a:t>
            </a:r>
          </a:p>
          <a:p>
            <a:pPr algn="ctr" eaLnBrk="1" hangingPunct="1">
              <a:spcBef>
                <a:spcPct val="50000"/>
              </a:spcBef>
            </a:pPr>
            <a:r>
              <a:rPr lang="it-IT" sz="2400" i="1">
                <a:solidFill>
                  <a:srgbClr val="FFFF00"/>
                </a:solidFill>
              </a:rPr>
              <a:t>P.Favali. pers. comm</a:t>
            </a:r>
          </a:p>
        </p:txBody>
      </p:sp>
      <p:sp>
        <p:nvSpPr>
          <p:cNvPr id="240645" name="Text Box 5"/>
          <p:cNvSpPr txBox="1">
            <a:spLocks noChangeArrowheads="1"/>
          </p:cNvSpPr>
          <p:nvPr/>
        </p:nvSpPr>
        <p:spPr bwMode="auto">
          <a:xfrm>
            <a:off x="0" y="5668963"/>
            <a:ext cx="9144000" cy="1036637"/>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it-IT" sz="3200" b="1">
                <a:solidFill>
                  <a:srgbClr val="FFFF00"/>
                </a:solidFill>
              </a:rPr>
              <a:t>26 non-seismic events  in 130 days !! </a:t>
            </a:r>
          </a:p>
          <a:p>
            <a:pPr algn="ctr" eaLnBrk="1" hangingPunct="1">
              <a:spcBef>
                <a:spcPct val="50000"/>
              </a:spcBef>
            </a:pPr>
            <a:r>
              <a:rPr lang="it-IT" sz="2000" b="1">
                <a:solidFill>
                  <a:srgbClr val="FFFF00"/>
                </a:solidFill>
              </a:rPr>
              <a:t>(one every 5 days)</a:t>
            </a:r>
            <a:endParaRPr lang="it-IT" sz="32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0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5" grpId="0" autoUpdateAnimBg="0"/>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srcRect l="10730" t="8417" r="14270"/>
          <a:stretch>
            <a:fillRect/>
          </a:stretch>
        </p:blipFill>
        <p:spPr bwMode="auto">
          <a:xfrm>
            <a:off x="0" y="-120650"/>
            <a:ext cx="9144000" cy="6978650"/>
          </a:xfrm>
          <a:prstGeom prst="rect">
            <a:avLst/>
          </a:prstGeom>
          <a:noFill/>
          <a:ln w="9525">
            <a:noFill/>
            <a:miter lim="800000"/>
            <a:headEnd/>
            <a:tailEnd/>
          </a:ln>
        </p:spPr>
      </p:pic>
      <p:sp>
        <p:nvSpPr>
          <p:cNvPr id="124931" name="Freeform 3"/>
          <p:cNvSpPr>
            <a:spLocks/>
          </p:cNvSpPr>
          <p:nvPr/>
        </p:nvSpPr>
        <p:spPr bwMode="auto">
          <a:xfrm>
            <a:off x="2971800" y="1524000"/>
            <a:ext cx="1676400" cy="304800"/>
          </a:xfrm>
          <a:custGeom>
            <a:avLst/>
            <a:gdLst>
              <a:gd name="T0" fmla="*/ 816 w 1056"/>
              <a:gd name="T1" fmla="*/ 192 h 192"/>
              <a:gd name="T2" fmla="*/ 1056 w 1056"/>
              <a:gd name="T3" fmla="*/ 48 h 192"/>
              <a:gd name="T4" fmla="*/ 192 w 1056"/>
              <a:gd name="T5" fmla="*/ 0 h 192"/>
              <a:gd name="T6" fmla="*/ 0 w 1056"/>
              <a:gd name="T7" fmla="*/ 96 h 192"/>
              <a:gd name="T8" fmla="*/ 816 w 1056"/>
              <a:gd name="T9" fmla="*/ 192 h 192"/>
              <a:gd name="T10" fmla="*/ 0 60000 65536"/>
              <a:gd name="T11" fmla="*/ 0 60000 65536"/>
              <a:gd name="T12" fmla="*/ 0 60000 65536"/>
              <a:gd name="T13" fmla="*/ 0 60000 65536"/>
              <a:gd name="T14" fmla="*/ 0 60000 65536"/>
              <a:gd name="T15" fmla="*/ 0 w 1056"/>
              <a:gd name="T16" fmla="*/ 0 h 192"/>
              <a:gd name="T17" fmla="*/ 1056 w 1056"/>
              <a:gd name="T18" fmla="*/ 192 h 192"/>
            </a:gdLst>
            <a:ahLst/>
            <a:cxnLst>
              <a:cxn ang="T10">
                <a:pos x="T0" y="T1"/>
              </a:cxn>
              <a:cxn ang="T11">
                <a:pos x="T2" y="T3"/>
              </a:cxn>
              <a:cxn ang="T12">
                <a:pos x="T4" y="T5"/>
              </a:cxn>
              <a:cxn ang="T13">
                <a:pos x="T6" y="T7"/>
              </a:cxn>
              <a:cxn ang="T14">
                <a:pos x="T8" y="T9"/>
              </a:cxn>
            </a:cxnLst>
            <a:rect l="T15" t="T16" r="T17" b="T18"/>
            <a:pathLst>
              <a:path w="1056" h="192">
                <a:moveTo>
                  <a:pt x="816" y="192"/>
                </a:moveTo>
                <a:lnTo>
                  <a:pt x="1056" y="48"/>
                </a:lnTo>
                <a:lnTo>
                  <a:pt x="192" y="0"/>
                </a:lnTo>
                <a:lnTo>
                  <a:pt x="0" y="96"/>
                </a:lnTo>
                <a:lnTo>
                  <a:pt x="816" y="192"/>
                </a:lnTo>
                <a:close/>
              </a:path>
            </a:pathLst>
          </a:custGeom>
          <a:solidFill>
            <a:schemeClr val="folHlink">
              <a:alpha val="56862"/>
            </a:schemeClr>
          </a:solidFill>
          <a:ln w="9525">
            <a:solidFill>
              <a:schemeClr val="tx1"/>
            </a:solidFill>
            <a:round/>
            <a:headEnd/>
            <a:tailEnd/>
          </a:ln>
        </p:spPr>
        <p:txBody>
          <a:bodyPr wrap="none" anchor="ctr">
            <a:prstTxWarp prst="textNoShape">
              <a:avLst/>
            </a:prstTxWarp>
          </a:bodyPr>
          <a:lstStyle/>
          <a:p>
            <a:endParaRPr lang="it-IT"/>
          </a:p>
        </p:txBody>
      </p:sp>
      <p:sp>
        <p:nvSpPr>
          <p:cNvPr id="124932" name="Freeform 4"/>
          <p:cNvSpPr>
            <a:spLocks/>
          </p:cNvSpPr>
          <p:nvPr/>
        </p:nvSpPr>
        <p:spPr bwMode="auto">
          <a:xfrm>
            <a:off x="4505325" y="1663700"/>
            <a:ext cx="612775" cy="34925"/>
          </a:xfrm>
          <a:custGeom>
            <a:avLst/>
            <a:gdLst>
              <a:gd name="T0" fmla="*/ 18 w 386"/>
              <a:gd name="T1" fmla="*/ 0 h 22"/>
              <a:gd name="T2" fmla="*/ 386 w 386"/>
              <a:gd name="T3" fmla="*/ 8 h 22"/>
              <a:gd name="T4" fmla="*/ 366 w 386"/>
              <a:gd name="T5" fmla="*/ 22 h 22"/>
              <a:gd name="T6" fmla="*/ 0 w 386"/>
              <a:gd name="T7" fmla="*/ 12 h 22"/>
              <a:gd name="T8" fmla="*/ 18 w 386"/>
              <a:gd name="T9" fmla="*/ 0 h 22"/>
              <a:gd name="T10" fmla="*/ 0 60000 65536"/>
              <a:gd name="T11" fmla="*/ 0 60000 65536"/>
              <a:gd name="T12" fmla="*/ 0 60000 65536"/>
              <a:gd name="T13" fmla="*/ 0 60000 65536"/>
              <a:gd name="T14" fmla="*/ 0 60000 65536"/>
              <a:gd name="T15" fmla="*/ 0 w 386"/>
              <a:gd name="T16" fmla="*/ 0 h 22"/>
              <a:gd name="T17" fmla="*/ 386 w 386"/>
              <a:gd name="T18" fmla="*/ 22 h 22"/>
            </a:gdLst>
            <a:ahLst/>
            <a:cxnLst>
              <a:cxn ang="T10">
                <a:pos x="T0" y="T1"/>
              </a:cxn>
              <a:cxn ang="T11">
                <a:pos x="T2" y="T3"/>
              </a:cxn>
              <a:cxn ang="T12">
                <a:pos x="T4" y="T5"/>
              </a:cxn>
              <a:cxn ang="T13">
                <a:pos x="T6" y="T7"/>
              </a:cxn>
              <a:cxn ang="T14">
                <a:pos x="T8" y="T9"/>
              </a:cxn>
            </a:cxnLst>
            <a:rect l="T15" t="T16" r="T17" b="T18"/>
            <a:pathLst>
              <a:path w="386" h="22">
                <a:moveTo>
                  <a:pt x="18" y="0"/>
                </a:moveTo>
                <a:lnTo>
                  <a:pt x="386" y="8"/>
                </a:lnTo>
                <a:lnTo>
                  <a:pt x="366" y="22"/>
                </a:lnTo>
                <a:lnTo>
                  <a:pt x="0" y="12"/>
                </a:lnTo>
                <a:lnTo>
                  <a:pt x="18" y="0"/>
                </a:lnTo>
                <a:close/>
              </a:path>
            </a:pathLst>
          </a:custGeom>
          <a:solidFill>
            <a:srgbClr val="FFFF00">
              <a:alpha val="52940"/>
            </a:srgbClr>
          </a:solidFill>
          <a:ln w="9525">
            <a:solidFill>
              <a:schemeClr val="tx1"/>
            </a:solidFill>
            <a:round/>
            <a:headEnd/>
            <a:tailEnd/>
          </a:ln>
        </p:spPr>
        <p:txBody>
          <a:bodyPr wrap="none" anchor="ctr">
            <a:prstTxWarp prst="textNoShape">
              <a:avLst/>
            </a:prstTxWarp>
          </a:bodyPr>
          <a:lstStyle/>
          <a:p>
            <a:endParaRPr lang="it-IT"/>
          </a:p>
        </p:txBody>
      </p:sp>
      <p:sp>
        <p:nvSpPr>
          <p:cNvPr id="124933" name="Freeform 5"/>
          <p:cNvSpPr>
            <a:spLocks/>
          </p:cNvSpPr>
          <p:nvPr/>
        </p:nvSpPr>
        <p:spPr bwMode="auto">
          <a:xfrm>
            <a:off x="5003800" y="1695450"/>
            <a:ext cx="25400" cy="222250"/>
          </a:xfrm>
          <a:custGeom>
            <a:avLst/>
            <a:gdLst>
              <a:gd name="T0" fmla="*/ 0 w 16"/>
              <a:gd name="T1" fmla="*/ 0 h 140"/>
              <a:gd name="T2" fmla="*/ 0 w 16"/>
              <a:gd name="T3" fmla="*/ 140 h 140"/>
              <a:gd name="T4" fmla="*/ 16 w 16"/>
              <a:gd name="T5" fmla="*/ 138 h 140"/>
              <a:gd name="T6" fmla="*/ 16 w 16"/>
              <a:gd name="T7" fmla="*/ 0 h 140"/>
              <a:gd name="T8" fmla="*/ 0 w 16"/>
              <a:gd name="T9" fmla="*/ 0 h 140"/>
              <a:gd name="T10" fmla="*/ 0 60000 65536"/>
              <a:gd name="T11" fmla="*/ 0 60000 65536"/>
              <a:gd name="T12" fmla="*/ 0 60000 65536"/>
              <a:gd name="T13" fmla="*/ 0 60000 65536"/>
              <a:gd name="T14" fmla="*/ 0 60000 65536"/>
              <a:gd name="T15" fmla="*/ 0 w 16"/>
              <a:gd name="T16" fmla="*/ 0 h 140"/>
              <a:gd name="T17" fmla="*/ 16 w 16"/>
              <a:gd name="T18" fmla="*/ 140 h 140"/>
            </a:gdLst>
            <a:ahLst/>
            <a:cxnLst>
              <a:cxn ang="T10">
                <a:pos x="T0" y="T1"/>
              </a:cxn>
              <a:cxn ang="T11">
                <a:pos x="T2" y="T3"/>
              </a:cxn>
              <a:cxn ang="T12">
                <a:pos x="T4" y="T5"/>
              </a:cxn>
              <a:cxn ang="T13">
                <a:pos x="T6" y="T7"/>
              </a:cxn>
              <a:cxn ang="T14">
                <a:pos x="T8" y="T9"/>
              </a:cxn>
            </a:cxnLst>
            <a:rect l="T15" t="T16" r="T17" b="T18"/>
            <a:pathLst>
              <a:path w="16" h="140">
                <a:moveTo>
                  <a:pt x="0" y="0"/>
                </a:moveTo>
                <a:lnTo>
                  <a:pt x="0" y="140"/>
                </a:lnTo>
                <a:lnTo>
                  <a:pt x="16" y="138"/>
                </a:lnTo>
                <a:lnTo>
                  <a:pt x="16" y="0"/>
                </a:lnTo>
                <a:cubicBezTo>
                  <a:pt x="0" y="0"/>
                  <a:pt x="0" y="0"/>
                  <a:pt x="0" y="0"/>
                </a:cubicBezTo>
                <a:close/>
              </a:path>
            </a:pathLst>
          </a:custGeom>
          <a:solidFill>
            <a:srgbClr val="FFCC00">
              <a:alpha val="52940"/>
            </a:srgbClr>
          </a:solidFill>
          <a:ln w="9525">
            <a:solidFill>
              <a:schemeClr val="tx1"/>
            </a:solidFill>
            <a:round/>
            <a:headEnd/>
            <a:tailEnd/>
          </a:ln>
        </p:spPr>
        <p:txBody>
          <a:bodyPr wrap="none" anchor="ctr">
            <a:prstTxWarp prst="textNoShape">
              <a:avLst/>
            </a:prstTxWarp>
          </a:bodyPr>
          <a:lstStyle/>
          <a:p>
            <a:endParaRPr lang="it-IT"/>
          </a:p>
        </p:txBody>
      </p:sp>
      <p:sp>
        <p:nvSpPr>
          <p:cNvPr id="124934" name="Freeform 6"/>
          <p:cNvSpPr>
            <a:spLocks/>
          </p:cNvSpPr>
          <p:nvPr/>
        </p:nvSpPr>
        <p:spPr bwMode="auto">
          <a:xfrm>
            <a:off x="4648200" y="1784350"/>
            <a:ext cx="38100" cy="273050"/>
          </a:xfrm>
          <a:custGeom>
            <a:avLst/>
            <a:gdLst>
              <a:gd name="T0" fmla="*/ 2 w 24"/>
              <a:gd name="T1" fmla="*/ 0 h 172"/>
              <a:gd name="T2" fmla="*/ 0 w 24"/>
              <a:gd name="T3" fmla="*/ 172 h 172"/>
              <a:gd name="T4" fmla="*/ 20 w 24"/>
              <a:gd name="T5" fmla="*/ 172 h 172"/>
              <a:gd name="T6" fmla="*/ 24 w 24"/>
              <a:gd name="T7" fmla="*/ 0 h 172"/>
              <a:gd name="T8" fmla="*/ 2 w 24"/>
              <a:gd name="T9" fmla="*/ 0 h 172"/>
              <a:gd name="T10" fmla="*/ 0 60000 65536"/>
              <a:gd name="T11" fmla="*/ 0 60000 65536"/>
              <a:gd name="T12" fmla="*/ 0 60000 65536"/>
              <a:gd name="T13" fmla="*/ 0 60000 65536"/>
              <a:gd name="T14" fmla="*/ 0 60000 65536"/>
              <a:gd name="T15" fmla="*/ 0 w 24"/>
              <a:gd name="T16" fmla="*/ 0 h 172"/>
              <a:gd name="T17" fmla="*/ 24 w 24"/>
              <a:gd name="T18" fmla="*/ 172 h 172"/>
            </a:gdLst>
            <a:ahLst/>
            <a:cxnLst>
              <a:cxn ang="T10">
                <a:pos x="T0" y="T1"/>
              </a:cxn>
              <a:cxn ang="T11">
                <a:pos x="T2" y="T3"/>
              </a:cxn>
              <a:cxn ang="T12">
                <a:pos x="T4" y="T5"/>
              </a:cxn>
              <a:cxn ang="T13">
                <a:pos x="T6" y="T7"/>
              </a:cxn>
              <a:cxn ang="T14">
                <a:pos x="T8" y="T9"/>
              </a:cxn>
            </a:cxnLst>
            <a:rect l="T15" t="T16" r="T17" b="T18"/>
            <a:pathLst>
              <a:path w="24" h="172">
                <a:moveTo>
                  <a:pt x="2" y="0"/>
                </a:moveTo>
                <a:lnTo>
                  <a:pt x="0" y="172"/>
                </a:lnTo>
                <a:lnTo>
                  <a:pt x="20" y="172"/>
                </a:lnTo>
                <a:lnTo>
                  <a:pt x="24" y="0"/>
                </a:lnTo>
                <a:cubicBezTo>
                  <a:pt x="8" y="0"/>
                  <a:pt x="2" y="0"/>
                  <a:pt x="2" y="0"/>
                </a:cubicBezTo>
                <a:close/>
              </a:path>
            </a:pathLst>
          </a:custGeom>
          <a:solidFill>
            <a:srgbClr val="FFCC00">
              <a:alpha val="52940"/>
            </a:srgbClr>
          </a:solidFill>
          <a:ln w="9525">
            <a:solidFill>
              <a:schemeClr val="tx1"/>
            </a:solidFill>
            <a:round/>
            <a:headEnd/>
            <a:tailEnd/>
          </a:ln>
        </p:spPr>
        <p:txBody>
          <a:bodyPr wrap="none" anchor="ctr">
            <a:prstTxWarp prst="textNoShape">
              <a:avLst/>
            </a:prstTxWarp>
          </a:bodyPr>
          <a:lstStyle/>
          <a:p>
            <a:endParaRPr lang="it-IT"/>
          </a:p>
        </p:txBody>
      </p:sp>
      <p:sp>
        <p:nvSpPr>
          <p:cNvPr id="124935" name="Freeform 7"/>
          <p:cNvSpPr>
            <a:spLocks/>
          </p:cNvSpPr>
          <p:nvPr/>
        </p:nvSpPr>
        <p:spPr bwMode="auto">
          <a:xfrm>
            <a:off x="4724400" y="1689100"/>
            <a:ext cx="25400" cy="222250"/>
          </a:xfrm>
          <a:custGeom>
            <a:avLst/>
            <a:gdLst>
              <a:gd name="T0" fmla="*/ 0 w 16"/>
              <a:gd name="T1" fmla="*/ 0 h 140"/>
              <a:gd name="T2" fmla="*/ 0 w 16"/>
              <a:gd name="T3" fmla="*/ 140 h 140"/>
              <a:gd name="T4" fmla="*/ 16 w 16"/>
              <a:gd name="T5" fmla="*/ 138 h 140"/>
              <a:gd name="T6" fmla="*/ 16 w 16"/>
              <a:gd name="T7" fmla="*/ 0 h 140"/>
              <a:gd name="T8" fmla="*/ 0 w 16"/>
              <a:gd name="T9" fmla="*/ 0 h 140"/>
              <a:gd name="T10" fmla="*/ 0 60000 65536"/>
              <a:gd name="T11" fmla="*/ 0 60000 65536"/>
              <a:gd name="T12" fmla="*/ 0 60000 65536"/>
              <a:gd name="T13" fmla="*/ 0 60000 65536"/>
              <a:gd name="T14" fmla="*/ 0 60000 65536"/>
              <a:gd name="T15" fmla="*/ 0 w 16"/>
              <a:gd name="T16" fmla="*/ 0 h 140"/>
              <a:gd name="T17" fmla="*/ 16 w 16"/>
              <a:gd name="T18" fmla="*/ 140 h 140"/>
            </a:gdLst>
            <a:ahLst/>
            <a:cxnLst>
              <a:cxn ang="T10">
                <a:pos x="T0" y="T1"/>
              </a:cxn>
              <a:cxn ang="T11">
                <a:pos x="T2" y="T3"/>
              </a:cxn>
              <a:cxn ang="T12">
                <a:pos x="T4" y="T5"/>
              </a:cxn>
              <a:cxn ang="T13">
                <a:pos x="T6" y="T7"/>
              </a:cxn>
              <a:cxn ang="T14">
                <a:pos x="T8" y="T9"/>
              </a:cxn>
            </a:cxnLst>
            <a:rect l="T15" t="T16" r="T17" b="T18"/>
            <a:pathLst>
              <a:path w="16" h="140">
                <a:moveTo>
                  <a:pt x="0" y="0"/>
                </a:moveTo>
                <a:lnTo>
                  <a:pt x="0" y="140"/>
                </a:lnTo>
                <a:lnTo>
                  <a:pt x="16" y="138"/>
                </a:lnTo>
                <a:lnTo>
                  <a:pt x="16" y="0"/>
                </a:lnTo>
                <a:cubicBezTo>
                  <a:pt x="0" y="0"/>
                  <a:pt x="0" y="0"/>
                  <a:pt x="0" y="0"/>
                </a:cubicBezTo>
                <a:close/>
              </a:path>
            </a:pathLst>
          </a:custGeom>
          <a:solidFill>
            <a:srgbClr val="FFCC00">
              <a:alpha val="52940"/>
            </a:srgbClr>
          </a:solidFill>
          <a:ln w="9525">
            <a:solidFill>
              <a:schemeClr val="tx1"/>
            </a:solidFill>
            <a:round/>
            <a:headEnd/>
            <a:tailEnd/>
          </a:ln>
        </p:spPr>
        <p:txBody>
          <a:bodyPr wrap="none" anchor="ctr">
            <a:prstTxWarp prst="textNoShape">
              <a:avLst/>
            </a:prstTxWarp>
          </a:bodyPr>
          <a:lstStyle/>
          <a:p>
            <a:endParaRPr lang="it-IT"/>
          </a:p>
        </p:txBody>
      </p:sp>
      <p:sp>
        <p:nvSpPr>
          <p:cNvPr id="124936" name="Freeform 8"/>
          <p:cNvSpPr>
            <a:spLocks/>
          </p:cNvSpPr>
          <p:nvPr/>
        </p:nvSpPr>
        <p:spPr bwMode="auto">
          <a:xfrm>
            <a:off x="5181600" y="1479550"/>
            <a:ext cx="38100" cy="273050"/>
          </a:xfrm>
          <a:custGeom>
            <a:avLst/>
            <a:gdLst>
              <a:gd name="T0" fmla="*/ 2 w 24"/>
              <a:gd name="T1" fmla="*/ 0 h 172"/>
              <a:gd name="T2" fmla="*/ 0 w 24"/>
              <a:gd name="T3" fmla="*/ 172 h 172"/>
              <a:gd name="T4" fmla="*/ 20 w 24"/>
              <a:gd name="T5" fmla="*/ 172 h 172"/>
              <a:gd name="T6" fmla="*/ 22 w 24"/>
              <a:gd name="T7" fmla="*/ 60 h 172"/>
              <a:gd name="T8" fmla="*/ 24 w 24"/>
              <a:gd name="T9" fmla="*/ 0 h 172"/>
              <a:gd name="T10" fmla="*/ 2 w 24"/>
              <a:gd name="T11" fmla="*/ 0 h 172"/>
              <a:gd name="T12" fmla="*/ 0 60000 65536"/>
              <a:gd name="T13" fmla="*/ 0 60000 65536"/>
              <a:gd name="T14" fmla="*/ 0 60000 65536"/>
              <a:gd name="T15" fmla="*/ 0 60000 65536"/>
              <a:gd name="T16" fmla="*/ 0 60000 65536"/>
              <a:gd name="T17" fmla="*/ 0 60000 65536"/>
              <a:gd name="T18" fmla="*/ 0 w 24"/>
              <a:gd name="T19" fmla="*/ 0 h 172"/>
              <a:gd name="T20" fmla="*/ 24 w 24"/>
              <a:gd name="T21" fmla="*/ 172 h 172"/>
            </a:gdLst>
            <a:ahLst/>
            <a:cxnLst>
              <a:cxn ang="T12">
                <a:pos x="T0" y="T1"/>
              </a:cxn>
              <a:cxn ang="T13">
                <a:pos x="T2" y="T3"/>
              </a:cxn>
              <a:cxn ang="T14">
                <a:pos x="T4" y="T5"/>
              </a:cxn>
              <a:cxn ang="T15">
                <a:pos x="T6" y="T7"/>
              </a:cxn>
              <a:cxn ang="T16">
                <a:pos x="T8" y="T9"/>
              </a:cxn>
              <a:cxn ang="T17">
                <a:pos x="T10" y="T11"/>
              </a:cxn>
            </a:cxnLst>
            <a:rect l="T18" t="T19" r="T20" b="T21"/>
            <a:pathLst>
              <a:path w="24" h="172">
                <a:moveTo>
                  <a:pt x="2" y="0"/>
                </a:moveTo>
                <a:lnTo>
                  <a:pt x="0" y="172"/>
                </a:lnTo>
                <a:lnTo>
                  <a:pt x="20" y="172"/>
                </a:lnTo>
                <a:lnTo>
                  <a:pt x="22" y="60"/>
                </a:lnTo>
                <a:lnTo>
                  <a:pt x="24" y="0"/>
                </a:lnTo>
                <a:cubicBezTo>
                  <a:pt x="8" y="0"/>
                  <a:pt x="2" y="0"/>
                  <a:pt x="2" y="0"/>
                </a:cubicBezTo>
                <a:close/>
              </a:path>
            </a:pathLst>
          </a:custGeom>
          <a:solidFill>
            <a:srgbClr val="FFCC00">
              <a:alpha val="52940"/>
            </a:srgbClr>
          </a:solidFill>
          <a:ln w="9525">
            <a:solidFill>
              <a:schemeClr val="tx1"/>
            </a:solidFill>
            <a:round/>
            <a:headEnd/>
            <a:tailEnd/>
          </a:ln>
        </p:spPr>
        <p:txBody>
          <a:bodyPr wrap="none" anchor="ctr">
            <a:prstTxWarp prst="textNoShape">
              <a:avLst/>
            </a:prstTxWarp>
          </a:bodyPr>
          <a:lstStyle/>
          <a:p>
            <a:endParaRPr lang="it-IT"/>
          </a:p>
        </p:txBody>
      </p:sp>
      <p:sp>
        <p:nvSpPr>
          <p:cNvPr id="124937" name="Line 9"/>
          <p:cNvSpPr>
            <a:spLocks noChangeShapeType="1"/>
          </p:cNvSpPr>
          <p:nvPr/>
        </p:nvSpPr>
        <p:spPr bwMode="auto">
          <a:xfrm flipH="1">
            <a:off x="4648200" y="609600"/>
            <a:ext cx="1752600" cy="1371600"/>
          </a:xfrm>
          <a:prstGeom prst="line">
            <a:avLst/>
          </a:prstGeom>
          <a:noFill/>
          <a:ln w="9525">
            <a:solidFill>
              <a:srgbClr val="FFFF00"/>
            </a:solidFill>
            <a:round/>
            <a:headEnd/>
            <a:tailEnd/>
          </a:ln>
        </p:spPr>
        <p:txBody>
          <a:bodyPr wrap="none" anchor="ctr">
            <a:prstTxWarp prst="textNoShape">
              <a:avLst/>
            </a:prstTxWarp>
          </a:bodyPr>
          <a:lstStyle/>
          <a:p>
            <a:endParaRPr lang="it-IT"/>
          </a:p>
        </p:txBody>
      </p:sp>
      <p:sp>
        <p:nvSpPr>
          <p:cNvPr id="124938" name="Line 10"/>
          <p:cNvSpPr>
            <a:spLocks noChangeShapeType="1"/>
          </p:cNvSpPr>
          <p:nvPr/>
        </p:nvSpPr>
        <p:spPr bwMode="auto">
          <a:xfrm flipH="1">
            <a:off x="5181600" y="609600"/>
            <a:ext cx="1219200" cy="1066800"/>
          </a:xfrm>
          <a:prstGeom prst="line">
            <a:avLst/>
          </a:prstGeom>
          <a:noFill/>
          <a:ln w="9525">
            <a:solidFill>
              <a:srgbClr val="FFFF00"/>
            </a:solidFill>
            <a:round/>
            <a:headEnd/>
            <a:tailEnd/>
          </a:ln>
        </p:spPr>
        <p:txBody>
          <a:bodyPr wrap="none" anchor="ctr">
            <a:prstTxWarp prst="textNoShape">
              <a:avLst/>
            </a:prstTxWarp>
          </a:bodyPr>
          <a:lstStyle/>
          <a:p>
            <a:endParaRPr lang="it-IT"/>
          </a:p>
        </p:txBody>
      </p:sp>
      <p:sp>
        <p:nvSpPr>
          <p:cNvPr id="124939" name="Line 11"/>
          <p:cNvSpPr>
            <a:spLocks noChangeShapeType="1"/>
          </p:cNvSpPr>
          <p:nvPr/>
        </p:nvSpPr>
        <p:spPr bwMode="auto">
          <a:xfrm>
            <a:off x="2438400" y="1295400"/>
            <a:ext cx="838200" cy="304800"/>
          </a:xfrm>
          <a:prstGeom prst="line">
            <a:avLst/>
          </a:prstGeom>
          <a:noFill/>
          <a:ln w="9525">
            <a:solidFill>
              <a:srgbClr val="FFFF00"/>
            </a:solidFill>
            <a:round/>
            <a:headEnd/>
            <a:tailEnd/>
          </a:ln>
        </p:spPr>
        <p:txBody>
          <a:bodyPr wrap="none" anchor="ctr">
            <a:prstTxWarp prst="textNoShape">
              <a:avLst/>
            </a:prstTxWarp>
          </a:bodyPr>
          <a:lstStyle/>
          <a:p>
            <a:endParaRPr lang="it-IT"/>
          </a:p>
        </p:txBody>
      </p:sp>
      <p:sp>
        <p:nvSpPr>
          <p:cNvPr id="124940" name="Line 12"/>
          <p:cNvSpPr>
            <a:spLocks noChangeShapeType="1"/>
          </p:cNvSpPr>
          <p:nvPr/>
        </p:nvSpPr>
        <p:spPr bwMode="auto">
          <a:xfrm>
            <a:off x="3657600" y="533400"/>
            <a:ext cx="1143000" cy="1143000"/>
          </a:xfrm>
          <a:prstGeom prst="line">
            <a:avLst/>
          </a:prstGeom>
          <a:noFill/>
          <a:ln w="9525">
            <a:solidFill>
              <a:srgbClr val="FFFF00"/>
            </a:solidFill>
            <a:round/>
            <a:headEnd/>
            <a:tailEnd/>
          </a:ln>
        </p:spPr>
        <p:txBody>
          <a:bodyPr wrap="none" anchor="ctr">
            <a:prstTxWarp prst="textNoShape">
              <a:avLst/>
            </a:prstTxWarp>
          </a:bodyPr>
          <a:lstStyle/>
          <a:p>
            <a:endParaRPr lang="it-IT"/>
          </a:p>
        </p:txBody>
      </p:sp>
      <p:sp>
        <p:nvSpPr>
          <p:cNvPr id="124941" name="Text Box 13"/>
          <p:cNvSpPr txBox="1">
            <a:spLocks noChangeArrowheads="1"/>
          </p:cNvSpPr>
          <p:nvPr/>
        </p:nvSpPr>
        <p:spPr bwMode="auto">
          <a:xfrm>
            <a:off x="3200400" y="279400"/>
            <a:ext cx="550863" cy="366713"/>
          </a:xfrm>
          <a:prstGeom prst="rect">
            <a:avLst/>
          </a:prstGeom>
          <a:noFill/>
          <a:ln w="9525">
            <a:noFill/>
            <a:miter lim="800000"/>
            <a:headEnd/>
            <a:tailEnd/>
          </a:ln>
        </p:spPr>
        <p:txBody>
          <a:bodyPr wrap="none">
            <a:prstTxWarp prst="textNoShape">
              <a:avLst/>
            </a:prstTxWarp>
            <a:spAutoFit/>
          </a:bodyPr>
          <a:lstStyle/>
          <a:p>
            <a:pPr eaLnBrk="1" hangingPunct="1"/>
            <a:r>
              <a:rPr lang="it-IT" sz="1800">
                <a:solidFill>
                  <a:srgbClr val="FFFF00"/>
                </a:solidFill>
              </a:rPr>
              <a:t>Pier</a:t>
            </a:r>
          </a:p>
        </p:txBody>
      </p:sp>
      <p:sp>
        <p:nvSpPr>
          <p:cNvPr id="124942" name="Rectangle 14"/>
          <p:cNvSpPr>
            <a:spLocks noChangeArrowheads="1"/>
          </p:cNvSpPr>
          <p:nvPr/>
        </p:nvSpPr>
        <p:spPr bwMode="auto">
          <a:xfrm>
            <a:off x="6400800" y="381000"/>
            <a:ext cx="1155700" cy="366713"/>
          </a:xfrm>
          <a:prstGeom prst="rect">
            <a:avLst/>
          </a:prstGeom>
          <a:noFill/>
          <a:ln w="9525">
            <a:noFill/>
            <a:miter lim="800000"/>
            <a:headEnd/>
            <a:tailEnd/>
          </a:ln>
        </p:spPr>
        <p:txBody>
          <a:bodyPr wrap="none">
            <a:prstTxWarp prst="textNoShape">
              <a:avLst/>
            </a:prstTxWarp>
            <a:spAutoFit/>
          </a:bodyPr>
          <a:lstStyle/>
          <a:p>
            <a:pPr eaLnBrk="1" hangingPunct="1"/>
            <a:r>
              <a:rPr lang="it-IT" sz="1800">
                <a:solidFill>
                  <a:srgbClr val="FFFF00"/>
                </a:solidFill>
              </a:rPr>
              <a:t>Pier pillars</a:t>
            </a:r>
          </a:p>
        </p:txBody>
      </p:sp>
      <p:sp>
        <p:nvSpPr>
          <p:cNvPr id="124943" name="Text Box 15"/>
          <p:cNvSpPr txBox="1">
            <a:spLocks noChangeArrowheads="1"/>
          </p:cNvSpPr>
          <p:nvPr/>
        </p:nvSpPr>
        <p:spPr bwMode="auto">
          <a:xfrm>
            <a:off x="1295400" y="990600"/>
            <a:ext cx="1560513" cy="366713"/>
          </a:xfrm>
          <a:prstGeom prst="rect">
            <a:avLst/>
          </a:prstGeom>
          <a:noFill/>
          <a:ln w="9525">
            <a:noFill/>
            <a:miter lim="800000"/>
            <a:headEnd/>
            <a:tailEnd/>
          </a:ln>
        </p:spPr>
        <p:txBody>
          <a:bodyPr wrap="none">
            <a:prstTxWarp prst="textNoShape">
              <a:avLst/>
            </a:prstTxWarp>
            <a:spAutoFit/>
          </a:bodyPr>
          <a:lstStyle/>
          <a:p>
            <a:pPr eaLnBrk="1" hangingPunct="1"/>
            <a:r>
              <a:rPr lang="it-IT" sz="1800">
                <a:solidFill>
                  <a:srgbClr val="FFFF00"/>
                </a:solidFill>
              </a:rPr>
              <a:t>Chemical plant</a:t>
            </a:r>
          </a:p>
        </p:txBody>
      </p:sp>
      <p:sp>
        <p:nvSpPr>
          <p:cNvPr id="124944" name="Rectangle 16"/>
          <p:cNvSpPr>
            <a:spLocks noChangeArrowheads="1"/>
          </p:cNvSpPr>
          <p:nvPr/>
        </p:nvSpPr>
        <p:spPr bwMode="auto">
          <a:xfrm>
            <a:off x="0" y="-152400"/>
            <a:ext cx="2885601" cy="954107"/>
          </a:xfrm>
          <a:prstGeom prst="rect">
            <a:avLst/>
          </a:prstGeom>
          <a:noFill/>
          <a:ln w="9525">
            <a:noFill/>
            <a:miter lim="800000"/>
            <a:headEnd/>
            <a:tailEnd/>
          </a:ln>
        </p:spPr>
        <p:txBody>
          <a:bodyPr wrap="none">
            <a:prstTxWarp prst="textNoShape">
              <a:avLst/>
            </a:prstTxWarp>
            <a:spAutoFit/>
          </a:bodyPr>
          <a:lstStyle/>
          <a:p>
            <a:pPr eaLnBrk="1" hangingPunct="1"/>
            <a:r>
              <a:rPr lang="it-IT" dirty="0">
                <a:solidFill>
                  <a:srgbClr val="FFFF00"/>
                </a:solidFill>
              </a:rPr>
              <a:t>Madonna del Mare</a:t>
            </a:r>
            <a:r>
              <a:rPr lang="it-IT" dirty="0" smtClean="0">
                <a:solidFill>
                  <a:srgbClr val="FFFF00"/>
                </a:solidFill>
              </a:rPr>
              <a:t> </a:t>
            </a:r>
          </a:p>
          <a:p>
            <a:pPr eaLnBrk="1" hangingPunct="1"/>
            <a:r>
              <a:rPr lang="it-IT" dirty="0" smtClean="0">
                <a:solidFill>
                  <a:srgbClr val="FFFF00"/>
                </a:solidFill>
              </a:rPr>
              <a:t>Canyon</a:t>
            </a:r>
            <a:endParaRPr lang="it-IT" dirty="0">
              <a:solidFill>
                <a:srgbClr val="FFFF00"/>
              </a:solidFill>
            </a:endParaRPr>
          </a:p>
        </p:txBody>
      </p:sp>
      <p:grpSp>
        <p:nvGrpSpPr>
          <p:cNvPr id="21" name="Group 20"/>
          <p:cNvGrpSpPr/>
          <p:nvPr/>
        </p:nvGrpSpPr>
        <p:grpSpPr>
          <a:xfrm>
            <a:off x="0" y="3931466"/>
            <a:ext cx="3962400" cy="2926534"/>
            <a:chOff x="0" y="3086100"/>
            <a:chExt cx="5106988" cy="3771900"/>
          </a:xfrm>
        </p:grpSpPr>
        <p:pic>
          <p:nvPicPr>
            <p:cNvPr id="17" name="Picture 18" descr="ciròrmeggio.tiff                                               00023288MacintoshHD                    B746CC0A:"/>
            <p:cNvPicPr>
              <a:picLocks noChangeAspect="1" noChangeArrowheads="1"/>
            </p:cNvPicPr>
            <p:nvPr/>
          </p:nvPicPr>
          <p:blipFill>
            <a:blip r:embed="rId3"/>
            <a:srcRect/>
            <a:stretch>
              <a:fillRect/>
            </a:stretch>
          </p:blipFill>
          <p:spPr bwMode="auto">
            <a:xfrm>
              <a:off x="0" y="3086100"/>
              <a:ext cx="5106988" cy="3771900"/>
            </a:xfrm>
            <a:prstGeom prst="rect">
              <a:avLst/>
            </a:prstGeom>
            <a:noFill/>
          </p:spPr>
        </p:pic>
        <p:sp>
          <p:nvSpPr>
            <p:cNvPr id="18" name="Freeform 19"/>
            <p:cNvSpPr>
              <a:spLocks/>
            </p:cNvSpPr>
            <p:nvPr/>
          </p:nvSpPr>
          <p:spPr bwMode="auto">
            <a:xfrm>
              <a:off x="1068388" y="4991100"/>
              <a:ext cx="990600" cy="1447800"/>
            </a:xfrm>
            <a:custGeom>
              <a:avLst/>
              <a:gdLst/>
              <a:ahLst/>
              <a:cxnLst>
                <a:cxn ang="0">
                  <a:pos x="576" y="0"/>
                </a:cxn>
                <a:cxn ang="0">
                  <a:pos x="0" y="0"/>
                </a:cxn>
                <a:cxn ang="0">
                  <a:pos x="0" y="912"/>
                </a:cxn>
                <a:cxn ang="0">
                  <a:pos x="624" y="912"/>
                </a:cxn>
                <a:cxn ang="0">
                  <a:pos x="624" y="0"/>
                </a:cxn>
                <a:cxn ang="0">
                  <a:pos x="576" y="0"/>
                </a:cxn>
              </a:cxnLst>
              <a:rect l="0" t="0" r="r" b="b"/>
              <a:pathLst>
                <a:path w="624" h="912">
                  <a:moveTo>
                    <a:pt x="576" y="0"/>
                  </a:moveTo>
                  <a:lnTo>
                    <a:pt x="0" y="0"/>
                  </a:lnTo>
                  <a:lnTo>
                    <a:pt x="0" y="912"/>
                  </a:lnTo>
                  <a:lnTo>
                    <a:pt x="624" y="912"/>
                  </a:lnTo>
                  <a:lnTo>
                    <a:pt x="624" y="0"/>
                  </a:lnTo>
                  <a:lnTo>
                    <a:pt x="576" y="0"/>
                  </a:lnTo>
                  <a:close/>
                </a:path>
              </a:pathLst>
            </a:custGeom>
            <a:solidFill>
              <a:srgbClr val="FFCC00">
                <a:alpha val="60001"/>
              </a:srgbClr>
            </a:solidFill>
            <a:ln w="9525">
              <a:solidFill>
                <a:schemeClr val="tx1"/>
              </a:solidFill>
              <a:round/>
              <a:headEnd/>
              <a:tailEnd/>
            </a:ln>
            <a:effectLst/>
          </p:spPr>
          <p:txBody>
            <a:bodyPr wrap="none" anchor="ctr">
              <a:prstTxWarp prst="textNoShape">
                <a:avLst/>
              </a:prstTxWarp>
            </a:bodyPr>
            <a:lstStyle/>
            <a:p>
              <a:endParaRPr lang="it-IT"/>
            </a:p>
          </p:txBody>
        </p:sp>
        <p:sp>
          <p:nvSpPr>
            <p:cNvPr id="19" name="Freeform 20"/>
            <p:cNvSpPr>
              <a:spLocks/>
            </p:cNvSpPr>
            <p:nvPr/>
          </p:nvSpPr>
          <p:spPr bwMode="auto">
            <a:xfrm>
              <a:off x="1957388" y="4114800"/>
              <a:ext cx="53975" cy="876300"/>
            </a:xfrm>
            <a:custGeom>
              <a:avLst/>
              <a:gdLst/>
              <a:ahLst/>
              <a:cxnLst>
                <a:cxn ang="0">
                  <a:pos x="16" y="552"/>
                </a:cxn>
                <a:cxn ang="0">
                  <a:pos x="0" y="2"/>
                </a:cxn>
                <a:cxn ang="0">
                  <a:pos x="20" y="0"/>
                </a:cxn>
                <a:cxn ang="0">
                  <a:pos x="34" y="552"/>
                </a:cxn>
                <a:cxn ang="0">
                  <a:pos x="16" y="552"/>
                </a:cxn>
              </a:cxnLst>
              <a:rect l="0" t="0" r="r" b="b"/>
              <a:pathLst>
                <a:path w="34" h="552">
                  <a:moveTo>
                    <a:pt x="16" y="552"/>
                  </a:moveTo>
                  <a:lnTo>
                    <a:pt x="0" y="2"/>
                  </a:lnTo>
                  <a:lnTo>
                    <a:pt x="20" y="0"/>
                  </a:lnTo>
                  <a:lnTo>
                    <a:pt x="34" y="552"/>
                  </a:lnTo>
                  <a:lnTo>
                    <a:pt x="16" y="552"/>
                  </a:lnTo>
                  <a:close/>
                </a:path>
              </a:pathLst>
            </a:custGeom>
            <a:solidFill>
              <a:srgbClr val="FFCC00">
                <a:alpha val="59000"/>
              </a:srgbClr>
            </a:solidFill>
            <a:ln w="9525">
              <a:solidFill>
                <a:schemeClr val="tx1"/>
              </a:solidFill>
              <a:round/>
              <a:headEnd/>
              <a:tailEnd/>
            </a:ln>
            <a:effectLst/>
          </p:spPr>
          <p:txBody>
            <a:bodyPr wrap="none" anchor="ctr">
              <a:prstTxWarp prst="textNoShape">
                <a:avLst/>
              </a:prstTxWarp>
            </a:bodyPr>
            <a:lstStyle/>
            <a:p>
              <a:endParaRPr lang="it-IT"/>
            </a:p>
          </p:txBody>
        </p:sp>
        <p:sp>
          <p:nvSpPr>
            <p:cNvPr id="20" name="Text Box 23"/>
            <p:cNvSpPr txBox="1">
              <a:spLocks noChangeArrowheads="1"/>
            </p:cNvSpPr>
            <p:nvPr/>
          </p:nvSpPr>
          <p:spPr bwMode="auto">
            <a:xfrm>
              <a:off x="1068388" y="5372100"/>
              <a:ext cx="989011" cy="595023"/>
            </a:xfrm>
            <a:prstGeom prst="rect">
              <a:avLst/>
            </a:prstGeom>
            <a:noFill/>
            <a:ln w="9525">
              <a:noFill/>
              <a:miter lim="800000"/>
              <a:headEnd/>
              <a:tailEnd/>
            </a:ln>
            <a:effectLst/>
          </p:spPr>
          <p:txBody>
            <a:bodyPr wrap="square">
              <a:prstTxWarp prst="textNoShape">
                <a:avLst/>
              </a:prstTxWarp>
              <a:spAutoFit/>
            </a:bodyPr>
            <a:lstStyle/>
            <a:p>
              <a:pPr eaLnBrk="1" hangingPunct="1"/>
              <a:r>
                <a:rPr lang="it-IT" sz="1200" dirty="0" err="1" smtClean="0"/>
                <a:t>Chemical</a:t>
              </a:r>
              <a:r>
                <a:rPr lang="it-IT" sz="1200" dirty="0" smtClean="0"/>
                <a:t> </a:t>
              </a:r>
              <a:r>
                <a:rPr lang="it-IT" sz="1200" dirty="0" err="1" smtClean="0"/>
                <a:t>plant</a:t>
              </a:r>
              <a:endParaRPr lang="it-IT" sz="1200" dirty="0"/>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1026" descr="DSC_3112"/>
          <p:cNvPicPr>
            <a:picLocks noChangeAspect="1" noChangeArrowheads="1"/>
          </p:cNvPicPr>
          <p:nvPr/>
        </p:nvPicPr>
        <p:blipFill>
          <a:blip r:embed="rId2"/>
          <a:srcRect l="12318"/>
          <a:stretch>
            <a:fillRect/>
          </a:stretch>
        </p:blipFill>
        <p:spPr bwMode="auto">
          <a:xfrm>
            <a:off x="-76200" y="-50800"/>
            <a:ext cx="9220200" cy="6985000"/>
          </a:xfrm>
          <a:prstGeom prst="rect">
            <a:avLst/>
          </a:prstGeom>
          <a:noFill/>
        </p:spPr>
      </p:pic>
      <p:sp>
        <p:nvSpPr>
          <p:cNvPr id="109571" name="Rectangle 1027"/>
          <p:cNvSpPr>
            <a:spLocks noChangeArrowheads="1"/>
          </p:cNvSpPr>
          <p:nvPr/>
        </p:nvSpPr>
        <p:spPr bwMode="auto">
          <a:xfrm>
            <a:off x="11795125" y="6059488"/>
            <a:ext cx="184150" cy="366712"/>
          </a:xfrm>
          <a:prstGeom prst="rect">
            <a:avLst/>
          </a:prstGeom>
          <a:noFill/>
          <a:ln w="9525">
            <a:noFill/>
            <a:miter lim="800000"/>
            <a:headEnd/>
            <a:tailEnd/>
          </a:ln>
          <a:effectLst/>
        </p:spPr>
        <p:txBody>
          <a:bodyPr wrap="none">
            <a:prstTxWarp prst="textNoShape">
              <a:avLst/>
            </a:prstTxWarp>
            <a:spAutoFit/>
          </a:bodyPr>
          <a:lstStyle/>
          <a:p>
            <a:pPr eaLnBrk="1" hangingPunct="1"/>
            <a:endParaRPr lang="it-IT" sz="1800"/>
          </a:p>
        </p:txBody>
      </p:sp>
      <p:grpSp>
        <p:nvGrpSpPr>
          <p:cNvPr id="2" name="Group 10"/>
          <p:cNvGrpSpPr/>
          <p:nvPr/>
        </p:nvGrpSpPr>
        <p:grpSpPr>
          <a:xfrm>
            <a:off x="849477" y="2891145"/>
            <a:ext cx="4515580" cy="2642053"/>
            <a:chOff x="849477" y="2891145"/>
            <a:chExt cx="4515580" cy="2642053"/>
          </a:xfrm>
        </p:grpSpPr>
        <p:sp>
          <p:nvSpPr>
            <p:cNvPr id="5" name="Rectangle 4"/>
            <p:cNvSpPr/>
            <p:nvPr/>
          </p:nvSpPr>
          <p:spPr>
            <a:xfrm rot="329226">
              <a:off x="849477" y="2891145"/>
              <a:ext cx="4515580" cy="461665"/>
            </a:xfrm>
            <a:prstGeom prst="rect">
              <a:avLst/>
            </a:prstGeom>
          </p:spPr>
          <p:txBody>
            <a:bodyPr wrap="square">
              <a:spAutoFit/>
            </a:bodyPr>
            <a:lstStyle/>
            <a:p>
              <a:r>
                <a:rPr lang="it-IT" sz="2400" dirty="0" smtClean="0">
                  <a:solidFill>
                    <a:srgbClr val="FFFF00"/>
                  </a:solidFill>
                </a:rPr>
                <a:t>Pipeline </a:t>
              </a:r>
              <a:r>
                <a:rPr lang="it-IT" sz="2400" dirty="0" err="1" smtClean="0">
                  <a:solidFill>
                    <a:srgbClr val="FFFF00"/>
                  </a:solidFill>
                </a:rPr>
                <a:t>for</a:t>
              </a:r>
              <a:r>
                <a:rPr lang="it-IT" sz="2400" dirty="0" smtClean="0">
                  <a:solidFill>
                    <a:srgbClr val="FFFF00"/>
                  </a:solidFill>
                </a:rPr>
                <a:t> </a:t>
              </a:r>
              <a:r>
                <a:rPr lang="it-IT" sz="2400" dirty="0" err="1" smtClean="0">
                  <a:solidFill>
                    <a:srgbClr val="FFFF00"/>
                  </a:solidFill>
                </a:rPr>
                <a:t>salt</a:t>
              </a:r>
              <a:r>
                <a:rPr lang="it-IT" sz="2400" dirty="0" smtClean="0">
                  <a:solidFill>
                    <a:srgbClr val="FFFF00"/>
                  </a:solidFill>
                </a:rPr>
                <a:t> </a:t>
              </a:r>
              <a:r>
                <a:rPr lang="it-IT" sz="2400" dirty="0" err="1" smtClean="0">
                  <a:solidFill>
                    <a:srgbClr val="FFFF00"/>
                  </a:solidFill>
                </a:rPr>
                <a:t>loading</a:t>
              </a:r>
              <a:endParaRPr lang="it-IT" sz="2400" dirty="0"/>
            </a:p>
          </p:txBody>
        </p:sp>
        <p:sp>
          <p:nvSpPr>
            <p:cNvPr id="6" name="Rectangle 5"/>
            <p:cNvSpPr/>
            <p:nvPr/>
          </p:nvSpPr>
          <p:spPr>
            <a:xfrm>
              <a:off x="3079020" y="5071533"/>
              <a:ext cx="1035780" cy="461665"/>
            </a:xfrm>
            <a:prstGeom prst="rect">
              <a:avLst/>
            </a:prstGeom>
          </p:spPr>
          <p:txBody>
            <a:bodyPr wrap="square">
              <a:spAutoFit/>
            </a:bodyPr>
            <a:lstStyle/>
            <a:p>
              <a:r>
                <a:rPr lang="it-IT" sz="2400" dirty="0" err="1" smtClean="0">
                  <a:solidFill>
                    <a:srgbClr val="FFFF00"/>
                  </a:solidFill>
                </a:rPr>
                <a:t>Pillars</a:t>
              </a:r>
              <a:endParaRPr lang="it-IT" sz="2400" dirty="0"/>
            </a:p>
          </p:txBody>
        </p:sp>
        <p:cxnSp>
          <p:nvCxnSpPr>
            <p:cNvPr id="8" name="Straight Arrow Connector 7"/>
            <p:cNvCxnSpPr/>
            <p:nvPr/>
          </p:nvCxnSpPr>
          <p:spPr>
            <a:xfrm rot="5400000" flipH="1" flipV="1">
              <a:off x="3691467" y="4309534"/>
              <a:ext cx="1227667" cy="516466"/>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0800000">
              <a:off x="1436489" y="3953933"/>
              <a:ext cx="1670778" cy="122766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l="12265" t="9708" r="11549" b="3291"/>
          <a:stretch>
            <a:fillRect/>
          </a:stretch>
        </p:blipFill>
        <p:spPr bwMode="auto">
          <a:xfrm>
            <a:off x="-28575" y="73025"/>
            <a:ext cx="9288463" cy="6629400"/>
          </a:xfrm>
          <a:prstGeom prst="rect">
            <a:avLst/>
          </a:prstGeom>
          <a:noFill/>
          <a:ln w="9525">
            <a:noFill/>
            <a:miter lim="800000"/>
            <a:headEnd/>
            <a:tailEnd/>
          </a:ln>
        </p:spPr>
      </p:pic>
      <p:pic>
        <p:nvPicPr>
          <p:cNvPr id="54275" name="Picture 3"/>
          <p:cNvPicPr>
            <a:picLocks noChangeAspect="1" noChangeArrowheads="1"/>
          </p:cNvPicPr>
          <p:nvPr/>
        </p:nvPicPr>
        <p:blipFill>
          <a:blip r:embed="rId3"/>
          <a:srcRect l="9492" t="9334" r="10234" b="2480"/>
          <a:stretch>
            <a:fillRect/>
          </a:stretch>
        </p:blipFill>
        <p:spPr bwMode="auto">
          <a:xfrm>
            <a:off x="-366713" y="44450"/>
            <a:ext cx="9786938" cy="6719888"/>
          </a:xfrm>
          <a:prstGeom prst="rect">
            <a:avLst/>
          </a:prstGeom>
          <a:noFill/>
          <a:ln w="9525">
            <a:noFill/>
            <a:miter lim="800000"/>
            <a:headEnd/>
            <a:tailEnd/>
          </a:ln>
        </p:spPr>
      </p:pic>
      <p:grpSp>
        <p:nvGrpSpPr>
          <p:cNvPr id="2" name="Group 4"/>
          <p:cNvGrpSpPr>
            <a:grpSpLocks/>
          </p:cNvGrpSpPr>
          <p:nvPr/>
        </p:nvGrpSpPr>
        <p:grpSpPr bwMode="auto">
          <a:xfrm>
            <a:off x="1727200" y="1981200"/>
            <a:ext cx="4978400" cy="1828800"/>
            <a:chOff x="1088" y="1248"/>
            <a:chExt cx="3136" cy="1152"/>
          </a:xfrm>
        </p:grpSpPr>
        <p:sp>
          <p:nvSpPr>
            <p:cNvPr id="35859" name="Oval 5"/>
            <p:cNvSpPr>
              <a:spLocks noChangeArrowheads="1"/>
            </p:cNvSpPr>
            <p:nvPr/>
          </p:nvSpPr>
          <p:spPr bwMode="auto">
            <a:xfrm>
              <a:off x="4128" y="2304"/>
              <a:ext cx="96"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it-IT"/>
            </a:p>
          </p:txBody>
        </p:sp>
        <p:sp>
          <p:nvSpPr>
            <p:cNvPr id="35860" name="Oval 6"/>
            <p:cNvSpPr>
              <a:spLocks noChangeArrowheads="1"/>
            </p:cNvSpPr>
            <p:nvPr/>
          </p:nvSpPr>
          <p:spPr bwMode="auto">
            <a:xfrm>
              <a:off x="3120" y="1920"/>
              <a:ext cx="96"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it-IT"/>
            </a:p>
          </p:txBody>
        </p:sp>
        <p:sp>
          <p:nvSpPr>
            <p:cNvPr id="35861" name="Oval 7"/>
            <p:cNvSpPr>
              <a:spLocks noChangeArrowheads="1"/>
            </p:cNvSpPr>
            <p:nvPr/>
          </p:nvSpPr>
          <p:spPr bwMode="auto">
            <a:xfrm>
              <a:off x="1880" y="1960"/>
              <a:ext cx="96"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it-IT"/>
            </a:p>
          </p:txBody>
        </p:sp>
        <p:sp>
          <p:nvSpPr>
            <p:cNvPr id="35862" name="Oval 8"/>
            <p:cNvSpPr>
              <a:spLocks noChangeArrowheads="1"/>
            </p:cNvSpPr>
            <p:nvPr/>
          </p:nvSpPr>
          <p:spPr bwMode="auto">
            <a:xfrm>
              <a:off x="1088" y="2272"/>
              <a:ext cx="96"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it-IT"/>
            </a:p>
          </p:txBody>
        </p:sp>
        <p:sp>
          <p:nvSpPr>
            <p:cNvPr id="35863" name="Oval 9"/>
            <p:cNvSpPr>
              <a:spLocks noChangeArrowheads="1"/>
            </p:cNvSpPr>
            <p:nvPr/>
          </p:nvSpPr>
          <p:spPr bwMode="auto">
            <a:xfrm>
              <a:off x="1504" y="1248"/>
              <a:ext cx="96"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4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4" descr="uno.jpg                                                        00023288MacintoshHD                    B746CC0A:"/>
          <p:cNvPicPr>
            <a:picLocks noChangeAspect="1" noChangeArrowheads="1"/>
          </p:cNvPicPr>
          <p:nvPr/>
        </p:nvPicPr>
        <p:blipFill>
          <a:blip r:embed="rId2"/>
          <a:srcRect/>
          <a:stretch>
            <a:fillRect/>
          </a:stretch>
        </p:blipFill>
        <p:spPr bwMode="auto">
          <a:xfrm>
            <a:off x="46584" y="58738"/>
            <a:ext cx="9064920" cy="5046662"/>
          </a:xfrm>
          <a:prstGeom prst="rect">
            <a:avLst/>
          </a:prstGeom>
          <a:noFill/>
          <a:ln w="9525">
            <a:noFill/>
            <a:miter lim="800000"/>
            <a:headEnd/>
            <a:tailEnd/>
          </a:ln>
        </p:spPr>
      </p:pic>
      <p:grpSp>
        <p:nvGrpSpPr>
          <p:cNvPr id="2" name="Group 3"/>
          <p:cNvGrpSpPr>
            <a:grpSpLocks/>
          </p:cNvGrpSpPr>
          <p:nvPr/>
        </p:nvGrpSpPr>
        <p:grpSpPr bwMode="auto">
          <a:xfrm>
            <a:off x="0" y="3862388"/>
            <a:ext cx="9220200" cy="2995612"/>
            <a:chOff x="0" y="2433"/>
            <a:chExt cx="5808" cy="1887"/>
          </a:xfrm>
        </p:grpSpPr>
        <p:pic>
          <p:nvPicPr>
            <p:cNvPr id="126984" name="Picture 4"/>
            <p:cNvPicPr>
              <a:picLocks noChangeAspect="1" noChangeArrowheads="1"/>
            </p:cNvPicPr>
            <p:nvPr/>
          </p:nvPicPr>
          <p:blipFill>
            <a:blip r:embed="rId3"/>
            <a:srcRect/>
            <a:stretch>
              <a:fillRect/>
            </a:stretch>
          </p:blipFill>
          <p:spPr bwMode="auto">
            <a:xfrm>
              <a:off x="0" y="2433"/>
              <a:ext cx="2496" cy="1887"/>
            </a:xfrm>
            <a:prstGeom prst="rect">
              <a:avLst/>
            </a:prstGeom>
            <a:noFill/>
            <a:ln w="9525">
              <a:noFill/>
              <a:miter lim="800000"/>
              <a:headEnd/>
              <a:tailEnd/>
            </a:ln>
          </p:spPr>
        </p:pic>
        <p:pic>
          <p:nvPicPr>
            <p:cNvPr id="126985" name="Picture 5"/>
            <p:cNvPicPr>
              <a:picLocks noChangeAspect="1" noChangeArrowheads="1"/>
            </p:cNvPicPr>
            <p:nvPr/>
          </p:nvPicPr>
          <p:blipFill>
            <a:blip r:embed="rId4"/>
            <a:srcRect/>
            <a:stretch>
              <a:fillRect/>
            </a:stretch>
          </p:blipFill>
          <p:spPr bwMode="auto">
            <a:xfrm>
              <a:off x="3488" y="2437"/>
              <a:ext cx="2320" cy="1883"/>
            </a:xfrm>
            <a:prstGeom prst="rect">
              <a:avLst/>
            </a:prstGeom>
            <a:noFill/>
            <a:ln w="9525">
              <a:noFill/>
              <a:miter lim="800000"/>
              <a:headEnd/>
              <a:tailEnd/>
            </a:ln>
          </p:spPr>
        </p:pic>
      </p:grpSp>
      <p:sp>
        <p:nvSpPr>
          <p:cNvPr id="126980" name="Freeform 6"/>
          <p:cNvSpPr>
            <a:spLocks/>
          </p:cNvSpPr>
          <p:nvPr/>
        </p:nvSpPr>
        <p:spPr bwMode="auto">
          <a:xfrm>
            <a:off x="1752600" y="1752600"/>
            <a:ext cx="7162800" cy="1092200"/>
          </a:xfrm>
          <a:custGeom>
            <a:avLst/>
            <a:gdLst>
              <a:gd name="T0" fmla="*/ 0 w 4512"/>
              <a:gd name="T1" fmla="*/ 0 h 688"/>
              <a:gd name="T2" fmla="*/ 528 w 4512"/>
              <a:gd name="T3" fmla="*/ 336 h 688"/>
              <a:gd name="T4" fmla="*/ 1488 w 4512"/>
              <a:gd name="T5" fmla="*/ 528 h 688"/>
              <a:gd name="T6" fmla="*/ 2208 w 4512"/>
              <a:gd name="T7" fmla="*/ 672 h 688"/>
              <a:gd name="T8" fmla="*/ 2976 w 4512"/>
              <a:gd name="T9" fmla="*/ 624 h 688"/>
              <a:gd name="T10" fmla="*/ 3312 w 4512"/>
              <a:gd name="T11" fmla="*/ 528 h 688"/>
              <a:gd name="T12" fmla="*/ 3936 w 4512"/>
              <a:gd name="T13" fmla="*/ 528 h 688"/>
              <a:gd name="T14" fmla="*/ 4320 w 4512"/>
              <a:gd name="T15" fmla="*/ 480 h 688"/>
              <a:gd name="T16" fmla="*/ 4512 w 4512"/>
              <a:gd name="T17" fmla="*/ 384 h 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12"/>
              <a:gd name="T28" fmla="*/ 0 h 688"/>
              <a:gd name="T29" fmla="*/ 4512 w 4512"/>
              <a:gd name="T30" fmla="*/ 688 h 6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12" h="688">
                <a:moveTo>
                  <a:pt x="0" y="0"/>
                </a:moveTo>
                <a:cubicBezTo>
                  <a:pt x="140" y="124"/>
                  <a:pt x="280" y="248"/>
                  <a:pt x="528" y="336"/>
                </a:cubicBezTo>
                <a:cubicBezTo>
                  <a:pt x="776" y="424"/>
                  <a:pt x="1208" y="472"/>
                  <a:pt x="1488" y="528"/>
                </a:cubicBezTo>
                <a:cubicBezTo>
                  <a:pt x="1768" y="584"/>
                  <a:pt x="1960" y="656"/>
                  <a:pt x="2208" y="672"/>
                </a:cubicBezTo>
                <a:cubicBezTo>
                  <a:pt x="2456" y="688"/>
                  <a:pt x="2792" y="648"/>
                  <a:pt x="2976" y="624"/>
                </a:cubicBezTo>
                <a:cubicBezTo>
                  <a:pt x="3160" y="600"/>
                  <a:pt x="3152" y="544"/>
                  <a:pt x="3312" y="528"/>
                </a:cubicBezTo>
                <a:cubicBezTo>
                  <a:pt x="3472" y="512"/>
                  <a:pt x="3768" y="536"/>
                  <a:pt x="3936" y="528"/>
                </a:cubicBezTo>
                <a:cubicBezTo>
                  <a:pt x="4104" y="520"/>
                  <a:pt x="4224" y="504"/>
                  <a:pt x="4320" y="480"/>
                </a:cubicBezTo>
                <a:cubicBezTo>
                  <a:pt x="4416" y="456"/>
                  <a:pt x="4440" y="400"/>
                  <a:pt x="4512" y="384"/>
                </a:cubicBezTo>
              </a:path>
            </a:pathLst>
          </a:custGeom>
          <a:noFill/>
          <a:ln w="254000">
            <a:solidFill>
              <a:srgbClr val="FF0000"/>
            </a:solidFill>
            <a:prstDash val="sysDot"/>
            <a:round/>
            <a:headEnd/>
            <a:tailEnd/>
          </a:ln>
        </p:spPr>
        <p:txBody>
          <a:bodyPr wrap="none" anchor="ctr">
            <a:prstTxWarp prst="textNoShape">
              <a:avLst/>
            </a:prstTxWarp>
          </a:bodyPr>
          <a:lstStyle/>
          <a:p>
            <a:endParaRPr lang="it-IT"/>
          </a:p>
        </p:txBody>
      </p:sp>
      <p:sp>
        <p:nvSpPr>
          <p:cNvPr id="126981" name="Text Box 7"/>
          <p:cNvSpPr txBox="1">
            <a:spLocks noChangeArrowheads="1"/>
          </p:cNvSpPr>
          <p:nvPr/>
        </p:nvSpPr>
        <p:spPr bwMode="auto">
          <a:xfrm rot="-187961">
            <a:off x="6780213" y="2660650"/>
            <a:ext cx="2020887" cy="366713"/>
          </a:xfrm>
          <a:prstGeom prst="rect">
            <a:avLst/>
          </a:prstGeom>
          <a:noFill/>
          <a:ln w="9525">
            <a:noFill/>
            <a:miter lim="800000"/>
            <a:headEnd/>
            <a:tailEnd/>
          </a:ln>
        </p:spPr>
        <p:txBody>
          <a:bodyPr wrap="none">
            <a:prstTxWarp prst="textNoShape">
              <a:avLst/>
            </a:prstTxWarp>
            <a:spAutoFit/>
          </a:bodyPr>
          <a:lstStyle/>
          <a:p>
            <a:pPr eaLnBrk="1" hangingPunct="1"/>
            <a:r>
              <a:rPr lang="it-IT" sz="1800">
                <a:ea typeface="Arial" charset="0"/>
                <a:cs typeface="Arial" charset="0"/>
              </a:rPr>
              <a:t>Pre-slide slope break</a:t>
            </a:r>
          </a:p>
        </p:txBody>
      </p:sp>
      <p:pic>
        <p:nvPicPr>
          <p:cNvPr id="231432" name="Picture 8"/>
          <p:cNvPicPr>
            <a:picLocks noChangeAspect="1" noChangeArrowheads="1"/>
          </p:cNvPicPr>
          <p:nvPr/>
        </p:nvPicPr>
        <p:blipFill>
          <a:blip r:embed="rId5"/>
          <a:srcRect/>
          <a:stretch>
            <a:fillRect/>
          </a:stretch>
        </p:blipFill>
        <p:spPr bwMode="auto">
          <a:xfrm>
            <a:off x="0" y="250825"/>
            <a:ext cx="9226550" cy="2817813"/>
          </a:xfrm>
          <a:prstGeom prst="rect">
            <a:avLst/>
          </a:prstGeom>
          <a:noFill/>
          <a:ln w="9525">
            <a:noFill/>
            <a:miter lim="800000"/>
            <a:headEnd/>
            <a:tailEnd/>
          </a:ln>
        </p:spPr>
      </p:pic>
      <p:sp>
        <p:nvSpPr>
          <p:cNvPr id="231433" name="Rectangle 9"/>
          <p:cNvSpPr>
            <a:spLocks noChangeArrowheads="1"/>
          </p:cNvSpPr>
          <p:nvPr/>
        </p:nvSpPr>
        <p:spPr bwMode="auto">
          <a:xfrm>
            <a:off x="1828800" y="457200"/>
            <a:ext cx="5418821" cy="1938992"/>
          </a:xfrm>
          <a:prstGeom prst="rect">
            <a:avLst/>
          </a:prstGeom>
          <a:noFill/>
          <a:ln w="9525">
            <a:noFill/>
            <a:miter lim="800000"/>
            <a:headEnd/>
            <a:tailEnd/>
          </a:ln>
        </p:spPr>
        <p:txBody>
          <a:bodyPr wrap="none">
            <a:prstTxWarp prst="textNoShape">
              <a:avLst/>
            </a:prstTxWarp>
            <a:spAutoFit/>
          </a:bodyPr>
          <a:lstStyle/>
          <a:p>
            <a:pPr eaLnBrk="1" hangingPunct="1"/>
            <a:r>
              <a:rPr lang="it-IT" sz="2400" dirty="0">
                <a:solidFill>
                  <a:srgbClr val="FFFF00"/>
                </a:solidFill>
                <a:latin typeface="Arial" charset="0"/>
                <a:ea typeface="Arial" charset="0"/>
                <a:cs typeface="Arial" charset="0"/>
              </a:rPr>
              <a:t>Volume </a:t>
            </a:r>
            <a:r>
              <a:rPr lang="it-IT" sz="2400" dirty="0" err="1">
                <a:solidFill>
                  <a:srgbClr val="FFFF00"/>
                </a:solidFill>
                <a:latin typeface="Arial" charset="0"/>
                <a:ea typeface="Arial" charset="0"/>
                <a:cs typeface="Arial" charset="0"/>
              </a:rPr>
              <a:t>roughly</a:t>
            </a:r>
            <a:r>
              <a:rPr lang="it-IT" sz="2400" dirty="0">
                <a:solidFill>
                  <a:srgbClr val="FFFF00"/>
                </a:solidFill>
                <a:latin typeface="Arial" charset="0"/>
                <a:ea typeface="Arial" charset="0"/>
                <a:cs typeface="Arial" charset="0"/>
              </a:rPr>
              <a:t> 1.000.000m</a:t>
            </a:r>
            <a:r>
              <a:rPr lang="it-IT" sz="2400" baseline="30000" dirty="0">
                <a:solidFill>
                  <a:srgbClr val="FFFF00"/>
                </a:solidFill>
                <a:latin typeface="Arial" charset="0"/>
                <a:ea typeface="Arial" charset="0"/>
                <a:cs typeface="Arial" charset="0"/>
              </a:rPr>
              <a:t>3</a:t>
            </a:r>
            <a:endParaRPr lang="it-IT" sz="2400" dirty="0">
              <a:solidFill>
                <a:srgbClr val="FFFF00"/>
              </a:solidFill>
              <a:latin typeface="Arial" charset="0"/>
              <a:ea typeface="Arial" charset="0"/>
              <a:cs typeface="Arial" charset="0"/>
            </a:endParaRPr>
          </a:p>
          <a:p>
            <a:pPr eaLnBrk="1" hangingPunct="1"/>
            <a:r>
              <a:rPr lang="it-IT" sz="2400" dirty="0" err="1">
                <a:solidFill>
                  <a:srgbClr val="FFFF00"/>
                </a:solidFill>
                <a:latin typeface="Arial" charset="0"/>
                <a:ea typeface="Arial" charset="0"/>
                <a:cs typeface="Arial" charset="0"/>
              </a:rPr>
              <a:t>Slope</a:t>
            </a:r>
            <a:r>
              <a:rPr lang="it-IT" sz="2400" dirty="0">
                <a:solidFill>
                  <a:srgbClr val="FFFF00"/>
                </a:solidFill>
                <a:latin typeface="Arial" charset="0"/>
                <a:ea typeface="Arial" charset="0"/>
                <a:cs typeface="Arial" charset="0"/>
              </a:rPr>
              <a:t> break </a:t>
            </a:r>
            <a:r>
              <a:rPr lang="it-IT" sz="2400" dirty="0" err="1">
                <a:solidFill>
                  <a:srgbClr val="FFFF00"/>
                </a:solidFill>
                <a:latin typeface="Arial" charset="0"/>
                <a:ea typeface="Arial" charset="0"/>
                <a:cs typeface="Arial" charset="0"/>
              </a:rPr>
              <a:t>retreat</a:t>
            </a:r>
            <a:r>
              <a:rPr lang="it-IT" sz="2400" dirty="0">
                <a:solidFill>
                  <a:srgbClr val="FFFF00"/>
                </a:solidFill>
                <a:latin typeface="Arial" charset="0"/>
                <a:ea typeface="Arial" charset="0"/>
                <a:cs typeface="Arial" charset="0"/>
              </a:rPr>
              <a:t> 60m</a:t>
            </a:r>
          </a:p>
          <a:p>
            <a:pPr eaLnBrk="1" hangingPunct="1"/>
            <a:r>
              <a:rPr lang="it-IT" sz="2400" dirty="0" err="1">
                <a:solidFill>
                  <a:srgbClr val="FFFF00"/>
                </a:solidFill>
                <a:latin typeface="Arial" charset="0"/>
                <a:ea typeface="Arial" charset="0"/>
                <a:cs typeface="Arial" charset="0"/>
              </a:rPr>
              <a:t>Max.seafloor</a:t>
            </a:r>
            <a:r>
              <a:rPr lang="it-IT" sz="2400" dirty="0">
                <a:solidFill>
                  <a:srgbClr val="FFFF00"/>
                </a:solidFill>
                <a:latin typeface="Arial" charset="0"/>
                <a:ea typeface="Arial" charset="0"/>
                <a:cs typeface="Arial" charset="0"/>
              </a:rPr>
              <a:t> </a:t>
            </a:r>
            <a:r>
              <a:rPr lang="it-IT" sz="2400" dirty="0" err="1">
                <a:solidFill>
                  <a:srgbClr val="FFFF00"/>
                </a:solidFill>
                <a:latin typeface="Arial" charset="0"/>
                <a:ea typeface="Arial" charset="0"/>
                <a:cs typeface="Arial" charset="0"/>
              </a:rPr>
              <a:t>depeneening</a:t>
            </a:r>
            <a:r>
              <a:rPr lang="it-IT" sz="2400" dirty="0">
                <a:solidFill>
                  <a:srgbClr val="FFFF00"/>
                </a:solidFill>
                <a:latin typeface="Arial" charset="0"/>
                <a:ea typeface="Arial" charset="0"/>
                <a:cs typeface="Arial" charset="0"/>
              </a:rPr>
              <a:t> 20m</a:t>
            </a:r>
          </a:p>
          <a:p>
            <a:pPr eaLnBrk="1" hangingPunct="1"/>
            <a:r>
              <a:rPr lang="it-IT" sz="2400" dirty="0" err="1">
                <a:solidFill>
                  <a:srgbClr val="FFFF00"/>
                </a:solidFill>
                <a:latin typeface="Arial" charset="0"/>
                <a:ea typeface="Arial" charset="0"/>
                <a:cs typeface="Arial" charset="0"/>
              </a:rPr>
              <a:t>Span</a:t>
            </a:r>
            <a:r>
              <a:rPr lang="it-IT" sz="2400" dirty="0">
                <a:solidFill>
                  <a:srgbClr val="FFFF00"/>
                </a:solidFill>
                <a:latin typeface="Arial" charset="0"/>
                <a:ea typeface="Arial" charset="0"/>
                <a:cs typeface="Arial" charset="0"/>
              </a:rPr>
              <a:t> </a:t>
            </a:r>
            <a:r>
              <a:rPr lang="it-IT" sz="2400" dirty="0" err="1">
                <a:solidFill>
                  <a:srgbClr val="FFFF00"/>
                </a:solidFill>
                <a:latin typeface="Arial" charset="0"/>
                <a:ea typeface="Arial" charset="0"/>
                <a:cs typeface="Arial" charset="0"/>
              </a:rPr>
              <a:t>of</a:t>
            </a:r>
            <a:r>
              <a:rPr lang="it-IT" sz="2400" dirty="0">
                <a:solidFill>
                  <a:srgbClr val="FFFF00"/>
                </a:solidFill>
                <a:latin typeface="Arial" charset="0"/>
                <a:ea typeface="Arial" charset="0"/>
                <a:cs typeface="Arial" charset="0"/>
              </a:rPr>
              <a:t> </a:t>
            </a:r>
            <a:r>
              <a:rPr lang="it-IT" sz="2400" dirty="0" err="1">
                <a:solidFill>
                  <a:srgbClr val="FFFF00"/>
                </a:solidFill>
                <a:latin typeface="Arial" charset="0"/>
                <a:ea typeface="Arial" charset="0"/>
                <a:cs typeface="Arial" charset="0"/>
              </a:rPr>
              <a:t>coast</a:t>
            </a:r>
            <a:r>
              <a:rPr lang="it-IT" sz="2400" dirty="0">
                <a:solidFill>
                  <a:srgbClr val="FFFF00"/>
                </a:solidFill>
                <a:latin typeface="Arial" charset="0"/>
                <a:ea typeface="Arial" charset="0"/>
                <a:cs typeface="Arial" charset="0"/>
              </a:rPr>
              <a:t> </a:t>
            </a:r>
            <a:r>
              <a:rPr lang="it-IT" sz="2400" dirty="0" err="1">
                <a:solidFill>
                  <a:srgbClr val="FFFF00"/>
                </a:solidFill>
                <a:latin typeface="Arial" charset="0"/>
                <a:ea typeface="Arial" charset="0"/>
                <a:cs typeface="Arial" charset="0"/>
              </a:rPr>
              <a:t>affected</a:t>
            </a:r>
            <a:r>
              <a:rPr lang="it-IT" sz="2400" dirty="0">
                <a:solidFill>
                  <a:srgbClr val="FFFF00"/>
                </a:solidFill>
                <a:latin typeface="Arial" charset="0"/>
                <a:ea typeface="Arial" charset="0"/>
                <a:cs typeface="Arial" charset="0"/>
              </a:rPr>
              <a:t> </a:t>
            </a:r>
            <a:r>
              <a:rPr lang="it-IT" sz="2400" dirty="0" smtClean="0">
                <a:solidFill>
                  <a:srgbClr val="FFFF00"/>
                </a:solidFill>
                <a:latin typeface="Arial" charset="0"/>
                <a:ea typeface="Arial" charset="0"/>
                <a:cs typeface="Arial" charset="0"/>
              </a:rPr>
              <a:t>380m</a:t>
            </a:r>
          </a:p>
          <a:p>
            <a:pPr eaLnBrk="1" hangingPunct="1"/>
            <a:r>
              <a:rPr lang="it-IT" sz="2400" dirty="0" smtClean="0">
                <a:solidFill>
                  <a:srgbClr val="FFFF00"/>
                </a:solidFill>
                <a:latin typeface="Arial" charset="0"/>
                <a:ea typeface="Arial" charset="0"/>
                <a:cs typeface="Arial" charset="0"/>
              </a:rPr>
              <a:t>No tsunami </a:t>
            </a:r>
            <a:r>
              <a:rPr lang="it-IT" sz="2400" dirty="0" err="1" smtClean="0">
                <a:solidFill>
                  <a:srgbClr val="FFFF00"/>
                </a:solidFill>
                <a:latin typeface="Arial" charset="0"/>
                <a:ea typeface="Arial" charset="0"/>
                <a:cs typeface="Arial" charset="0"/>
              </a:rPr>
              <a:t>waves</a:t>
            </a:r>
            <a:r>
              <a:rPr lang="it-IT" sz="2400" dirty="0" smtClean="0">
                <a:solidFill>
                  <a:srgbClr val="FFFF00"/>
                </a:solidFill>
                <a:latin typeface="Arial" charset="0"/>
                <a:ea typeface="Arial" charset="0"/>
                <a:cs typeface="Arial" charset="0"/>
              </a:rPr>
              <a:t> (</a:t>
            </a:r>
            <a:r>
              <a:rPr lang="it-IT" sz="2400" dirty="0" err="1" smtClean="0">
                <a:solidFill>
                  <a:srgbClr val="FFFF00"/>
                </a:solidFill>
                <a:latin typeface="Arial" charset="0"/>
                <a:ea typeface="Arial" charset="0"/>
                <a:cs typeface="Arial" charset="0"/>
              </a:rPr>
              <a:t>few</a:t>
            </a:r>
            <a:r>
              <a:rPr lang="it-IT" sz="2400" dirty="0" smtClean="0">
                <a:solidFill>
                  <a:srgbClr val="FFFF00"/>
                </a:solidFill>
                <a:latin typeface="Arial" charset="0"/>
                <a:ea typeface="Arial" charset="0"/>
                <a:cs typeface="Arial" charset="0"/>
              </a:rPr>
              <a:t> people, </a:t>
            </a:r>
            <a:r>
              <a:rPr lang="it-IT" sz="2400" dirty="0" err="1" smtClean="0">
                <a:solidFill>
                  <a:srgbClr val="FFFF00"/>
                </a:solidFill>
                <a:latin typeface="Arial" charset="0"/>
                <a:ea typeface="Arial" charset="0"/>
                <a:cs typeface="Arial" charset="0"/>
              </a:rPr>
              <a:t>storm</a:t>
            </a:r>
            <a:r>
              <a:rPr lang="it-IT" sz="2400" dirty="0">
                <a:solidFill>
                  <a:srgbClr val="FFFF00"/>
                </a:solidFill>
                <a:latin typeface="Arial" charset="0"/>
                <a:ea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314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14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3" grpId="0" autoUpdateAnimBg="0"/>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0594" name="Picture 2" descr="01"/>
          <p:cNvPicPr>
            <a:picLocks noChangeAspect="1" noChangeArrowheads="1"/>
          </p:cNvPicPr>
          <p:nvPr/>
        </p:nvPicPr>
        <p:blipFill>
          <a:blip r:embed="rId2"/>
          <a:srcRect/>
          <a:stretch>
            <a:fillRect/>
          </a:stretch>
        </p:blipFill>
        <p:spPr bwMode="auto">
          <a:xfrm>
            <a:off x="0" y="506413"/>
            <a:ext cx="9144000" cy="5956300"/>
          </a:xfrm>
          <a:prstGeom prst="rect">
            <a:avLst/>
          </a:prstGeom>
          <a:noFill/>
        </p:spPr>
      </p:pic>
      <p:pic>
        <p:nvPicPr>
          <p:cNvPr id="110595" name="Picture 3" descr="03"/>
          <p:cNvPicPr>
            <a:picLocks noChangeAspect="1" noChangeArrowheads="1"/>
          </p:cNvPicPr>
          <p:nvPr/>
        </p:nvPicPr>
        <p:blipFill>
          <a:blip r:embed="rId3">
            <a:alphaModFix amt="51000"/>
          </a:blip>
          <a:srcRect/>
          <a:stretch>
            <a:fillRect/>
          </a:stretch>
        </p:blipFill>
        <p:spPr bwMode="auto">
          <a:xfrm>
            <a:off x="0" y="520700"/>
            <a:ext cx="9144000" cy="5956300"/>
          </a:xfrm>
          <a:prstGeom prst="rect">
            <a:avLst/>
          </a:prstGeom>
          <a:noFill/>
        </p:spPr>
      </p:pic>
      <p:sp>
        <p:nvSpPr>
          <p:cNvPr id="110596" name="Freeform 4"/>
          <p:cNvSpPr>
            <a:spLocks/>
          </p:cNvSpPr>
          <p:nvPr/>
        </p:nvSpPr>
        <p:spPr bwMode="auto">
          <a:xfrm>
            <a:off x="4800600" y="4114800"/>
            <a:ext cx="1524000" cy="519113"/>
          </a:xfrm>
          <a:custGeom>
            <a:avLst/>
            <a:gdLst/>
            <a:ahLst/>
            <a:cxnLst>
              <a:cxn ang="0">
                <a:pos x="0" y="0"/>
              </a:cxn>
              <a:cxn ang="0">
                <a:pos x="88" y="216"/>
              </a:cxn>
              <a:cxn ang="0">
                <a:pos x="460" y="284"/>
              </a:cxn>
              <a:cxn ang="0">
                <a:pos x="735" y="314"/>
              </a:cxn>
              <a:cxn ang="0">
                <a:pos x="960" y="206"/>
              </a:cxn>
            </a:cxnLst>
            <a:rect l="0" t="0" r="r" b="b"/>
            <a:pathLst>
              <a:path w="960" h="327">
                <a:moveTo>
                  <a:pt x="0" y="0"/>
                </a:moveTo>
                <a:cubicBezTo>
                  <a:pt x="15" y="36"/>
                  <a:pt x="11" y="169"/>
                  <a:pt x="88" y="216"/>
                </a:cubicBezTo>
                <a:cubicBezTo>
                  <a:pt x="165" y="263"/>
                  <a:pt x="352" y="268"/>
                  <a:pt x="460" y="284"/>
                </a:cubicBezTo>
                <a:cubicBezTo>
                  <a:pt x="568" y="300"/>
                  <a:pt x="651" y="327"/>
                  <a:pt x="735" y="314"/>
                </a:cubicBezTo>
                <a:cubicBezTo>
                  <a:pt x="818" y="300"/>
                  <a:pt x="913" y="228"/>
                  <a:pt x="960" y="206"/>
                </a:cubicBezTo>
              </a:path>
            </a:pathLst>
          </a:custGeom>
          <a:noFill/>
          <a:ln w="98425">
            <a:solidFill>
              <a:srgbClr val="FF0000"/>
            </a:solidFill>
            <a:round/>
            <a:headEnd/>
            <a:tailEnd/>
          </a:ln>
          <a:effectLst/>
        </p:spPr>
        <p:txBody>
          <a:bodyPr wrap="none" anchor="ctr">
            <a:prstTxWarp prst="textNoShape">
              <a:avLst/>
            </a:prstTxWarp>
          </a:bodyPr>
          <a:lstStyle/>
          <a:p>
            <a:endParaRPr lang="it-IT"/>
          </a:p>
        </p:txBody>
      </p:sp>
      <p:grpSp>
        <p:nvGrpSpPr>
          <p:cNvPr id="2" name="Group 5"/>
          <p:cNvGrpSpPr>
            <a:grpSpLocks/>
          </p:cNvGrpSpPr>
          <p:nvPr/>
        </p:nvGrpSpPr>
        <p:grpSpPr bwMode="auto">
          <a:xfrm>
            <a:off x="3908425" y="3743325"/>
            <a:ext cx="1546225" cy="647700"/>
            <a:chOff x="2462" y="2358"/>
            <a:chExt cx="974" cy="408"/>
          </a:xfrm>
        </p:grpSpPr>
        <p:sp>
          <p:nvSpPr>
            <p:cNvPr id="110598" name="AutoShape 6"/>
            <p:cNvSpPr>
              <a:spLocks noChangeArrowheads="1"/>
            </p:cNvSpPr>
            <p:nvPr/>
          </p:nvSpPr>
          <p:spPr bwMode="auto">
            <a:xfrm>
              <a:off x="2578" y="2358"/>
              <a:ext cx="96" cy="96"/>
            </a:xfrm>
            <a:prstGeom prst="sun">
              <a:avLst>
                <a:gd name="adj" fmla="val 25000"/>
              </a:avLst>
            </a:prstGeom>
            <a:solidFill>
              <a:srgbClr val="FFFF00"/>
            </a:solidFill>
            <a:ln w="9525">
              <a:solidFill>
                <a:schemeClr val="tx1"/>
              </a:solidFill>
              <a:miter lim="800000"/>
              <a:headEnd/>
              <a:tailEnd/>
            </a:ln>
            <a:effectLst/>
          </p:spPr>
          <p:txBody>
            <a:bodyPr wrap="none" anchor="ctr">
              <a:prstTxWarp prst="textNoShape">
                <a:avLst/>
              </a:prstTxWarp>
            </a:bodyPr>
            <a:lstStyle/>
            <a:p>
              <a:endParaRPr lang="it-IT"/>
            </a:p>
          </p:txBody>
        </p:sp>
        <p:sp>
          <p:nvSpPr>
            <p:cNvPr id="110599" name="AutoShape 7"/>
            <p:cNvSpPr>
              <a:spLocks noChangeArrowheads="1"/>
            </p:cNvSpPr>
            <p:nvPr/>
          </p:nvSpPr>
          <p:spPr bwMode="auto">
            <a:xfrm>
              <a:off x="2462" y="2670"/>
              <a:ext cx="96" cy="96"/>
            </a:xfrm>
            <a:prstGeom prst="sun">
              <a:avLst>
                <a:gd name="adj" fmla="val 25000"/>
              </a:avLst>
            </a:prstGeom>
            <a:solidFill>
              <a:srgbClr val="FFFF00"/>
            </a:solidFill>
            <a:ln w="9525">
              <a:solidFill>
                <a:schemeClr val="tx1"/>
              </a:solidFill>
              <a:miter lim="800000"/>
              <a:headEnd/>
              <a:tailEnd/>
            </a:ln>
            <a:effectLst/>
          </p:spPr>
          <p:txBody>
            <a:bodyPr wrap="none" anchor="ctr">
              <a:prstTxWarp prst="textNoShape">
                <a:avLst/>
              </a:prstTxWarp>
            </a:bodyPr>
            <a:lstStyle/>
            <a:p>
              <a:endParaRPr lang="it-IT"/>
            </a:p>
          </p:txBody>
        </p:sp>
        <p:sp>
          <p:nvSpPr>
            <p:cNvPr id="110600" name="AutoShape 8"/>
            <p:cNvSpPr>
              <a:spLocks noChangeArrowheads="1"/>
            </p:cNvSpPr>
            <p:nvPr/>
          </p:nvSpPr>
          <p:spPr bwMode="auto">
            <a:xfrm>
              <a:off x="3072" y="2544"/>
              <a:ext cx="96" cy="96"/>
            </a:xfrm>
            <a:prstGeom prst="sun">
              <a:avLst>
                <a:gd name="adj" fmla="val 25000"/>
              </a:avLst>
            </a:prstGeom>
            <a:solidFill>
              <a:srgbClr val="FFFF00"/>
            </a:solidFill>
            <a:ln w="9525">
              <a:solidFill>
                <a:schemeClr val="tx1"/>
              </a:solidFill>
              <a:miter lim="800000"/>
              <a:headEnd/>
              <a:tailEnd/>
            </a:ln>
            <a:effectLst/>
          </p:spPr>
          <p:txBody>
            <a:bodyPr wrap="none" anchor="ctr">
              <a:prstTxWarp prst="textNoShape">
                <a:avLst/>
              </a:prstTxWarp>
            </a:bodyPr>
            <a:lstStyle/>
            <a:p>
              <a:endParaRPr lang="it-IT"/>
            </a:p>
          </p:txBody>
        </p:sp>
        <p:sp>
          <p:nvSpPr>
            <p:cNvPr id="110601" name="AutoShape 9"/>
            <p:cNvSpPr>
              <a:spLocks noChangeArrowheads="1"/>
            </p:cNvSpPr>
            <p:nvPr/>
          </p:nvSpPr>
          <p:spPr bwMode="auto">
            <a:xfrm>
              <a:off x="3340" y="2664"/>
              <a:ext cx="96" cy="96"/>
            </a:xfrm>
            <a:prstGeom prst="sun">
              <a:avLst>
                <a:gd name="adj" fmla="val 25000"/>
              </a:avLst>
            </a:prstGeom>
            <a:solidFill>
              <a:srgbClr val="FFFF00"/>
            </a:solidFill>
            <a:ln w="9525">
              <a:solidFill>
                <a:schemeClr val="tx1"/>
              </a:solidFill>
              <a:miter lim="800000"/>
              <a:headEnd/>
              <a:tailEnd/>
            </a:ln>
            <a:effectLst/>
          </p:spPr>
          <p:txBody>
            <a:bodyPr wrap="none" anchor="ctr">
              <a:prstTxWarp prst="textNoShape">
                <a:avLst/>
              </a:prstTxWarp>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105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0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nimBg="1"/>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406775" y="4618038"/>
            <a:ext cx="2378075" cy="336550"/>
          </a:xfrm>
          <a:prstGeom prst="rect">
            <a:avLst/>
          </a:prstGeom>
          <a:noFill/>
          <a:ln w="9525">
            <a:noFill/>
            <a:miter lim="800000"/>
            <a:headEnd/>
            <a:tailEnd/>
          </a:ln>
        </p:spPr>
        <p:txBody>
          <a:bodyPr wrap="none">
            <a:prstTxWarp prst="textNoShape">
              <a:avLst/>
            </a:prstTxWarp>
            <a:spAutoFit/>
          </a:bodyPr>
          <a:lstStyle/>
          <a:p>
            <a:pPr algn="ctr"/>
            <a:r>
              <a:rPr lang="en-GB" sz="1600" dirty="0">
                <a:solidFill>
                  <a:srgbClr val="FFFF00"/>
                </a:solidFill>
              </a:rPr>
              <a:t>http://</a:t>
            </a:r>
            <a:r>
              <a:rPr lang="en-GB" sz="1600" dirty="0" err="1">
                <a:solidFill>
                  <a:srgbClr val="FFFF00"/>
                </a:solidFill>
              </a:rPr>
              <a:t>www.magicproject.it</a:t>
            </a:r>
            <a:endParaRPr lang="en-GB" sz="2000" dirty="0">
              <a:solidFill>
                <a:srgbClr val="FFFF00"/>
              </a:solidFill>
            </a:endParaRPr>
          </a:p>
        </p:txBody>
      </p:sp>
      <p:pic>
        <p:nvPicPr>
          <p:cNvPr id="105475" name="Picture 3"/>
          <p:cNvPicPr>
            <a:picLocks noChangeAspect="1" noChangeArrowheads="1"/>
          </p:cNvPicPr>
          <p:nvPr/>
        </p:nvPicPr>
        <p:blipFill>
          <a:blip r:embed="rId3"/>
          <a:srcRect/>
          <a:stretch>
            <a:fillRect/>
          </a:stretch>
        </p:blipFill>
        <p:spPr bwMode="auto">
          <a:xfrm>
            <a:off x="2686050" y="1143000"/>
            <a:ext cx="3771900" cy="3351213"/>
          </a:xfrm>
          <a:prstGeom prst="rect">
            <a:avLst/>
          </a:prstGeom>
          <a:noFill/>
          <a:ln w="9525">
            <a:noFill/>
            <a:miter lim="800000"/>
            <a:headEnd/>
            <a:tailEnd/>
          </a:ln>
        </p:spPr>
      </p:pic>
      <p:sp>
        <p:nvSpPr>
          <p:cNvPr id="105476" name="Text Box 4"/>
          <p:cNvSpPr txBox="1">
            <a:spLocks noChangeArrowheads="1"/>
          </p:cNvSpPr>
          <p:nvPr/>
        </p:nvSpPr>
        <p:spPr bwMode="auto">
          <a:xfrm>
            <a:off x="723900" y="5486400"/>
            <a:ext cx="7696200" cy="823913"/>
          </a:xfrm>
          <a:prstGeom prst="rect">
            <a:avLst/>
          </a:prstGeom>
          <a:noFill/>
          <a:ln w="9525">
            <a:noFill/>
            <a:miter lim="800000"/>
            <a:headEnd/>
            <a:tailEnd/>
          </a:ln>
        </p:spPr>
        <p:txBody>
          <a:bodyPr>
            <a:prstTxWarp prst="textNoShape">
              <a:avLst/>
            </a:prstTxWarp>
            <a:spAutoFit/>
          </a:bodyPr>
          <a:lstStyle/>
          <a:p>
            <a:pPr>
              <a:spcBef>
                <a:spcPct val="50000"/>
              </a:spcBef>
            </a:pPr>
            <a:r>
              <a:rPr lang="it-IT" sz="4800" dirty="0" err="1">
                <a:solidFill>
                  <a:srgbClr val="FFF706"/>
                </a:solidFill>
              </a:rPr>
              <a:t>Thank</a:t>
            </a:r>
            <a:r>
              <a:rPr lang="it-IT" sz="4800" dirty="0">
                <a:solidFill>
                  <a:srgbClr val="FFF706"/>
                </a:solidFill>
              </a:rPr>
              <a:t> </a:t>
            </a:r>
            <a:r>
              <a:rPr lang="it-IT" sz="4800" dirty="0" err="1">
                <a:solidFill>
                  <a:srgbClr val="FFF706"/>
                </a:solidFill>
              </a:rPr>
              <a:t>you</a:t>
            </a:r>
            <a:r>
              <a:rPr lang="it-IT" sz="4800" dirty="0">
                <a:solidFill>
                  <a:srgbClr val="FFF706"/>
                </a:solidFill>
              </a:rPr>
              <a:t> </a:t>
            </a:r>
            <a:r>
              <a:rPr lang="it-IT" sz="4800" dirty="0" err="1">
                <a:solidFill>
                  <a:srgbClr val="FFF706"/>
                </a:solidFill>
              </a:rPr>
              <a:t>for</a:t>
            </a:r>
            <a:r>
              <a:rPr lang="it-IT" sz="4800" dirty="0">
                <a:solidFill>
                  <a:srgbClr val="FFF706"/>
                </a:solidFill>
              </a:rPr>
              <a:t> </a:t>
            </a:r>
            <a:r>
              <a:rPr lang="it-IT" sz="4800" dirty="0" err="1">
                <a:solidFill>
                  <a:srgbClr val="FFF706"/>
                </a:solidFill>
              </a:rPr>
              <a:t>your</a:t>
            </a:r>
            <a:r>
              <a:rPr lang="it-IT" sz="4800" dirty="0">
                <a:solidFill>
                  <a:srgbClr val="FFF706"/>
                </a:solidFill>
              </a:rPr>
              <a:t> </a:t>
            </a:r>
            <a:r>
              <a:rPr lang="it-IT" sz="4800" dirty="0" err="1">
                <a:solidFill>
                  <a:srgbClr val="FFF706"/>
                </a:solidFill>
              </a:rPr>
              <a:t>attention</a:t>
            </a:r>
            <a:endParaRPr lang="it-IT" sz="4800" dirty="0">
              <a:solidFill>
                <a:srgbClr val="FFF706"/>
              </a:solidFill>
            </a:endParaRPr>
          </a:p>
        </p:txBody>
      </p:sp>
      <p:sp>
        <p:nvSpPr>
          <p:cNvPr id="5" name="Text Box 8"/>
          <p:cNvSpPr txBox="1">
            <a:spLocks noChangeArrowheads="1"/>
          </p:cNvSpPr>
          <p:nvPr/>
        </p:nvSpPr>
        <p:spPr bwMode="auto">
          <a:xfrm>
            <a:off x="0" y="228600"/>
            <a:ext cx="9144000"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GB" sz="1600" i="1" dirty="0" err="1" smtClean="0">
                <a:solidFill>
                  <a:srgbClr val="FFFF00"/>
                </a:solidFill>
              </a:rPr>
              <a:t>Bruxelles</a:t>
            </a:r>
            <a:r>
              <a:rPr lang="en-GB" sz="1600" i="1" dirty="0" smtClean="0">
                <a:solidFill>
                  <a:srgbClr val="FFFF00"/>
                </a:solidFill>
              </a:rPr>
              <a:t>, June 19 </a:t>
            </a:r>
            <a:r>
              <a:rPr lang="en-GB" sz="1600" i="1" dirty="0" smtClean="0">
                <a:solidFill>
                  <a:srgbClr val="FFFF00"/>
                </a:solidFill>
              </a:rPr>
              <a:t>2012                                      </a:t>
            </a:r>
            <a:r>
              <a:rPr lang="en-US" sz="1600" i="1" dirty="0" smtClean="0">
                <a:solidFill>
                  <a:srgbClr val="FFFF00"/>
                </a:solidFill>
              </a:rPr>
              <a:t>THE MARINE OBSERVATION </a:t>
            </a:r>
            <a:r>
              <a:rPr lang="en-US" sz="1600" i="1" dirty="0" smtClean="0">
                <a:solidFill>
                  <a:srgbClr val="FFFF00"/>
                </a:solidFill>
              </a:rPr>
              <a:t>AND DATA EXPERT GROUP</a:t>
            </a:r>
            <a:endParaRPr lang="en-GB" sz="1600" i="1" dirty="0">
              <a:solidFill>
                <a:srgbClr val="FFFF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5635" name="Rectangle 3"/>
          <p:cNvSpPr>
            <a:spLocks noChangeArrowheads="1"/>
          </p:cNvSpPr>
          <p:nvPr/>
        </p:nvSpPr>
        <p:spPr bwMode="auto">
          <a:xfrm>
            <a:off x="76200" y="766763"/>
            <a:ext cx="6934200" cy="5044457"/>
          </a:xfrm>
          <a:prstGeom prst="rect">
            <a:avLst/>
          </a:prstGeom>
          <a:noFill/>
          <a:ln w="9525">
            <a:noFill/>
            <a:miter lim="800000"/>
            <a:headEnd/>
            <a:tailEnd/>
          </a:ln>
          <a:effectLst/>
        </p:spPr>
        <p:txBody>
          <a:bodyPr wrap="square">
            <a:prstTxWarp prst="textNoShape">
              <a:avLst/>
            </a:prstTxWarp>
            <a:spAutoFit/>
          </a:bodyPr>
          <a:lstStyle/>
          <a:p>
            <a:pPr algn="ctr"/>
            <a:r>
              <a:rPr lang="en-GB" sz="1800" b="1" dirty="0">
                <a:solidFill>
                  <a:srgbClr val="FFFF00"/>
                </a:solidFill>
                <a:effectLst>
                  <a:outerShdw blurRad="38100" dist="38100" dir="2700000" algn="tl">
                    <a:srgbClr val="000000"/>
                  </a:outerShdw>
                </a:effectLst>
              </a:rPr>
              <a:t>Project Partners</a:t>
            </a:r>
            <a:endParaRPr lang="en-GB" sz="1400" b="1" dirty="0" smtClean="0">
              <a:solidFill>
                <a:srgbClr val="FFFF00"/>
              </a:solidFill>
              <a:effectLst>
                <a:outerShdw blurRad="38100" dist="38100" dir="2700000" algn="tl">
                  <a:srgbClr val="000000"/>
                </a:outerShdw>
              </a:effectLst>
            </a:endParaRPr>
          </a:p>
          <a:p>
            <a:pPr>
              <a:lnSpc>
                <a:spcPct val="160000"/>
              </a:lnSpc>
            </a:pPr>
            <a:r>
              <a:rPr lang="en-GB" sz="1400" b="1" dirty="0" smtClean="0">
                <a:solidFill>
                  <a:srgbClr val="FFFF00"/>
                </a:solidFill>
                <a:effectLst>
                  <a:outerShdw blurRad="38100" dist="38100" dir="2700000" algn="tl">
                    <a:srgbClr val="000000"/>
                  </a:outerShdw>
                </a:effectLst>
              </a:rPr>
              <a:t> CNR </a:t>
            </a:r>
            <a:r>
              <a:rPr lang="en-GB" sz="1100" dirty="0">
                <a:solidFill>
                  <a:srgbClr val="FFFF00"/>
                </a:solidFill>
                <a:effectLst>
                  <a:outerShdw blurRad="38100" dist="38100" dir="2700000" algn="tl">
                    <a:srgbClr val="000000"/>
                  </a:outerShdw>
                </a:effectLst>
              </a:rPr>
              <a:t>(</a:t>
            </a:r>
            <a:r>
              <a:rPr lang="en-GB" sz="1100" dirty="0" err="1" smtClean="0">
                <a:solidFill>
                  <a:srgbClr val="FFFF00"/>
                </a:solidFill>
                <a:effectLst>
                  <a:outerShdw blurRad="38100" dist="38100" dir="2700000" algn="tl">
                    <a:srgbClr val="000000"/>
                  </a:outerShdw>
                </a:effectLst>
              </a:rPr>
              <a:t>Consiglio</a:t>
            </a:r>
            <a:r>
              <a:rPr lang="en-GB" sz="1100" dirty="0" smtClean="0">
                <a:solidFill>
                  <a:srgbClr val="FFFF00"/>
                </a:solidFill>
                <a:effectLst>
                  <a:outerShdw blurRad="38100" dist="38100" dir="2700000" algn="tl">
                    <a:srgbClr val="000000"/>
                  </a:outerShdw>
                </a:effectLst>
              </a:rPr>
              <a:t> </a:t>
            </a:r>
            <a:r>
              <a:rPr lang="en-GB" sz="1100" dirty="0" err="1" smtClean="0">
                <a:solidFill>
                  <a:srgbClr val="FFFF00"/>
                </a:solidFill>
                <a:effectLst>
                  <a:outerShdw blurRad="38100" dist="38100" dir="2700000" algn="tl">
                    <a:srgbClr val="000000"/>
                  </a:outerShdw>
                </a:effectLst>
              </a:rPr>
              <a:t>Nazionale</a:t>
            </a:r>
            <a:r>
              <a:rPr lang="en-GB" sz="1100" dirty="0" smtClean="0">
                <a:solidFill>
                  <a:srgbClr val="FFFF00"/>
                </a:solidFill>
                <a:effectLst>
                  <a:outerShdw blurRad="38100" dist="38100" dir="2700000" algn="tl">
                    <a:srgbClr val="000000"/>
                  </a:outerShdw>
                </a:effectLst>
              </a:rPr>
              <a:t> </a:t>
            </a:r>
            <a:r>
              <a:rPr lang="en-GB" sz="1100" dirty="0" err="1" smtClean="0">
                <a:solidFill>
                  <a:srgbClr val="FFFF00"/>
                </a:solidFill>
                <a:effectLst>
                  <a:outerShdw blurRad="38100" dist="38100" dir="2700000" algn="tl">
                    <a:srgbClr val="000000"/>
                  </a:outerShdw>
                </a:effectLst>
              </a:rPr>
              <a:t>delle</a:t>
            </a:r>
            <a:r>
              <a:rPr lang="en-GB" sz="1100" dirty="0" smtClean="0">
                <a:solidFill>
                  <a:srgbClr val="FFFF00"/>
                </a:solidFill>
                <a:effectLst>
                  <a:outerShdw blurRad="38100" dist="38100" dir="2700000" algn="tl">
                    <a:srgbClr val="000000"/>
                  </a:outerShdw>
                </a:effectLst>
              </a:rPr>
              <a:t> </a:t>
            </a:r>
            <a:r>
              <a:rPr lang="en-GB" sz="1100" dirty="0" err="1" smtClean="0">
                <a:solidFill>
                  <a:srgbClr val="FFFF00"/>
                </a:solidFill>
                <a:effectLst>
                  <a:outerShdw blurRad="38100" dist="38100" dir="2700000" algn="tl">
                    <a:srgbClr val="000000"/>
                  </a:outerShdw>
                </a:effectLst>
              </a:rPr>
              <a:t>Ricerche</a:t>
            </a:r>
            <a:r>
              <a:rPr lang="en-GB" sz="1100" dirty="0" smtClean="0">
                <a:solidFill>
                  <a:srgbClr val="FFFF00"/>
                </a:solidFill>
                <a:effectLst>
                  <a:outerShdw blurRad="38100" dist="38100" dir="2700000" algn="tl">
                    <a:srgbClr val="000000"/>
                  </a:outerShdw>
                </a:effectLst>
              </a:rPr>
              <a:t>)</a:t>
            </a:r>
          </a:p>
          <a:p>
            <a:r>
              <a:rPr lang="en-GB" sz="1400" b="1" dirty="0">
                <a:solidFill>
                  <a:srgbClr val="FFFF00"/>
                </a:solidFill>
                <a:effectLst>
                  <a:outerShdw blurRad="38100" dist="38100" dir="2700000" algn="tl">
                    <a:srgbClr val="000000"/>
                  </a:outerShdw>
                </a:effectLst>
              </a:rPr>
              <a:t>   - IGAG </a:t>
            </a:r>
            <a:r>
              <a:rPr lang="en-GB" sz="1100" dirty="0" err="1">
                <a:solidFill>
                  <a:srgbClr val="FFFF00"/>
                </a:solidFill>
                <a:effectLst>
                  <a:outerShdw blurRad="38100" dist="38100" dir="2700000" algn="tl">
                    <a:srgbClr val="000000"/>
                  </a:outerShdw>
                </a:effectLst>
              </a:rPr>
              <a:t>Istituto</a:t>
            </a:r>
            <a:r>
              <a:rPr lang="en-GB" sz="1100" dirty="0">
                <a:solidFill>
                  <a:srgbClr val="FFFF00"/>
                </a:solidFill>
                <a:effectLst>
                  <a:outerShdw blurRad="38100" dist="38100" dir="2700000" algn="tl">
                    <a:srgbClr val="000000"/>
                  </a:outerShdw>
                </a:effectLst>
              </a:rPr>
              <a:t> per la </a:t>
            </a:r>
            <a:r>
              <a:rPr lang="en-GB" sz="1100" dirty="0" err="1">
                <a:solidFill>
                  <a:srgbClr val="FFFF00"/>
                </a:solidFill>
                <a:effectLst>
                  <a:outerShdw blurRad="38100" dist="38100" dir="2700000" algn="tl">
                    <a:srgbClr val="000000"/>
                  </a:outerShdw>
                </a:effectLst>
              </a:rPr>
              <a:t>Geologia</a:t>
            </a:r>
            <a:r>
              <a:rPr lang="en-GB" sz="1100" dirty="0">
                <a:solidFill>
                  <a:srgbClr val="FFFF00"/>
                </a:solidFill>
                <a:effectLst>
                  <a:outerShdw blurRad="38100" dist="38100" dir="2700000" algn="tl">
                    <a:srgbClr val="000000"/>
                  </a:outerShdw>
                </a:effectLst>
              </a:rPr>
              <a:t> </a:t>
            </a:r>
            <a:r>
              <a:rPr lang="en-GB" sz="1100" dirty="0" err="1">
                <a:solidFill>
                  <a:srgbClr val="FFFF00"/>
                </a:solidFill>
                <a:effectLst>
                  <a:outerShdw blurRad="38100" dist="38100" dir="2700000" algn="tl">
                    <a:srgbClr val="000000"/>
                  </a:outerShdw>
                </a:effectLst>
              </a:rPr>
              <a:t>Ambientale</a:t>
            </a:r>
            <a:r>
              <a:rPr lang="en-GB" sz="1100" dirty="0">
                <a:solidFill>
                  <a:srgbClr val="FFFF00"/>
                </a:solidFill>
                <a:effectLst>
                  <a:outerShdw blurRad="38100" dist="38100" dir="2700000" algn="tl">
                    <a:srgbClr val="000000"/>
                  </a:outerShdw>
                </a:effectLst>
              </a:rPr>
              <a:t> </a:t>
            </a:r>
            <a:r>
              <a:rPr lang="en-GB" sz="1100" dirty="0" err="1">
                <a:solidFill>
                  <a:srgbClr val="FFFF00"/>
                </a:solidFill>
                <a:effectLst>
                  <a:outerShdw blurRad="38100" dist="38100" dir="2700000" algn="tl">
                    <a:srgbClr val="000000"/>
                  </a:outerShdw>
                </a:effectLst>
              </a:rPr>
              <a:t>e</a:t>
            </a:r>
            <a:r>
              <a:rPr lang="en-GB" sz="1100" dirty="0">
                <a:solidFill>
                  <a:srgbClr val="FFFF00"/>
                </a:solidFill>
                <a:effectLst>
                  <a:outerShdw blurRad="38100" dist="38100" dir="2700000" algn="tl">
                    <a:srgbClr val="000000"/>
                  </a:outerShdw>
                </a:effectLst>
              </a:rPr>
              <a:t> </a:t>
            </a:r>
            <a:r>
              <a:rPr lang="en-GB" sz="1100" dirty="0" err="1">
                <a:solidFill>
                  <a:srgbClr val="FFFF00"/>
                </a:solidFill>
                <a:effectLst>
                  <a:outerShdw blurRad="38100" dist="38100" dir="2700000" algn="tl">
                    <a:srgbClr val="000000"/>
                  </a:outerShdw>
                </a:effectLst>
              </a:rPr>
              <a:t>Geoingegneria</a:t>
            </a:r>
            <a:r>
              <a:rPr lang="en-GB" sz="1100" dirty="0">
                <a:solidFill>
                  <a:srgbClr val="FFFF00"/>
                </a:solidFill>
                <a:effectLst>
                  <a:outerShdw blurRad="38100" dist="38100" dir="2700000" algn="tl">
                    <a:srgbClr val="000000"/>
                  </a:outerShdw>
                </a:effectLst>
              </a:rPr>
              <a:t> - Roma</a:t>
            </a:r>
          </a:p>
          <a:p>
            <a:r>
              <a:rPr lang="en-GB" sz="1400" b="1" dirty="0">
                <a:solidFill>
                  <a:srgbClr val="FFFF00"/>
                </a:solidFill>
                <a:effectLst>
                  <a:outerShdw blurRad="38100" dist="38100" dir="2700000" algn="tl">
                    <a:srgbClr val="000000"/>
                  </a:outerShdw>
                </a:effectLst>
              </a:rPr>
              <a:t>   - ISMAR </a:t>
            </a:r>
            <a:r>
              <a:rPr lang="en-GB" sz="1100" dirty="0" err="1">
                <a:solidFill>
                  <a:srgbClr val="FFFF00"/>
                </a:solidFill>
                <a:effectLst>
                  <a:outerShdw blurRad="38100" dist="38100" dir="2700000" algn="tl">
                    <a:srgbClr val="000000"/>
                  </a:outerShdw>
                </a:effectLst>
              </a:rPr>
              <a:t>Istituto</a:t>
            </a:r>
            <a:r>
              <a:rPr lang="en-GB" sz="1100" dirty="0">
                <a:solidFill>
                  <a:srgbClr val="FFFF00"/>
                </a:solidFill>
                <a:effectLst>
                  <a:outerShdw blurRad="38100" dist="38100" dir="2700000" algn="tl">
                    <a:srgbClr val="000000"/>
                  </a:outerShdw>
                </a:effectLst>
              </a:rPr>
              <a:t> per le </a:t>
            </a:r>
            <a:r>
              <a:rPr lang="en-GB" sz="1100" dirty="0" err="1">
                <a:solidFill>
                  <a:srgbClr val="FFFF00"/>
                </a:solidFill>
                <a:effectLst>
                  <a:outerShdw blurRad="38100" dist="38100" dir="2700000" algn="tl">
                    <a:srgbClr val="000000"/>
                  </a:outerShdw>
                </a:effectLst>
              </a:rPr>
              <a:t>Scienze</a:t>
            </a:r>
            <a:r>
              <a:rPr lang="en-GB" sz="1100" dirty="0">
                <a:solidFill>
                  <a:srgbClr val="FFFF00"/>
                </a:solidFill>
                <a:effectLst>
                  <a:outerShdw blurRad="38100" dist="38100" dir="2700000" algn="tl">
                    <a:srgbClr val="000000"/>
                  </a:outerShdw>
                </a:effectLst>
              </a:rPr>
              <a:t> Marine </a:t>
            </a:r>
            <a:r>
              <a:rPr lang="en-GB" sz="1100" dirty="0" smtClean="0">
                <a:solidFill>
                  <a:srgbClr val="FFFF00"/>
                </a:solidFill>
                <a:effectLst>
                  <a:outerShdw blurRad="38100" dist="38100" dir="2700000" algn="tl">
                    <a:srgbClr val="000000"/>
                  </a:outerShdw>
                </a:effectLst>
              </a:rPr>
              <a:t>- Bologna</a:t>
            </a:r>
            <a:endParaRPr lang="en-GB" sz="1100" dirty="0">
              <a:solidFill>
                <a:srgbClr val="FFFF00"/>
              </a:solidFill>
              <a:effectLst>
                <a:outerShdw blurRad="38100" dist="38100" dir="2700000" algn="tl">
                  <a:srgbClr val="000000"/>
                </a:outerShdw>
              </a:effectLst>
            </a:endParaRPr>
          </a:p>
          <a:p>
            <a:r>
              <a:rPr lang="en-GB" sz="1400" b="1" dirty="0">
                <a:solidFill>
                  <a:srgbClr val="FFFF00"/>
                </a:solidFill>
                <a:effectLst>
                  <a:outerShdw blurRad="38100" dist="38100" dir="2700000" algn="tl">
                    <a:srgbClr val="000000"/>
                  </a:outerShdw>
                </a:effectLst>
              </a:rPr>
              <a:t>   - IAMC </a:t>
            </a:r>
            <a:r>
              <a:rPr lang="en-GB" sz="1100" dirty="0" err="1">
                <a:solidFill>
                  <a:srgbClr val="FFFF00"/>
                </a:solidFill>
                <a:effectLst>
                  <a:outerShdw blurRad="38100" dist="38100" dir="2700000" algn="tl">
                    <a:srgbClr val="000000"/>
                  </a:outerShdw>
                </a:effectLst>
              </a:rPr>
              <a:t>Istituto</a:t>
            </a:r>
            <a:r>
              <a:rPr lang="en-GB" sz="1100" dirty="0">
                <a:solidFill>
                  <a:srgbClr val="FFFF00"/>
                </a:solidFill>
                <a:effectLst>
                  <a:outerShdw blurRad="38100" dist="38100" dir="2700000" algn="tl">
                    <a:srgbClr val="000000"/>
                  </a:outerShdw>
                </a:effectLst>
              </a:rPr>
              <a:t> per </a:t>
            </a:r>
            <a:r>
              <a:rPr lang="en-GB" sz="1100" dirty="0" err="1">
                <a:solidFill>
                  <a:srgbClr val="FFFF00"/>
                </a:solidFill>
                <a:effectLst>
                  <a:outerShdw blurRad="38100" dist="38100" dir="2700000" algn="tl">
                    <a:srgbClr val="000000"/>
                  </a:outerShdw>
                </a:effectLst>
              </a:rPr>
              <a:t>l’Ambiente</a:t>
            </a:r>
            <a:r>
              <a:rPr lang="en-GB" sz="1100" dirty="0">
                <a:solidFill>
                  <a:srgbClr val="FFFF00"/>
                </a:solidFill>
                <a:effectLst>
                  <a:outerShdw blurRad="38100" dist="38100" dir="2700000" algn="tl">
                    <a:srgbClr val="000000"/>
                  </a:outerShdw>
                </a:effectLst>
              </a:rPr>
              <a:t> Marino </a:t>
            </a:r>
            <a:r>
              <a:rPr lang="en-GB" sz="1100" dirty="0" err="1">
                <a:solidFill>
                  <a:srgbClr val="FFFF00"/>
                </a:solidFill>
                <a:effectLst>
                  <a:outerShdw blurRad="38100" dist="38100" dir="2700000" algn="tl">
                    <a:srgbClr val="000000"/>
                  </a:outerShdw>
                </a:effectLst>
              </a:rPr>
              <a:t>e</a:t>
            </a:r>
            <a:r>
              <a:rPr lang="en-GB" sz="1100" dirty="0">
                <a:solidFill>
                  <a:srgbClr val="FFFF00"/>
                </a:solidFill>
                <a:effectLst>
                  <a:outerShdw blurRad="38100" dist="38100" dir="2700000" algn="tl">
                    <a:srgbClr val="000000"/>
                  </a:outerShdw>
                </a:effectLst>
              </a:rPr>
              <a:t> </a:t>
            </a:r>
            <a:r>
              <a:rPr lang="en-GB" sz="1100" dirty="0" err="1">
                <a:solidFill>
                  <a:srgbClr val="FFFF00"/>
                </a:solidFill>
                <a:effectLst>
                  <a:outerShdw blurRad="38100" dist="38100" dir="2700000" algn="tl">
                    <a:srgbClr val="000000"/>
                  </a:outerShdw>
                </a:effectLst>
              </a:rPr>
              <a:t>Costiero</a:t>
            </a:r>
            <a:r>
              <a:rPr lang="en-GB" sz="1100" dirty="0">
                <a:solidFill>
                  <a:srgbClr val="FFFF00"/>
                </a:solidFill>
                <a:effectLst>
                  <a:outerShdw blurRad="38100" dist="38100" dir="2700000" algn="tl">
                    <a:srgbClr val="000000"/>
                  </a:outerShdw>
                </a:effectLst>
              </a:rPr>
              <a:t> - Napoli</a:t>
            </a:r>
          </a:p>
          <a:p>
            <a:endParaRPr lang="en-GB" sz="1400" b="1" dirty="0">
              <a:solidFill>
                <a:srgbClr val="FFFF00"/>
              </a:solidFill>
              <a:effectLst>
                <a:outerShdw blurRad="38100" dist="38100" dir="2700000" algn="tl">
                  <a:srgbClr val="000000"/>
                </a:outerShdw>
              </a:effectLst>
            </a:endParaRPr>
          </a:p>
          <a:p>
            <a:pPr>
              <a:lnSpc>
                <a:spcPct val="80000"/>
              </a:lnSpc>
            </a:pPr>
            <a:r>
              <a:rPr lang="en-GB" sz="1400" b="1" dirty="0" err="1">
                <a:solidFill>
                  <a:srgbClr val="FFFF00"/>
                </a:solidFill>
                <a:effectLst>
                  <a:outerShdw blurRad="38100" dist="38100" dir="2700000" algn="tl">
                    <a:srgbClr val="000000"/>
                  </a:outerShdw>
                </a:effectLst>
              </a:rPr>
              <a:t>CoNISMa</a:t>
            </a:r>
            <a:r>
              <a:rPr lang="en-GB" sz="1400" b="1" dirty="0">
                <a:solidFill>
                  <a:srgbClr val="FFFF00"/>
                </a:solidFill>
                <a:effectLst>
                  <a:outerShdw blurRad="38100" dist="38100" dir="2700000" algn="tl">
                    <a:srgbClr val="000000"/>
                  </a:outerShdw>
                </a:effectLst>
              </a:rPr>
              <a:t> </a:t>
            </a:r>
            <a:r>
              <a:rPr lang="en-GB" sz="1100" dirty="0">
                <a:solidFill>
                  <a:srgbClr val="FFFF00"/>
                </a:solidFill>
                <a:effectLst>
                  <a:outerShdw blurRad="38100" dist="38100" dir="2700000" algn="tl">
                    <a:srgbClr val="000000"/>
                  </a:outerShdw>
                </a:effectLst>
              </a:rPr>
              <a:t>(</a:t>
            </a:r>
            <a:r>
              <a:rPr lang="en-GB" sz="1100" dirty="0" err="1">
                <a:solidFill>
                  <a:srgbClr val="FFFF00"/>
                </a:solidFill>
                <a:effectLst>
                  <a:outerShdw blurRad="38100" dist="38100" dir="2700000" algn="tl">
                    <a:srgbClr val="000000"/>
                  </a:outerShdw>
                </a:effectLst>
              </a:rPr>
              <a:t>Consorzio</a:t>
            </a:r>
            <a:r>
              <a:rPr lang="en-GB" sz="1100" dirty="0">
                <a:solidFill>
                  <a:srgbClr val="FFFF00"/>
                </a:solidFill>
                <a:effectLst>
                  <a:outerShdw blurRad="38100" dist="38100" dir="2700000" algn="tl">
                    <a:srgbClr val="000000"/>
                  </a:outerShdw>
                </a:effectLst>
              </a:rPr>
              <a:t> </a:t>
            </a:r>
            <a:r>
              <a:rPr lang="en-GB" sz="1100" dirty="0" err="1">
                <a:solidFill>
                  <a:srgbClr val="FFFF00"/>
                </a:solidFill>
                <a:effectLst>
                  <a:outerShdw blurRad="38100" dist="38100" dir="2700000" algn="tl">
                    <a:srgbClr val="000000"/>
                  </a:outerShdw>
                </a:effectLst>
              </a:rPr>
              <a:t>Nazionale</a:t>
            </a:r>
            <a:r>
              <a:rPr lang="en-GB" sz="1100" dirty="0">
                <a:solidFill>
                  <a:srgbClr val="FFFF00"/>
                </a:solidFill>
                <a:effectLst>
                  <a:outerShdw blurRad="38100" dist="38100" dir="2700000" algn="tl">
                    <a:srgbClr val="000000"/>
                  </a:outerShdw>
                </a:effectLst>
              </a:rPr>
              <a:t> </a:t>
            </a:r>
            <a:r>
              <a:rPr lang="en-GB" sz="1100" dirty="0" err="1">
                <a:solidFill>
                  <a:srgbClr val="FFFF00"/>
                </a:solidFill>
                <a:effectLst>
                  <a:outerShdw blurRad="38100" dist="38100" dir="2700000" algn="tl">
                    <a:srgbClr val="000000"/>
                  </a:outerShdw>
                </a:effectLst>
              </a:rPr>
              <a:t>Interuniversitario</a:t>
            </a:r>
            <a:r>
              <a:rPr lang="en-GB" sz="1100" dirty="0">
                <a:solidFill>
                  <a:srgbClr val="FFFF00"/>
                </a:solidFill>
                <a:effectLst>
                  <a:outerShdw blurRad="38100" dist="38100" dir="2700000" algn="tl">
                    <a:srgbClr val="000000"/>
                  </a:outerShdw>
                </a:effectLst>
              </a:rPr>
              <a:t> per le </a:t>
            </a:r>
            <a:r>
              <a:rPr lang="en-GB" sz="1100" dirty="0" err="1">
                <a:solidFill>
                  <a:srgbClr val="FFFF00"/>
                </a:solidFill>
                <a:effectLst>
                  <a:outerShdw blurRad="38100" dist="38100" dir="2700000" algn="tl">
                    <a:srgbClr val="000000"/>
                  </a:outerShdw>
                </a:effectLst>
              </a:rPr>
              <a:t>Scienze</a:t>
            </a:r>
            <a:r>
              <a:rPr lang="en-GB" sz="1100" dirty="0">
                <a:solidFill>
                  <a:srgbClr val="FFFF00"/>
                </a:solidFill>
                <a:effectLst>
                  <a:outerShdw blurRad="38100" dist="38100" dir="2700000" algn="tl">
                    <a:srgbClr val="000000"/>
                  </a:outerShdw>
                </a:effectLst>
              </a:rPr>
              <a:t> del Mare</a:t>
            </a:r>
            <a:r>
              <a:rPr lang="en-GB" sz="1100" dirty="0" smtClean="0">
                <a:solidFill>
                  <a:srgbClr val="FFFF00"/>
                </a:solidFill>
                <a:effectLst>
                  <a:outerShdw blurRad="38100" dist="38100" dir="2700000" algn="tl">
                    <a:srgbClr val="000000"/>
                  </a:outerShdw>
                </a:effectLst>
              </a:rPr>
              <a:t>)</a:t>
            </a:r>
            <a:endParaRPr lang="en-GB" sz="1400" b="1" dirty="0" smtClean="0">
              <a:solidFill>
                <a:srgbClr val="FFFF00"/>
              </a:solidFill>
              <a:effectLst>
                <a:outerShdw blurRad="38100" dist="38100" dir="2700000" algn="tl">
                  <a:srgbClr val="000000"/>
                </a:outerShdw>
              </a:effectLst>
            </a:endParaRPr>
          </a:p>
          <a:p>
            <a:r>
              <a:rPr lang="en-GB" sz="1400" dirty="0">
                <a:solidFill>
                  <a:srgbClr val="FFFF00"/>
                </a:solidFill>
                <a:effectLst>
                  <a:outerShdw blurRad="38100" dist="38100" dir="2700000" algn="tl">
                    <a:srgbClr val="000000"/>
                  </a:outerShdw>
                </a:effectLst>
              </a:rPr>
              <a:t>   - University of </a:t>
            </a:r>
            <a:r>
              <a:rPr lang="en-GB" sz="1400" dirty="0" err="1">
                <a:solidFill>
                  <a:srgbClr val="FFFF00"/>
                </a:solidFill>
                <a:effectLst>
                  <a:outerShdw blurRad="38100" dist="38100" dir="2700000" algn="tl">
                    <a:srgbClr val="000000"/>
                  </a:outerShdw>
                </a:effectLst>
              </a:rPr>
              <a:t>Genova</a:t>
            </a:r>
            <a:endParaRPr lang="en-GB" sz="1400" dirty="0">
              <a:solidFill>
                <a:srgbClr val="FFFF00"/>
              </a:solidFill>
              <a:effectLst>
                <a:outerShdw blurRad="38100" dist="38100" dir="2700000" algn="tl">
                  <a:srgbClr val="000000"/>
                </a:outerShdw>
              </a:effectLst>
            </a:endParaRPr>
          </a:p>
          <a:p>
            <a:r>
              <a:rPr lang="en-GB" sz="1400" dirty="0">
                <a:solidFill>
                  <a:srgbClr val="FFFF00"/>
                </a:solidFill>
                <a:effectLst>
                  <a:outerShdw blurRad="38100" dist="38100" dir="2700000" algn="tl">
                    <a:srgbClr val="000000"/>
                  </a:outerShdw>
                </a:effectLst>
              </a:rPr>
              <a:t>   - University of Trieste</a:t>
            </a:r>
          </a:p>
          <a:p>
            <a:r>
              <a:rPr lang="en-GB" sz="1400" dirty="0">
                <a:solidFill>
                  <a:srgbClr val="FFFF00"/>
                </a:solidFill>
                <a:effectLst>
                  <a:outerShdw blurRad="38100" dist="38100" dir="2700000" algn="tl">
                    <a:srgbClr val="000000"/>
                  </a:outerShdw>
                </a:effectLst>
              </a:rPr>
              <a:t>   - University of Rome </a:t>
            </a:r>
            <a:r>
              <a:rPr lang="en-GB" sz="1400" dirty="0" err="1">
                <a:solidFill>
                  <a:srgbClr val="FFFF00"/>
                </a:solidFill>
                <a:effectLst>
                  <a:outerShdw blurRad="38100" dist="38100" dir="2700000" algn="tl">
                    <a:srgbClr val="000000"/>
                  </a:outerShdw>
                </a:effectLst>
              </a:rPr>
              <a:t>Sapienza</a:t>
            </a:r>
            <a:r>
              <a:rPr lang="en-GB" sz="1400" dirty="0">
                <a:solidFill>
                  <a:srgbClr val="FFFF00"/>
                </a:solidFill>
                <a:effectLst>
                  <a:outerShdw blurRad="38100" dist="38100" dir="2700000" algn="tl">
                    <a:srgbClr val="000000"/>
                  </a:outerShdw>
                </a:effectLst>
              </a:rPr>
              <a:t> </a:t>
            </a:r>
          </a:p>
          <a:p>
            <a:r>
              <a:rPr lang="en-GB" sz="1400" dirty="0">
                <a:solidFill>
                  <a:srgbClr val="FFFF00"/>
                </a:solidFill>
                <a:effectLst>
                  <a:outerShdw blurRad="38100" dist="38100" dir="2700000" algn="tl">
                    <a:srgbClr val="000000"/>
                  </a:outerShdw>
                </a:effectLst>
              </a:rPr>
              <a:t>   - University of Palermo</a:t>
            </a:r>
          </a:p>
          <a:p>
            <a:r>
              <a:rPr lang="en-GB" sz="1400" dirty="0">
                <a:solidFill>
                  <a:srgbClr val="FFFF00"/>
                </a:solidFill>
                <a:effectLst>
                  <a:outerShdw blurRad="38100" dist="38100" dir="2700000" algn="tl">
                    <a:srgbClr val="000000"/>
                  </a:outerShdw>
                </a:effectLst>
              </a:rPr>
              <a:t>   - University of Cagliari</a:t>
            </a:r>
          </a:p>
          <a:p>
            <a:r>
              <a:rPr lang="en-GB" sz="1400" dirty="0">
                <a:solidFill>
                  <a:srgbClr val="FFFF00"/>
                </a:solidFill>
                <a:effectLst>
                  <a:outerShdw blurRad="38100" dist="38100" dir="2700000" algn="tl">
                    <a:srgbClr val="000000"/>
                  </a:outerShdw>
                </a:effectLst>
              </a:rPr>
              <a:t>   - University of Sassari</a:t>
            </a:r>
          </a:p>
          <a:p>
            <a:r>
              <a:rPr lang="en-GB" sz="1400" dirty="0">
                <a:solidFill>
                  <a:srgbClr val="FFFF00"/>
                </a:solidFill>
                <a:effectLst>
                  <a:outerShdw blurRad="38100" dist="38100" dir="2700000" algn="tl">
                    <a:srgbClr val="000000"/>
                  </a:outerShdw>
                </a:effectLst>
              </a:rPr>
              <a:t>   - University of Milano - </a:t>
            </a:r>
            <a:r>
              <a:rPr lang="en-GB" sz="1400" dirty="0" err="1">
                <a:solidFill>
                  <a:srgbClr val="FFFF00"/>
                </a:solidFill>
                <a:effectLst>
                  <a:outerShdw blurRad="38100" dist="38100" dir="2700000" algn="tl">
                    <a:srgbClr val="000000"/>
                  </a:outerShdw>
                </a:effectLst>
              </a:rPr>
              <a:t>Bicocca</a:t>
            </a:r>
            <a:endParaRPr lang="en-GB" sz="1400" dirty="0">
              <a:solidFill>
                <a:srgbClr val="FFFF00"/>
              </a:solidFill>
              <a:effectLst>
                <a:outerShdw blurRad="38100" dist="38100" dir="2700000" algn="tl">
                  <a:srgbClr val="000000"/>
                </a:outerShdw>
              </a:effectLst>
            </a:endParaRPr>
          </a:p>
          <a:p>
            <a:r>
              <a:rPr lang="en-GB" sz="1400" dirty="0">
                <a:solidFill>
                  <a:srgbClr val="FFFF00"/>
                </a:solidFill>
                <a:effectLst>
                  <a:outerShdw blurRad="38100" dist="38100" dir="2700000" algn="tl">
                    <a:srgbClr val="000000"/>
                  </a:outerShdw>
                </a:effectLst>
              </a:rPr>
              <a:t>   - University of</a:t>
            </a:r>
            <a:r>
              <a:rPr lang="en-GB" sz="1400" dirty="0" smtClean="0">
                <a:solidFill>
                  <a:srgbClr val="FFFF00"/>
                </a:solidFill>
                <a:effectLst>
                  <a:outerShdw blurRad="38100" dist="38100" dir="2700000" algn="tl">
                    <a:srgbClr val="000000"/>
                  </a:outerShdw>
                </a:effectLst>
              </a:rPr>
              <a:t> </a:t>
            </a:r>
            <a:r>
              <a:rPr lang="en-GB" sz="1400" dirty="0" err="1" smtClean="0">
                <a:solidFill>
                  <a:srgbClr val="FFFF00"/>
                </a:solidFill>
                <a:effectLst>
                  <a:outerShdw blurRad="38100" dist="38100" dir="2700000" algn="tl">
                    <a:srgbClr val="000000"/>
                  </a:outerShdw>
                </a:effectLst>
              </a:rPr>
              <a:t>Sannio</a:t>
            </a:r>
            <a:r>
              <a:rPr lang="en-GB" sz="1400" dirty="0" smtClean="0">
                <a:solidFill>
                  <a:srgbClr val="FFFF00"/>
                </a:solidFill>
                <a:effectLst>
                  <a:outerShdw blurRad="38100" dist="38100" dir="2700000" algn="tl">
                    <a:srgbClr val="000000"/>
                  </a:outerShdw>
                </a:effectLst>
              </a:rPr>
              <a:t> (Benevento)</a:t>
            </a:r>
          </a:p>
          <a:p>
            <a:pPr>
              <a:lnSpc>
                <a:spcPct val="110000"/>
              </a:lnSpc>
            </a:pPr>
            <a:endParaRPr lang="en-GB" sz="1400" b="1" dirty="0">
              <a:solidFill>
                <a:srgbClr val="FFFF00"/>
              </a:solidFill>
              <a:effectLst>
                <a:outerShdw blurRad="38100" dist="38100" dir="2700000" algn="tl">
                  <a:srgbClr val="000000"/>
                </a:outerShdw>
              </a:effectLst>
            </a:endParaRPr>
          </a:p>
          <a:p>
            <a:pPr>
              <a:lnSpc>
                <a:spcPct val="40000"/>
              </a:lnSpc>
            </a:pPr>
            <a:endParaRPr lang="en-GB" sz="1400" b="1" dirty="0">
              <a:solidFill>
                <a:srgbClr val="FFFF00"/>
              </a:solidFill>
              <a:effectLst>
                <a:outerShdw blurRad="38100" dist="38100" dir="2700000" algn="tl">
                  <a:srgbClr val="000000"/>
                </a:outerShdw>
              </a:effectLst>
            </a:endParaRPr>
          </a:p>
          <a:p>
            <a:pPr>
              <a:lnSpc>
                <a:spcPct val="40000"/>
              </a:lnSpc>
            </a:pPr>
            <a:r>
              <a:rPr lang="en-GB" sz="1400" b="1" dirty="0">
                <a:solidFill>
                  <a:srgbClr val="FFFF00"/>
                </a:solidFill>
                <a:effectLst>
                  <a:outerShdw blurRad="38100" dist="38100" dir="2700000" algn="tl">
                    <a:srgbClr val="000000"/>
                  </a:outerShdw>
                </a:effectLst>
              </a:rPr>
              <a:t>OGS </a:t>
            </a:r>
            <a:r>
              <a:rPr lang="en-GB" sz="1100" dirty="0" err="1">
                <a:solidFill>
                  <a:srgbClr val="FFFF00"/>
                </a:solidFill>
                <a:effectLst>
                  <a:outerShdw blurRad="38100" dist="38100" dir="2700000" algn="tl">
                    <a:srgbClr val="000000"/>
                  </a:outerShdw>
                </a:effectLst>
              </a:rPr>
              <a:t>Istituto</a:t>
            </a:r>
            <a:r>
              <a:rPr lang="en-GB" sz="1100" dirty="0">
                <a:solidFill>
                  <a:srgbClr val="FFFF00"/>
                </a:solidFill>
                <a:effectLst>
                  <a:outerShdw blurRad="38100" dist="38100" dir="2700000" algn="tl">
                    <a:srgbClr val="000000"/>
                  </a:outerShdw>
                </a:effectLst>
              </a:rPr>
              <a:t> </a:t>
            </a:r>
            <a:r>
              <a:rPr lang="en-GB" sz="1100" dirty="0" err="1">
                <a:solidFill>
                  <a:srgbClr val="FFFF00"/>
                </a:solidFill>
                <a:effectLst>
                  <a:outerShdw blurRad="38100" dist="38100" dir="2700000" algn="tl">
                    <a:srgbClr val="000000"/>
                  </a:outerShdw>
                </a:effectLst>
              </a:rPr>
              <a:t>Nazionale</a:t>
            </a:r>
            <a:r>
              <a:rPr lang="en-GB" sz="1100" dirty="0">
                <a:solidFill>
                  <a:srgbClr val="FFFF00"/>
                </a:solidFill>
                <a:effectLst>
                  <a:outerShdw blurRad="38100" dist="38100" dir="2700000" algn="tl">
                    <a:srgbClr val="000000"/>
                  </a:outerShdw>
                </a:effectLst>
              </a:rPr>
              <a:t> </a:t>
            </a:r>
            <a:r>
              <a:rPr lang="en-GB" sz="1100" dirty="0" err="1">
                <a:solidFill>
                  <a:srgbClr val="FFFF00"/>
                </a:solidFill>
                <a:effectLst>
                  <a:outerShdw blurRad="38100" dist="38100" dir="2700000" algn="tl">
                    <a:srgbClr val="000000"/>
                  </a:outerShdw>
                </a:effectLst>
              </a:rPr>
              <a:t>di</a:t>
            </a:r>
            <a:r>
              <a:rPr lang="en-GB" sz="1100" dirty="0">
                <a:solidFill>
                  <a:srgbClr val="FFFF00"/>
                </a:solidFill>
                <a:effectLst>
                  <a:outerShdw blurRad="38100" dist="38100" dir="2700000" algn="tl">
                    <a:srgbClr val="000000"/>
                  </a:outerShdw>
                </a:effectLst>
              </a:rPr>
              <a:t> </a:t>
            </a:r>
            <a:r>
              <a:rPr lang="en-GB" sz="1100" dirty="0" err="1">
                <a:solidFill>
                  <a:srgbClr val="FFFF00"/>
                </a:solidFill>
                <a:effectLst>
                  <a:outerShdw blurRad="38100" dist="38100" dir="2700000" algn="tl">
                    <a:srgbClr val="000000"/>
                  </a:outerShdw>
                </a:effectLst>
              </a:rPr>
              <a:t>Oceanografia</a:t>
            </a:r>
            <a:r>
              <a:rPr lang="en-GB" sz="1100" dirty="0">
                <a:solidFill>
                  <a:srgbClr val="FFFF00"/>
                </a:solidFill>
                <a:effectLst>
                  <a:outerShdw blurRad="38100" dist="38100" dir="2700000" algn="tl">
                    <a:srgbClr val="000000"/>
                  </a:outerShdw>
                </a:effectLst>
              </a:rPr>
              <a:t> </a:t>
            </a:r>
            <a:r>
              <a:rPr lang="en-GB" sz="1100" dirty="0" err="1">
                <a:solidFill>
                  <a:srgbClr val="FFFF00"/>
                </a:solidFill>
                <a:effectLst>
                  <a:outerShdw blurRad="38100" dist="38100" dir="2700000" algn="tl">
                    <a:srgbClr val="000000"/>
                  </a:outerShdw>
                </a:effectLst>
              </a:rPr>
              <a:t>e</a:t>
            </a:r>
            <a:r>
              <a:rPr lang="en-GB" sz="1100" dirty="0">
                <a:solidFill>
                  <a:srgbClr val="FFFF00"/>
                </a:solidFill>
                <a:effectLst>
                  <a:outerShdw blurRad="38100" dist="38100" dir="2700000" algn="tl">
                    <a:srgbClr val="000000"/>
                  </a:outerShdw>
                </a:effectLst>
              </a:rPr>
              <a:t> </a:t>
            </a:r>
            <a:r>
              <a:rPr lang="en-GB" sz="1100" dirty="0" err="1">
                <a:solidFill>
                  <a:srgbClr val="FFFF00"/>
                </a:solidFill>
                <a:effectLst>
                  <a:outerShdw blurRad="38100" dist="38100" dir="2700000" algn="tl">
                    <a:srgbClr val="000000"/>
                  </a:outerShdw>
                </a:effectLst>
              </a:rPr>
              <a:t>Geofisica</a:t>
            </a:r>
            <a:r>
              <a:rPr lang="en-GB" sz="1100" dirty="0">
                <a:solidFill>
                  <a:srgbClr val="FFFF00"/>
                </a:solidFill>
                <a:effectLst>
                  <a:outerShdw blurRad="38100" dist="38100" dir="2700000" algn="tl">
                    <a:srgbClr val="000000"/>
                  </a:outerShdw>
                </a:effectLst>
              </a:rPr>
              <a:t> </a:t>
            </a:r>
            <a:r>
              <a:rPr lang="en-GB" sz="1100" dirty="0" err="1">
                <a:solidFill>
                  <a:srgbClr val="FFFF00"/>
                </a:solidFill>
                <a:effectLst>
                  <a:outerShdw blurRad="38100" dist="38100" dir="2700000" algn="tl">
                    <a:srgbClr val="000000"/>
                  </a:outerShdw>
                </a:effectLst>
              </a:rPr>
              <a:t>Sperimentale</a:t>
            </a:r>
            <a:r>
              <a:rPr lang="en-GB" sz="1100" dirty="0">
                <a:solidFill>
                  <a:srgbClr val="FFFF00"/>
                </a:solidFill>
                <a:effectLst>
                  <a:outerShdw blurRad="38100" dist="38100" dir="2700000" algn="tl">
                    <a:srgbClr val="000000"/>
                  </a:outerShdw>
                </a:effectLst>
              </a:rPr>
              <a:t> - Trieste</a:t>
            </a:r>
          </a:p>
          <a:p>
            <a:r>
              <a:rPr lang="en-GB" sz="1400" b="1" dirty="0">
                <a:solidFill>
                  <a:srgbClr val="FFFF00"/>
                </a:solidFill>
                <a:effectLst>
                  <a:outerShdw blurRad="38100" dist="38100" dir="2700000" algn="tl">
                    <a:srgbClr val="000000"/>
                  </a:outerShdw>
                </a:effectLst>
              </a:rPr>
              <a:t>             </a:t>
            </a:r>
          </a:p>
          <a:p>
            <a:pPr>
              <a:lnSpc>
                <a:spcPct val="80000"/>
              </a:lnSpc>
            </a:pPr>
            <a:endParaRPr lang="en-GB" sz="1400" b="1" dirty="0">
              <a:solidFill>
                <a:srgbClr val="FFFF00"/>
              </a:solidFill>
              <a:effectLst>
                <a:outerShdw blurRad="38100" dist="38100" dir="2700000" algn="tl">
                  <a:srgbClr val="000000"/>
                </a:outerShdw>
              </a:effectLst>
            </a:endParaRPr>
          </a:p>
          <a:p>
            <a:pPr>
              <a:lnSpc>
                <a:spcPct val="80000"/>
              </a:lnSpc>
            </a:pPr>
            <a:endParaRPr lang="en-GB" sz="1400" b="1" dirty="0" smtClean="0">
              <a:solidFill>
                <a:srgbClr val="FFFF00"/>
              </a:solidFill>
              <a:effectLst>
                <a:outerShdw blurRad="38100" dist="38100" dir="2700000" algn="tl">
                  <a:srgbClr val="000000"/>
                </a:outerShdw>
              </a:effectLst>
            </a:endParaRPr>
          </a:p>
          <a:p>
            <a:pPr>
              <a:lnSpc>
                <a:spcPct val="80000"/>
              </a:lnSpc>
            </a:pPr>
            <a:r>
              <a:rPr lang="en-GB" sz="1400" dirty="0" smtClean="0">
                <a:solidFill>
                  <a:srgbClr val="FFFF00"/>
                </a:solidFill>
                <a:effectLst>
                  <a:outerShdw blurRad="38100" dist="38100" dir="2700000" algn="tl">
                    <a:srgbClr val="000000"/>
                  </a:outerShdw>
                </a:effectLst>
              </a:rPr>
              <a:t>Main </a:t>
            </a:r>
            <a:r>
              <a:rPr lang="en-GB" sz="1400" dirty="0">
                <a:solidFill>
                  <a:srgbClr val="FFFF00"/>
                </a:solidFill>
                <a:effectLst>
                  <a:outerShdw blurRad="38100" dist="38100" dir="2700000" algn="tl">
                    <a:srgbClr val="000000"/>
                  </a:outerShdw>
                </a:effectLst>
              </a:rPr>
              <a:t>Contractor</a:t>
            </a:r>
            <a:r>
              <a:rPr lang="en-GB" sz="1400" dirty="0" smtClean="0">
                <a:solidFill>
                  <a:srgbClr val="FFFF00"/>
                </a:solidFill>
                <a:effectLst>
                  <a:outerShdw blurRad="38100" dist="38100" dir="2700000" algn="tl">
                    <a:srgbClr val="000000"/>
                  </a:outerShdw>
                </a:effectLst>
              </a:rPr>
              <a:t> CNR</a:t>
            </a:r>
            <a:r>
              <a:rPr lang="en-GB" sz="1400" dirty="0">
                <a:solidFill>
                  <a:srgbClr val="FFFF00"/>
                </a:solidFill>
                <a:effectLst>
                  <a:outerShdw blurRad="38100" dist="38100" dir="2700000" algn="tl">
                    <a:srgbClr val="000000"/>
                  </a:outerShdw>
                </a:effectLst>
              </a:rPr>
              <a:t>-IGAG, Rome</a:t>
            </a:r>
          </a:p>
          <a:p>
            <a:r>
              <a:rPr lang="en-GB" sz="1400" dirty="0">
                <a:solidFill>
                  <a:srgbClr val="FFFF00"/>
                </a:solidFill>
                <a:effectLst>
                  <a:outerShdw blurRad="38100" dist="38100" dir="2700000" algn="tl">
                    <a:srgbClr val="000000"/>
                  </a:outerShdw>
                </a:effectLst>
              </a:rPr>
              <a:t>Project Leader: Prof. Francesco L.</a:t>
            </a:r>
            <a:r>
              <a:rPr lang="en-GB" sz="1400" dirty="0" smtClean="0">
                <a:solidFill>
                  <a:srgbClr val="FFFF00"/>
                </a:solidFill>
                <a:effectLst>
                  <a:outerShdw blurRad="38100" dist="38100" dir="2700000" algn="tl">
                    <a:srgbClr val="000000"/>
                  </a:outerShdw>
                </a:effectLst>
              </a:rPr>
              <a:t> </a:t>
            </a:r>
            <a:r>
              <a:rPr lang="en-GB" sz="1400" dirty="0" err="1" smtClean="0">
                <a:solidFill>
                  <a:srgbClr val="FFFF00"/>
                </a:solidFill>
                <a:effectLst>
                  <a:outerShdw blurRad="38100" dist="38100" dir="2700000" algn="tl">
                    <a:srgbClr val="000000"/>
                  </a:outerShdw>
                </a:effectLst>
              </a:rPr>
              <a:t>Chiocci</a:t>
            </a:r>
            <a:r>
              <a:rPr lang="en-GB" sz="1400" dirty="0" smtClean="0">
                <a:solidFill>
                  <a:srgbClr val="FFFF00"/>
                </a:solidFill>
                <a:effectLst>
                  <a:outerShdw blurRad="38100" dist="38100" dir="2700000" algn="tl">
                    <a:srgbClr val="000000"/>
                  </a:outerShdw>
                </a:effectLst>
              </a:rPr>
              <a:t/>
            </a:r>
            <a:br>
              <a:rPr lang="en-GB" sz="1400" dirty="0" smtClean="0">
                <a:solidFill>
                  <a:srgbClr val="FFFF00"/>
                </a:solidFill>
                <a:effectLst>
                  <a:outerShdw blurRad="38100" dist="38100" dir="2700000" algn="tl">
                    <a:srgbClr val="000000"/>
                  </a:outerShdw>
                </a:effectLst>
              </a:rPr>
            </a:br>
            <a:r>
              <a:rPr lang="en-GB" sz="1400" dirty="0" smtClean="0">
                <a:solidFill>
                  <a:srgbClr val="FFFF00"/>
                </a:solidFill>
                <a:effectLst>
                  <a:outerShdw blurRad="38100" dist="38100" dir="2700000" algn="tl">
                    <a:srgbClr val="000000"/>
                  </a:outerShdw>
                </a:effectLst>
              </a:rPr>
              <a:t>University of Rome La </a:t>
            </a:r>
            <a:r>
              <a:rPr lang="en-GB" sz="1400" dirty="0" err="1" smtClean="0">
                <a:solidFill>
                  <a:srgbClr val="FFFF00"/>
                </a:solidFill>
                <a:effectLst>
                  <a:outerShdw blurRad="38100" dist="38100" dir="2700000" algn="tl">
                    <a:srgbClr val="000000"/>
                  </a:outerShdw>
                </a:effectLst>
              </a:rPr>
              <a:t>Sapienza</a:t>
            </a:r>
            <a:r>
              <a:rPr lang="en-GB" sz="1400" dirty="0" smtClean="0">
                <a:solidFill>
                  <a:srgbClr val="FFFF00"/>
                </a:solidFill>
                <a:effectLst>
                  <a:outerShdw blurRad="38100" dist="38100" dir="2700000" algn="tl">
                    <a:srgbClr val="000000"/>
                  </a:outerShdw>
                </a:effectLst>
              </a:rPr>
              <a:t> – CNR IGAG</a:t>
            </a:r>
          </a:p>
        </p:txBody>
      </p:sp>
      <p:pic>
        <p:nvPicPr>
          <p:cNvPr id="19461" name="Picture 8"/>
          <p:cNvPicPr>
            <a:picLocks noChangeAspect="1" noChangeArrowheads="1"/>
          </p:cNvPicPr>
          <p:nvPr/>
        </p:nvPicPr>
        <p:blipFill>
          <a:blip r:embed="rId4"/>
          <a:srcRect/>
          <a:stretch>
            <a:fillRect/>
          </a:stretch>
        </p:blipFill>
        <p:spPr bwMode="auto">
          <a:xfrm>
            <a:off x="3514725" y="2971800"/>
            <a:ext cx="1438275" cy="533400"/>
          </a:xfrm>
          <a:prstGeom prst="rect">
            <a:avLst/>
          </a:prstGeom>
          <a:noFill/>
          <a:ln w="9525">
            <a:noFill/>
            <a:miter lim="800000"/>
            <a:headEnd/>
            <a:tailEnd/>
          </a:ln>
        </p:spPr>
      </p:pic>
      <p:pic>
        <p:nvPicPr>
          <p:cNvPr id="19458" name="Picture 2"/>
          <p:cNvPicPr>
            <a:picLocks noChangeAspect="1" noChangeArrowheads="1"/>
          </p:cNvPicPr>
          <p:nvPr/>
        </p:nvPicPr>
        <p:blipFill>
          <a:blip r:embed="rId5"/>
          <a:srcRect/>
          <a:stretch>
            <a:fillRect/>
          </a:stretch>
        </p:blipFill>
        <p:spPr bwMode="auto">
          <a:xfrm>
            <a:off x="4191000" y="4665663"/>
            <a:ext cx="685800" cy="515937"/>
          </a:xfrm>
          <a:prstGeom prst="rect">
            <a:avLst/>
          </a:prstGeom>
          <a:noFill/>
        </p:spPr>
      </p:pic>
      <p:pic>
        <p:nvPicPr>
          <p:cNvPr id="19462" name="Picture 10" descr="IMAGES-1"/>
          <p:cNvPicPr>
            <a:picLocks noChangeAspect="1" noChangeArrowheads="1"/>
          </p:cNvPicPr>
          <p:nvPr/>
        </p:nvPicPr>
        <p:blipFill>
          <a:blip r:embed="rId6"/>
          <a:srcRect/>
          <a:stretch>
            <a:fillRect/>
          </a:stretch>
        </p:blipFill>
        <p:spPr bwMode="auto">
          <a:xfrm>
            <a:off x="4267200" y="1676400"/>
            <a:ext cx="609600" cy="522288"/>
          </a:xfrm>
          <a:prstGeom prst="rect">
            <a:avLst/>
          </a:prstGeom>
          <a:noFill/>
          <a:ln w="9525">
            <a:noFill/>
            <a:miter lim="800000"/>
            <a:headEnd/>
            <a:tailEnd/>
          </a:ln>
        </p:spPr>
      </p:pic>
      <p:pic>
        <p:nvPicPr>
          <p:cNvPr id="10" name="Picture 4" descr="FogliMagicTot"/>
          <p:cNvPicPr>
            <a:picLocks noChangeAspect="1" noChangeArrowheads="1"/>
          </p:cNvPicPr>
          <p:nvPr/>
        </p:nvPicPr>
        <p:blipFill>
          <a:blip r:embed="rId7"/>
          <a:srcRect/>
          <a:stretch>
            <a:fillRect/>
          </a:stretch>
        </p:blipFill>
        <p:spPr bwMode="auto">
          <a:xfrm>
            <a:off x="5132388" y="914400"/>
            <a:ext cx="3935412" cy="4229100"/>
          </a:xfrm>
          <a:prstGeom prst="rect">
            <a:avLst/>
          </a:prstGeom>
          <a:noFill/>
          <a:ln w="9525">
            <a:noFill/>
            <a:miter lim="800000"/>
            <a:headEnd/>
            <a:tailEnd/>
          </a:ln>
        </p:spPr>
      </p:pic>
      <p:pic>
        <p:nvPicPr>
          <p:cNvPr id="11" name="Picture 10" descr="IMAGES-1"/>
          <p:cNvPicPr>
            <a:picLocks noChangeAspect="1" noChangeArrowheads="1"/>
          </p:cNvPicPr>
          <p:nvPr/>
        </p:nvPicPr>
        <p:blipFill>
          <a:blip r:embed="rId6"/>
          <a:srcRect/>
          <a:stretch>
            <a:fillRect/>
          </a:stretch>
        </p:blipFill>
        <p:spPr bwMode="auto">
          <a:xfrm>
            <a:off x="5139268" y="5181600"/>
            <a:ext cx="228600" cy="195858"/>
          </a:xfrm>
          <a:prstGeom prst="rect">
            <a:avLst/>
          </a:prstGeom>
          <a:noFill/>
          <a:ln w="9525">
            <a:noFill/>
            <a:miter lim="800000"/>
            <a:headEnd/>
            <a:tailEnd/>
          </a:ln>
        </p:spPr>
      </p:pic>
      <p:pic>
        <p:nvPicPr>
          <p:cNvPr id="12" name="Picture 11" descr="IMAGES-1"/>
          <p:cNvPicPr>
            <a:picLocks noChangeAspect="1" noChangeArrowheads="1"/>
          </p:cNvPicPr>
          <p:nvPr/>
        </p:nvPicPr>
        <p:blipFill>
          <a:blip r:embed="rId6"/>
          <a:srcRect/>
          <a:stretch>
            <a:fillRect/>
          </a:stretch>
        </p:blipFill>
        <p:spPr bwMode="auto">
          <a:xfrm>
            <a:off x="6002866" y="5173133"/>
            <a:ext cx="228600" cy="195858"/>
          </a:xfrm>
          <a:prstGeom prst="rect">
            <a:avLst/>
          </a:prstGeom>
          <a:noFill/>
          <a:ln w="9525">
            <a:noFill/>
            <a:miter lim="800000"/>
            <a:headEnd/>
            <a:tailEnd/>
          </a:ln>
        </p:spPr>
      </p:pic>
      <p:pic>
        <p:nvPicPr>
          <p:cNvPr id="13" name="Picture 12" descr="IMAGES-1"/>
          <p:cNvPicPr>
            <a:picLocks noChangeAspect="1" noChangeArrowheads="1"/>
          </p:cNvPicPr>
          <p:nvPr/>
        </p:nvPicPr>
        <p:blipFill>
          <a:blip r:embed="rId6"/>
          <a:srcRect/>
          <a:stretch>
            <a:fillRect/>
          </a:stretch>
        </p:blipFill>
        <p:spPr bwMode="auto">
          <a:xfrm>
            <a:off x="6832602" y="5164666"/>
            <a:ext cx="228600" cy="195858"/>
          </a:xfrm>
          <a:prstGeom prst="rect">
            <a:avLst/>
          </a:prstGeom>
          <a:noFill/>
          <a:ln w="9525">
            <a:noFill/>
            <a:miter lim="800000"/>
            <a:headEnd/>
            <a:tailEnd/>
          </a:ln>
        </p:spPr>
      </p:pic>
      <p:pic>
        <p:nvPicPr>
          <p:cNvPr id="14" name="Picture 8"/>
          <p:cNvPicPr>
            <a:picLocks noChangeAspect="1" noChangeArrowheads="1"/>
          </p:cNvPicPr>
          <p:nvPr/>
        </p:nvPicPr>
        <p:blipFill>
          <a:blip r:embed="rId4"/>
          <a:srcRect/>
          <a:stretch>
            <a:fillRect/>
          </a:stretch>
        </p:blipFill>
        <p:spPr bwMode="auto">
          <a:xfrm>
            <a:off x="7772400" y="5181600"/>
            <a:ext cx="533400" cy="197817"/>
          </a:xfrm>
          <a:prstGeom prst="rect">
            <a:avLst/>
          </a:prstGeom>
          <a:noFill/>
          <a:ln w="9525">
            <a:noFill/>
            <a:miter lim="800000"/>
            <a:headEnd/>
            <a:tailEnd/>
          </a:ln>
        </p:spPr>
      </p:pic>
      <p:graphicFrame>
        <p:nvGraphicFramePr>
          <p:cNvPr id="15" name="Object 2"/>
          <p:cNvGraphicFramePr>
            <a:graphicFrameLocks noChangeAspect="1"/>
          </p:cNvGraphicFramePr>
          <p:nvPr/>
        </p:nvGraphicFramePr>
        <p:xfrm>
          <a:off x="8610600" y="5181600"/>
          <a:ext cx="304800" cy="229306"/>
        </p:xfrm>
        <a:graphic>
          <a:graphicData uri="http://schemas.openxmlformats.org/presentationml/2006/ole">
            <p:oleObj spid="_x0000_s19466" name="Document" r:id="rId8" imgW="838200" imgH="630936" progId="Word.Document.8">
              <p:embed/>
            </p:oleObj>
          </a:graphicData>
        </a:graphic>
      </p:graphicFrame>
      <p:sp>
        <p:nvSpPr>
          <p:cNvPr id="16" name="Rectangle 3"/>
          <p:cNvSpPr>
            <a:spLocks noChangeArrowheads="1"/>
          </p:cNvSpPr>
          <p:nvPr/>
        </p:nvSpPr>
        <p:spPr bwMode="auto">
          <a:xfrm>
            <a:off x="1295400" y="152400"/>
            <a:ext cx="6790165" cy="400110"/>
          </a:xfrm>
          <a:prstGeom prst="rect">
            <a:avLst/>
          </a:prstGeom>
          <a:noFill/>
          <a:ln w="9525">
            <a:noFill/>
            <a:miter lim="800000"/>
            <a:headEnd/>
            <a:tailEnd/>
          </a:ln>
          <a:effectLst/>
        </p:spPr>
        <p:txBody>
          <a:bodyPr wrap="none">
            <a:prstTxWarp prst="textNoShape">
              <a:avLst/>
            </a:prstTxWarp>
            <a:spAutoFit/>
          </a:bodyPr>
          <a:lstStyle/>
          <a:p>
            <a:pPr>
              <a:defRPr/>
            </a:pPr>
            <a:r>
              <a:rPr lang="en-GB" sz="2000" b="1" i="1" dirty="0">
                <a:solidFill>
                  <a:srgbClr val="FFFF00"/>
                </a:solidFill>
                <a:effectLst>
                  <a:outerShdw blurRad="38100" dist="38100" dir="2700000" algn="tl">
                    <a:srgbClr val="000000"/>
                  </a:outerShdw>
                </a:effectLst>
              </a:rPr>
              <a:t>MAGIC </a:t>
            </a:r>
            <a:r>
              <a:rPr lang="en-GB" sz="2000" b="1" dirty="0">
                <a:solidFill>
                  <a:srgbClr val="FFFF00"/>
                </a:solidFill>
                <a:effectLst>
                  <a:outerShdw blurRad="38100" dist="38100" dir="2700000" algn="tl">
                    <a:srgbClr val="000000"/>
                  </a:outerShdw>
                </a:effectLst>
              </a:rPr>
              <a:t>project: </a:t>
            </a:r>
            <a:r>
              <a:rPr lang="en-GB" sz="2000" b="1" i="1" dirty="0" err="1">
                <a:solidFill>
                  <a:srgbClr val="FFFF00"/>
                </a:solidFill>
                <a:effectLst>
                  <a:outerShdw blurRad="38100" dist="38100" dir="2700000" algn="tl">
                    <a:srgbClr val="000000"/>
                  </a:outerShdw>
                </a:effectLst>
              </a:rPr>
              <a:t>MA</a:t>
            </a:r>
            <a:r>
              <a:rPr lang="en-GB" sz="2000" dirty="0" err="1">
                <a:solidFill>
                  <a:srgbClr val="FFFF00"/>
                </a:solidFill>
                <a:effectLst>
                  <a:outerShdw blurRad="38100" dist="38100" dir="2700000" algn="tl">
                    <a:srgbClr val="000000"/>
                  </a:outerShdw>
                </a:effectLst>
              </a:rPr>
              <a:t>rine</a:t>
            </a:r>
            <a:r>
              <a:rPr lang="en-GB" sz="2000" b="1" dirty="0">
                <a:solidFill>
                  <a:srgbClr val="FFFF00"/>
                </a:solidFill>
                <a:effectLst>
                  <a:outerShdw blurRad="38100" dist="38100" dir="2700000" algn="tl">
                    <a:srgbClr val="000000"/>
                  </a:outerShdw>
                </a:effectLst>
              </a:rPr>
              <a:t> </a:t>
            </a:r>
            <a:r>
              <a:rPr lang="en-GB" sz="2000" b="1" i="1" dirty="0" err="1">
                <a:solidFill>
                  <a:srgbClr val="FFFF00"/>
                </a:solidFill>
                <a:effectLst>
                  <a:outerShdw blurRad="38100" dist="38100" dir="2700000" algn="tl">
                    <a:srgbClr val="000000"/>
                  </a:outerShdw>
                </a:effectLst>
              </a:rPr>
              <a:t>G</a:t>
            </a:r>
            <a:r>
              <a:rPr lang="en-GB" sz="2000" dirty="0" err="1">
                <a:solidFill>
                  <a:srgbClr val="FFFF00"/>
                </a:solidFill>
                <a:effectLst>
                  <a:outerShdw blurRad="38100" dist="38100" dir="2700000" algn="tl">
                    <a:srgbClr val="000000"/>
                  </a:outerShdw>
                </a:effectLst>
              </a:rPr>
              <a:t>eohazard</a:t>
            </a:r>
            <a:r>
              <a:rPr lang="en-GB" sz="2000" dirty="0">
                <a:solidFill>
                  <a:srgbClr val="FFFF00"/>
                </a:solidFill>
                <a:effectLst>
                  <a:outerShdw blurRad="38100" dist="38100" dir="2700000" algn="tl">
                    <a:srgbClr val="000000"/>
                  </a:outerShdw>
                </a:effectLst>
              </a:rPr>
              <a:t> along the</a:t>
            </a:r>
            <a:r>
              <a:rPr lang="en-GB" sz="2000" b="1" dirty="0">
                <a:solidFill>
                  <a:srgbClr val="FFFF00"/>
                </a:solidFill>
                <a:effectLst>
                  <a:outerShdw blurRad="38100" dist="38100" dir="2700000" algn="tl">
                    <a:srgbClr val="000000"/>
                  </a:outerShdw>
                </a:effectLst>
              </a:rPr>
              <a:t> </a:t>
            </a:r>
            <a:r>
              <a:rPr lang="en-GB" sz="2000" b="1" i="1" dirty="0">
                <a:solidFill>
                  <a:srgbClr val="FFFF00"/>
                </a:solidFill>
                <a:effectLst>
                  <a:outerShdw blurRad="38100" dist="38100" dir="2700000" algn="tl">
                    <a:srgbClr val="000000"/>
                  </a:outerShdw>
                </a:effectLst>
              </a:rPr>
              <a:t>I</a:t>
            </a:r>
            <a:r>
              <a:rPr lang="en-GB" sz="2000" dirty="0">
                <a:solidFill>
                  <a:srgbClr val="FFFF00"/>
                </a:solidFill>
                <a:effectLst>
                  <a:outerShdw blurRad="38100" dist="38100" dir="2700000" algn="tl">
                    <a:srgbClr val="000000"/>
                  </a:outerShdw>
                </a:effectLst>
              </a:rPr>
              <a:t>talian</a:t>
            </a:r>
            <a:r>
              <a:rPr lang="en-GB" sz="2000" b="1" dirty="0">
                <a:solidFill>
                  <a:srgbClr val="FFFF00"/>
                </a:solidFill>
                <a:effectLst>
                  <a:outerShdw blurRad="38100" dist="38100" dir="2700000" algn="tl">
                    <a:srgbClr val="000000"/>
                  </a:outerShdw>
                </a:effectLst>
              </a:rPr>
              <a:t> </a:t>
            </a:r>
            <a:r>
              <a:rPr lang="en-GB" sz="2000" b="1" i="1" dirty="0">
                <a:solidFill>
                  <a:srgbClr val="FFFF00"/>
                </a:solidFill>
                <a:effectLst>
                  <a:outerShdw blurRad="38100" dist="38100" dir="2700000" algn="tl">
                    <a:srgbClr val="000000"/>
                  </a:outerShdw>
                </a:effectLst>
              </a:rPr>
              <a:t>C</a:t>
            </a:r>
            <a:r>
              <a:rPr lang="en-GB" sz="2000" dirty="0">
                <a:solidFill>
                  <a:srgbClr val="FFFF00"/>
                </a:solidFill>
                <a:effectLst>
                  <a:outerShdw blurRad="38100" dist="38100" dir="2700000" algn="tl">
                    <a:srgbClr val="000000"/>
                  </a:outerShdw>
                </a:effectLst>
              </a:rPr>
              <a:t>oasts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8786" name="Picture 2" descr="cartina"/>
          <p:cNvPicPr>
            <a:picLocks noChangeAspect="1" noChangeArrowheads="1"/>
          </p:cNvPicPr>
          <p:nvPr/>
        </p:nvPicPr>
        <p:blipFill>
          <a:blip r:embed="rId2"/>
          <a:srcRect/>
          <a:stretch>
            <a:fillRect/>
          </a:stretch>
        </p:blipFill>
        <p:spPr bwMode="auto">
          <a:xfrm>
            <a:off x="0" y="0"/>
            <a:ext cx="7239000" cy="6865938"/>
          </a:xfrm>
          <a:prstGeom prst="rect">
            <a:avLst/>
          </a:prstGeom>
          <a:noFill/>
          <a:ln w="9525">
            <a:noFill/>
            <a:miter lim="800000"/>
            <a:headEnd/>
            <a:tailEnd/>
          </a:ln>
        </p:spPr>
      </p:pic>
      <p:sp>
        <p:nvSpPr>
          <p:cNvPr id="118787" name="Text Box 3"/>
          <p:cNvSpPr txBox="1">
            <a:spLocks noChangeArrowheads="1"/>
          </p:cNvSpPr>
          <p:nvPr/>
        </p:nvSpPr>
        <p:spPr bwMode="auto">
          <a:xfrm>
            <a:off x="7772400" y="5124450"/>
            <a:ext cx="838200" cy="457200"/>
          </a:xfrm>
          <a:prstGeom prst="rect">
            <a:avLst/>
          </a:prstGeom>
          <a:noFill/>
          <a:ln w="9525">
            <a:noFill/>
            <a:miter lim="800000"/>
            <a:headEnd/>
            <a:tailEnd/>
          </a:ln>
        </p:spPr>
        <p:txBody>
          <a:bodyPr>
            <a:prstTxWarp prst="textNoShape">
              <a:avLst/>
            </a:prstTxWarp>
            <a:spAutoFit/>
          </a:bodyPr>
          <a:lstStyle/>
          <a:p>
            <a:pPr eaLnBrk="1" hangingPunct="1">
              <a:spcBef>
                <a:spcPct val="50000"/>
              </a:spcBef>
            </a:pPr>
            <a:endParaRPr lang="it-IT" sz="2400">
              <a:latin typeface="Arial" charset="0"/>
            </a:endParaRPr>
          </a:p>
        </p:txBody>
      </p:sp>
      <p:sp>
        <p:nvSpPr>
          <p:cNvPr id="118788" name="Text Box 4"/>
          <p:cNvSpPr txBox="1">
            <a:spLocks noChangeArrowheads="1"/>
          </p:cNvSpPr>
          <p:nvPr/>
        </p:nvSpPr>
        <p:spPr bwMode="auto">
          <a:xfrm>
            <a:off x="457200" y="152400"/>
            <a:ext cx="2667000" cy="33655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it-IT" sz="1600">
                <a:latin typeface="Arial" charset="0"/>
              </a:rPr>
              <a:t>After Tinti et al. (2003)</a:t>
            </a:r>
          </a:p>
        </p:txBody>
      </p:sp>
      <p:sp>
        <p:nvSpPr>
          <p:cNvPr id="118789" name="Text Box 5"/>
          <p:cNvSpPr txBox="1">
            <a:spLocks noChangeArrowheads="1"/>
          </p:cNvSpPr>
          <p:nvPr/>
        </p:nvSpPr>
        <p:spPr bwMode="auto">
          <a:xfrm>
            <a:off x="7315200" y="1889125"/>
            <a:ext cx="1828800" cy="4968875"/>
          </a:xfrm>
          <a:prstGeom prst="rect">
            <a:avLst/>
          </a:prstGeom>
          <a:noFill/>
          <a:ln w="9525">
            <a:noFill/>
            <a:miter lim="800000"/>
            <a:headEnd/>
            <a:tailEnd/>
          </a:ln>
        </p:spPr>
        <p:txBody>
          <a:bodyPr anchor="ctr">
            <a:prstTxWarp prst="textNoShape">
              <a:avLst/>
            </a:prstTxWarp>
            <a:spAutoFit/>
          </a:bodyPr>
          <a:lstStyle/>
          <a:p>
            <a:r>
              <a:rPr kumimoji="1" lang="en-US" sz="2000">
                <a:solidFill>
                  <a:srgbClr val="FFFF00"/>
                </a:solidFill>
                <a:latin typeface="Arial" charset="0"/>
              </a:rPr>
              <a:t>At 13:05  30/12/2002 </a:t>
            </a:r>
            <a:br>
              <a:rPr kumimoji="1" lang="en-US" sz="2000">
                <a:solidFill>
                  <a:srgbClr val="FFFF00"/>
                </a:solidFill>
                <a:latin typeface="Arial" charset="0"/>
              </a:rPr>
            </a:br>
            <a:r>
              <a:rPr kumimoji="1" lang="en-US" sz="2000">
                <a:solidFill>
                  <a:srgbClr val="FFFF00"/>
                </a:solidFill>
                <a:latin typeface="Arial" charset="0"/>
              </a:rPr>
              <a:t>tsunami waves originated by a submarine and then sub aerial slide on Sciara del Fuoco, attacked Stromboli coasts, with a max. run-up of more than 10m.</a:t>
            </a:r>
            <a:endParaRPr kumimoji="1" lang="en-US" sz="2400">
              <a:solidFill>
                <a:srgbClr val="FFFF00"/>
              </a:solidFill>
              <a:latin typeface="Arial" charset="0"/>
            </a:endParaRPr>
          </a:p>
        </p:txBody>
      </p:sp>
      <p:sp>
        <p:nvSpPr>
          <p:cNvPr id="118790" name="Text Box 17"/>
          <p:cNvSpPr txBox="1">
            <a:spLocks noChangeArrowheads="1"/>
          </p:cNvSpPr>
          <p:nvPr/>
        </p:nvSpPr>
        <p:spPr bwMode="auto">
          <a:xfrm>
            <a:off x="2041525" y="2438400"/>
            <a:ext cx="1235075" cy="1373188"/>
          </a:xfrm>
          <a:prstGeom prst="rect">
            <a:avLst/>
          </a:prstGeom>
          <a:noFill/>
          <a:ln w="9525">
            <a:noFill/>
            <a:miter lim="800000"/>
            <a:headEnd/>
            <a:tailEnd/>
          </a:ln>
        </p:spPr>
        <p:txBody>
          <a:bodyPr>
            <a:prstTxWarp prst="textNoShape">
              <a:avLst/>
            </a:prstTxWarp>
            <a:spAutoFit/>
          </a:bodyPr>
          <a:lstStyle/>
          <a:p>
            <a:r>
              <a:rPr lang="it-IT"/>
              <a:t>Sciara del Fuoco</a:t>
            </a:r>
          </a:p>
        </p:txBody>
      </p:sp>
      <p:grpSp>
        <p:nvGrpSpPr>
          <p:cNvPr id="118791" name="Group 20"/>
          <p:cNvGrpSpPr>
            <a:grpSpLocks/>
          </p:cNvGrpSpPr>
          <p:nvPr/>
        </p:nvGrpSpPr>
        <p:grpSpPr bwMode="auto">
          <a:xfrm>
            <a:off x="1447800" y="1104900"/>
            <a:ext cx="1600200" cy="1485900"/>
            <a:chOff x="816" y="648"/>
            <a:chExt cx="1008" cy="936"/>
          </a:xfrm>
        </p:grpSpPr>
        <p:sp>
          <p:nvSpPr>
            <p:cNvPr id="118793" name="AutoShape 18"/>
            <p:cNvSpPr>
              <a:spLocks noChangeArrowheads="1"/>
            </p:cNvSpPr>
            <p:nvPr/>
          </p:nvSpPr>
          <p:spPr bwMode="auto">
            <a:xfrm>
              <a:off x="816" y="648"/>
              <a:ext cx="1008" cy="936"/>
            </a:xfrm>
            <a:prstGeom prst="irregularSeal2">
              <a:avLst/>
            </a:prstGeom>
            <a:solidFill>
              <a:srgbClr val="FF0000">
                <a:alpha val="25098"/>
              </a:srgbClr>
            </a:solidFill>
            <a:ln w="9525">
              <a:noFill/>
              <a:miter lim="800000"/>
              <a:headEnd/>
              <a:tailEnd/>
            </a:ln>
          </p:spPr>
          <p:txBody>
            <a:bodyPr wrap="none" anchor="ctr">
              <a:prstTxWarp prst="textNoShape">
                <a:avLst/>
              </a:prstTxWarp>
            </a:bodyPr>
            <a:lstStyle/>
            <a:p>
              <a:endParaRPr lang="it-IT"/>
            </a:p>
          </p:txBody>
        </p:sp>
        <p:sp>
          <p:nvSpPr>
            <p:cNvPr id="118794" name="AutoShape 19"/>
            <p:cNvSpPr>
              <a:spLocks noChangeArrowheads="1"/>
            </p:cNvSpPr>
            <p:nvPr/>
          </p:nvSpPr>
          <p:spPr bwMode="auto">
            <a:xfrm>
              <a:off x="960" y="816"/>
              <a:ext cx="672" cy="624"/>
            </a:xfrm>
            <a:prstGeom prst="irregularSeal2">
              <a:avLst/>
            </a:prstGeom>
            <a:solidFill>
              <a:srgbClr val="FF0000">
                <a:alpha val="87842"/>
              </a:srgbClr>
            </a:solidFill>
            <a:ln w="9525">
              <a:noFill/>
              <a:miter lim="800000"/>
              <a:headEnd/>
              <a:tailEnd/>
            </a:ln>
          </p:spPr>
          <p:txBody>
            <a:bodyPr wrap="none" anchor="ctr">
              <a:prstTxWarp prst="textNoShape">
                <a:avLst/>
              </a:prstTxWarp>
            </a:bodyPr>
            <a:lstStyle/>
            <a:p>
              <a:endParaRPr lang="it-IT"/>
            </a:p>
          </p:txBody>
        </p:sp>
      </p:grpSp>
      <p:sp>
        <p:nvSpPr>
          <p:cNvPr id="246805" name="Text Box 21"/>
          <p:cNvSpPr txBox="1">
            <a:spLocks noChangeArrowheads="1"/>
          </p:cNvSpPr>
          <p:nvPr/>
        </p:nvSpPr>
        <p:spPr bwMode="auto">
          <a:xfrm>
            <a:off x="7239000" y="0"/>
            <a:ext cx="1906588" cy="1897063"/>
          </a:xfrm>
          <a:prstGeom prst="rect">
            <a:avLst/>
          </a:prstGeom>
          <a:noFill/>
          <a:ln w="9525">
            <a:noFill/>
            <a:miter lim="800000"/>
            <a:headEnd/>
            <a:tailEnd/>
          </a:ln>
          <a:effectLst/>
        </p:spPr>
        <p:txBody>
          <a:bodyPr wrap="none">
            <a:prstTxWarp prst="textNoShape">
              <a:avLst/>
            </a:prstTxWarp>
            <a:spAutoFit/>
          </a:bodyPr>
          <a:lstStyle/>
          <a:p>
            <a:pPr algn="r">
              <a:defRPr/>
            </a:pPr>
            <a:r>
              <a:rPr lang="it-IT" sz="3600" b="1">
                <a:solidFill>
                  <a:srgbClr val="FFFF00"/>
                </a:solidFill>
                <a:effectLst>
                  <a:outerShdw blurRad="38100" dist="38100" dir="2700000" algn="tl">
                    <a:srgbClr val="000000"/>
                  </a:outerShdw>
                </a:effectLst>
                <a:latin typeface="Papyrus" charset="0"/>
              </a:rPr>
              <a:t>1979</a:t>
            </a:r>
          </a:p>
          <a:p>
            <a:pPr algn="r">
              <a:defRPr/>
            </a:pPr>
            <a:r>
              <a:rPr lang="it-IT" b="1">
                <a:solidFill>
                  <a:srgbClr val="FFFF00"/>
                </a:solidFill>
                <a:effectLst>
                  <a:outerShdw blurRad="38100" dist="38100" dir="2700000" algn="tl">
                    <a:srgbClr val="000000"/>
                  </a:outerShdw>
                </a:effectLst>
                <a:latin typeface="Papyrus" charset="0"/>
              </a:rPr>
              <a:t>Stromboli, </a:t>
            </a:r>
          </a:p>
          <a:p>
            <a:pPr algn="r">
              <a:defRPr/>
            </a:pPr>
            <a:r>
              <a:rPr lang="it-IT" b="1">
                <a:solidFill>
                  <a:srgbClr val="FFFF00"/>
                </a:solidFill>
                <a:effectLst>
                  <a:outerShdw blurRad="38100" dist="38100" dir="2700000" algn="tl">
                    <a:srgbClr val="000000"/>
                  </a:outerShdw>
                </a:effectLst>
                <a:latin typeface="Papyrus" charset="0"/>
              </a:rPr>
              <a:t>Italy</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6738" name="Picture 2" descr=" &lt;50km.jpg                                                      000BA8B4MacintoshHD                    B746CC0A:"/>
          <p:cNvPicPr>
            <a:picLocks noChangeAspect="1" noChangeArrowheads="1"/>
          </p:cNvPicPr>
          <p:nvPr/>
        </p:nvPicPr>
        <p:blipFill>
          <a:blip r:embed="rId2">
            <a:lum bright="-28000" contrast="30000"/>
          </a:blip>
          <a:srcRect/>
          <a:stretch>
            <a:fillRect/>
          </a:stretch>
        </p:blipFill>
        <p:spPr bwMode="auto">
          <a:xfrm>
            <a:off x="2057400" y="76200"/>
            <a:ext cx="6934200" cy="3481388"/>
          </a:xfrm>
          <a:prstGeom prst="rect">
            <a:avLst/>
          </a:prstGeom>
          <a:noFill/>
          <a:ln w="9525">
            <a:noFill/>
            <a:miter lim="800000"/>
            <a:headEnd/>
            <a:tailEnd/>
          </a:ln>
        </p:spPr>
      </p:pic>
      <p:pic>
        <p:nvPicPr>
          <p:cNvPr id="116739" name="Picture 3" descr=" &gt;50km.jpg                                                      000BA8B4MacintoshHD                    B746CC0A:"/>
          <p:cNvPicPr>
            <a:picLocks noChangeAspect="1" noChangeArrowheads="1"/>
          </p:cNvPicPr>
          <p:nvPr/>
        </p:nvPicPr>
        <p:blipFill>
          <a:blip r:embed="rId3">
            <a:lum bright="-28000" contrast="30000"/>
          </a:blip>
          <a:srcRect/>
          <a:stretch>
            <a:fillRect/>
          </a:stretch>
        </p:blipFill>
        <p:spPr bwMode="auto">
          <a:xfrm>
            <a:off x="0" y="3605213"/>
            <a:ext cx="6477000" cy="3252787"/>
          </a:xfrm>
          <a:prstGeom prst="rect">
            <a:avLst/>
          </a:prstGeom>
          <a:noFill/>
          <a:ln w="9525">
            <a:noFill/>
            <a:miter lim="800000"/>
            <a:headEnd/>
            <a:tailEnd/>
          </a:ln>
        </p:spPr>
      </p:pic>
      <p:grpSp>
        <p:nvGrpSpPr>
          <p:cNvPr id="116740" name="Group 4"/>
          <p:cNvGrpSpPr>
            <a:grpSpLocks/>
          </p:cNvGrpSpPr>
          <p:nvPr/>
        </p:nvGrpSpPr>
        <p:grpSpPr bwMode="auto">
          <a:xfrm>
            <a:off x="7086600" y="2743200"/>
            <a:ext cx="1252538" cy="595313"/>
            <a:chOff x="4464" y="1737"/>
            <a:chExt cx="789" cy="375"/>
          </a:xfrm>
        </p:grpSpPr>
        <p:sp>
          <p:nvSpPr>
            <p:cNvPr id="116744" name="Line 5"/>
            <p:cNvSpPr>
              <a:spLocks noChangeShapeType="1"/>
            </p:cNvSpPr>
            <p:nvPr/>
          </p:nvSpPr>
          <p:spPr bwMode="auto">
            <a:xfrm rot="5400000">
              <a:off x="4849" y="1736"/>
              <a:ext cx="0" cy="673"/>
            </a:xfrm>
            <a:prstGeom prst="line">
              <a:avLst/>
            </a:prstGeom>
            <a:noFill/>
            <a:ln w="25400">
              <a:solidFill>
                <a:schemeClr val="tx1"/>
              </a:solidFill>
              <a:round/>
              <a:headEnd type="stealth" w="med" len="med"/>
              <a:tailEnd type="stealth" w="med" len="med"/>
            </a:ln>
          </p:spPr>
          <p:txBody>
            <a:bodyPr lIns="90000" tIns="46800" rIns="90000" bIns="46800" anchor="ctr">
              <a:prstTxWarp prst="textNoShape">
                <a:avLst/>
              </a:prstTxWarp>
              <a:spAutoFit/>
            </a:bodyPr>
            <a:lstStyle/>
            <a:p>
              <a:endParaRPr lang="it-IT"/>
            </a:p>
          </p:txBody>
        </p:sp>
        <p:sp>
          <p:nvSpPr>
            <p:cNvPr id="116745" name="Text Box 6"/>
            <p:cNvSpPr txBox="1">
              <a:spLocks noChangeArrowheads="1"/>
            </p:cNvSpPr>
            <p:nvPr/>
          </p:nvSpPr>
          <p:spPr bwMode="auto">
            <a:xfrm>
              <a:off x="4464" y="1737"/>
              <a:ext cx="789" cy="375"/>
            </a:xfrm>
            <a:prstGeom prst="rect">
              <a:avLst/>
            </a:prstGeom>
            <a:noFill/>
            <a:ln w="25400">
              <a:noFill/>
              <a:miter lim="800000"/>
              <a:headEnd/>
              <a:tailEnd/>
            </a:ln>
          </p:spPr>
          <p:txBody>
            <a:bodyPr wrap="none" lIns="90000" tIns="46800" rIns="90000" bIns="46800">
              <a:prstTxWarp prst="textNoShape">
                <a:avLst/>
              </a:prstTxWarp>
              <a:spAutoFit/>
            </a:bodyPr>
            <a:lstStyle/>
            <a:p>
              <a:pPr algn="ctr" eaLnBrk="1" hangingPunct="1">
                <a:lnSpc>
                  <a:spcPct val="150000"/>
                </a:lnSpc>
              </a:pPr>
              <a:r>
                <a:rPr lang="it-IT" sz="2200">
                  <a:latin typeface="Arial" charset="0"/>
                </a:rPr>
                <a:t>1200 km</a:t>
              </a:r>
            </a:p>
          </p:txBody>
        </p:sp>
      </p:grpSp>
      <p:grpSp>
        <p:nvGrpSpPr>
          <p:cNvPr id="3" name="Group 11"/>
          <p:cNvGrpSpPr>
            <a:grpSpLocks/>
          </p:cNvGrpSpPr>
          <p:nvPr/>
        </p:nvGrpSpPr>
        <p:grpSpPr bwMode="auto">
          <a:xfrm rot="-9217950">
            <a:off x="4343400" y="457200"/>
            <a:ext cx="2057400" cy="2057400"/>
            <a:chOff x="3936" y="1488"/>
            <a:chExt cx="1296" cy="1296"/>
          </a:xfrm>
        </p:grpSpPr>
        <p:sp>
          <p:nvSpPr>
            <p:cNvPr id="116742" name="Oval 9"/>
            <p:cNvSpPr>
              <a:spLocks noChangeArrowheads="1"/>
            </p:cNvSpPr>
            <p:nvPr/>
          </p:nvSpPr>
          <p:spPr bwMode="auto">
            <a:xfrm>
              <a:off x="3936" y="1488"/>
              <a:ext cx="1296" cy="1296"/>
            </a:xfrm>
            <a:prstGeom prst="ellipse">
              <a:avLst/>
            </a:prstGeom>
            <a:solidFill>
              <a:schemeClr val="bg1">
                <a:alpha val="36862"/>
              </a:schemeClr>
            </a:solidFill>
            <a:ln w="9525">
              <a:solidFill>
                <a:schemeClr val="tx1"/>
              </a:solidFill>
              <a:round/>
              <a:headEnd/>
              <a:tailEnd/>
            </a:ln>
          </p:spPr>
          <p:txBody>
            <a:bodyPr wrap="none" anchor="ctr">
              <a:prstTxWarp prst="textNoShape">
                <a:avLst/>
              </a:prstTxWarp>
            </a:bodyPr>
            <a:lstStyle/>
            <a:p>
              <a:endParaRPr lang="it-IT"/>
            </a:p>
          </p:txBody>
        </p:sp>
        <p:sp>
          <p:nvSpPr>
            <p:cNvPr id="116743" name="Line 8"/>
            <p:cNvSpPr>
              <a:spLocks noChangeShapeType="1"/>
            </p:cNvSpPr>
            <p:nvPr/>
          </p:nvSpPr>
          <p:spPr bwMode="auto">
            <a:xfrm flipV="1">
              <a:off x="4584" y="2064"/>
              <a:ext cx="648" cy="72"/>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srcRect/>
          <a:stretch>
            <a:fillRect/>
          </a:stretch>
        </p:blipFill>
        <p:spPr bwMode="auto">
          <a:xfrm>
            <a:off x="0" y="76200"/>
            <a:ext cx="9144000" cy="6643688"/>
          </a:xfrm>
          <a:prstGeom prst="rect">
            <a:avLst/>
          </a:prstGeom>
          <a:noFill/>
          <a:ln w="9525">
            <a:noFill/>
            <a:miter lim="800000"/>
            <a:headEnd/>
            <a:tailEnd/>
          </a:ln>
        </p:spPr>
      </p:pic>
      <p:grpSp>
        <p:nvGrpSpPr>
          <p:cNvPr id="2" name="Group 3"/>
          <p:cNvGrpSpPr>
            <a:grpSpLocks/>
          </p:cNvGrpSpPr>
          <p:nvPr/>
        </p:nvGrpSpPr>
        <p:grpSpPr bwMode="auto">
          <a:xfrm>
            <a:off x="0" y="2400300"/>
            <a:ext cx="9144000" cy="4457700"/>
            <a:chOff x="0" y="1512"/>
            <a:chExt cx="5760" cy="2808"/>
          </a:xfrm>
        </p:grpSpPr>
        <p:sp>
          <p:nvSpPr>
            <p:cNvPr id="117798" name="Rectangle 4"/>
            <p:cNvSpPr>
              <a:spLocks noChangeArrowheads="1"/>
            </p:cNvSpPr>
            <p:nvPr/>
          </p:nvSpPr>
          <p:spPr bwMode="auto">
            <a:xfrm>
              <a:off x="0" y="3792"/>
              <a:ext cx="2400" cy="528"/>
            </a:xfrm>
            <a:prstGeom prst="rect">
              <a:avLst/>
            </a:prstGeom>
            <a:solidFill>
              <a:schemeClr val="bg1"/>
            </a:solidFill>
            <a:ln w="9525">
              <a:noFill/>
              <a:miter lim="800000"/>
              <a:headEnd/>
              <a:tailEnd/>
            </a:ln>
          </p:spPr>
          <p:txBody>
            <a:bodyPr wrap="none" anchor="ctr">
              <a:prstTxWarp prst="textNoShape">
                <a:avLst/>
              </a:prstTxWarp>
            </a:bodyPr>
            <a:lstStyle/>
            <a:p>
              <a:pPr algn="ctr"/>
              <a:r>
                <a:rPr lang="it-IT" sz="2400" i="1"/>
                <a:t>Ward (2002)</a:t>
              </a:r>
              <a:endParaRPr lang="it-IT" sz="2400"/>
            </a:p>
          </p:txBody>
        </p:sp>
        <p:grpSp>
          <p:nvGrpSpPr>
            <p:cNvPr id="117799" name="Group 5"/>
            <p:cNvGrpSpPr>
              <a:grpSpLocks/>
            </p:cNvGrpSpPr>
            <p:nvPr/>
          </p:nvGrpSpPr>
          <p:grpSpPr bwMode="auto">
            <a:xfrm>
              <a:off x="2064" y="1512"/>
              <a:ext cx="3696" cy="2808"/>
              <a:chOff x="2064" y="1512"/>
              <a:chExt cx="3696" cy="2808"/>
            </a:xfrm>
          </p:grpSpPr>
          <p:sp>
            <p:nvSpPr>
              <p:cNvPr id="117800" name="Rectangle 6"/>
              <p:cNvSpPr>
                <a:spLocks noChangeArrowheads="1"/>
              </p:cNvSpPr>
              <p:nvPr/>
            </p:nvSpPr>
            <p:spPr bwMode="auto">
              <a:xfrm>
                <a:off x="2064" y="3942"/>
                <a:ext cx="3696" cy="378"/>
              </a:xfrm>
              <a:prstGeom prst="rect">
                <a:avLst/>
              </a:prstGeom>
              <a:solidFill>
                <a:schemeClr val="bg1"/>
              </a:solidFill>
              <a:ln w="9525">
                <a:noFill/>
                <a:miter lim="800000"/>
                <a:headEnd/>
                <a:tailEnd/>
              </a:ln>
            </p:spPr>
            <p:txBody>
              <a:bodyPr wrap="none" anchor="ctr">
                <a:prstTxWarp prst="textNoShape">
                  <a:avLst/>
                </a:prstTxWarp>
              </a:bodyPr>
              <a:lstStyle/>
              <a:p>
                <a:r>
                  <a:rPr lang="it-IT" sz="2400"/>
                  <a:t> </a:t>
                </a:r>
                <a:r>
                  <a:rPr lang="it-IT" sz="2400" i="1">
                    <a:solidFill>
                      <a:srgbClr val="FF0000"/>
                    </a:solidFill>
                  </a:rPr>
                  <a:t>1/2h</a:t>
                </a:r>
                <a:r>
                  <a:rPr lang="it-IT" sz="2400">
                    <a:solidFill>
                      <a:srgbClr val="FF0000"/>
                    </a:solidFill>
                  </a:rPr>
                  <a:t>   </a:t>
                </a:r>
                <a:r>
                  <a:rPr lang="it-IT" sz="2400" i="1">
                    <a:solidFill>
                      <a:srgbClr val="FF0000"/>
                    </a:solidFill>
                  </a:rPr>
                  <a:t>1h   2h      4h </a:t>
                </a:r>
                <a:r>
                  <a:rPr lang="it-IT" sz="1800" b="1" i="1">
                    <a:solidFill>
                      <a:srgbClr val="0000FF"/>
                    </a:solidFill>
                  </a:rPr>
                  <a:t>arrival time </a:t>
                </a:r>
                <a:r>
                  <a:rPr lang="it-IT" sz="1600" b="1" i="1">
                    <a:solidFill>
                      <a:srgbClr val="0000FF"/>
                    </a:solidFill>
                  </a:rPr>
                  <a:t>(v=500km/h)</a:t>
                </a:r>
                <a:endParaRPr lang="it-IT" sz="1800" i="1"/>
              </a:p>
            </p:txBody>
          </p:sp>
          <p:sp>
            <p:nvSpPr>
              <p:cNvPr id="117801" name="Line 7"/>
              <p:cNvSpPr>
                <a:spLocks noChangeShapeType="1"/>
              </p:cNvSpPr>
              <p:nvPr/>
            </p:nvSpPr>
            <p:spPr bwMode="auto">
              <a:xfrm flipV="1">
                <a:off x="2832" y="1543"/>
                <a:ext cx="0" cy="2407"/>
              </a:xfrm>
              <a:prstGeom prst="line">
                <a:avLst/>
              </a:prstGeom>
              <a:noFill/>
              <a:ln w="28575">
                <a:solidFill>
                  <a:srgbClr val="FF0000"/>
                </a:solidFill>
                <a:prstDash val="dash"/>
                <a:round/>
                <a:headEnd/>
                <a:tailEnd/>
              </a:ln>
            </p:spPr>
            <p:txBody>
              <a:bodyPr wrap="none" anchor="ctr">
                <a:prstTxWarp prst="textNoShape">
                  <a:avLst/>
                </a:prstTxWarp>
              </a:bodyPr>
              <a:lstStyle/>
              <a:p>
                <a:endParaRPr lang="it-IT"/>
              </a:p>
            </p:txBody>
          </p:sp>
          <p:sp>
            <p:nvSpPr>
              <p:cNvPr id="117802" name="Line 8"/>
              <p:cNvSpPr>
                <a:spLocks noChangeShapeType="1"/>
              </p:cNvSpPr>
              <p:nvPr/>
            </p:nvSpPr>
            <p:spPr bwMode="auto">
              <a:xfrm flipV="1">
                <a:off x="3232" y="1543"/>
                <a:ext cx="0" cy="2407"/>
              </a:xfrm>
              <a:prstGeom prst="line">
                <a:avLst/>
              </a:prstGeom>
              <a:noFill/>
              <a:ln w="28575">
                <a:solidFill>
                  <a:srgbClr val="FF0000"/>
                </a:solidFill>
                <a:prstDash val="dash"/>
                <a:round/>
                <a:headEnd/>
                <a:tailEnd/>
              </a:ln>
            </p:spPr>
            <p:txBody>
              <a:bodyPr wrap="none" anchor="ctr">
                <a:prstTxWarp prst="textNoShape">
                  <a:avLst/>
                </a:prstTxWarp>
              </a:bodyPr>
              <a:lstStyle/>
              <a:p>
                <a:endParaRPr lang="it-IT"/>
              </a:p>
            </p:txBody>
          </p:sp>
          <p:sp>
            <p:nvSpPr>
              <p:cNvPr id="117803" name="Line 9"/>
              <p:cNvSpPr>
                <a:spLocks noChangeShapeType="1"/>
              </p:cNvSpPr>
              <p:nvPr/>
            </p:nvSpPr>
            <p:spPr bwMode="auto">
              <a:xfrm flipV="1">
                <a:off x="3792" y="1512"/>
                <a:ext cx="0" cy="2407"/>
              </a:xfrm>
              <a:prstGeom prst="line">
                <a:avLst/>
              </a:prstGeom>
              <a:noFill/>
              <a:ln w="28575">
                <a:solidFill>
                  <a:srgbClr val="FF0000"/>
                </a:solidFill>
                <a:prstDash val="dash"/>
                <a:round/>
                <a:headEnd/>
                <a:tailEnd/>
              </a:ln>
            </p:spPr>
            <p:txBody>
              <a:bodyPr wrap="none" anchor="ctr">
                <a:prstTxWarp prst="textNoShape">
                  <a:avLst/>
                </a:prstTxWarp>
              </a:bodyPr>
              <a:lstStyle/>
              <a:p>
                <a:endParaRPr lang="it-IT"/>
              </a:p>
            </p:txBody>
          </p:sp>
          <p:sp>
            <p:nvSpPr>
              <p:cNvPr id="117804" name="Line 10"/>
              <p:cNvSpPr>
                <a:spLocks noChangeShapeType="1"/>
              </p:cNvSpPr>
              <p:nvPr/>
            </p:nvSpPr>
            <p:spPr bwMode="auto">
              <a:xfrm flipV="1">
                <a:off x="2352" y="1536"/>
                <a:ext cx="0" cy="2406"/>
              </a:xfrm>
              <a:prstGeom prst="line">
                <a:avLst/>
              </a:prstGeom>
              <a:noFill/>
              <a:ln w="28575">
                <a:solidFill>
                  <a:srgbClr val="FF0000"/>
                </a:solidFill>
                <a:prstDash val="dash"/>
                <a:round/>
                <a:headEnd/>
                <a:tailEnd/>
              </a:ln>
            </p:spPr>
            <p:txBody>
              <a:bodyPr wrap="none" anchor="ctr">
                <a:prstTxWarp prst="textNoShape">
                  <a:avLst/>
                </a:prstTxWarp>
              </a:bodyPr>
              <a:lstStyle/>
              <a:p>
                <a:endParaRPr lang="it-IT"/>
              </a:p>
            </p:txBody>
          </p:sp>
        </p:grpSp>
      </p:grpSp>
      <p:grpSp>
        <p:nvGrpSpPr>
          <p:cNvPr id="4" name="Group 11"/>
          <p:cNvGrpSpPr>
            <a:grpSpLocks/>
          </p:cNvGrpSpPr>
          <p:nvPr/>
        </p:nvGrpSpPr>
        <p:grpSpPr bwMode="auto">
          <a:xfrm>
            <a:off x="7391400" y="685800"/>
            <a:ext cx="1600200" cy="4419600"/>
            <a:chOff x="4704" y="384"/>
            <a:chExt cx="1008" cy="2784"/>
          </a:xfrm>
        </p:grpSpPr>
        <p:sp>
          <p:nvSpPr>
            <p:cNvPr id="117796" name="Rectangle 12"/>
            <p:cNvSpPr>
              <a:spLocks noChangeArrowheads="1"/>
            </p:cNvSpPr>
            <p:nvPr/>
          </p:nvSpPr>
          <p:spPr bwMode="auto">
            <a:xfrm>
              <a:off x="5184" y="384"/>
              <a:ext cx="528" cy="2784"/>
            </a:xfrm>
            <a:prstGeom prst="rect">
              <a:avLst/>
            </a:prstGeom>
            <a:solidFill>
              <a:schemeClr val="bg1"/>
            </a:solidFill>
            <a:ln w="9525">
              <a:noFill/>
              <a:miter lim="800000"/>
              <a:headEnd/>
              <a:tailEnd/>
            </a:ln>
          </p:spPr>
          <p:txBody>
            <a:bodyPr wrap="none" anchor="ctr">
              <a:prstTxWarp prst="textNoShape">
                <a:avLst/>
              </a:prstTxWarp>
            </a:bodyPr>
            <a:lstStyle/>
            <a:p>
              <a:pPr algn="ctr"/>
              <a:r>
                <a:rPr lang="it-IT" sz="1800"/>
                <a:t>  </a:t>
              </a:r>
            </a:p>
            <a:p>
              <a:pPr algn="ctr"/>
              <a:endParaRPr lang="it-IT" sz="1800"/>
            </a:p>
            <a:p>
              <a:pPr algn="ctr"/>
              <a:endParaRPr lang="it-IT" sz="1800"/>
            </a:p>
            <a:p>
              <a:pPr algn="ctr"/>
              <a:endParaRPr lang="it-IT" sz="1800"/>
            </a:p>
            <a:p>
              <a:pPr algn="ctr"/>
              <a:r>
                <a:rPr lang="it-IT" sz="1800"/>
                <a:t>30-60m</a:t>
              </a:r>
            </a:p>
            <a:p>
              <a:pPr algn="ctr"/>
              <a:endParaRPr lang="it-IT" sz="1200"/>
            </a:p>
            <a:p>
              <a:pPr algn="ctr"/>
              <a:endParaRPr lang="it-IT" sz="500"/>
            </a:p>
            <a:p>
              <a:pPr algn="ctr"/>
              <a:endParaRPr lang="it-IT" sz="1800"/>
            </a:p>
            <a:p>
              <a:pPr algn="ctr"/>
              <a:endParaRPr lang="it-IT" sz="1800"/>
            </a:p>
            <a:p>
              <a:pPr algn="ctr"/>
              <a:endParaRPr lang="it-IT" sz="1800"/>
            </a:p>
            <a:p>
              <a:pPr algn="ctr"/>
              <a:r>
                <a:rPr lang="it-IT" sz="1800"/>
                <a:t>3-6m</a:t>
              </a:r>
            </a:p>
            <a:p>
              <a:pPr algn="ctr"/>
              <a:endParaRPr lang="it-IT" sz="1800"/>
            </a:p>
            <a:p>
              <a:pPr algn="ctr"/>
              <a:endParaRPr lang="it-IT" sz="1800"/>
            </a:p>
            <a:p>
              <a:pPr algn="ctr"/>
              <a:endParaRPr lang="it-IT" sz="1800"/>
            </a:p>
            <a:p>
              <a:pPr algn="ctr"/>
              <a:endParaRPr lang="it-IT" sz="1800"/>
            </a:p>
            <a:p>
              <a:pPr algn="ctr"/>
              <a:endParaRPr lang="it-IT" sz="1800"/>
            </a:p>
            <a:p>
              <a:pPr algn="ctr"/>
              <a:r>
                <a:rPr lang="it-IT" sz="1800"/>
                <a:t>30-60cm</a:t>
              </a:r>
            </a:p>
            <a:p>
              <a:pPr algn="ctr"/>
              <a:endParaRPr lang="it-IT" sz="1800"/>
            </a:p>
            <a:p>
              <a:pPr algn="ctr"/>
              <a:r>
                <a:rPr lang="it-IT" sz="1800" b="1">
                  <a:solidFill>
                    <a:srgbClr val="0000FF"/>
                  </a:solidFill>
                </a:rPr>
                <a:t> </a:t>
              </a:r>
              <a:r>
                <a:rPr lang="it-IT" sz="1600" b="1">
                  <a:solidFill>
                    <a:srgbClr val="0000FF"/>
                  </a:solidFill>
                </a:rPr>
                <a:t>Shoaling</a:t>
              </a:r>
            </a:p>
            <a:p>
              <a:pPr algn="ctr"/>
              <a:r>
                <a:rPr lang="it-IT" sz="1600" b="1">
                  <a:solidFill>
                    <a:srgbClr val="0000FF"/>
                  </a:solidFill>
                </a:rPr>
                <a:t>factor</a:t>
              </a:r>
              <a:endParaRPr lang="it-IT" sz="1800"/>
            </a:p>
            <a:p>
              <a:pPr algn="ctr"/>
              <a:endParaRPr lang="it-IT" sz="1800"/>
            </a:p>
          </p:txBody>
        </p:sp>
        <p:sp>
          <p:nvSpPr>
            <p:cNvPr id="117797" name="Rectangle 13"/>
            <p:cNvSpPr>
              <a:spLocks noChangeArrowheads="1"/>
            </p:cNvSpPr>
            <p:nvPr/>
          </p:nvSpPr>
          <p:spPr bwMode="auto">
            <a:xfrm>
              <a:off x="4704" y="384"/>
              <a:ext cx="432" cy="2784"/>
            </a:xfrm>
            <a:prstGeom prst="rect">
              <a:avLst/>
            </a:prstGeom>
            <a:noFill/>
            <a:ln w="9525">
              <a:noFill/>
              <a:miter lim="800000"/>
              <a:headEnd/>
              <a:tailEnd/>
            </a:ln>
          </p:spPr>
          <p:txBody>
            <a:bodyPr wrap="none" anchor="ctr">
              <a:prstTxWarp prst="textNoShape">
                <a:avLst/>
              </a:prstTxWarp>
            </a:bodyPr>
            <a:lstStyle/>
            <a:p>
              <a:pPr algn="r"/>
              <a:endParaRPr lang="it-IT" sz="1800"/>
            </a:p>
            <a:p>
              <a:pPr algn="r"/>
              <a:r>
                <a:rPr lang="it-IT" sz="1800"/>
                <a:t>10m</a:t>
              </a:r>
            </a:p>
            <a:p>
              <a:pPr algn="r"/>
              <a:endParaRPr lang="it-IT" sz="1400"/>
            </a:p>
            <a:p>
              <a:pPr algn="r"/>
              <a:endParaRPr lang="it-IT" sz="1400"/>
            </a:p>
            <a:p>
              <a:pPr algn="r"/>
              <a:endParaRPr lang="it-IT" sz="1400"/>
            </a:p>
            <a:p>
              <a:pPr algn="r"/>
              <a:endParaRPr lang="it-IT" sz="1600"/>
            </a:p>
            <a:p>
              <a:pPr algn="r"/>
              <a:endParaRPr lang="it-IT" sz="1800"/>
            </a:p>
            <a:p>
              <a:pPr algn="r"/>
              <a:r>
                <a:rPr lang="it-IT" sz="1800"/>
                <a:t>1m</a:t>
              </a:r>
            </a:p>
            <a:p>
              <a:pPr algn="r"/>
              <a:endParaRPr lang="it-IT" sz="1800"/>
            </a:p>
            <a:p>
              <a:pPr algn="r"/>
              <a:endParaRPr lang="it-IT" sz="1800"/>
            </a:p>
            <a:p>
              <a:pPr algn="r"/>
              <a:endParaRPr lang="it-IT" sz="1800"/>
            </a:p>
            <a:p>
              <a:pPr algn="r"/>
              <a:endParaRPr lang="it-IT" sz="1800"/>
            </a:p>
            <a:p>
              <a:pPr algn="r"/>
              <a:endParaRPr lang="it-IT" sz="1800"/>
            </a:p>
            <a:p>
              <a:pPr algn="r"/>
              <a:r>
                <a:rPr lang="it-IT" sz="1800"/>
                <a:t>10cm</a:t>
              </a:r>
            </a:p>
            <a:p>
              <a:pPr algn="r"/>
              <a:endParaRPr lang="it-IT" sz="1800"/>
            </a:p>
          </p:txBody>
        </p:sp>
      </p:grpSp>
      <p:grpSp>
        <p:nvGrpSpPr>
          <p:cNvPr id="5" name="Group 14"/>
          <p:cNvGrpSpPr>
            <a:grpSpLocks/>
          </p:cNvGrpSpPr>
          <p:nvPr/>
        </p:nvGrpSpPr>
        <p:grpSpPr bwMode="auto">
          <a:xfrm>
            <a:off x="1588" y="914400"/>
            <a:ext cx="2055812" cy="5194300"/>
            <a:chOff x="-48" y="528"/>
            <a:chExt cx="1344" cy="3272"/>
          </a:xfrm>
        </p:grpSpPr>
        <p:grpSp>
          <p:nvGrpSpPr>
            <p:cNvPr id="117787" name="Group 15"/>
            <p:cNvGrpSpPr>
              <a:grpSpLocks/>
            </p:cNvGrpSpPr>
            <p:nvPr/>
          </p:nvGrpSpPr>
          <p:grpSpPr bwMode="auto">
            <a:xfrm>
              <a:off x="-48" y="584"/>
              <a:ext cx="768" cy="3216"/>
              <a:chOff x="0" y="528"/>
              <a:chExt cx="768" cy="3216"/>
            </a:xfrm>
          </p:grpSpPr>
          <p:sp>
            <p:nvSpPr>
              <p:cNvPr id="117789" name="Rectangle 16"/>
              <p:cNvSpPr>
                <a:spLocks noChangeArrowheads="1"/>
              </p:cNvSpPr>
              <p:nvPr/>
            </p:nvSpPr>
            <p:spPr bwMode="auto">
              <a:xfrm>
                <a:off x="0" y="528"/>
                <a:ext cx="768" cy="3216"/>
              </a:xfrm>
              <a:prstGeom prst="rect">
                <a:avLst/>
              </a:prstGeom>
              <a:solidFill>
                <a:schemeClr val="bg1"/>
              </a:solidFill>
              <a:ln w="9525">
                <a:noFill/>
                <a:miter lim="800000"/>
                <a:headEnd/>
                <a:tailEnd/>
              </a:ln>
            </p:spPr>
            <p:txBody>
              <a:bodyPr wrap="none" anchor="ctr">
                <a:prstTxWarp prst="textNoShape">
                  <a:avLst/>
                </a:prstTxWarp>
              </a:bodyPr>
              <a:lstStyle/>
              <a:p>
                <a:endParaRPr lang="it-IT"/>
              </a:p>
            </p:txBody>
          </p:sp>
          <p:sp>
            <p:nvSpPr>
              <p:cNvPr id="117790" name="AutoShape 17"/>
              <p:cNvSpPr>
                <a:spLocks noChangeArrowheads="1"/>
              </p:cNvSpPr>
              <p:nvPr/>
            </p:nvSpPr>
            <p:spPr bwMode="auto">
              <a:xfrm rot="-8071524">
                <a:off x="624" y="1392"/>
                <a:ext cx="96" cy="96"/>
              </a:xfrm>
              <a:prstGeom prst="rtTriangle">
                <a:avLst/>
              </a:prstGeom>
              <a:solidFill>
                <a:schemeClr val="accent1"/>
              </a:solidFill>
              <a:ln w="9525">
                <a:solidFill>
                  <a:schemeClr val="tx1"/>
                </a:solidFill>
                <a:miter lim="800000"/>
                <a:headEnd/>
                <a:tailEnd/>
              </a:ln>
            </p:spPr>
            <p:txBody>
              <a:bodyPr wrap="none" anchor="ctr">
                <a:prstTxWarp prst="textNoShape">
                  <a:avLst/>
                </a:prstTxWarp>
              </a:bodyPr>
              <a:lstStyle/>
              <a:p>
                <a:endParaRPr lang="it-IT"/>
              </a:p>
            </p:txBody>
          </p:sp>
          <p:sp>
            <p:nvSpPr>
              <p:cNvPr id="117791" name="Text Box 18"/>
              <p:cNvSpPr txBox="1">
                <a:spLocks noChangeArrowheads="1"/>
              </p:cNvSpPr>
              <p:nvPr/>
            </p:nvSpPr>
            <p:spPr bwMode="auto">
              <a:xfrm>
                <a:off x="207" y="1368"/>
                <a:ext cx="466" cy="250"/>
              </a:xfrm>
              <a:prstGeom prst="rect">
                <a:avLst/>
              </a:prstGeom>
              <a:noFill/>
              <a:ln w="9525">
                <a:noFill/>
                <a:miter lim="800000"/>
                <a:headEnd/>
                <a:tailEnd/>
              </a:ln>
            </p:spPr>
            <p:txBody>
              <a:bodyPr>
                <a:prstTxWarp prst="textNoShape">
                  <a:avLst/>
                </a:prstTxWarp>
                <a:spAutoFit/>
              </a:bodyPr>
              <a:lstStyle/>
              <a:p>
                <a:r>
                  <a:rPr lang="it-IT" sz="1000"/>
                  <a:t>Creta 365</a:t>
                </a:r>
              </a:p>
              <a:p>
                <a:r>
                  <a:rPr lang="it-IT" sz="1000"/>
                  <a:t>M 8.3</a:t>
                </a:r>
                <a:endParaRPr lang="it-IT" sz="2400"/>
              </a:p>
            </p:txBody>
          </p:sp>
          <p:sp>
            <p:nvSpPr>
              <p:cNvPr id="117792" name="AutoShape 19"/>
              <p:cNvSpPr>
                <a:spLocks noChangeArrowheads="1"/>
              </p:cNvSpPr>
              <p:nvPr/>
            </p:nvSpPr>
            <p:spPr bwMode="auto">
              <a:xfrm rot="-8071524">
                <a:off x="624" y="2064"/>
                <a:ext cx="96" cy="96"/>
              </a:xfrm>
              <a:prstGeom prst="rtTriangle">
                <a:avLst/>
              </a:prstGeom>
              <a:solidFill>
                <a:schemeClr val="accent1"/>
              </a:solidFill>
              <a:ln w="9525">
                <a:solidFill>
                  <a:schemeClr val="tx1"/>
                </a:solidFill>
                <a:miter lim="800000"/>
                <a:headEnd/>
                <a:tailEnd/>
              </a:ln>
            </p:spPr>
            <p:txBody>
              <a:bodyPr wrap="none" anchor="ctr">
                <a:prstTxWarp prst="textNoShape">
                  <a:avLst/>
                </a:prstTxWarp>
              </a:bodyPr>
              <a:lstStyle/>
              <a:p>
                <a:endParaRPr lang="it-IT"/>
              </a:p>
            </p:txBody>
          </p:sp>
          <p:sp>
            <p:nvSpPr>
              <p:cNvPr id="117793" name="Text Box 20"/>
              <p:cNvSpPr txBox="1">
                <a:spLocks noChangeArrowheads="1"/>
              </p:cNvSpPr>
              <p:nvPr/>
            </p:nvSpPr>
            <p:spPr bwMode="auto">
              <a:xfrm>
                <a:off x="171" y="2052"/>
                <a:ext cx="555" cy="250"/>
              </a:xfrm>
              <a:prstGeom prst="rect">
                <a:avLst/>
              </a:prstGeom>
              <a:noFill/>
              <a:ln w="9525">
                <a:noFill/>
                <a:miter lim="800000"/>
                <a:headEnd/>
                <a:tailEnd/>
              </a:ln>
            </p:spPr>
            <p:txBody>
              <a:bodyPr wrap="none">
                <a:prstTxWarp prst="textNoShape">
                  <a:avLst/>
                </a:prstTxWarp>
                <a:spAutoFit/>
              </a:bodyPr>
              <a:lstStyle/>
              <a:p>
                <a:pPr algn="r"/>
                <a:r>
                  <a:rPr lang="it-IT" sz="1000"/>
                  <a:t>SiciliaW 1693</a:t>
                </a:r>
                <a:br>
                  <a:rPr lang="it-IT" sz="1000"/>
                </a:br>
                <a:r>
                  <a:rPr lang="it-IT" sz="1000"/>
                  <a:t>M 7.4</a:t>
                </a:r>
                <a:endParaRPr lang="it-IT" sz="2400"/>
              </a:p>
            </p:txBody>
          </p:sp>
          <p:sp>
            <p:nvSpPr>
              <p:cNvPr id="117794" name="AutoShape 21"/>
              <p:cNvSpPr>
                <a:spLocks noChangeArrowheads="1"/>
              </p:cNvSpPr>
              <p:nvPr/>
            </p:nvSpPr>
            <p:spPr bwMode="auto">
              <a:xfrm rot="-8071524">
                <a:off x="624" y="2256"/>
                <a:ext cx="96" cy="96"/>
              </a:xfrm>
              <a:prstGeom prst="rtTriangle">
                <a:avLst/>
              </a:prstGeom>
              <a:solidFill>
                <a:schemeClr val="accent1"/>
              </a:solidFill>
              <a:ln w="9525">
                <a:solidFill>
                  <a:schemeClr val="tx1"/>
                </a:solidFill>
                <a:miter lim="800000"/>
                <a:headEnd/>
                <a:tailEnd/>
              </a:ln>
            </p:spPr>
            <p:txBody>
              <a:bodyPr wrap="none" anchor="ctr">
                <a:prstTxWarp prst="textNoShape">
                  <a:avLst/>
                </a:prstTxWarp>
              </a:bodyPr>
              <a:lstStyle/>
              <a:p>
                <a:endParaRPr lang="it-IT"/>
              </a:p>
            </p:txBody>
          </p:sp>
          <p:sp>
            <p:nvSpPr>
              <p:cNvPr id="117795" name="Text Box 22"/>
              <p:cNvSpPr txBox="1">
                <a:spLocks noChangeArrowheads="1"/>
              </p:cNvSpPr>
              <p:nvPr/>
            </p:nvSpPr>
            <p:spPr bwMode="auto">
              <a:xfrm>
                <a:off x="23" y="2244"/>
                <a:ext cx="684" cy="1193"/>
              </a:xfrm>
              <a:prstGeom prst="rect">
                <a:avLst/>
              </a:prstGeom>
              <a:noFill/>
              <a:ln w="9525">
                <a:noFill/>
                <a:miter lim="800000"/>
                <a:headEnd/>
                <a:tailEnd/>
              </a:ln>
            </p:spPr>
            <p:txBody>
              <a:bodyPr wrap="none">
                <a:prstTxWarp prst="textNoShape">
                  <a:avLst/>
                </a:prstTxWarp>
                <a:spAutoFit/>
              </a:bodyPr>
              <a:lstStyle/>
              <a:p>
                <a:pPr algn="r"/>
                <a:r>
                  <a:rPr lang="it-IT" sz="1000"/>
                  <a:t>Messina 1908</a:t>
                </a:r>
              </a:p>
              <a:p>
                <a:pPr algn="r"/>
                <a:r>
                  <a:rPr lang="it-IT" sz="1000"/>
                  <a:t>M 7.</a:t>
                </a:r>
              </a:p>
              <a:p>
                <a:pPr algn="r"/>
                <a:endParaRPr lang="it-IT" sz="1800" b="1">
                  <a:solidFill>
                    <a:srgbClr val="0000FF"/>
                  </a:solidFill>
                </a:endParaRPr>
              </a:p>
              <a:p>
                <a:pPr algn="r"/>
                <a:r>
                  <a:rPr lang="it-IT" sz="1600" b="1" i="1">
                    <a:solidFill>
                      <a:srgbClr val="0000FF"/>
                    </a:solidFill>
                  </a:rPr>
                  <a:t>Historical</a:t>
                </a:r>
              </a:p>
              <a:p>
                <a:pPr algn="r"/>
                <a:r>
                  <a:rPr lang="it-IT" sz="1600" b="1" i="1">
                    <a:solidFill>
                      <a:srgbClr val="0000FF"/>
                    </a:solidFill>
                  </a:rPr>
                  <a:t>seismicity</a:t>
                </a:r>
              </a:p>
              <a:p>
                <a:pPr algn="r"/>
                <a:r>
                  <a:rPr lang="it-IT" sz="1600" b="1" i="1">
                    <a:solidFill>
                      <a:srgbClr val="0000FF"/>
                    </a:solidFill>
                  </a:rPr>
                  <a:t>in the</a:t>
                </a:r>
              </a:p>
              <a:p>
                <a:pPr algn="r"/>
                <a:r>
                  <a:rPr lang="it-IT" sz="1600" b="1" i="1">
                    <a:solidFill>
                      <a:srgbClr val="0000FF"/>
                    </a:solidFill>
                  </a:rPr>
                  <a:t>Mediter-</a:t>
                </a:r>
              </a:p>
              <a:p>
                <a:pPr algn="r"/>
                <a:r>
                  <a:rPr lang="it-IT" sz="1600" b="1" i="1">
                    <a:solidFill>
                      <a:srgbClr val="0000FF"/>
                    </a:solidFill>
                  </a:rPr>
                  <a:t>ranean</a:t>
                </a:r>
                <a:endParaRPr lang="it-IT" sz="2000"/>
              </a:p>
            </p:txBody>
          </p:sp>
        </p:grpSp>
        <p:sp>
          <p:nvSpPr>
            <p:cNvPr id="117788" name="Rectangle 23"/>
            <p:cNvSpPr>
              <a:spLocks noChangeArrowheads="1"/>
            </p:cNvSpPr>
            <p:nvPr/>
          </p:nvSpPr>
          <p:spPr bwMode="auto">
            <a:xfrm>
              <a:off x="768" y="528"/>
              <a:ext cx="528" cy="2784"/>
            </a:xfrm>
            <a:prstGeom prst="rect">
              <a:avLst/>
            </a:prstGeom>
            <a:noFill/>
            <a:ln w="9525">
              <a:noFill/>
              <a:miter lim="800000"/>
              <a:headEnd/>
              <a:tailEnd/>
            </a:ln>
          </p:spPr>
          <p:txBody>
            <a:bodyPr wrap="none">
              <a:prstTxWarp prst="textNoShape">
                <a:avLst/>
              </a:prstTxWarp>
            </a:bodyPr>
            <a:lstStyle/>
            <a:p>
              <a:r>
                <a:rPr lang="it-IT" sz="1800"/>
                <a:t>9,5</a:t>
              </a:r>
            </a:p>
            <a:p>
              <a:endParaRPr lang="it-IT" sz="1800"/>
            </a:p>
            <a:p>
              <a:r>
                <a:rPr lang="it-IT" sz="1800"/>
                <a:t>9</a:t>
              </a:r>
            </a:p>
            <a:p>
              <a:endParaRPr lang="it-IT" sz="1400"/>
            </a:p>
            <a:p>
              <a:r>
                <a:rPr lang="it-IT" sz="1800"/>
                <a:t>8,5</a:t>
              </a:r>
            </a:p>
            <a:p>
              <a:endParaRPr lang="it-IT" sz="1200"/>
            </a:p>
            <a:p>
              <a:endParaRPr lang="it-IT" sz="500"/>
            </a:p>
            <a:p>
              <a:r>
                <a:rPr lang="it-IT" sz="1800"/>
                <a:t>8</a:t>
              </a:r>
            </a:p>
            <a:p>
              <a:endParaRPr lang="it-IT" sz="1200"/>
            </a:p>
            <a:p>
              <a:endParaRPr lang="it-IT" sz="1800"/>
            </a:p>
            <a:p>
              <a:r>
                <a:rPr lang="it-IT" sz="1800"/>
                <a:t>7,5</a:t>
              </a:r>
            </a:p>
            <a:p>
              <a:endParaRPr lang="it-IT" sz="1800"/>
            </a:p>
            <a:p>
              <a:r>
                <a:rPr lang="it-IT" sz="1800"/>
                <a:t>7</a:t>
              </a:r>
            </a:p>
            <a:p>
              <a:endParaRPr lang="it-IT" sz="1800"/>
            </a:p>
            <a:p>
              <a:endParaRPr lang="it-IT" sz="1800"/>
            </a:p>
            <a:p>
              <a:endParaRPr lang="it-IT" sz="1400"/>
            </a:p>
            <a:p>
              <a:r>
                <a:rPr lang="it-IT" sz="1800"/>
                <a:t>6,5</a:t>
              </a:r>
            </a:p>
            <a:p>
              <a:endParaRPr lang="it-IT" sz="1800"/>
            </a:p>
          </p:txBody>
        </p:sp>
      </p:grpSp>
      <p:grpSp>
        <p:nvGrpSpPr>
          <p:cNvPr id="7" name="Group 24"/>
          <p:cNvGrpSpPr>
            <a:grpSpLocks/>
          </p:cNvGrpSpPr>
          <p:nvPr/>
        </p:nvGrpSpPr>
        <p:grpSpPr bwMode="auto">
          <a:xfrm>
            <a:off x="1219200" y="457200"/>
            <a:ext cx="6934200" cy="5511800"/>
            <a:chOff x="768" y="288"/>
            <a:chExt cx="4368" cy="3472"/>
          </a:xfrm>
        </p:grpSpPr>
        <p:sp>
          <p:nvSpPr>
            <p:cNvPr id="117785" name="Freeform 25"/>
            <p:cNvSpPr>
              <a:spLocks/>
            </p:cNvSpPr>
            <p:nvPr/>
          </p:nvSpPr>
          <p:spPr bwMode="auto">
            <a:xfrm>
              <a:off x="768" y="288"/>
              <a:ext cx="4368" cy="3472"/>
            </a:xfrm>
            <a:custGeom>
              <a:avLst/>
              <a:gdLst>
                <a:gd name="T0" fmla="*/ 0 w 4368"/>
                <a:gd name="T1" fmla="*/ 1632 h 3472"/>
                <a:gd name="T2" fmla="*/ 0 w 4368"/>
                <a:gd name="T3" fmla="*/ 0 h 3472"/>
                <a:gd name="T4" fmla="*/ 4368 w 4368"/>
                <a:gd name="T5" fmla="*/ 0 h 3472"/>
                <a:gd name="T6" fmla="*/ 4368 w 4368"/>
                <a:gd name="T7" fmla="*/ 3472 h 3472"/>
                <a:gd name="T8" fmla="*/ 4232 w 4368"/>
                <a:gd name="T9" fmla="*/ 3472 h 3472"/>
                <a:gd name="T10" fmla="*/ 3400 w 4368"/>
                <a:gd name="T11" fmla="*/ 3016 h 3472"/>
                <a:gd name="T12" fmla="*/ 2064 w 4368"/>
                <a:gd name="T13" fmla="*/ 2328 h 3472"/>
                <a:gd name="T14" fmla="*/ 1288 w 4368"/>
                <a:gd name="T15" fmla="*/ 1960 h 3472"/>
                <a:gd name="T16" fmla="*/ 608 w 4368"/>
                <a:gd name="T17" fmla="*/ 1768 h 3472"/>
                <a:gd name="T18" fmla="*/ 480 w 4368"/>
                <a:gd name="T19" fmla="*/ 1736 h 3472"/>
                <a:gd name="T20" fmla="*/ 0 w 4368"/>
                <a:gd name="T21" fmla="*/ 1680 h 34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68"/>
                <a:gd name="T34" fmla="*/ 0 h 3472"/>
                <a:gd name="T35" fmla="*/ 4368 w 4368"/>
                <a:gd name="T36" fmla="*/ 3472 h 34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68" h="3472">
                  <a:moveTo>
                    <a:pt x="0" y="1632"/>
                  </a:moveTo>
                  <a:lnTo>
                    <a:pt x="0" y="0"/>
                  </a:lnTo>
                  <a:lnTo>
                    <a:pt x="4368" y="0"/>
                  </a:lnTo>
                  <a:lnTo>
                    <a:pt x="4368" y="3472"/>
                  </a:lnTo>
                  <a:lnTo>
                    <a:pt x="4232" y="3472"/>
                  </a:lnTo>
                  <a:lnTo>
                    <a:pt x="3400" y="3016"/>
                  </a:lnTo>
                  <a:lnTo>
                    <a:pt x="2064" y="2328"/>
                  </a:lnTo>
                  <a:lnTo>
                    <a:pt x="1288" y="1960"/>
                  </a:lnTo>
                  <a:cubicBezTo>
                    <a:pt x="1061" y="1896"/>
                    <a:pt x="835" y="1827"/>
                    <a:pt x="608" y="1768"/>
                  </a:cubicBezTo>
                  <a:cubicBezTo>
                    <a:pt x="469" y="1731"/>
                    <a:pt x="526" y="1782"/>
                    <a:pt x="480" y="1736"/>
                  </a:cubicBezTo>
                  <a:lnTo>
                    <a:pt x="0" y="1680"/>
                  </a:lnTo>
                </a:path>
              </a:pathLst>
            </a:custGeom>
            <a:solidFill>
              <a:srgbClr val="FF0000">
                <a:alpha val="56862"/>
              </a:srgbClr>
            </a:solidFill>
            <a:ln w="9525">
              <a:solidFill>
                <a:schemeClr val="tx1"/>
              </a:solidFill>
              <a:round/>
              <a:headEnd/>
              <a:tailEnd/>
            </a:ln>
          </p:spPr>
          <p:txBody>
            <a:bodyPr wrap="none" anchor="ctr">
              <a:prstTxWarp prst="textNoShape">
                <a:avLst/>
              </a:prstTxWarp>
            </a:bodyPr>
            <a:lstStyle/>
            <a:p>
              <a:endParaRPr lang="it-IT"/>
            </a:p>
          </p:txBody>
        </p:sp>
        <p:sp>
          <p:nvSpPr>
            <p:cNvPr id="117786" name="Text Box 26"/>
            <p:cNvSpPr txBox="1">
              <a:spLocks noChangeArrowheads="1"/>
            </p:cNvSpPr>
            <p:nvPr/>
          </p:nvSpPr>
          <p:spPr bwMode="auto">
            <a:xfrm>
              <a:off x="3072" y="959"/>
              <a:ext cx="1152" cy="673"/>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000" b="1"/>
                <a:t>No such earthquakes</a:t>
              </a:r>
              <a:endParaRPr lang="it-IT" sz="2400" b="1"/>
            </a:p>
            <a:p>
              <a:pPr algn="ctr">
                <a:spcBef>
                  <a:spcPct val="50000"/>
                </a:spcBef>
              </a:pPr>
              <a:r>
                <a:rPr lang="it-IT" sz="1600" b="1" i="1"/>
                <a:t>M&gt;7.5</a:t>
              </a:r>
              <a:endParaRPr lang="it-IT" sz="2400"/>
            </a:p>
          </p:txBody>
        </p:sp>
      </p:grpSp>
      <p:grpSp>
        <p:nvGrpSpPr>
          <p:cNvPr id="8" name="Group 27"/>
          <p:cNvGrpSpPr>
            <a:grpSpLocks/>
          </p:cNvGrpSpPr>
          <p:nvPr/>
        </p:nvGrpSpPr>
        <p:grpSpPr bwMode="auto">
          <a:xfrm>
            <a:off x="6553200" y="457200"/>
            <a:ext cx="1600200" cy="5537200"/>
            <a:chOff x="4128" y="288"/>
            <a:chExt cx="1008" cy="3488"/>
          </a:xfrm>
        </p:grpSpPr>
        <p:sp>
          <p:nvSpPr>
            <p:cNvPr id="117783" name="Rectangle 28"/>
            <p:cNvSpPr>
              <a:spLocks noChangeArrowheads="1"/>
            </p:cNvSpPr>
            <p:nvPr/>
          </p:nvSpPr>
          <p:spPr bwMode="auto">
            <a:xfrm>
              <a:off x="4128" y="288"/>
              <a:ext cx="1008" cy="3488"/>
            </a:xfrm>
            <a:prstGeom prst="rect">
              <a:avLst/>
            </a:prstGeom>
            <a:solidFill>
              <a:srgbClr val="C0C0C0">
                <a:alpha val="50195"/>
              </a:srgbClr>
            </a:solidFill>
            <a:ln w="9525">
              <a:solidFill>
                <a:schemeClr val="tx1"/>
              </a:solidFill>
              <a:miter lim="800000"/>
              <a:headEnd/>
              <a:tailEnd/>
            </a:ln>
          </p:spPr>
          <p:txBody>
            <a:bodyPr wrap="none" anchor="ctr">
              <a:prstTxWarp prst="textNoShape">
                <a:avLst/>
              </a:prstTxWarp>
            </a:bodyPr>
            <a:lstStyle/>
            <a:p>
              <a:endParaRPr lang="it-IT"/>
            </a:p>
          </p:txBody>
        </p:sp>
        <p:sp>
          <p:nvSpPr>
            <p:cNvPr id="117784" name="Text Box 29"/>
            <p:cNvSpPr txBox="1">
              <a:spLocks noChangeArrowheads="1"/>
            </p:cNvSpPr>
            <p:nvPr/>
          </p:nvSpPr>
          <p:spPr bwMode="auto">
            <a:xfrm>
              <a:off x="4176" y="1536"/>
              <a:ext cx="960" cy="634"/>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000" b="1"/>
                <a:t>No such distance</a:t>
              </a:r>
              <a:r>
                <a:rPr lang="it-IT" sz="2400" b="1"/>
                <a:t> </a:t>
              </a:r>
              <a:r>
                <a:rPr lang="it-IT" sz="1600" b="1" i="1"/>
                <a:t>&gt;1200km</a:t>
              </a:r>
              <a:endParaRPr lang="it-IT" sz="2400"/>
            </a:p>
          </p:txBody>
        </p:sp>
      </p:grpSp>
      <p:grpSp>
        <p:nvGrpSpPr>
          <p:cNvPr id="9" name="Group 30"/>
          <p:cNvGrpSpPr>
            <a:grpSpLocks/>
          </p:cNvGrpSpPr>
          <p:nvPr/>
        </p:nvGrpSpPr>
        <p:grpSpPr bwMode="auto">
          <a:xfrm>
            <a:off x="1219200" y="457200"/>
            <a:ext cx="3886200" cy="5562600"/>
            <a:chOff x="768" y="288"/>
            <a:chExt cx="2448" cy="3504"/>
          </a:xfrm>
        </p:grpSpPr>
        <p:sp>
          <p:nvSpPr>
            <p:cNvPr id="117781" name="Rectangle 31"/>
            <p:cNvSpPr>
              <a:spLocks noChangeArrowheads="1"/>
            </p:cNvSpPr>
            <p:nvPr/>
          </p:nvSpPr>
          <p:spPr bwMode="auto">
            <a:xfrm>
              <a:off x="768" y="288"/>
              <a:ext cx="2448" cy="3504"/>
            </a:xfrm>
            <a:prstGeom prst="rect">
              <a:avLst/>
            </a:prstGeom>
            <a:solidFill>
              <a:srgbClr val="FF9900">
                <a:alpha val="50195"/>
              </a:srgbClr>
            </a:solidFill>
            <a:ln w="9525">
              <a:solidFill>
                <a:schemeClr val="tx1"/>
              </a:solidFill>
              <a:miter lim="800000"/>
              <a:headEnd/>
              <a:tailEnd/>
            </a:ln>
          </p:spPr>
          <p:txBody>
            <a:bodyPr wrap="none" anchor="ctr">
              <a:prstTxWarp prst="textNoShape">
                <a:avLst/>
              </a:prstTxWarp>
            </a:bodyPr>
            <a:lstStyle/>
            <a:p>
              <a:endParaRPr lang="it-IT"/>
            </a:p>
          </p:txBody>
        </p:sp>
        <p:sp>
          <p:nvSpPr>
            <p:cNvPr id="117782" name="Text Box 32"/>
            <p:cNvSpPr txBox="1">
              <a:spLocks noChangeArrowheads="1"/>
            </p:cNvSpPr>
            <p:nvPr/>
          </p:nvSpPr>
          <p:spPr bwMode="auto">
            <a:xfrm>
              <a:off x="864" y="2160"/>
              <a:ext cx="2304" cy="250"/>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000" b="1"/>
                <a:t>Below time of response (2h)</a:t>
              </a:r>
              <a:endParaRPr lang="it-IT" sz="2000"/>
            </a:p>
          </p:txBody>
        </p:sp>
      </p:grpSp>
      <p:grpSp>
        <p:nvGrpSpPr>
          <p:cNvPr id="10" name="Group 33"/>
          <p:cNvGrpSpPr>
            <a:grpSpLocks/>
          </p:cNvGrpSpPr>
          <p:nvPr/>
        </p:nvGrpSpPr>
        <p:grpSpPr bwMode="auto">
          <a:xfrm>
            <a:off x="1219200" y="4152900"/>
            <a:ext cx="6934200" cy="1841500"/>
            <a:chOff x="768" y="2616"/>
            <a:chExt cx="4368" cy="1160"/>
          </a:xfrm>
        </p:grpSpPr>
        <p:sp>
          <p:nvSpPr>
            <p:cNvPr id="117779" name="Rectangle 34"/>
            <p:cNvSpPr>
              <a:spLocks noChangeArrowheads="1"/>
            </p:cNvSpPr>
            <p:nvPr/>
          </p:nvSpPr>
          <p:spPr bwMode="auto">
            <a:xfrm>
              <a:off x="768" y="2616"/>
              <a:ext cx="4368" cy="1160"/>
            </a:xfrm>
            <a:prstGeom prst="rect">
              <a:avLst/>
            </a:prstGeom>
            <a:solidFill>
              <a:srgbClr val="99CC00">
                <a:alpha val="50195"/>
              </a:srgbClr>
            </a:solidFill>
            <a:ln w="9525">
              <a:solidFill>
                <a:schemeClr val="tx1"/>
              </a:solidFill>
              <a:miter lim="800000"/>
              <a:headEnd/>
              <a:tailEnd/>
            </a:ln>
          </p:spPr>
          <p:txBody>
            <a:bodyPr wrap="none" anchor="ctr">
              <a:prstTxWarp prst="textNoShape">
                <a:avLst/>
              </a:prstTxWarp>
            </a:bodyPr>
            <a:lstStyle/>
            <a:p>
              <a:endParaRPr lang="it-IT"/>
            </a:p>
          </p:txBody>
        </p:sp>
        <p:sp>
          <p:nvSpPr>
            <p:cNvPr id="117780" name="Text Box 35"/>
            <p:cNvSpPr txBox="1">
              <a:spLocks noChangeArrowheads="1"/>
            </p:cNvSpPr>
            <p:nvPr/>
          </p:nvSpPr>
          <p:spPr bwMode="auto">
            <a:xfrm>
              <a:off x="1392" y="2976"/>
              <a:ext cx="2304" cy="702"/>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000" b="1"/>
                <a:t>Below risk </a:t>
              </a:r>
              <a:br>
                <a:rPr lang="it-IT" sz="2000" b="1"/>
              </a:br>
              <a:r>
                <a:rPr lang="it-IT" sz="2000" b="1"/>
                <a:t>threshold</a:t>
              </a:r>
              <a:endParaRPr lang="it-IT" sz="2400" b="1"/>
            </a:p>
            <a:p>
              <a:pPr algn="ctr">
                <a:spcBef>
                  <a:spcPct val="50000"/>
                </a:spcBef>
              </a:pPr>
              <a:r>
                <a:rPr lang="it-IT" sz="1800" b="1" i="1"/>
                <a:t>H</a:t>
              </a:r>
              <a:r>
                <a:rPr lang="it-IT" sz="1800" b="1" i="1" baseline="-25000"/>
                <a:t>run-up</a:t>
              </a:r>
              <a:r>
                <a:rPr lang="it-IT" sz="1800" b="1" i="1"/>
                <a:t>&lt;1m</a:t>
              </a:r>
              <a:endParaRPr lang="it-IT" sz="2400"/>
            </a:p>
          </p:txBody>
        </p:sp>
      </p:grpSp>
      <p:grpSp>
        <p:nvGrpSpPr>
          <p:cNvPr id="11" name="Group 36"/>
          <p:cNvGrpSpPr>
            <a:grpSpLocks/>
          </p:cNvGrpSpPr>
          <p:nvPr/>
        </p:nvGrpSpPr>
        <p:grpSpPr bwMode="auto">
          <a:xfrm>
            <a:off x="1219200" y="457200"/>
            <a:ext cx="2514600" cy="5562600"/>
            <a:chOff x="768" y="288"/>
            <a:chExt cx="1584" cy="3504"/>
          </a:xfrm>
        </p:grpSpPr>
        <p:sp>
          <p:nvSpPr>
            <p:cNvPr id="117777" name="Rectangle 37"/>
            <p:cNvSpPr>
              <a:spLocks noChangeArrowheads="1"/>
            </p:cNvSpPr>
            <p:nvPr/>
          </p:nvSpPr>
          <p:spPr bwMode="auto">
            <a:xfrm>
              <a:off x="768" y="288"/>
              <a:ext cx="1584" cy="3504"/>
            </a:xfrm>
            <a:prstGeom prst="rect">
              <a:avLst/>
            </a:prstGeom>
            <a:solidFill>
              <a:srgbClr val="FF9900">
                <a:alpha val="50195"/>
              </a:srgbClr>
            </a:solidFill>
            <a:ln w="9525">
              <a:solidFill>
                <a:schemeClr val="tx1"/>
              </a:solidFill>
              <a:miter lim="800000"/>
              <a:headEnd/>
              <a:tailEnd/>
            </a:ln>
          </p:spPr>
          <p:txBody>
            <a:bodyPr wrap="none" anchor="ctr">
              <a:prstTxWarp prst="textNoShape">
                <a:avLst/>
              </a:prstTxWarp>
            </a:bodyPr>
            <a:lstStyle/>
            <a:p>
              <a:endParaRPr lang="it-IT"/>
            </a:p>
          </p:txBody>
        </p:sp>
        <p:sp>
          <p:nvSpPr>
            <p:cNvPr id="117778" name="Text Box 38"/>
            <p:cNvSpPr txBox="1">
              <a:spLocks noChangeArrowheads="1"/>
            </p:cNvSpPr>
            <p:nvPr/>
          </p:nvSpPr>
          <p:spPr bwMode="auto">
            <a:xfrm>
              <a:off x="830" y="1920"/>
              <a:ext cx="1491" cy="442"/>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000" b="1"/>
                <a:t>Diminuish the response time (30’)</a:t>
              </a:r>
              <a:endParaRPr lang="it-IT" sz="2000"/>
            </a:p>
          </p:txBody>
        </p:sp>
      </p:grpSp>
      <p:grpSp>
        <p:nvGrpSpPr>
          <p:cNvPr id="12" name="Group 39"/>
          <p:cNvGrpSpPr>
            <a:grpSpLocks/>
          </p:cNvGrpSpPr>
          <p:nvPr/>
        </p:nvGrpSpPr>
        <p:grpSpPr bwMode="auto">
          <a:xfrm>
            <a:off x="1206500" y="457200"/>
            <a:ext cx="6946900" cy="4483100"/>
            <a:chOff x="760" y="288"/>
            <a:chExt cx="4376" cy="2824"/>
          </a:xfrm>
        </p:grpSpPr>
        <p:grpSp>
          <p:nvGrpSpPr>
            <p:cNvPr id="117773" name="Group 40"/>
            <p:cNvGrpSpPr>
              <a:grpSpLocks/>
            </p:cNvGrpSpPr>
            <p:nvPr/>
          </p:nvGrpSpPr>
          <p:grpSpPr bwMode="auto">
            <a:xfrm>
              <a:off x="760" y="288"/>
              <a:ext cx="4376" cy="2816"/>
              <a:chOff x="760" y="280"/>
              <a:chExt cx="4376" cy="2816"/>
            </a:xfrm>
          </p:grpSpPr>
          <p:sp>
            <p:nvSpPr>
              <p:cNvPr id="117775" name="Freeform 41"/>
              <p:cNvSpPr>
                <a:spLocks/>
              </p:cNvSpPr>
              <p:nvPr/>
            </p:nvSpPr>
            <p:spPr bwMode="auto">
              <a:xfrm>
                <a:off x="760" y="280"/>
                <a:ext cx="4376" cy="2816"/>
              </a:xfrm>
              <a:custGeom>
                <a:avLst/>
                <a:gdLst>
                  <a:gd name="T0" fmla="*/ 8 w 4376"/>
                  <a:gd name="T1" fmla="*/ 8 h 2816"/>
                  <a:gd name="T2" fmla="*/ 16 w 4376"/>
                  <a:gd name="T3" fmla="*/ 1264 h 2816"/>
                  <a:gd name="T4" fmla="*/ 976 w 4376"/>
                  <a:gd name="T5" fmla="*/ 1416 h 2816"/>
                  <a:gd name="T6" fmla="*/ 2032 w 4376"/>
                  <a:gd name="T7" fmla="*/ 1712 h 2816"/>
                  <a:gd name="T8" fmla="*/ 3280 w 4376"/>
                  <a:gd name="T9" fmla="*/ 2240 h 2816"/>
                  <a:gd name="T10" fmla="*/ 4360 w 4376"/>
                  <a:gd name="T11" fmla="*/ 2816 h 2816"/>
                  <a:gd name="T12" fmla="*/ 4359 w 4376"/>
                  <a:gd name="T13" fmla="*/ 0 h 2816"/>
                  <a:gd name="T14" fmla="*/ 0 w 4376"/>
                  <a:gd name="T15" fmla="*/ 0 h 2816"/>
                  <a:gd name="T16" fmla="*/ 0 60000 65536"/>
                  <a:gd name="T17" fmla="*/ 0 60000 65536"/>
                  <a:gd name="T18" fmla="*/ 0 60000 65536"/>
                  <a:gd name="T19" fmla="*/ 0 60000 65536"/>
                  <a:gd name="T20" fmla="*/ 0 60000 65536"/>
                  <a:gd name="T21" fmla="*/ 0 60000 65536"/>
                  <a:gd name="T22" fmla="*/ 0 60000 65536"/>
                  <a:gd name="T23" fmla="*/ 0 60000 65536"/>
                  <a:gd name="T24" fmla="*/ 0 w 4376"/>
                  <a:gd name="T25" fmla="*/ 0 h 2816"/>
                  <a:gd name="T26" fmla="*/ 4376 w 4376"/>
                  <a:gd name="T27" fmla="*/ 2816 h 28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76" h="2816">
                    <a:moveTo>
                      <a:pt x="8" y="8"/>
                    </a:moveTo>
                    <a:cubicBezTo>
                      <a:pt x="9" y="217"/>
                      <a:pt x="8" y="1008"/>
                      <a:pt x="16" y="1264"/>
                    </a:cubicBezTo>
                    <a:cubicBezTo>
                      <a:pt x="696" y="1352"/>
                      <a:pt x="640" y="1341"/>
                      <a:pt x="976" y="1416"/>
                    </a:cubicBezTo>
                    <a:cubicBezTo>
                      <a:pt x="1312" y="1491"/>
                      <a:pt x="1648" y="1574"/>
                      <a:pt x="2032" y="1712"/>
                    </a:cubicBezTo>
                    <a:cubicBezTo>
                      <a:pt x="2415" y="1849"/>
                      <a:pt x="2892" y="2056"/>
                      <a:pt x="3280" y="2240"/>
                    </a:cubicBezTo>
                    <a:cubicBezTo>
                      <a:pt x="3668" y="2424"/>
                      <a:pt x="4064" y="2648"/>
                      <a:pt x="4360" y="2816"/>
                    </a:cubicBezTo>
                    <a:cubicBezTo>
                      <a:pt x="4376" y="2408"/>
                      <a:pt x="4359" y="477"/>
                      <a:pt x="4359" y="0"/>
                    </a:cubicBezTo>
                    <a:cubicBezTo>
                      <a:pt x="3896" y="8"/>
                      <a:pt x="908" y="0"/>
                      <a:pt x="0" y="0"/>
                    </a:cubicBezTo>
                  </a:path>
                </a:pathLst>
              </a:custGeom>
              <a:solidFill>
                <a:srgbClr val="FF0000">
                  <a:alpha val="30980"/>
                </a:srgbClr>
              </a:solidFill>
              <a:ln w="57150">
                <a:noFill/>
                <a:round/>
                <a:headEnd/>
                <a:tailEnd/>
              </a:ln>
            </p:spPr>
            <p:txBody>
              <a:bodyPr wrap="none" anchor="ctr">
                <a:prstTxWarp prst="textNoShape">
                  <a:avLst/>
                </a:prstTxWarp>
              </a:bodyPr>
              <a:lstStyle/>
              <a:p>
                <a:endParaRPr lang="it-IT"/>
              </a:p>
            </p:txBody>
          </p:sp>
          <p:sp>
            <p:nvSpPr>
              <p:cNvPr id="117776" name="Text Box 42"/>
              <p:cNvSpPr txBox="1">
                <a:spLocks noChangeArrowheads="1"/>
              </p:cNvSpPr>
              <p:nvPr/>
            </p:nvSpPr>
            <p:spPr bwMode="auto">
              <a:xfrm>
                <a:off x="2448" y="672"/>
                <a:ext cx="1392" cy="826"/>
              </a:xfrm>
              <a:prstGeom prst="rect">
                <a:avLst/>
              </a:prstGeom>
              <a:noFill/>
              <a:ln w="9525">
                <a:noFill/>
                <a:miter lim="800000"/>
                <a:headEnd/>
                <a:tailEnd/>
              </a:ln>
            </p:spPr>
            <p:txBody>
              <a:bodyPr>
                <a:prstTxWarp prst="textNoShape">
                  <a:avLst/>
                </a:prstTxWarp>
                <a:spAutoFit/>
              </a:bodyPr>
              <a:lstStyle/>
              <a:p>
                <a:pPr algn="ctr">
                  <a:spcBef>
                    <a:spcPct val="50000"/>
                  </a:spcBef>
                </a:pPr>
                <a:r>
                  <a:rPr lang="it-IT" sz="2000" b="1"/>
                  <a:t>To consider earthquakes greater than M&gt;7.5</a:t>
                </a:r>
                <a:endParaRPr lang="it-IT" sz="2400"/>
              </a:p>
            </p:txBody>
          </p:sp>
        </p:grpSp>
        <p:sp>
          <p:nvSpPr>
            <p:cNvPr id="117774" name="Freeform 43"/>
            <p:cNvSpPr>
              <a:spLocks/>
            </p:cNvSpPr>
            <p:nvPr/>
          </p:nvSpPr>
          <p:spPr bwMode="auto">
            <a:xfrm>
              <a:off x="768" y="1536"/>
              <a:ext cx="4368" cy="1576"/>
            </a:xfrm>
            <a:custGeom>
              <a:avLst/>
              <a:gdLst>
                <a:gd name="T0" fmla="*/ 0 w 4368"/>
                <a:gd name="T1" fmla="*/ 0 h 1576"/>
                <a:gd name="T2" fmla="*/ 968 w 4368"/>
                <a:gd name="T3" fmla="*/ 160 h 1576"/>
                <a:gd name="T4" fmla="*/ 2024 w 4368"/>
                <a:gd name="T5" fmla="*/ 456 h 1576"/>
                <a:gd name="T6" fmla="*/ 3272 w 4368"/>
                <a:gd name="T7" fmla="*/ 984 h 1576"/>
                <a:gd name="T8" fmla="*/ 4368 w 4368"/>
                <a:gd name="T9" fmla="*/ 1576 h 1576"/>
                <a:gd name="T10" fmla="*/ 0 60000 65536"/>
                <a:gd name="T11" fmla="*/ 0 60000 65536"/>
                <a:gd name="T12" fmla="*/ 0 60000 65536"/>
                <a:gd name="T13" fmla="*/ 0 60000 65536"/>
                <a:gd name="T14" fmla="*/ 0 60000 65536"/>
                <a:gd name="T15" fmla="*/ 0 w 4368"/>
                <a:gd name="T16" fmla="*/ 0 h 1576"/>
                <a:gd name="T17" fmla="*/ 4368 w 4368"/>
                <a:gd name="T18" fmla="*/ 1576 h 1576"/>
              </a:gdLst>
              <a:ahLst/>
              <a:cxnLst>
                <a:cxn ang="T10">
                  <a:pos x="T0" y="T1"/>
                </a:cxn>
                <a:cxn ang="T11">
                  <a:pos x="T2" y="T3"/>
                </a:cxn>
                <a:cxn ang="T12">
                  <a:pos x="T4" y="T5"/>
                </a:cxn>
                <a:cxn ang="T13">
                  <a:pos x="T6" y="T7"/>
                </a:cxn>
                <a:cxn ang="T14">
                  <a:pos x="T8" y="T9"/>
                </a:cxn>
              </a:cxnLst>
              <a:rect l="T15" t="T16" r="T17" b="T18"/>
              <a:pathLst>
                <a:path w="4368" h="1576">
                  <a:moveTo>
                    <a:pt x="0" y="0"/>
                  </a:moveTo>
                  <a:cubicBezTo>
                    <a:pt x="161" y="26"/>
                    <a:pt x="630" y="84"/>
                    <a:pt x="968" y="160"/>
                  </a:cubicBezTo>
                  <a:cubicBezTo>
                    <a:pt x="1305" y="235"/>
                    <a:pt x="1640" y="318"/>
                    <a:pt x="2024" y="456"/>
                  </a:cubicBezTo>
                  <a:cubicBezTo>
                    <a:pt x="2407" y="593"/>
                    <a:pt x="2881" y="797"/>
                    <a:pt x="3272" y="984"/>
                  </a:cubicBezTo>
                  <a:cubicBezTo>
                    <a:pt x="3662" y="1170"/>
                    <a:pt x="4139" y="1452"/>
                    <a:pt x="4368" y="1576"/>
                  </a:cubicBezTo>
                </a:path>
              </a:pathLst>
            </a:custGeom>
            <a:noFill/>
            <a:ln w="57150">
              <a:solidFill>
                <a:srgbClr val="FF0000"/>
              </a:solidFill>
              <a:prstDash val="dash"/>
              <a:round/>
              <a:headEnd/>
              <a:tailEnd/>
            </a:ln>
          </p:spPr>
          <p:txBody>
            <a:bodyPr wrap="none" anchor="ctr">
              <a:prstTxWarp prst="textNoShape">
                <a:avLst/>
              </a:prstTxWarp>
            </a:bodyPr>
            <a:lstStyle/>
            <a:p>
              <a:endParaRPr lang="it-IT"/>
            </a:p>
          </p:txBody>
        </p:sp>
      </p:grpSp>
      <p:sp>
        <p:nvSpPr>
          <p:cNvPr id="117772" name="Text Box 44"/>
          <p:cNvSpPr txBox="1">
            <a:spLocks noChangeArrowheads="1"/>
          </p:cNvSpPr>
          <p:nvPr/>
        </p:nvSpPr>
        <p:spPr bwMode="auto">
          <a:xfrm>
            <a:off x="1416050" y="-138113"/>
            <a:ext cx="7727950" cy="595313"/>
          </a:xfrm>
          <a:prstGeom prst="rect">
            <a:avLst/>
          </a:prstGeom>
          <a:solidFill>
            <a:schemeClr val="bg1"/>
          </a:solidFill>
          <a:ln w="25400">
            <a:noFill/>
            <a:miter lim="800000"/>
            <a:headEnd/>
            <a:tailEnd/>
          </a:ln>
        </p:spPr>
        <p:txBody>
          <a:bodyPr lIns="90000" tIns="46800" rIns="90000" bIns="46800">
            <a:prstTxWarp prst="textNoShape">
              <a:avLst/>
            </a:prstTxWarp>
            <a:spAutoFit/>
          </a:bodyPr>
          <a:lstStyle/>
          <a:p>
            <a:pPr algn="r" eaLnBrk="1" hangingPunct="1">
              <a:lnSpc>
                <a:spcPct val="150000"/>
              </a:lnSpc>
            </a:pPr>
            <a:r>
              <a:rPr lang="it-IT" sz="2200">
                <a:latin typeface="Baskerville Semibold" charset="0"/>
              </a:rPr>
              <a:t>Tsumani wave height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srcRect/>
          <a:stretch>
            <a:fillRect/>
          </a:stretch>
        </p:blipFill>
        <p:spPr bwMode="auto">
          <a:xfrm>
            <a:off x="1905000" y="2222500"/>
            <a:ext cx="6858000" cy="4635500"/>
          </a:xfrm>
          <a:prstGeom prst="rect">
            <a:avLst/>
          </a:prstGeom>
          <a:noFill/>
          <a:ln w="9525">
            <a:noFill/>
            <a:miter lim="800000"/>
            <a:headEnd/>
            <a:tailEnd/>
          </a:ln>
        </p:spPr>
      </p:pic>
      <p:pic>
        <p:nvPicPr>
          <p:cNvPr id="237571" name="Picture 3"/>
          <p:cNvPicPr>
            <a:picLocks noChangeAspect="1" noChangeArrowheads="1"/>
          </p:cNvPicPr>
          <p:nvPr/>
        </p:nvPicPr>
        <p:blipFill>
          <a:blip r:embed="rId3"/>
          <a:srcRect/>
          <a:stretch>
            <a:fillRect/>
          </a:stretch>
        </p:blipFill>
        <p:spPr bwMode="auto">
          <a:xfrm>
            <a:off x="1828800" y="1765300"/>
            <a:ext cx="7150100" cy="4929188"/>
          </a:xfrm>
          <a:prstGeom prst="rect">
            <a:avLst/>
          </a:prstGeom>
          <a:noFill/>
          <a:ln w="9525">
            <a:noFill/>
            <a:miter lim="800000"/>
            <a:headEnd/>
            <a:tailEnd/>
          </a:ln>
        </p:spPr>
      </p:pic>
      <p:sp>
        <p:nvSpPr>
          <p:cNvPr id="237572" name="Freeform 4"/>
          <p:cNvSpPr>
            <a:spLocks/>
          </p:cNvSpPr>
          <p:nvPr/>
        </p:nvSpPr>
        <p:spPr bwMode="auto">
          <a:xfrm>
            <a:off x="3065463" y="5303838"/>
            <a:ext cx="1168400" cy="1385887"/>
          </a:xfrm>
          <a:custGeom>
            <a:avLst/>
            <a:gdLst>
              <a:gd name="T0" fmla="*/ 0 w 736"/>
              <a:gd name="T1" fmla="*/ 0 h 873"/>
              <a:gd name="T2" fmla="*/ 53 w 736"/>
              <a:gd name="T3" fmla="*/ 96 h 873"/>
              <a:gd name="T4" fmla="*/ 32 w 736"/>
              <a:gd name="T5" fmla="*/ 48 h 873"/>
              <a:gd name="T6" fmla="*/ 74 w 736"/>
              <a:gd name="T7" fmla="*/ 171 h 873"/>
              <a:gd name="T8" fmla="*/ 74 w 736"/>
              <a:gd name="T9" fmla="*/ 187 h 873"/>
              <a:gd name="T10" fmla="*/ 53 w 736"/>
              <a:gd name="T11" fmla="*/ 326 h 873"/>
              <a:gd name="T12" fmla="*/ 48 w 736"/>
              <a:gd name="T13" fmla="*/ 342 h 873"/>
              <a:gd name="T14" fmla="*/ 58 w 736"/>
              <a:gd name="T15" fmla="*/ 358 h 873"/>
              <a:gd name="T16" fmla="*/ 85 w 736"/>
              <a:gd name="T17" fmla="*/ 422 h 873"/>
              <a:gd name="T18" fmla="*/ 144 w 736"/>
              <a:gd name="T19" fmla="*/ 496 h 873"/>
              <a:gd name="T20" fmla="*/ 170 w 736"/>
              <a:gd name="T21" fmla="*/ 523 h 873"/>
              <a:gd name="T22" fmla="*/ 208 w 736"/>
              <a:gd name="T23" fmla="*/ 560 h 873"/>
              <a:gd name="T24" fmla="*/ 256 w 736"/>
              <a:gd name="T25" fmla="*/ 539 h 873"/>
              <a:gd name="T26" fmla="*/ 277 w 736"/>
              <a:gd name="T27" fmla="*/ 603 h 873"/>
              <a:gd name="T28" fmla="*/ 256 w 736"/>
              <a:gd name="T29" fmla="*/ 747 h 873"/>
              <a:gd name="T30" fmla="*/ 293 w 736"/>
              <a:gd name="T31" fmla="*/ 800 h 873"/>
              <a:gd name="T32" fmla="*/ 341 w 736"/>
              <a:gd name="T33" fmla="*/ 838 h 873"/>
              <a:gd name="T34" fmla="*/ 373 w 736"/>
              <a:gd name="T35" fmla="*/ 848 h 873"/>
              <a:gd name="T36" fmla="*/ 480 w 736"/>
              <a:gd name="T37" fmla="*/ 859 h 873"/>
              <a:gd name="T38" fmla="*/ 554 w 736"/>
              <a:gd name="T39" fmla="*/ 854 h 873"/>
              <a:gd name="T40" fmla="*/ 693 w 736"/>
              <a:gd name="T41" fmla="*/ 848 h 873"/>
              <a:gd name="T42" fmla="*/ 736 w 736"/>
              <a:gd name="T43" fmla="*/ 822 h 873"/>
              <a:gd name="T44" fmla="*/ 645 w 736"/>
              <a:gd name="T45" fmla="*/ 790 h 873"/>
              <a:gd name="T46" fmla="*/ 480 w 736"/>
              <a:gd name="T47" fmla="*/ 790 h 873"/>
              <a:gd name="T48" fmla="*/ 416 w 736"/>
              <a:gd name="T49" fmla="*/ 774 h 873"/>
              <a:gd name="T50" fmla="*/ 384 w 736"/>
              <a:gd name="T51" fmla="*/ 694 h 873"/>
              <a:gd name="T52" fmla="*/ 362 w 736"/>
              <a:gd name="T53" fmla="*/ 662 h 873"/>
              <a:gd name="T54" fmla="*/ 378 w 736"/>
              <a:gd name="T55" fmla="*/ 614 h 873"/>
              <a:gd name="T56" fmla="*/ 341 w 736"/>
              <a:gd name="T57" fmla="*/ 395 h 873"/>
              <a:gd name="T58" fmla="*/ 314 w 736"/>
              <a:gd name="T59" fmla="*/ 304 h 873"/>
              <a:gd name="T60" fmla="*/ 336 w 736"/>
              <a:gd name="T61" fmla="*/ 219 h 873"/>
              <a:gd name="T62" fmla="*/ 320 w 736"/>
              <a:gd name="T63" fmla="*/ 27 h 8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6"/>
              <a:gd name="T97" fmla="*/ 0 h 873"/>
              <a:gd name="T98" fmla="*/ 736 w 736"/>
              <a:gd name="T99" fmla="*/ 873 h 8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6" h="873">
                <a:moveTo>
                  <a:pt x="0" y="0"/>
                </a:moveTo>
                <a:cubicBezTo>
                  <a:pt x="7" y="10"/>
                  <a:pt x="45" y="85"/>
                  <a:pt x="53" y="96"/>
                </a:cubicBezTo>
                <a:cubicBezTo>
                  <a:pt x="56" y="101"/>
                  <a:pt x="32" y="48"/>
                  <a:pt x="32" y="48"/>
                </a:cubicBezTo>
                <a:cubicBezTo>
                  <a:pt x="42" y="83"/>
                  <a:pt x="65" y="135"/>
                  <a:pt x="74" y="171"/>
                </a:cubicBezTo>
                <a:cubicBezTo>
                  <a:pt x="76" y="181"/>
                  <a:pt x="74" y="187"/>
                  <a:pt x="74" y="187"/>
                </a:cubicBezTo>
                <a:cubicBezTo>
                  <a:pt x="78" y="240"/>
                  <a:pt x="103" y="291"/>
                  <a:pt x="53" y="326"/>
                </a:cubicBezTo>
                <a:cubicBezTo>
                  <a:pt x="51" y="331"/>
                  <a:pt x="47" y="336"/>
                  <a:pt x="48" y="342"/>
                </a:cubicBezTo>
                <a:cubicBezTo>
                  <a:pt x="48" y="348"/>
                  <a:pt x="55" y="352"/>
                  <a:pt x="58" y="358"/>
                </a:cubicBezTo>
                <a:cubicBezTo>
                  <a:pt x="68" y="379"/>
                  <a:pt x="71" y="401"/>
                  <a:pt x="85" y="422"/>
                </a:cubicBezTo>
                <a:cubicBezTo>
                  <a:pt x="95" y="454"/>
                  <a:pt x="115" y="478"/>
                  <a:pt x="144" y="496"/>
                </a:cubicBezTo>
                <a:cubicBezTo>
                  <a:pt x="176" y="548"/>
                  <a:pt x="128" y="476"/>
                  <a:pt x="170" y="523"/>
                </a:cubicBezTo>
                <a:cubicBezTo>
                  <a:pt x="205" y="562"/>
                  <a:pt x="175" y="549"/>
                  <a:pt x="208" y="560"/>
                </a:cubicBezTo>
                <a:cubicBezTo>
                  <a:pt x="225" y="554"/>
                  <a:pt x="238" y="544"/>
                  <a:pt x="256" y="539"/>
                </a:cubicBezTo>
                <a:cubicBezTo>
                  <a:pt x="262" y="560"/>
                  <a:pt x="270" y="581"/>
                  <a:pt x="277" y="603"/>
                </a:cubicBezTo>
                <a:cubicBezTo>
                  <a:pt x="281" y="670"/>
                  <a:pt x="288" y="695"/>
                  <a:pt x="256" y="747"/>
                </a:cubicBezTo>
                <a:cubicBezTo>
                  <a:pt x="264" y="774"/>
                  <a:pt x="264" y="791"/>
                  <a:pt x="293" y="800"/>
                </a:cubicBezTo>
                <a:cubicBezTo>
                  <a:pt x="309" y="811"/>
                  <a:pt x="323" y="828"/>
                  <a:pt x="341" y="838"/>
                </a:cubicBezTo>
                <a:cubicBezTo>
                  <a:pt x="350" y="843"/>
                  <a:pt x="373" y="848"/>
                  <a:pt x="373" y="848"/>
                </a:cubicBezTo>
                <a:cubicBezTo>
                  <a:pt x="409" y="873"/>
                  <a:pt x="430" y="862"/>
                  <a:pt x="480" y="859"/>
                </a:cubicBezTo>
                <a:cubicBezTo>
                  <a:pt x="510" y="864"/>
                  <a:pt x="523" y="858"/>
                  <a:pt x="554" y="854"/>
                </a:cubicBezTo>
                <a:cubicBezTo>
                  <a:pt x="599" y="862"/>
                  <a:pt x="647" y="851"/>
                  <a:pt x="693" y="848"/>
                </a:cubicBezTo>
                <a:cubicBezTo>
                  <a:pt x="716" y="842"/>
                  <a:pt x="727" y="845"/>
                  <a:pt x="736" y="822"/>
                </a:cubicBezTo>
                <a:cubicBezTo>
                  <a:pt x="709" y="803"/>
                  <a:pt x="676" y="795"/>
                  <a:pt x="645" y="790"/>
                </a:cubicBezTo>
                <a:cubicBezTo>
                  <a:pt x="564" y="796"/>
                  <a:pt x="580" y="798"/>
                  <a:pt x="480" y="790"/>
                </a:cubicBezTo>
                <a:cubicBezTo>
                  <a:pt x="458" y="788"/>
                  <a:pt x="416" y="774"/>
                  <a:pt x="416" y="774"/>
                </a:cubicBezTo>
                <a:cubicBezTo>
                  <a:pt x="399" y="749"/>
                  <a:pt x="399" y="717"/>
                  <a:pt x="384" y="694"/>
                </a:cubicBezTo>
                <a:cubicBezTo>
                  <a:pt x="376" y="683"/>
                  <a:pt x="362" y="662"/>
                  <a:pt x="362" y="662"/>
                </a:cubicBezTo>
                <a:cubicBezTo>
                  <a:pt x="353" y="633"/>
                  <a:pt x="369" y="640"/>
                  <a:pt x="378" y="614"/>
                </a:cubicBezTo>
                <a:cubicBezTo>
                  <a:pt x="372" y="435"/>
                  <a:pt x="399" y="479"/>
                  <a:pt x="341" y="395"/>
                </a:cubicBezTo>
                <a:cubicBezTo>
                  <a:pt x="331" y="364"/>
                  <a:pt x="325" y="333"/>
                  <a:pt x="314" y="304"/>
                </a:cubicBezTo>
                <a:cubicBezTo>
                  <a:pt x="307" y="265"/>
                  <a:pt x="314" y="250"/>
                  <a:pt x="336" y="219"/>
                </a:cubicBezTo>
                <a:cubicBezTo>
                  <a:pt x="350" y="171"/>
                  <a:pt x="323" y="67"/>
                  <a:pt x="320" y="27"/>
                </a:cubicBezTo>
              </a:path>
            </a:pathLst>
          </a:custGeom>
          <a:noFill/>
          <a:ln w="28575">
            <a:solidFill>
              <a:srgbClr val="FF0000"/>
            </a:solidFill>
            <a:round/>
            <a:headEnd/>
            <a:tailEnd/>
          </a:ln>
        </p:spPr>
        <p:txBody>
          <a:bodyPr wrap="none" anchor="ctr">
            <a:prstTxWarp prst="textNoShape">
              <a:avLst/>
            </a:prstTxWarp>
          </a:bodyPr>
          <a:lstStyle/>
          <a:p>
            <a:endParaRPr lang="it-IT"/>
          </a:p>
        </p:txBody>
      </p:sp>
      <p:sp>
        <p:nvSpPr>
          <p:cNvPr id="237573" name="Text Box 5"/>
          <p:cNvSpPr txBox="1">
            <a:spLocks noChangeArrowheads="1"/>
          </p:cNvSpPr>
          <p:nvPr/>
        </p:nvSpPr>
        <p:spPr bwMode="auto">
          <a:xfrm>
            <a:off x="371475" y="4933950"/>
            <a:ext cx="1292225" cy="1897063"/>
          </a:xfrm>
          <a:prstGeom prst="rect">
            <a:avLst/>
          </a:prstGeom>
          <a:noFill/>
          <a:ln w="9525">
            <a:noFill/>
            <a:miter lim="800000"/>
            <a:headEnd/>
            <a:tailEnd/>
          </a:ln>
          <a:effectLst/>
        </p:spPr>
        <p:txBody>
          <a:bodyPr wrap="none">
            <a:prstTxWarp prst="textNoShape">
              <a:avLst/>
            </a:prstTxWarp>
            <a:spAutoFit/>
          </a:bodyPr>
          <a:lstStyle/>
          <a:p>
            <a:pPr algn="r" eaLnBrk="1" hangingPunct="1">
              <a:defRPr/>
            </a:pPr>
            <a:r>
              <a:rPr lang="it-IT" sz="3600" b="1">
                <a:solidFill>
                  <a:srgbClr val="FFFF00"/>
                </a:solidFill>
                <a:effectLst>
                  <a:outerShdw blurRad="38100" dist="38100" dir="2700000" algn="tl">
                    <a:srgbClr val="000000"/>
                  </a:outerShdw>
                </a:effectLst>
                <a:latin typeface="Papyrus" charset="0"/>
              </a:rPr>
              <a:t>1979</a:t>
            </a:r>
          </a:p>
          <a:p>
            <a:pPr algn="r" eaLnBrk="1" hangingPunct="1">
              <a:defRPr/>
            </a:pPr>
            <a:r>
              <a:rPr lang="it-IT" b="1">
                <a:solidFill>
                  <a:srgbClr val="FFFF00"/>
                </a:solidFill>
                <a:effectLst>
                  <a:outerShdw blurRad="38100" dist="38100" dir="2700000" algn="tl">
                    <a:srgbClr val="000000"/>
                  </a:outerShdw>
                </a:effectLst>
                <a:latin typeface="Papyrus" charset="0"/>
              </a:rPr>
              <a:t>Nice, </a:t>
            </a:r>
          </a:p>
          <a:p>
            <a:pPr algn="r" eaLnBrk="1" hangingPunct="1">
              <a:defRPr/>
            </a:pPr>
            <a:r>
              <a:rPr lang="it-IT" b="1">
                <a:solidFill>
                  <a:srgbClr val="FFFF00"/>
                </a:solidFill>
                <a:effectLst>
                  <a:outerShdw blurRad="38100" dist="38100" dir="2700000" algn="tl">
                    <a:srgbClr val="000000"/>
                  </a:outerShdw>
                </a:effectLst>
                <a:latin typeface="Papyrus" charset="0"/>
              </a:rPr>
              <a:t>France</a:t>
            </a:r>
          </a:p>
        </p:txBody>
      </p:sp>
      <p:pic>
        <p:nvPicPr>
          <p:cNvPr id="119814" name="Picture 6"/>
          <p:cNvPicPr>
            <a:picLocks noChangeAspect="1" noChangeArrowheads="1"/>
          </p:cNvPicPr>
          <p:nvPr/>
        </p:nvPicPr>
        <p:blipFill>
          <a:blip r:embed="rId4"/>
          <a:srcRect/>
          <a:stretch>
            <a:fillRect/>
          </a:stretch>
        </p:blipFill>
        <p:spPr bwMode="auto">
          <a:xfrm>
            <a:off x="0" y="0"/>
            <a:ext cx="3124200" cy="2936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75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37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2" grpId="0" animBg="1"/>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srcRect b="10744"/>
          <a:stretch>
            <a:fillRect/>
          </a:stretch>
        </p:blipFill>
        <p:spPr bwMode="auto">
          <a:xfrm>
            <a:off x="0" y="0"/>
            <a:ext cx="9296400" cy="6858000"/>
          </a:xfrm>
          <a:prstGeom prst="rect">
            <a:avLst/>
          </a:prstGeom>
          <a:noFill/>
          <a:ln w="9525">
            <a:noFill/>
            <a:miter lim="800000"/>
            <a:headEnd/>
            <a:tailEnd/>
          </a:ln>
        </p:spPr>
      </p:pic>
      <p:sp>
        <p:nvSpPr>
          <p:cNvPr id="120835" name="Rectangle 5"/>
          <p:cNvSpPr>
            <a:spLocks noChangeArrowheads="1"/>
          </p:cNvSpPr>
          <p:nvPr/>
        </p:nvSpPr>
        <p:spPr bwMode="auto">
          <a:xfrm>
            <a:off x="1905000" y="4800600"/>
            <a:ext cx="2819400" cy="1066800"/>
          </a:xfrm>
          <a:prstGeom prst="rect">
            <a:avLst/>
          </a:prstGeom>
          <a:solidFill>
            <a:srgbClr val="4650AF"/>
          </a:solidFill>
          <a:ln w="9525">
            <a:noFill/>
            <a:miter lim="800000"/>
            <a:headEnd/>
            <a:tailEnd/>
          </a:ln>
        </p:spPr>
        <p:txBody>
          <a:bodyPr wrap="none" anchor="ctr">
            <a:prstTxWarp prst="textNoShape">
              <a:avLst/>
            </a:prstTxWarp>
          </a:bodyPr>
          <a:lstStyle/>
          <a:p>
            <a:endParaRPr lang="it-IT"/>
          </a:p>
        </p:txBody>
      </p:sp>
      <p:sp>
        <p:nvSpPr>
          <p:cNvPr id="234500" name="Text Box 4"/>
          <p:cNvSpPr txBox="1">
            <a:spLocks noChangeArrowheads="1"/>
          </p:cNvSpPr>
          <p:nvPr/>
        </p:nvSpPr>
        <p:spPr bwMode="auto">
          <a:xfrm>
            <a:off x="119063" y="4800600"/>
            <a:ext cx="2243137" cy="1897063"/>
          </a:xfrm>
          <a:prstGeom prst="rect">
            <a:avLst/>
          </a:prstGeom>
          <a:noFill/>
          <a:ln w="9525">
            <a:noFill/>
            <a:miter lim="800000"/>
            <a:headEnd/>
            <a:tailEnd/>
          </a:ln>
          <a:effectLst/>
        </p:spPr>
        <p:txBody>
          <a:bodyPr wrap="none">
            <a:prstTxWarp prst="textNoShape">
              <a:avLst/>
            </a:prstTxWarp>
            <a:spAutoFit/>
          </a:bodyPr>
          <a:lstStyle/>
          <a:p>
            <a:pPr algn="r" eaLnBrk="1" hangingPunct="1">
              <a:defRPr/>
            </a:pPr>
            <a:r>
              <a:rPr lang="it-IT" sz="3600" b="1">
                <a:solidFill>
                  <a:srgbClr val="FFFF00"/>
                </a:solidFill>
                <a:effectLst>
                  <a:outerShdw blurRad="38100" dist="38100" dir="2700000" algn="tl">
                    <a:srgbClr val="000000"/>
                  </a:outerShdw>
                </a:effectLst>
                <a:latin typeface="Papyrus" charset="0"/>
              </a:rPr>
              <a:t>1977</a:t>
            </a:r>
          </a:p>
          <a:p>
            <a:pPr algn="r" eaLnBrk="1" hangingPunct="1">
              <a:defRPr/>
            </a:pPr>
            <a:r>
              <a:rPr lang="it-IT" b="1">
                <a:solidFill>
                  <a:srgbClr val="FFFF00"/>
                </a:solidFill>
                <a:effectLst>
                  <a:outerShdw blurRad="38100" dist="38100" dir="2700000" algn="tl">
                    <a:srgbClr val="000000"/>
                  </a:outerShdw>
                </a:effectLst>
                <a:latin typeface="Papyrus" charset="0"/>
              </a:rPr>
              <a:t>Gioia Tauro, </a:t>
            </a:r>
          </a:p>
          <a:p>
            <a:pPr algn="r" eaLnBrk="1" hangingPunct="1">
              <a:defRPr/>
            </a:pPr>
            <a:r>
              <a:rPr lang="it-IT" b="1">
                <a:solidFill>
                  <a:srgbClr val="FFFF00"/>
                </a:solidFill>
                <a:effectLst>
                  <a:outerShdw blurRad="38100" dist="38100" dir="2700000" algn="tl">
                    <a:srgbClr val="000000"/>
                  </a:outerShdw>
                </a:effectLst>
                <a:latin typeface="Papyrus" charset="0"/>
              </a:rPr>
              <a:t>Italia</a:t>
            </a:r>
          </a:p>
        </p:txBody>
      </p:sp>
      <p:sp>
        <p:nvSpPr>
          <p:cNvPr id="120837" name="Freeform 7"/>
          <p:cNvSpPr>
            <a:spLocks/>
          </p:cNvSpPr>
          <p:nvPr/>
        </p:nvSpPr>
        <p:spPr bwMode="auto">
          <a:xfrm>
            <a:off x="4419600" y="3733800"/>
            <a:ext cx="1371600" cy="1524000"/>
          </a:xfrm>
          <a:custGeom>
            <a:avLst/>
            <a:gdLst>
              <a:gd name="T0" fmla="*/ 864 w 864"/>
              <a:gd name="T1" fmla="*/ 0 h 960"/>
              <a:gd name="T2" fmla="*/ 384 w 864"/>
              <a:gd name="T3" fmla="*/ 240 h 960"/>
              <a:gd name="T4" fmla="*/ 0 w 864"/>
              <a:gd name="T5" fmla="*/ 576 h 960"/>
              <a:gd name="T6" fmla="*/ 48 w 864"/>
              <a:gd name="T7" fmla="*/ 960 h 960"/>
              <a:gd name="T8" fmla="*/ 512 w 864"/>
              <a:gd name="T9" fmla="*/ 432 h 960"/>
              <a:gd name="T10" fmla="*/ 864 w 864"/>
              <a:gd name="T11" fmla="*/ 0 h 960"/>
              <a:gd name="T12" fmla="*/ 0 60000 65536"/>
              <a:gd name="T13" fmla="*/ 0 60000 65536"/>
              <a:gd name="T14" fmla="*/ 0 60000 65536"/>
              <a:gd name="T15" fmla="*/ 0 60000 65536"/>
              <a:gd name="T16" fmla="*/ 0 60000 65536"/>
              <a:gd name="T17" fmla="*/ 0 60000 65536"/>
              <a:gd name="T18" fmla="*/ 0 w 864"/>
              <a:gd name="T19" fmla="*/ 0 h 960"/>
              <a:gd name="T20" fmla="*/ 864 w 86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864" h="960">
                <a:moveTo>
                  <a:pt x="864" y="0"/>
                </a:moveTo>
                <a:lnTo>
                  <a:pt x="384" y="240"/>
                </a:lnTo>
                <a:lnTo>
                  <a:pt x="0" y="576"/>
                </a:lnTo>
                <a:lnTo>
                  <a:pt x="48" y="960"/>
                </a:lnTo>
                <a:cubicBezTo>
                  <a:pt x="531" y="428"/>
                  <a:pt x="765" y="432"/>
                  <a:pt x="512" y="432"/>
                </a:cubicBezTo>
                <a:lnTo>
                  <a:pt x="864" y="0"/>
                </a:lnTo>
                <a:close/>
              </a:path>
            </a:pathLst>
          </a:custGeom>
          <a:solidFill>
            <a:srgbClr val="4650AF"/>
          </a:solidFill>
          <a:ln w="9525">
            <a:noFill/>
            <a:round/>
            <a:headEnd/>
            <a:tailEnd/>
          </a:ln>
        </p:spPr>
        <p:txBody>
          <a:bodyPr wrap="none" anchor="ctr">
            <a:prstTxWarp prst="textNoShape">
              <a:avLst/>
            </a:prstTxWarp>
          </a:bodyPr>
          <a:lstStyle/>
          <a:p>
            <a:endParaRPr lang="it-IT"/>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1858" name="Picture 45" descr="scillaLR.jpg                                                   00023288MacintoshHD                    B746CC0A:"/>
          <p:cNvPicPr>
            <a:picLocks noChangeAspect="1" noChangeArrowheads="1"/>
          </p:cNvPicPr>
          <p:nvPr/>
        </p:nvPicPr>
        <p:blipFill>
          <a:blip r:embed="rId2"/>
          <a:srcRect/>
          <a:stretch>
            <a:fillRect/>
          </a:stretch>
        </p:blipFill>
        <p:spPr bwMode="auto">
          <a:xfrm>
            <a:off x="0" y="0"/>
            <a:ext cx="9144000" cy="6869113"/>
          </a:xfrm>
          <a:prstGeom prst="rect">
            <a:avLst/>
          </a:prstGeom>
          <a:noFill/>
          <a:ln w="9525">
            <a:noFill/>
            <a:miter lim="800000"/>
            <a:headEnd/>
            <a:tailEnd/>
          </a:ln>
        </p:spPr>
      </p:pic>
      <p:sp>
        <p:nvSpPr>
          <p:cNvPr id="243715" name="Oval 3"/>
          <p:cNvSpPr>
            <a:spLocks noChangeArrowheads="1"/>
          </p:cNvSpPr>
          <p:nvPr/>
        </p:nvSpPr>
        <p:spPr bwMode="auto">
          <a:xfrm>
            <a:off x="2133600" y="3200400"/>
            <a:ext cx="1066800" cy="1676400"/>
          </a:xfrm>
          <a:prstGeom prst="ellipse">
            <a:avLst/>
          </a:prstGeom>
          <a:noFill/>
          <a:ln w="22225">
            <a:solidFill>
              <a:srgbClr val="FFFF00"/>
            </a:solidFill>
            <a:round/>
            <a:headEnd/>
            <a:tailEnd/>
          </a:ln>
        </p:spPr>
        <p:txBody>
          <a:bodyPr anchor="ctr">
            <a:prstTxWarp prst="textNoShape">
              <a:avLst/>
            </a:prstTxWarp>
            <a:spAutoFit/>
          </a:bodyPr>
          <a:lstStyle/>
          <a:p>
            <a:endParaRPr lang="it-IT"/>
          </a:p>
        </p:txBody>
      </p:sp>
      <p:sp>
        <p:nvSpPr>
          <p:cNvPr id="121860" name="Text Box 4"/>
          <p:cNvSpPr txBox="1">
            <a:spLocks noChangeArrowheads="1"/>
          </p:cNvSpPr>
          <p:nvPr/>
        </p:nvSpPr>
        <p:spPr bwMode="auto">
          <a:xfrm>
            <a:off x="3643313" y="2514600"/>
            <a:ext cx="1428750" cy="517525"/>
          </a:xfrm>
          <a:prstGeom prst="rect">
            <a:avLst/>
          </a:prstGeom>
          <a:noFill/>
          <a:ln w="9525">
            <a:noFill/>
            <a:miter lim="800000"/>
            <a:headEnd/>
            <a:tailEnd/>
          </a:ln>
        </p:spPr>
        <p:txBody>
          <a:bodyPr wrap="none">
            <a:prstTxWarp prst="textNoShape">
              <a:avLst/>
            </a:prstTxWarp>
            <a:spAutoFit/>
          </a:bodyPr>
          <a:lstStyle/>
          <a:p>
            <a:pPr algn="ctr" eaLnBrk="1" hangingPunct="1"/>
            <a:r>
              <a:rPr lang="it-IT" sz="1400" b="1">
                <a:solidFill>
                  <a:srgbClr val="FFFF00"/>
                </a:solidFill>
                <a:latin typeface="Arial" charset="0"/>
              </a:rPr>
              <a:t>Marina Grande</a:t>
            </a:r>
          </a:p>
          <a:p>
            <a:pPr algn="ctr" eaLnBrk="1" hangingPunct="1"/>
            <a:r>
              <a:rPr lang="it-IT" sz="1400" b="1">
                <a:solidFill>
                  <a:srgbClr val="FFFF00"/>
                </a:solidFill>
                <a:latin typeface="Arial" charset="0"/>
              </a:rPr>
              <a:t>Beach</a:t>
            </a:r>
          </a:p>
        </p:txBody>
      </p:sp>
      <p:sp>
        <p:nvSpPr>
          <p:cNvPr id="121861" name="Text Box 5"/>
          <p:cNvSpPr txBox="1">
            <a:spLocks noChangeArrowheads="1"/>
          </p:cNvSpPr>
          <p:nvPr/>
        </p:nvSpPr>
        <p:spPr bwMode="auto">
          <a:xfrm>
            <a:off x="152400" y="3292475"/>
            <a:ext cx="1309688" cy="517525"/>
          </a:xfrm>
          <a:prstGeom prst="rect">
            <a:avLst/>
          </a:prstGeom>
          <a:noFill/>
          <a:ln w="9525">
            <a:noFill/>
            <a:miter lim="800000"/>
            <a:headEnd/>
            <a:tailEnd/>
          </a:ln>
        </p:spPr>
        <p:txBody>
          <a:bodyPr wrap="none">
            <a:prstTxWarp prst="textNoShape">
              <a:avLst/>
            </a:prstTxWarp>
            <a:spAutoFit/>
          </a:bodyPr>
          <a:lstStyle/>
          <a:p>
            <a:pPr algn="ctr" eaLnBrk="1" hangingPunct="1"/>
            <a:r>
              <a:rPr lang="it-IT" sz="1400" b="1">
                <a:solidFill>
                  <a:srgbClr val="FFFF00"/>
                </a:solidFill>
                <a:latin typeface="Arial" charset="0"/>
              </a:rPr>
              <a:t>San Gregorio</a:t>
            </a:r>
          </a:p>
          <a:p>
            <a:pPr algn="ctr" eaLnBrk="1" hangingPunct="1"/>
            <a:r>
              <a:rPr lang="it-IT" sz="1400" b="1">
                <a:solidFill>
                  <a:srgbClr val="FFFF00"/>
                </a:solidFill>
                <a:latin typeface="Arial" charset="0"/>
              </a:rPr>
              <a:t>Cape</a:t>
            </a:r>
          </a:p>
        </p:txBody>
      </p:sp>
      <p:sp>
        <p:nvSpPr>
          <p:cNvPr id="121862" name="Rectangle 6"/>
          <p:cNvSpPr>
            <a:spLocks noChangeArrowheads="1"/>
          </p:cNvSpPr>
          <p:nvPr/>
        </p:nvSpPr>
        <p:spPr bwMode="auto">
          <a:xfrm>
            <a:off x="13244513" y="3609975"/>
            <a:ext cx="282575" cy="595313"/>
          </a:xfrm>
          <a:prstGeom prst="rect">
            <a:avLst/>
          </a:prstGeom>
          <a:noFill/>
          <a:ln w="9525">
            <a:noFill/>
            <a:miter lim="800000"/>
            <a:headEnd/>
            <a:tailEnd/>
          </a:ln>
        </p:spPr>
        <p:txBody>
          <a:bodyPr wrap="none">
            <a:prstTxWarp prst="textNoShape">
              <a:avLst/>
            </a:prstTxWarp>
            <a:spAutoFit/>
          </a:bodyPr>
          <a:lstStyle/>
          <a:p>
            <a:pPr algn="ctr" eaLnBrk="1" hangingPunct="1">
              <a:lnSpc>
                <a:spcPct val="150000"/>
              </a:lnSpc>
              <a:buFontTx/>
              <a:buChar char="•"/>
            </a:pPr>
            <a:endParaRPr lang="it-IT" sz="2200">
              <a:latin typeface="Arial" charset="0"/>
            </a:endParaRPr>
          </a:p>
        </p:txBody>
      </p:sp>
      <p:grpSp>
        <p:nvGrpSpPr>
          <p:cNvPr id="2" name="Group 7"/>
          <p:cNvGrpSpPr>
            <a:grpSpLocks/>
          </p:cNvGrpSpPr>
          <p:nvPr/>
        </p:nvGrpSpPr>
        <p:grpSpPr bwMode="auto">
          <a:xfrm>
            <a:off x="3429000" y="2895600"/>
            <a:ext cx="5715000" cy="3962400"/>
            <a:chOff x="2160" y="1824"/>
            <a:chExt cx="3600" cy="2496"/>
          </a:xfrm>
        </p:grpSpPr>
        <p:pic>
          <p:nvPicPr>
            <p:cNvPr id="121899" name="Picture 8" descr="scilla vista marina grande"/>
            <p:cNvPicPr>
              <a:picLocks noChangeAspect="1" noChangeArrowheads="1"/>
            </p:cNvPicPr>
            <p:nvPr/>
          </p:nvPicPr>
          <p:blipFill>
            <a:blip r:embed="rId3"/>
            <a:srcRect/>
            <a:stretch>
              <a:fillRect/>
            </a:stretch>
          </p:blipFill>
          <p:spPr bwMode="auto">
            <a:xfrm>
              <a:off x="2608" y="3033"/>
              <a:ext cx="3152" cy="1287"/>
            </a:xfrm>
            <a:prstGeom prst="rect">
              <a:avLst/>
            </a:prstGeom>
            <a:noFill/>
            <a:ln w="9525">
              <a:solidFill>
                <a:schemeClr val="tx1"/>
              </a:solidFill>
              <a:miter lim="800000"/>
              <a:headEnd/>
              <a:tailEnd/>
            </a:ln>
          </p:spPr>
        </p:pic>
        <p:sp>
          <p:nvSpPr>
            <p:cNvPr id="121900" name="Rectangle 9"/>
            <p:cNvSpPr>
              <a:spLocks noChangeArrowheads="1"/>
            </p:cNvSpPr>
            <p:nvPr/>
          </p:nvSpPr>
          <p:spPr bwMode="auto">
            <a:xfrm rot="-2154219">
              <a:off x="2160" y="1824"/>
              <a:ext cx="1920" cy="432"/>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grpSp>
      <p:sp>
        <p:nvSpPr>
          <p:cNvPr id="243722" name="Freeform 10"/>
          <p:cNvSpPr>
            <a:spLocks/>
          </p:cNvSpPr>
          <p:nvPr/>
        </p:nvSpPr>
        <p:spPr bwMode="auto">
          <a:xfrm rot="-8461624">
            <a:off x="2286000" y="2133600"/>
            <a:ext cx="1295400" cy="711200"/>
          </a:xfrm>
          <a:custGeom>
            <a:avLst/>
            <a:gdLst>
              <a:gd name="T0" fmla="*/ 8 w 816"/>
              <a:gd name="T1" fmla="*/ 0 h 448"/>
              <a:gd name="T2" fmla="*/ 736 w 816"/>
              <a:gd name="T3" fmla="*/ 128 h 448"/>
              <a:gd name="T4" fmla="*/ 0 60000 65536"/>
              <a:gd name="T5" fmla="*/ 0 60000 65536"/>
              <a:gd name="T6" fmla="*/ 0 w 816"/>
              <a:gd name="T7" fmla="*/ 0 h 448"/>
              <a:gd name="T8" fmla="*/ 816 w 816"/>
              <a:gd name="T9" fmla="*/ 448 h 448"/>
            </a:gdLst>
            <a:ahLst/>
            <a:cxnLst>
              <a:cxn ang="T4">
                <a:pos x="T0" y="T1"/>
              </a:cxn>
              <a:cxn ang="T5">
                <a:pos x="T2" y="T3"/>
              </a:cxn>
            </a:cxnLst>
            <a:rect l="T6" t="T7" r="T8" b="T9"/>
            <a:pathLst>
              <a:path w="816" h="448">
                <a:moveTo>
                  <a:pt x="8" y="0"/>
                </a:moveTo>
                <a:cubicBezTo>
                  <a:pt x="0" y="448"/>
                  <a:pt x="816" y="248"/>
                  <a:pt x="736" y="128"/>
                </a:cubicBezTo>
              </a:path>
            </a:pathLst>
          </a:custGeom>
          <a:noFill/>
          <a:ln w="28575">
            <a:solidFill>
              <a:schemeClr val="tx1"/>
            </a:solidFill>
            <a:round/>
            <a:headEnd/>
            <a:tailEnd/>
          </a:ln>
        </p:spPr>
        <p:txBody>
          <a:bodyPr wrap="none" anchor="ctr">
            <a:prstTxWarp prst="textNoShape">
              <a:avLst/>
            </a:prstTxWarp>
          </a:bodyPr>
          <a:lstStyle/>
          <a:p>
            <a:endParaRPr lang="it-IT"/>
          </a:p>
        </p:txBody>
      </p:sp>
      <p:sp>
        <p:nvSpPr>
          <p:cNvPr id="243723" name="Freeform 11"/>
          <p:cNvSpPr>
            <a:spLocks/>
          </p:cNvSpPr>
          <p:nvPr/>
        </p:nvSpPr>
        <p:spPr bwMode="auto">
          <a:xfrm rot="10406887">
            <a:off x="1752600" y="2590800"/>
            <a:ext cx="1295400" cy="711200"/>
          </a:xfrm>
          <a:custGeom>
            <a:avLst/>
            <a:gdLst>
              <a:gd name="T0" fmla="*/ 8 w 816"/>
              <a:gd name="T1" fmla="*/ 0 h 448"/>
              <a:gd name="T2" fmla="*/ 736 w 816"/>
              <a:gd name="T3" fmla="*/ 128 h 448"/>
              <a:gd name="T4" fmla="*/ 0 60000 65536"/>
              <a:gd name="T5" fmla="*/ 0 60000 65536"/>
              <a:gd name="T6" fmla="*/ 0 w 816"/>
              <a:gd name="T7" fmla="*/ 0 h 448"/>
              <a:gd name="T8" fmla="*/ 816 w 816"/>
              <a:gd name="T9" fmla="*/ 448 h 448"/>
            </a:gdLst>
            <a:ahLst/>
            <a:cxnLst>
              <a:cxn ang="T4">
                <a:pos x="T0" y="T1"/>
              </a:cxn>
              <a:cxn ang="T5">
                <a:pos x="T2" y="T3"/>
              </a:cxn>
            </a:cxnLst>
            <a:rect l="T6" t="T7" r="T8" b="T9"/>
            <a:pathLst>
              <a:path w="816" h="448">
                <a:moveTo>
                  <a:pt x="8" y="0"/>
                </a:moveTo>
                <a:cubicBezTo>
                  <a:pt x="0" y="448"/>
                  <a:pt x="816" y="248"/>
                  <a:pt x="736" y="128"/>
                </a:cubicBezTo>
              </a:path>
            </a:pathLst>
          </a:custGeom>
          <a:noFill/>
          <a:ln w="28575">
            <a:solidFill>
              <a:schemeClr val="tx1"/>
            </a:solidFill>
            <a:round/>
            <a:headEnd/>
            <a:tailEnd/>
          </a:ln>
        </p:spPr>
        <p:txBody>
          <a:bodyPr wrap="none" anchor="ctr">
            <a:prstTxWarp prst="textNoShape">
              <a:avLst/>
            </a:prstTxWarp>
          </a:bodyPr>
          <a:lstStyle/>
          <a:p>
            <a:endParaRPr lang="it-IT"/>
          </a:p>
        </p:txBody>
      </p:sp>
      <p:sp>
        <p:nvSpPr>
          <p:cNvPr id="243724" name="Freeform 12"/>
          <p:cNvSpPr>
            <a:spLocks/>
          </p:cNvSpPr>
          <p:nvPr/>
        </p:nvSpPr>
        <p:spPr bwMode="auto">
          <a:xfrm rot="-5576202">
            <a:off x="2984500" y="2197100"/>
            <a:ext cx="1295400" cy="711200"/>
          </a:xfrm>
          <a:custGeom>
            <a:avLst/>
            <a:gdLst>
              <a:gd name="T0" fmla="*/ 8 w 816"/>
              <a:gd name="T1" fmla="*/ 0 h 448"/>
              <a:gd name="T2" fmla="*/ 736 w 816"/>
              <a:gd name="T3" fmla="*/ 128 h 448"/>
              <a:gd name="T4" fmla="*/ 0 60000 65536"/>
              <a:gd name="T5" fmla="*/ 0 60000 65536"/>
              <a:gd name="T6" fmla="*/ 0 w 816"/>
              <a:gd name="T7" fmla="*/ 0 h 448"/>
              <a:gd name="T8" fmla="*/ 816 w 816"/>
              <a:gd name="T9" fmla="*/ 448 h 448"/>
            </a:gdLst>
            <a:ahLst/>
            <a:cxnLst>
              <a:cxn ang="T4">
                <a:pos x="T0" y="T1"/>
              </a:cxn>
              <a:cxn ang="T5">
                <a:pos x="T2" y="T3"/>
              </a:cxn>
            </a:cxnLst>
            <a:rect l="T6" t="T7" r="T8" b="T9"/>
            <a:pathLst>
              <a:path w="816" h="448">
                <a:moveTo>
                  <a:pt x="8" y="0"/>
                </a:moveTo>
                <a:cubicBezTo>
                  <a:pt x="0" y="448"/>
                  <a:pt x="816" y="248"/>
                  <a:pt x="736" y="128"/>
                </a:cubicBezTo>
              </a:path>
            </a:pathLst>
          </a:custGeom>
          <a:noFill/>
          <a:ln w="28575">
            <a:solidFill>
              <a:schemeClr val="tx1"/>
            </a:solidFill>
            <a:round/>
            <a:headEnd/>
            <a:tailEnd/>
          </a:ln>
        </p:spPr>
        <p:txBody>
          <a:bodyPr wrap="none" anchor="ctr">
            <a:prstTxWarp prst="textNoShape">
              <a:avLst/>
            </a:prstTxWarp>
          </a:bodyPr>
          <a:lstStyle/>
          <a:p>
            <a:endParaRPr lang="it-IT"/>
          </a:p>
        </p:txBody>
      </p:sp>
      <p:sp>
        <p:nvSpPr>
          <p:cNvPr id="243725" name="Freeform 13"/>
          <p:cNvSpPr>
            <a:spLocks/>
          </p:cNvSpPr>
          <p:nvPr/>
        </p:nvSpPr>
        <p:spPr bwMode="auto">
          <a:xfrm rot="-3671375">
            <a:off x="3517900" y="2501900"/>
            <a:ext cx="1295400" cy="711200"/>
          </a:xfrm>
          <a:custGeom>
            <a:avLst/>
            <a:gdLst>
              <a:gd name="T0" fmla="*/ 8 w 816"/>
              <a:gd name="T1" fmla="*/ 0 h 448"/>
              <a:gd name="T2" fmla="*/ 736 w 816"/>
              <a:gd name="T3" fmla="*/ 128 h 448"/>
              <a:gd name="T4" fmla="*/ 0 60000 65536"/>
              <a:gd name="T5" fmla="*/ 0 60000 65536"/>
              <a:gd name="T6" fmla="*/ 0 w 816"/>
              <a:gd name="T7" fmla="*/ 0 h 448"/>
              <a:gd name="T8" fmla="*/ 816 w 816"/>
              <a:gd name="T9" fmla="*/ 448 h 448"/>
            </a:gdLst>
            <a:ahLst/>
            <a:cxnLst>
              <a:cxn ang="T4">
                <a:pos x="T0" y="T1"/>
              </a:cxn>
              <a:cxn ang="T5">
                <a:pos x="T2" y="T3"/>
              </a:cxn>
            </a:cxnLst>
            <a:rect l="T6" t="T7" r="T8" b="T9"/>
            <a:pathLst>
              <a:path w="816" h="448">
                <a:moveTo>
                  <a:pt x="8" y="0"/>
                </a:moveTo>
                <a:cubicBezTo>
                  <a:pt x="0" y="448"/>
                  <a:pt x="816" y="248"/>
                  <a:pt x="736" y="128"/>
                </a:cubicBezTo>
              </a:path>
            </a:pathLst>
          </a:custGeom>
          <a:noFill/>
          <a:ln w="28575">
            <a:solidFill>
              <a:schemeClr val="tx1"/>
            </a:solidFill>
            <a:round/>
            <a:headEnd/>
            <a:tailEnd/>
          </a:ln>
        </p:spPr>
        <p:txBody>
          <a:bodyPr wrap="none" anchor="ctr">
            <a:prstTxWarp prst="textNoShape">
              <a:avLst/>
            </a:prstTxWarp>
          </a:bodyPr>
          <a:lstStyle/>
          <a:p>
            <a:endParaRPr lang="it-IT"/>
          </a:p>
        </p:txBody>
      </p:sp>
      <p:sp>
        <p:nvSpPr>
          <p:cNvPr id="243726" name="Freeform 14"/>
          <p:cNvSpPr>
            <a:spLocks/>
          </p:cNvSpPr>
          <p:nvPr/>
        </p:nvSpPr>
        <p:spPr bwMode="auto">
          <a:xfrm rot="-2932529">
            <a:off x="4051300" y="2806700"/>
            <a:ext cx="1295400" cy="711200"/>
          </a:xfrm>
          <a:custGeom>
            <a:avLst/>
            <a:gdLst>
              <a:gd name="T0" fmla="*/ 8 w 816"/>
              <a:gd name="T1" fmla="*/ 0 h 448"/>
              <a:gd name="T2" fmla="*/ 736 w 816"/>
              <a:gd name="T3" fmla="*/ 128 h 448"/>
              <a:gd name="T4" fmla="*/ 0 60000 65536"/>
              <a:gd name="T5" fmla="*/ 0 60000 65536"/>
              <a:gd name="T6" fmla="*/ 0 w 816"/>
              <a:gd name="T7" fmla="*/ 0 h 448"/>
              <a:gd name="T8" fmla="*/ 816 w 816"/>
              <a:gd name="T9" fmla="*/ 448 h 448"/>
            </a:gdLst>
            <a:ahLst/>
            <a:cxnLst>
              <a:cxn ang="T4">
                <a:pos x="T0" y="T1"/>
              </a:cxn>
              <a:cxn ang="T5">
                <a:pos x="T2" y="T3"/>
              </a:cxn>
            </a:cxnLst>
            <a:rect l="T6" t="T7" r="T8" b="T9"/>
            <a:pathLst>
              <a:path w="816" h="448">
                <a:moveTo>
                  <a:pt x="8" y="0"/>
                </a:moveTo>
                <a:cubicBezTo>
                  <a:pt x="0" y="448"/>
                  <a:pt x="816" y="248"/>
                  <a:pt x="736" y="128"/>
                </a:cubicBezTo>
              </a:path>
            </a:pathLst>
          </a:custGeom>
          <a:noFill/>
          <a:ln w="28575">
            <a:solidFill>
              <a:schemeClr val="tx1"/>
            </a:solidFill>
            <a:round/>
            <a:headEnd/>
            <a:tailEnd/>
          </a:ln>
        </p:spPr>
        <p:txBody>
          <a:bodyPr wrap="none" anchor="ctr">
            <a:prstTxWarp prst="textNoShape">
              <a:avLst/>
            </a:prstTxWarp>
          </a:bodyPr>
          <a:lstStyle/>
          <a:p>
            <a:endParaRPr lang="it-IT"/>
          </a:p>
        </p:txBody>
      </p:sp>
      <p:graphicFrame>
        <p:nvGraphicFramePr>
          <p:cNvPr id="243727" name="Group 15"/>
          <p:cNvGraphicFramePr>
            <a:graphicFrameLocks noGrp="1"/>
          </p:cNvGraphicFramePr>
          <p:nvPr/>
        </p:nvGraphicFramePr>
        <p:xfrm>
          <a:off x="2667000" y="152400"/>
          <a:ext cx="6324600" cy="1188720"/>
        </p:xfrm>
        <a:graphic>
          <a:graphicData uri="http://schemas.openxmlformats.org/drawingml/2006/table">
            <a:tbl>
              <a:tblPr/>
              <a:tblGrid>
                <a:gridCol w="1371600"/>
                <a:gridCol w="914400"/>
                <a:gridCol w="838200"/>
                <a:gridCol w="838200"/>
                <a:gridCol w="2362200"/>
              </a:tblGrid>
              <a:tr h="3048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1" i="0" u="none" strike="noStrike" cap="none" normalizeH="0" baseline="0">
                          <a:ln>
                            <a:noFill/>
                          </a:ln>
                          <a:solidFill>
                            <a:srgbClr val="FFFF00"/>
                          </a:solidFill>
                          <a:effectLst/>
                          <a:latin typeface="Garamond" charset="0"/>
                        </a:rPr>
                        <a:t>5 February</a:t>
                      </a:r>
                      <a:endParaRPr kumimoji="0" lang="it-IT" sz="2400" b="0" i="0" u="none" strike="noStrike" cap="none" normalizeH="0" baseline="0">
                        <a:ln>
                          <a:noFill/>
                        </a:ln>
                        <a:solidFill>
                          <a:srgbClr val="FFFF00"/>
                        </a:solidFill>
                        <a:effectLst/>
                        <a:latin typeface="Garamond"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000" b="0" i="0" u="none" strike="noStrike" cap="none" normalizeH="0" baseline="0">
                          <a:ln>
                            <a:noFill/>
                          </a:ln>
                          <a:solidFill>
                            <a:srgbClr val="FFFF00"/>
                          </a:solidFill>
                          <a:effectLst/>
                          <a:latin typeface="Garamond" charset="0"/>
                        </a:rPr>
                        <a:t>XI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000" b="0" i="0" u="none" strike="noStrike" cap="none" normalizeH="0" baseline="0">
                          <a:ln>
                            <a:noFill/>
                          </a:ln>
                          <a:solidFill>
                            <a:srgbClr val="FFFF00"/>
                          </a:solidFill>
                          <a:effectLst/>
                          <a:latin typeface="Garamond" charset="0"/>
                        </a:rPr>
                        <a:t>XI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000" b="0" i="0" u="none" strike="noStrike" cap="none" normalizeH="0" baseline="0">
                          <a:ln>
                            <a:noFill/>
                          </a:ln>
                          <a:solidFill>
                            <a:srgbClr val="FFFF00"/>
                          </a:solidFill>
                          <a:effectLst/>
                          <a:latin typeface="Garamond" charset="0"/>
                        </a:rPr>
                        <a:t>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Garamond" charset="0"/>
                        </a:rPr>
                        <a:t>Gioia Plain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1" i="0" u="none" strike="noStrike" cap="none" normalizeH="0" baseline="0">
                          <a:ln>
                            <a:noFill/>
                          </a:ln>
                          <a:solidFill>
                            <a:srgbClr val="FFFF00"/>
                          </a:solidFill>
                          <a:effectLst/>
                          <a:latin typeface="Garamond" charset="0"/>
                        </a:rPr>
                        <a:t>6 February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000" b="0" i="0" u="none" strike="noStrike" cap="none" normalizeH="0" baseline="0">
                          <a:ln>
                            <a:noFill/>
                          </a:ln>
                          <a:solidFill>
                            <a:srgbClr val="FFFF00"/>
                          </a:solidFill>
                          <a:effectLst/>
                          <a:latin typeface="Garamond" charset="0"/>
                        </a:rPr>
                        <a:t>VII-IX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000" b="0" i="0" u="none" strike="noStrike" cap="none" normalizeH="0" baseline="0">
                          <a:ln>
                            <a:noFill/>
                          </a:ln>
                          <a:solidFill>
                            <a:srgbClr val="FFFF00"/>
                          </a:solidFill>
                          <a:effectLst/>
                          <a:latin typeface="Garamond" charset="0"/>
                        </a:rPr>
                        <a:t>IX-X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000" b="0" i="0" u="none" strike="noStrike" cap="none" normalizeH="0" baseline="0">
                          <a:ln>
                            <a:noFill/>
                          </a:ln>
                          <a:solidFill>
                            <a:srgbClr val="FFFF00"/>
                          </a:solidFill>
                          <a:effectLst/>
                          <a:latin typeface="Garamond" charset="0"/>
                        </a:rPr>
                        <a:t>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Garamond" charset="0"/>
                        </a:rPr>
                        <a:t>Messina Strait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1" i="0" u="none" strike="noStrike" cap="none" normalizeH="0" baseline="0">
                          <a:ln>
                            <a:noFill/>
                          </a:ln>
                          <a:solidFill>
                            <a:srgbClr val="FFFF00"/>
                          </a:solidFill>
                          <a:effectLst/>
                          <a:latin typeface="Garamond" charset="0"/>
                        </a:rPr>
                        <a:t>7 February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000" b="0" i="0" u="none" strike="noStrike" cap="none" normalizeH="0" baseline="0">
                          <a:ln>
                            <a:noFill/>
                          </a:ln>
                          <a:solidFill>
                            <a:srgbClr val="FFFF00"/>
                          </a:solidFill>
                          <a:effectLst/>
                          <a:latin typeface="Garamond" charset="0"/>
                        </a:rPr>
                        <a:t>X-XI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000" b="0" i="0" u="none" strike="noStrike" cap="none" normalizeH="0" baseline="0">
                          <a:ln>
                            <a:noFill/>
                          </a:ln>
                          <a:solidFill>
                            <a:srgbClr val="FFFF00"/>
                          </a:solidFill>
                          <a:effectLst/>
                          <a:latin typeface="Garamond" charset="0"/>
                        </a:rPr>
                        <a:t>X-XI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000" b="0" i="0" u="none" strike="noStrike" cap="none" normalizeH="0" baseline="0">
                          <a:ln>
                            <a:noFill/>
                          </a:ln>
                          <a:solidFill>
                            <a:srgbClr val="FFFF00"/>
                          </a:solidFill>
                          <a:effectLst/>
                          <a:latin typeface="Garamond" charset="0"/>
                        </a:rPr>
                        <a:t>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800" b="0" i="0" u="none" strike="noStrike" cap="none" normalizeH="0" baseline="0">
                          <a:ln>
                            <a:noFill/>
                          </a:ln>
                          <a:solidFill>
                            <a:srgbClr val="FFFF00"/>
                          </a:solidFill>
                          <a:effectLst/>
                          <a:latin typeface="Garamond" charset="0"/>
                        </a:rPr>
                        <a:t>Gioia Plain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3753" name="AutoShape 41"/>
          <p:cNvSpPr>
            <a:spLocks noChangeArrowheads="1"/>
          </p:cNvSpPr>
          <p:nvPr/>
        </p:nvSpPr>
        <p:spPr bwMode="auto">
          <a:xfrm rot="10800000">
            <a:off x="1752600" y="533400"/>
            <a:ext cx="762000" cy="379413"/>
          </a:xfrm>
          <a:prstGeom prst="leftArrow">
            <a:avLst>
              <a:gd name="adj1" fmla="val 50000"/>
              <a:gd name="adj2" fmla="val 50209"/>
            </a:avLst>
          </a:prstGeom>
          <a:solidFill>
            <a:srgbClr val="FFFF00"/>
          </a:solidFill>
          <a:ln w="9525">
            <a:solidFill>
              <a:srgbClr val="FA8B04"/>
            </a:solidFill>
            <a:miter lim="800000"/>
            <a:headEnd/>
            <a:tailEnd/>
          </a:ln>
        </p:spPr>
        <p:txBody>
          <a:bodyPr wrap="none" anchor="ctr">
            <a:prstTxWarp prst="textNoShape">
              <a:avLst/>
            </a:prstTxWarp>
          </a:bodyPr>
          <a:lstStyle/>
          <a:p>
            <a:endParaRPr lang="it-IT"/>
          </a:p>
        </p:txBody>
      </p:sp>
      <p:sp>
        <p:nvSpPr>
          <p:cNvPr id="121896" name="Text Box 42"/>
          <p:cNvSpPr txBox="1">
            <a:spLocks noChangeArrowheads="1"/>
          </p:cNvSpPr>
          <p:nvPr/>
        </p:nvSpPr>
        <p:spPr bwMode="auto">
          <a:xfrm>
            <a:off x="2701925" y="5273675"/>
            <a:ext cx="1108075" cy="517525"/>
          </a:xfrm>
          <a:prstGeom prst="rect">
            <a:avLst/>
          </a:prstGeom>
          <a:noFill/>
          <a:ln w="9525">
            <a:noFill/>
            <a:miter lim="800000"/>
            <a:headEnd/>
            <a:tailEnd/>
          </a:ln>
        </p:spPr>
        <p:txBody>
          <a:bodyPr>
            <a:prstTxWarp prst="textNoShape">
              <a:avLst/>
            </a:prstTxWarp>
            <a:spAutoFit/>
          </a:bodyPr>
          <a:lstStyle/>
          <a:p>
            <a:pPr algn="ctr" eaLnBrk="1" hangingPunct="1"/>
            <a:r>
              <a:rPr lang="it-IT" sz="1400" b="1">
                <a:solidFill>
                  <a:srgbClr val="FFFF00"/>
                </a:solidFill>
                <a:latin typeface="Arial" charset="0"/>
              </a:rPr>
              <a:t>Campallà Mouintain</a:t>
            </a:r>
          </a:p>
        </p:txBody>
      </p:sp>
      <p:sp>
        <p:nvSpPr>
          <p:cNvPr id="121897" name="Text Box 43"/>
          <p:cNvSpPr txBox="1">
            <a:spLocks noChangeArrowheads="1"/>
          </p:cNvSpPr>
          <p:nvPr/>
        </p:nvSpPr>
        <p:spPr bwMode="auto">
          <a:xfrm>
            <a:off x="5943600" y="3429000"/>
            <a:ext cx="1108075" cy="517525"/>
          </a:xfrm>
          <a:prstGeom prst="rect">
            <a:avLst/>
          </a:prstGeom>
          <a:noFill/>
          <a:ln w="9525">
            <a:noFill/>
            <a:miter lim="800000"/>
            <a:headEnd/>
            <a:tailEnd/>
          </a:ln>
        </p:spPr>
        <p:txBody>
          <a:bodyPr>
            <a:prstTxWarp prst="textNoShape">
              <a:avLst/>
            </a:prstTxWarp>
            <a:spAutoFit/>
          </a:bodyPr>
          <a:lstStyle/>
          <a:p>
            <a:pPr algn="ctr" eaLnBrk="1" hangingPunct="1"/>
            <a:r>
              <a:rPr lang="it-IT" sz="1400" b="1">
                <a:solidFill>
                  <a:srgbClr val="FFFF00"/>
                </a:solidFill>
                <a:latin typeface="Arial" charset="0"/>
              </a:rPr>
              <a:t>Town of Scilla</a:t>
            </a:r>
          </a:p>
        </p:txBody>
      </p:sp>
      <p:sp>
        <p:nvSpPr>
          <p:cNvPr id="243756" name="Text Box 44"/>
          <p:cNvSpPr txBox="1">
            <a:spLocks noChangeArrowheads="1"/>
          </p:cNvSpPr>
          <p:nvPr/>
        </p:nvSpPr>
        <p:spPr bwMode="auto">
          <a:xfrm>
            <a:off x="331788" y="152400"/>
            <a:ext cx="1114425" cy="1897063"/>
          </a:xfrm>
          <a:prstGeom prst="rect">
            <a:avLst/>
          </a:prstGeom>
          <a:noFill/>
          <a:ln w="9525">
            <a:noFill/>
            <a:miter lim="800000"/>
            <a:headEnd/>
            <a:tailEnd/>
          </a:ln>
          <a:effectLst/>
        </p:spPr>
        <p:txBody>
          <a:bodyPr wrap="none">
            <a:prstTxWarp prst="textNoShape">
              <a:avLst/>
            </a:prstTxWarp>
            <a:spAutoFit/>
          </a:bodyPr>
          <a:lstStyle/>
          <a:p>
            <a:pPr algn="r">
              <a:defRPr/>
            </a:pPr>
            <a:r>
              <a:rPr lang="it-IT" sz="3600" b="1">
                <a:solidFill>
                  <a:srgbClr val="FFFF00"/>
                </a:solidFill>
                <a:effectLst>
                  <a:outerShdw blurRad="38100" dist="38100" dir="2700000" algn="tl">
                    <a:srgbClr val="000000"/>
                  </a:outerShdw>
                </a:effectLst>
                <a:latin typeface="Papyrus" charset="0"/>
              </a:rPr>
              <a:t>1783</a:t>
            </a:r>
          </a:p>
          <a:p>
            <a:pPr algn="r">
              <a:defRPr/>
            </a:pPr>
            <a:r>
              <a:rPr lang="it-IT" b="1">
                <a:solidFill>
                  <a:srgbClr val="FFFF00"/>
                </a:solidFill>
                <a:effectLst>
                  <a:outerShdw blurRad="38100" dist="38100" dir="2700000" algn="tl">
                    <a:srgbClr val="000000"/>
                  </a:outerShdw>
                </a:effectLst>
                <a:latin typeface="Papyrus" charset="0"/>
              </a:rPr>
              <a:t>Scilla,</a:t>
            </a:r>
          </a:p>
          <a:p>
            <a:pPr algn="r">
              <a:defRPr/>
            </a:pPr>
            <a:r>
              <a:rPr lang="it-IT" b="1">
                <a:solidFill>
                  <a:srgbClr val="FFFF00"/>
                </a:solidFill>
                <a:effectLst>
                  <a:outerShdw blurRad="38100" dist="38100" dir="2700000" algn="tl">
                    <a:srgbClr val="000000"/>
                  </a:outerShdw>
                </a:effectLst>
                <a:latin typeface="Papyrus" charset="0"/>
              </a:rPr>
              <a:t>Italy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37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37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37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37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437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437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437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animBg="1"/>
      <p:bldP spid="243722" grpId="0" animBg="1"/>
      <p:bldP spid="243723" grpId="0" animBg="1"/>
      <p:bldP spid="243724" grpId="0" animBg="1"/>
      <p:bldP spid="243725" grpId="0" animBg="1"/>
      <p:bldP spid="243726" grpId="0" animBg="1"/>
      <p:bldP spid="243753" grpId="0" animBg="1"/>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a:srcRect t="3679" b="13564"/>
          <a:stretch>
            <a:fillRect/>
          </a:stretch>
        </p:blipFill>
        <p:spPr bwMode="auto">
          <a:xfrm>
            <a:off x="-76200" y="0"/>
            <a:ext cx="9675813" cy="6858000"/>
          </a:xfrm>
          <a:prstGeom prst="rect">
            <a:avLst/>
          </a:prstGeom>
          <a:noFill/>
          <a:ln w="9525">
            <a:noFill/>
            <a:miter lim="800000"/>
            <a:headEnd/>
            <a:tailEnd/>
          </a:ln>
        </p:spPr>
      </p:pic>
      <p:sp>
        <p:nvSpPr>
          <p:cNvPr id="122883" name="Freeform 3"/>
          <p:cNvSpPr>
            <a:spLocks/>
          </p:cNvSpPr>
          <p:nvPr/>
        </p:nvSpPr>
        <p:spPr bwMode="auto">
          <a:xfrm>
            <a:off x="5715000" y="952500"/>
            <a:ext cx="1223963" cy="2400300"/>
          </a:xfrm>
          <a:custGeom>
            <a:avLst/>
            <a:gdLst>
              <a:gd name="T0" fmla="*/ 0 w 771"/>
              <a:gd name="T1" fmla="*/ 1416 h 1512"/>
              <a:gd name="T2" fmla="*/ 144 w 771"/>
              <a:gd name="T3" fmla="*/ 1320 h 1512"/>
              <a:gd name="T4" fmla="*/ 96 w 771"/>
              <a:gd name="T5" fmla="*/ 1176 h 1512"/>
              <a:gd name="T6" fmla="*/ 64 w 771"/>
              <a:gd name="T7" fmla="*/ 1000 h 1512"/>
              <a:gd name="T8" fmla="*/ 72 w 771"/>
              <a:gd name="T9" fmla="*/ 784 h 1512"/>
              <a:gd name="T10" fmla="*/ 192 w 771"/>
              <a:gd name="T11" fmla="*/ 464 h 1512"/>
              <a:gd name="T12" fmla="*/ 256 w 771"/>
              <a:gd name="T13" fmla="*/ 320 h 1512"/>
              <a:gd name="T14" fmla="*/ 480 w 771"/>
              <a:gd name="T15" fmla="*/ 216 h 1512"/>
              <a:gd name="T16" fmla="*/ 568 w 771"/>
              <a:gd name="T17" fmla="*/ 48 h 1512"/>
              <a:gd name="T18" fmla="*/ 632 w 771"/>
              <a:gd name="T19" fmla="*/ 16 h 1512"/>
              <a:gd name="T20" fmla="*/ 752 w 771"/>
              <a:gd name="T21" fmla="*/ 144 h 1512"/>
              <a:gd name="T22" fmla="*/ 744 w 771"/>
              <a:gd name="T23" fmla="*/ 296 h 1512"/>
              <a:gd name="T24" fmla="*/ 672 w 771"/>
              <a:gd name="T25" fmla="*/ 600 h 1512"/>
              <a:gd name="T26" fmla="*/ 608 w 771"/>
              <a:gd name="T27" fmla="*/ 816 h 1512"/>
              <a:gd name="T28" fmla="*/ 504 w 771"/>
              <a:gd name="T29" fmla="*/ 912 h 1512"/>
              <a:gd name="T30" fmla="*/ 400 w 771"/>
              <a:gd name="T31" fmla="*/ 1056 h 1512"/>
              <a:gd name="T32" fmla="*/ 392 w 771"/>
              <a:gd name="T33" fmla="*/ 1176 h 1512"/>
              <a:gd name="T34" fmla="*/ 408 w 771"/>
              <a:gd name="T35" fmla="*/ 1328 h 1512"/>
              <a:gd name="T36" fmla="*/ 344 w 771"/>
              <a:gd name="T37" fmla="*/ 1512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1"/>
              <a:gd name="T58" fmla="*/ 0 h 1512"/>
              <a:gd name="T59" fmla="*/ 771 w 77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1" h="1512">
                <a:moveTo>
                  <a:pt x="0" y="1416"/>
                </a:moveTo>
                <a:cubicBezTo>
                  <a:pt x="64" y="1388"/>
                  <a:pt x="128" y="1360"/>
                  <a:pt x="144" y="1320"/>
                </a:cubicBezTo>
                <a:cubicBezTo>
                  <a:pt x="160" y="1280"/>
                  <a:pt x="109" y="1229"/>
                  <a:pt x="96" y="1176"/>
                </a:cubicBezTo>
                <a:cubicBezTo>
                  <a:pt x="83" y="1123"/>
                  <a:pt x="68" y="1065"/>
                  <a:pt x="64" y="1000"/>
                </a:cubicBezTo>
                <a:cubicBezTo>
                  <a:pt x="60" y="935"/>
                  <a:pt x="51" y="873"/>
                  <a:pt x="72" y="784"/>
                </a:cubicBezTo>
                <a:cubicBezTo>
                  <a:pt x="93" y="695"/>
                  <a:pt x="161" y="541"/>
                  <a:pt x="192" y="464"/>
                </a:cubicBezTo>
                <a:cubicBezTo>
                  <a:pt x="223" y="387"/>
                  <a:pt x="208" y="361"/>
                  <a:pt x="256" y="320"/>
                </a:cubicBezTo>
                <a:cubicBezTo>
                  <a:pt x="304" y="279"/>
                  <a:pt x="428" y="261"/>
                  <a:pt x="480" y="216"/>
                </a:cubicBezTo>
                <a:cubicBezTo>
                  <a:pt x="532" y="171"/>
                  <a:pt x="543" y="81"/>
                  <a:pt x="568" y="48"/>
                </a:cubicBezTo>
                <a:cubicBezTo>
                  <a:pt x="593" y="15"/>
                  <a:pt x="601" y="0"/>
                  <a:pt x="632" y="16"/>
                </a:cubicBezTo>
                <a:cubicBezTo>
                  <a:pt x="663" y="32"/>
                  <a:pt x="733" y="97"/>
                  <a:pt x="752" y="144"/>
                </a:cubicBezTo>
                <a:cubicBezTo>
                  <a:pt x="771" y="191"/>
                  <a:pt x="757" y="220"/>
                  <a:pt x="744" y="296"/>
                </a:cubicBezTo>
                <a:cubicBezTo>
                  <a:pt x="731" y="372"/>
                  <a:pt x="695" y="513"/>
                  <a:pt x="672" y="600"/>
                </a:cubicBezTo>
                <a:cubicBezTo>
                  <a:pt x="649" y="687"/>
                  <a:pt x="636" y="764"/>
                  <a:pt x="608" y="816"/>
                </a:cubicBezTo>
                <a:cubicBezTo>
                  <a:pt x="580" y="868"/>
                  <a:pt x="539" y="872"/>
                  <a:pt x="504" y="912"/>
                </a:cubicBezTo>
                <a:cubicBezTo>
                  <a:pt x="469" y="952"/>
                  <a:pt x="419" y="1012"/>
                  <a:pt x="400" y="1056"/>
                </a:cubicBezTo>
                <a:cubicBezTo>
                  <a:pt x="381" y="1100"/>
                  <a:pt x="391" y="1131"/>
                  <a:pt x="392" y="1176"/>
                </a:cubicBezTo>
                <a:cubicBezTo>
                  <a:pt x="393" y="1221"/>
                  <a:pt x="416" y="1272"/>
                  <a:pt x="408" y="1328"/>
                </a:cubicBezTo>
                <a:cubicBezTo>
                  <a:pt x="400" y="1384"/>
                  <a:pt x="356" y="1481"/>
                  <a:pt x="344" y="1512"/>
                </a:cubicBezTo>
              </a:path>
            </a:pathLst>
          </a:custGeom>
          <a:noFill/>
          <a:ln w="28575">
            <a:solidFill>
              <a:srgbClr val="FF0000"/>
            </a:solidFill>
            <a:round/>
            <a:headEnd/>
            <a:tailEnd/>
          </a:ln>
        </p:spPr>
        <p:txBody>
          <a:bodyPr wrap="none" anchor="ctr">
            <a:prstTxWarp prst="textNoShape">
              <a:avLst/>
            </a:prstTxWarp>
          </a:bodyPr>
          <a:lstStyle/>
          <a:p>
            <a:endParaRPr lang="it-IT"/>
          </a:p>
        </p:txBody>
      </p:sp>
      <p:sp>
        <p:nvSpPr>
          <p:cNvPr id="122884" name="Line 4"/>
          <p:cNvSpPr>
            <a:spLocks noChangeShapeType="1"/>
          </p:cNvSpPr>
          <p:nvPr/>
        </p:nvSpPr>
        <p:spPr bwMode="auto">
          <a:xfrm flipH="1">
            <a:off x="6743700" y="1028700"/>
            <a:ext cx="38100" cy="114300"/>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85" name="Line 5"/>
          <p:cNvSpPr>
            <a:spLocks noChangeShapeType="1"/>
          </p:cNvSpPr>
          <p:nvPr/>
        </p:nvSpPr>
        <p:spPr bwMode="auto">
          <a:xfrm flipH="1">
            <a:off x="6805613" y="1100138"/>
            <a:ext cx="38100" cy="114300"/>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86" name="Line 6"/>
          <p:cNvSpPr>
            <a:spLocks noChangeShapeType="1"/>
          </p:cNvSpPr>
          <p:nvPr/>
        </p:nvSpPr>
        <p:spPr bwMode="auto">
          <a:xfrm flipH="1">
            <a:off x="6842125" y="1201738"/>
            <a:ext cx="63500" cy="6667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87" name="Line 7"/>
          <p:cNvSpPr>
            <a:spLocks noChangeShapeType="1"/>
          </p:cNvSpPr>
          <p:nvPr/>
        </p:nvSpPr>
        <p:spPr bwMode="auto">
          <a:xfrm flipH="1">
            <a:off x="6851650" y="1308100"/>
            <a:ext cx="63500" cy="6667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88" name="Line 8"/>
          <p:cNvSpPr>
            <a:spLocks noChangeShapeType="1"/>
          </p:cNvSpPr>
          <p:nvPr/>
        </p:nvSpPr>
        <p:spPr bwMode="auto">
          <a:xfrm flipH="1">
            <a:off x="6829425" y="1414463"/>
            <a:ext cx="63500" cy="6667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89" name="Line 9"/>
          <p:cNvSpPr>
            <a:spLocks noChangeShapeType="1"/>
          </p:cNvSpPr>
          <p:nvPr/>
        </p:nvSpPr>
        <p:spPr bwMode="auto">
          <a:xfrm flipH="1">
            <a:off x="6692900" y="981075"/>
            <a:ext cx="17463" cy="114300"/>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90" name="Line 10"/>
          <p:cNvSpPr>
            <a:spLocks noChangeShapeType="1"/>
          </p:cNvSpPr>
          <p:nvPr/>
        </p:nvSpPr>
        <p:spPr bwMode="auto">
          <a:xfrm>
            <a:off x="6621463" y="1028700"/>
            <a:ext cx="12700" cy="12382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91" name="Line 11"/>
          <p:cNvSpPr>
            <a:spLocks noChangeShapeType="1"/>
          </p:cNvSpPr>
          <p:nvPr/>
        </p:nvSpPr>
        <p:spPr bwMode="auto">
          <a:xfrm>
            <a:off x="6567488" y="1143000"/>
            <a:ext cx="12700" cy="12382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92" name="Line 12"/>
          <p:cNvSpPr>
            <a:spLocks noChangeShapeType="1"/>
          </p:cNvSpPr>
          <p:nvPr/>
        </p:nvSpPr>
        <p:spPr bwMode="auto">
          <a:xfrm>
            <a:off x="6513513" y="1257300"/>
            <a:ext cx="12700" cy="12382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93" name="Line 13"/>
          <p:cNvSpPr>
            <a:spLocks noChangeShapeType="1"/>
          </p:cNvSpPr>
          <p:nvPr/>
        </p:nvSpPr>
        <p:spPr bwMode="auto">
          <a:xfrm>
            <a:off x="6440488" y="1319213"/>
            <a:ext cx="12700" cy="12382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94" name="Line 14"/>
          <p:cNvSpPr>
            <a:spLocks noChangeShapeType="1"/>
          </p:cNvSpPr>
          <p:nvPr/>
        </p:nvSpPr>
        <p:spPr bwMode="auto">
          <a:xfrm>
            <a:off x="6357938" y="1366838"/>
            <a:ext cx="12700" cy="12382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95" name="Line 15"/>
          <p:cNvSpPr>
            <a:spLocks noChangeShapeType="1"/>
          </p:cNvSpPr>
          <p:nvPr/>
        </p:nvSpPr>
        <p:spPr bwMode="auto">
          <a:xfrm>
            <a:off x="6242050" y="1412875"/>
            <a:ext cx="46038" cy="115888"/>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96" name="Line 16"/>
          <p:cNvSpPr>
            <a:spLocks noChangeShapeType="1"/>
          </p:cNvSpPr>
          <p:nvPr/>
        </p:nvSpPr>
        <p:spPr bwMode="auto">
          <a:xfrm>
            <a:off x="6153150" y="1452563"/>
            <a:ext cx="46038" cy="115887"/>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97" name="Line 17"/>
          <p:cNvSpPr>
            <a:spLocks noChangeShapeType="1"/>
          </p:cNvSpPr>
          <p:nvPr/>
        </p:nvSpPr>
        <p:spPr bwMode="auto">
          <a:xfrm>
            <a:off x="6081713" y="1519238"/>
            <a:ext cx="46037" cy="115887"/>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98" name="Line 18"/>
          <p:cNvSpPr>
            <a:spLocks noChangeShapeType="1"/>
          </p:cNvSpPr>
          <p:nvPr/>
        </p:nvSpPr>
        <p:spPr bwMode="auto">
          <a:xfrm>
            <a:off x="6049963" y="1636713"/>
            <a:ext cx="46037" cy="115887"/>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899" name="Line 19"/>
          <p:cNvSpPr>
            <a:spLocks noChangeShapeType="1"/>
          </p:cNvSpPr>
          <p:nvPr/>
        </p:nvSpPr>
        <p:spPr bwMode="auto">
          <a:xfrm>
            <a:off x="6003925" y="1744663"/>
            <a:ext cx="46038" cy="115887"/>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00" name="Line 20"/>
          <p:cNvSpPr>
            <a:spLocks noChangeShapeType="1"/>
          </p:cNvSpPr>
          <p:nvPr/>
        </p:nvSpPr>
        <p:spPr bwMode="auto">
          <a:xfrm>
            <a:off x="5957888" y="1852613"/>
            <a:ext cx="46037" cy="115887"/>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01" name="Line 21"/>
          <p:cNvSpPr>
            <a:spLocks noChangeShapeType="1"/>
          </p:cNvSpPr>
          <p:nvPr/>
        </p:nvSpPr>
        <p:spPr bwMode="auto">
          <a:xfrm>
            <a:off x="5911850" y="1960563"/>
            <a:ext cx="46038" cy="115887"/>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02" name="Line 22"/>
          <p:cNvSpPr>
            <a:spLocks noChangeShapeType="1"/>
          </p:cNvSpPr>
          <p:nvPr/>
        </p:nvSpPr>
        <p:spPr bwMode="auto">
          <a:xfrm>
            <a:off x="5870575" y="2068513"/>
            <a:ext cx="46038" cy="115887"/>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03" name="Line 23"/>
          <p:cNvSpPr>
            <a:spLocks noChangeShapeType="1"/>
          </p:cNvSpPr>
          <p:nvPr/>
        </p:nvSpPr>
        <p:spPr bwMode="auto">
          <a:xfrm>
            <a:off x="5843588" y="2195513"/>
            <a:ext cx="46037" cy="115887"/>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04" name="Line 24"/>
          <p:cNvSpPr>
            <a:spLocks noChangeShapeType="1"/>
          </p:cNvSpPr>
          <p:nvPr/>
        </p:nvSpPr>
        <p:spPr bwMode="auto">
          <a:xfrm>
            <a:off x="5826125" y="2322513"/>
            <a:ext cx="46038" cy="115887"/>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05" name="Line 25"/>
          <p:cNvSpPr>
            <a:spLocks noChangeShapeType="1"/>
          </p:cNvSpPr>
          <p:nvPr/>
        </p:nvSpPr>
        <p:spPr bwMode="auto">
          <a:xfrm>
            <a:off x="5818188" y="2449513"/>
            <a:ext cx="46037" cy="115887"/>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06" name="Line 26"/>
          <p:cNvSpPr>
            <a:spLocks noChangeShapeType="1"/>
          </p:cNvSpPr>
          <p:nvPr/>
        </p:nvSpPr>
        <p:spPr bwMode="auto">
          <a:xfrm>
            <a:off x="5810250" y="2576513"/>
            <a:ext cx="71438" cy="11112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07" name="Line 27"/>
          <p:cNvSpPr>
            <a:spLocks noChangeShapeType="1"/>
          </p:cNvSpPr>
          <p:nvPr/>
        </p:nvSpPr>
        <p:spPr bwMode="auto">
          <a:xfrm>
            <a:off x="5840413" y="2703513"/>
            <a:ext cx="71437" cy="11112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08" name="Line 28"/>
          <p:cNvSpPr>
            <a:spLocks noChangeShapeType="1"/>
          </p:cNvSpPr>
          <p:nvPr/>
        </p:nvSpPr>
        <p:spPr bwMode="auto">
          <a:xfrm>
            <a:off x="5870575" y="2830513"/>
            <a:ext cx="114300" cy="103187"/>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09" name="Line 29"/>
          <p:cNvSpPr>
            <a:spLocks noChangeShapeType="1"/>
          </p:cNvSpPr>
          <p:nvPr/>
        </p:nvSpPr>
        <p:spPr bwMode="auto">
          <a:xfrm>
            <a:off x="5938838" y="2986088"/>
            <a:ext cx="73025" cy="138112"/>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10" name="Line 30"/>
          <p:cNvSpPr>
            <a:spLocks noChangeShapeType="1"/>
          </p:cNvSpPr>
          <p:nvPr/>
        </p:nvSpPr>
        <p:spPr bwMode="auto">
          <a:xfrm>
            <a:off x="5867400" y="3124200"/>
            <a:ext cx="50800" cy="9207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11" name="Line 31"/>
          <p:cNvSpPr>
            <a:spLocks noChangeShapeType="1"/>
          </p:cNvSpPr>
          <p:nvPr/>
        </p:nvSpPr>
        <p:spPr bwMode="auto">
          <a:xfrm flipH="1">
            <a:off x="6810375" y="1524000"/>
            <a:ext cx="63500" cy="6667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12" name="Line 32"/>
          <p:cNvSpPr>
            <a:spLocks noChangeShapeType="1"/>
          </p:cNvSpPr>
          <p:nvPr/>
        </p:nvSpPr>
        <p:spPr bwMode="auto">
          <a:xfrm flipH="1">
            <a:off x="6781800" y="1633538"/>
            <a:ext cx="63500" cy="6667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13" name="Line 33"/>
          <p:cNvSpPr>
            <a:spLocks noChangeShapeType="1"/>
          </p:cNvSpPr>
          <p:nvPr/>
        </p:nvSpPr>
        <p:spPr bwMode="auto">
          <a:xfrm flipH="1">
            <a:off x="6753225" y="1743075"/>
            <a:ext cx="63500" cy="6667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14" name="Line 34"/>
          <p:cNvSpPr>
            <a:spLocks noChangeShapeType="1"/>
          </p:cNvSpPr>
          <p:nvPr/>
        </p:nvSpPr>
        <p:spPr bwMode="auto">
          <a:xfrm flipH="1">
            <a:off x="6724650" y="1852613"/>
            <a:ext cx="63500" cy="6667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15" name="Line 35"/>
          <p:cNvSpPr>
            <a:spLocks noChangeShapeType="1"/>
          </p:cNvSpPr>
          <p:nvPr/>
        </p:nvSpPr>
        <p:spPr bwMode="auto">
          <a:xfrm flipH="1">
            <a:off x="6696075" y="1962150"/>
            <a:ext cx="63500" cy="6667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16" name="Line 36"/>
          <p:cNvSpPr>
            <a:spLocks noChangeShapeType="1"/>
          </p:cNvSpPr>
          <p:nvPr/>
        </p:nvSpPr>
        <p:spPr bwMode="auto">
          <a:xfrm flipH="1">
            <a:off x="6667500" y="2085975"/>
            <a:ext cx="63500" cy="66675"/>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17" name="Line 37"/>
          <p:cNvSpPr>
            <a:spLocks noChangeShapeType="1"/>
          </p:cNvSpPr>
          <p:nvPr/>
        </p:nvSpPr>
        <p:spPr bwMode="auto">
          <a:xfrm flipH="1">
            <a:off x="6624638" y="2209800"/>
            <a:ext cx="77787" cy="20638"/>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18" name="Line 38"/>
          <p:cNvSpPr>
            <a:spLocks noChangeShapeType="1"/>
          </p:cNvSpPr>
          <p:nvPr/>
        </p:nvSpPr>
        <p:spPr bwMode="auto">
          <a:xfrm flipH="1">
            <a:off x="6542088" y="2305050"/>
            <a:ext cx="77787" cy="20638"/>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19" name="Line 39"/>
          <p:cNvSpPr>
            <a:spLocks noChangeShapeType="1"/>
          </p:cNvSpPr>
          <p:nvPr/>
        </p:nvSpPr>
        <p:spPr bwMode="auto">
          <a:xfrm flipH="1">
            <a:off x="6435725" y="2400300"/>
            <a:ext cx="77788" cy="20638"/>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20" name="Line 40"/>
          <p:cNvSpPr>
            <a:spLocks noChangeShapeType="1"/>
          </p:cNvSpPr>
          <p:nvPr/>
        </p:nvSpPr>
        <p:spPr bwMode="auto">
          <a:xfrm flipH="1">
            <a:off x="6353175" y="2495550"/>
            <a:ext cx="77788" cy="20638"/>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21" name="Line 41"/>
          <p:cNvSpPr>
            <a:spLocks noChangeShapeType="1"/>
          </p:cNvSpPr>
          <p:nvPr/>
        </p:nvSpPr>
        <p:spPr bwMode="auto">
          <a:xfrm flipH="1">
            <a:off x="6289675" y="2590800"/>
            <a:ext cx="77788" cy="20638"/>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22" name="Line 42"/>
          <p:cNvSpPr>
            <a:spLocks noChangeShapeType="1"/>
          </p:cNvSpPr>
          <p:nvPr/>
        </p:nvSpPr>
        <p:spPr bwMode="auto">
          <a:xfrm flipH="1">
            <a:off x="6254750" y="2686050"/>
            <a:ext cx="77788" cy="20638"/>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23" name="Line 43"/>
          <p:cNvSpPr>
            <a:spLocks noChangeShapeType="1"/>
          </p:cNvSpPr>
          <p:nvPr/>
        </p:nvSpPr>
        <p:spPr bwMode="auto">
          <a:xfrm flipH="1">
            <a:off x="6256338" y="2781300"/>
            <a:ext cx="77787" cy="20638"/>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24" name="Line 44"/>
          <p:cNvSpPr>
            <a:spLocks noChangeShapeType="1"/>
          </p:cNvSpPr>
          <p:nvPr/>
        </p:nvSpPr>
        <p:spPr bwMode="auto">
          <a:xfrm flipH="1">
            <a:off x="6262688" y="2876550"/>
            <a:ext cx="77787" cy="20638"/>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25" name="Line 45"/>
          <p:cNvSpPr>
            <a:spLocks noChangeShapeType="1"/>
          </p:cNvSpPr>
          <p:nvPr/>
        </p:nvSpPr>
        <p:spPr bwMode="auto">
          <a:xfrm flipH="1">
            <a:off x="6278563" y="2971800"/>
            <a:ext cx="77787" cy="20638"/>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26" name="Line 46"/>
          <p:cNvSpPr>
            <a:spLocks noChangeShapeType="1"/>
          </p:cNvSpPr>
          <p:nvPr/>
        </p:nvSpPr>
        <p:spPr bwMode="auto">
          <a:xfrm flipH="1">
            <a:off x="6289675" y="3067050"/>
            <a:ext cx="77788" cy="20638"/>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27" name="Line 47"/>
          <p:cNvSpPr>
            <a:spLocks noChangeShapeType="1"/>
          </p:cNvSpPr>
          <p:nvPr/>
        </p:nvSpPr>
        <p:spPr bwMode="auto">
          <a:xfrm flipH="1">
            <a:off x="6262688" y="3162300"/>
            <a:ext cx="77787" cy="20638"/>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122928" name="Line 48"/>
          <p:cNvSpPr>
            <a:spLocks noChangeShapeType="1"/>
          </p:cNvSpPr>
          <p:nvPr/>
        </p:nvSpPr>
        <p:spPr bwMode="auto">
          <a:xfrm flipH="1">
            <a:off x="6226175" y="3257550"/>
            <a:ext cx="77788" cy="20638"/>
          </a:xfrm>
          <a:prstGeom prst="line">
            <a:avLst/>
          </a:prstGeom>
          <a:noFill/>
          <a:ln w="28575">
            <a:solidFill>
              <a:srgbClr val="FF0000"/>
            </a:solidFill>
            <a:round/>
            <a:headEnd/>
            <a:tailEnd/>
          </a:ln>
        </p:spPr>
        <p:txBody>
          <a:bodyPr wrap="none" anchor="ctr">
            <a:prstTxWarp prst="textNoShape">
              <a:avLst/>
            </a:prstTxWarp>
          </a:bodyPr>
          <a:lstStyle/>
          <a:p>
            <a:endParaRPr lang="it-IT"/>
          </a:p>
        </p:txBody>
      </p:sp>
      <p:sp>
        <p:nvSpPr>
          <p:cNvPr id="238641" name="Text Box 49"/>
          <p:cNvSpPr txBox="1">
            <a:spLocks noChangeArrowheads="1"/>
          </p:cNvSpPr>
          <p:nvPr/>
        </p:nvSpPr>
        <p:spPr bwMode="auto">
          <a:xfrm>
            <a:off x="0" y="111125"/>
            <a:ext cx="2133600" cy="1031875"/>
          </a:xfrm>
          <a:prstGeom prst="rect">
            <a:avLst/>
          </a:prstGeom>
          <a:noFill/>
          <a:ln w="9525">
            <a:noFill/>
            <a:miter lim="800000"/>
            <a:headEnd/>
            <a:tailEnd/>
          </a:ln>
          <a:effectLst/>
        </p:spPr>
        <p:txBody>
          <a:bodyPr>
            <a:prstTxWarp prst="textNoShape">
              <a:avLst/>
            </a:prstTxWarp>
            <a:spAutoFit/>
          </a:bodyPr>
          <a:lstStyle/>
          <a:p>
            <a:pPr>
              <a:defRPr/>
            </a:pPr>
            <a:r>
              <a:rPr lang="it-IT" b="1">
                <a:effectLst>
                  <a:outerShdw blurRad="38100" dist="38100" dir="2700000" algn="tl">
                    <a:srgbClr val="FFFFFF"/>
                  </a:outerShdw>
                </a:effectLst>
                <a:latin typeface="Papyrus" charset="0"/>
              </a:rPr>
              <a:t>Scilla </a:t>
            </a:r>
          </a:p>
          <a:p>
            <a:pPr>
              <a:defRPr/>
            </a:pPr>
            <a:r>
              <a:rPr lang="it-IT" sz="2000" b="1">
                <a:effectLst>
                  <a:outerShdw blurRad="38100" dist="38100" dir="2700000" algn="tl">
                    <a:srgbClr val="FFFFFF"/>
                  </a:outerShdw>
                </a:effectLst>
                <a:latin typeface="Papyrus" charset="0"/>
              </a:rPr>
              <a:t>(M.te Pacì, 1783) </a:t>
            </a:r>
            <a:endParaRPr lang="it-IT" b="1">
              <a:effectLst>
                <a:outerShdw blurRad="38100" dist="38100" dir="2700000" algn="tl">
                  <a:srgbClr val="FFFFFF"/>
                </a:outerShdw>
              </a:effectLst>
              <a:latin typeface="Papyrus" charset="0"/>
            </a:endParaRPr>
          </a:p>
        </p:txBody>
      </p:sp>
      <p:sp>
        <p:nvSpPr>
          <p:cNvPr id="122930" name="Text Box 50"/>
          <p:cNvSpPr txBox="1">
            <a:spLocks noChangeArrowheads="1"/>
          </p:cNvSpPr>
          <p:nvPr/>
        </p:nvSpPr>
        <p:spPr bwMode="auto">
          <a:xfrm>
            <a:off x="2452688" y="762000"/>
            <a:ext cx="1717675" cy="1006475"/>
          </a:xfrm>
          <a:prstGeom prst="rect">
            <a:avLst/>
          </a:prstGeom>
          <a:solidFill>
            <a:schemeClr val="bg1"/>
          </a:solidFill>
          <a:ln w="9525">
            <a:noFill/>
            <a:miter lim="800000"/>
            <a:headEnd/>
            <a:tailEnd/>
          </a:ln>
        </p:spPr>
        <p:txBody>
          <a:bodyPr wrap="none">
            <a:prstTxWarp prst="textNoShape">
              <a:avLst/>
            </a:prstTxWarp>
            <a:spAutoFit/>
          </a:bodyPr>
          <a:lstStyle/>
          <a:p>
            <a:pPr algn="r" eaLnBrk="1" hangingPunct="1"/>
            <a:r>
              <a:rPr lang="it-IT" sz="2000"/>
              <a:t>Subaerial Scar</a:t>
            </a:r>
          </a:p>
          <a:p>
            <a:pPr algn="r" eaLnBrk="1" hangingPunct="1"/>
            <a:r>
              <a:rPr lang="it-IT" sz="2000"/>
              <a:t>Submarine Scar</a:t>
            </a:r>
          </a:p>
          <a:p>
            <a:pPr algn="r" eaLnBrk="1" hangingPunct="1"/>
            <a:r>
              <a:rPr lang="it-IT" sz="2000"/>
              <a:t>Block field</a:t>
            </a:r>
            <a:endParaRPr lang="it-IT" sz="2400"/>
          </a:p>
        </p:txBody>
      </p:sp>
      <p:sp>
        <p:nvSpPr>
          <p:cNvPr id="122931" name="Line 51"/>
          <p:cNvSpPr>
            <a:spLocks noChangeShapeType="1"/>
          </p:cNvSpPr>
          <p:nvPr/>
        </p:nvSpPr>
        <p:spPr bwMode="auto">
          <a:xfrm>
            <a:off x="4114800" y="990600"/>
            <a:ext cx="2209800" cy="914400"/>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122932" name="Line 52"/>
          <p:cNvSpPr>
            <a:spLocks noChangeShapeType="1"/>
          </p:cNvSpPr>
          <p:nvPr/>
        </p:nvSpPr>
        <p:spPr bwMode="auto">
          <a:xfrm>
            <a:off x="4114800" y="1295400"/>
            <a:ext cx="1524000" cy="3276600"/>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122933" name="Line 53"/>
          <p:cNvSpPr>
            <a:spLocks noChangeShapeType="1"/>
          </p:cNvSpPr>
          <p:nvPr/>
        </p:nvSpPr>
        <p:spPr bwMode="auto">
          <a:xfrm>
            <a:off x="4114800" y="1600200"/>
            <a:ext cx="762000" cy="4648200"/>
          </a:xfrm>
          <a:prstGeom prst="line">
            <a:avLst/>
          </a:prstGeom>
          <a:noFill/>
          <a:ln w="9525">
            <a:solidFill>
              <a:schemeClr val="tx1"/>
            </a:solidFill>
            <a:round/>
            <a:headEnd/>
            <a:tailEnd/>
          </a:ln>
        </p:spPr>
        <p:txBody>
          <a:bodyPr wrap="none" anchor="ctr">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3474" name="Picture 2" descr="porto1"/>
          <p:cNvPicPr>
            <a:picLocks noChangeAspect="1" noChangeArrowheads="1"/>
          </p:cNvPicPr>
          <p:nvPr/>
        </p:nvPicPr>
        <p:blipFill>
          <a:blip r:embed="rId2"/>
          <a:srcRect l="36996" r="7405"/>
          <a:stretch>
            <a:fillRect/>
          </a:stretch>
        </p:blipFill>
        <p:spPr bwMode="auto">
          <a:xfrm>
            <a:off x="3508375" y="0"/>
            <a:ext cx="6103938" cy="6858000"/>
          </a:xfrm>
          <a:prstGeom prst="rect">
            <a:avLst/>
          </a:prstGeom>
          <a:noFill/>
          <a:ln w="9525">
            <a:noFill/>
            <a:miter lim="800000"/>
            <a:headEnd/>
            <a:tailEnd/>
          </a:ln>
        </p:spPr>
      </p:pic>
      <p:pic>
        <p:nvPicPr>
          <p:cNvPr id="128003" name="Picture 3" descr="TAVOLA 5"/>
          <p:cNvPicPr>
            <a:picLocks noChangeAspect="1" noChangeArrowheads="1"/>
          </p:cNvPicPr>
          <p:nvPr/>
        </p:nvPicPr>
        <p:blipFill>
          <a:blip r:embed="rId3"/>
          <a:srcRect/>
          <a:stretch>
            <a:fillRect/>
          </a:stretch>
        </p:blipFill>
        <p:spPr bwMode="auto">
          <a:xfrm>
            <a:off x="0" y="0"/>
            <a:ext cx="3870325"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33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9026" name="Picture 2" descr="23"/>
          <p:cNvPicPr>
            <a:picLocks noChangeAspect="1" noChangeArrowheads="1"/>
          </p:cNvPicPr>
          <p:nvPr/>
        </p:nvPicPr>
        <p:blipFill>
          <a:blip r:embed="rId2"/>
          <a:srcRect l="3333"/>
          <a:stretch>
            <a:fillRect/>
          </a:stretch>
        </p:blipFill>
        <p:spPr bwMode="auto">
          <a:xfrm>
            <a:off x="76200" y="0"/>
            <a:ext cx="8840788" cy="5122863"/>
          </a:xfrm>
          <a:prstGeom prst="rect">
            <a:avLst/>
          </a:prstGeom>
          <a:noFill/>
          <a:ln w="9525">
            <a:noFill/>
            <a:miter lim="800000"/>
            <a:headEnd/>
            <a:tailEnd/>
          </a:ln>
        </p:spPr>
      </p:pic>
      <p:grpSp>
        <p:nvGrpSpPr>
          <p:cNvPr id="2" name="Group 3"/>
          <p:cNvGrpSpPr>
            <a:grpSpLocks/>
          </p:cNvGrpSpPr>
          <p:nvPr/>
        </p:nvGrpSpPr>
        <p:grpSpPr bwMode="auto">
          <a:xfrm>
            <a:off x="0" y="533400"/>
            <a:ext cx="8991600" cy="6324600"/>
            <a:chOff x="0" y="336"/>
            <a:chExt cx="5664" cy="3984"/>
          </a:xfrm>
        </p:grpSpPr>
        <p:pic>
          <p:nvPicPr>
            <p:cNvPr id="129028" name="Picture 4" descr="IM000140.JPG                                                   000C1DB9MacintoshHD                    B746CC0A:"/>
            <p:cNvPicPr>
              <a:picLocks noChangeAspect="1" noChangeArrowheads="1"/>
            </p:cNvPicPr>
            <p:nvPr/>
          </p:nvPicPr>
          <p:blipFill>
            <a:blip r:embed="rId3"/>
            <a:srcRect/>
            <a:stretch>
              <a:fillRect/>
            </a:stretch>
          </p:blipFill>
          <p:spPr bwMode="auto">
            <a:xfrm>
              <a:off x="0" y="1568"/>
              <a:ext cx="2064" cy="2752"/>
            </a:xfrm>
            <a:prstGeom prst="rect">
              <a:avLst/>
            </a:prstGeom>
            <a:noFill/>
            <a:ln w="9525">
              <a:noFill/>
              <a:miter lim="800000"/>
              <a:headEnd/>
              <a:tailEnd/>
            </a:ln>
          </p:spPr>
        </p:pic>
        <p:pic>
          <p:nvPicPr>
            <p:cNvPr id="129029" name="Picture 5" descr="IM000130.JPG                                                   000C1DB9MacintoshHD                    B746CC0A:"/>
            <p:cNvPicPr>
              <a:picLocks noChangeAspect="1" noChangeArrowheads="1"/>
            </p:cNvPicPr>
            <p:nvPr/>
          </p:nvPicPr>
          <p:blipFill>
            <a:blip r:embed="rId4"/>
            <a:srcRect/>
            <a:stretch>
              <a:fillRect/>
            </a:stretch>
          </p:blipFill>
          <p:spPr bwMode="auto">
            <a:xfrm>
              <a:off x="2496" y="1945"/>
              <a:ext cx="3168" cy="2375"/>
            </a:xfrm>
            <a:prstGeom prst="rect">
              <a:avLst/>
            </a:prstGeom>
            <a:noFill/>
            <a:ln w="9525">
              <a:noFill/>
              <a:miter lim="800000"/>
              <a:headEnd/>
              <a:tailEnd/>
            </a:ln>
          </p:spPr>
        </p:pic>
        <p:sp>
          <p:nvSpPr>
            <p:cNvPr id="129030" name="Line 6"/>
            <p:cNvSpPr>
              <a:spLocks noChangeShapeType="1"/>
            </p:cNvSpPr>
            <p:nvPr/>
          </p:nvSpPr>
          <p:spPr bwMode="auto">
            <a:xfrm flipV="1">
              <a:off x="1056" y="336"/>
              <a:ext cx="1872" cy="1968"/>
            </a:xfrm>
            <a:prstGeom prst="line">
              <a:avLst/>
            </a:prstGeom>
            <a:noFill/>
            <a:ln w="19050">
              <a:solidFill>
                <a:srgbClr val="FF9900"/>
              </a:solidFill>
              <a:round/>
              <a:headEnd/>
              <a:tailEnd type="triangle" w="med" len="med"/>
            </a:ln>
          </p:spPr>
          <p:txBody>
            <a:bodyPr wrap="none" anchor="ctr">
              <a:prstTxWarp prst="textNoShape">
                <a:avLst/>
              </a:prstTxWarp>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1074" name="Picture 2" descr="dettaglio"/>
          <p:cNvPicPr>
            <a:picLocks noChangeAspect="1" noChangeArrowheads="1"/>
          </p:cNvPicPr>
          <p:nvPr/>
        </p:nvPicPr>
        <p:blipFill>
          <a:blip r:embed="rId2"/>
          <a:srcRect/>
          <a:stretch>
            <a:fillRect/>
          </a:stretch>
        </p:blipFill>
        <p:spPr bwMode="auto">
          <a:xfrm>
            <a:off x="4113213" y="2820988"/>
            <a:ext cx="5030787" cy="4037012"/>
          </a:xfrm>
          <a:prstGeom prst="rect">
            <a:avLst/>
          </a:prstGeom>
          <a:noFill/>
          <a:ln w="9525">
            <a:noFill/>
            <a:miter lim="800000"/>
            <a:headEnd/>
            <a:tailEnd/>
          </a:ln>
        </p:spPr>
      </p:pic>
      <p:pic>
        <p:nvPicPr>
          <p:cNvPr id="131075" name="Picture 3" descr="dettagliointerptret"/>
          <p:cNvPicPr>
            <a:picLocks noChangeAspect="1" noChangeArrowheads="1"/>
          </p:cNvPicPr>
          <p:nvPr/>
        </p:nvPicPr>
        <p:blipFill>
          <a:blip r:embed="rId3"/>
          <a:srcRect b="5737"/>
          <a:stretch>
            <a:fillRect/>
          </a:stretch>
        </p:blipFill>
        <p:spPr bwMode="auto">
          <a:xfrm>
            <a:off x="0" y="0"/>
            <a:ext cx="4876800" cy="4024313"/>
          </a:xfrm>
          <a:prstGeom prst="rect">
            <a:avLst/>
          </a:prstGeom>
          <a:noFill/>
          <a:ln w="9525">
            <a:noFill/>
            <a:miter lim="800000"/>
            <a:headEnd/>
            <a:tailEnd/>
          </a:ln>
        </p:spPr>
      </p:pic>
      <p:sp>
        <p:nvSpPr>
          <p:cNvPr id="239620" name="Text Box 4"/>
          <p:cNvSpPr txBox="1">
            <a:spLocks noChangeArrowheads="1"/>
          </p:cNvSpPr>
          <p:nvPr/>
        </p:nvSpPr>
        <p:spPr bwMode="auto">
          <a:xfrm>
            <a:off x="4848225" y="104775"/>
            <a:ext cx="4295775" cy="1190625"/>
          </a:xfrm>
          <a:prstGeom prst="rect">
            <a:avLst/>
          </a:prstGeom>
          <a:noFill/>
          <a:ln w="9525">
            <a:noFill/>
            <a:miter lim="800000"/>
            <a:headEnd/>
            <a:tailEnd/>
          </a:ln>
          <a:effectLst/>
        </p:spPr>
        <p:txBody>
          <a:bodyPr wrap="none">
            <a:prstTxWarp prst="textNoShape">
              <a:avLst/>
            </a:prstTxWarp>
            <a:spAutoFit/>
          </a:bodyPr>
          <a:lstStyle/>
          <a:p>
            <a:pPr algn="r" eaLnBrk="1" hangingPunct="1">
              <a:defRPr/>
            </a:pPr>
            <a:r>
              <a:rPr lang="it-IT" b="1">
                <a:solidFill>
                  <a:srgbClr val="FFFF00"/>
                </a:solidFill>
                <a:effectLst>
                  <a:outerShdw blurRad="38100" dist="38100" dir="2700000" algn="tl">
                    <a:srgbClr val="000000"/>
                  </a:outerShdw>
                </a:effectLst>
                <a:latin typeface="Papyrus" charset="0"/>
              </a:rPr>
              <a:t>P.TA ALICE</a:t>
            </a:r>
          </a:p>
          <a:p>
            <a:pPr algn="r" eaLnBrk="1" hangingPunct="1">
              <a:defRPr/>
            </a:pPr>
            <a:r>
              <a:rPr lang="it-IT" b="1">
                <a:solidFill>
                  <a:srgbClr val="FFFF00"/>
                </a:solidFill>
                <a:effectLst>
                  <a:outerShdw blurRad="38100" dist="38100" dir="2700000" algn="tl">
                    <a:srgbClr val="000000"/>
                  </a:outerShdw>
                </a:effectLst>
                <a:latin typeface="Papyrus" charset="0"/>
              </a:rPr>
              <a:t>Canyon Madonna di Mare</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ectangle 3"/>
          <p:cNvSpPr>
            <a:spLocks noChangeArrowheads="1"/>
          </p:cNvSpPr>
          <p:nvPr/>
        </p:nvSpPr>
        <p:spPr bwMode="auto">
          <a:xfrm>
            <a:off x="1295400" y="152400"/>
            <a:ext cx="6790165" cy="400110"/>
          </a:xfrm>
          <a:prstGeom prst="rect">
            <a:avLst/>
          </a:prstGeom>
          <a:noFill/>
          <a:ln w="9525">
            <a:noFill/>
            <a:miter lim="800000"/>
            <a:headEnd/>
            <a:tailEnd/>
          </a:ln>
          <a:effectLst/>
        </p:spPr>
        <p:txBody>
          <a:bodyPr wrap="none">
            <a:prstTxWarp prst="textNoShape">
              <a:avLst/>
            </a:prstTxWarp>
            <a:spAutoFit/>
          </a:bodyPr>
          <a:lstStyle/>
          <a:p>
            <a:pPr>
              <a:defRPr/>
            </a:pPr>
            <a:r>
              <a:rPr lang="en-GB" sz="2000" b="1" i="1" dirty="0">
                <a:solidFill>
                  <a:srgbClr val="FFFF00"/>
                </a:solidFill>
                <a:effectLst>
                  <a:outerShdw blurRad="38100" dist="38100" dir="2700000" algn="tl">
                    <a:srgbClr val="000000"/>
                  </a:outerShdw>
                </a:effectLst>
              </a:rPr>
              <a:t>MAGIC </a:t>
            </a:r>
            <a:r>
              <a:rPr lang="en-GB" sz="2000" b="1" dirty="0">
                <a:solidFill>
                  <a:srgbClr val="FFFF00"/>
                </a:solidFill>
                <a:effectLst>
                  <a:outerShdw blurRad="38100" dist="38100" dir="2700000" algn="tl">
                    <a:srgbClr val="000000"/>
                  </a:outerShdw>
                </a:effectLst>
              </a:rPr>
              <a:t>project: </a:t>
            </a:r>
            <a:r>
              <a:rPr lang="en-GB" sz="2000" b="1" i="1" dirty="0" err="1">
                <a:solidFill>
                  <a:srgbClr val="FFFF00"/>
                </a:solidFill>
                <a:effectLst>
                  <a:outerShdw blurRad="38100" dist="38100" dir="2700000" algn="tl">
                    <a:srgbClr val="000000"/>
                  </a:outerShdw>
                </a:effectLst>
              </a:rPr>
              <a:t>MA</a:t>
            </a:r>
            <a:r>
              <a:rPr lang="en-GB" sz="2000" dirty="0" err="1">
                <a:solidFill>
                  <a:srgbClr val="FFFF00"/>
                </a:solidFill>
                <a:effectLst>
                  <a:outerShdw blurRad="38100" dist="38100" dir="2700000" algn="tl">
                    <a:srgbClr val="000000"/>
                  </a:outerShdw>
                </a:effectLst>
              </a:rPr>
              <a:t>rine</a:t>
            </a:r>
            <a:r>
              <a:rPr lang="en-GB" sz="2000" b="1" dirty="0">
                <a:solidFill>
                  <a:srgbClr val="FFFF00"/>
                </a:solidFill>
                <a:effectLst>
                  <a:outerShdw blurRad="38100" dist="38100" dir="2700000" algn="tl">
                    <a:srgbClr val="000000"/>
                  </a:outerShdw>
                </a:effectLst>
              </a:rPr>
              <a:t> </a:t>
            </a:r>
            <a:r>
              <a:rPr lang="en-GB" sz="2000" b="1" i="1" dirty="0" err="1">
                <a:solidFill>
                  <a:srgbClr val="FFFF00"/>
                </a:solidFill>
                <a:effectLst>
                  <a:outerShdw blurRad="38100" dist="38100" dir="2700000" algn="tl">
                    <a:srgbClr val="000000"/>
                  </a:outerShdw>
                </a:effectLst>
              </a:rPr>
              <a:t>G</a:t>
            </a:r>
            <a:r>
              <a:rPr lang="en-GB" sz="2000" dirty="0" err="1">
                <a:solidFill>
                  <a:srgbClr val="FFFF00"/>
                </a:solidFill>
                <a:effectLst>
                  <a:outerShdw blurRad="38100" dist="38100" dir="2700000" algn="tl">
                    <a:srgbClr val="000000"/>
                  </a:outerShdw>
                </a:effectLst>
              </a:rPr>
              <a:t>eohazard</a:t>
            </a:r>
            <a:r>
              <a:rPr lang="en-GB" sz="2000" dirty="0">
                <a:solidFill>
                  <a:srgbClr val="FFFF00"/>
                </a:solidFill>
                <a:effectLst>
                  <a:outerShdw blurRad="38100" dist="38100" dir="2700000" algn="tl">
                    <a:srgbClr val="000000"/>
                  </a:outerShdw>
                </a:effectLst>
              </a:rPr>
              <a:t> along the</a:t>
            </a:r>
            <a:r>
              <a:rPr lang="en-GB" sz="2000" b="1" dirty="0">
                <a:solidFill>
                  <a:srgbClr val="FFFF00"/>
                </a:solidFill>
                <a:effectLst>
                  <a:outerShdw blurRad="38100" dist="38100" dir="2700000" algn="tl">
                    <a:srgbClr val="000000"/>
                  </a:outerShdw>
                </a:effectLst>
              </a:rPr>
              <a:t> </a:t>
            </a:r>
            <a:r>
              <a:rPr lang="en-GB" sz="2000" b="1" i="1" dirty="0">
                <a:solidFill>
                  <a:srgbClr val="FFFF00"/>
                </a:solidFill>
                <a:effectLst>
                  <a:outerShdw blurRad="38100" dist="38100" dir="2700000" algn="tl">
                    <a:srgbClr val="000000"/>
                  </a:outerShdw>
                </a:effectLst>
              </a:rPr>
              <a:t>I</a:t>
            </a:r>
            <a:r>
              <a:rPr lang="en-GB" sz="2000" dirty="0">
                <a:solidFill>
                  <a:srgbClr val="FFFF00"/>
                </a:solidFill>
                <a:effectLst>
                  <a:outerShdw blurRad="38100" dist="38100" dir="2700000" algn="tl">
                    <a:srgbClr val="000000"/>
                  </a:outerShdw>
                </a:effectLst>
              </a:rPr>
              <a:t>talian</a:t>
            </a:r>
            <a:r>
              <a:rPr lang="en-GB" sz="2000" b="1" dirty="0">
                <a:solidFill>
                  <a:srgbClr val="FFFF00"/>
                </a:solidFill>
                <a:effectLst>
                  <a:outerShdw blurRad="38100" dist="38100" dir="2700000" algn="tl">
                    <a:srgbClr val="000000"/>
                  </a:outerShdw>
                </a:effectLst>
              </a:rPr>
              <a:t> </a:t>
            </a:r>
            <a:r>
              <a:rPr lang="en-GB" sz="2000" b="1" i="1" dirty="0">
                <a:solidFill>
                  <a:srgbClr val="FFFF00"/>
                </a:solidFill>
                <a:effectLst>
                  <a:outerShdw blurRad="38100" dist="38100" dir="2700000" algn="tl">
                    <a:srgbClr val="000000"/>
                  </a:outerShdw>
                </a:effectLst>
              </a:rPr>
              <a:t>C</a:t>
            </a:r>
            <a:r>
              <a:rPr lang="en-GB" sz="2000" dirty="0">
                <a:solidFill>
                  <a:srgbClr val="FFFF00"/>
                </a:solidFill>
                <a:effectLst>
                  <a:outerShdw blurRad="38100" dist="38100" dir="2700000" algn="tl">
                    <a:srgbClr val="000000"/>
                  </a:outerShdw>
                </a:effectLst>
              </a:rPr>
              <a:t>oasts</a:t>
            </a:r>
          </a:p>
        </p:txBody>
      </p:sp>
      <p:grpSp>
        <p:nvGrpSpPr>
          <p:cNvPr id="17" name="Group 13"/>
          <p:cNvGrpSpPr>
            <a:grpSpLocks/>
          </p:cNvGrpSpPr>
          <p:nvPr/>
        </p:nvGrpSpPr>
        <p:grpSpPr bwMode="auto">
          <a:xfrm>
            <a:off x="228600" y="1066800"/>
            <a:ext cx="4038966" cy="4093080"/>
            <a:chOff x="3502" y="859"/>
            <a:chExt cx="2100" cy="2299"/>
          </a:xfrm>
        </p:grpSpPr>
        <p:pic>
          <p:nvPicPr>
            <p:cNvPr id="18" name="Picture 17" descr="droppedImage_1"/>
            <p:cNvPicPr>
              <a:picLocks noChangeAspect="1" noChangeArrowheads="1"/>
            </p:cNvPicPr>
            <p:nvPr/>
          </p:nvPicPr>
          <p:blipFill>
            <a:blip r:embed="rId3"/>
            <a:srcRect/>
            <a:stretch>
              <a:fillRect/>
            </a:stretch>
          </p:blipFill>
          <p:spPr bwMode="auto">
            <a:xfrm>
              <a:off x="3502" y="1158"/>
              <a:ext cx="2100" cy="2000"/>
            </a:xfrm>
            <a:prstGeom prst="rect">
              <a:avLst/>
            </a:prstGeom>
            <a:noFill/>
            <a:ln w="9525">
              <a:noFill/>
              <a:miter lim="800000"/>
              <a:headEnd/>
              <a:tailEnd/>
            </a:ln>
          </p:spPr>
        </p:pic>
        <p:sp>
          <p:nvSpPr>
            <p:cNvPr id="19" name="Rectangle 18"/>
            <p:cNvSpPr>
              <a:spLocks noChangeArrowheads="1"/>
            </p:cNvSpPr>
            <p:nvPr/>
          </p:nvSpPr>
          <p:spPr bwMode="auto">
            <a:xfrm>
              <a:off x="3660" y="859"/>
              <a:ext cx="1869" cy="207"/>
            </a:xfrm>
            <a:prstGeom prst="rect">
              <a:avLst/>
            </a:prstGeom>
            <a:noFill/>
            <a:ln w="9525">
              <a:noFill/>
              <a:miter lim="800000"/>
              <a:headEnd/>
              <a:tailEnd/>
            </a:ln>
            <a:effectLst/>
          </p:spPr>
          <p:txBody>
            <a:bodyPr wrap="square">
              <a:prstTxWarp prst="textNoShape">
                <a:avLst/>
              </a:prstTxWarp>
              <a:spAutoFit/>
            </a:bodyPr>
            <a:lstStyle/>
            <a:p>
              <a:pPr>
                <a:defRPr/>
              </a:pPr>
              <a:r>
                <a:rPr lang="en-GB" sz="1800" b="1" dirty="0">
                  <a:solidFill>
                    <a:srgbClr val="FFFF00"/>
                  </a:solidFill>
                  <a:effectLst>
                    <a:outerShdw blurRad="38100" dist="38100" dir="2700000" algn="tl">
                      <a:srgbClr val="000000"/>
                    </a:outerShdw>
                  </a:effectLst>
                </a:rPr>
                <a:t>Structure of the project</a:t>
              </a:r>
              <a:endParaRPr lang="it-IT" sz="1800" b="1" dirty="0">
                <a:solidFill>
                  <a:srgbClr val="FFFF00"/>
                </a:solidFill>
                <a:effectLst>
                  <a:outerShdw blurRad="38100" dist="38100" dir="2700000" algn="tl">
                    <a:srgbClr val="000000"/>
                  </a:outerShdw>
                </a:effectLst>
              </a:endParaRPr>
            </a:p>
          </p:txBody>
        </p:sp>
      </p:grpSp>
      <p:sp>
        <p:nvSpPr>
          <p:cNvPr id="20" name="Text Box 5"/>
          <p:cNvSpPr txBox="1">
            <a:spLocks noChangeArrowheads="1"/>
          </p:cNvSpPr>
          <p:nvPr/>
        </p:nvSpPr>
        <p:spPr bwMode="auto">
          <a:xfrm>
            <a:off x="4419600" y="1600200"/>
            <a:ext cx="4191549" cy="4031873"/>
          </a:xfrm>
          <a:prstGeom prst="rect">
            <a:avLst/>
          </a:prstGeom>
          <a:noFill/>
          <a:ln w="9525">
            <a:noFill/>
            <a:miter lim="800000"/>
            <a:headEnd/>
            <a:tailEnd/>
          </a:ln>
          <a:effectLst/>
        </p:spPr>
        <p:txBody>
          <a:bodyPr wrap="square">
            <a:prstTxWarp prst="textNoShape">
              <a:avLst/>
            </a:prstTxWarp>
            <a:spAutoFit/>
          </a:bodyPr>
          <a:lstStyle/>
          <a:p>
            <a:pPr>
              <a:defRPr/>
            </a:pPr>
            <a:r>
              <a:rPr lang="en-GB" sz="1600" dirty="0" smtClean="0">
                <a:solidFill>
                  <a:srgbClr val="FFFF00"/>
                </a:solidFill>
                <a:effectLst>
                  <a:outerShdw blurRad="38100" dist="38100" dir="2700000" algn="tl">
                    <a:srgbClr val="000000"/>
                  </a:outerShdw>
                </a:effectLst>
              </a:rPr>
              <a:t>Each sheet is under responsibility of one of the 15 research groups, whose leaders form the Scientific Committee.</a:t>
            </a:r>
          </a:p>
          <a:p>
            <a:pPr>
              <a:defRPr/>
            </a:pPr>
            <a:endParaRPr lang="en-GB" sz="1600" dirty="0" smtClean="0">
              <a:solidFill>
                <a:srgbClr val="FFFF00"/>
              </a:solidFill>
              <a:effectLst>
                <a:outerShdw blurRad="38100" dist="38100" dir="2700000" algn="tl">
                  <a:srgbClr val="000000"/>
                </a:outerShdw>
              </a:effectLst>
            </a:endParaRPr>
          </a:p>
          <a:p>
            <a:pPr>
              <a:defRPr/>
            </a:pPr>
            <a:r>
              <a:rPr lang="en-GB" sz="1600" dirty="0" smtClean="0">
                <a:solidFill>
                  <a:srgbClr val="FFFF00"/>
                </a:solidFill>
                <a:effectLst>
                  <a:outerShdw blurRad="38100" dist="38100" dir="2700000" algn="tl">
                    <a:srgbClr val="000000"/>
                  </a:outerShdw>
                </a:effectLst>
              </a:rPr>
              <a:t>Apart from </a:t>
            </a:r>
            <a:r>
              <a:rPr lang="en-GB" sz="1600" dirty="0" err="1" smtClean="0">
                <a:solidFill>
                  <a:srgbClr val="FFFF00"/>
                </a:solidFill>
                <a:effectLst>
                  <a:outerShdw blurRad="38100" dist="38100" dir="2700000" algn="tl">
                    <a:srgbClr val="000000"/>
                  </a:outerShdw>
                </a:effectLst>
              </a:rPr>
              <a:t>shiptime</a:t>
            </a:r>
            <a:r>
              <a:rPr lang="en-GB" sz="1600" dirty="0" smtClean="0">
                <a:solidFill>
                  <a:srgbClr val="FFFF00"/>
                </a:solidFill>
                <a:effectLst>
                  <a:outerShdw blurRad="38100" dist="38100" dir="2700000" algn="tl">
                    <a:srgbClr val="000000"/>
                  </a:outerShdw>
                </a:effectLst>
              </a:rPr>
              <a:t> (2/3), funding is mainly devoted to fellowships and contract of young researchers .</a:t>
            </a:r>
          </a:p>
          <a:p>
            <a:pPr>
              <a:defRPr/>
            </a:pPr>
            <a:endParaRPr lang="en-GB" sz="1600" dirty="0" smtClean="0">
              <a:solidFill>
                <a:srgbClr val="FFFF00"/>
              </a:solidFill>
              <a:effectLst>
                <a:outerShdw blurRad="38100" dist="38100" dir="2700000" algn="tl">
                  <a:srgbClr val="000000"/>
                </a:outerShdw>
              </a:effectLst>
            </a:endParaRPr>
          </a:p>
          <a:p>
            <a:pPr>
              <a:defRPr/>
            </a:pPr>
            <a:r>
              <a:rPr lang="en-GB" sz="1600" dirty="0" smtClean="0">
                <a:solidFill>
                  <a:srgbClr val="FFFF00"/>
                </a:solidFill>
                <a:effectLst>
                  <a:outerShdw blurRad="38100" dist="38100" dir="2700000" algn="tl">
                    <a:srgbClr val="000000"/>
                  </a:outerShdw>
                </a:effectLst>
              </a:rPr>
              <a:t>Interpretation criteria and processing procedures are defined by collaborative approach in the committees</a:t>
            </a:r>
          </a:p>
          <a:p>
            <a:pPr>
              <a:defRPr/>
            </a:pPr>
            <a:endParaRPr lang="en-GB" sz="1600" dirty="0" smtClean="0">
              <a:solidFill>
                <a:srgbClr val="FFFF00"/>
              </a:solidFill>
              <a:effectLst>
                <a:outerShdw blurRad="38100" dist="38100" dir="2700000" algn="tl">
                  <a:srgbClr val="000000"/>
                </a:outerShdw>
              </a:effectLst>
            </a:endParaRPr>
          </a:p>
          <a:p>
            <a:pPr>
              <a:defRPr/>
            </a:pPr>
            <a:r>
              <a:rPr lang="en-GB" sz="1600" dirty="0" smtClean="0">
                <a:solidFill>
                  <a:srgbClr val="FFFF00"/>
                </a:solidFill>
                <a:effectLst>
                  <a:outerShdw blurRad="38100" dist="38100" dir="2700000" algn="tl">
                    <a:srgbClr val="000000"/>
                  </a:outerShdw>
                </a:effectLst>
              </a:rPr>
              <a:t>Respect of timetable, processing procedures, interpretation criteria is centralised at the </a:t>
            </a:r>
            <a:br>
              <a:rPr lang="en-GB" sz="1600" dirty="0" smtClean="0">
                <a:solidFill>
                  <a:srgbClr val="FFFF00"/>
                </a:solidFill>
                <a:effectLst>
                  <a:outerShdw blurRad="38100" dist="38100" dir="2700000" algn="tl">
                    <a:srgbClr val="000000"/>
                  </a:outerShdw>
                </a:effectLst>
              </a:rPr>
            </a:br>
            <a:r>
              <a:rPr lang="en-GB" sz="1600" dirty="0" smtClean="0">
                <a:solidFill>
                  <a:srgbClr val="FFFF00"/>
                </a:solidFill>
                <a:effectLst>
                  <a:outerShdw blurRad="38100" dist="38100" dir="2700000" algn="tl">
                    <a:srgbClr val="000000"/>
                  </a:outerShdw>
                </a:effectLst>
              </a:rPr>
              <a:t>CNR-IGAG Rome Institute </a:t>
            </a:r>
          </a:p>
          <a:p>
            <a:pPr>
              <a:defRPr/>
            </a:pPr>
            <a:endParaRPr lang="en-GB" sz="1600"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srcRect/>
          <a:stretch>
            <a:fillRect/>
          </a:stretch>
        </p:blipFill>
        <p:spPr bwMode="auto">
          <a:xfrm>
            <a:off x="0" y="0"/>
            <a:ext cx="8534400" cy="6819900"/>
          </a:xfrm>
          <a:prstGeom prst="rect">
            <a:avLst/>
          </a:prstGeom>
          <a:noFill/>
          <a:ln w="9525">
            <a:noFill/>
            <a:miter lim="800000"/>
            <a:headEnd/>
            <a:tailEnd/>
          </a:ln>
        </p:spPr>
      </p:pic>
      <p:grpSp>
        <p:nvGrpSpPr>
          <p:cNvPr id="132099" name="Group 17"/>
          <p:cNvGrpSpPr>
            <a:grpSpLocks/>
          </p:cNvGrpSpPr>
          <p:nvPr/>
        </p:nvGrpSpPr>
        <p:grpSpPr bwMode="auto">
          <a:xfrm>
            <a:off x="4111625" y="-171450"/>
            <a:ext cx="4924425" cy="6858000"/>
            <a:chOff x="0" y="0"/>
            <a:chExt cx="3102" cy="4320"/>
          </a:xfrm>
        </p:grpSpPr>
        <p:grpSp>
          <p:nvGrpSpPr>
            <p:cNvPr id="132104" name="Group 16"/>
            <p:cNvGrpSpPr>
              <a:grpSpLocks/>
            </p:cNvGrpSpPr>
            <p:nvPr/>
          </p:nvGrpSpPr>
          <p:grpSpPr bwMode="auto">
            <a:xfrm>
              <a:off x="0" y="0"/>
              <a:ext cx="3102" cy="4320"/>
              <a:chOff x="0" y="0"/>
              <a:chExt cx="3102" cy="4320"/>
            </a:xfrm>
          </p:grpSpPr>
          <p:pic>
            <p:nvPicPr>
              <p:cNvPr id="132109" name="Picture 3"/>
              <p:cNvPicPr>
                <a:picLocks noChangeAspect="1" noChangeArrowheads="1"/>
              </p:cNvPicPr>
              <p:nvPr/>
            </p:nvPicPr>
            <p:blipFill>
              <a:blip r:embed="rId3"/>
              <a:srcRect/>
              <a:stretch>
                <a:fillRect/>
              </a:stretch>
            </p:blipFill>
            <p:spPr bwMode="auto">
              <a:xfrm>
                <a:off x="0" y="0"/>
                <a:ext cx="3102" cy="4320"/>
              </a:xfrm>
              <a:prstGeom prst="rect">
                <a:avLst/>
              </a:prstGeom>
              <a:noFill/>
              <a:ln w="9525">
                <a:noFill/>
                <a:miter lim="800000"/>
                <a:headEnd/>
                <a:tailEnd/>
              </a:ln>
            </p:spPr>
          </p:pic>
          <p:sp>
            <p:nvSpPr>
              <p:cNvPr id="132110" name="Freeform 12"/>
              <p:cNvSpPr>
                <a:spLocks/>
              </p:cNvSpPr>
              <p:nvPr/>
            </p:nvSpPr>
            <p:spPr bwMode="auto">
              <a:xfrm>
                <a:off x="676" y="3860"/>
                <a:ext cx="1683" cy="432"/>
              </a:xfrm>
              <a:custGeom>
                <a:avLst/>
                <a:gdLst>
                  <a:gd name="T0" fmla="*/ 1632 w 1683"/>
                  <a:gd name="T1" fmla="*/ 432 h 432"/>
                  <a:gd name="T2" fmla="*/ 0 w 1683"/>
                  <a:gd name="T3" fmla="*/ 432 h 432"/>
                  <a:gd name="T4" fmla="*/ 0 w 1683"/>
                  <a:gd name="T5" fmla="*/ 0 h 432"/>
                  <a:gd name="T6" fmla="*/ 816 w 1683"/>
                  <a:gd name="T7" fmla="*/ 48 h 432"/>
                  <a:gd name="T8" fmla="*/ 1152 w 1683"/>
                  <a:gd name="T9" fmla="*/ 96 h 432"/>
                  <a:gd name="T10" fmla="*/ 1488 w 1683"/>
                  <a:gd name="T11" fmla="*/ 240 h 432"/>
                  <a:gd name="T12" fmla="*/ 1608 w 1683"/>
                  <a:gd name="T13" fmla="*/ 324 h 432"/>
                  <a:gd name="T14" fmla="*/ 1680 w 1683"/>
                  <a:gd name="T15" fmla="*/ 432 h 432"/>
                  <a:gd name="T16" fmla="*/ 0 60000 65536"/>
                  <a:gd name="T17" fmla="*/ 0 60000 65536"/>
                  <a:gd name="T18" fmla="*/ 0 60000 65536"/>
                  <a:gd name="T19" fmla="*/ 0 60000 65536"/>
                  <a:gd name="T20" fmla="*/ 0 60000 65536"/>
                  <a:gd name="T21" fmla="*/ 0 60000 65536"/>
                  <a:gd name="T22" fmla="*/ 0 60000 65536"/>
                  <a:gd name="T23" fmla="*/ 0 60000 65536"/>
                  <a:gd name="T24" fmla="*/ 0 w 1683"/>
                  <a:gd name="T25" fmla="*/ 0 h 432"/>
                  <a:gd name="T26" fmla="*/ 1683 w 1683"/>
                  <a:gd name="T27" fmla="*/ 432 h 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3" h="432">
                    <a:moveTo>
                      <a:pt x="1632" y="432"/>
                    </a:moveTo>
                    <a:lnTo>
                      <a:pt x="0" y="432"/>
                    </a:lnTo>
                    <a:lnTo>
                      <a:pt x="0" y="0"/>
                    </a:lnTo>
                    <a:lnTo>
                      <a:pt x="816" y="48"/>
                    </a:lnTo>
                    <a:lnTo>
                      <a:pt x="1152" y="96"/>
                    </a:lnTo>
                    <a:lnTo>
                      <a:pt x="1488" y="240"/>
                    </a:lnTo>
                    <a:cubicBezTo>
                      <a:pt x="1639" y="340"/>
                      <a:pt x="1683" y="361"/>
                      <a:pt x="1608" y="324"/>
                    </a:cubicBezTo>
                    <a:lnTo>
                      <a:pt x="1680" y="432"/>
                    </a:lnTo>
                  </a:path>
                </a:pathLst>
              </a:custGeom>
              <a:solidFill>
                <a:schemeClr val="bg1"/>
              </a:solidFill>
              <a:ln w="9525">
                <a:noFill/>
                <a:round/>
                <a:headEnd/>
                <a:tailEnd/>
              </a:ln>
            </p:spPr>
            <p:txBody>
              <a:bodyPr wrap="none" anchor="ctr">
                <a:prstTxWarp prst="textNoShape">
                  <a:avLst/>
                </a:prstTxWarp>
              </a:bodyPr>
              <a:lstStyle/>
              <a:p>
                <a:endParaRPr lang="it-IT"/>
              </a:p>
            </p:txBody>
          </p:sp>
          <p:sp>
            <p:nvSpPr>
              <p:cNvPr id="132111" name="Freeform 13"/>
              <p:cNvSpPr>
                <a:spLocks/>
              </p:cNvSpPr>
              <p:nvPr/>
            </p:nvSpPr>
            <p:spPr bwMode="auto">
              <a:xfrm>
                <a:off x="192" y="2652"/>
                <a:ext cx="1683" cy="432"/>
              </a:xfrm>
              <a:custGeom>
                <a:avLst/>
                <a:gdLst>
                  <a:gd name="T0" fmla="*/ 1632 w 1683"/>
                  <a:gd name="T1" fmla="*/ 432 h 432"/>
                  <a:gd name="T2" fmla="*/ 0 w 1683"/>
                  <a:gd name="T3" fmla="*/ 432 h 432"/>
                  <a:gd name="T4" fmla="*/ 0 w 1683"/>
                  <a:gd name="T5" fmla="*/ 0 h 432"/>
                  <a:gd name="T6" fmla="*/ 816 w 1683"/>
                  <a:gd name="T7" fmla="*/ 48 h 432"/>
                  <a:gd name="T8" fmla="*/ 1152 w 1683"/>
                  <a:gd name="T9" fmla="*/ 96 h 432"/>
                  <a:gd name="T10" fmla="*/ 1488 w 1683"/>
                  <a:gd name="T11" fmla="*/ 240 h 432"/>
                  <a:gd name="T12" fmla="*/ 1608 w 1683"/>
                  <a:gd name="T13" fmla="*/ 324 h 432"/>
                  <a:gd name="T14" fmla="*/ 1680 w 1683"/>
                  <a:gd name="T15" fmla="*/ 432 h 432"/>
                  <a:gd name="T16" fmla="*/ 0 60000 65536"/>
                  <a:gd name="T17" fmla="*/ 0 60000 65536"/>
                  <a:gd name="T18" fmla="*/ 0 60000 65536"/>
                  <a:gd name="T19" fmla="*/ 0 60000 65536"/>
                  <a:gd name="T20" fmla="*/ 0 60000 65536"/>
                  <a:gd name="T21" fmla="*/ 0 60000 65536"/>
                  <a:gd name="T22" fmla="*/ 0 60000 65536"/>
                  <a:gd name="T23" fmla="*/ 0 60000 65536"/>
                  <a:gd name="T24" fmla="*/ 0 w 1683"/>
                  <a:gd name="T25" fmla="*/ 0 h 432"/>
                  <a:gd name="T26" fmla="*/ 1683 w 1683"/>
                  <a:gd name="T27" fmla="*/ 432 h 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3" h="432">
                    <a:moveTo>
                      <a:pt x="1632" y="432"/>
                    </a:moveTo>
                    <a:lnTo>
                      <a:pt x="0" y="432"/>
                    </a:lnTo>
                    <a:lnTo>
                      <a:pt x="0" y="0"/>
                    </a:lnTo>
                    <a:lnTo>
                      <a:pt x="816" y="48"/>
                    </a:lnTo>
                    <a:lnTo>
                      <a:pt x="1152" y="96"/>
                    </a:lnTo>
                    <a:lnTo>
                      <a:pt x="1488" y="240"/>
                    </a:lnTo>
                    <a:cubicBezTo>
                      <a:pt x="1639" y="340"/>
                      <a:pt x="1683" y="361"/>
                      <a:pt x="1608" y="324"/>
                    </a:cubicBezTo>
                    <a:lnTo>
                      <a:pt x="1680" y="432"/>
                    </a:lnTo>
                  </a:path>
                </a:pathLst>
              </a:custGeom>
              <a:solidFill>
                <a:schemeClr val="bg1"/>
              </a:solidFill>
              <a:ln w="9525">
                <a:noFill/>
                <a:round/>
                <a:headEnd/>
                <a:tailEnd/>
              </a:ln>
            </p:spPr>
            <p:txBody>
              <a:bodyPr wrap="none" anchor="ctr">
                <a:prstTxWarp prst="textNoShape">
                  <a:avLst/>
                </a:prstTxWarp>
              </a:bodyPr>
              <a:lstStyle/>
              <a:p>
                <a:endParaRPr lang="it-IT"/>
              </a:p>
            </p:txBody>
          </p:sp>
          <p:sp>
            <p:nvSpPr>
              <p:cNvPr id="132112" name="Freeform 14"/>
              <p:cNvSpPr>
                <a:spLocks/>
              </p:cNvSpPr>
              <p:nvPr/>
            </p:nvSpPr>
            <p:spPr bwMode="auto">
              <a:xfrm>
                <a:off x="624" y="1728"/>
                <a:ext cx="1683" cy="432"/>
              </a:xfrm>
              <a:custGeom>
                <a:avLst/>
                <a:gdLst>
                  <a:gd name="T0" fmla="*/ 1632 w 1683"/>
                  <a:gd name="T1" fmla="*/ 432 h 432"/>
                  <a:gd name="T2" fmla="*/ 0 w 1683"/>
                  <a:gd name="T3" fmla="*/ 432 h 432"/>
                  <a:gd name="T4" fmla="*/ 0 w 1683"/>
                  <a:gd name="T5" fmla="*/ 0 h 432"/>
                  <a:gd name="T6" fmla="*/ 816 w 1683"/>
                  <a:gd name="T7" fmla="*/ 48 h 432"/>
                  <a:gd name="T8" fmla="*/ 1152 w 1683"/>
                  <a:gd name="T9" fmla="*/ 96 h 432"/>
                  <a:gd name="T10" fmla="*/ 1488 w 1683"/>
                  <a:gd name="T11" fmla="*/ 240 h 432"/>
                  <a:gd name="T12" fmla="*/ 1608 w 1683"/>
                  <a:gd name="T13" fmla="*/ 324 h 432"/>
                  <a:gd name="T14" fmla="*/ 1680 w 1683"/>
                  <a:gd name="T15" fmla="*/ 432 h 432"/>
                  <a:gd name="T16" fmla="*/ 0 60000 65536"/>
                  <a:gd name="T17" fmla="*/ 0 60000 65536"/>
                  <a:gd name="T18" fmla="*/ 0 60000 65536"/>
                  <a:gd name="T19" fmla="*/ 0 60000 65536"/>
                  <a:gd name="T20" fmla="*/ 0 60000 65536"/>
                  <a:gd name="T21" fmla="*/ 0 60000 65536"/>
                  <a:gd name="T22" fmla="*/ 0 60000 65536"/>
                  <a:gd name="T23" fmla="*/ 0 60000 65536"/>
                  <a:gd name="T24" fmla="*/ 0 w 1683"/>
                  <a:gd name="T25" fmla="*/ 0 h 432"/>
                  <a:gd name="T26" fmla="*/ 1683 w 1683"/>
                  <a:gd name="T27" fmla="*/ 432 h 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3" h="432">
                    <a:moveTo>
                      <a:pt x="1632" y="432"/>
                    </a:moveTo>
                    <a:lnTo>
                      <a:pt x="0" y="432"/>
                    </a:lnTo>
                    <a:lnTo>
                      <a:pt x="0" y="0"/>
                    </a:lnTo>
                    <a:lnTo>
                      <a:pt x="816" y="48"/>
                    </a:lnTo>
                    <a:lnTo>
                      <a:pt x="1152" y="96"/>
                    </a:lnTo>
                    <a:lnTo>
                      <a:pt x="1488" y="240"/>
                    </a:lnTo>
                    <a:cubicBezTo>
                      <a:pt x="1639" y="340"/>
                      <a:pt x="1683" y="361"/>
                      <a:pt x="1608" y="324"/>
                    </a:cubicBezTo>
                    <a:lnTo>
                      <a:pt x="1680" y="432"/>
                    </a:lnTo>
                  </a:path>
                </a:pathLst>
              </a:custGeom>
              <a:solidFill>
                <a:schemeClr val="bg1"/>
              </a:solidFill>
              <a:ln w="9525">
                <a:noFill/>
                <a:round/>
                <a:headEnd/>
                <a:tailEnd/>
              </a:ln>
            </p:spPr>
            <p:txBody>
              <a:bodyPr wrap="none" anchor="ctr">
                <a:prstTxWarp prst="textNoShape">
                  <a:avLst/>
                </a:prstTxWarp>
              </a:bodyPr>
              <a:lstStyle/>
              <a:p>
                <a:endParaRPr lang="it-IT"/>
              </a:p>
            </p:txBody>
          </p:sp>
          <p:sp>
            <p:nvSpPr>
              <p:cNvPr id="132113" name="Freeform 15"/>
              <p:cNvSpPr>
                <a:spLocks/>
              </p:cNvSpPr>
              <p:nvPr/>
            </p:nvSpPr>
            <p:spPr bwMode="auto">
              <a:xfrm>
                <a:off x="96" y="528"/>
                <a:ext cx="1683" cy="432"/>
              </a:xfrm>
              <a:custGeom>
                <a:avLst/>
                <a:gdLst>
                  <a:gd name="T0" fmla="*/ 1632 w 1683"/>
                  <a:gd name="T1" fmla="*/ 432 h 432"/>
                  <a:gd name="T2" fmla="*/ 0 w 1683"/>
                  <a:gd name="T3" fmla="*/ 432 h 432"/>
                  <a:gd name="T4" fmla="*/ 0 w 1683"/>
                  <a:gd name="T5" fmla="*/ 0 h 432"/>
                  <a:gd name="T6" fmla="*/ 816 w 1683"/>
                  <a:gd name="T7" fmla="*/ 48 h 432"/>
                  <a:gd name="T8" fmla="*/ 1152 w 1683"/>
                  <a:gd name="T9" fmla="*/ 96 h 432"/>
                  <a:gd name="T10" fmla="*/ 1488 w 1683"/>
                  <a:gd name="T11" fmla="*/ 240 h 432"/>
                  <a:gd name="T12" fmla="*/ 1608 w 1683"/>
                  <a:gd name="T13" fmla="*/ 324 h 432"/>
                  <a:gd name="T14" fmla="*/ 1680 w 1683"/>
                  <a:gd name="T15" fmla="*/ 432 h 432"/>
                  <a:gd name="T16" fmla="*/ 0 60000 65536"/>
                  <a:gd name="T17" fmla="*/ 0 60000 65536"/>
                  <a:gd name="T18" fmla="*/ 0 60000 65536"/>
                  <a:gd name="T19" fmla="*/ 0 60000 65536"/>
                  <a:gd name="T20" fmla="*/ 0 60000 65536"/>
                  <a:gd name="T21" fmla="*/ 0 60000 65536"/>
                  <a:gd name="T22" fmla="*/ 0 60000 65536"/>
                  <a:gd name="T23" fmla="*/ 0 60000 65536"/>
                  <a:gd name="T24" fmla="*/ 0 w 1683"/>
                  <a:gd name="T25" fmla="*/ 0 h 432"/>
                  <a:gd name="T26" fmla="*/ 1683 w 1683"/>
                  <a:gd name="T27" fmla="*/ 432 h 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3" h="432">
                    <a:moveTo>
                      <a:pt x="1632" y="432"/>
                    </a:moveTo>
                    <a:lnTo>
                      <a:pt x="0" y="432"/>
                    </a:lnTo>
                    <a:lnTo>
                      <a:pt x="0" y="0"/>
                    </a:lnTo>
                    <a:lnTo>
                      <a:pt x="816" y="48"/>
                    </a:lnTo>
                    <a:lnTo>
                      <a:pt x="1152" y="96"/>
                    </a:lnTo>
                    <a:lnTo>
                      <a:pt x="1488" y="240"/>
                    </a:lnTo>
                    <a:cubicBezTo>
                      <a:pt x="1639" y="340"/>
                      <a:pt x="1683" y="361"/>
                      <a:pt x="1608" y="324"/>
                    </a:cubicBezTo>
                    <a:lnTo>
                      <a:pt x="1680" y="432"/>
                    </a:lnTo>
                  </a:path>
                </a:pathLst>
              </a:custGeom>
              <a:solidFill>
                <a:schemeClr val="bg1"/>
              </a:solidFill>
              <a:ln w="9525">
                <a:noFill/>
                <a:round/>
                <a:headEnd/>
                <a:tailEnd/>
              </a:ln>
            </p:spPr>
            <p:txBody>
              <a:bodyPr wrap="none" anchor="ctr">
                <a:prstTxWarp prst="textNoShape">
                  <a:avLst/>
                </a:prstTxWarp>
              </a:bodyPr>
              <a:lstStyle/>
              <a:p>
                <a:endParaRPr lang="it-IT"/>
              </a:p>
            </p:txBody>
          </p:sp>
        </p:grpSp>
        <p:sp>
          <p:nvSpPr>
            <p:cNvPr id="132105" name="Text Box 8"/>
            <p:cNvSpPr txBox="1">
              <a:spLocks noChangeArrowheads="1"/>
            </p:cNvSpPr>
            <p:nvPr/>
          </p:nvSpPr>
          <p:spPr bwMode="auto">
            <a:xfrm>
              <a:off x="96" y="528"/>
              <a:ext cx="1382" cy="462"/>
            </a:xfrm>
            <a:prstGeom prst="rect">
              <a:avLst/>
            </a:prstGeom>
            <a:noFill/>
            <a:ln w="9525">
              <a:noFill/>
              <a:miter lim="800000"/>
              <a:headEnd/>
              <a:tailEnd/>
            </a:ln>
          </p:spPr>
          <p:txBody>
            <a:bodyPr wrap="none">
              <a:prstTxWarp prst="textNoShape">
                <a:avLst/>
              </a:prstTxWarp>
              <a:spAutoFit/>
            </a:bodyPr>
            <a:lstStyle/>
            <a:p>
              <a:pPr>
                <a:lnSpc>
                  <a:spcPct val="75000"/>
                </a:lnSpc>
              </a:pPr>
              <a:r>
                <a:rPr lang="it-IT" sz="1400"/>
                <a:t>s.l. lowstand</a:t>
              </a:r>
            </a:p>
            <a:p>
              <a:pPr>
                <a:lnSpc>
                  <a:spcPct val="75000"/>
                </a:lnSpc>
              </a:pPr>
              <a:r>
                <a:rPr lang="it-IT" sz="1400"/>
                <a:t>Shelf erosion</a:t>
              </a:r>
            </a:p>
            <a:p>
              <a:pPr>
                <a:lnSpc>
                  <a:spcPct val="75000"/>
                </a:lnSpc>
              </a:pPr>
              <a:r>
                <a:rPr lang="it-IT" sz="1400"/>
                <a:t>Slope sedimentation</a:t>
              </a:r>
            </a:p>
            <a:p>
              <a:pPr>
                <a:lnSpc>
                  <a:spcPct val="75000"/>
                </a:lnSpc>
              </a:pPr>
              <a:r>
                <a:rPr lang="it-IT" sz="1400"/>
                <a:t>Deposition overrides erosion</a:t>
              </a:r>
              <a:endParaRPr lang="it-IT" sz="2000"/>
            </a:p>
          </p:txBody>
        </p:sp>
        <p:sp>
          <p:nvSpPr>
            <p:cNvPr id="132106" name="Text Box 9"/>
            <p:cNvSpPr txBox="1">
              <a:spLocks noChangeArrowheads="1"/>
            </p:cNvSpPr>
            <p:nvPr/>
          </p:nvSpPr>
          <p:spPr bwMode="auto">
            <a:xfrm>
              <a:off x="610" y="1746"/>
              <a:ext cx="1534" cy="462"/>
            </a:xfrm>
            <a:prstGeom prst="rect">
              <a:avLst/>
            </a:prstGeom>
            <a:noFill/>
            <a:ln w="9525">
              <a:noFill/>
              <a:miter lim="800000"/>
              <a:headEnd/>
              <a:tailEnd/>
            </a:ln>
          </p:spPr>
          <p:txBody>
            <a:bodyPr wrap="none">
              <a:prstTxWarp prst="textNoShape">
                <a:avLst/>
              </a:prstTxWarp>
              <a:spAutoFit/>
            </a:bodyPr>
            <a:lstStyle/>
            <a:p>
              <a:pPr>
                <a:lnSpc>
                  <a:spcPct val="75000"/>
                </a:lnSpc>
              </a:pPr>
              <a:r>
                <a:rPr lang="it-IT" sz="1400"/>
                <a:t>s.l. highstand</a:t>
              </a:r>
            </a:p>
            <a:p>
              <a:pPr>
                <a:lnSpc>
                  <a:spcPct val="75000"/>
                </a:lnSpc>
              </a:pPr>
              <a:r>
                <a:rPr lang="it-IT" sz="1400"/>
                <a:t>Shelf sedimentation</a:t>
              </a:r>
            </a:p>
            <a:p>
              <a:pPr>
                <a:lnSpc>
                  <a:spcPct val="75000"/>
                </a:lnSpc>
              </a:pPr>
              <a:r>
                <a:rPr lang="it-IT" sz="1400"/>
                <a:t>Slope starvation</a:t>
              </a:r>
            </a:p>
            <a:p>
              <a:pPr>
                <a:lnSpc>
                  <a:spcPct val="75000"/>
                </a:lnSpc>
              </a:pPr>
              <a:r>
                <a:rPr lang="it-IT" sz="1400"/>
                <a:t>Erosion overrides sedimentation</a:t>
              </a:r>
              <a:endParaRPr lang="it-IT" sz="2000"/>
            </a:p>
          </p:txBody>
        </p:sp>
        <p:sp>
          <p:nvSpPr>
            <p:cNvPr id="132107" name="Text Box 10"/>
            <p:cNvSpPr txBox="1">
              <a:spLocks noChangeArrowheads="1"/>
            </p:cNvSpPr>
            <p:nvPr/>
          </p:nvSpPr>
          <p:spPr bwMode="auto">
            <a:xfrm>
              <a:off x="268" y="2544"/>
              <a:ext cx="1382" cy="563"/>
            </a:xfrm>
            <a:prstGeom prst="rect">
              <a:avLst/>
            </a:prstGeom>
            <a:noFill/>
            <a:ln w="9525">
              <a:noFill/>
              <a:miter lim="800000"/>
              <a:headEnd/>
              <a:tailEnd/>
            </a:ln>
          </p:spPr>
          <p:txBody>
            <a:bodyPr wrap="none">
              <a:prstTxWarp prst="textNoShape">
                <a:avLst/>
              </a:prstTxWarp>
              <a:spAutoFit/>
            </a:bodyPr>
            <a:lstStyle/>
            <a:p>
              <a:pPr>
                <a:lnSpc>
                  <a:spcPct val="75000"/>
                </a:lnSpc>
              </a:pPr>
              <a:r>
                <a:rPr lang="it-IT" sz="1400"/>
                <a:t>s.l. lowstand</a:t>
              </a:r>
            </a:p>
            <a:p>
              <a:pPr>
                <a:lnSpc>
                  <a:spcPct val="75000"/>
                </a:lnSpc>
              </a:pPr>
              <a:r>
                <a:rPr lang="it-IT" sz="1400"/>
                <a:t>Shelf erosion</a:t>
              </a:r>
            </a:p>
            <a:p>
              <a:pPr>
                <a:lnSpc>
                  <a:spcPct val="75000"/>
                </a:lnSpc>
              </a:pPr>
              <a:r>
                <a:rPr lang="it-IT" sz="1400"/>
                <a:t>Slope sedimentation</a:t>
              </a:r>
            </a:p>
            <a:p>
              <a:pPr>
                <a:lnSpc>
                  <a:spcPct val="75000"/>
                </a:lnSpc>
              </a:pPr>
              <a:r>
                <a:rPr lang="it-IT" sz="1400"/>
                <a:t>Deposition overrides erosion</a:t>
              </a:r>
            </a:p>
            <a:p>
              <a:pPr>
                <a:lnSpc>
                  <a:spcPct val="75000"/>
                </a:lnSpc>
              </a:pPr>
              <a:r>
                <a:rPr lang="it-IT" sz="1400"/>
                <a:t>Draping of previous scar</a:t>
              </a:r>
              <a:endParaRPr lang="it-IT" sz="2000"/>
            </a:p>
          </p:txBody>
        </p:sp>
        <p:sp>
          <p:nvSpPr>
            <p:cNvPr id="132108" name="Text Box 11"/>
            <p:cNvSpPr txBox="1">
              <a:spLocks noChangeArrowheads="1"/>
            </p:cNvSpPr>
            <p:nvPr/>
          </p:nvSpPr>
          <p:spPr bwMode="auto">
            <a:xfrm>
              <a:off x="672" y="3757"/>
              <a:ext cx="1833" cy="563"/>
            </a:xfrm>
            <a:prstGeom prst="rect">
              <a:avLst/>
            </a:prstGeom>
            <a:noFill/>
            <a:ln w="9525">
              <a:noFill/>
              <a:miter lim="800000"/>
              <a:headEnd/>
              <a:tailEnd/>
            </a:ln>
          </p:spPr>
          <p:txBody>
            <a:bodyPr wrap="none">
              <a:prstTxWarp prst="textNoShape">
                <a:avLst/>
              </a:prstTxWarp>
              <a:spAutoFit/>
            </a:bodyPr>
            <a:lstStyle/>
            <a:p>
              <a:pPr>
                <a:lnSpc>
                  <a:spcPct val="75000"/>
                </a:lnSpc>
              </a:pPr>
              <a:r>
                <a:rPr lang="it-IT" sz="1400"/>
                <a:t>s.l. highstand</a:t>
              </a:r>
            </a:p>
            <a:p>
              <a:pPr>
                <a:lnSpc>
                  <a:spcPct val="75000"/>
                </a:lnSpc>
              </a:pPr>
              <a:r>
                <a:rPr lang="it-IT" sz="1400"/>
                <a:t>Shelf sedimentation</a:t>
              </a:r>
            </a:p>
            <a:p>
              <a:pPr>
                <a:lnSpc>
                  <a:spcPct val="75000"/>
                </a:lnSpc>
              </a:pPr>
              <a:r>
                <a:rPr lang="it-IT" sz="1400"/>
                <a:t>Slope starvation</a:t>
              </a:r>
            </a:p>
            <a:p>
              <a:pPr>
                <a:lnSpc>
                  <a:spcPct val="75000"/>
                </a:lnSpc>
              </a:pPr>
              <a:r>
                <a:rPr lang="it-IT" sz="1400"/>
                <a:t>Erosion overrides sedimentation</a:t>
              </a:r>
            </a:p>
            <a:p>
              <a:pPr>
                <a:lnSpc>
                  <a:spcPct val="75000"/>
                </a:lnSpc>
              </a:pPr>
              <a:r>
                <a:rPr lang="it-IT" sz="1400"/>
                <a:t>May or may not reach the previous scar</a:t>
              </a:r>
              <a:endParaRPr lang="it-IT" sz="2000"/>
            </a:p>
          </p:txBody>
        </p:sp>
      </p:grpSp>
      <p:sp>
        <p:nvSpPr>
          <p:cNvPr id="247812" name="Rectangle 4"/>
          <p:cNvSpPr>
            <a:spLocks noChangeArrowheads="1"/>
          </p:cNvSpPr>
          <p:nvPr/>
        </p:nvSpPr>
        <p:spPr bwMode="auto">
          <a:xfrm>
            <a:off x="4921250" y="1700213"/>
            <a:ext cx="4114800" cy="1828800"/>
          </a:xfrm>
          <a:prstGeom prst="rect">
            <a:avLst/>
          </a:prstGeom>
          <a:solidFill>
            <a:schemeClr val="bg1"/>
          </a:solidFill>
          <a:ln w="6350">
            <a:noFill/>
            <a:miter lim="800000"/>
            <a:headEnd/>
            <a:tailEnd/>
          </a:ln>
        </p:spPr>
        <p:txBody>
          <a:bodyPr wrap="none" anchor="ctr">
            <a:prstTxWarp prst="textNoShape">
              <a:avLst/>
            </a:prstTxWarp>
          </a:bodyPr>
          <a:lstStyle/>
          <a:p>
            <a:endParaRPr lang="it-IT"/>
          </a:p>
        </p:txBody>
      </p:sp>
      <p:sp>
        <p:nvSpPr>
          <p:cNvPr id="247813" name="Rectangle 5"/>
          <p:cNvSpPr>
            <a:spLocks noChangeArrowheads="1"/>
          </p:cNvSpPr>
          <p:nvPr/>
        </p:nvSpPr>
        <p:spPr bwMode="auto">
          <a:xfrm>
            <a:off x="5003800" y="4941888"/>
            <a:ext cx="4038600" cy="1752600"/>
          </a:xfrm>
          <a:prstGeom prst="rect">
            <a:avLst/>
          </a:prstGeom>
          <a:solidFill>
            <a:schemeClr val="bg1"/>
          </a:solidFill>
          <a:ln w="6350">
            <a:noFill/>
            <a:miter lim="800000"/>
            <a:headEnd/>
            <a:tailEnd/>
          </a:ln>
        </p:spPr>
        <p:txBody>
          <a:bodyPr wrap="none" anchor="ctr">
            <a:prstTxWarp prst="textNoShape">
              <a:avLst/>
            </a:prstTxWarp>
          </a:bodyPr>
          <a:lstStyle/>
          <a:p>
            <a:endParaRPr lang="it-IT"/>
          </a:p>
        </p:txBody>
      </p:sp>
      <p:sp>
        <p:nvSpPr>
          <p:cNvPr id="247814" name="Freeform 6"/>
          <p:cNvSpPr>
            <a:spLocks/>
          </p:cNvSpPr>
          <p:nvPr/>
        </p:nvSpPr>
        <p:spPr bwMode="auto">
          <a:xfrm>
            <a:off x="4356100" y="3068638"/>
            <a:ext cx="4267200" cy="1828800"/>
          </a:xfrm>
          <a:custGeom>
            <a:avLst/>
            <a:gdLst>
              <a:gd name="T0" fmla="*/ 2592 w 2688"/>
              <a:gd name="T1" fmla="*/ 1152 h 1152"/>
              <a:gd name="T2" fmla="*/ 0 w 2688"/>
              <a:gd name="T3" fmla="*/ 1152 h 1152"/>
              <a:gd name="T4" fmla="*/ 0 w 2688"/>
              <a:gd name="T5" fmla="*/ 0 h 1152"/>
              <a:gd name="T6" fmla="*/ 144 w 2688"/>
              <a:gd name="T7" fmla="*/ 48 h 1152"/>
              <a:gd name="T8" fmla="*/ 288 w 2688"/>
              <a:gd name="T9" fmla="*/ 240 h 1152"/>
              <a:gd name="T10" fmla="*/ 528 w 2688"/>
              <a:gd name="T11" fmla="*/ 432 h 1152"/>
              <a:gd name="T12" fmla="*/ 2640 w 2688"/>
              <a:gd name="T13" fmla="*/ 432 h 1152"/>
              <a:gd name="T14" fmla="*/ 2688 w 2688"/>
              <a:gd name="T15" fmla="*/ 1152 h 1152"/>
              <a:gd name="T16" fmla="*/ 0 60000 65536"/>
              <a:gd name="T17" fmla="*/ 0 60000 65536"/>
              <a:gd name="T18" fmla="*/ 0 60000 65536"/>
              <a:gd name="T19" fmla="*/ 0 60000 65536"/>
              <a:gd name="T20" fmla="*/ 0 60000 65536"/>
              <a:gd name="T21" fmla="*/ 0 60000 65536"/>
              <a:gd name="T22" fmla="*/ 0 60000 65536"/>
              <a:gd name="T23" fmla="*/ 0 60000 65536"/>
              <a:gd name="T24" fmla="*/ 0 w 2688"/>
              <a:gd name="T25" fmla="*/ 0 h 1152"/>
              <a:gd name="T26" fmla="*/ 2688 w 2688"/>
              <a:gd name="T27" fmla="*/ 1152 h 11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88" h="1152">
                <a:moveTo>
                  <a:pt x="2592" y="1152"/>
                </a:moveTo>
                <a:lnTo>
                  <a:pt x="0" y="1152"/>
                </a:lnTo>
                <a:lnTo>
                  <a:pt x="0" y="0"/>
                </a:lnTo>
                <a:lnTo>
                  <a:pt x="144" y="48"/>
                </a:lnTo>
                <a:lnTo>
                  <a:pt x="288" y="240"/>
                </a:lnTo>
                <a:lnTo>
                  <a:pt x="528" y="432"/>
                </a:lnTo>
                <a:lnTo>
                  <a:pt x="2640" y="432"/>
                </a:lnTo>
                <a:lnTo>
                  <a:pt x="2688" y="1152"/>
                </a:lnTo>
              </a:path>
            </a:pathLst>
          </a:custGeom>
          <a:solidFill>
            <a:schemeClr val="bg1"/>
          </a:solidFill>
          <a:ln w="6350">
            <a:noFill/>
            <a:round/>
            <a:headEnd/>
            <a:tailEnd/>
          </a:ln>
        </p:spPr>
        <p:txBody>
          <a:bodyPr wrap="none" anchor="ctr">
            <a:prstTxWarp prst="textNoShape">
              <a:avLst/>
            </a:prstTxWarp>
          </a:bodyPr>
          <a:lstStyle/>
          <a:p>
            <a:endParaRPr lang="it-IT"/>
          </a:p>
        </p:txBody>
      </p:sp>
      <p:pic>
        <p:nvPicPr>
          <p:cNvPr id="247815" name="Picture 7" descr="fig_4"/>
          <p:cNvPicPr>
            <a:picLocks noChangeAspect="1" noChangeArrowheads="1"/>
          </p:cNvPicPr>
          <p:nvPr/>
        </p:nvPicPr>
        <p:blipFill>
          <a:blip r:embed="rId4">
            <a:lum bright="-32000" contrast="24000"/>
          </a:blip>
          <a:srcRect b="60001"/>
          <a:stretch>
            <a:fillRect/>
          </a:stretch>
        </p:blipFill>
        <p:spPr bwMode="auto">
          <a:xfrm>
            <a:off x="4164013" y="-20638"/>
            <a:ext cx="4800600" cy="2081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499"/>
                                          </p:stCondLst>
                                        </p:cTn>
                                        <p:tgtEl>
                                          <p:spTgt spid="2478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499"/>
                                          </p:stCondLst>
                                        </p:cTn>
                                        <p:tgtEl>
                                          <p:spTgt spid="2478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499"/>
                                          </p:stCondLst>
                                        </p:cTn>
                                        <p:tgtEl>
                                          <p:spTgt spid="2478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499"/>
                                          </p:stCondLst>
                                        </p:cTn>
                                        <p:tgtEl>
                                          <p:spTgt spid="2478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animBg="1"/>
      <p:bldP spid="247813" grpId="0" animBg="1"/>
      <p:bldP spid="247814" grpId="0" animBg="1"/>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22" name="Picture 2" descr="&#10;Image2.jpg                                                     0006AEBDMacintoshHD                    B746CC0A:"/>
          <p:cNvPicPr>
            <a:picLocks noChangeAspect="1" noChangeArrowheads="1"/>
          </p:cNvPicPr>
          <p:nvPr/>
        </p:nvPicPr>
        <p:blipFill>
          <a:blip r:embed="rId2"/>
          <a:srcRect/>
          <a:stretch>
            <a:fillRect/>
          </a:stretch>
        </p:blipFill>
        <p:spPr bwMode="auto">
          <a:xfrm>
            <a:off x="0" y="3017838"/>
            <a:ext cx="4664075" cy="3840162"/>
          </a:xfrm>
          <a:prstGeom prst="rect">
            <a:avLst/>
          </a:prstGeom>
          <a:noFill/>
          <a:ln w="9525">
            <a:noFill/>
            <a:miter lim="800000"/>
            <a:headEnd/>
            <a:tailEnd/>
          </a:ln>
        </p:spPr>
      </p:pic>
      <p:sp>
        <p:nvSpPr>
          <p:cNvPr id="226307" name="Rectangle 3"/>
          <p:cNvSpPr>
            <a:spLocks noChangeArrowheads="1"/>
          </p:cNvSpPr>
          <p:nvPr/>
        </p:nvSpPr>
        <p:spPr bwMode="auto">
          <a:xfrm>
            <a:off x="1905000" y="5334000"/>
            <a:ext cx="914400" cy="644525"/>
          </a:xfrm>
          <a:prstGeom prst="rect">
            <a:avLst/>
          </a:prstGeom>
          <a:noFill/>
          <a:ln w="38100">
            <a:solidFill>
              <a:srgbClr val="FF0000"/>
            </a:solidFill>
            <a:miter lim="800000"/>
            <a:headEnd/>
            <a:tailEnd/>
          </a:ln>
        </p:spPr>
        <p:txBody>
          <a:bodyPr wrap="none" anchor="ctr">
            <a:prstTxWarp prst="textNoShape">
              <a:avLst/>
            </a:prstTxWarp>
          </a:bodyPr>
          <a:lstStyle/>
          <a:p>
            <a:endParaRPr lang="it-IT"/>
          </a:p>
        </p:txBody>
      </p:sp>
      <p:grpSp>
        <p:nvGrpSpPr>
          <p:cNvPr id="2" name="Group 4"/>
          <p:cNvGrpSpPr>
            <a:grpSpLocks/>
          </p:cNvGrpSpPr>
          <p:nvPr/>
        </p:nvGrpSpPr>
        <p:grpSpPr bwMode="auto">
          <a:xfrm>
            <a:off x="3352800" y="0"/>
            <a:ext cx="5791200" cy="4073525"/>
            <a:chOff x="48" y="1440"/>
            <a:chExt cx="4004" cy="2816"/>
          </a:xfrm>
        </p:grpSpPr>
        <p:pic>
          <p:nvPicPr>
            <p:cNvPr id="133130" name="Picture 5" descr="&#10;Image1.jpg                                                     0006AEBDMacintoshHD                    B746CC0A:"/>
            <p:cNvPicPr>
              <a:picLocks noChangeAspect="1" noChangeArrowheads="1"/>
            </p:cNvPicPr>
            <p:nvPr/>
          </p:nvPicPr>
          <p:blipFill>
            <a:blip r:embed="rId3"/>
            <a:srcRect/>
            <a:stretch>
              <a:fillRect/>
            </a:stretch>
          </p:blipFill>
          <p:spPr bwMode="auto">
            <a:xfrm>
              <a:off x="48" y="1440"/>
              <a:ext cx="4004" cy="2813"/>
            </a:xfrm>
            <a:prstGeom prst="rect">
              <a:avLst/>
            </a:prstGeom>
            <a:noFill/>
            <a:ln w="38100">
              <a:solidFill>
                <a:srgbClr val="000000"/>
              </a:solidFill>
              <a:miter lim="800000"/>
              <a:headEnd/>
              <a:tailEnd/>
            </a:ln>
          </p:spPr>
        </p:pic>
        <p:sp>
          <p:nvSpPr>
            <p:cNvPr id="133131" name="Rectangle 6"/>
            <p:cNvSpPr>
              <a:spLocks noChangeArrowheads="1"/>
            </p:cNvSpPr>
            <p:nvPr/>
          </p:nvSpPr>
          <p:spPr bwMode="auto">
            <a:xfrm>
              <a:off x="48" y="1440"/>
              <a:ext cx="4000" cy="2816"/>
            </a:xfrm>
            <a:prstGeom prst="rect">
              <a:avLst/>
            </a:prstGeom>
            <a:noFill/>
            <a:ln w="38100">
              <a:solidFill>
                <a:srgbClr val="FF0000"/>
              </a:solidFill>
              <a:miter lim="800000"/>
              <a:headEnd/>
              <a:tailEnd/>
            </a:ln>
          </p:spPr>
          <p:txBody>
            <a:bodyPr wrap="none" anchor="ctr">
              <a:prstTxWarp prst="textNoShape">
                <a:avLst/>
              </a:prstTxWarp>
            </a:bodyPr>
            <a:lstStyle/>
            <a:p>
              <a:endParaRPr lang="it-IT"/>
            </a:p>
          </p:txBody>
        </p:sp>
      </p:grpSp>
      <p:pic>
        <p:nvPicPr>
          <p:cNvPr id="226311" name="Picture 7" descr="&#10;Image3.jpg                                                     0006AEBDMacintoshHD                    B746CC0A:"/>
          <p:cNvPicPr>
            <a:picLocks noChangeAspect="1" noChangeArrowheads="1"/>
          </p:cNvPicPr>
          <p:nvPr/>
        </p:nvPicPr>
        <p:blipFill>
          <a:blip r:embed="rId4"/>
          <a:srcRect/>
          <a:stretch>
            <a:fillRect/>
          </a:stretch>
        </p:blipFill>
        <p:spPr bwMode="auto">
          <a:xfrm>
            <a:off x="0" y="3581400"/>
            <a:ext cx="5181600" cy="3548063"/>
          </a:xfrm>
          <a:prstGeom prst="rect">
            <a:avLst/>
          </a:prstGeom>
          <a:noFill/>
          <a:ln w="9525">
            <a:noFill/>
            <a:miter lim="800000"/>
            <a:headEnd/>
            <a:tailEnd/>
          </a:ln>
        </p:spPr>
      </p:pic>
      <p:sp>
        <p:nvSpPr>
          <p:cNvPr id="226312" name="Text Box 8"/>
          <p:cNvSpPr txBox="1">
            <a:spLocks noChangeArrowheads="1"/>
          </p:cNvSpPr>
          <p:nvPr/>
        </p:nvSpPr>
        <p:spPr bwMode="auto">
          <a:xfrm>
            <a:off x="6510338" y="5486400"/>
            <a:ext cx="2420937" cy="1190625"/>
          </a:xfrm>
          <a:prstGeom prst="rect">
            <a:avLst/>
          </a:prstGeom>
          <a:noFill/>
          <a:ln w="9525">
            <a:noFill/>
            <a:miter lim="800000"/>
            <a:headEnd/>
            <a:tailEnd/>
          </a:ln>
          <a:effectLst/>
        </p:spPr>
        <p:txBody>
          <a:bodyPr wrap="none">
            <a:prstTxWarp prst="textNoShape">
              <a:avLst/>
            </a:prstTxWarp>
            <a:spAutoFit/>
          </a:bodyPr>
          <a:lstStyle/>
          <a:p>
            <a:pPr algn="r" eaLnBrk="1" hangingPunct="1">
              <a:defRPr/>
            </a:pPr>
            <a:r>
              <a:rPr lang="it-IT" b="1">
                <a:solidFill>
                  <a:srgbClr val="FFFFFF"/>
                </a:solidFill>
                <a:effectLst>
                  <a:outerShdw blurRad="38100" dist="38100" dir="2700000" algn="tl">
                    <a:srgbClr val="000000"/>
                  </a:outerShdw>
                </a:effectLst>
                <a:latin typeface="Papyrus" charset="0"/>
              </a:rPr>
              <a:t>STROMBOLI</a:t>
            </a:r>
          </a:p>
          <a:p>
            <a:pPr algn="r" eaLnBrk="1" hangingPunct="1">
              <a:defRPr/>
            </a:pPr>
            <a:r>
              <a:rPr lang="it-IT" b="1">
                <a:solidFill>
                  <a:srgbClr val="FFFFFF"/>
                </a:solidFill>
                <a:effectLst>
                  <a:outerShdw blurRad="38100" dist="38100" dir="2700000" algn="tl">
                    <a:srgbClr val="000000"/>
                  </a:outerShdw>
                </a:effectLst>
                <a:latin typeface="Papyrus" charset="0"/>
              </a:rPr>
              <a:t>P.ta Lena</a:t>
            </a:r>
          </a:p>
        </p:txBody>
      </p:sp>
      <p:grpSp>
        <p:nvGrpSpPr>
          <p:cNvPr id="3" name="Group 9"/>
          <p:cNvGrpSpPr>
            <a:grpSpLocks/>
          </p:cNvGrpSpPr>
          <p:nvPr/>
        </p:nvGrpSpPr>
        <p:grpSpPr bwMode="auto">
          <a:xfrm>
            <a:off x="457200" y="76200"/>
            <a:ext cx="2473325" cy="2911475"/>
            <a:chOff x="288" y="48"/>
            <a:chExt cx="1558" cy="1834"/>
          </a:xfrm>
        </p:grpSpPr>
        <p:pic>
          <p:nvPicPr>
            <p:cNvPr id="133128" name="Picture 10" descr="curveeustatica.jpg                                             00023288MacintoshHD                    B746CC0A:"/>
            <p:cNvPicPr>
              <a:picLocks noChangeAspect="1" noChangeArrowheads="1"/>
            </p:cNvPicPr>
            <p:nvPr/>
          </p:nvPicPr>
          <p:blipFill>
            <a:blip r:embed="rId5"/>
            <a:srcRect/>
            <a:stretch>
              <a:fillRect/>
            </a:stretch>
          </p:blipFill>
          <p:spPr bwMode="auto">
            <a:xfrm>
              <a:off x="288" y="48"/>
              <a:ext cx="1558" cy="1680"/>
            </a:xfrm>
            <a:prstGeom prst="rect">
              <a:avLst/>
            </a:prstGeom>
            <a:noFill/>
            <a:ln w="9525">
              <a:noFill/>
              <a:miter lim="800000"/>
              <a:headEnd/>
              <a:tailEnd/>
            </a:ln>
          </p:spPr>
        </p:pic>
        <p:sp>
          <p:nvSpPr>
            <p:cNvPr id="133129" name="Text Box 11"/>
            <p:cNvSpPr txBox="1">
              <a:spLocks noChangeArrowheads="1"/>
            </p:cNvSpPr>
            <p:nvPr/>
          </p:nvSpPr>
          <p:spPr bwMode="auto">
            <a:xfrm>
              <a:off x="336" y="1690"/>
              <a:ext cx="1398" cy="192"/>
            </a:xfrm>
            <a:prstGeom prst="rect">
              <a:avLst/>
            </a:prstGeom>
            <a:noFill/>
            <a:ln w="9525">
              <a:noFill/>
              <a:miter lim="800000"/>
              <a:headEnd/>
              <a:tailEnd/>
            </a:ln>
          </p:spPr>
          <p:txBody>
            <a:bodyPr wrap="none">
              <a:prstTxWarp prst="textNoShape">
                <a:avLst/>
              </a:prstTxWarp>
              <a:spAutoFit/>
            </a:bodyPr>
            <a:lstStyle/>
            <a:p>
              <a:r>
                <a:rPr lang="it-IT" sz="1400" i="1">
                  <a:solidFill>
                    <a:schemeClr val="bg1"/>
                  </a:solidFill>
                  <a:latin typeface="Arial" charset="0"/>
                </a:rPr>
                <a:t>Lambeck et al.,QSR 2004</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6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2263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nimBg="1"/>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3"/>
          <a:srcRect l="-23" t="8382" r="23" b="15"/>
          <a:stretch>
            <a:fillRect/>
          </a:stretch>
        </p:blipFill>
        <p:spPr bwMode="auto">
          <a:xfrm rot="5400000">
            <a:off x="1108868" y="-1177131"/>
            <a:ext cx="6926263" cy="9144000"/>
          </a:xfrm>
          <a:prstGeom prst="rect">
            <a:avLst/>
          </a:prstGeom>
          <a:noFill/>
          <a:ln w="9525">
            <a:noFill/>
            <a:miter lim="800000"/>
            <a:headEnd/>
            <a:tailEnd/>
          </a:ln>
        </p:spPr>
      </p:pic>
      <p:grpSp>
        <p:nvGrpSpPr>
          <p:cNvPr id="134147" name="Group 3"/>
          <p:cNvGrpSpPr>
            <a:grpSpLocks/>
          </p:cNvGrpSpPr>
          <p:nvPr/>
        </p:nvGrpSpPr>
        <p:grpSpPr bwMode="auto">
          <a:xfrm>
            <a:off x="7924800" y="2667000"/>
            <a:ext cx="1066800" cy="533400"/>
            <a:chOff x="1104" y="1776"/>
            <a:chExt cx="672" cy="336"/>
          </a:xfrm>
        </p:grpSpPr>
        <p:sp>
          <p:nvSpPr>
            <p:cNvPr id="134148" name="Rectangle 4"/>
            <p:cNvSpPr>
              <a:spLocks noChangeArrowheads="1"/>
            </p:cNvSpPr>
            <p:nvPr/>
          </p:nvSpPr>
          <p:spPr bwMode="auto">
            <a:xfrm>
              <a:off x="1104" y="2016"/>
              <a:ext cx="672" cy="96"/>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it-IT"/>
            </a:p>
          </p:txBody>
        </p:sp>
        <p:sp>
          <p:nvSpPr>
            <p:cNvPr id="134149" name="Text Box 5"/>
            <p:cNvSpPr txBox="1">
              <a:spLocks noChangeArrowheads="1"/>
            </p:cNvSpPr>
            <p:nvPr/>
          </p:nvSpPr>
          <p:spPr bwMode="auto">
            <a:xfrm>
              <a:off x="1224" y="1776"/>
              <a:ext cx="456" cy="288"/>
            </a:xfrm>
            <a:prstGeom prst="rect">
              <a:avLst/>
            </a:prstGeom>
            <a:noFill/>
            <a:ln w="9525">
              <a:noFill/>
              <a:miter lim="800000"/>
              <a:headEnd/>
              <a:tailEnd/>
            </a:ln>
          </p:spPr>
          <p:txBody>
            <a:bodyPr wrap="none">
              <a:prstTxWarp prst="textNoShape">
                <a:avLst/>
              </a:prstTxWarp>
              <a:spAutoFit/>
            </a:bodyPr>
            <a:lstStyle/>
            <a:p>
              <a:r>
                <a:rPr lang="it-IT" sz="2400"/>
                <a:t>50m</a:t>
              </a:r>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6194" name="Picture 6"/>
          <p:cNvPicPr>
            <a:picLocks noChangeAspect="1" noChangeArrowheads="1"/>
          </p:cNvPicPr>
          <p:nvPr/>
        </p:nvPicPr>
        <p:blipFill>
          <a:blip r:embed="rId3"/>
          <a:srcRect/>
          <a:stretch>
            <a:fillRect/>
          </a:stretch>
        </p:blipFill>
        <p:spPr bwMode="auto">
          <a:xfrm>
            <a:off x="1905000" y="2222500"/>
            <a:ext cx="6858000" cy="4635500"/>
          </a:xfrm>
          <a:prstGeom prst="rect">
            <a:avLst/>
          </a:prstGeom>
          <a:noFill/>
          <a:ln w="9525">
            <a:noFill/>
            <a:miter lim="800000"/>
            <a:headEnd/>
            <a:tailEnd/>
          </a:ln>
        </p:spPr>
      </p:pic>
      <p:pic>
        <p:nvPicPr>
          <p:cNvPr id="296967" name="Picture 7"/>
          <p:cNvPicPr>
            <a:picLocks noChangeAspect="1" noChangeArrowheads="1"/>
          </p:cNvPicPr>
          <p:nvPr/>
        </p:nvPicPr>
        <p:blipFill>
          <a:blip r:embed="rId4"/>
          <a:srcRect/>
          <a:stretch>
            <a:fillRect/>
          </a:stretch>
        </p:blipFill>
        <p:spPr bwMode="auto">
          <a:xfrm>
            <a:off x="1828800" y="1765300"/>
            <a:ext cx="7150100" cy="4929188"/>
          </a:xfrm>
          <a:prstGeom prst="rect">
            <a:avLst/>
          </a:prstGeom>
          <a:noFill/>
          <a:ln w="9525">
            <a:noFill/>
            <a:miter lim="800000"/>
            <a:headEnd/>
            <a:tailEnd/>
          </a:ln>
        </p:spPr>
      </p:pic>
      <p:sp>
        <p:nvSpPr>
          <p:cNvPr id="296968" name="Freeform 8"/>
          <p:cNvSpPr>
            <a:spLocks/>
          </p:cNvSpPr>
          <p:nvPr/>
        </p:nvSpPr>
        <p:spPr bwMode="auto">
          <a:xfrm>
            <a:off x="3065463" y="5303838"/>
            <a:ext cx="1168400" cy="1385887"/>
          </a:xfrm>
          <a:custGeom>
            <a:avLst/>
            <a:gdLst>
              <a:gd name="T0" fmla="*/ 0 w 736"/>
              <a:gd name="T1" fmla="*/ 0 h 873"/>
              <a:gd name="T2" fmla="*/ 53 w 736"/>
              <a:gd name="T3" fmla="*/ 96 h 873"/>
              <a:gd name="T4" fmla="*/ 32 w 736"/>
              <a:gd name="T5" fmla="*/ 48 h 873"/>
              <a:gd name="T6" fmla="*/ 74 w 736"/>
              <a:gd name="T7" fmla="*/ 171 h 873"/>
              <a:gd name="T8" fmla="*/ 74 w 736"/>
              <a:gd name="T9" fmla="*/ 187 h 873"/>
              <a:gd name="T10" fmla="*/ 53 w 736"/>
              <a:gd name="T11" fmla="*/ 326 h 873"/>
              <a:gd name="T12" fmla="*/ 48 w 736"/>
              <a:gd name="T13" fmla="*/ 342 h 873"/>
              <a:gd name="T14" fmla="*/ 58 w 736"/>
              <a:gd name="T15" fmla="*/ 358 h 873"/>
              <a:gd name="T16" fmla="*/ 85 w 736"/>
              <a:gd name="T17" fmla="*/ 422 h 873"/>
              <a:gd name="T18" fmla="*/ 144 w 736"/>
              <a:gd name="T19" fmla="*/ 496 h 873"/>
              <a:gd name="T20" fmla="*/ 170 w 736"/>
              <a:gd name="T21" fmla="*/ 523 h 873"/>
              <a:gd name="T22" fmla="*/ 208 w 736"/>
              <a:gd name="T23" fmla="*/ 560 h 873"/>
              <a:gd name="T24" fmla="*/ 256 w 736"/>
              <a:gd name="T25" fmla="*/ 539 h 873"/>
              <a:gd name="T26" fmla="*/ 277 w 736"/>
              <a:gd name="T27" fmla="*/ 603 h 873"/>
              <a:gd name="T28" fmla="*/ 256 w 736"/>
              <a:gd name="T29" fmla="*/ 747 h 873"/>
              <a:gd name="T30" fmla="*/ 293 w 736"/>
              <a:gd name="T31" fmla="*/ 800 h 873"/>
              <a:gd name="T32" fmla="*/ 341 w 736"/>
              <a:gd name="T33" fmla="*/ 838 h 873"/>
              <a:gd name="T34" fmla="*/ 373 w 736"/>
              <a:gd name="T35" fmla="*/ 848 h 873"/>
              <a:gd name="T36" fmla="*/ 480 w 736"/>
              <a:gd name="T37" fmla="*/ 859 h 873"/>
              <a:gd name="T38" fmla="*/ 554 w 736"/>
              <a:gd name="T39" fmla="*/ 854 h 873"/>
              <a:gd name="T40" fmla="*/ 693 w 736"/>
              <a:gd name="T41" fmla="*/ 848 h 873"/>
              <a:gd name="T42" fmla="*/ 736 w 736"/>
              <a:gd name="T43" fmla="*/ 822 h 873"/>
              <a:gd name="T44" fmla="*/ 645 w 736"/>
              <a:gd name="T45" fmla="*/ 790 h 873"/>
              <a:gd name="T46" fmla="*/ 480 w 736"/>
              <a:gd name="T47" fmla="*/ 790 h 873"/>
              <a:gd name="T48" fmla="*/ 416 w 736"/>
              <a:gd name="T49" fmla="*/ 774 h 873"/>
              <a:gd name="T50" fmla="*/ 384 w 736"/>
              <a:gd name="T51" fmla="*/ 694 h 873"/>
              <a:gd name="T52" fmla="*/ 362 w 736"/>
              <a:gd name="T53" fmla="*/ 662 h 873"/>
              <a:gd name="T54" fmla="*/ 378 w 736"/>
              <a:gd name="T55" fmla="*/ 614 h 873"/>
              <a:gd name="T56" fmla="*/ 341 w 736"/>
              <a:gd name="T57" fmla="*/ 395 h 873"/>
              <a:gd name="T58" fmla="*/ 314 w 736"/>
              <a:gd name="T59" fmla="*/ 304 h 873"/>
              <a:gd name="T60" fmla="*/ 336 w 736"/>
              <a:gd name="T61" fmla="*/ 219 h 873"/>
              <a:gd name="T62" fmla="*/ 320 w 736"/>
              <a:gd name="T63" fmla="*/ 27 h 8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6"/>
              <a:gd name="T97" fmla="*/ 0 h 873"/>
              <a:gd name="T98" fmla="*/ 736 w 736"/>
              <a:gd name="T99" fmla="*/ 873 h 8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6" h="873">
                <a:moveTo>
                  <a:pt x="0" y="0"/>
                </a:moveTo>
                <a:cubicBezTo>
                  <a:pt x="7" y="10"/>
                  <a:pt x="45" y="85"/>
                  <a:pt x="53" y="96"/>
                </a:cubicBezTo>
                <a:cubicBezTo>
                  <a:pt x="56" y="101"/>
                  <a:pt x="32" y="48"/>
                  <a:pt x="32" y="48"/>
                </a:cubicBezTo>
                <a:cubicBezTo>
                  <a:pt x="42" y="83"/>
                  <a:pt x="65" y="135"/>
                  <a:pt x="74" y="171"/>
                </a:cubicBezTo>
                <a:cubicBezTo>
                  <a:pt x="76" y="181"/>
                  <a:pt x="74" y="187"/>
                  <a:pt x="74" y="187"/>
                </a:cubicBezTo>
                <a:cubicBezTo>
                  <a:pt x="78" y="240"/>
                  <a:pt x="103" y="291"/>
                  <a:pt x="53" y="326"/>
                </a:cubicBezTo>
                <a:cubicBezTo>
                  <a:pt x="51" y="331"/>
                  <a:pt x="47" y="336"/>
                  <a:pt x="48" y="342"/>
                </a:cubicBezTo>
                <a:cubicBezTo>
                  <a:pt x="48" y="348"/>
                  <a:pt x="55" y="352"/>
                  <a:pt x="58" y="358"/>
                </a:cubicBezTo>
                <a:cubicBezTo>
                  <a:pt x="68" y="379"/>
                  <a:pt x="71" y="401"/>
                  <a:pt x="85" y="422"/>
                </a:cubicBezTo>
                <a:cubicBezTo>
                  <a:pt x="95" y="454"/>
                  <a:pt x="115" y="478"/>
                  <a:pt x="144" y="496"/>
                </a:cubicBezTo>
                <a:cubicBezTo>
                  <a:pt x="176" y="548"/>
                  <a:pt x="128" y="476"/>
                  <a:pt x="170" y="523"/>
                </a:cubicBezTo>
                <a:cubicBezTo>
                  <a:pt x="205" y="562"/>
                  <a:pt x="175" y="549"/>
                  <a:pt x="208" y="560"/>
                </a:cubicBezTo>
                <a:cubicBezTo>
                  <a:pt x="225" y="554"/>
                  <a:pt x="238" y="544"/>
                  <a:pt x="256" y="539"/>
                </a:cubicBezTo>
                <a:cubicBezTo>
                  <a:pt x="262" y="560"/>
                  <a:pt x="270" y="581"/>
                  <a:pt x="277" y="603"/>
                </a:cubicBezTo>
                <a:cubicBezTo>
                  <a:pt x="281" y="670"/>
                  <a:pt x="288" y="695"/>
                  <a:pt x="256" y="747"/>
                </a:cubicBezTo>
                <a:cubicBezTo>
                  <a:pt x="264" y="774"/>
                  <a:pt x="264" y="791"/>
                  <a:pt x="293" y="800"/>
                </a:cubicBezTo>
                <a:cubicBezTo>
                  <a:pt x="309" y="811"/>
                  <a:pt x="323" y="828"/>
                  <a:pt x="341" y="838"/>
                </a:cubicBezTo>
                <a:cubicBezTo>
                  <a:pt x="350" y="843"/>
                  <a:pt x="373" y="848"/>
                  <a:pt x="373" y="848"/>
                </a:cubicBezTo>
                <a:cubicBezTo>
                  <a:pt x="409" y="873"/>
                  <a:pt x="430" y="862"/>
                  <a:pt x="480" y="859"/>
                </a:cubicBezTo>
                <a:cubicBezTo>
                  <a:pt x="510" y="864"/>
                  <a:pt x="523" y="858"/>
                  <a:pt x="554" y="854"/>
                </a:cubicBezTo>
                <a:cubicBezTo>
                  <a:pt x="599" y="862"/>
                  <a:pt x="647" y="851"/>
                  <a:pt x="693" y="848"/>
                </a:cubicBezTo>
                <a:cubicBezTo>
                  <a:pt x="716" y="842"/>
                  <a:pt x="727" y="845"/>
                  <a:pt x="736" y="822"/>
                </a:cubicBezTo>
                <a:cubicBezTo>
                  <a:pt x="709" y="803"/>
                  <a:pt x="676" y="795"/>
                  <a:pt x="645" y="790"/>
                </a:cubicBezTo>
                <a:cubicBezTo>
                  <a:pt x="564" y="796"/>
                  <a:pt x="580" y="798"/>
                  <a:pt x="480" y="790"/>
                </a:cubicBezTo>
                <a:cubicBezTo>
                  <a:pt x="458" y="788"/>
                  <a:pt x="416" y="774"/>
                  <a:pt x="416" y="774"/>
                </a:cubicBezTo>
                <a:cubicBezTo>
                  <a:pt x="399" y="749"/>
                  <a:pt x="399" y="717"/>
                  <a:pt x="384" y="694"/>
                </a:cubicBezTo>
                <a:cubicBezTo>
                  <a:pt x="376" y="683"/>
                  <a:pt x="362" y="662"/>
                  <a:pt x="362" y="662"/>
                </a:cubicBezTo>
                <a:cubicBezTo>
                  <a:pt x="353" y="633"/>
                  <a:pt x="369" y="640"/>
                  <a:pt x="378" y="614"/>
                </a:cubicBezTo>
                <a:cubicBezTo>
                  <a:pt x="372" y="435"/>
                  <a:pt x="399" y="479"/>
                  <a:pt x="341" y="395"/>
                </a:cubicBezTo>
                <a:cubicBezTo>
                  <a:pt x="331" y="364"/>
                  <a:pt x="325" y="333"/>
                  <a:pt x="314" y="304"/>
                </a:cubicBezTo>
                <a:cubicBezTo>
                  <a:pt x="307" y="265"/>
                  <a:pt x="314" y="250"/>
                  <a:pt x="336" y="219"/>
                </a:cubicBezTo>
                <a:cubicBezTo>
                  <a:pt x="350" y="171"/>
                  <a:pt x="323" y="67"/>
                  <a:pt x="320" y="27"/>
                </a:cubicBezTo>
              </a:path>
            </a:pathLst>
          </a:custGeom>
          <a:noFill/>
          <a:ln w="28575">
            <a:solidFill>
              <a:srgbClr val="FF0000"/>
            </a:solidFill>
            <a:round/>
            <a:headEnd/>
            <a:tailEnd/>
          </a:ln>
        </p:spPr>
        <p:txBody>
          <a:bodyPr wrap="none" anchor="ctr">
            <a:prstTxWarp prst="textNoShape">
              <a:avLst/>
            </a:prstTxWarp>
          </a:bodyPr>
          <a:lstStyle/>
          <a:p>
            <a:endParaRPr lang="it-IT"/>
          </a:p>
        </p:txBody>
      </p:sp>
      <p:sp>
        <p:nvSpPr>
          <p:cNvPr id="296969" name="Text Box 9"/>
          <p:cNvSpPr txBox="1">
            <a:spLocks noChangeArrowheads="1"/>
          </p:cNvSpPr>
          <p:nvPr/>
        </p:nvSpPr>
        <p:spPr bwMode="auto">
          <a:xfrm>
            <a:off x="317500" y="4926013"/>
            <a:ext cx="1404938" cy="1495425"/>
          </a:xfrm>
          <a:prstGeom prst="rect">
            <a:avLst/>
          </a:prstGeom>
          <a:noFill/>
          <a:ln w="9525">
            <a:noFill/>
            <a:miter lim="800000"/>
            <a:headEnd/>
            <a:tailEnd/>
          </a:ln>
          <a:effectLst/>
        </p:spPr>
        <p:txBody>
          <a:bodyPr wrap="none">
            <a:prstTxWarp prst="textNoShape">
              <a:avLst/>
            </a:prstTxWarp>
            <a:spAutoFit/>
          </a:bodyPr>
          <a:lstStyle/>
          <a:p>
            <a:pPr algn="r" eaLnBrk="1" hangingPunct="1">
              <a:defRPr/>
            </a:pPr>
            <a:r>
              <a:rPr lang="en-GB" sz="3600" b="1">
                <a:solidFill>
                  <a:srgbClr val="FFFF00"/>
                </a:solidFill>
                <a:effectLst>
                  <a:outerShdw blurRad="38100" dist="38100" dir="2700000" algn="tl">
                    <a:srgbClr val="000000"/>
                  </a:outerShdw>
                </a:effectLst>
              </a:rPr>
              <a:t>1979</a:t>
            </a:r>
          </a:p>
          <a:p>
            <a:pPr algn="r" eaLnBrk="1" hangingPunct="1">
              <a:defRPr/>
            </a:pPr>
            <a:r>
              <a:rPr lang="en-GB" b="1">
                <a:solidFill>
                  <a:srgbClr val="FFFF00"/>
                </a:solidFill>
                <a:effectLst>
                  <a:outerShdw blurRad="38100" dist="38100" dir="2700000" algn="tl">
                    <a:srgbClr val="000000"/>
                  </a:outerShdw>
                </a:effectLst>
              </a:rPr>
              <a:t>Nice, </a:t>
            </a:r>
          </a:p>
          <a:p>
            <a:pPr algn="r" eaLnBrk="1" hangingPunct="1">
              <a:defRPr/>
            </a:pPr>
            <a:r>
              <a:rPr lang="en-GB" b="1">
                <a:solidFill>
                  <a:srgbClr val="FFFF00"/>
                </a:solidFill>
                <a:effectLst>
                  <a:outerShdw blurRad="38100" dist="38100" dir="2700000" algn="tl">
                    <a:srgbClr val="000000"/>
                  </a:outerShdw>
                </a:effectLst>
              </a:rPr>
              <a:t>France</a:t>
            </a:r>
          </a:p>
        </p:txBody>
      </p:sp>
      <p:grpSp>
        <p:nvGrpSpPr>
          <p:cNvPr id="2" name="Group 2"/>
          <p:cNvGrpSpPr>
            <a:grpSpLocks/>
          </p:cNvGrpSpPr>
          <p:nvPr/>
        </p:nvGrpSpPr>
        <p:grpSpPr bwMode="auto">
          <a:xfrm>
            <a:off x="152400" y="152400"/>
            <a:ext cx="3276600" cy="2919413"/>
            <a:chOff x="96" y="96"/>
            <a:chExt cx="2640" cy="2352"/>
          </a:xfrm>
        </p:grpSpPr>
        <p:pic>
          <p:nvPicPr>
            <p:cNvPr id="136199" name="Picture 3"/>
            <p:cNvPicPr>
              <a:picLocks noChangeAspect="1" noChangeArrowheads="1"/>
            </p:cNvPicPr>
            <p:nvPr/>
          </p:nvPicPr>
          <p:blipFill>
            <a:blip r:embed="rId5"/>
            <a:srcRect r="48958"/>
            <a:stretch>
              <a:fillRect/>
            </a:stretch>
          </p:blipFill>
          <p:spPr bwMode="auto">
            <a:xfrm>
              <a:off x="141" y="96"/>
              <a:ext cx="2595" cy="2352"/>
            </a:xfrm>
            <a:prstGeom prst="rect">
              <a:avLst/>
            </a:prstGeom>
            <a:noFill/>
            <a:ln w="9525">
              <a:noFill/>
              <a:miter lim="800000"/>
              <a:headEnd/>
              <a:tailEnd/>
            </a:ln>
          </p:spPr>
        </p:pic>
        <p:sp>
          <p:nvSpPr>
            <p:cNvPr id="136200" name="Text Box 4"/>
            <p:cNvSpPr txBox="1">
              <a:spLocks noChangeArrowheads="1"/>
            </p:cNvSpPr>
            <p:nvPr/>
          </p:nvSpPr>
          <p:spPr bwMode="auto">
            <a:xfrm>
              <a:off x="1357" y="342"/>
              <a:ext cx="619" cy="368"/>
            </a:xfrm>
            <a:prstGeom prst="rect">
              <a:avLst/>
            </a:prstGeom>
            <a:noFill/>
            <a:ln w="9525">
              <a:noFill/>
              <a:miter lim="800000"/>
              <a:headEnd/>
              <a:tailEnd/>
            </a:ln>
          </p:spPr>
          <p:txBody>
            <a:bodyPr wrap="none">
              <a:prstTxWarp prst="textNoShape">
                <a:avLst/>
              </a:prstTxWarp>
              <a:spAutoFit/>
            </a:bodyPr>
            <a:lstStyle/>
            <a:p>
              <a:r>
                <a:rPr lang="en-GB" sz="2400"/>
                <a:t>Nice</a:t>
              </a:r>
            </a:p>
          </p:txBody>
        </p:sp>
        <p:sp>
          <p:nvSpPr>
            <p:cNvPr id="136201" name="Text Box 5"/>
            <p:cNvSpPr txBox="1">
              <a:spLocks noChangeArrowheads="1"/>
            </p:cNvSpPr>
            <p:nvPr/>
          </p:nvSpPr>
          <p:spPr bwMode="auto">
            <a:xfrm>
              <a:off x="96" y="1310"/>
              <a:ext cx="906" cy="368"/>
            </a:xfrm>
            <a:prstGeom prst="rect">
              <a:avLst/>
            </a:prstGeom>
            <a:noFill/>
            <a:ln w="9525">
              <a:noFill/>
              <a:miter lim="800000"/>
              <a:headEnd/>
              <a:tailEnd/>
            </a:ln>
          </p:spPr>
          <p:txBody>
            <a:bodyPr wrap="none">
              <a:prstTxWarp prst="textNoShape">
                <a:avLst/>
              </a:prstTxWarp>
              <a:spAutoFit/>
            </a:bodyPr>
            <a:lstStyle/>
            <a:p>
              <a:r>
                <a:rPr lang="en-GB" sz="2400"/>
                <a:t>Antibes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69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969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8" grpId="0" animBg="1"/>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2578" name="Picture 2" descr="porto1"/>
          <p:cNvPicPr>
            <a:picLocks noChangeAspect="1" noChangeArrowheads="1"/>
          </p:cNvPicPr>
          <p:nvPr/>
        </p:nvPicPr>
        <p:blipFill>
          <a:blip r:embed="rId3"/>
          <a:srcRect l="36996" r="7405"/>
          <a:stretch>
            <a:fillRect/>
          </a:stretch>
        </p:blipFill>
        <p:spPr bwMode="auto">
          <a:xfrm>
            <a:off x="3508375" y="0"/>
            <a:ext cx="6103938" cy="6858000"/>
          </a:xfrm>
          <a:prstGeom prst="rect">
            <a:avLst/>
          </a:prstGeom>
          <a:noFill/>
          <a:ln w="9525">
            <a:noFill/>
            <a:miter lim="800000"/>
            <a:headEnd/>
            <a:tailEnd/>
          </a:ln>
        </p:spPr>
      </p:pic>
      <p:pic>
        <p:nvPicPr>
          <p:cNvPr id="152579" name="Picture 3" descr="TAVOLA 5"/>
          <p:cNvPicPr>
            <a:picLocks noChangeAspect="1" noChangeArrowheads="1"/>
          </p:cNvPicPr>
          <p:nvPr/>
        </p:nvPicPr>
        <p:blipFill>
          <a:blip r:embed="rId4"/>
          <a:srcRect/>
          <a:stretch>
            <a:fillRect/>
          </a:stretch>
        </p:blipFill>
        <p:spPr bwMode="auto">
          <a:xfrm>
            <a:off x="0" y="0"/>
            <a:ext cx="38703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4626" name="Picture 2" descr="23"/>
          <p:cNvPicPr>
            <a:picLocks noChangeAspect="1" noChangeArrowheads="1"/>
          </p:cNvPicPr>
          <p:nvPr/>
        </p:nvPicPr>
        <p:blipFill>
          <a:blip r:embed="rId3"/>
          <a:srcRect l="3333"/>
          <a:stretch>
            <a:fillRect/>
          </a:stretch>
        </p:blipFill>
        <p:spPr bwMode="auto">
          <a:xfrm>
            <a:off x="76200" y="0"/>
            <a:ext cx="8840788" cy="5122863"/>
          </a:xfrm>
          <a:prstGeom prst="rect">
            <a:avLst/>
          </a:prstGeom>
          <a:noFill/>
          <a:ln w="9525">
            <a:noFill/>
            <a:miter lim="800000"/>
            <a:headEnd/>
            <a:tailEnd/>
          </a:ln>
        </p:spPr>
      </p:pic>
      <p:grpSp>
        <p:nvGrpSpPr>
          <p:cNvPr id="2" name="Group 3"/>
          <p:cNvGrpSpPr>
            <a:grpSpLocks/>
          </p:cNvGrpSpPr>
          <p:nvPr/>
        </p:nvGrpSpPr>
        <p:grpSpPr bwMode="auto">
          <a:xfrm>
            <a:off x="0" y="533400"/>
            <a:ext cx="8991600" cy="6324600"/>
            <a:chOff x="0" y="336"/>
            <a:chExt cx="5664" cy="3984"/>
          </a:xfrm>
        </p:grpSpPr>
        <p:pic>
          <p:nvPicPr>
            <p:cNvPr id="154629" name="Picture 4"/>
            <p:cNvPicPr>
              <a:picLocks noChangeAspect="1" noChangeArrowheads="1"/>
            </p:cNvPicPr>
            <p:nvPr/>
          </p:nvPicPr>
          <p:blipFill>
            <a:blip r:embed="rId4"/>
            <a:srcRect/>
            <a:stretch>
              <a:fillRect/>
            </a:stretch>
          </p:blipFill>
          <p:spPr bwMode="auto">
            <a:xfrm>
              <a:off x="0" y="1568"/>
              <a:ext cx="2064" cy="2752"/>
            </a:xfrm>
            <a:prstGeom prst="rect">
              <a:avLst/>
            </a:prstGeom>
            <a:noFill/>
            <a:ln w="9525">
              <a:noFill/>
              <a:miter lim="800000"/>
              <a:headEnd/>
              <a:tailEnd/>
            </a:ln>
          </p:spPr>
        </p:pic>
        <p:pic>
          <p:nvPicPr>
            <p:cNvPr id="154630" name="Picture 5"/>
            <p:cNvPicPr>
              <a:picLocks noChangeAspect="1" noChangeArrowheads="1"/>
            </p:cNvPicPr>
            <p:nvPr/>
          </p:nvPicPr>
          <p:blipFill>
            <a:blip r:embed="rId5"/>
            <a:srcRect/>
            <a:stretch>
              <a:fillRect/>
            </a:stretch>
          </p:blipFill>
          <p:spPr bwMode="auto">
            <a:xfrm>
              <a:off x="2496" y="1945"/>
              <a:ext cx="3168" cy="2375"/>
            </a:xfrm>
            <a:prstGeom prst="rect">
              <a:avLst/>
            </a:prstGeom>
            <a:noFill/>
            <a:ln w="9525">
              <a:noFill/>
              <a:miter lim="800000"/>
              <a:headEnd/>
              <a:tailEnd/>
            </a:ln>
          </p:spPr>
        </p:pic>
        <p:sp>
          <p:nvSpPr>
            <p:cNvPr id="154631" name="Line 6"/>
            <p:cNvSpPr>
              <a:spLocks noChangeShapeType="1"/>
            </p:cNvSpPr>
            <p:nvPr/>
          </p:nvSpPr>
          <p:spPr bwMode="auto">
            <a:xfrm flipV="1">
              <a:off x="1056" y="336"/>
              <a:ext cx="1872" cy="1968"/>
            </a:xfrm>
            <a:prstGeom prst="line">
              <a:avLst/>
            </a:prstGeom>
            <a:noFill/>
            <a:ln w="19050">
              <a:solidFill>
                <a:srgbClr val="FF9900"/>
              </a:solidFill>
              <a:round/>
              <a:headEnd/>
              <a:tailEnd type="triangle" w="med" len="med"/>
            </a:ln>
          </p:spPr>
          <p:txBody>
            <a:bodyPr wrap="none" anchor="ctr">
              <a:prstTxWarp prst="textNoShape">
                <a:avLst/>
              </a:prstTxWarp>
            </a:bodyPr>
            <a:lstStyle/>
            <a:p>
              <a:endParaRPr lang="it-IT"/>
            </a:p>
          </p:txBody>
        </p:sp>
      </p:grpSp>
      <p:sp>
        <p:nvSpPr>
          <p:cNvPr id="154628" name="Text Box 7"/>
          <p:cNvSpPr txBox="1">
            <a:spLocks noChangeArrowheads="1"/>
          </p:cNvSpPr>
          <p:nvPr/>
        </p:nvSpPr>
        <p:spPr bwMode="auto">
          <a:xfrm>
            <a:off x="6229350" y="150813"/>
            <a:ext cx="1304925" cy="366712"/>
          </a:xfrm>
          <a:prstGeom prst="rect">
            <a:avLst/>
          </a:prstGeom>
          <a:noFill/>
          <a:ln w="9525">
            <a:noFill/>
            <a:miter lim="800000"/>
            <a:headEnd/>
            <a:tailEnd/>
          </a:ln>
        </p:spPr>
        <p:txBody>
          <a:bodyPr wrap="none">
            <a:prstTxWarp prst="textNoShape">
              <a:avLst/>
            </a:prstTxWarp>
            <a:spAutoFit/>
          </a:bodyPr>
          <a:lstStyle/>
          <a:p>
            <a:pPr eaLnBrk="1" hangingPunct="1"/>
            <a:r>
              <a:rPr lang="it-IT" sz="1800">
                <a:ea typeface="Arial" charset="0"/>
                <a:cs typeface="Arial" charset="0"/>
              </a:rPr>
              <a:t>Cirò Marina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3784600" y="-30163"/>
            <a:ext cx="5334000" cy="6858001"/>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it-IT"/>
          </a:p>
        </p:txBody>
      </p:sp>
      <p:pic>
        <p:nvPicPr>
          <p:cNvPr id="156675" name="Picture 3" descr="1"/>
          <p:cNvPicPr>
            <a:picLocks noChangeAspect="1" noChangeArrowheads="1"/>
          </p:cNvPicPr>
          <p:nvPr/>
        </p:nvPicPr>
        <p:blipFill>
          <a:blip r:embed="rId3"/>
          <a:srcRect l="15729" t="2876" b="32405"/>
          <a:stretch>
            <a:fillRect/>
          </a:stretch>
        </p:blipFill>
        <p:spPr bwMode="auto">
          <a:xfrm>
            <a:off x="3797300" y="-12700"/>
            <a:ext cx="5346700" cy="6858000"/>
          </a:xfrm>
          <a:prstGeom prst="rect">
            <a:avLst/>
          </a:prstGeom>
          <a:noFill/>
          <a:ln w="9525">
            <a:noFill/>
            <a:miter lim="800000"/>
            <a:headEnd/>
            <a:tailEnd/>
          </a:ln>
        </p:spPr>
      </p:pic>
      <p:sp>
        <p:nvSpPr>
          <p:cNvPr id="156676" name="Freeform 4"/>
          <p:cNvSpPr>
            <a:spLocks/>
          </p:cNvSpPr>
          <p:nvPr/>
        </p:nvSpPr>
        <p:spPr bwMode="auto">
          <a:xfrm>
            <a:off x="3784600" y="1722438"/>
            <a:ext cx="2806700" cy="5135562"/>
          </a:xfrm>
          <a:custGeom>
            <a:avLst/>
            <a:gdLst>
              <a:gd name="T0" fmla="*/ 19 w 1768"/>
              <a:gd name="T1" fmla="*/ 0 h 3235"/>
              <a:gd name="T2" fmla="*/ 621 w 1768"/>
              <a:gd name="T3" fmla="*/ 128 h 3235"/>
              <a:gd name="T4" fmla="*/ 1088 w 1768"/>
              <a:gd name="T5" fmla="*/ 203 h 3235"/>
              <a:gd name="T6" fmla="*/ 1328 w 1768"/>
              <a:gd name="T7" fmla="*/ 203 h 3235"/>
              <a:gd name="T8" fmla="*/ 1616 w 1768"/>
              <a:gd name="T9" fmla="*/ 203 h 3235"/>
              <a:gd name="T10" fmla="*/ 1760 w 1768"/>
              <a:gd name="T11" fmla="*/ 299 h 3235"/>
              <a:gd name="T12" fmla="*/ 1664 w 1768"/>
              <a:gd name="T13" fmla="*/ 347 h 3235"/>
              <a:gd name="T14" fmla="*/ 1568 w 1768"/>
              <a:gd name="T15" fmla="*/ 539 h 3235"/>
              <a:gd name="T16" fmla="*/ 1376 w 1768"/>
              <a:gd name="T17" fmla="*/ 971 h 3235"/>
              <a:gd name="T18" fmla="*/ 1136 w 1768"/>
              <a:gd name="T19" fmla="*/ 1307 h 3235"/>
              <a:gd name="T20" fmla="*/ 944 w 1768"/>
              <a:gd name="T21" fmla="*/ 1547 h 3235"/>
              <a:gd name="T22" fmla="*/ 656 w 1768"/>
              <a:gd name="T23" fmla="*/ 2123 h 3235"/>
              <a:gd name="T24" fmla="*/ 648 w 1768"/>
              <a:gd name="T25" fmla="*/ 2416 h 3235"/>
              <a:gd name="T26" fmla="*/ 605 w 1768"/>
              <a:gd name="T27" fmla="*/ 2811 h 3235"/>
              <a:gd name="T28" fmla="*/ 504 w 1768"/>
              <a:gd name="T29" fmla="*/ 3078 h 3235"/>
              <a:gd name="T30" fmla="*/ 461 w 1768"/>
              <a:gd name="T31" fmla="*/ 3211 h 3235"/>
              <a:gd name="T32" fmla="*/ 24 w 1768"/>
              <a:gd name="T33" fmla="*/ 3216 h 3235"/>
              <a:gd name="T34" fmla="*/ 8 w 1768"/>
              <a:gd name="T35" fmla="*/ 0 h 32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8"/>
              <a:gd name="T55" fmla="*/ 0 h 3235"/>
              <a:gd name="T56" fmla="*/ 1768 w 1768"/>
              <a:gd name="T57" fmla="*/ 3235 h 32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8" h="3235">
                <a:moveTo>
                  <a:pt x="19" y="0"/>
                </a:moveTo>
                <a:cubicBezTo>
                  <a:pt x="119" y="21"/>
                  <a:pt x="443" y="94"/>
                  <a:pt x="621" y="128"/>
                </a:cubicBezTo>
                <a:cubicBezTo>
                  <a:pt x="799" y="162"/>
                  <a:pt x="970" y="191"/>
                  <a:pt x="1088" y="203"/>
                </a:cubicBezTo>
                <a:cubicBezTo>
                  <a:pt x="1206" y="215"/>
                  <a:pt x="1240" y="203"/>
                  <a:pt x="1328" y="203"/>
                </a:cubicBezTo>
                <a:cubicBezTo>
                  <a:pt x="1416" y="203"/>
                  <a:pt x="1544" y="187"/>
                  <a:pt x="1616" y="203"/>
                </a:cubicBezTo>
                <a:cubicBezTo>
                  <a:pt x="1688" y="219"/>
                  <a:pt x="1752" y="275"/>
                  <a:pt x="1760" y="299"/>
                </a:cubicBezTo>
                <a:cubicBezTo>
                  <a:pt x="1768" y="323"/>
                  <a:pt x="1696" y="307"/>
                  <a:pt x="1664" y="347"/>
                </a:cubicBezTo>
                <a:cubicBezTo>
                  <a:pt x="1632" y="387"/>
                  <a:pt x="1616" y="435"/>
                  <a:pt x="1568" y="539"/>
                </a:cubicBezTo>
                <a:cubicBezTo>
                  <a:pt x="1520" y="643"/>
                  <a:pt x="1448" y="843"/>
                  <a:pt x="1376" y="971"/>
                </a:cubicBezTo>
                <a:cubicBezTo>
                  <a:pt x="1304" y="1099"/>
                  <a:pt x="1208" y="1211"/>
                  <a:pt x="1136" y="1307"/>
                </a:cubicBezTo>
                <a:cubicBezTo>
                  <a:pt x="1064" y="1403"/>
                  <a:pt x="1024" y="1411"/>
                  <a:pt x="944" y="1547"/>
                </a:cubicBezTo>
                <a:cubicBezTo>
                  <a:pt x="864" y="1683"/>
                  <a:pt x="705" y="1978"/>
                  <a:pt x="656" y="2123"/>
                </a:cubicBezTo>
                <a:cubicBezTo>
                  <a:pt x="607" y="2268"/>
                  <a:pt x="656" y="2301"/>
                  <a:pt x="648" y="2416"/>
                </a:cubicBezTo>
                <a:cubicBezTo>
                  <a:pt x="640" y="2531"/>
                  <a:pt x="629" y="2701"/>
                  <a:pt x="605" y="2811"/>
                </a:cubicBezTo>
                <a:cubicBezTo>
                  <a:pt x="581" y="2921"/>
                  <a:pt x="528" y="3011"/>
                  <a:pt x="504" y="3078"/>
                </a:cubicBezTo>
                <a:cubicBezTo>
                  <a:pt x="480" y="3145"/>
                  <a:pt x="541" y="3188"/>
                  <a:pt x="461" y="3211"/>
                </a:cubicBezTo>
                <a:cubicBezTo>
                  <a:pt x="312" y="3211"/>
                  <a:pt x="272" y="3235"/>
                  <a:pt x="24" y="3216"/>
                </a:cubicBezTo>
                <a:cubicBezTo>
                  <a:pt x="0" y="2704"/>
                  <a:pt x="11" y="670"/>
                  <a:pt x="8" y="0"/>
                </a:cubicBezTo>
              </a:path>
            </a:pathLst>
          </a:custGeom>
          <a:solidFill>
            <a:srgbClr val="FF9900">
              <a:alpha val="41960"/>
            </a:srgbClr>
          </a:solidFill>
          <a:ln w="9525">
            <a:solidFill>
              <a:schemeClr val="tx1"/>
            </a:solidFill>
            <a:round/>
            <a:headEnd/>
            <a:tailEnd/>
          </a:ln>
        </p:spPr>
        <p:txBody>
          <a:bodyPr wrap="none" anchor="ctr">
            <a:prstTxWarp prst="textNoShape">
              <a:avLst/>
            </a:prstTxWarp>
          </a:bodyPr>
          <a:lstStyle/>
          <a:p>
            <a:endParaRPr lang="it-IT"/>
          </a:p>
        </p:txBody>
      </p:sp>
      <p:sp>
        <p:nvSpPr>
          <p:cNvPr id="156677" name="Freeform 5"/>
          <p:cNvSpPr>
            <a:spLocks/>
          </p:cNvSpPr>
          <p:nvPr/>
        </p:nvSpPr>
        <p:spPr bwMode="auto">
          <a:xfrm>
            <a:off x="4637088" y="-12700"/>
            <a:ext cx="3606800" cy="6629400"/>
          </a:xfrm>
          <a:custGeom>
            <a:avLst/>
            <a:gdLst>
              <a:gd name="T0" fmla="*/ 1292 w 2272"/>
              <a:gd name="T1" fmla="*/ 0 h 4176"/>
              <a:gd name="T2" fmla="*/ 1312 w 2272"/>
              <a:gd name="T3" fmla="*/ 288 h 4176"/>
              <a:gd name="T4" fmla="*/ 1264 w 2272"/>
              <a:gd name="T5" fmla="*/ 480 h 4176"/>
              <a:gd name="T6" fmla="*/ 976 w 2272"/>
              <a:gd name="T7" fmla="*/ 480 h 4176"/>
              <a:gd name="T8" fmla="*/ 736 w 2272"/>
              <a:gd name="T9" fmla="*/ 672 h 4176"/>
              <a:gd name="T10" fmla="*/ 544 w 2272"/>
              <a:gd name="T11" fmla="*/ 720 h 4176"/>
              <a:gd name="T12" fmla="*/ 256 w 2272"/>
              <a:gd name="T13" fmla="*/ 816 h 4176"/>
              <a:gd name="T14" fmla="*/ 64 w 2272"/>
              <a:gd name="T15" fmla="*/ 768 h 4176"/>
              <a:gd name="T16" fmla="*/ 160 w 2272"/>
              <a:gd name="T17" fmla="*/ 912 h 4176"/>
              <a:gd name="T18" fmla="*/ 16 w 2272"/>
              <a:gd name="T19" fmla="*/ 960 h 4176"/>
              <a:gd name="T20" fmla="*/ 256 w 2272"/>
              <a:gd name="T21" fmla="*/ 960 h 4176"/>
              <a:gd name="T22" fmla="*/ 400 w 2272"/>
              <a:gd name="T23" fmla="*/ 960 h 4176"/>
              <a:gd name="T24" fmla="*/ 352 w 2272"/>
              <a:gd name="T25" fmla="*/ 1104 h 4176"/>
              <a:gd name="T26" fmla="*/ 592 w 2272"/>
              <a:gd name="T27" fmla="*/ 1104 h 4176"/>
              <a:gd name="T28" fmla="*/ 832 w 2272"/>
              <a:gd name="T29" fmla="*/ 1152 h 4176"/>
              <a:gd name="T30" fmla="*/ 1168 w 2272"/>
              <a:gd name="T31" fmla="*/ 1200 h 4176"/>
              <a:gd name="T32" fmla="*/ 1312 w 2272"/>
              <a:gd name="T33" fmla="*/ 1392 h 4176"/>
              <a:gd name="T34" fmla="*/ 1504 w 2272"/>
              <a:gd name="T35" fmla="*/ 1536 h 4176"/>
              <a:gd name="T36" fmla="*/ 1696 w 2272"/>
              <a:gd name="T37" fmla="*/ 1632 h 4176"/>
              <a:gd name="T38" fmla="*/ 1792 w 2272"/>
              <a:gd name="T39" fmla="*/ 1680 h 4176"/>
              <a:gd name="T40" fmla="*/ 1504 w 2272"/>
              <a:gd name="T41" fmla="*/ 1824 h 4176"/>
              <a:gd name="T42" fmla="*/ 1312 w 2272"/>
              <a:gd name="T43" fmla="*/ 1920 h 4176"/>
              <a:gd name="T44" fmla="*/ 1408 w 2272"/>
              <a:gd name="T45" fmla="*/ 2112 h 4176"/>
              <a:gd name="T46" fmla="*/ 1600 w 2272"/>
              <a:gd name="T47" fmla="*/ 2112 h 4176"/>
              <a:gd name="T48" fmla="*/ 1360 w 2272"/>
              <a:gd name="T49" fmla="*/ 2304 h 4176"/>
              <a:gd name="T50" fmla="*/ 1264 w 2272"/>
              <a:gd name="T51" fmla="*/ 2496 h 4176"/>
              <a:gd name="T52" fmla="*/ 1408 w 2272"/>
              <a:gd name="T53" fmla="*/ 2544 h 4176"/>
              <a:gd name="T54" fmla="*/ 1168 w 2272"/>
              <a:gd name="T55" fmla="*/ 2640 h 4176"/>
              <a:gd name="T56" fmla="*/ 832 w 2272"/>
              <a:gd name="T57" fmla="*/ 2688 h 4176"/>
              <a:gd name="T58" fmla="*/ 832 w 2272"/>
              <a:gd name="T59" fmla="*/ 2832 h 4176"/>
              <a:gd name="T60" fmla="*/ 688 w 2272"/>
              <a:gd name="T61" fmla="*/ 2928 h 4176"/>
              <a:gd name="T62" fmla="*/ 544 w 2272"/>
              <a:gd name="T63" fmla="*/ 2976 h 4176"/>
              <a:gd name="T64" fmla="*/ 544 w 2272"/>
              <a:gd name="T65" fmla="*/ 3072 h 4176"/>
              <a:gd name="T66" fmla="*/ 544 w 2272"/>
              <a:gd name="T67" fmla="*/ 3216 h 4176"/>
              <a:gd name="T68" fmla="*/ 357 w 2272"/>
              <a:gd name="T69" fmla="*/ 3351 h 4176"/>
              <a:gd name="T70" fmla="*/ 304 w 2272"/>
              <a:gd name="T71" fmla="*/ 3408 h 4176"/>
              <a:gd name="T72" fmla="*/ 496 w 2272"/>
              <a:gd name="T73" fmla="*/ 3456 h 4176"/>
              <a:gd name="T74" fmla="*/ 640 w 2272"/>
              <a:gd name="T75" fmla="*/ 3216 h 4176"/>
              <a:gd name="T76" fmla="*/ 832 w 2272"/>
              <a:gd name="T77" fmla="*/ 3216 h 4176"/>
              <a:gd name="T78" fmla="*/ 1020 w 2272"/>
              <a:gd name="T79" fmla="*/ 3152 h 4176"/>
              <a:gd name="T80" fmla="*/ 1120 w 2272"/>
              <a:gd name="T81" fmla="*/ 3120 h 4176"/>
              <a:gd name="T82" fmla="*/ 1264 w 2272"/>
              <a:gd name="T83" fmla="*/ 3024 h 4176"/>
              <a:gd name="T84" fmla="*/ 1312 w 2272"/>
              <a:gd name="T85" fmla="*/ 3168 h 4176"/>
              <a:gd name="T86" fmla="*/ 1504 w 2272"/>
              <a:gd name="T87" fmla="*/ 3312 h 4176"/>
              <a:gd name="T88" fmla="*/ 1648 w 2272"/>
              <a:gd name="T89" fmla="*/ 3504 h 4176"/>
              <a:gd name="T90" fmla="*/ 1696 w 2272"/>
              <a:gd name="T91" fmla="*/ 3840 h 4176"/>
              <a:gd name="T92" fmla="*/ 1840 w 2272"/>
              <a:gd name="T93" fmla="*/ 3792 h 4176"/>
              <a:gd name="T94" fmla="*/ 1984 w 2272"/>
              <a:gd name="T95" fmla="*/ 4080 h 4176"/>
              <a:gd name="T96" fmla="*/ 2272 w 2272"/>
              <a:gd name="T97" fmla="*/ 4176 h 41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72"/>
              <a:gd name="T148" fmla="*/ 0 h 4176"/>
              <a:gd name="T149" fmla="*/ 2272 w 2272"/>
              <a:gd name="T150" fmla="*/ 4176 h 41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72" h="4176">
                <a:moveTo>
                  <a:pt x="1292" y="0"/>
                </a:moveTo>
                <a:cubicBezTo>
                  <a:pt x="1295" y="47"/>
                  <a:pt x="1317" y="208"/>
                  <a:pt x="1312" y="288"/>
                </a:cubicBezTo>
                <a:cubicBezTo>
                  <a:pt x="1307" y="368"/>
                  <a:pt x="1320" y="448"/>
                  <a:pt x="1264" y="480"/>
                </a:cubicBezTo>
                <a:cubicBezTo>
                  <a:pt x="1208" y="512"/>
                  <a:pt x="1064" y="448"/>
                  <a:pt x="976" y="480"/>
                </a:cubicBezTo>
                <a:cubicBezTo>
                  <a:pt x="888" y="512"/>
                  <a:pt x="808" y="632"/>
                  <a:pt x="736" y="672"/>
                </a:cubicBezTo>
                <a:cubicBezTo>
                  <a:pt x="664" y="712"/>
                  <a:pt x="624" y="696"/>
                  <a:pt x="544" y="720"/>
                </a:cubicBezTo>
                <a:cubicBezTo>
                  <a:pt x="464" y="744"/>
                  <a:pt x="336" y="808"/>
                  <a:pt x="256" y="816"/>
                </a:cubicBezTo>
                <a:cubicBezTo>
                  <a:pt x="176" y="824"/>
                  <a:pt x="80" y="752"/>
                  <a:pt x="64" y="768"/>
                </a:cubicBezTo>
                <a:cubicBezTo>
                  <a:pt x="48" y="784"/>
                  <a:pt x="168" y="880"/>
                  <a:pt x="160" y="912"/>
                </a:cubicBezTo>
                <a:cubicBezTo>
                  <a:pt x="152" y="944"/>
                  <a:pt x="0" y="952"/>
                  <a:pt x="16" y="960"/>
                </a:cubicBezTo>
                <a:cubicBezTo>
                  <a:pt x="32" y="968"/>
                  <a:pt x="192" y="960"/>
                  <a:pt x="256" y="960"/>
                </a:cubicBezTo>
                <a:cubicBezTo>
                  <a:pt x="320" y="960"/>
                  <a:pt x="384" y="936"/>
                  <a:pt x="400" y="960"/>
                </a:cubicBezTo>
                <a:cubicBezTo>
                  <a:pt x="416" y="984"/>
                  <a:pt x="320" y="1080"/>
                  <a:pt x="352" y="1104"/>
                </a:cubicBezTo>
                <a:cubicBezTo>
                  <a:pt x="384" y="1128"/>
                  <a:pt x="512" y="1096"/>
                  <a:pt x="592" y="1104"/>
                </a:cubicBezTo>
                <a:cubicBezTo>
                  <a:pt x="672" y="1112"/>
                  <a:pt x="736" y="1136"/>
                  <a:pt x="832" y="1152"/>
                </a:cubicBezTo>
                <a:cubicBezTo>
                  <a:pt x="928" y="1168"/>
                  <a:pt x="1088" y="1160"/>
                  <a:pt x="1168" y="1200"/>
                </a:cubicBezTo>
                <a:cubicBezTo>
                  <a:pt x="1248" y="1240"/>
                  <a:pt x="1256" y="1336"/>
                  <a:pt x="1312" y="1392"/>
                </a:cubicBezTo>
                <a:cubicBezTo>
                  <a:pt x="1368" y="1448"/>
                  <a:pt x="1440" y="1496"/>
                  <a:pt x="1504" y="1536"/>
                </a:cubicBezTo>
                <a:cubicBezTo>
                  <a:pt x="1568" y="1576"/>
                  <a:pt x="1648" y="1608"/>
                  <a:pt x="1696" y="1632"/>
                </a:cubicBezTo>
                <a:cubicBezTo>
                  <a:pt x="1744" y="1656"/>
                  <a:pt x="1824" y="1648"/>
                  <a:pt x="1792" y="1680"/>
                </a:cubicBezTo>
                <a:cubicBezTo>
                  <a:pt x="1760" y="1712"/>
                  <a:pt x="1584" y="1784"/>
                  <a:pt x="1504" y="1824"/>
                </a:cubicBezTo>
                <a:cubicBezTo>
                  <a:pt x="1424" y="1864"/>
                  <a:pt x="1328" y="1872"/>
                  <a:pt x="1312" y="1920"/>
                </a:cubicBezTo>
                <a:cubicBezTo>
                  <a:pt x="1296" y="1968"/>
                  <a:pt x="1360" y="2080"/>
                  <a:pt x="1408" y="2112"/>
                </a:cubicBezTo>
                <a:cubicBezTo>
                  <a:pt x="1456" y="2144"/>
                  <a:pt x="1608" y="2080"/>
                  <a:pt x="1600" y="2112"/>
                </a:cubicBezTo>
                <a:cubicBezTo>
                  <a:pt x="1592" y="2144"/>
                  <a:pt x="1416" y="2240"/>
                  <a:pt x="1360" y="2304"/>
                </a:cubicBezTo>
                <a:cubicBezTo>
                  <a:pt x="1304" y="2368"/>
                  <a:pt x="1256" y="2456"/>
                  <a:pt x="1264" y="2496"/>
                </a:cubicBezTo>
                <a:cubicBezTo>
                  <a:pt x="1272" y="2536"/>
                  <a:pt x="1424" y="2520"/>
                  <a:pt x="1408" y="2544"/>
                </a:cubicBezTo>
                <a:cubicBezTo>
                  <a:pt x="1392" y="2568"/>
                  <a:pt x="1264" y="2616"/>
                  <a:pt x="1168" y="2640"/>
                </a:cubicBezTo>
                <a:cubicBezTo>
                  <a:pt x="1072" y="2664"/>
                  <a:pt x="888" y="2656"/>
                  <a:pt x="832" y="2688"/>
                </a:cubicBezTo>
                <a:cubicBezTo>
                  <a:pt x="776" y="2720"/>
                  <a:pt x="856" y="2792"/>
                  <a:pt x="832" y="2832"/>
                </a:cubicBezTo>
                <a:cubicBezTo>
                  <a:pt x="808" y="2872"/>
                  <a:pt x="736" y="2904"/>
                  <a:pt x="688" y="2928"/>
                </a:cubicBezTo>
                <a:cubicBezTo>
                  <a:pt x="640" y="2952"/>
                  <a:pt x="568" y="2952"/>
                  <a:pt x="544" y="2976"/>
                </a:cubicBezTo>
                <a:cubicBezTo>
                  <a:pt x="520" y="3000"/>
                  <a:pt x="544" y="3032"/>
                  <a:pt x="544" y="3072"/>
                </a:cubicBezTo>
                <a:cubicBezTo>
                  <a:pt x="544" y="3112"/>
                  <a:pt x="575" y="3170"/>
                  <a:pt x="544" y="3216"/>
                </a:cubicBezTo>
                <a:cubicBezTo>
                  <a:pt x="513" y="3262"/>
                  <a:pt x="397" y="3319"/>
                  <a:pt x="357" y="3351"/>
                </a:cubicBezTo>
                <a:cubicBezTo>
                  <a:pt x="317" y="3383"/>
                  <a:pt x="281" y="3391"/>
                  <a:pt x="304" y="3408"/>
                </a:cubicBezTo>
                <a:cubicBezTo>
                  <a:pt x="320" y="3416"/>
                  <a:pt x="440" y="3488"/>
                  <a:pt x="496" y="3456"/>
                </a:cubicBezTo>
                <a:cubicBezTo>
                  <a:pt x="552" y="3424"/>
                  <a:pt x="584" y="3256"/>
                  <a:pt x="640" y="3216"/>
                </a:cubicBezTo>
                <a:cubicBezTo>
                  <a:pt x="696" y="3176"/>
                  <a:pt x="769" y="3227"/>
                  <a:pt x="832" y="3216"/>
                </a:cubicBezTo>
                <a:cubicBezTo>
                  <a:pt x="895" y="3205"/>
                  <a:pt x="972" y="3168"/>
                  <a:pt x="1020" y="3152"/>
                </a:cubicBezTo>
                <a:cubicBezTo>
                  <a:pt x="1068" y="3136"/>
                  <a:pt x="1079" y="3141"/>
                  <a:pt x="1120" y="3120"/>
                </a:cubicBezTo>
                <a:cubicBezTo>
                  <a:pt x="1161" y="3099"/>
                  <a:pt x="1232" y="3016"/>
                  <a:pt x="1264" y="3024"/>
                </a:cubicBezTo>
                <a:cubicBezTo>
                  <a:pt x="1296" y="3032"/>
                  <a:pt x="1272" y="3120"/>
                  <a:pt x="1312" y="3168"/>
                </a:cubicBezTo>
                <a:cubicBezTo>
                  <a:pt x="1352" y="3216"/>
                  <a:pt x="1448" y="3256"/>
                  <a:pt x="1504" y="3312"/>
                </a:cubicBezTo>
                <a:cubicBezTo>
                  <a:pt x="1560" y="3368"/>
                  <a:pt x="1616" y="3416"/>
                  <a:pt x="1648" y="3504"/>
                </a:cubicBezTo>
                <a:cubicBezTo>
                  <a:pt x="1680" y="3592"/>
                  <a:pt x="1664" y="3792"/>
                  <a:pt x="1696" y="3840"/>
                </a:cubicBezTo>
                <a:cubicBezTo>
                  <a:pt x="1728" y="3888"/>
                  <a:pt x="1792" y="3752"/>
                  <a:pt x="1840" y="3792"/>
                </a:cubicBezTo>
                <a:cubicBezTo>
                  <a:pt x="1888" y="3832"/>
                  <a:pt x="1912" y="4016"/>
                  <a:pt x="1984" y="4080"/>
                </a:cubicBezTo>
                <a:cubicBezTo>
                  <a:pt x="2056" y="4144"/>
                  <a:pt x="2164" y="4160"/>
                  <a:pt x="2272" y="4176"/>
                </a:cubicBezTo>
              </a:path>
            </a:pathLst>
          </a:custGeom>
          <a:noFill/>
          <a:ln w="9525">
            <a:solidFill>
              <a:schemeClr val="tx1"/>
            </a:solidFill>
            <a:round/>
            <a:headEnd/>
            <a:tailEnd/>
          </a:ln>
        </p:spPr>
        <p:txBody>
          <a:bodyPr wrap="none" anchor="ctr">
            <a:prstTxWarp prst="textNoShape">
              <a:avLst/>
            </a:prstTxWarp>
          </a:bodyPr>
          <a:lstStyle/>
          <a:p>
            <a:endParaRPr lang="it-IT"/>
          </a:p>
        </p:txBody>
      </p:sp>
      <p:sp>
        <p:nvSpPr>
          <p:cNvPr id="156678" name="Freeform 6"/>
          <p:cNvSpPr>
            <a:spLocks/>
          </p:cNvSpPr>
          <p:nvPr/>
        </p:nvSpPr>
        <p:spPr bwMode="auto">
          <a:xfrm>
            <a:off x="6948488" y="942975"/>
            <a:ext cx="1905000" cy="5064125"/>
          </a:xfrm>
          <a:custGeom>
            <a:avLst/>
            <a:gdLst>
              <a:gd name="T0" fmla="*/ 839 w 1200"/>
              <a:gd name="T1" fmla="*/ 0 h 3190"/>
              <a:gd name="T2" fmla="*/ 658 w 1200"/>
              <a:gd name="T3" fmla="*/ 70 h 3190"/>
              <a:gd name="T4" fmla="*/ 336 w 1200"/>
              <a:gd name="T5" fmla="*/ 22 h 3190"/>
              <a:gd name="T6" fmla="*/ 48 w 1200"/>
              <a:gd name="T7" fmla="*/ 70 h 3190"/>
              <a:gd name="T8" fmla="*/ 48 w 1200"/>
              <a:gd name="T9" fmla="*/ 214 h 3190"/>
              <a:gd name="T10" fmla="*/ 144 w 1200"/>
              <a:gd name="T11" fmla="*/ 358 h 3190"/>
              <a:gd name="T12" fmla="*/ 167 w 1200"/>
              <a:gd name="T13" fmla="*/ 502 h 3190"/>
              <a:gd name="T14" fmla="*/ 384 w 1200"/>
              <a:gd name="T15" fmla="*/ 598 h 3190"/>
              <a:gd name="T16" fmla="*/ 476 w 1200"/>
              <a:gd name="T17" fmla="*/ 742 h 3190"/>
              <a:gd name="T18" fmla="*/ 672 w 1200"/>
              <a:gd name="T19" fmla="*/ 742 h 3190"/>
              <a:gd name="T20" fmla="*/ 864 w 1200"/>
              <a:gd name="T21" fmla="*/ 934 h 3190"/>
              <a:gd name="T22" fmla="*/ 720 w 1200"/>
              <a:gd name="T23" fmla="*/ 1126 h 3190"/>
              <a:gd name="T24" fmla="*/ 528 w 1200"/>
              <a:gd name="T25" fmla="*/ 1462 h 3190"/>
              <a:gd name="T26" fmla="*/ 432 w 1200"/>
              <a:gd name="T27" fmla="*/ 1654 h 3190"/>
              <a:gd name="T28" fmla="*/ 528 w 1200"/>
              <a:gd name="T29" fmla="*/ 1798 h 3190"/>
              <a:gd name="T30" fmla="*/ 528 w 1200"/>
              <a:gd name="T31" fmla="*/ 1942 h 3190"/>
              <a:gd name="T32" fmla="*/ 384 w 1200"/>
              <a:gd name="T33" fmla="*/ 2182 h 3190"/>
              <a:gd name="T34" fmla="*/ 144 w 1200"/>
              <a:gd name="T35" fmla="*/ 2230 h 3190"/>
              <a:gd name="T36" fmla="*/ 144 w 1200"/>
              <a:gd name="T37" fmla="*/ 2326 h 3190"/>
              <a:gd name="T38" fmla="*/ 288 w 1200"/>
              <a:gd name="T39" fmla="*/ 2470 h 3190"/>
              <a:gd name="T40" fmla="*/ 480 w 1200"/>
              <a:gd name="T41" fmla="*/ 2614 h 3190"/>
              <a:gd name="T42" fmla="*/ 720 w 1200"/>
              <a:gd name="T43" fmla="*/ 2710 h 3190"/>
              <a:gd name="T44" fmla="*/ 768 w 1200"/>
              <a:gd name="T45" fmla="*/ 2806 h 3190"/>
              <a:gd name="T46" fmla="*/ 864 w 1200"/>
              <a:gd name="T47" fmla="*/ 2998 h 3190"/>
              <a:gd name="T48" fmla="*/ 1008 w 1200"/>
              <a:gd name="T49" fmla="*/ 3094 h 3190"/>
              <a:gd name="T50" fmla="*/ 1200 w 1200"/>
              <a:gd name="T51" fmla="*/ 3190 h 31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0"/>
              <a:gd name="T79" fmla="*/ 0 h 3190"/>
              <a:gd name="T80" fmla="*/ 1200 w 1200"/>
              <a:gd name="T81" fmla="*/ 3190 h 31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0" h="3190">
                <a:moveTo>
                  <a:pt x="839" y="0"/>
                </a:moveTo>
                <a:cubicBezTo>
                  <a:pt x="809" y="12"/>
                  <a:pt x="742" y="66"/>
                  <a:pt x="658" y="70"/>
                </a:cubicBezTo>
                <a:cubicBezTo>
                  <a:pt x="574" y="74"/>
                  <a:pt x="438" y="22"/>
                  <a:pt x="336" y="22"/>
                </a:cubicBezTo>
                <a:cubicBezTo>
                  <a:pt x="234" y="22"/>
                  <a:pt x="96" y="38"/>
                  <a:pt x="48" y="70"/>
                </a:cubicBezTo>
                <a:cubicBezTo>
                  <a:pt x="0" y="102"/>
                  <a:pt x="32" y="166"/>
                  <a:pt x="48" y="214"/>
                </a:cubicBezTo>
                <a:cubicBezTo>
                  <a:pt x="64" y="262"/>
                  <a:pt x="124" y="310"/>
                  <a:pt x="144" y="358"/>
                </a:cubicBezTo>
                <a:cubicBezTo>
                  <a:pt x="164" y="406"/>
                  <a:pt x="127" y="462"/>
                  <a:pt x="167" y="502"/>
                </a:cubicBezTo>
                <a:cubicBezTo>
                  <a:pt x="207" y="542"/>
                  <a:pt x="333" y="558"/>
                  <a:pt x="384" y="598"/>
                </a:cubicBezTo>
                <a:cubicBezTo>
                  <a:pt x="435" y="638"/>
                  <a:pt x="428" y="718"/>
                  <a:pt x="476" y="742"/>
                </a:cubicBezTo>
                <a:cubicBezTo>
                  <a:pt x="524" y="766"/>
                  <a:pt x="607" y="710"/>
                  <a:pt x="672" y="742"/>
                </a:cubicBezTo>
                <a:cubicBezTo>
                  <a:pt x="737" y="774"/>
                  <a:pt x="856" y="870"/>
                  <a:pt x="864" y="934"/>
                </a:cubicBezTo>
                <a:cubicBezTo>
                  <a:pt x="872" y="998"/>
                  <a:pt x="776" y="1038"/>
                  <a:pt x="720" y="1126"/>
                </a:cubicBezTo>
                <a:cubicBezTo>
                  <a:pt x="664" y="1214"/>
                  <a:pt x="576" y="1374"/>
                  <a:pt x="528" y="1462"/>
                </a:cubicBezTo>
                <a:cubicBezTo>
                  <a:pt x="480" y="1550"/>
                  <a:pt x="432" y="1598"/>
                  <a:pt x="432" y="1654"/>
                </a:cubicBezTo>
                <a:cubicBezTo>
                  <a:pt x="432" y="1710"/>
                  <a:pt x="512" y="1750"/>
                  <a:pt x="528" y="1798"/>
                </a:cubicBezTo>
                <a:cubicBezTo>
                  <a:pt x="544" y="1846"/>
                  <a:pt x="552" y="1878"/>
                  <a:pt x="528" y="1942"/>
                </a:cubicBezTo>
                <a:cubicBezTo>
                  <a:pt x="504" y="2006"/>
                  <a:pt x="448" y="2134"/>
                  <a:pt x="384" y="2182"/>
                </a:cubicBezTo>
                <a:cubicBezTo>
                  <a:pt x="320" y="2230"/>
                  <a:pt x="184" y="2206"/>
                  <a:pt x="144" y="2230"/>
                </a:cubicBezTo>
                <a:cubicBezTo>
                  <a:pt x="104" y="2254"/>
                  <a:pt x="120" y="2286"/>
                  <a:pt x="144" y="2326"/>
                </a:cubicBezTo>
                <a:cubicBezTo>
                  <a:pt x="168" y="2366"/>
                  <a:pt x="232" y="2422"/>
                  <a:pt x="288" y="2470"/>
                </a:cubicBezTo>
                <a:cubicBezTo>
                  <a:pt x="344" y="2518"/>
                  <a:pt x="408" y="2574"/>
                  <a:pt x="480" y="2614"/>
                </a:cubicBezTo>
                <a:cubicBezTo>
                  <a:pt x="552" y="2654"/>
                  <a:pt x="672" y="2678"/>
                  <a:pt x="720" y="2710"/>
                </a:cubicBezTo>
                <a:cubicBezTo>
                  <a:pt x="768" y="2742"/>
                  <a:pt x="744" y="2758"/>
                  <a:pt x="768" y="2806"/>
                </a:cubicBezTo>
                <a:cubicBezTo>
                  <a:pt x="792" y="2854"/>
                  <a:pt x="824" y="2950"/>
                  <a:pt x="864" y="2998"/>
                </a:cubicBezTo>
                <a:cubicBezTo>
                  <a:pt x="904" y="3046"/>
                  <a:pt x="952" y="3062"/>
                  <a:pt x="1008" y="3094"/>
                </a:cubicBezTo>
                <a:cubicBezTo>
                  <a:pt x="1064" y="3126"/>
                  <a:pt x="1132" y="3158"/>
                  <a:pt x="1200" y="3190"/>
                </a:cubicBezTo>
              </a:path>
            </a:pathLst>
          </a:custGeom>
          <a:noFill/>
          <a:ln w="9525">
            <a:solidFill>
              <a:schemeClr val="tx1"/>
            </a:solidFill>
            <a:round/>
            <a:headEnd/>
            <a:tailEnd/>
          </a:ln>
        </p:spPr>
        <p:txBody>
          <a:bodyPr wrap="none" anchor="ctr">
            <a:prstTxWarp prst="textNoShape">
              <a:avLst/>
            </a:prstTxWarp>
          </a:bodyPr>
          <a:lstStyle/>
          <a:p>
            <a:endParaRPr lang="it-IT"/>
          </a:p>
        </p:txBody>
      </p:sp>
      <p:grpSp>
        <p:nvGrpSpPr>
          <p:cNvPr id="156679" name="Group 7"/>
          <p:cNvGrpSpPr>
            <a:grpSpLocks/>
          </p:cNvGrpSpPr>
          <p:nvPr/>
        </p:nvGrpSpPr>
        <p:grpSpPr bwMode="auto">
          <a:xfrm>
            <a:off x="4889500" y="1504950"/>
            <a:ext cx="3657600" cy="4592638"/>
            <a:chOff x="696" y="967"/>
            <a:chExt cx="2304" cy="2893"/>
          </a:xfrm>
        </p:grpSpPr>
        <p:sp>
          <p:nvSpPr>
            <p:cNvPr id="156688" name="Freeform 8"/>
            <p:cNvSpPr>
              <a:spLocks/>
            </p:cNvSpPr>
            <p:nvPr/>
          </p:nvSpPr>
          <p:spPr bwMode="auto">
            <a:xfrm>
              <a:off x="1568" y="2227"/>
              <a:ext cx="1080" cy="664"/>
            </a:xfrm>
            <a:custGeom>
              <a:avLst/>
              <a:gdLst>
                <a:gd name="T0" fmla="*/ 1080 w 1080"/>
                <a:gd name="T1" fmla="*/ 664 h 664"/>
                <a:gd name="T2" fmla="*/ 648 w 1080"/>
                <a:gd name="T3" fmla="*/ 472 h 664"/>
                <a:gd name="T4" fmla="*/ 0 w 1080"/>
                <a:gd name="T5" fmla="*/ 0 h 664"/>
                <a:gd name="T6" fmla="*/ 0 60000 65536"/>
                <a:gd name="T7" fmla="*/ 0 60000 65536"/>
                <a:gd name="T8" fmla="*/ 0 60000 65536"/>
                <a:gd name="T9" fmla="*/ 0 w 1080"/>
                <a:gd name="T10" fmla="*/ 0 h 664"/>
                <a:gd name="T11" fmla="*/ 1080 w 1080"/>
                <a:gd name="T12" fmla="*/ 664 h 664"/>
              </a:gdLst>
              <a:ahLst/>
              <a:cxnLst>
                <a:cxn ang="T6">
                  <a:pos x="T0" y="T1"/>
                </a:cxn>
                <a:cxn ang="T7">
                  <a:pos x="T2" y="T3"/>
                </a:cxn>
                <a:cxn ang="T8">
                  <a:pos x="T4" y="T5"/>
                </a:cxn>
              </a:cxnLst>
              <a:rect l="T9" t="T10" r="T11" b="T12"/>
              <a:pathLst>
                <a:path w="1080" h="664">
                  <a:moveTo>
                    <a:pt x="1080" y="664"/>
                  </a:moveTo>
                  <a:cubicBezTo>
                    <a:pt x="1008" y="632"/>
                    <a:pt x="828" y="583"/>
                    <a:pt x="648" y="472"/>
                  </a:cubicBezTo>
                  <a:cubicBezTo>
                    <a:pt x="468" y="361"/>
                    <a:pt x="135" y="98"/>
                    <a:pt x="0" y="0"/>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689" name="Freeform 9"/>
            <p:cNvSpPr>
              <a:spLocks/>
            </p:cNvSpPr>
            <p:nvPr/>
          </p:nvSpPr>
          <p:spPr bwMode="auto">
            <a:xfrm>
              <a:off x="1320" y="2411"/>
              <a:ext cx="1253" cy="640"/>
            </a:xfrm>
            <a:custGeom>
              <a:avLst/>
              <a:gdLst>
                <a:gd name="T0" fmla="*/ 1253 w 1253"/>
                <a:gd name="T1" fmla="*/ 640 h 640"/>
                <a:gd name="T2" fmla="*/ 944 w 1253"/>
                <a:gd name="T3" fmla="*/ 528 h 640"/>
                <a:gd name="T4" fmla="*/ 536 w 1253"/>
                <a:gd name="T5" fmla="*/ 344 h 640"/>
                <a:gd name="T6" fmla="*/ 0 w 1253"/>
                <a:gd name="T7" fmla="*/ 0 h 640"/>
                <a:gd name="T8" fmla="*/ 0 60000 65536"/>
                <a:gd name="T9" fmla="*/ 0 60000 65536"/>
                <a:gd name="T10" fmla="*/ 0 60000 65536"/>
                <a:gd name="T11" fmla="*/ 0 60000 65536"/>
                <a:gd name="T12" fmla="*/ 0 w 1253"/>
                <a:gd name="T13" fmla="*/ 0 h 640"/>
                <a:gd name="T14" fmla="*/ 1253 w 1253"/>
                <a:gd name="T15" fmla="*/ 640 h 640"/>
              </a:gdLst>
              <a:ahLst/>
              <a:cxnLst>
                <a:cxn ang="T8">
                  <a:pos x="T0" y="T1"/>
                </a:cxn>
                <a:cxn ang="T9">
                  <a:pos x="T2" y="T3"/>
                </a:cxn>
                <a:cxn ang="T10">
                  <a:pos x="T4" y="T5"/>
                </a:cxn>
                <a:cxn ang="T11">
                  <a:pos x="T6" y="T7"/>
                </a:cxn>
              </a:cxnLst>
              <a:rect l="T12" t="T13" r="T14" b="T15"/>
              <a:pathLst>
                <a:path w="1253" h="640">
                  <a:moveTo>
                    <a:pt x="1253" y="640"/>
                  </a:moveTo>
                  <a:cubicBezTo>
                    <a:pt x="1201" y="622"/>
                    <a:pt x="1063" y="577"/>
                    <a:pt x="944" y="528"/>
                  </a:cubicBezTo>
                  <a:cubicBezTo>
                    <a:pt x="825" y="479"/>
                    <a:pt x="693" y="432"/>
                    <a:pt x="536" y="344"/>
                  </a:cubicBezTo>
                  <a:cubicBezTo>
                    <a:pt x="379" y="256"/>
                    <a:pt x="112" y="72"/>
                    <a:pt x="0" y="0"/>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690" name="Freeform 10"/>
            <p:cNvSpPr>
              <a:spLocks/>
            </p:cNvSpPr>
            <p:nvPr/>
          </p:nvSpPr>
          <p:spPr bwMode="auto">
            <a:xfrm>
              <a:off x="1080" y="2619"/>
              <a:ext cx="1504" cy="608"/>
            </a:xfrm>
            <a:custGeom>
              <a:avLst/>
              <a:gdLst>
                <a:gd name="T0" fmla="*/ 1504 w 1504"/>
                <a:gd name="T1" fmla="*/ 608 h 608"/>
                <a:gd name="T2" fmla="*/ 1168 w 1504"/>
                <a:gd name="T3" fmla="*/ 512 h 608"/>
                <a:gd name="T4" fmla="*/ 320 w 1504"/>
                <a:gd name="T5" fmla="*/ 288 h 608"/>
                <a:gd name="T6" fmla="*/ 0 w 1504"/>
                <a:gd name="T7" fmla="*/ 0 h 608"/>
                <a:gd name="T8" fmla="*/ 0 60000 65536"/>
                <a:gd name="T9" fmla="*/ 0 60000 65536"/>
                <a:gd name="T10" fmla="*/ 0 60000 65536"/>
                <a:gd name="T11" fmla="*/ 0 60000 65536"/>
                <a:gd name="T12" fmla="*/ 0 w 1504"/>
                <a:gd name="T13" fmla="*/ 0 h 608"/>
                <a:gd name="T14" fmla="*/ 1504 w 1504"/>
                <a:gd name="T15" fmla="*/ 608 h 608"/>
              </a:gdLst>
              <a:ahLst/>
              <a:cxnLst>
                <a:cxn ang="T8">
                  <a:pos x="T0" y="T1"/>
                </a:cxn>
                <a:cxn ang="T9">
                  <a:pos x="T2" y="T3"/>
                </a:cxn>
                <a:cxn ang="T10">
                  <a:pos x="T4" y="T5"/>
                </a:cxn>
                <a:cxn ang="T11">
                  <a:pos x="T6" y="T7"/>
                </a:cxn>
              </a:cxnLst>
              <a:rect l="T12" t="T13" r="T14" b="T15"/>
              <a:pathLst>
                <a:path w="1504" h="608">
                  <a:moveTo>
                    <a:pt x="1504" y="608"/>
                  </a:moveTo>
                  <a:cubicBezTo>
                    <a:pt x="1380" y="580"/>
                    <a:pt x="1365" y="565"/>
                    <a:pt x="1168" y="512"/>
                  </a:cubicBezTo>
                  <a:cubicBezTo>
                    <a:pt x="971" y="459"/>
                    <a:pt x="515" y="373"/>
                    <a:pt x="320" y="288"/>
                  </a:cubicBezTo>
                  <a:cubicBezTo>
                    <a:pt x="125" y="203"/>
                    <a:pt x="67" y="60"/>
                    <a:pt x="0" y="0"/>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691" name="Freeform 11"/>
            <p:cNvSpPr>
              <a:spLocks/>
            </p:cNvSpPr>
            <p:nvPr/>
          </p:nvSpPr>
          <p:spPr bwMode="auto">
            <a:xfrm>
              <a:off x="752" y="3197"/>
              <a:ext cx="1709" cy="278"/>
            </a:xfrm>
            <a:custGeom>
              <a:avLst/>
              <a:gdLst>
                <a:gd name="T0" fmla="*/ 1709 w 1709"/>
                <a:gd name="T1" fmla="*/ 190 h 278"/>
                <a:gd name="T2" fmla="*/ 1432 w 1709"/>
                <a:gd name="T3" fmla="*/ 126 h 278"/>
                <a:gd name="T4" fmla="*/ 621 w 1709"/>
                <a:gd name="T5" fmla="*/ 25 h 278"/>
                <a:gd name="T6" fmla="*/ 0 w 1709"/>
                <a:gd name="T7" fmla="*/ 278 h 278"/>
                <a:gd name="T8" fmla="*/ 0 60000 65536"/>
                <a:gd name="T9" fmla="*/ 0 60000 65536"/>
                <a:gd name="T10" fmla="*/ 0 60000 65536"/>
                <a:gd name="T11" fmla="*/ 0 60000 65536"/>
                <a:gd name="T12" fmla="*/ 0 w 1709"/>
                <a:gd name="T13" fmla="*/ 0 h 278"/>
                <a:gd name="T14" fmla="*/ 1709 w 1709"/>
                <a:gd name="T15" fmla="*/ 278 h 278"/>
              </a:gdLst>
              <a:ahLst/>
              <a:cxnLst>
                <a:cxn ang="T8">
                  <a:pos x="T0" y="T1"/>
                </a:cxn>
                <a:cxn ang="T9">
                  <a:pos x="T2" y="T3"/>
                </a:cxn>
                <a:cxn ang="T10">
                  <a:pos x="T4" y="T5"/>
                </a:cxn>
                <a:cxn ang="T11">
                  <a:pos x="T6" y="T7"/>
                </a:cxn>
              </a:cxnLst>
              <a:rect l="T12" t="T13" r="T14" b="T15"/>
              <a:pathLst>
                <a:path w="1709" h="278">
                  <a:moveTo>
                    <a:pt x="1709" y="190"/>
                  </a:moveTo>
                  <a:cubicBezTo>
                    <a:pt x="1663" y="179"/>
                    <a:pt x="1613" y="154"/>
                    <a:pt x="1432" y="126"/>
                  </a:cubicBezTo>
                  <a:cubicBezTo>
                    <a:pt x="1251" y="98"/>
                    <a:pt x="860" y="0"/>
                    <a:pt x="621" y="25"/>
                  </a:cubicBezTo>
                  <a:cubicBezTo>
                    <a:pt x="382" y="50"/>
                    <a:pt x="129" y="225"/>
                    <a:pt x="0" y="278"/>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692" name="Freeform 12"/>
            <p:cNvSpPr>
              <a:spLocks/>
            </p:cNvSpPr>
            <p:nvPr/>
          </p:nvSpPr>
          <p:spPr bwMode="auto">
            <a:xfrm>
              <a:off x="904" y="3011"/>
              <a:ext cx="1624" cy="296"/>
            </a:xfrm>
            <a:custGeom>
              <a:avLst/>
              <a:gdLst>
                <a:gd name="T0" fmla="*/ 1624 w 1624"/>
                <a:gd name="T1" fmla="*/ 296 h 296"/>
                <a:gd name="T2" fmla="*/ 1288 w 1624"/>
                <a:gd name="T3" fmla="*/ 200 h 296"/>
                <a:gd name="T4" fmla="*/ 448 w 1624"/>
                <a:gd name="T5" fmla="*/ 32 h 296"/>
                <a:gd name="T6" fmla="*/ 0 w 1624"/>
                <a:gd name="T7" fmla="*/ 8 h 296"/>
                <a:gd name="T8" fmla="*/ 0 60000 65536"/>
                <a:gd name="T9" fmla="*/ 0 60000 65536"/>
                <a:gd name="T10" fmla="*/ 0 60000 65536"/>
                <a:gd name="T11" fmla="*/ 0 60000 65536"/>
                <a:gd name="T12" fmla="*/ 0 w 1624"/>
                <a:gd name="T13" fmla="*/ 0 h 296"/>
                <a:gd name="T14" fmla="*/ 1624 w 1624"/>
                <a:gd name="T15" fmla="*/ 296 h 296"/>
              </a:gdLst>
              <a:ahLst/>
              <a:cxnLst>
                <a:cxn ang="T8">
                  <a:pos x="T0" y="T1"/>
                </a:cxn>
                <a:cxn ang="T9">
                  <a:pos x="T2" y="T3"/>
                </a:cxn>
                <a:cxn ang="T10">
                  <a:pos x="T4" y="T5"/>
                </a:cxn>
                <a:cxn ang="T11">
                  <a:pos x="T6" y="T7"/>
                </a:cxn>
              </a:cxnLst>
              <a:rect l="T12" t="T13" r="T14" b="T15"/>
              <a:pathLst>
                <a:path w="1624" h="296">
                  <a:moveTo>
                    <a:pt x="1624" y="296"/>
                  </a:moveTo>
                  <a:cubicBezTo>
                    <a:pt x="1500" y="268"/>
                    <a:pt x="1484" y="244"/>
                    <a:pt x="1288" y="200"/>
                  </a:cubicBezTo>
                  <a:cubicBezTo>
                    <a:pt x="1092" y="156"/>
                    <a:pt x="663" y="64"/>
                    <a:pt x="448" y="32"/>
                  </a:cubicBezTo>
                  <a:cubicBezTo>
                    <a:pt x="233" y="0"/>
                    <a:pt x="93" y="13"/>
                    <a:pt x="0" y="8"/>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693" name="Freeform 13"/>
            <p:cNvSpPr>
              <a:spLocks/>
            </p:cNvSpPr>
            <p:nvPr/>
          </p:nvSpPr>
          <p:spPr bwMode="auto">
            <a:xfrm>
              <a:off x="1208" y="2531"/>
              <a:ext cx="1384" cy="608"/>
            </a:xfrm>
            <a:custGeom>
              <a:avLst/>
              <a:gdLst>
                <a:gd name="T0" fmla="*/ 1384 w 1384"/>
                <a:gd name="T1" fmla="*/ 608 h 608"/>
                <a:gd name="T2" fmla="*/ 1048 w 1384"/>
                <a:gd name="T3" fmla="*/ 512 h 608"/>
                <a:gd name="T4" fmla="*/ 264 w 1384"/>
                <a:gd name="T5" fmla="*/ 264 h 608"/>
                <a:gd name="T6" fmla="*/ 0 w 1384"/>
                <a:gd name="T7" fmla="*/ 0 h 608"/>
                <a:gd name="T8" fmla="*/ 0 60000 65536"/>
                <a:gd name="T9" fmla="*/ 0 60000 65536"/>
                <a:gd name="T10" fmla="*/ 0 60000 65536"/>
                <a:gd name="T11" fmla="*/ 0 60000 65536"/>
                <a:gd name="T12" fmla="*/ 0 w 1384"/>
                <a:gd name="T13" fmla="*/ 0 h 608"/>
                <a:gd name="T14" fmla="*/ 1384 w 1384"/>
                <a:gd name="T15" fmla="*/ 608 h 608"/>
              </a:gdLst>
              <a:ahLst/>
              <a:cxnLst>
                <a:cxn ang="T8">
                  <a:pos x="T0" y="T1"/>
                </a:cxn>
                <a:cxn ang="T9">
                  <a:pos x="T2" y="T3"/>
                </a:cxn>
                <a:cxn ang="T10">
                  <a:pos x="T4" y="T5"/>
                </a:cxn>
                <a:cxn ang="T11">
                  <a:pos x="T6" y="T7"/>
                </a:cxn>
              </a:cxnLst>
              <a:rect l="T12" t="T13" r="T14" b="T15"/>
              <a:pathLst>
                <a:path w="1384" h="608">
                  <a:moveTo>
                    <a:pt x="1384" y="608"/>
                  </a:moveTo>
                  <a:cubicBezTo>
                    <a:pt x="1260" y="580"/>
                    <a:pt x="1234" y="569"/>
                    <a:pt x="1048" y="512"/>
                  </a:cubicBezTo>
                  <a:cubicBezTo>
                    <a:pt x="862" y="455"/>
                    <a:pt x="439" y="349"/>
                    <a:pt x="264" y="264"/>
                  </a:cubicBezTo>
                  <a:cubicBezTo>
                    <a:pt x="89" y="179"/>
                    <a:pt x="55" y="55"/>
                    <a:pt x="0" y="0"/>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694" name="Freeform 14"/>
            <p:cNvSpPr>
              <a:spLocks/>
            </p:cNvSpPr>
            <p:nvPr/>
          </p:nvSpPr>
          <p:spPr bwMode="auto">
            <a:xfrm>
              <a:off x="1357" y="2163"/>
              <a:ext cx="1240" cy="800"/>
            </a:xfrm>
            <a:custGeom>
              <a:avLst/>
              <a:gdLst>
                <a:gd name="T0" fmla="*/ 1240 w 1240"/>
                <a:gd name="T1" fmla="*/ 800 h 800"/>
                <a:gd name="T2" fmla="*/ 800 w 1240"/>
                <a:gd name="T3" fmla="*/ 632 h 800"/>
                <a:gd name="T4" fmla="*/ 240 w 1240"/>
                <a:gd name="T5" fmla="*/ 288 h 800"/>
                <a:gd name="T6" fmla="*/ 0 w 1240"/>
                <a:gd name="T7" fmla="*/ 0 h 800"/>
                <a:gd name="T8" fmla="*/ 0 60000 65536"/>
                <a:gd name="T9" fmla="*/ 0 60000 65536"/>
                <a:gd name="T10" fmla="*/ 0 60000 65536"/>
                <a:gd name="T11" fmla="*/ 0 60000 65536"/>
                <a:gd name="T12" fmla="*/ 0 w 1240"/>
                <a:gd name="T13" fmla="*/ 0 h 800"/>
                <a:gd name="T14" fmla="*/ 1240 w 1240"/>
                <a:gd name="T15" fmla="*/ 800 h 800"/>
              </a:gdLst>
              <a:ahLst/>
              <a:cxnLst>
                <a:cxn ang="T8">
                  <a:pos x="T0" y="T1"/>
                </a:cxn>
                <a:cxn ang="T9">
                  <a:pos x="T2" y="T3"/>
                </a:cxn>
                <a:cxn ang="T10">
                  <a:pos x="T4" y="T5"/>
                </a:cxn>
                <a:cxn ang="T11">
                  <a:pos x="T6" y="T7"/>
                </a:cxn>
              </a:cxnLst>
              <a:rect l="T12" t="T13" r="T14" b="T15"/>
              <a:pathLst>
                <a:path w="1240" h="800">
                  <a:moveTo>
                    <a:pt x="1240" y="800"/>
                  </a:moveTo>
                  <a:cubicBezTo>
                    <a:pt x="1167" y="772"/>
                    <a:pt x="967" y="717"/>
                    <a:pt x="800" y="632"/>
                  </a:cubicBezTo>
                  <a:cubicBezTo>
                    <a:pt x="633" y="547"/>
                    <a:pt x="373" y="393"/>
                    <a:pt x="240" y="288"/>
                  </a:cubicBezTo>
                  <a:cubicBezTo>
                    <a:pt x="107" y="183"/>
                    <a:pt x="50" y="60"/>
                    <a:pt x="0" y="0"/>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695" name="Freeform 15"/>
            <p:cNvSpPr>
              <a:spLocks/>
            </p:cNvSpPr>
            <p:nvPr/>
          </p:nvSpPr>
          <p:spPr bwMode="auto">
            <a:xfrm>
              <a:off x="728" y="3411"/>
              <a:ext cx="1691" cy="309"/>
            </a:xfrm>
            <a:custGeom>
              <a:avLst/>
              <a:gdLst>
                <a:gd name="T0" fmla="*/ 1691 w 1691"/>
                <a:gd name="T1" fmla="*/ 72 h 309"/>
                <a:gd name="T2" fmla="*/ 1136 w 1691"/>
                <a:gd name="T3" fmla="*/ 3 h 309"/>
                <a:gd name="T4" fmla="*/ 616 w 1691"/>
                <a:gd name="T5" fmla="*/ 52 h 309"/>
                <a:gd name="T6" fmla="*/ 0 w 1691"/>
                <a:gd name="T7" fmla="*/ 309 h 309"/>
                <a:gd name="T8" fmla="*/ 0 60000 65536"/>
                <a:gd name="T9" fmla="*/ 0 60000 65536"/>
                <a:gd name="T10" fmla="*/ 0 60000 65536"/>
                <a:gd name="T11" fmla="*/ 0 60000 65536"/>
                <a:gd name="T12" fmla="*/ 0 w 1691"/>
                <a:gd name="T13" fmla="*/ 0 h 309"/>
                <a:gd name="T14" fmla="*/ 1691 w 1691"/>
                <a:gd name="T15" fmla="*/ 309 h 309"/>
              </a:gdLst>
              <a:ahLst/>
              <a:cxnLst>
                <a:cxn ang="T8">
                  <a:pos x="T0" y="T1"/>
                </a:cxn>
                <a:cxn ang="T9">
                  <a:pos x="T2" y="T3"/>
                </a:cxn>
                <a:cxn ang="T10">
                  <a:pos x="T4" y="T5"/>
                </a:cxn>
                <a:cxn ang="T11">
                  <a:pos x="T6" y="T7"/>
                </a:cxn>
              </a:cxnLst>
              <a:rect l="T12" t="T13" r="T14" b="T15"/>
              <a:pathLst>
                <a:path w="1691" h="309">
                  <a:moveTo>
                    <a:pt x="1691" y="72"/>
                  </a:moveTo>
                  <a:cubicBezTo>
                    <a:pt x="1599" y="61"/>
                    <a:pt x="1315" y="6"/>
                    <a:pt x="1136" y="3"/>
                  </a:cubicBezTo>
                  <a:cubicBezTo>
                    <a:pt x="957" y="0"/>
                    <a:pt x="805" y="1"/>
                    <a:pt x="616" y="52"/>
                  </a:cubicBezTo>
                  <a:cubicBezTo>
                    <a:pt x="427" y="103"/>
                    <a:pt x="128" y="256"/>
                    <a:pt x="0" y="309"/>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696" name="Freeform 16"/>
            <p:cNvSpPr>
              <a:spLocks/>
            </p:cNvSpPr>
            <p:nvPr/>
          </p:nvSpPr>
          <p:spPr bwMode="auto">
            <a:xfrm>
              <a:off x="696" y="3584"/>
              <a:ext cx="1653" cy="276"/>
            </a:xfrm>
            <a:custGeom>
              <a:avLst/>
              <a:gdLst>
                <a:gd name="T0" fmla="*/ 1653 w 1653"/>
                <a:gd name="T1" fmla="*/ 6 h 276"/>
                <a:gd name="T2" fmla="*/ 1184 w 1653"/>
                <a:gd name="T3" fmla="*/ 12 h 276"/>
                <a:gd name="T4" fmla="*/ 608 w 1653"/>
                <a:gd name="T5" fmla="*/ 76 h 276"/>
                <a:gd name="T6" fmla="*/ 0 w 1653"/>
                <a:gd name="T7" fmla="*/ 276 h 276"/>
                <a:gd name="T8" fmla="*/ 0 60000 65536"/>
                <a:gd name="T9" fmla="*/ 0 60000 65536"/>
                <a:gd name="T10" fmla="*/ 0 60000 65536"/>
                <a:gd name="T11" fmla="*/ 0 60000 65536"/>
                <a:gd name="T12" fmla="*/ 0 w 1653"/>
                <a:gd name="T13" fmla="*/ 0 h 276"/>
                <a:gd name="T14" fmla="*/ 1653 w 1653"/>
                <a:gd name="T15" fmla="*/ 276 h 276"/>
              </a:gdLst>
              <a:ahLst/>
              <a:cxnLst>
                <a:cxn ang="T8">
                  <a:pos x="T0" y="T1"/>
                </a:cxn>
                <a:cxn ang="T9">
                  <a:pos x="T2" y="T3"/>
                </a:cxn>
                <a:cxn ang="T10">
                  <a:pos x="T4" y="T5"/>
                </a:cxn>
                <a:cxn ang="T11">
                  <a:pos x="T6" y="T7"/>
                </a:cxn>
              </a:cxnLst>
              <a:rect l="T12" t="T13" r="T14" b="T15"/>
              <a:pathLst>
                <a:path w="1653" h="276">
                  <a:moveTo>
                    <a:pt x="1653" y="6"/>
                  </a:moveTo>
                  <a:cubicBezTo>
                    <a:pt x="1574" y="7"/>
                    <a:pt x="1358" y="0"/>
                    <a:pt x="1184" y="12"/>
                  </a:cubicBezTo>
                  <a:cubicBezTo>
                    <a:pt x="1010" y="24"/>
                    <a:pt x="805" y="32"/>
                    <a:pt x="608" y="76"/>
                  </a:cubicBezTo>
                  <a:cubicBezTo>
                    <a:pt x="411" y="120"/>
                    <a:pt x="127" y="234"/>
                    <a:pt x="0" y="276"/>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697" name="Freeform 17"/>
            <p:cNvSpPr>
              <a:spLocks/>
            </p:cNvSpPr>
            <p:nvPr/>
          </p:nvSpPr>
          <p:spPr bwMode="auto">
            <a:xfrm>
              <a:off x="1511" y="2071"/>
              <a:ext cx="1185" cy="716"/>
            </a:xfrm>
            <a:custGeom>
              <a:avLst/>
              <a:gdLst>
                <a:gd name="T0" fmla="*/ 1185 w 1185"/>
                <a:gd name="T1" fmla="*/ 716 h 716"/>
                <a:gd name="T2" fmla="*/ 753 w 1185"/>
                <a:gd name="T3" fmla="*/ 524 h 716"/>
                <a:gd name="T4" fmla="*/ 108 w 1185"/>
                <a:gd name="T5" fmla="*/ 79 h 716"/>
                <a:gd name="T6" fmla="*/ 105 w 1185"/>
                <a:gd name="T7" fmla="*/ 52 h 716"/>
                <a:gd name="T8" fmla="*/ 0 60000 65536"/>
                <a:gd name="T9" fmla="*/ 0 60000 65536"/>
                <a:gd name="T10" fmla="*/ 0 60000 65536"/>
                <a:gd name="T11" fmla="*/ 0 60000 65536"/>
                <a:gd name="T12" fmla="*/ 0 w 1185"/>
                <a:gd name="T13" fmla="*/ 0 h 716"/>
                <a:gd name="T14" fmla="*/ 1185 w 1185"/>
                <a:gd name="T15" fmla="*/ 716 h 716"/>
              </a:gdLst>
              <a:ahLst/>
              <a:cxnLst>
                <a:cxn ang="T8">
                  <a:pos x="T0" y="T1"/>
                </a:cxn>
                <a:cxn ang="T9">
                  <a:pos x="T2" y="T3"/>
                </a:cxn>
                <a:cxn ang="T10">
                  <a:pos x="T4" y="T5"/>
                </a:cxn>
                <a:cxn ang="T11">
                  <a:pos x="T6" y="T7"/>
                </a:cxn>
              </a:cxnLst>
              <a:rect l="T12" t="T13" r="T14" b="T15"/>
              <a:pathLst>
                <a:path w="1185" h="716">
                  <a:moveTo>
                    <a:pt x="1185" y="716"/>
                  </a:moveTo>
                  <a:cubicBezTo>
                    <a:pt x="1113" y="684"/>
                    <a:pt x="933" y="630"/>
                    <a:pt x="753" y="524"/>
                  </a:cubicBezTo>
                  <a:cubicBezTo>
                    <a:pt x="573" y="418"/>
                    <a:pt x="216" y="158"/>
                    <a:pt x="108" y="79"/>
                  </a:cubicBezTo>
                  <a:cubicBezTo>
                    <a:pt x="0" y="0"/>
                    <a:pt x="106" y="58"/>
                    <a:pt x="105" y="52"/>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698" name="Freeform 18"/>
            <p:cNvSpPr>
              <a:spLocks/>
            </p:cNvSpPr>
            <p:nvPr/>
          </p:nvSpPr>
          <p:spPr bwMode="auto">
            <a:xfrm>
              <a:off x="1664" y="2035"/>
              <a:ext cx="1080" cy="664"/>
            </a:xfrm>
            <a:custGeom>
              <a:avLst/>
              <a:gdLst>
                <a:gd name="T0" fmla="*/ 1080 w 1080"/>
                <a:gd name="T1" fmla="*/ 664 h 664"/>
                <a:gd name="T2" fmla="*/ 659 w 1080"/>
                <a:gd name="T3" fmla="*/ 445 h 664"/>
                <a:gd name="T4" fmla="*/ 0 w 1080"/>
                <a:gd name="T5" fmla="*/ 0 h 664"/>
                <a:gd name="T6" fmla="*/ 0 60000 65536"/>
                <a:gd name="T7" fmla="*/ 0 60000 65536"/>
                <a:gd name="T8" fmla="*/ 0 60000 65536"/>
                <a:gd name="T9" fmla="*/ 0 w 1080"/>
                <a:gd name="T10" fmla="*/ 0 h 664"/>
                <a:gd name="T11" fmla="*/ 1080 w 1080"/>
                <a:gd name="T12" fmla="*/ 664 h 664"/>
              </a:gdLst>
              <a:ahLst/>
              <a:cxnLst>
                <a:cxn ang="T6">
                  <a:pos x="T0" y="T1"/>
                </a:cxn>
                <a:cxn ang="T7">
                  <a:pos x="T2" y="T3"/>
                </a:cxn>
                <a:cxn ang="T8">
                  <a:pos x="T4" y="T5"/>
                </a:cxn>
              </a:cxnLst>
              <a:rect l="T9" t="T10" r="T11" b="T12"/>
              <a:pathLst>
                <a:path w="1080" h="664">
                  <a:moveTo>
                    <a:pt x="1080" y="664"/>
                  </a:moveTo>
                  <a:cubicBezTo>
                    <a:pt x="1010" y="628"/>
                    <a:pt x="839" y="556"/>
                    <a:pt x="659" y="445"/>
                  </a:cubicBezTo>
                  <a:cubicBezTo>
                    <a:pt x="479" y="334"/>
                    <a:pt x="137" y="93"/>
                    <a:pt x="0" y="0"/>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699" name="Freeform 19"/>
            <p:cNvSpPr>
              <a:spLocks/>
            </p:cNvSpPr>
            <p:nvPr/>
          </p:nvSpPr>
          <p:spPr bwMode="auto">
            <a:xfrm>
              <a:off x="1699" y="2016"/>
              <a:ext cx="1093" cy="595"/>
            </a:xfrm>
            <a:custGeom>
              <a:avLst/>
              <a:gdLst>
                <a:gd name="T0" fmla="*/ 1093 w 1093"/>
                <a:gd name="T1" fmla="*/ 595 h 595"/>
                <a:gd name="T2" fmla="*/ 693 w 1093"/>
                <a:gd name="T3" fmla="*/ 342 h 595"/>
                <a:gd name="T4" fmla="*/ 0 w 1093"/>
                <a:gd name="T5" fmla="*/ 0 h 595"/>
                <a:gd name="T6" fmla="*/ 0 60000 65536"/>
                <a:gd name="T7" fmla="*/ 0 60000 65536"/>
                <a:gd name="T8" fmla="*/ 0 60000 65536"/>
                <a:gd name="T9" fmla="*/ 0 w 1093"/>
                <a:gd name="T10" fmla="*/ 0 h 595"/>
                <a:gd name="T11" fmla="*/ 1093 w 1093"/>
                <a:gd name="T12" fmla="*/ 595 h 595"/>
              </a:gdLst>
              <a:ahLst/>
              <a:cxnLst>
                <a:cxn ang="T6">
                  <a:pos x="T0" y="T1"/>
                </a:cxn>
                <a:cxn ang="T7">
                  <a:pos x="T2" y="T3"/>
                </a:cxn>
                <a:cxn ang="T8">
                  <a:pos x="T4" y="T5"/>
                </a:cxn>
              </a:cxnLst>
              <a:rect l="T9" t="T10" r="T11" b="T12"/>
              <a:pathLst>
                <a:path w="1093" h="595">
                  <a:moveTo>
                    <a:pt x="1093" y="595"/>
                  </a:moveTo>
                  <a:cubicBezTo>
                    <a:pt x="1026" y="553"/>
                    <a:pt x="875" y="441"/>
                    <a:pt x="693" y="342"/>
                  </a:cubicBezTo>
                  <a:cubicBezTo>
                    <a:pt x="511" y="243"/>
                    <a:pt x="144" y="71"/>
                    <a:pt x="0" y="0"/>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700" name="Freeform 20"/>
            <p:cNvSpPr>
              <a:spLocks/>
            </p:cNvSpPr>
            <p:nvPr/>
          </p:nvSpPr>
          <p:spPr bwMode="auto">
            <a:xfrm>
              <a:off x="1695" y="1927"/>
              <a:ext cx="1145" cy="580"/>
            </a:xfrm>
            <a:custGeom>
              <a:avLst/>
              <a:gdLst>
                <a:gd name="T0" fmla="*/ 1145 w 1145"/>
                <a:gd name="T1" fmla="*/ 580 h 580"/>
                <a:gd name="T2" fmla="*/ 718 w 1145"/>
                <a:gd name="T3" fmla="*/ 356 h 580"/>
                <a:gd name="T4" fmla="*/ 105 w 1145"/>
                <a:gd name="T5" fmla="*/ 52 h 580"/>
                <a:gd name="T6" fmla="*/ 89 w 1145"/>
                <a:gd name="T7" fmla="*/ 47 h 580"/>
                <a:gd name="T8" fmla="*/ 0 60000 65536"/>
                <a:gd name="T9" fmla="*/ 0 60000 65536"/>
                <a:gd name="T10" fmla="*/ 0 60000 65536"/>
                <a:gd name="T11" fmla="*/ 0 60000 65536"/>
                <a:gd name="T12" fmla="*/ 0 w 1145"/>
                <a:gd name="T13" fmla="*/ 0 h 580"/>
                <a:gd name="T14" fmla="*/ 1145 w 1145"/>
                <a:gd name="T15" fmla="*/ 580 h 580"/>
              </a:gdLst>
              <a:ahLst/>
              <a:cxnLst>
                <a:cxn ang="T8">
                  <a:pos x="T0" y="T1"/>
                </a:cxn>
                <a:cxn ang="T9">
                  <a:pos x="T2" y="T3"/>
                </a:cxn>
                <a:cxn ang="T10">
                  <a:pos x="T4" y="T5"/>
                </a:cxn>
                <a:cxn ang="T11">
                  <a:pos x="T6" y="T7"/>
                </a:cxn>
              </a:cxnLst>
              <a:rect l="T12" t="T13" r="T14" b="T15"/>
              <a:pathLst>
                <a:path w="1145" h="580">
                  <a:moveTo>
                    <a:pt x="1145" y="580"/>
                  </a:moveTo>
                  <a:cubicBezTo>
                    <a:pt x="1074" y="543"/>
                    <a:pt x="891" y="444"/>
                    <a:pt x="718" y="356"/>
                  </a:cubicBezTo>
                  <a:cubicBezTo>
                    <a:pt x="545" y="268"/>
                    <a:pt x="210" y="104"/>
                    <a:pt x="105" y="52"/>
                  </a:cubicBezTo>
                  <a:cubicBezTo>
                    <a:pt x="0" y="0"/>
                    <a:pt x="92" y="48"/>
                    <a:pt x="89" y="47"/>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701" name="Freeform 21"/>
            <p:cNvSpPr>
              <a:spLocks/>
            </p:cNvSpPr>
            <p:nvPr/>
          </p:nvSpPr>
          <p:spPr bwMode="auto">
            <a:xfrm>
              <a:off x="1591" y="1780"/>
              <a:ext cx="1297" cy="655"/>
            </a:xfrm>
            <a:custGeom>
              <a:avLst/>
              <a:gdLst>
                <a:gd name="T0" fmla="*/ 1297 w 1297"/>
                <a:gd name="T1" fmla="*/ 655 h 655"/>
                <a:gd name="T2" fmla="*/ 849 w 1297"/>
                <a:gd name="T3" fmla="*/ 391 h 655"/>
                <a:gd name="T4" fmla="*/ 129 w 1297"/>
                <a:gd name="T5" fmla="*/ 55 h 655"/>
                <a:gd name="T6" fmla="*/ 76 w 1297"/>
                <a:gd name="T7" fmla="*/ 60 h 655"/>
                <a:gd name="T8" fmla="*/ 0 60000 65536"/>
                <a:gd name="T9" fmla="*/ 0 60000 65536"/>
                <a:gd name="T10" fmla="*/ 0 60000 65536"/>
                <a:gd name="T11" fmla="*/ 0 60000 65536"/>
                <a:gd name="T12" fmla="*/ 0 w 1297"/>
                <a:gd name="T13" fmla="*/ 0 h 655"/>
                <a:gd name="T14" fmla="*/ 1297 w 1297"/>
                <a:gd name="T15" fmla="*/ 655 h 655"/>
              </a:gdLst>
              <a:ahLst/>
              <a:cxnLst>
                <a:cxn ang="T8">
                  <a:pos x="T0" y="T1"/>
                </a:cxn>
                <a:cxn ang="T9">
                  <a:pos x="T2" y="T3"/>
                </a:cxn>
                <a:cxn ang="T10">
                  <a:pos x="T4" y="T5"/>
                </a:cxn>
                <a:cxn ang="T11">
                  <a:pos x="T6" y="T7"/>
                </a:cxn>
              </a:cxnLst>
              <a:rect l="T12" t="T13" r="T14" b="T15"/>
              <a:pathLst>
                <a:path w="1297" h="655">
                  <a:moveTo>
                    <a:pt x="1297" y="655"/>
                  </a:moveTo>
                  <a:cubicBezTo>
                    <a:pt x="1222" y="611"/>
                    <a:pt x="1044" y="491"/>
                    <a:pt x="849" y="391"/>
                  </a:cubicBezTo>
                  <a:cubicBezTo>
                    <a:pt x="654" y="291"/>
                    <a:pt x="258" y="110"/>
                    <a:pt x="129" y="55"/>
                  </a:cubicBezTo>
                  <a:cubicBezTo>
                    <a:pt x="0" y="0"/>
                    <a:pt x="87" y="59"/>
                    <a:pt x="76" y="60"/>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702" name="Freeform 22"/>
            <p:cNvSpPr>
              <a:spLocks/>
            </p:cNvSpPr>
            <p:nvPr/>
          </p:nvSpPr>
          <p:spPr bwMode="auto">
            <a:xfrm>
              <a:off x="1779" y="1712"/>
              <a:ext cx="1157" cy="635"/>
            </a:xfrm>
            <a:custGeom>
              <a:avLst/>
              <a:gdLst>
                <a:gd name="T0" fmla="*/ 1157 w 1157"/>
                <a:gd name="T1" fmla="*/ 635 h 635"/>
                <a:gd name="T2" fmla="*/ 746 w 1157"/>
                <a:gd name="T3" fmla="*/ 416 h 635"/>
                <a:gd name="T4" fmla="*/ 0 w 1157"/>
                <a:gd name="T5" fmla="*/ 0 h 635"/>
                <a:gd name="T6" fmla="*/ 0 60000 65536"/>
                <a:gd name="T7" fmla="*/ 0 60000 65536"/>
                <a:gd name="T8" fmla="*/ 0 60000 65536"/>
                <a:gd name="T9" fmla="*/ 0 w 1157"/>
                <a:gd name="T10" fmla="*/ 0 h 635"/>
                <a:gd name="T11" fmla="*/ 1157 w 1157"/>
                <a:gd name="T12" fmla="*/ 635 h 635"/>
              </a:gdLst>
              <a:ahLst/>
              <a:cxnLst>
                <a:cxn ang="T6">
                  <a:pos x="T0" y="T1"/>
                </a:cxn>
                <a:cxn ang="T7">
                  <a:pos x="T2" y="T3"/>
                </a:cxn>
                <a:cxn ang="T8">
                  <a:pos x="T4" y="T5"/>
                </a:cxn>
              </a:cxnLst>
              <a:rect l="T9" t="T10" r="T11" b="T12"/>
              <a:pathLst>
                <a:path w="1157" h="635">
                  <a:moveTo>
                    <a:pt x="1157" y="635"/>
                  </a:moveTo>
                  <a:cubicBezTo>
                    <a:pt x="1089" y="599"/>
                    <a:pt x="939" y="522"/>
                    <a:pt x="746" y="416"/>
                  </a:cubicBezTo>
                  <a:cubicBezTo>
                    <a:pt x="553" y="310"/>
                    <a:pt x="155" y="87"/>
                    <a:pt x="0" y="0"/>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703" name="Freeform 23"/>
            <p:cNvSpPr>
              <a:spLocks/>
            </p:cNvSpPr>
            <p:nvPr/>
          </p:nvSpPr>
          <p:spPr bwMode="auto">
            <a:xfrm>
              <a:off x="1816" y="1606"/>
              <a:ext cx="1168" cy="653"/>
            </a:xfrm>
            <a:custGeom>
              <a:avLst/>
              <a:gdLst>
                <a:gd name="T0" fmla="*/ 1168 w 1168"/>
                <a:gd name="T1" fmla="*/ 653 h 653"/>
                <a:gd name="T2" fmla="*/ 747 w 1168"/>
                <a:gd name="T3" fmla="*/ 416 h 653"/>
                <a:gd name="T4" fmla="*/ 0 w 1168"/>
                <a:gd name="T5" fmla="*/ 0 h 653"/>
                <a:gd name="T6" fmla="*/ 0 60000 65536"/>
                <a:gd name="T7" fmla="*/ 0 60000 65536"/>
                <a:gd name="T8" fmla="*/ 0 60000 65536"/>
                <a:gd name="T9" fmla="*/ 0 w 1168"/>
                <a:gd name="T10" fmla="*/ 0 h 653"/>
                <a:gd name="T11" fmla="*/ 1168 w 1168"/>
                <a:gd name="T12" fmla="*/ 653 h 653"/>
              </a:gdLst>
              <a:ahLst/>
              <a:cxnLst>
                <a:cxn ang="T6">
                  <a:pos x="T0" y="T1"/>
                </a:cxn>
                <a:cxn ang="T7">
                  <a:pos x="T2" y="T3"/>
                </a:cxn>
                <a:cxn ang="T8">
                  <a:pos x="T4" y="T5"/>
                </a:cxn>
              </a:cxnLst>
              <a:rect l="T9" t="T10" r="T11" b="T12"/>
              <a:pathLst>
                <a:path w="1168" h="653">
                  <a:moveTo>
                    <a:pt x="1168" y="653"/>
                  </a:moveTo>
                  <a:cubicBezTo>
                    <a:pt x="1098" y="613"/>
                    <a:pt x="942" y="525"/>
                    <a:pt x="747" y="416"/>
                  </a:cubicBezTo>
                  <a:cubicBezTo>
                    <a:pt x="552" y="307"/>
                    <a:pt x="156" y="87"/>
                    <a:pt x="0" y="0"/>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704" name="Freeform 24"/>
            <p:cNvSpPr>
              <a:spLocks/>
            </p:cNvSpPr>
            <p:nvPr/>
          </p:nvSpPr>
          <p:spPr bwMode="auto">
            <a:xfrm>
              <a:off x="1909" y="1552"/>
              <a:ext cx="1091" cy="600"/>
            </a:xfrm>
            <a:custGeom>
              <a:avLst/>
              <a:gdLst>
                <a:gd name="T0" fmla="*/ 1091 w 1091"/>
                <a:gd name="T1" fmla="*/ 600 h 600"/>
                <a:gd name="T2" fmla="*/ 515 w 1091"/>
                <a:gd name="T3" fmla="*/ 323 h 600"/>
                <a:gd name="T4" fmla="*/ 0 w 1091"/>
                <a:gd name="T5" fmla="*/ 0 h 600"/>
                <a:gd name="T6" fmla="*/ 0 60000 65536"/>
                <a:gd name="T7" fmla="*/ 0 60000 65536"/>
                <a:gd name="T8" fmla="*/ 0 60000 65536"/>
                <a:gd name="T9" fmla="*/ 0 w 1091"/>
                <a:gd name="T10" fmla="*/ 0 h 600"/>
                <a:gd name="T11" fmla="*/ 1091 w 1091"/>
                <a:gd name="T12" fmla="*/ 600 h 600"/>
              </a:gdLst>
              <a:ahLst/>
              <a:cxnLst>
                <a:cxn ang="T6">
                  <a:pos x="T0" y="T1"/>
                </a:cxn>
                <a:cxn ang="T7">
                  <a:pos x="T2" y="T3"/>
                </a:cxn>
                <a:cxn ang="T8">
                  <a:pos x="T4" y="T5"/>
                </a:cxn>
              </a:cxnLst>
              <a:rect l="T9" t="T10" r="T11" b="T12"/>
              <a:pathLst>
                <a:path w="1091" h="600">
                  <a:moveTo>
                    <a:pt x="1091" y="600"/>
                  </a:moveTo>
                  <a:cubicBezTo>
                    <a:pt x="995" y="554"/>
                    <a:pt x="697" y="423"/>
                    <a:pt x="515" y="323"/>
                  </a:cubicBezTo>
                  <a:cubicBezTo>
                    <a:pt x="333" y="223"/>
                    <a:pt x="107" y="67"/>
                    <a:pt x="0" y="0"/>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705" name="Freeform 25"/>
            <p:cNvSpPr>
              <a:spLocks/>
            </p:cNvSpPr>
            <p:nvPr/>
          </p:nvSpPr>
          <p:spPr bwMode="auto">
            <a:xfrm>
              <a:off x="1851" y="1392"/>
              <a:ext cx="1135" cy="641"/>
            </a:xfrm>
            <a:custGeom>
              <a:avLst/>
              <a:gdLst>
                <a:gd name="T0" fmla="*/ 1135 w 1135"/>
                <a:gd name="T1" fmla="*/ 641 h 641"/>
                <a:gd name="T2" fmla="*/ 559 w 1135"/>
                <a:gd name="T3" fmla="*/ 364 h 641"/>
                <a:gd name="T4" fmla="*/ 0 w 1135"/>
                <a:gd name="T5" fmla="*/ 0 h 641"/>
                <a:gd name="T6" fmla="*/ 0 60000 65536"/>
                <a:gd name="T7" fmla="*/ 0 60000 65536"/>
                <a:gd name="T8" fmla="*/ 0 60000 65536"/>
                <a:gd name="T9" fmla="*/ 0 w 1135"/>
                <a:gd name="T10" fmla="*/ 0 h 641"/>
                <a:gd name="T11" fmla="*/ 1135 w 1135"/>
                <a:gd name="T12" fmla="*/ 641 h 641"/>
              </a:gdLst>
              <a:ahLst/>
              <a:cxnLst>
                <a:cxn ang="T6">
                  <a:pos x="T0" y="T1"/>
                </a:cxn>
                <a:cxn ang="T7">
                  <a:pos x="T2" y="T3"/>
                </a:cxn>
                <a:cxn ang="T8">
                  <a:pos x="T4" y="T5"/>
                </a:cxn>
              </a:cxnLst>
              <a:rect l="T9" t="T10" r="T11" b="T12"/>
              <a:pathLst>
                <a:path w="1135" h="641">
                  <a:moveTo>
                    <a:pt x="1135" y="641"/>
                  </a:moveTo>
                  <a:cubicBezTo>
                    <a:pt x="1039" y="595"/>
                    <a:pt x="748" y="471"/>
                    <a:pt x="559" y="364"/>
                  </a:cubicBezTo>
                  <a:cubicBezTo>
                    <a:pt x="370" y="257"/>
                    <a:pt x="117" y="76"/>
                    <a:pt x="0" y="0"/>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706" name="Freeform 26"/>
            <p:cNvSpPr>
              <a:spLocks/>
            </p:cNvSpPr>
            <p:nvPr/>
          </p:nvSpPr>
          <p:spPr bwMode="auto">
            <a:xfrm>
              <a:off x="1781" y="1300"/>
              <a:ext cx="1159" cy="595"/>
            </a:xfrm>
            <a:custGeom>
              <a:avLst/>
              <a:gdLst>
                <a:gd name="T0" fmla="*/ 1159 w 1159"/>
                <a:gd name="T1" fmla="*/ 595 h 595"/>
                <a:gd name="T2" fmla="*/ 583 w 1159"/>
                <a:gd name="T3" fmla="*/ 318 h 595"/>
                <a:gd name="T4" fmla="*/ 288 w 1159"/>
                <a:gd name="T5" fmla="*/ 44 h 595"/>
                <a:gd name="T6" fmla="*/ 0 w 1159"/>
                <a:gd name="T7" fmla="*/ 55 h 595"/>
                <a:gd name="T8" fmla="*/ 0 60000 65536"/>
                <a:gd name="T9" fmla="*/ 0 60000 65536"/>
                <a:gd name="T10" fmla="*/ 0 60000 65536"/>
                <a:gd name="T11" fmla="*/ 0 60000 65536"/>
                <a:gd name="T12" fmla="*/ 0 w 1159"/>
                <a:gd name="T13" fmla="*/ 0 h 595"/>
                <a:gd name="T14" fmla="*/ 1159 w 1159"/>
                <a:gd name="T15" fmla="*/ 595 h 595"/>
              </a:gdLst>
              <a:ahLst/>
              <a:cxnLst>
                <a:cxn ang="T8">
                  <a:pos x="T0" y="T1"/>
                </a:cxn>
                <a:cxn ang="T9">
                  <a:pos x="T2" y="T3"/>
                </a:cxn>
                <a:cxn ang="T10">
                  <a:pos x="T4" y="T5"/>
                </a:cxn>
                <a:cxn ang="T11">
                  <a:pos x="T6" y="T7"/>
                </a:cxn>
              </a:cxnLst>
              <a:rect l="T12" t="T13" r="T14" b="T15"/>
              <a:pathLst>
                <a:path w="1159" h="595">
                  <a:moveTo>
                    <a:pt x="1159" y="595"/>
                  </a:moveTo>
                  <a:cubicBezTo>
                    <a:pt x="1063" y="549"/>
                    <a:pt x="728" y="410"/>
                    <a:pt x="583" y="318"/>
                  </a:cubicBezTo>
                  <a:cubicBezTo>
                    <a:pt x="438" y="226"/>
                    <a:pt x="385" y="88"/>
                    <a:pt x="288" y="44"/>
                  </a:cubicBezTo>
                  <a:cubicBezTo>
                    <a:pt x="191" y="0"/>
                    <a:pt x="60" y="53"/>
                    <a:pt x="0" y="55"/>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707" name="Freeform 27"/>
            <p:cNvSpPr>
              <a:spLocks/>
            </p:cNvSpPr>
            <p:nvPr/>
          </p:nvSpPr>
          <p:spPr bwMode="auto">
            <a:xfrm>
              <a:off x="1573" y="1132"/>
              <a:ext cx="1321" cy="625"/>
            </a:xfrm>
            <a:custGeom>
              <a:avLst/>
              <a:gdLst>
                <a:gd name="T0" fmla="*/ 1321 w 1321"/>
                <a:gd name="T1" fmla="*/ 625 h 625"/>
                <a:gd name="T2" fmla="*/ 763 w 1321"/>
                <a:gd name="T3" fmla="*/ 340 h 625"/>
                <a:gd name="T4" fmla="*/ 416 w 1321"/>
                <a:gd name="T5" fmla="*/ 41 h 625"/>
                <a:gd name="T6" fmla="*/ 86 w 1321"/>
                <a:gd name="T7" fmla="*/ 95 h 625"/>
                <a:gd name="T8" fmla="*/ 0 w 1321"/>
                <a:gd name="T9" fmla="*/ 89 h 625"/>
                <a:gd name="T10" fmla="*/ 0 60000 65536"/>
                <a:gd name="T11" fmla="*/ 0 60000 65536"/>
                <a:gd name="T12" fmla="*/ 0 60000 65536"/>
                <a:gd name="T13" fmla="*/ 0 60000 65536"/>
                <a:gd name="T14" fmla="*/ 0 60000 65536"/>
                <a:gd name="T15" fmla="*/ 0 w 1321"/>
                <a:gd name="T16" fmla="*/ 0 h 625"/>
                <a:gd name="T17" fmla="*/ 1321 w 1321"/>
                <a:gd name="T18" fmla="*/ 625 h 625"/>
              </a:gdLst>
              <a:ahLst/>
              <a:cxnLst>
                <a:cxn ang="T10">
                  <a:pos x="T0" y="T1"/>
                </a:cxn>
                <a:cxn ang="T11">
                  <a:pos x="T2" y="T3"/>
                </a:cxn>
                <a:cxn ang="T12">
                  <a:pos x="T4" y="T5"/>
                </a:cxn>
                <a:cxn ang="T13">
                  <a:pos x="T6" y="T7"/>
                </a:cxn>
                <a:cxn ang="T14">
                  <a:pos x="T8" y="T9"/>
                </a:cxn>
              </a:cxnLst>
              <a:rect l="T15" t="T16" r="T17" b="T18"/>
              <a:pathLst>
                <a:path w="1321" h="625">
                  <a:moveTo>
                    <a:pt x="1321" y="625"/>
                  </a:moveTo>
                  <a:cubicBezTo>
                    <a:pt x="1228" y="578"/>
                    <a:pt x="914" y="437"/>
                    <a:pt x="763" y="340"/>
                  </a:cubicBezTo>
                  <a:cubicBezTo>
                    <a:pt x="612" y="243"/>
                    <a:pt x="529" y="82"/>
                    <a:pt x="416" y="41"/>
                  </a:cubicBezTo>
                  <a:cubicBezTo>
                    <a:pt x="303" y="0"/>
                    <a:pt x="155" y="87"/>
                    <a:pt x="86" y="95"/>
                  </a:cubicBezTo>
                  <a:cubicBezTo>
                    <a:pt x="17" y="103"/>
                    <a:pt x="18" y="90"/>
                    <a:pt x="0" y="89"/>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sp>
          <p:nvSpPr>
            <p:cNvPr id="156708" name="Freeform 28"/>
            <p:cNvSpPr>
              <a:spLocks/>
            </p:cNvSpPr>
            <p:nvPr/>
          </p:nvSpPr>
          <p:spPr bwMode="auto">
            <a:xfrm>
              <a:off x="1744" y="967"/>
              <a:ext cx="1104" cy="652"/>
            </a:xfrm>
            <a:custGeom>
              <a:avLst/>
              <a:gdLst>
                <a:gd name="T0" fmla="*/ 1104 w 1104"/>
                <a:gd name="T1" fmla="*/ 652 h 652"/>
                <a:gd name="T2" fmla="*/ 656 w 1104"/>
                <a:gd name="T3" fmla="*/ 366 h 652"/>
                <a:gd name="T4" fmla="*/ 245 w 1104"/>
                <a:gd name="T5" fmla="*/ 36 h 652"/>
                <a:gd name="T6" fmla="*/ 0 w 1104"/>
                <a:gd name="T7" fmla="*/ 148 h 652"/>
                <a:gd name="T8" fmla="*/ 0 60000 65536"/>
                <a:gd name="T9" fmla="*/ 0 60000 65536"/>
                <a:gd name="T10" fmla="*/ 0 60000 65536"/>
                <a:gd name="T11" fmla="*/ 0 60000 65536"/>
                <a:gd name="T12" fmla="*/ 0 w 1104"/>
                <a:gd name="T13" fmla="*/ 0 h 652"/>
                <a:gd name="T14" fmla="*/ 1104 w 1104"/>
                <a:gd name="T15" fmla="*/ 652 h 652"/>
              </a:gdLst>
              <a:ahLst/>
              <a:cxnLst>
                <a:cxn ang="T8">
                  <a:pos x="T0" y="T1"/>
                </a:cxn>
                <a:cxn ang="T9">
                  <a:pos x="T2" y="T3"/>
                </a:cxn>
                <a:cxn ang="T10">
                  <a:pos x="T4" y="T5"/>
                </a:cxn>
                <a:cxn ang="T11">
                  <a:pos x="T6" y="T7"/>
                </a:cxn>
              </a:cxnLst>
              <a:rect l="T12" t="T13" r="T14" b="T15"/>
              <a:pathLst>
                <a:path w="1104" h="652">
                  <a:moveTo>
                    <a:pt x="1104" y="652"/>
                  </a:moveTo>
                  <a:cubicBezTo>
                    <a:pt x="1029" y="604"/>
                    <a:pt x="799" y="469"/>
                    <a:pt x="656" y="366"/>
                  </a:cubicBezTo>
                  <a:cubicBezTo>
                    <a:pt x="513" y="263"/>
                    <a:pt x="354" y="72"/>
                    <a:pt x="245" y="36"/>
                  </a:cubicBezTo>
                  <a:cubicBezTo>
                    <a:pt x="136" y="0"/>
                    <a:pt x="51" y="125"/>
                    <a:pt x="0" y="148"/>
                  </a:cubicBezTo>
                </a:path>
              </a:pathLst>
            </a:custGeom>
            <a:noFill/>
            <a:ln w="57150">
              <a:solidFill>
                <a:srgbClr val="FF0000"/>
              </a:solidFill>
              <a:round/>
              <a:headEnd/>
              <a:tailEnd type="stealth" w="med" len="med"/>
            </a:ln>
          </p:spPr>
          <p:txBody>
            <a:bodyPr wrap="none" anchor="ctr">
              <a:prstTxWarp prst="textNoShape">
                <a:avLst/>
              </a:prstTxWarp>
            </a:bodyPr>
            <a:lstStyle/>
            <a:p>
              <a:endParaRPr lang="it-IT"/>
            </a:p>
          </p:txBody>
        </p:sp>
      </p:grpSp>
      <p:sp>
        <p:nvSpPr>
          <p:cNvPr id="156680" name="Text Box 29"/>
          <p:cNvSpPr txBox="1">
            <a:spLocks noChangeArrowheads="1"/>
          </p:cNvSpPr>
          <p:nvPr/>
        </p:nvSpPr>
        <p:spPr bwMode="auto">
          <a:xfrm rot="3822628">
            <a:off x="7632700" y="6173788"/>
            <a:ext cx="444500" cy="228600"/>
          </a:xfrm>
          <a:prstGeom prst="rect">
            <a:avLst/>
          </a:prstGeom>
          <a:noFill/>
          <a:ln w="9525">
            <a:noFill/>
            <a:miter lim="800000"/>
            <a:headEnd/>
            <a:tailEnd/>
          </a:ln>
        </p:spPr>
        <p:txBody>
          <a:bodyPr wrap="none">
            <a:prstTxWarp prst="textNoShape">
              <a:avLst/>
            </a:prstTxWarp>
            <a:spAutoFit/>
          </a:bodyPr>
          <a:lstStyle/>
          <a:p>
            <a:r>
              <a:rPr lang="en-GB" sz="900">
                <a:ea typeface="ＭＳ Ｐゴシック" charset="-128"/>
                <a:cs typeface="ＭＳ Ｐゴシック" charset="-128"/>
              </a:rPr>
              <a:t>100m</a:t>
            </a:r>
          </a:p>
        </p:txBody>
      </p:sp>
      <p:sp>
        <p:nvSpPr>
          <p:cNvPr id="156681" name="Text Box 30"/>
          <p:cNvSpPr txBox="1">
            <a:spLocks noChangeArrowheads="1"/>
          </p:cNvSpPr>
          <p:nvPr/>
        </p:nvSpPr>
        <p:spPr bwMode="auto">
          <a:xfrm rot="3822628">
            <a:off x="7937500" y="5487988"/>
            <a:ext cx="444500" cy="228600"/>
          </a:xfrm>
          <a:prstGeom prst="rect">
            <a:avLst/>
          </a:prstGeom>
          <a:noFill/>
          <a:ln w="9525">
            <a:noFill/>
            <a:miter lim="800000"/>
            <a:headEnd/>
            <a:tailEnd/>
          </a:ln>
        </p:spPr>
        <p:txBody>
          <a:bodyPr wrap="none">
            <a:prstTxWarp prst="textNoShape">
              <a:avLst/>
            </a:prstTxWarp>
            <a:spAutoFit/>
          </a:bodyPr>
          <a:lstStyle/>
          <a:p>
            <a:r>
              <a:rPr lang="en-GB" sz="900">
                <a:ea typeface="ＭＳ Ｐゴシック" charset="-128"/>
                <a:cs typeface="ＭＳ Ｐゴシック" charset="-128"/>
              </a:rPr>
              <a:t>200m</a:t>
            </a:r>
          </a:p>
        </p:txBody>
      </p:sp>
      <p:sp>
        <p:nvSpPr>
          <p:cNvPr id="156682" name="Text Box 36"/>
          <p:cNvSpPr txBox="1">
            <a:spLocks noChangeArrowheads="1"/>
          </p:cNvSpPr>
          <p:nvPr/>
        </p:nvSpPr>
        <p:spPr bwMode="auto">
          <a:xfrm>
            <a:off x="304800" y="228600"/>
            <a:ext cx="3233738" cy="579438"/>
          </a:xfrm>
          <a:prstGeom prst="rect">
            <a:avLst/>
          </a:prstGeom>
          <a:noFill/>
          <a:ln w="9525">
            <a:noFill/>
            <a:miter lim="800000"/>
            <a:headEnd/>
            <a:tailEnd/>
          </a:ln>
        </p:spPr>
        <p:txBody>
          <a:bodyPr>
            <a:prstTxWarp prst="textNoShape">
              <a:avLst/>
            </a:prstTxWarp>
            <a:spAutoFit/>
          </a:bodyPr>
          <a:lstStyle/>
          <a:p>
            <a:pPr eaLnBrk="1" hangingPunct="1"/>
            <a:r>
              <a:rPr lang="en-GB" sz="3200">
                <a:solidFill>
                  <a:srgbClr val="FFFF00"/>
                </a:solidFill>
              </a:rPr>
              <a:t>Wave refraction</a:t>
            </a:r>
          </a:p>
        </p:txBody>
      </p:sp>
      <p:grpSp>
        <p:nvGrpSpPr>
          <p:cNvPr id="156683" name="Group 43"/>
          <p:cNvGrpSpPr>
            <a:grpSpLocks/>
          </p:cNvGrpSpPr>
          <p:nvPr/>
        </p:nvGrpSpPr>
        <p:grpSpPr bwMode="auto">
          <a:xfrm>
            <a:off x="457200" y="1066800"/>
            <a:ext cx="2057400" cy="838200"/>
            <a:chOff x="288" y="672"/>
            <a:chExt cx="1296" cy="528"/>
          </a:xfrm>
        </p:grpSpPr>
        <p:sp>
          <p:nvSpPr>
            <p:cNvPr id="156685" name="Rectangle 38"/>
            <p:cNvSpPr>
              <a:spLocks noChangeArrowheads="1"/>
            </p:cNvSpPr>
            <p:nvPr/>
          </p:nvSpPr>
          <p:spPr bwMode="auto">
            <a:xfrm>
              <a:off x="288" y="672"/>
              <a:ext cx="1296" cy="528"/>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it-IT"/>
            </a:p>
          </p:txBody>
        </p:sp>
        <p:sp>
          <p:nvSpPr>
            <p:cNvPr id="156686" name="Text Box 39"/>
            <p:cNvSpPr txBox="1">
              <a:spLocks noChangeArrowheads="1"/>
            </p:cNvSpPr>
            <p:nvPr/>
          </p:nvSpPr>
          <p:spPr bwMode="auto">
            <a:xfrm>
              <a:off x="464" y="682"/>
              <a:ext cx="989" cy="442"/>
            </a:xfrm>
            <a:prstGeom prst="rect">
              <a:avLst/>
            </a:prstGeom>
            <a:noFill/>
            <a:ln w="9525">
              <a:noFill/>
              <a:miter lim="800000"/>
              <a:headEnd/>
              <a:tailEnd/>
            </a:ln>
          </p:spPr>
          <p:txBody>
            <a:bodyPr wrap="none" anchor="ctr">
              <a:prstTxWarp prst="textNoShape">
                <a:avLst/>
              </a:prstTxWarp>
              <a:spAutoFit/>
            </a:bodyPr>
            <a:lstStyle/>
            <a:p>
              <a:pPr algn="ctr"/>
              <a:r>
                <a:rPr kumimoji="1" lang="en-GB"/>
                <a:t>V=</a:t>
              </a:r>
              <a:r>
                <a:rPr kumimoji="1" lang="en-GB" sz="4000"/>
                <a:t>√</a:t>
              </a:r>
              <a:r>
                <a:rPr kumimoji="1" lang="en-GB"/>
                <a:t>gxh</a:t>
              </a:r>
            </a:p>
          </p:txBody>
        </p:sp>
        <p:sp>
          <p:nvSpPr>
            <p:cNvPr id="156687" name="Line 40"/>
            <p:cNvSpPr>
              <a:spLocks noChangeShapeType="1"/>
            </p:cNvSpPr>
            <p:nvPr/>
          </p:nvSpPr>
          <p:spPr bwMode="auto">
            <a:xfrm>
              <a:off x="1018" y="726"/>
              <a:ext cx="542" cy="0"/>
            </a:xfrm>
            <a:prstGeom prst="line">
              <a:avLst/>
            </a:prstGeom>
            <a:noFill/>
            <a:ln w="19050">
              <a:solidFill>
                <a:schemeClr val="tx1"/>
              </a:solidFill>
              <a:round/>
              <a:headEnd/>
              <a:tailEnd/>
            </a:ln>
          </p:spPr>
          <p:txBody>
            <a:bodyPr wrap="none" anchor="ctr">
              <a:prstTxWarp prst="textNoShape">
                <a:avLst/>
              </a:prstTxWarp>
            </a:bodyPr>
            <a:lstStyle/>
            <a:p>
              <a:endParaRPr lang="it-IT"/>
            </a:p>
          </p:txBody>
        </p:sp>
      </p:grpSp>
      <p:pic>
        <p:nvPicPr>
          <p:cNvPr id="156684" name="Picture 41" descr="rifrazione3"/>
          <p:cNvPicPr>
            <a:picLocks noChangeAspect="1" noChangeArrowheads="1"/>
          </p:cNvPicPr>
          <p:nvPr/>
        </p:nvPicPr>
        <p:blipFill>
          <a:blip r:embed="rId4"/>
          <a:srcRect/>
          <a:stretch>
            <a:fillRect/>
          </a:stretch>
        </p:blipFill>
        <p:spPr bwMode="auto">
          <a:xfrm>
            <a:off x="152400" y="2514600"/>
            <a:ext cx="3352800" cy="272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8722" name="Picture 2" descr="384"/>
          <p:cNvPicPr>
            <a:picLocks noChangeAspect="1" noChangeArrowheads="1"/>
          </p:cNvPicPr>
          <p:nvPr/>
        </p:nvPicPr>
        <p:blipFill>
          <a:blip r:embed="rId3"/>
          <a:srcRect/>
          <a:stretch>
            <a:fillRect/>
          </a:stretch>
        </p:blipFill>
        <p:spPr bwMode="auto">
          <a:xfrm>
            <a:off x="1295400" y="1090613"/>
            <a:ext cx="7772400" cy="5538787"/>
          </a:xfrm>
          <a:prstGeom prst="rect">
            <a:avLst/>
          </a:prstGeom>
          <a:noFill/>
          <a:ln w="9525">
            <a:noFill/>
            <a:miter lim="800000"/>
            <a:headEnd/>
            <a:tailEnd/>
          </a:ln>
        </p:spPr>
      </p:pic>
      <p:pic>
        <p:nvPicPr>
          <p:cNvPr id="342019" name="Picture 3" descr="ciromarina"/>
          <p:cNvPicPr>
            <a:picLocks noChangeAspect="1" noChangeArrowheads="1"/>
          </p:cNvPicPr>
          <p:nvPr/>
        </p:nvPicPr>
        <p:blipFill>
          <a:blip r:embed="rId4"/>
          <a:srcRect/>
          <a:stretch>
            <a:fillRect/>
          </a:stretch>
        </p:blipFill>
        <p:spPr bwMode="auto">
          <a:xfrm>
            <a:off x="152400" y="76200"/>
            <a:ext cx="3251200" cy="2070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2019"/>
                                        </p:tgtEl>
                                        <p:attrNameLst>
                                          <p:attrName>style.visibility</p:attrName>
                                        </p:attrNameLst>
                                      </p:cBhvr>
                                      <p:to>
                                        <p:strVal val="visible"/>
                                      </p:to>
                                    </p:set>
                                    <p:animEffect transition="in" filter="dissolve">
                                      <p:cBhvr>
                                        <p:cTn id="7" dur="3000"/>
                                        <p:tgtEl>
                                          <p:spTgt spid="342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0770" name="Picture 2" descr="1"/>
          <p:cNvPicPr>
            <a:picLocks noChangeAspect="1" noChangeArrowheads="1"/>
          </p:cNvPicPr>
          <p:nvPr/>
        </p:nvPicPr>
        <p:blipFill>
          <a:blip r:embed="rId3"/>
          <a:srcRect b="22954"/>
          <a:stretch>
            <a:fillRect/>
          </a:stretch>
        </p:blipFill>
        <p:spPr bwMode="auto">
          <a:xfrm>
            <a:off x="0" y="0"/>
            <a:ext cx="5329238" cy="6858000"/>
          </a:xfrm>
          <a:prstGeom prst="rect">
            <a:avLst/>
          </a:prstGeom>
          <a:noFill/>
          <a:ln w="9525">
            <a:noFill/>
            <a:miter lim="800000"/>
            <a:headEnd/>
            <a:tailEnd/>
          </a:ln>
        </p:spPr>
      </p:pic>
      <p:grpSp>
        <p:nvGrpSpPr>
          <p:cNvPr id="160771" name="Group 3"/>
          <p:cNvGrpSpPr>
            <a:grpSpLocks/>
          </p:cNvGrpSpPr>
          <p:nvPr/>
        </p:nvGrpSpPr>
        <p:grpSpPr bwMode="auto">
          <a:xfrm>
            <a:off x="107950" y="6094413"/>
            <a:ext cx="720725" cy="304800"/>
            <a:chOff x="1156" y="3874"/>
            <a:chExt cx="454" cy="192"/>
          </a:xfrm>
        </p:grpSpPr>
        <p:sp>
          <p:nvSpPr>
            <p:cNvPr id="160778" name="Rectangle 4"/>
            <p:cNvSpPr>
              <a:spLocks noChangeArrowheads="1"/>
            </p:cNvSpPr>
            <p:nvPr/>
          </p:nvSpPr>
          <p:spPr bwMode="auto">
            <a:xfrm>
              <a:off x="1156" y="4020"/>
              <a:ext cx="227" cy="45"/>
            </a:xfrm>
            <a:prstGeom prst="rect">
              <a:avLst/>
            </a:prstGeom>
            <a:solidFill>
              <a:srgbClr val="000000"/>
            </a:solidFill>
            <a:ln w="9525">
              <a:solidFill>
                <a:schemeClr val="tx1"/>
              </a:solidFill>
              <a:miter lim="800000"/>
              <a:headEnd/>
              <a:tailEnd/>
            </a:ln>
          </p:spPr>
          <p:txBody>
            <a:bodyPr wrap="none" anchor="ctr">
              <a:prstTxWarp prst="textNoShape">
                <a:avLst/>
              </a:prstTxWarp>
            </a:bodyPr>
            <a:lstStyle/>
            <a:p>
              <a:endParaRPr lang="it-IT"/>
            </a:p>
          </p:txBody>
        </p:sp>
        <p:sp>
          <p:nvSpPr>
            <p:cNvPr id="160779" name="Rectangle 5"/>
            <p:cNvSpPr>
              <a:spLocks noChangeArrowheads="1"/>
            </p:cNvSpPr>
            <p:nvPr/>
          </p:nvSpPr>
          <p:spPr bwMode="auto">
            <a:xfrm>
              <a:off x="1383" y="4020"/>
              <a:ext cx="227" cy="45"/>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it-IT"/>
            </a:p>
          </p:txBody>
        </p:sp>
        <p:sp>
          <p:nvSpPr>
            <p:cNvPr id="160780" name="Text Box 6"/>
            <p:cNvSpPr txBox="1">
              <a:spLocks noChangeArrowheads="1"/>
            </p:cNvSpPr>
            <p:nvPr/>
          </p:nvSpPr>
          <p:spPr bwMode="auto">
            <a:xfrm>
              <a:off x="1202" y="3874"/>
              <a:ext cx="343" cy="192"/>
            </a:xfrm>
            <a:prstGeom prst="rect">
              <a:avLst/>
            </a:prstGeom>
            <a:noFill/>
            <a:ln w="9525">
              <a:noFill/>
              <a:miter lim="800000"/>
              <a:headEnd/>
              <a:tailEnd/>
            </a:ln>
          </p:spPr>
          <p:txBody>
            <a:bodyPr wrap="none">
              <a:prstTxWarp prst="textNoShape">
                <a:avLst/>
              </a:prstTxWarp>
              <a:spAutoFit/>
            </a:bodyPr>
            <a:lstStyle/>
            <a:p>
              <a:pPr eaLnBrk="1" hangingPunct="1"/>
              <a:r>
                <a:rPr lang="en-US" sz="1400">
                  <a:ea typeface="Arial" charset="0"/>
                  <a:cs typeface="Arial" charset="0"/>
                </a:rPr>
                <a:t>1 km</a:t>
              </a:r>
            </a:p>
          </p:txBody>
        </p:sp>
      </p:grpSp>
      <p:sp>
        <p:nvSpPr>
          <p:cNvPr id="358407" name="Text Box 7"/>
          <p:cNvSpPr txBox="1">
            <a:spLocks noChangeArrowheads="1"/>
          </p:cNvSpPr>
          <p:nvPr/>
        </p:nvSpPr>
        <p:spPr bwMode="auto">
          <a:xfrm>
            <a:off x="5543550" y="836613"/>
            <a:ext cx="3708400" cy="1006475"/>
          </a:xfrm>
          <a:prstGeom prst="rect">
            <a:avLst/>
          </a:prstGeom>
          <a:noFill/>
          <a:ln w="9525">
            <a:noFill/>
            <a:miter lim="800000"/>
            <a:headEnd/>
            <a:tailEnd/>
          </a:ln>
          <a:effectLst/>
        </p:spPr>
        <p:txBody>
          <a:bodyPr>
            <a:prstTxWarp prst="textNoShape">
              <a:avLst/>
            </a:prstTxWarp>
            <a:spAutoFit/>
          </a:bodyPr>
          <a:lstStyle/>
          <a:p>
            <a:pPr eaLnBrk="1" hangingPunct="1">
              <a:defRPr/>
            </a:pPr>
            <a:r>
              <a:rPr lang="en-US" sz="2000">
                <a:solidFill>
                  <a:srgbClr val="FFFF00"/>
                </a:solidFill>
                <a:effectLst>
                  <a:outerShdw blurRad="38100" dist="38100" dir="2700000" algn="tl">
                    <a:srgbClr val="000000"/>
                  </a:outerShdw>
                </a:effectLst>
                <a:ea typeface="Arial" charset="0"/>
                <a:cs typeface="Arial" charset="0"/>
              </a:rPr>
              <a:t>Strong geostrophic currents create sand-wave field that feed the canyons</a:t>
            </a:r>
          </a:p>
        </p:txBody>
      </p:sp>
      <p:sp>
        <p:nvSpPr>
          <p:cNvPr id="358408" name="Text Box 8"/>
          <p:cNvSpPr txBox="1">
            <a:spLocks noChangeArrowheads="1"/>
          </p:cNvSpPr>
          <p:nvPr/>
        </p:nvSpPr>
        <p:spPr bwMode="auto">
          <a:xfrm>
            <a:off x="5562600" y="1889125"/>
            <a:ext cx="3313113" cy="1311275"/>
          </a:xfrm>
          <a:prstGeom prst="rect">
            <a:avLst/>
          </a:prstGeom>
          <a:noFill/>
          <a:ln w="9525">
            <a:noFill/>
            <a:miter lim="800000"/>
            <a:headEnd/>
            <a:tailEnd/>
          </a:ln>
          <a:effectLst/>
        </p:spPr>
        <p:txBody>
          <a:bodyPr>
            <a:prstTxWarp prst="textNoShape">
              <a:avLst/>
            </a:prstTxWarp>
            <a:spAutoFit/>
          </a:bodyPr>
          <a:lstStyle/>
          <a:p>
            <a:pPr eaLnBrk="1" hangingPunct="1">
              <a:defRPr/>
            </a:pPr>
            <a:r>
              <a:rPr lang="en-US" sz="2000">
                <a:solidFill>
                  <a:srgbClr val="FFFF00"/>
                </a:solidFill>
                <a:effectLst>
                  <a:outerShdw blurRad="38100" dist="38100" dir="2700000" algn="tl">
                    <a:srgbClr val="000000"/>
                  </a:outerShdw>
                </a:effectLst>
                <a:ea typeface="Arial" charset="0"/>
                <a:cs typeface="Arial" charset="0"/>
              </a:rPr>
              <a:t>Canyon activity witnessed by bedforms on the thalweg and by instability on the coastal sectors</a:t>
            </a:r>
          </a:p>
        </p:txBody>
      </p:sp>
      <p:pic>
        <p:nvPicPr>
          <p:cNvPr id="160774" name="Picture 9"/>
          <p:cNvPicPr>
            <a:picLocks noChangeAspect="1" noChangeArrowheads="1"/>
          </p:cNvPicPr>
          <p:nvPr/>
        </p:nvPicPr>
        <p:blipFill>
          <a:blip r:embed="rId4">
            <a:clrChange>
              <a:clrFrom>
                <a:srgbClr val="FDFDFD"/>
              </a:clrFrom>
              <a:clrTo>
                <a:srgbClr val="FDFDFD">
                  <a:alpha val="0"/>
                </a:srgbClr>
              </a:clrTo>
            </a:clrChange>
            <a:lum bright="-100000"/>
          </a:blip>
          <a:srcRect/>
          <a:stretch>
            <a:fillRect/>
          </a:stretch>
        </p:blipFill>
        <p:spPr bwMode="auto">
          <a:xfrm>
            <a:off x="6858000" y="5029200"/>
            <a:ext cx="1212850" cy="1431925"/>
          </a:xfrm>
          <a:prstGeom prst="rect">
            <a:avLst/>
          </a:prstGeom>
          <a:noFill/>
          <a:ln w="9525">
            <a:noFill/>
            <a:miter lim="800000"/>
            <a:headEnd/>
            <a:tailEnd/>
          </a:ln>
        </p:spPr>
      </p:pic>
      <p:sp>
        <p:nvSpPr>
          <p:cNvPr id="160775" name="AutoShape 10"/>
          <p:cNvSpPr>
            <a:spLocks noChangeArrowheads="1"/>
          </p:cNvSpPr>
          <p:nvPr/>
        </p:nvSpPr>
        <p:spPr bwMode="auto">
          <a:xfrm>
            <a:off x="7848600" y="6019800"/>
            <a:ext cx="152400" cy="152400"/>
          </a:xfrm>
          <a:prstGeom prst="octagon">
            <a:avLst>
              <a:gd name="adj" fmla="val 29287"/>
            </a:avLst>
          </a:prstGeom>
          <a:solidFill>
            <a:srgbClr val="FF0000"/>
          </a:solidFill>
          <a:ln w="9525">
            <a:noFill/>
            <a:miter lim="800000"/>
            <a:headEnd/>
            <a:tailEnd/>
          </a:ln>
        </p:spPr>
        <p:txBody>
          <a:bodyPr wrap="none" anchor="ctr">
            <a:prstTxWarp prst="textNoShape">
              <a:avLst/>
            </a:prstTxWarp>
          </a:bodyPr>
          <a:lstStyle/>
          <a:p>
            <a:endParaRPr lang="it-IT"/>
          </a:p>
        </p:txBody>
      </p:sp>
      <p:sp>
        <p:nvSpPr>
          <p:cNvPr id="358411" name="Oval 11"/>
          <p:cNvSpPr>
            <a:spLocks noChangeArrowheads="1"/>
          </p:cNvSpPr>
          <p:nvPr/>
        </p:nvSpPr>
        <p:spPr bwMode="auto">
          <a:xfrm>
            <a:off x="1524000" y="1219200"/>
            <a:ext cx="1066800" cy="496888"/>
          </a:xfrm>
          <a:prstGeom prst="ellipse">
            <a:avLst/>
          </a:prstGeom>
          <a:noFill/>
          <a:ln w="28575">
            <a:solidFill>
              <a:srgbClr val="FF0000"/>
            </a:solidFill>
            <a:round/>
            <a:headEnd/>
            <a:tailEnd/>
          </a:ln>
        </p:spPr>
        <p:txBody>
          <a:bodyPr wrap="none" anchor="ctr">
            <a:prstTxWarp prst="textNoShape">
              <a:avLst/>
            </a:prstTxWarp>
          </a:bodyPr>
          <a:lstStyle/>
          <a:p>
            <a:endParaRPr lang="it-IT"/>
          </a:p>
        </p:txBody>
      </p:sp>
      <p:sp>
        <p:nvSpPr>
          <p:cNvPr id="358412" name="Oval 12"/>
          <p:cNvSpPr>
            <a:spLocks noChangeArrowheads="1"/>
          </p:cNvSpPr>
          <p:nvPr/>
        </p:nvSpPr>
        <p:spPr bwMode="auto">
          <a:xfrm rot="1305145">
            <a:off x="228600" y="242888"/>
            <a:ext cx="2590800" cy="1204912"/>
          </a:xfrm>
          <a:prstGeom prst="ellipse">
            <a:avLst/>
          </a:prstGeom>
          <a:noFill/>
          <a:ln w="28575">
            <a:solidFill>
              <a:srgbClr val="FF0000"/>
            </a:solidFill>
            <a:round/>
            <a:headEnd/>
            <a:tailEnd/>
          </a:ln>
        </p:spPr>
        <p:txBody>
          <a:bodyPr wrap="none" anchor="ctr">
            <a:prstTxWarp prst="textNoShape">
              <a:avLst/>
            </a:prstTxWarp>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584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58412"/>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58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7" grpId="0" autoUpdateAnimBg="0"/>
      <p:bldP spid="358408" grpId="0" autoUpdateAnimBg="0"/>
      <p:bldP spid="358411" grpId="0" animBg="1"/>
      <p:bldP spid="358412" grpId="0" animBg="1"/>
      <p:bldP spid="358412" grpId="1" animBg="1"/>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0" y="0"/>
            <a:ext cx="9144000" cy="6858000"/>
          </a:xfrm>
          <a:prstGeom prst="rect">
            <a:avLst/>
          </a:prstGeom>
          <a:solidFill>
            <a:srgbClr val="FDFDFD"/>
          </a:solidFill>
          <a:ln w="9525">
            <a:noFill/>
            <a:miter lim="800000"/>
            <a:headEnd/>
            <a:tailEnd/>
          </a:ln>
        </p:spPr>
        <p:txBody>
          <a:bodyPr wrap="none" anchor="ctr">
            <a:prstTxWarp prst="textNoShape">
              <a:avLst/>
            </a:prstTxWarp>
          </a:bodyPr>
          <a:lstStyle/>
          <a:p>
            <a:endParaRPr lang="it-IT"/>
          </a:p>
        </p:txBody>
      </p:sp>
      <p:pic>
        <p:nvPicPr>
          <p:cNvPr id="162819" name="Picture 3" descr="&#10;emme 2.jpg                                                     00023288MacintoshHD                    B746CC0A:"/>
          <p:cNvPicPr>
            <a:picLocks noChangeAspect="1" noChangeArrowheads="1"/>
          </p:cNvPicPr>
          <p:nvPr/>
        </p:nvPicPr>
        <p:blipFill>
          <a:blip r:embed="rId2"/>
          <a:srcRect/>
          <a:stretch>
            <a:fillRect/>
          </a:stretch>
        </p:blipFill>
        <p:spPr bwMode="auto">
          <a:xfrm>
            <a:off x="685800" y="-44450"/>
            <a:ext cx="7772400" cy="69469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ronoprogramma Magic_03-02-2011.jpg"/>
          <p:cNvPicPr>
            <a:picLocks noChangeAspect="1"/>
          </p:cNvPicPr>
          <p:nvPr/>
        </p:nvPicPr>
        <p:blipFill>
          <a:blip r:embed="rId2"/>
          <a:srcRect b="23320"/>
          <a:stretch>
            <a:fillRect/>
          </a:stretch>
        </p:blipFill>
        <p:spPr>
          <a:xfrm>
            <a:off x="0" y="-1"/>
            <a:ext cx="9144000" cy="6855121"/>
          </a:xfrm>
          <a:prstGeom prst="rect">
            <a:avLst/>
          </a:prstGeom>
        </p:spPr>
      </p:pic>
      <p:sp>
        <p:nvSpPr>
          <p:cNvPr id="3" name="Text Box 5"/>
          <p:cNvSpPr txBox="1">
            <a:spLocks noChangeArrowheads="1"/>
          </p:cNvSpPr>
          <p:nvPr/>
        </p:nvSpPr>
        <p:spPr bwMode="auto">
          <a:xfrm>
            <a:off x="5105400" y="5262027"/>
            <a:ext cx="3581400" cy="1138773"/>
          </a:xfrm>
          <a:prstGeom prst="rect">
            <a:avLst/>
          </a:prstGeom>
          <a:gradFill flip="none" rotWithShape="1">
            <a:gsLst>
              <a:gs pos="0">
                <a:srgbClr val="0000FF"/>
              </a:gs>
              <a:gs pos="100000">
                <a:schemeClr val="tx1"/>
              </a:gs>
            </a:gsLst>
            <a:lin ang="16200000" scaled="0"/>
            <a:tileRect/>
          </a:gradFill>
          <a:ln w="9525">
            <a:noFill/>
            <a:miter lim="800000"/>
            <a:headEnd/>
            <a:tailEnd/>
          </a:ln>
          <a:effectLst/>
        </p:spPr>
        <p:txBody>
          <a:bodyPr wrap="square">
            <a:prstTxWarp prst="textNoShape">
              <a:avLst/>
            </a:prstTxWarp>
            <a:spAutoFit/>
          </a:bodyPr>
          <a:lstStyle/>
          <a:p>
            <a:pPr>
              <a:defRPr/>
            </a:pPr>
            <a:r>
              <a:rPr lang="en-GB" sz="1700" dirty="0" smtClean="0">
                <a:solidFill>
                  <a:srgbClr val="FFFF00"/>
                </a:solidFill>
                <a:effectLst>
                  <a:outerShdw blurRad="38100" dist="38100" dir="2700000" algn="tl">
                    <a:srgbClr val="000000"/>
                  </a:outerShdw>
                </a:effectLst>
              </a:rPr>
              <a:t>All the project milestones have been timely accomplished so far; </a:t>
            </a:r>
          </a:p>
          <a:p>
            <a:pPr>
              <a:defRPr/>
            </a:pPr>
            <a:r>
              <a:rPr lang="en-GB" sz="1700" dirty="0" smtClean="0">
                <a:solidFill>
                  <a:srgbClr val="FFFF00"/>
                </a:solidFill>
                <a:effectLst>
                  <a:outerShdw blurRad="38100" dist="38100" dir="2700000" algn="tl">
                    <a:srgbClr val="000000"/>
                  </a:outerShdw>
                </a:effectLst>
              </a:rPr>
              <a:t>All the deliverables will be ready by the end of the project</a:t>
            </a:r>
            <a:endParaRPr lang="en-GB" sz="1700"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1714" name="Text Box 2"/>
          <p:cNvSpPr txBox="1">
            <a:spLocks noChangeArrowheads="1"/>
          </p:cNvSpPr>
          <p:nvPr/>
        </p:nvSpPr>
        <p:spPr bwMode="auto">
          <a:xfrm>
            <a:off x="228600" y="1355725"/>
            <a:ext cx="8534400" cy="37496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GB" sz="2000">
                <a:solidFill>
                  <a:srgbClr val="FFFF00"/>
                </a:solidFill>
                <a:latin typeface="Copperplate" charset="0"/>
              </a:rPr>
              <a:t> pouring on the scientific community an very large amount of multibeam data in order to generate scientific interest, new ideas and boost a new generation of marine geology reserachers in the universities and research institutions </a:t>
            </a:r>
            <a:br>
              <a:rPr lang="en-GB" sz="2000">
                <a:solidFill>
                  <a:srgbClr val="FFFF00"/>
                </a:solidFill>
                <a:latin typeface="Copperplate" charset="0"/>
              </a:rPr>
            </a:br>
            <a:r>
              <a:rPr lang="en-GB" sz="2000">
                <a:solidFill>
                  <a:srgbClr val="FFFF00"/>
                </a:solidFill>
                <a:latin typeface="Copperplate" charset="0"/>
              </a:rPr>
              <a:t>(as it happened on the ‘80s with CNR -P.F. Oceanografia e Fondi Marini)</a:t>
            </a:r>
          </a:p>
          <a:p>
            <a:pPr>
              <a:spcBef>
                <a:spcPct val="50000"/>
              </a:spcBef>
              <a:buFontTx/>
              <a:buChar char="•"/>
            </a:pPr>
            <a:r>
              <a:rPr lang="en-GB" sz="2000">
                <a:solidFill>
                  <a:srgbClr val="FFFF00"/>
                </a:solidFill>
                <a:latin typeface="Copperplate" charset="0"/>
              </a:rPr>
              <a:t> Creation of synergies  and exchanges of experience among different research groups to strength the marine geologists community </a:t>
            </a:r>
          </a:p>
          <a:p>
            <a:pPr>
              <a:spcBef>
                <a:spcPct val="50000"/>
              </a:spcBef>
              <a:buFontTx/>
              <a:buChar char="•"/>
            </a:pPr>
            <a:r>
              <a:rPr lang="en-GB" sz="2000">
                <a:solidFill>
                  <a:srgbClr val="FFFF00"/>
                </a:solidFill>
                <a:latin typeface="Copperplate" charset="0"/>
              </a:rPr>
              <a:t> Realisation of a large coordinated project on marine geohazards, unique also at international level</a:t>
            </a:r>
            <a:endParaRPr lang="en-GB" sz="2400">
              <a:solidFill>
                <a:srgbClr val="FFFF00"/>
              </a:solidFill>
              <a:latin typeface="Copperplate" charset="0"/>
            </a:endParaRPr>
          </a:p>
        </p:txBody>
      </p:sp>
      <p:sp>
        <p:nvSpPr>
          <p:cNvPr id="174083" name="Text Box 3"/>
          <p:cNvSpPr txBox="1">
            <a:spLocks noChangeArrowheads="1"/>
          </p:cNvSpPr>
          <p:nvPr/>
        </p:nvSpPr>
        <p:spPr bwMode="auto">
          <a:xfrm>
            <a:off x="304800" y="152400"/>
            <a:ext cx="8458200" cy="10668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3200">
                <a:solidFill>
                  <a:srgbClr val="FFFF00"/>
                </a:solidFill>
                <a:latin typeface="Copperplate" charset="0"/>
              </a:rPr>
              <a:t>Possible further fall-outs of  </a:t>
            </a:r>
            <a:br>
              <a:rPr lang="en-GB" sz="3200">
                <a:solidFill>
                  <a:srgbClr val="FFFF00"/>
                </a:solidFill>
                <a:latin typeface="Copperplate" charset="0"/>
              </a:rPr>
            </a:br>
            <a:r>
              <a:rPr lang="en-GB" sz="3200">
                <a:solidFill>
                  <a:srgbClr val="FFFF00"/>
                </a:solidFill>
                <a:latin typeface="Copperplate" charset="0"/>
              </a:rPr>
              <a:t>MaGIC Project</a:t>
            </a:r>
            <a:endParaRPr lang="en-GB">
              <a:solidFill>
                <a:srgbClr val="FFFF00"/>
              </a:solidFill>
              <a:latin typeface="Copperplate" charset="0"/>
            </a:endParaRPr>
          </a:p>
        </p:txBody>
      </p:sp>
      <p:pic>
        <p:nvPicPr>
          <p:cNvPr id="174084" name="Picture 4"/>
          <p:cNvPicPr>
            <a:picLocks noChangeAspect="1" noChangeArrowheads="1"/>
          </p:cNvPicPr>
          <p:nvPr/>
        </p:nvPicPr>
        <p:blipFill>
          <a:blip r:embed="rId3"/>
          <a:srcRect/>
          <a:stretch>
            <a:fillRect/>
          </a:stretch>
        </p:blipFill>
        <p:spPr bwMode="auto">
          <a:xfrm>
            <a:off x="6934200" y="4868863"/>
            <a:ext cx="2057400" cy="18367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17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17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717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4" grpId="0" build="p" autoUpdateAnimBg="0"/>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Freeform 2"/>
          <p:cNvSpPr>
            <a:spLocks/>
          </p:cNvSpPr>
          <p:nvPr/>
        </p:nvSpPr>
        <p:spPr bwMode="auto">
          <a:xfrm>
            <a:off x="609600" y="1143000"/>
            <a:ext cx="8382000" cy="1588"/>
          </a:xfrm>
          <a:custGeom>
            <a:avLst/>
            <a:gdLst>
              <a:gd name="T0" fmla="*/ 0 w 5280"/>
              <a:gd name="T1" fmla="*/ 0 h 1"/>
              <a:gd name="T2" fmla="*/ 5280 w 5280"/>
              <a:gd name="T3" fmla="*/ 0 h 1"/>
              <a:gd name="T4" fmla="*/ 0 60000 65536"/>
              <a:gd name="T5" fmla="*/ 0 60000 65536"/>
              <a:gd name="T6" fmla="*/ 0 w 5280"/>
              <a:gd name="T7" fmla="*/ 0 h 1"/>
              <a:gd name="T8" fmla="*/ 5280 w 5280"/>
              <a:gd name="T9" fmla="*/ 1 h 1"/>
            </a:gdLst>
            <a:ahLst/>
            <a:cxnLst>
              <a:cxn ang="T4">
                <a:pos x="T0" y="T1"/>
              </a:cxn>
              <a:cxn ang="T5">
                <a:pos x="T2" y="T3"/>
              </a:cxn>
            </a:cxnLst>
            <a:rect l="T6" t="T7" r="T8" b="T9"/>
            <a:pathLst>
              <a:path w="5280" h="1">
                <a:moveTo>
                  <a:pt x="0" y="0"/>
                </a:moveTo>
                <a:cubicBezTo>
                  <a:pt x="0" y="0"/>
                  <a:pt x="2640" y="0"/>
                  <a:pt x="5280" y="0"/>
                </a:cubicBezTo>
              </a:path>
            </a:pathLst>
          </a:custGeom>
          <a:noFill/>
          <a:ln w="9525">
            <a:solidFill>
              <a:schemeClr val="tx1"/>
            </a:solidFill>
            <a:round/>
            <a:headEnd/>
            <a:tailEnd/>
          </a:ln>
        </p:spPr>
        <p:txBody>
          <a:bodyPr wrap="none" anchor="ctr">
            <a:prstTxWarp prst="textNoShape">
              <a:avLst/>
            </a:prstTxWarp>
          </a:bodyPr>
          <a:lstStyle/>
          <a:p>
            <a:endParaRPr lang="it-IT"/>
          </a:p>
        </p:txBody>
      </p:sp>
      <p:sp>
        <p:nvSpPr>
          <p:cNvPr id="25603" name="Freeform 3"/>
          <p:cNvSpPr>
            <a:spLocks/>
          </p:cNvSpPr>
          <p:nvPr/>
        </p:nvSpPr>
        <p:spPr bwMode="auto">
          <a:xfrm>
            <a:off x="1217613" y="533400"/>
            <a:ext cx="1587" cy="6172200"/>
          </a:xfrm>
          <a:custGeom>
            <a:avLst/>
            <a:gdLst>
              <a:gd name="T0" fmla="*/ 0 w 1"/>
              <a:gd name="T1" fmla="*/ 3888 h 3888"/>
              <a:gd name="T2" fmla="*/ 0 w 1"/>
              <a:gd name="T3" fmla="*/ 0 h 3888"/>
              <a:gd name="T4" fmla="*/ 0 60000 65536"/>
              <a:gd name="T5" fmla="*/ 0 60000 65536"/>
              <a:gd name="T6" fmla="*/ 0 w 1"/>
              <a:gd name="T7" fmla="*/ 0 h 3888"/>
              <a:gd name="T8" fmla="*/ 1 w 1"/>
              <a:gd name="T9" fmla="*/ 3888 h 3888"/>
            </a:gdLst>
            <a:ahLst/>
            <a:cxnLst>
              <a:cxn ang="T4">
                <a:pos x="T0" y="T1"/>
              </a:cxn>
              <a:cxn ang="T5">
                <a:pos x="T2" y="T3"/>
              </a:cxn>
            </a:cxnLst>
            <a:rect l="T6" t="T7" r="T8" b="T9"/>
            <a:pathLst>
              <a:path w="1" h="3888">
                <a:moveTo>
                  <a:pt x="0" y="3888"/>
                </a:moveTo>
                <a:cubicBezTo>
                  <a:pt x="0" y="3888"/>
                  <a:pt x="0" y="1944"/>
                  <a:pt x="0" y="0"/>
                </a:cubicBezTo>
              </a:path>
            </a:pathLst>
          </a:custGeom>
          <a:noFill/>
          <a:ln w="9525">
            <a:solidFill>
              <a:schemeClr val="tx1"/>
            </a:solidFill>
            <a:round/>
            <a:headEnd/>
            <a:tailEnd/>
          </a:ln>
        </p:spPr>
        <p:txBody>
          <a:bodyPr wrap="none" anchor="ctr">
            <a:prstTxWarp prst="textNoShape">
              <a:avLst/>
            </a:prstTxWarp>
          </a:bodyPr>
          <a:lstStyle/>
          <a:p>
            <a:endParaRPr lang="it-IT"/>
          </a:p>
        </p:txBody>
      </p:sp>
      <p:sp>
        <p:nvSpPr>
          <p:cNvPr id="25604" name="Text Box 4"/>
          <p:cNvSpPr txBox="1">
            <a:spLocks noChangeArrowheads="1"/>
          </p:cNvSpPr>
          <p:nvPr/>
        </p:nvSpPr>
        <p:spPr bwMode="auto">
          <a:xfrm>
            <a:off x="1571625" y="279400"/>
            <a:ext cx="6324600" cy="396875"/>
          </a:xfrm>
          <a:prstGeom prst="rect">
            <a:avLst/>
          </a:prstGeom>
          <a:noFill/>
          <a:ln w="9525">
            <a:noFill/>
            <a:miter lim="800000"/>
            <a:headEnd/>
            <a:tailEnd/>
          </a:ln>
        </p:spPr>
        <p:txBody>
          <a:bodyPr wrap="none">
            <a:prstTxWarp prst="textNoShape">
              <a:avLst/>
            </a:prstTxWarp>
            <a:spAutoFit/>
          </a:bodyPr>
          <a:lstStyle/>
          <a:p>
            <a:pPr algn="ctr" eaLnBrk="1" hangingPunct="1"/>
            <a:r>
              <a:rPr lang="en-GB" sz="2000" b="1" i="1" dirty="0">
                <a:solidFill>
                  <a:srgbClr val="FFFF00"/>
                </a:solidFill>
                <a:latin typeface="Arial" charset="0"/>
              </a:rPr>
              <a:t>MAGIC</a:t>
            </a:r>
            <a:r>
              <a:rPr lang="en-GB" sz="2000" dirty="0">
                <a:solidFill>
                  <a:srgbClr val="FFFF00"/>
                </a:solidFill>
                <a:latin typeface="Arial" charset="0"/>
              </a:rPr>
              <a:t> - </a:t>
            </a:r>
            <a:r>
              <a:rPr lang="en-GB" sz="2000" b="1" i="1" dirty="0" err="1">
                <a:solidFill>
                  <a:srgbClr val="FFFF00"/>
                </a:solidFill>
                <a:latin typeface="Arial" charset="0"/>
              </a:rPr>
              <a:t>MA</a:t>
            </a:r>
            <a:r>
              <a:rPr lang="en-GB" sz="2000" dirty="0" err="1">
                <a:solidFill>
                  <a:srgbClr val="FFFF00"/>
                </a:solidFill>
                <a:latin typeface="Arial" charset="0"/>
              </a:rPr>
              <a:t>rine</a:t>
            </a:r>
            <a:r>
              <a:rPr lang="en-GB" sz="2000" dirty="0">
                <a:solidFill>
                  <a:srgbClr val="FFFF00"/>
                </a:solidFill>
                <a:latin typeface="Arial" charset="0"/>
              </a:rPr>
              <a:t> </a:t>
            </a:r>
            <a:r>
              <a:rPr lang="en-GB" sz="2000" b="1" i="1" dirty="0">
                <a:solidFill>
                  <a:srgbClr val="FFFF00"/>
                </a:solidFill>
                <a:latin typeface="Arial" charset="0"/>
              </a:rPr>
              <a:t>G</a:t>
            </a:r>
            <a:r>
              <a:rPr lang="en-GB" sz="2000" dirty="0">
                <a:solidFill>
                  <a:srgbClr val="FFFF00"/>
                </a:solidFill>
                <a:latin typeface="Arial" charset="0"/>
              </a:rPr>
              <a:t>eohazards along the </a:t>
            </a:r>
            <a:r>
              <a:rPr lang="en-GB" sz="2000" b="1" i="1" dirty="0">
                <a:solidFill>
                  <a:srgbClr val="FFFF00"/>
                </a:solidFill>
                <a:latin typeface="Arial" charset="0"/>
              </a:rPr>
              <a:t>I</a:t>
            </a:r>
            <a:r>
              <a:rPr lang="en-GB" sz="2000" dirty="0">
                <a:solidFill>
                  <a:srgbClr val="FFFF00"/>
                </a:solidFill>
                <a:latin typeface="Arial" charset="0"/>
              </a:rPr>
              <a:t>talian </a:t>
            </a:r>
            <a:r>
              <a:rPr lang="en-GB" sz="2000" b="1" i="1" dirty="0">
                <a:solidFill>
                  <a:srgbClr val="FFFF00"/>
                </a:solidFill>
                <a:latin typeface="Arial" charset="0"/>
              </a:rPr>
              <a:t>C</a:t>
            </a:r>
            <a:r>
              <a:rPr lang="en-GB" sz="2000" dirty="0">
                <a:solidFill>
                  <a:srgbClr val="FFFF00"/>
                </a:solidFill>
                <a:latin typeface="Arial" charset="0"/>
              </a:rPr>
              <a:t>oasts </a:t>
            </a:r>
          </a:p>
        </p:txBody>
      </p:sp>
      <p:cxnSp>
        <p:nvCxnSpPr>
          <p:cNvPr id="25605" name="AutoShape 5"/>
          <p:cNvCxnSpPr>
            <a:cxnSpLocks noChangeShapeType="1"/>
          </p:cNvCxnSpPr>
          <p:nvPr/>
        </p:nvCxnSpPr>
        <p:spPr bwMode="auto">
          <a:xfrm>
            <a:off x="2133600" y="3733800"/>
            <a:ext cx="0" cy="0"/>
          </a:xfrm>
          <a:prstGeom prst="straightConnector1">
            <a:avLst/>
          </a:prstGeom>
          <a:noFill/>
          <a:ln w="9525">
            <a:solidFill>
              <a:schemeClr val="tx1"/>
            </a:solidFill>
            <a:round/>
            <a:headEnd/>
            <a:tailEnd/>
          </a:ln>
        </p:spPr>
      </p:cxnSp>
      <p:grpSp>
        <p:nvGrpSpPr>
          <p:cNvPr id="2" name="Group 6"/>
          <p:cNvGrpSpPr>
            <a:grpSpLocks/>
          </p:cNvGrpSpPr>
          <p:nvPr/>
        </p:nvGrpSpPr>
        <p:grpSpPr bwMode="auto">
          <a:xfrm>
            <a:off x="2590800" y="2133600"/>
            <a:ext cx="1449388" cy="609600"/>
            <a:chOff x="1152" y="1248"/>
            <a:chExt cx="913" cy="384"/>
          </a:xfrm>
        </p:grpSpPr>
        <p:sp>
          <p:nvSpPr>
            <p:cNvPr id="25646" name="AutoShape 7"/>
            <p:cNvSpPr>
              <a:spLocks noChangeArrowheads="1"/>
            </p:cNvSpPr>
            <p:nvPr/>
          </p:nvSpPr>
          <p:spPr bwMode="auto">
            <a:xfrm>
              <a:off x="1152" y="1248"/>
              <a:ext cx="912" cy="384"/>
            </a:xfrm>
            <a:prstGeom prst="roundRect">
              <a:avLst>
                <a:gd name="adj" fmla="val 16667"/>
              </a:avLst>
            </a:prstGeom>
            <a:solidFill>
              <a:schemeClr val="hlink"/>
            </a:solidFill>
            <a:ln w="9525">
              <a:solidFill>
                <a:schemeClr val="tx1"/>
              </a:solidFill>
              <a:round/>
              <a:headEnd/>
              <a:tailEnd/>
            </a:ln>
          </p:spPr>
          <p:txBody>
            <a:bodyPr wrap="none" anchor="ctr">
              <a:prstTxWarp prst="textNoShape">
                <a:avLst/>
              </a:prstTxWarp>
            </a:bodyPr>
            <a:lstStyle/>
            <a:p>
              <a:endParaRPr lang="it-IT"/>
            </a:p>
          </p:txBody>
        </p:sp>
        <p:sp>
          <p:nvSpPr>
            <p:cNvPr id="25647" name="Text Box 8"/>
            <p:cNvSpPr txBox="1">
              <a:spLocks noChangeArrowheads="1"/>
            </p:cNvSpPr>
            <p:nvPr/>
          </p:nvSpPr>
          <p:spPr bwMode="auto">
            <a:xfrm>
              <a:off x="1186" y="1296"/>
              <a:ext cx="879" cy="288"/>
            </a:xfrm>
            <a:prstGeom prst="rect">
              <a:avLst/>
            </a:prstGeom>
            <a:noFill/>
            <a:ln w="9525">
              <a:noFill/>
              <a:miter lim="800000"/>
              <a:headEnd/>
              <a:tailEnd/>
            </a:ln>
          </p:spPr>
          <p:txBody>
            <a:bodyPr wrap="none">
              <a:prstTxWarp prst="textNoShape">
                <a:avLst/>
              </a:prstTxWarp>
              <a:spAutoFit/>
            </a:bodyPr>
            <a:lstStyle/>
            <a:p>
              <a:pPr algn="ctr" eaLnBrk="1" hangingPunct="1"/>
              <a:r>
                <a:rPr lang="en-GB" sz="1200" b="1">
                  <a:solidFill>
                    <a:srgbClr val="130F99"/>
                  </a:solidFill>
                  <a:latin typeface="Arial" charset="0"/>
                </a:rPr>
                <a:t>volcanic activity</a:t>
              </a:r>
            </a:p>
            <a:p>
              <a:pPr algn="ctr" eaLnBrk="1" hangingPunct="1"/>
              <a:r>
                <a:rPr lang="en-GB" sz="1200" b="1">
                  <a:solidFill>
                    <a:srgbClr val="130F99"/>
                  </a:solidFill>
                  <a:latin typeface="Arial" charset="0"/>
                </a:rPr>
                <a:t>and earthquakes</a:t>
              </a:r>
              <a:endParaRPr lang="en-GB" sz="1200" b="1">
                <a:latin typeface="Arial" charset="0"/>
              </a:endParaRPr>
            </a:p>
          </p:txBody>
        </p:sp>
      </p:grpSp>
      <p:grpSp>
        <p:nvGrpSpPr>
          <p:cNvPr id="3" name="Group 9"/>
          <p:cNvGrpSpPr>
            <a:grpSpLocks/>
          </p:cNvGrpSpPr>
          <p:nvPr/>
        </p:nvGrpSpPr>
        <p:grpSpPr bwMode="auto">
          <a:xfrm>
            <a:off x="2590800" y="2971800"/>
            <a:ext cx="1447800" cy="609600"/>
            <a:chOff x="1152" y="1872"/>
            <a:chExt cx="912" cy="384"/>
          </a:xfrm>
        </p:grpSpPr>
        <p:sp>
          <p:nvSpPr>
            <p:cNvPr id="25644" name="AutoShape 10"/>
            <p:cNvSpPr>
              <a:spLocks noChangeArrowheads="1"/>
            </p:cNvSpPr>
            <p:nvPr/>
          </p:nvSpPr>
          <p:spPr bwMode="auto">
            <a:xfrm>
              <a:off x="1152" y="1872"/>
              <a:ext cx="912" cy="384"/>
            </a:xfrm>
            <a:prstGeom prst="roundRect">
              <a:avLst>
                <a:gd name="adj" fmla="val 16667"/>
              </a:avLst>
            </a:prstGeom>
            <a:solidFill>
              <a:schemeClr val="hlink"/>
            </a:solidFill>
            <a:ln w="9525">
              <a:solidFill>
                <a:schemeClr val="tx1"/>
              </a:solidFill>
              <a:round/>
              <a:headEnd/>
              <a:tailEnd/>
            </a:ln>
          </p:spPr>
          <p:txBody>
            <a:bodyPr wrap="none" anchor="ctr">
              <a:prstTxWarp prst="textNoShape">
                <a:avLst/>
              </a:prstTxWarp>
            </a:bodyPr>
            <a:lstStyle/>
            <a:p>
              <a:endParaRPr lang="it-IT"/>
            </a:p>
          </p:txBody>
        </p:sp>
        <p:sp>
          <p:nvSpPr>
            <p:cNvPr id="25645" name="Text Box 11"/>
            <p:cNvSpPr txBox="1">
              <a:spLocks noChangeArrowheads="1"/>
            </p:cNvSpPr>
            <p:nvPr/>
          </p:nvSpPr>
          <p:spPr bwMode="auto">
            <a:xfrm>
              <a:off x="1200" y="1920"/>
              <a:ext cx="799" cy="288"/>
            </a:xfrm>
            <a:prstGeom prst="rect">
              <a:avLst/>
            </a:prstGeom>
            <a:noFill/>
            <a:ln w="9525">
              <a:noFill/>
              <a:miter lim="800000"/>
              <a:headEnd/>
              <a:tailEnd/>
            </a:ln>
          </p:spPr>
          <p:txBody>
            <a:bodyPr wrap="none">
              <a:prstTxWarp prst="textNoShape">
                <a:avLst/>
              </a:prstTxWarp>
              <a:spAutoFit/>
            </a:bodyPr>
            <a:lstStyle/>
            <a:p>
              <a:pPr algn="ctr" eaLnBrk="1" hangingPunct="1"/>
              <a:r>
                <a:rPr lang="en-GB" sz="1200" b="1">
                  <a:solidFill>
                    <a:srgbClr val="130F99"/>
                  </a:solidFill>
                  <a:latin typeface="Arial" charset="0"/>
                </a:rPr>
                <a:t>rapid sediment</a:t>
              </a:r>
            </a:p>
            <a:p>
              <a:pPr algn="ctr" eaLnBrk="1" hangingPunct="1"/>
              <a:r>
                <a:rPr lang="en-GB" sz="1200" b="1">
                  <a:solidFill>
                    <a:srgbClr val="130F99"/>
                  </a:solidFill>
                  <a:latin typeface="Arial" charset="0"/>
                </a:rPr>
                <a:t>accumulation</a:t>
              </a:r>
            </a:p>
          </p:txBody>
        </p:sp>
      </p:grpSp>
      <p:grpSp>
        <p:nvGrpSpPr>
          <p:cNvPr id="4" name="Group 12"/>
          <p:cNvGrpSpPr>
            <a:grpSpLocks/>
          </p:cNvGrpSpPr>
          <p:nvPr/>
        </p:nvGrpSpPr>
        <p:grpSpPr bwMode="auto">
          <a:xfrm>
            <a:off x="6096000" y="2133600"/>
            <a:ext cx="1447800" cy="609600"/>
            <a:chOff x="2928" y="1296"/>
            <a:chExt cx="912" cy="384"/>
          </a:xfrm>
        </p:grpSpPr>
        <p:sp>
          <p:nvSpPr>
            <p:cNvPr id="25642" name="AutoShape 13"/>
            <p:cNvSpPr>
              <a:spLocks noChangeArrowheads="1"/>
            </p:cNvSpPr>
            <p:nvPr/>
          </p:nvSpPr>
          <p:spPr bwMode="auto">
            <a:xfrm>
              <a:off x="2928" y="1296"/>
              <a:ext cx="912" cy="384"/>
            </a:xfrm>
            <a:prstGeom prst="roundRect">
              <a:avLst>
                <a:gd name="adj" fmla="val 16667"/>
              </a:avLst>
            </a:prstGeom>
            <a:solidFill>
              <a:schemeClr val="hlink"/>
            </a:solidFill>
            <a:ln w="9525">
              <a:solidFill>
                <a:schemeClr val="tx1"/>
              </a:solidFill>
              <a:round/>
              <a:headEnd/>
              <a:tailEnd/>
            </a:ln>
          </p:spPr>
          <p:txBody>
            <a:bodyPr wrap="none" anchor="ctr">
              <a:prstTxWarp prst="textNoShape">
                <a:avLst/>
              </a:prstTxWarp>
            </a:bodyPr>
            <a:lstStyle/>
            <a:p>
              <a:endParaRPr lang="it-IT"/>
            </a:p>
          </p:txBody>
        </p:sp>
        <p:sp>
          <p:nvSpPr>
            <p:cNvPr id="25643" name="Text Box 14"/>
            <p:cNvSpPr txBox="1">
              <a:spLocks noChangeArrowheads="1"/>
            </p:cNvSpPr>
            <p:nvPr/>
          </p:nvSpPr>
          <p:spPr bwMode="auto">
            <a:xfrm>
              <a:off x="2931" y="1344"/>
              <a:ext cx="868" cy="288"/>
            </a:xfrm>
            <a:prstGeom prst="rect">
              <a:avLst/>
            </a:prstGeom>
            <a:noFill/>
            <a:ln w="9525">
              <a:noFill/>
              <a:miter lim="800000"/>
              <a:headEnd/>
              <a:tailEnd/>
            </a:ln>
          </p:spPr>
          <p:txBody>
            <a:bodyPr wrap="none">
              <a:prstTxWarp prst="textNoShape">
                <a:avLst/>
              </a:prstTxWarp>
              <a:spAutoFit/>
            </a:bodyPr>
            <a:lstStyle/>
            <a:p>
              <a:pPr algn="ctr" eaLnBrk="1" hangingPunct="1"/>
              <a:r>
                <a:rPr lang="en-GB" sz="1200" b="1">
                  <a:solidFill>
                    <a:srgbClr val="130F99"/>
                  </a:solidFill>
                  <a:latin typeface="Arial" charset="0"/>
                </a:rPr>
                <a:t>fault/fold-related</a:t>
              </a:r>
            </a:p>
            <a:p>
              <a:pPr algn="ctr" eaLnBrk="1" hangingPunct="1"/>
              <a:r>
                <a:rPr lang="en-GB" sz="1200" b="1">
                  <a:solidFill>
                    <a:srgbClr val="130F99"/>
                  </a:solidFill>
                  <a:latin typeface="Arial" charset="0"/>
                </a:rPr>
                <a:t>morphology</a:t>
              </a:r>
            </a:p>
          </p:txBody>
        </p:sp>
      </p:grpSp>
      <p:grpSp>
        <p:nvGrpSpPr>
          <p:cNvPr id="5" name="Group 15"/>
          <p:cNvGrpSpPr>
            <a:grpSpLocks/>
          </p:cNvGrpSpPr>
          <p:nvPr/>
        </p:nvGrpSpPr>
        <p:grpSpPr bwMode="auto">
          <a:xfrm>
            <a:off x="2590800" y="3810000"/>
            <a:ext cx="1447800" cy="609600"/>
            <a:chOff x="1152" y="2400"/>
            <a:chExt cx="912" cy="384"/>
          </a:xfrm>
        </p:grpSpPr>
        <p:sp>
          <p:nvSpPr>
            <p:cNvPr id="25640" name="AutoShape 16"/>
            <p:cNvSpPr>
              <a:spLocks noChangeArrowheads="1"/>
            </p:cNvSpPr>
            <p:nvPr/>
          </p:nvSpPr>
          <p:spPr bwMode="auto">
            <a:xfrm>
              <a:off x="1152" y="2400"/>
              <a:ext cx="912" cy="384"/>
            </a:xfrm>
            <a:prstGeom prst="roundRect">
              <a:avLst>
                <a:gd name="adj" fmla="val 16667"/>
              </a:avLst>
            </a:prstGeom>
            <a:solidFill>
              <a:schemeClr val="hlink"/>
            </a:solidFill>
            <a:ln w="9525">
              <a:solidFill>
                <a:schemeClr val="tx1"/>
              </a:solidFill>
              <a:round/>
              <a:headEnd/>
              <a:tailEnd/>
            </a:ln>
          </p:spPr>
          <p:txBody>
            <a:bodyPr wrap="none" anchor="ctr">
              <a:prstTxWarp prst="textNoShape">
                <a:avLst/>
              </a:prstTxWarp>
            </a:bodyPr>
            <a:lstStyle/>
            <a:p>
              <a:endParaRPr lang="it-IT"/>
            </a:p>
          </p:txBody>
        </p:sp>
        <p:sp>
          <p:nvSpPr>
            <p:cNvPr id="25641" name="Text Box 17"/>
            <p:cNvSpPr txBox="1">
              <a:spLocks noChangeArrowheads="1"/>
            </p:cNvSpPr>
            <p:nvPr/>
          </p:nvSpPr>
          <p:spPr bwMode="auto">
            <a:xfrm>
              <a:off x="1230" y="2515"/>
              <a:ext cx="740" cy="173"/>
            </a:xfrm>
            <a:prstGeom prst="rect">
              <a:avLst/>
            </a:prstGeom>
            <a:noFill/>
            <a:ln w="9525">
              <a:noFill/>
              <a:miter lim="800000"/>
              <a:headEnd/>
              <a:tailEnd/>
            </a:ln>
          </p:spPr>
          <p:txBody>
            <a:bodyPr wrap="none">
              <a:prstTxWarp prst="textNoShape">
                <a:avLst/>
              </a:prstTxWarp>
              <a:spAutoFit/>
            </a:bodyPr>
            <a:lstStyle/>
            <a:p>
              <a:pPr algn="ctr" eaLnBrk="1" hangingPunct="1"/>
              <a:r>
                <a:rPr lang="en-GB" sz="1200" b="1">
                  <a:solidFill>
                    <a:srgbClr val="130F99"/>
                  </a:solidFill>
                  <a:latin typeface="Arial" charset="0"/>
                </a:rPr>
                <a:t>slope erosion</a:t>
              </a:r>
            </a:p>
          </p:txBody>
        </p:sp>
      </p:grpSp>
      <p:grpSp>
        <p:nvGrpSpPr>
          <p:cNvPr id="6" name="Group 18"/>
          <p:cNvGrpSpPr>
            <a:grpSpLocks/>
          </p:cNvGrpSpPr>
          <p:nvPr/>
        </p:nvGrpSpPr>
        <p:grpSpPr bwMode="auto">
          <a:xfrm>
            <a:off x="2590800" y="4648200"/>
            <a:ext cx="1447800" cy="609600"/>
            <a:chOff x="1152" y="2928"/>
            <a:chExt cx="912" cy="384"/>
          </a:xfrm>
        </p:grpSpPr>
        <p:sp>
          <p:nvSpPr>
            <p:cNvPr id="25638" name="AutoShape 19"/>
            <p:cNvSpPr>
              <a:spLocks noChangeArrowheads="1"/>
            </p:cNvSpPr>
            <p:nvPr/>
          </p:nvSpPr>
          <p:spPr bwMode="auto">
            <a:xfrm>
              <a:off x="1152" y="2928"/>
              <a:ext cx="912" cy="384"/>
            </a:xfrm>
            <a:prstGeom prst="roundRect">
              <a:avLst>
                <a:gd name="adj" fmla="val 16667"/>
              </a:avLst>
            </a:prstGeom>
            <a:solidFill>
              <a:schemeClr val="hlink"/>
            </a:solidFill>
            <a:ln w="9525">
              <a:solidFill>
                <a:schemeClr val="tx1"/>
              </a:solidFill>
              <a:round/>
              <a:headEnd/>
              <a:tailEnd/>
            </a:ln>
          </p:spPr>
          <p:txBody>
            <a:bodyPr wrap="none" anchor="ctr">
              <a:prstTxWarp prst="textNoShape">
                <a:avLst/>
              </a:prstTxWarp>
            </a:bodyPr>
            <a:lstStyle/>
            <a:p>
              <a:endParaRPr lang="it-IT"/>
            </a:p>
          </p:txBody>
        </p:sp>
        <p:sp>
          <p:nvSpPr>
            <p:cNvPr id="25639" name="Text Box 20"/>
            <p:cNvSpPr txBox="1">
              <a:spLocks noChangeArrowheads="1"/>
            </p:cNvSpPr>
            <p:nvPr/>
          </p:nvSpPr>
          <p:spPr bwMode="auto">
            <a:xfrm>
              <a:off x="1248" y="2976"/>
              <a:ext cx="671" cy="288"/>
            </a:xfrm>
            <a:prstGeom prst="rect">
              <a:avLst/>
            </a:prstGeom>
            <a:noFill/>
            <a:ln w="9525">
              <a:noFill/>
              <a:miter lim="800000"/>
              <a:headEnd/>
              <a:tailEnd/>
            </a:ln>
          </p:spPr>
          <p:txBody>
            <a:bodyPr wrap="none">
              <a:prstTxWarp prst="textNoShape">
                <a:avLst/>
              </a:prstTxWarp>
              <a:spAutoFit/>
            </a:bodyPr>
            <a:lstStyle/>
            <a:p>
              <a:pPr algn="ctr" eaLnBrk="1" hangingPunct="1"/>
              <a:r>
                <a:rPr lang="en-GB" sz="1200" b="1">
                  <a:solidFill>
                    <a:srgbClr val="130F99"/>
                  </a:solidFill>
                  <a:latin typeface="Arial" charset="0"/>
                </a:rPr>
                <a:t>fluid escape</a:t>
              </a:r>
            </a:p>
            <a:p>
              <a:pPr algn="ctr" eaLnBrk="1" hangingPunct="1"/>
              <a:r>
                <a:rPr lang="en-GB" sz="1200" b="1">
                  <a:solidFill>
                    <a:srgbClr val="130F99"/>
                  </a:solidFill>
                  <a:latin typeface="Arial" charset="0"/>
                </a:rPr>
                <a:t>and venting</a:t>
              </a:r>
              <a:endParaRPr lang="en-GB" sz="1200" b="1">
                <a:latin typeface="Arial" charset="0"/>
              </a:endParaRPr>
            </a:p>
          </p:txBody>
        </p:sp>
      </p:grpSp>
      <p:grpSp>
        <p:nvGrpSpPr>
          <p:cNvPr id="7" name="Group 21"/>
          <p:cNvGrpSpPr>
            <a:grpSpLocks/>
          </p:cNvGrpSpPr>
          <p:nvPr/>
        </p:nvGrpSpPr>
        <p:grpSpPr bwMode="auto">
          <a:xfrm>
            <a:off x="2590800" y="5486400"/>
            <a:ext cx="1447800" cy="609600"/>
            <a:chOff x="1152" y="3552"/>
            <a:chExt cx="912" cy="384"/>
          </a:xfrm>
        </p:grpSpPr>
        <p:sp>
          <p:nvSpPr>
            <p:cNvPr id="25636" name="AutoShape 22"/>
            <p:cNvSpPr>
              <a:spLocks noChangeArrowheads="1"/>
            </p:cNvSpPr>
            <p:nvPr/>
          </p:nvSpPr>
          <p:spPr bwMode="auto">
            <a:xfrm>
              <a:off x="1152" y="3552"/>
              <a:ext cx="912" cy="384"/>
            </a:xfrm>
            <a:prstGeom prst="roundRect">
              <a:avLst>
                <a:gd name="adj" fmla="val 16667"/>
              </a:avLst>
            </a:prstGeom>
            <a:solidFill>
              <a:schemeClr val="hlink"/>
            </a:solidFill>
            <a:ln w="9525">
              <a:solidFill>
                <a:schemeClr val="tx1"/>
              </a:solidFill>
              <a:round/>
              <a:headEnd/>
              <a:tailEnd/>
            </a:ln>
          </p:spPr>
          <p:txBody>
            <a:bodyPr wrap="none" anchor="ctr">
              <a:prstTxWarp prst="textNoShape">
                <a:avLst/>
              </a:prstTxWarp>
            </a:bodyPr>
            <a:lstStyle/>
            <a:p>
              <a:endParaRPr lang="it-IT"/>
            </a:p>
          </p:txBody>
        </p:sp>
        <p:sp>
          <p:nvSpPr>
            <p:cNvPr id="25637" name="Text Box 23"/>
            <p:cNvSpPr txBox="1">
              <a:spLocks noChangeArrowheads="1"/>
            </p:cNvSpPr>
            <p:nvPr/>
          </p:nvSpPr>
          <p:spPr bwMode="auto">
            <a:xfrm>
              <a:off x="1164" y="3600"/>
              <a:ext cx="852" cy="288"/>
            </a:xfrm>
            <a:prstGeom prst="rect">
              <a:avLst/>
            </a:prstGeom>
            <a:noFill/>
            <a:ln w="9525">
              <a:noFill/>
              <a:miter lim="800000"/>
              <a:headEnd/>
              <a:tailEnd/>
            </a:ln>
          </p:spPr>
          <p:txBody>
            <a:bodyPr wrap="none">
              <a:prstTxWarp prst="textNoShape">
                <a:avLst/>
              </a:prstTxWarp>
              <a:spAutoFit/>
            </a:bodyPr>
            <a:lstStyle/>
            <a:p>
              <a:pPr algn="ctr" eaLnBrk="1" hangingPunct="1"/>
              <a:r>
                <a:rPr lang="en-GB" sz="1200" b="1">
                  <a:solidFill>
                    <a:srgbClr val="130F99"/>
                  </a:solidFill>
                  <a:latin typeface="Arial" charset="0"/>
                </a:rPr>
                <a:t>sediment mass</a:t>
              </a:r>
            </a:p>
            <a:p>
              <a:pPr algn="ctr" eaLnBrk="1" hangingPunct="1"/>
              <a:r>
                <a:rPr lang="en-GB" sz="1200" b="1">
                  <a:solidFill>
                    <a:srgbClr val="130F99"/>
                  </a:solidFill>
                  <a:latin typeface="Arial" charset="0"/>
                </a:rPr>
                <a:t>transport/failure</a:t>
              </a:r>
            </a:p>
          </p:txBody>
        </p:sp>
      </p:grpSp>
      <p:grpSp>
        <p:nvGrpSpPr>
          <p:cNvPr id="8" name="Group 24"/>
          <p:cNvGrpSpPr>
            <a:grpSpLocks/>
          </p:cNvGrpSpPr>
          <p:nvPr/>
        </p:nvGrpSpPr>
        <p:grpSpPr bwMode="auto">
          <a:xfrm>
            <a:off x="6096000" y="2971800"/>
            <a:ext cx="1447800" cy="609600"/>
            <a:chOff x="2928" y="1872"/>
            <a:chExt cx="912" cy="384"/>
          </a:xfrm>
        </p:grpSpPr>
        <p:sp>
          <p:nvSpPr>
            <p:cNvPr id="25634" name="AutoShape 25"/>
            <p:cNvSpPr>
              <a:spLocks noChangeArrowheads="1"/>
            </p:cNvSpPr>
            <p:nvPr/>
          </p:nvSpPr>
          <p:spPr bwMode="auto">
            <a:xfrm>
              <a:off x="2928" y="1872"/>
              <a:ext cx="912" cy="384"/>
            </a:xfrm>
            <a:prstGeom prst="roundRect">
              <a:avLst>
                <a:gd name="adj" fmla="val 16667"/>
              </a:avLst>
            </a:prstGeom>
            <a:solidFill>
              <a:schemeClr val="hlink"/>
            </a:solidFill>
            <a:ln w="9525">
              <a:solidFill>
                <a:schemeClr val="tx1"/>
              </a:solidFill>
              <a:round/>
              <a:headEnd/>
              <a:tailEnd/>
            </a:ln>
          </p:spPr>
          <p:txBody>
            <a:bodyPr wrap="none" anchor="ctr">
              <a:prstTxWarp prst="textNoShape">
                <a:avLst/>
              </a:prstTxWarp>
            </a:bodyPr>
            <a:lstStyle/>
            <a:p>
              <a:endParaRPr lang="it-IT"/>
            </a:p>
          </p:txBody>
        </p:sp>
        <p:sp>
          <p:nvSpPr>
            <p:cNvPr id="25635" name="Text Box 26"/>
            <p:cNvSpPr txBox="1">
              <a:spLocks noChangeArrowheads="1"/>
            </p:cNvSpPr>
            <p:nvPr/>
          </p:nvSpPr>
          <p:spPr bwMode="auto">
            <a:xfrm>
              <a:off x="3123" y="1920"/>
              <a:ext cx="553" cy="288"/>
            </a:xfrm>
            <a:prstGeom prst="rect">
              <a:avLst/>
            </a:prstGeom>
            <a:noFill/>
            <a:ln w="9525">
              <a:noFill/>
              <a:miter lim="800000"/>
              <a:headEnd/>
              <a:tailEnd/>
            </a:ln>
          </p:spPr>
          <p:txBody>
            <a:bodyPr wrap="none">
              <a:prstTxWarp prst="textNoShape">
                <a:avLst/>
              </a:prstTxWarp>
              <a:spAutoFit/>
            </a:bodyPr>
            <a:lstStyle/>
            <a:p>
              <a:pPr algn="ctr" eaLnBrk="1" hangingPunct="1"/>
              <a:r>
                <a:rPr lang="en-GB" sz="1200" b="1">
                  <a:solidFill>
                    <a:srgbClr val="130F99"/>
                  </a:solidFill>
                  <a:latin typeface="Arial" charset="0"/>
                </a:rPr>
                <a:t>migrating</a:t>
              </a:r>
            </a:p>
            <a:p>
              <a:pPr algn="ctr" eaLnBrk="1" hangingPunct="1"/>
              <a:r>
                <a:rPr lang="en-GB" sz="1200" b="1">
                  <a:solidFill>
                    <a:srgbClr val="130F99"/>
                  </a:solidFill>
                  <a:latin typeface="Arial" charset="0"/>
                </a:rPr>
                <a:t>bedforms</a:t>
              </a:r>
            </a:p>
          </p:txBody>
        </p:sp>
      </p:grpSp>
      <p:grpSp>
        <p:nvGrpSpPr>
          <p:cNvPr id="9" name="Group 27"/>
          <p:cNvGrpSpPr>
            <a:grpSpLocks/>
          </p:cNvGrpSpPr>
          <p:nvPr/>
        </p:nvGrpSpPr>
        <p:grpSpPr bwMode="auto">
          <a:xfrm>
            <a:off x="6096000" y="3810000"/>
            <a:ext cx="1447800" cy="639763"/>
            <a:chOff x="2976" y="2448"/>
            <a:chExt cx="912" cy="403"/>
          </a:xfrm>
        </p:grpSpPr>
        <p:sp>
          <p:nvSpPr>
            <p:cNvPr id="25632" name="AutoShape 28"/>
            <p:cNvSpPr>
              <a:spLocks noChangeArrowheads="1"/>
            </p:cNvSpPr>
            <p:nvPr/>
          </p:nvSpPr>
          <p:spPr bwMode="auto">
            <a:xfrm>
              <a:off x="2976" y="2448"/>
              <a:ext cx="912" cy="384"/>
            </a:xfrm>
            <a:prstGeom prst="roundRect">
              <a:avLst>
                <a:gd name="adj" fmla="val 16667"/>
              </a:avLst>
            </a:prstGeom>
            <a:solidFill>
              <a:schemeClr val="hlink"/>
            </a:solidFill>
            <a:ln w="9525">
              <a:solidFill>
                <a:schemeClr val="tx1"/>
              </a:solidFill>
              <a:round/>
              <a:headEnd/>
              <a:tailEnd/>
            </a:ln>
          </p:spPr>
          <p:txBody>
            <a:bodyPr wrap="none" anchor="ctr">
              <a:prstTxWarp prst="textNoShape">
                <a:avLst/>
              </a:prstTxWarp>
            </a:bodyPr>
            <a:lstStyle/>
            <a:p>
              <a:endParaRPr lang="it-IT"/>
            </a:p>
          </p:txBody>
        </p:sp>
        <p:sp>
          <p:nvSpPr>
            <p:cNvPr id="25633" name="Text Box 29"/>
            <p:cNvSpPr txBox="1">
              <a:spLocks noChangeArrowheads="1"/>
            </p:cNvSpPr>
            <p:nvPr/>
          </p:nvSpPr>
          <p:spPr bwMode="auto">
            <a:xfrm>
              <a:off x="3074" y="2448"/>
              <a:ext cx="724" cy="403"/>
            </a:xfrm>
            <a:prstGeom prst="rect">
              <a:avLst/>
            </a:prstGeom>
            <a:noFill/>
            <a:ln w="9525">
              <a:noFill/>
              <a:miter lim="800000"/>
              <a:headEnd/>
              <a:tailEnd/>
            </a:ln>
          </p:spPr>
          <p:txBody>
            <a:bodyPr wrap="none">
              <a:prstTxWarp prst="textNoShape">
                <a:avLst/>
              </a:prstTxWarp>
              <a:spAutoFit/>
            </a:bodyPr>
            <a:lstStyle/>
            <a:p>
              <a:pPr algn="ctr"/>
              <a:r>
                <a:rPr lang="en-GB" sz="1200" b="1">
                  <a:solidFill>
                    <a:srgbClr val="130F99"/>
                  </a:solidFill>
                  <a:latin typeface="Arial" charset="0"/>
                </a:rPr>
                <a:t>steep slopes,</a:t>
              </a:r>
            </a:p>
            <a:p>
              <a:pPr algn="ctr"/>
              <a:r>
                <a:rPr lang="en-GB" sz="1200" b="1">
                  <a:solidFill>
                    <a:srgbClr val="130F99"/>
                  </a:solidFill>
                  <a:latin typeface="Arial" charset="0"/>
                </a:rPr>
                <a:t>submarine</a:t>
              </a:r>
            </a:p>
            <a:p>
              <a:pPr algn="ctr"/>
              <a:r>
                <a:rPr lang="en-GB" sz="1200" b="1">
                  <a:solidFill>
                    <a:srgbClr val="130F99"/>
                  </a:solidFill>
                  <a:latin typeface="Arial" charset="0"/>
                </a:rPr>
                <a:t>canyons</a:t>
              </a:r>
            </a:p>
          </p:txBody>
        </p:sp>
      </p:grpSp>
      <p:grpSp>
        <p:nvGrpSpPr>
          <p:cNvPr id="10" name="Group 30"/>
          <p:cNvGrpSpPr>
            <a:grpSpLocks/>
          </p:cNvGrpSpPr>
          <p:nvPr/>
        </p:nvGrpSpPr>
        <p:grpSpPr bwMode="auto">
          <a:xfrm>
            <a:off x="6019800" y="4648200"/>
            <a:ext cx="1600200" cy="609600"/>
            <a:chOff x="2928" y="2976"/>
            <a:chExt cx="1008" cy="384"/>
          </a:xfrm>
        </p:grpSpPr>
        <p:sp>
          <p:nvSpPr>
            <p:cNvPr id="25630" name="AutoShape 31"/>
            <p:cNvSpPr>
              <a:spLocks noChangeArrowheads="1"/>
            </p:cNvSpPr>
            <p:nvPr/>
          </p:nvSpPr>
          <p:spPr bwMode="auto">
            <a:xfrm>
              <a:off x="2976" y="2976"/>
              <a:ext cx="912" cy="384"/>
            </a:xfrm>
            <a:prstGeom prst="roundRect">
              <a:avLst>
                <a:gd name="adj" fmla="val 16667"/>
              </a:avLst>
            </a:prstGeom>
            <a:solidFill>
              <a:schemeClr val="hlink"/>
            </a:solidFill>
            <a:ln w="9525">
              <a:solidFill>
                <a:schemeClr val="tx1"/>
              </a:solidFill>
              <a:round/>
              <a:headEnd/>
              <a:tailEnd/>
            </a:ln>
          </p:spPr>
          <p:txBody>
            <a:bodyPr wrap="none" anchor="ctr">
              <a:prstTxWarp prst="textNoShape">
                <a:avLst/>
              </a:prstTxWarp>
            </a:bodyPr>
            <a:lstStyle/>
            <a:p>
              <a:endParaRPr lang="it-IT"/>
            </a:p>
          </p:txBody>
        </p:sp>
        <p:sp>
          <p:nvSpPr>
            <p:cNvPr id="25631" name="Text Box 32"/>
            <p:cNvSpPr txBox="1">
              <a:spLocks noChangeArrowheads="1"/>
            </p:cNvSpPr>
            <p:nvPr/>
          </p:nvSpPr>
          <p:spPr bwMode="auto">
            <a:xfrm>
              <a:off x="2928" y="3024"/>
              <a:ext cx="1008" cy="288"/>
            </a:xfrm>
            <a:prstGeom prst="rect">
              <a:avLst/>
            </a:prstGeom>
            <a:noFill/>
            <a:ln w="9525">
              <a:noFill/>
              <a:miter lim="800000"/>
              <a:headEnd/>
              <a:tailEnd/>
            </a:ln>
          </p:spPr>
          <p:txBody>
            <a:bodyPr>
              <a:prstTxWarp prst="textNoShape">
                <a:avLst/>
              </a:prstTxWarp>
              <a:spAutoFit/>
            </a:bodyPr>
            <a:lstStyle/>
            <a:p>
              <a:pPr algn="ctr"/>
              <a:r>
                <a:rPr lang="en-GB" sz="1200" b="1">
                  <a:solidFill>
                    <a:srgbClr val="130F99"/>
                  </a:solidFill>
                  <a:latin typeface="Arial" charset="0"/>
                </a:rPr>
                <a:t>insitu deformation,</a:t>
              </a:r>
            </a:p>
            <a:p>
              <a:pPr algn="ctr"/>
              <a:r>
                <a:rPr lang="en-GB" sz="1200" b="1">
                  <a:solidFill>
                    <a:srgbClr val="130F99"/>
                  </a:solidFill>
                  <a:latin typeface="Arial" charset="0"/>
                </a:rPr>
                <a:t>mud volcanoes</a:t>
              </a:r>
              <a:endParaRPr lang="en-GB" sz="1200" b="1">
                <a:latin typeface="Arial" charset="0"/>
              </a:endParaRPr>
            </a:p>
          </p:txBody>
        </p:sp>
      </p:grpSp>
      <p:grpSp>
        <p:nvGrpSpPr>
          <p:cNvPr id="11" name="Group 33"/>
          <p:cNvGrpSpPr>
            <a:grpSpLocks/>
          </p:cNvGrpSpPr>
          <p:nvPr/>
        </p:nvGrpSpPr>
        <p:grpSpPr bwMode="auto">
          <a:xfrm>
            <a:off x="6096000" y="5486400"/>
            <a:ext cx="1447800" cy="639763"/>
            <a:chOff x="2976" y="3600"/>
            <a:chExt cx="912" cy="403"/>
          </a:xfrm>
        </p:grpSpPr>
        <p:sp>
          <p:nvSpPr>
            <p:cNvPr id="25628" name="AutoShape 34"/>
            <p:cNvSpPr>
              <a:spLocks noChangeArrowheads="1"/>
            </p:cNvSpPr>
            <p:nvPr/>
          </p:nvSpPr>
          <p:spPr bwMode="auto">
            <a:xfrm>
              <a:off x="2976" y="3600"/>
              <a:ext cx="912" cy="384"/>
            </a:xfrm>
            <a:prstGeom prst="roundRect">
              <a:avLst>
                <a:gd name="adj" fmla="val 16667"/>
              </a:avLst>
            </a:prstGeom>
            <a:solidFill>
              <a:schemeClr val="hlink"/>
            </a:solidFill>
            <a:ln w="9525">
              <a:solidFill>
                <a:schemeClr val="tx1"/>
              </a:solidFill>
              <a:round/>
              <a:headEnd/>
              <a:tailEnd/>
            </a:ln>
          </p:spPr>
          <p:txBody>
            <a:bodyPr wrap="none" anchor="ctr">
              <a:prstTxWarp prst="textNoShape">
                <a:avLst/>
              </a:prstTxWarp>
            </a:bodyPr>
            <a:lstStyle/>
            <a:p>
              <a:endParaRPr lang="it-IT"/>
            </a:p>
          </p:txBody>
        </p:sp>
        <p:sp>
          <p:nvSpPr>
            <p:cNvPr id="25629" name="Text Box 35"/>
            <p:cNvSpPr txBox="1">
              <a:spLocks noChangeArrowheads="1"/>
            </p:cNvSpPr>
            <p:nvPr/>
          </p:nvSpPr>
          <p:spPr bwMode="auto">
            <a:xfrm>
              <a:off x="3086" y="3600"/>
              <a:ext cx="708" cy="403"/>
            </a:xfrm>
            <a:prstGeom prst="rect">
              <a:avLst/>
            </a:prstGeom>
            <a:noFill/>
            <a:ln w="9525">
              <a:noFill/>
              <a:miter lim="800000"/>
              <a:headEnd/>
              <a:tailEnd/>
            </a:ln>
          </p:spPr>
          <p:txBody>
            <a:bodyPr wrap="none">
              <a:prstTxWarp prst="textNoShape">
                <a:avLst/>
              </a:prstTxWarp>
              <a:spAutoFit/>
            </a:bodyPr>
            <a:lstStyle/>
            <a:p>
              <a:pPr algn="ctr"/>
              <a:r>
                <a:rPr lang="en-GB" sz="1200" b="1">
                  <a:solidFill>
                    <a:srgbClr val="130F99"/>
                  </a:solidFill>
                  <a:latin typeface="Arial" charset="0"/>
                </a:rPr>
                <a:t>landslide</a:t>
              </a:r>
            </a:p>
            <a:p>
              <a:pPr algn="ctr"/>
              <a:r>
                <a:rPr lang="en-GB" sz="1200" b="1">
                  <a:solidFill>
                    <a:srgbClr val="130F99"/>
                  </a:solidFill>
                  <a:latin typeface="Arial" charset="0"/>
                </a:rPr>
                <a:t>headscarps</a:t>
              </a:r>
            </a:p>
            <a:p>
              <a:pPr algn="ctr"/>
              <a:r>
                <a:rPr lang="en-GB" sz="1200" b="1">
                  <a:solidFill>
                    <a:srgbClr val="130F99"/>
                  </a:solidFill>
                  <a:latin typeface="Arial" charset="0"/>
                </a:rPr>
                <a:t>and deposits</a:t>
              </a:r>
              <a:endParaRPr lang="en-GB" sz="1200" b="1">
                <a:latin typeface="Arial" charset="0"/>
              </a:endParaRPr>
            </a:p>
          </p:txBody>
        </p:sp>
      </p:grpSp>
      <p:sp>
        <p:nvSpPr>
          <p:cNvPr id="25616" name="Text Box 36"/>
          <p:cNvSpPr txBox="1">
            <a:spLocks noChangeArrowheads="1"/>
          </p:cNvSpPr>
          <p:nvPr/>
        </p:nvSpPr>
        <p:spPr bwMode="auto">
          <a:xfrm>
            <a:off x="2362200" y="1371600"/>
            <a:ext cx="1854200" cy="314325"/>
          </a:xfrm>
          <a:prstGeom prst="rect">
            <a:avLst/>
          </a:prstGeom>
          <a:solidFill>
            <a:schemeClr val="hlink"/>
          </a:solidFill>
          <a:ln w="9525">
            <a:solidFill>
              <a:schemeClr val="tx1"/>
            </a:solidFill>
            <a:miter lim="800000"/>
            <a:headEnd/>
            <a:tailEnd/>
          </a:ln>
        </p:spPr>
        <p:txBody>
          <a:bodyPr wrap="none">
            <a:prstTxWarp prst="textNoShape">
              <a:avLst/>
            </a:prstTxWarp>
            <a:spAutoFit/>
          </a:bodyPr>
          <a:lstStyle/>
          <a:p>
            <a:pPr eaLnBrk="1" hangingPunct="1"/>
            <a:r>
              <a:rPr lang="en-GB" sz="1400" b="1" i="1">
                <a:solidFill>
                  <a:srgbClr val="130F99"/>
                </a:solidFill>
                <a:latin typeface="Arial" charset="0"/>
              </a:rPr>
              <a:t>geologic processes</a:t>
            </a:r>
          </a:p>
        </p:txBody>
      </p:sp>
      <p:sp>
        <p:nvSpPr>
          <p:cNvPr id="25617" name="Text Box 37"/>
          <p:cNvSpPr txBox="1">
            <a:spLocks noChangeArrowheads="1"/>
          </p:cNvSpPr>
          <p:nvPr/>
        </p:nvSpPr>
        <p:spPr bwMode="auto">
          <a:xfrm>
            <a:off x="5867400" y="1371600"/>
            <a:ext cx="1824038" cy="314325"/>
          </a:xfrm>
          <a:prstGeom prst="rect">
            <a:avLst/>
          </a:prstGeom>
          <a:solidFill>
            <a:schemeClr val="hlink"/>
          </a:solidFill>
          <a:ln w="9525">
            <a:solidFill>
              <a:schemeClr val="tx1"/>
            </a:solidFill>
            <a:miter lim="800000"/>
            <a:headEnd/>
            <a:tailEnd/>
          </a:ln>
        </p:spPr>
        <p:txBody>
          <a:bodyPr wrap="none">
            <a:prstTxWarp prst="textNoShape">
              <a:avLst/>
            </a:prstTxWarp>
            <a:spAutoFit/>
          </a:bodyPr>
          <a:lstStyle/>
          <a:p>
            <a:pPr eaLnBrk="1" hangingPunct="1"/>
            <a:r>
              <a:rPr lang="en-GB" sz="1400" b="1" i="1">
                <a:solidFill>
                  <a:srgbClr val="130F99"/>
                </a:solidFill>
                <a:latin typeface="Arial" charset="0"/>
              </a:rPr>
              <a:t>geohazard features</a:t>
            </a:r>
          </a:p>
        </p:txBody>
      </p:sp>
      <p:grpSp>
        <p:nvGrpSpPr>
          <p:cNvPr id="12" name="Group 38"/>
          <p:cNvGrpSpPr>
            <a:grpSpLocks/>
          </p:cNvGrpSpPr>
          <p:nvPr/>
        </p:nvGrpSpPr>
        <p:grpSpPr bwMode="auto">
          <a:xfrm>
            <a:off x="0" y="76200"/>
            <a:ext cx="1066800" cy="942975"/>
            <a:chOff x="0" y="48"/>
            <a:chExt cx="672" cy="594"/>
          </a:xfrm>
        </p:grpSpPr>
        <p:cxnSp>
          <p:nvCxnSpPr>
            <p:cNvPr id="25625" name="AutoShape 39"/>
            <p:cNvCxnSpPr>
              <a:cxnSpLocks noChangeShapeType="1"/>
            </p:cNvCxnSpPr>
            <p:nvPr/>
          </p:nvCxnSpPr>
          <p:spPr bwMode="auto">
            <a:xfrm>
              <a:off x="0" y="397"/>
              <a:ext cx="0" cy="0"/>
            </a:xfrm>
            <a:prstGeom prst="straightConnector1">
              <a:avLst/>
            </a:prstGeom>
            <a:noFill/>
            <a:ln w="9525">
              <a:solidFill>
                <a:schemeClr val="tx1"/>
              </a:solidFill>
              <a:round/>
              <a:headEnd/>
              <a:tailEnd/>
            </a:ln>
          </p:spPr>
        </p:cxnSp>
        <p:pic>
          <p:nvPicPr>
            <p:cNvPr id="25626" name="Picture 40"/>
            <p:cNvPicPr>
              <a:picLocks noChangeAspect="1" noChangeArrowheads="1"/>
            </p:cNvPicPr>
            <p:nvPr/>
          </p:nvPicPr>
          <p:blipFill>
            <a:blip r:embed="rId3"/>
            <a:srcRect/>
            <a:stretch>
              <a:fillRect/>
            </a:stretch>
          </p:blipFill>
          <p:spPr bwMode="auto">
            <a:xfrm>
              <a:off x="78" y="48"/>
              <a:ext cx="594" cy="594"/>
            </a:xfrm>
            <a:prstGeom prst="rect">
              <a:avLst/>
            </a:prstGeom>
            <a:noFill/>
            <a:ln w="9525">
              <a:noFill/>
              <a:miter lim="800000"/>
              <a:headEnd/>
              <a:tailEnd/>
            </a:ln>
          </p:spPr>
        </p:pic>
        <p:sp>
          <p:nvSpPr>
            <p:cNvPr id="25627" name="Oval 41"/>
            <p:cNvSpPr>
              <a:spLocks noChangeArrowheads="1"/>
            </p:cNvSpPr>
            <p:nvPr/>
          </p:nvSpPr>
          <p:spPr bwMode="auto">
            <a:xfrm>
              <a:off x="78" y="48"/>
              <a:ext cx="594" cy="594"/>
            </a:xfrm>
            <a:prstGeom prst="ellipse">
              <a:avLst/>
            </a:prstGeom>
            <a:noFill/>
            <a:ln w="15875">
              <a:solidFill>
                <a:schemeClr val="bg2"/>
              </a:solidFill>
              <a:round/>
              <a:headEnd/>
              <a:tailEnd/>
            </a:ln>
          </p:spPr>
          <p:txBody>
            <a:bodyPr wrap="none" anchor="ctr">
              <a:prstTxWarp prst="textNoShape">
                <a:avLst/>
              </a:prstTxWarp>
            </a:bodyPr>
            <a:lstStyle/>
            <a:p>
              <a:endParaRPr lang="it-IT"/>
            </a:p>
          </p:txBody>
        </p:sp>
      </p:grpSp>
      <p:grpSp>
        <p:nvGrpSpPr>
          <p:cNvPr id="13" name="Group 52"/>
          <p:cNvGrpSpPr>
            <a:grpSpLocks/>
          </p:cNvGrpSpPr>
          <p:nvPr/>
        </p:nvGrpSpPr>
        <p:grpSpPr bwMode="auto">
          <a:xfrm>
            <a:off x="152400" y="5791200"/>
            <a:ext cx="914400" cy="914400"/>
            <a:chOff x="144" y="96"/>
            <a:chExt cx="960" cy="960"/>
          </a:xfrm>
        </p:grpSpPr>
        <p:pic>
          <p:nvPicPr>
            <p:cNvPr id="25623" name="Picture 53"/>
            <p:cNvPicPr>
              <a:picLocks noChangeAspect="1" noChangeArrowheads="1"/>
            </p:cNvPicPr>
            <p:nvPr/>
          </p:nvPicPr>
          <p:blipFill>
            <a:blip r:embed="rId4"/>
            <a:srcRect/>
            <a:stretch>
              <a:fillRect/>
            </a:stretch>
          </p:blipFill>
          <p:spPr bwMode="auto">
            <a:xfrm>
              <a:off x="144" y="96"/>
              <a:ext cx="960" cy="960"/>
            </a:xfrm>
            <a:prstGeom prst="rect">
              <a:avLst/>
            </a:prstGeom>
            <a:noFill/>
            <a:ln w="9525">
              <a:noFill/>
              <a:miter lim="800000"/>
              <a:headEnd/>
              <a:tailEnd/>
            </a:ln>
          </p:spPr>
        </p:pic>
        <p:sp>
          <p:nvSpPr>
            <p:cNvPr id="25624" name="Oval 54"/>
            <p:cNvSpPr>
              <a:spLocks noChangeArrowheads="1"/>
            </p:cNvSpPr>
            <p:nvPr/>
          </p:nvSpPr>
          <p:spPr bwMode="auto">
            <a:xfrm>
              <a:off x="144" y="96"/>
              <a:ext cx="960" cy="960"/>
            </a:xfrm>
            <a:prstGeom prst="ellipse">
              <a:avLst/>
            </a:prstGeom>
            <a:noFill/>
            <a:ln w="9525">
              <a:solidFill>
                <a:schemeClr val="bg2"/>
              </a:solidFill>
              <a:round/>
              <a:headEnd/>
              <a:tailEnd/>
            </a:ln>
          </p:spPr>
          <p:txBody>
            <a:bodyPr wrap="none" anchor="ctr">
              <a:prstTxWarp prst="textNoShape">
                <a:avLst/>
              </a:prstTxWarp>
            </a:bodyPr>
            <a:lstStyle/>
            <a:p>
              <a:endParaRPr lang="it-IT"/>
            </a:p>
          </p:txBody>
        </p:sp>
      </p:grpSp>
      <p:pic>
        <p:nvPicPr>
          <p:cNvPr id="25620" name="Picture 55"/>
          <p:cNvPicPr>
            <a:picLocks noChangeAspect="1" noChangeArrowheads="1"/>
          </p:cNvPicPr>
          <p:nvPr/>
        </p:nvPicPr>
        <p:blipFill>
          <a:blip r:embed="rId5"/>
          <a:srcRect/>
          <a:stretch>
            <a:fillRect/>
          </a:stretch>
        </p:blipFill>
        <p:spPr bwMode="auto">
          <a:xfrm>
            <a:off x="8001000" y="76200"/>
            <a:ext cx="533400" cy="446088"/>
          </a:xfrm>
          <a:prstGeom prst="rect">
            <a:avLst/>
          </a:prstGeom>
          <a:noFill/>
          <a:ln w="9525">
            <a:noFill/>
            <a:miter lim="800000"/>
            <a:headEnd/>
            <a:tailEnd/>
          </a:ln>
        </p:spPr>
      </p:pic>
      <p:pic>
        <p:nvPicPr>
          <p:cNvPr id="25621" name="Picture 56"/>
          <p:cNvPicPr>
            <a:picLocks noChangeAspect="1" noChangeArrowheads="1"/>
          </p:cNvPicPr>
          <p:nvPr/>
        </p:nvPicPr>
        <p:blipFill>
          <a:blip r:embed="rId6"/>
          <a:srcRect/>
          <a:stretch>
            <a:fillRect/>
          </a:stretch>
        </p:blipFill>
        <p:spPr bwMode="auto">
          <a:xfrm>
            <a:off x="8534400" y="533400"/>
            <a:ext cx="533400" cy="458788"/>
          </a:xfrm>
          <a:prstGeom prst="rect">
            <a:avLst/>
          </a:prstGeom>
          <a:noFill/>
          <a:ln w="9525">
            <a:noFill/>
            <a:miter lim="800000"/>
            <a:headEnd/>
            <a:tailEnd/>
          </a:ln>
        </p:spPr>
      </p:pic>
      <p:sp>
        <p:nvSpPr>
          <p:cNvPr id="331833" name="Text Box 57"/>
          <p:cNvSpPr txBox="1">
            <a:spLocks noChangeArrowheads="1"/>
          </p:cNvSpPr>
          <p:nvPr/>
        </p:nvSpPr>
        <p:spPr bwMode="auto">
          <a:xfrm>
            <a:off x="1371600" y="762000"/>
            <a:ext cx="1822450" cy="276225"/>
          </a:xfrm>
          <a:prstGeom prst="rect">
            <a:avLst/>
          </a:prstGeom>
          <a:noFill/>
          <a:ln w="9525">
            <a:noFill/>
            <a:miter lim="800000"/>
            <a:headEnd/>
            <a:tailEnd/>
          </a:ln>
          <a:effectLst/>
        </p:spPr>
        <p:txBody>
          <a:bodyPr wrap="none">
            <a:prstTxWarp prst="textNoShape">
              <a:avLst/>
            </a:prstTxWarp>
            <a:spAutoFit/>
          </a:bodyPr>
          <a:lstStyle/>
          <a:p>
            <a:pPr eaLnBrk="1" hangingPunct="1">
              <a:defRPr/>
            </a:pPr>
            <a:r>
              <a:rPr lang="en-GB" sz="1200" i="1">
                <a:solidFill>
                  <a:srgbClr val="FFFF00"/>
                </a:solidFill>
                <a:effectLst>
                  <a:outerShdw blurRad="38100" dist="38100" dir="2700000" algn="tl">
                    <a:srgbClr val="000000"/>
                  </a:outerShdw>
                </a:effectLst>
                <a:latin typeface="Verdana" charset="0"/>
              </a:rPr>
              <a:t>www.magicproject.it</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381000" y="2254250"/>
            <a:ext cx="8534400" cy="641350"/>
          </a:xfrm>
          <a:prstGeom prst="rect">
            <a:avLst/>
          </a:prstGeom>
          <a:noFill/>
          <a:ln w="9525">
            <a:noFill/>
            <a:miter lim="800000"/>
            <a:headEnd/>
            <a:tailEnd/>
          </a:ln>
        </p:spPr>
        <p:txBody>
          <a:bodyPr>
            <a:prstTxWarp prst="textNoShape">
              <a:avLst/>
            </a:prstTxWarp>
            <a:spAutoFit/>
          </a:bodyPr>
          <a:lstStyle/>
          <a:p>
            <a:pPr>
              <a:defRPr/>
            </a:pPr>
            <a:r>
              <a:rPr lang="en-GB" sz="1800" b="1" i="1">
                <a:solidFill>
                  <a:srgbClr val="FFFF00"/>
                </a:solidFill>
                <a:effectLst>
                  <a:outerShdw blurRad="38100" dist="38100" dir="2700000" algn="tl">
                    <a:srgbClr val="000000"/>
                  </a:outerShdw>
                </a:effectLst>
                <a:ea typeface="ＭＳ Ｐゴシック" charset="-128"/>
                <a:cs typeface="ＭＳ Ｐゴシック" charset="-128"/>
              </a:rPr>
              <a:t>Establish objective criteria for homogeneous interpretation/representation of morphobathymetric features yielding  geohazard potential </a:t>
            </a:r>
          </a:p>
        </p:txBody>
      </p:sp>
      <p:sp>
        <p:nvSpPr>
          <p:cNvPr id="346120" name="Text Box 8"/>
          <p:cNvSpPr txBox="1">
            <a:spLocks noChangeArrowheads="1"/>
          </p:cNvSpPr>
          <p:nvPr/>
        </p:nvSpPr>
        <p:spPr bwMode="auto">
          <a:xfrm>
            <a:off x="76200" y="0"/>
            <a:ext cx="8839200" cy="822325"/>
          </a:xfrm>
          <a:prstGeom prst="rect">
            <a:avLst/>
          </a:prstGeom>
          <a:noFill/>
          <a:ln w="9525">
            <a:noFill/>
            <a:miter lim="800000"/>
            <a:headEnd/>
            <a:tailEnd/>
          </a:ln>
          <a:effectLst/>
        </p:spPr>
        <p:txBody>
          <a:bodyPr>
            <a:prstTxWarp prst="textNoShape">
              <a:avLst/>
            </a:prstTxWarp>
            <a:spAutoFit/>
          </a:bodyPr>
          <a:lstStyle/>
          <a:p>
            <a:pPr>
              <a:lnSpc>
                <a:spcPct val="120000"/>
              </a:lnSpc>
              <a:defRPr/>
            </a:pPr>
            <a:r>
              <a:rPr lang="en-GB" sz="2000" b="1" i="1" dirty="0">
                <a:solidFill>
                  <a:srgbClr val="FFFF00"/>
                </a:solidFill>
                <a:effectLst>
                  <a:outerShdw blurRad="38100" dist="38100" dir="2700000" algn="tl">
                    <a:srgbClr val="000000"/>
                  </a:outerShdw>
                </a:effectLst>
              </a:rPr>
              <a:t>Problems</a:t>
            </a:r>
            <a:r>
              <a:rPr lang="en-GB" sz="2000" b="1" dirty="0">
                <a:solidFill>
                  <a:srgbClr val="FFFF00"/>
                </a:solidFill>
                <a:effectLst>
                  <a:outerShdw blurRad="38100" dist="38100" dir="2700000" algn="tl">
                    <a:srgbClr val="000000"/>
                  </a:outerShdw>
                </a:effectLst>
              </a:rPr>
              <a:t> and </a:t>
            </a:r>
            <a:r>
              <a:rPr lang="en-GB" sz="2000" b="1" i="1" dirty="0">
                <a:solidFill>
                  <a:srgbClr val="FFFF00"/>
                </a:solidFill>
                <a:effectLst>
                  <a:outerShdw blurRad="38100" dist="38100" dir="2700000" algn="tl">
                    <a:srgbClr val="000000"/>
                  </a:outerShdw>
                </a:effectLst>
              </a:rPr>
              <a:t>Solutions</a:t>
            </a:r>
            <a:r>
              <a:rPr lang="en-GB" sz="2000" b="1" dirty="0">
                <a:solidFill>
                  <a:srgbClr val="FFFF00"/>
                </a:solidFill>
                <a:effectLst>
                  <a:outerShdw blurRad="38100" dist="38100" dir="2700000" algn="tl">
                    <a:srgbClr val="000000"/>
                  </a:outerShdw>
                </a:effectLst>
              </a:rPr>
              <a:t> in </a:t>
            </a:r>
            <a:r>
              <a:rPr lang="en-GB" sz="2000" b="1" dirty="0" err="1">
                <a:solidFill>
                  <a:srgbClr val="FFFF00"/>
                </a:solidFill>
                <a:effectLst>
                  <a:outerShdw blurRad="38100" dist="38100" dir="2700000" algn="tl">
                    <a:srgbClr val="000000"/>
                  </a:outerShdw>
                </a:effectLst>
              </a:rPr>
              <a:t>geohazard</a:t>
            </a:r>
            <a:r>
              <a:rPr lang="en-GB" sz="2000" b="1" dirty="0">
                <a:solidFill>
                  <a:srgbClr val="FFFF00"/>
                </a:solidFill>
                <a:effectLst>
                  <a:outerShdw blurRad="38100" dist="38100" dir="2700000" algn="tl">
                    <a:srgbClr val="000000"/>
                  </a:outerShdw>
                </a:effectLst>
              </a:rPr>
              <a:t> mapping based on </a:t>
            </a:r>
            <a:r>
              <a:rPr lang="en-GB" sz="2000" b="1" dirty="0" err="1">
                <a:solidFill>
                  <a:srgbClr val="FFFF00"/>
                </a:solidFill>
                <a:effectLst>
                  <a:outerShdw blurRad="38100" dist="38100" dir="2700000" algn="tl">
                    <a:srgbClr val="000000"/>
                  </a:outerShdw>
                </a:effectLst>
              </a:rPr>
              <a:t>Multibeam</a:t>
            </a:r>
            <a:r>
              <a:rPr lang="en-GB" sz="2000" b="1" dirty="0">
                <a:solidFill>
                  <a:srgbClr val="FFFF00"/>
                </a:solidFill>
                <a:effectLst>
                  <a:outerShdw blurRad="38100" dist="38100" dir="2700000" algn="tl">
                    <a:srgbClr val="000000"/>
                  </a:outerShdw>
                </a:effectLst>
              </a:rPr>
              <a:t> </a:t>
            </a:r>
            <a:r>
              <a:rPr lang="en-GB" sz="2000" b="1" dirty="0" err="1">
                <a:solidFill>
                  <a:srgbClr val="FFFF00"/>
                </a:solidFill>
                <a:effectLst>
                  <a:outerShdw blurRad="38100" dist="38100" dir="2700000" algn="tl">
                    <a:srgbClr val="000000"/>
                  </a:outerShdw>
                </a:effectLst>
              </a:rPr>
              <a:t>morpho</a:t>
            </a:r>
            <a:r>
              <a:rPr lang="en-GB" sz="2000" b="1" dirty="0">
                <a:solidFill>
                  <a:srgbClr val="FFFF00"/>
                </a:solidFill>
                <a:effectLst>
                  <a:outerShdw blurRad="38100" dist="38100" dir="2700000" algn="tl">
                    <a:srgbClr val="000000"/>
                  </a:outerShdw>
                </a:effectLst>
              </a:rPr>
              <a:t>-bathymetry</a:t>
            </a:r>
          </a:p>
        </p:txBody>
      </p:sp>
      <p:sp>
        <p:nvSpPr>
          <p:cNvPr id="346121" name="Text Box 9"/>
          <p:cNvSpPr txBox="1">
            <a:spLocks noChangeArrowheads="1"/>
          </p:cNvSpPr>
          <p:nvPr/>
        </p:nvSpPr>
        <p:spPr bwMode="auto">
          <a:xfrm>
            <a:off x="152400" y="914400"/>
            <a:ext cx="8915400" cy="946150"/>
          </a:xfrm>
          <a:prstGeom prst="rect">
            <a:avLst/>
          </a:prstGeom>
          <a:noFill/>
          <a:ln w="9525">
            <a:noFill/>
            <a:miter lim="800000"/>
            <a:headEnd/>
            <a:tailEnd/>
          </a:ln>
        </p:spPr>
        <p:txBody>
          <a:bodyPr>
            <a:prstTxWarp prst="textNoShape">
              <a:avLst/>
            </a:prstTxWarp>
            <a:spAutoFit/>
          </a:bodyPr>
          <a:lstStyle/>
          <a:p>
            <a:pPr>
              <a:defRPr/>
            </a:pPr>
            <a:r>
              <a:rPr lang="en-GB" sz="2000" b="1" i="1">
                <a:solidFill>
                  <a:srgbClr val="FFFF00"/>
                </a:solidFill>
                <a:effectLst>
                  <a:outerShdw blurRad="38100" dist="38100" dir="2700000" algn="tl">
                    <a:srgbClr val="000000"/>
                  </a:outerShdw>
                </a:effectLst>
                <a:ea typeface="ＭＳ Ｐゴシック" charset="-128"/>
                <a:cs typeface="ＭＳ Ｐゴシック" charset="-128"/>
              </a:rPr>
              <a:t>Problems</a:t>
            </a:r>
            <a:r>
              <a:rPr lang="en-GB" sz="1800" b="1" i="1">
                <a:solidFill>
                  <a:srgbClr val="FFFF00"/>
                </a:solidFill>
                <a:effectLst>
                  <a:outerShdw blurRad="38100" dist="38100" dir="2700000" algn="tl">
                    <a:srgbClr val="000000"/>
                  </a:outerShdw>
                </a:effectLst>
                <a:ea typeface="ＭＳ Ｐゴシック" charset="-128"/>
                <a:cs typeface="ＭＳ Ｐゴシック" charset="-128"/>
              </a:rPr>
              <a:t>:</a:t>
            </a:r>
          </a:p>
          <a:p>
            <a:pPr>
              <a:defRPr/>
            </a:pPr>
            <a:r>
              <a:rPr lang="en-GB" sz="1800" b="1">
                <a:solidFill>
                  <a:srgbClr val="FFFF00"/>
                </a:solidFill>
                <a:effectLst>
                  <a:outerShdw blurRad="38100" dist="38100" dir="2700000" algn="tl">
                    <a:srgbClr val="000000"/>
                  </a:outerShdw>
                </a:effectLst>
                <a:ea typeface="ＭＳ Ｐゴシック" charset="-128"/>
                <a:cs typeface="ＭＳ Ｐゴシック" charset="-128"/>
              </a:rPr>
              <a:t>recognition and representation of geohazard-related features and geological processes relying mainly on MB morpho-bathymetry</a:t>
            </a:r>
          </a:p>
        </p:txBody>
      </p:sp>
      <p:sp>
        <p:nvSpPr>
          <p:cNvPr id="346124" name="Text Box 12"/>
          <p:cNvSpPr txBox="1">
            <a:spLocks noChangeArrowheads="1"/>
          </p:cNvSpPr>
          <p:nvPr/>
        </p:nvSpPr>
        <p:spPr bwMode="auto">
          <a:xfrm>
            <a:off x="152400" y="3200400"/>
            <a:ext cx="8915400" cy="1220788"/>
          </a:xfrm>
          <a:prstGeom prst="rect">
            <a:avLst/>
          </a:prstGeom>
          <a:noFill/>
          <a:ln w="9525">
            <a:noFill/>
            <a:miter lim="800000"/>
            <a:headEnd/>
            <a:tailEnd/>
          </a:ln>
        </p:spPr>
        <p:txBody>
          <a:bodyPr>
            <a:prstTxWarp prst="textNoShape">
              <a:avLst/>
            </a:prstTxWarp>
            <a:spAutoFit/>
          </a:bodyPr>
          <a:lstStyle/>
          <a:p>
            <a:pPr>
              <a:defRPr/>
            </a:pPr>
            <a:r>
              <a:rPr lang="en-GB" sz="2000" b="1" i="1">
                <a:solidFill>
                  <a:srgbClr val="FFFF00"/>
                </a:solidFill>
                <a:effectLst>
                  <a:outerShdw blurRad="38100" dist="38100" dir="2700000" algn="tl">
                    <a:srgbClr val="000000"/>
                  </a:outerShdw>
                </a:effectLst>
                <a:ea typeface="ＭＳ Ｐゴシック" charset="-128"/>
                <a:cs typeface="ＭＳ Ｐゴシック" charset="-128"/>
              </a:rPr>
              <a:t>Solutions</a:t>
            </a:r>
            <a:r>
              <a:rPr lang="en-GB" sz="1800" b="1" i="1">
                <a:solidFill>
                  <a:srgbClr val="FFFF00"/>
                </a:solidFill>
                <a:effectLst>
                  <a:outerShdw blurRad="38100" dist="38100" dir="2700000" algn="tl">
                    <a:srgbClr val="000000"/>
                  </a:outerShdw>
                </a:effectLst>
                <a:ea typeface="ＭＳ Ｐゴシック" charset="-128"/>
                <a:cs typeface="ＭＳ Ｐゴシック" charset="-128"/>
              </a:rPr>
              <a:t>:</a:t>
            </a:r>
          </a:p>
          <a:p>
            <a:pPr>
              <a:defRPr/>
            </a:pPr>
            <a:r>
              <a:rPr lang="en-GB" sz="1800" b="1">
                <a:solidFill>
                  <a:srgbClr val="FFFF00"/>
                </a:solidFill>
                <a:effectLst>
                  <a:outerShdw blurRad="38100" dist="38100" dir="2700000" algn="tl">
                    <a:srgbClr val="000000"/>
                  </a:outerShdw>
                </a:effectLst>
                <a:ea typeface="ＭＳ Ｐゴシック" charset="-128"/>
                <a:cs typeface="ＭＳ Ｐゴシック" charset="-128"/>
              </a:rPr>
              <a:t>Separate morphological (objective) and genetic (interpretative) aspects (mapping of morphological features independently of their nature and geohazard potential)</a:t>
            </a:r>
          </a:p>
        </p:txBody>
      </p:sp>
      <p:sp>
        <p:nvSpPr>
          <p:cNvPr id="346125" name="Text Box 13"/>
          <p:cNvSpPr txBox="1">
            <a:spLocks noChangeArrowheads="1"/>
          </p:cNvSpPr>
          <p:nvPr/>
        </p:nvSpPr>
        <p:spPr bwMode="auto">
          <a:xfrm>
            <a:off x="457200" y="4495800"/>
            <a:ext cx="7239000" cy="366713"/>
          </a:xfrm>
          <a:prstGeom prst="rect">
            <a:avLst/>
          </a:prstGeom>
          <a:noFill/>
          <a:ln w="9525">
            <a:noFill/>
            <a:miter lim="800000"/>
            <a:headEnd/>
            <a:tailEnd/>
          </a:ln>
        </p:spPr>
        <p:txBody>
          <a:bodyPr>
            <a:prstTxWarp prst="textNoShape">
              <a:avLst/>
            </a:prstTxWarp>
            <a:spAutoFit/>
          </a:bodyPr>
          <a:lstStyle/>
          <a:p>
            <a:pPr>
              <a:defRPr/>
            </a:pPr>
            <a:r>
              <a:rPr lang="en-GB" sz="1800" b="1" i="1">
                <a:solidFill>
                  <a:srgbClr val="FFFF00"/>
                </a:solidFill>
                <a:effectLst>
                  <a:outerShdw blurRad="38100" dist="38100" dir="2700000" algn="tl">
                    <a:srgbClr val="000000"/>
                  </a:outerShdw>
                </a:effectLst>
                <a:ea typeface="ＭＳ Ｐゴシック" charset="-128"/>
                <a:cs typeface="ＭＳ Ｐゴシック" charset="-128"/>
              </a:rPr>
              <a:t>1 - Define all mappable morphological features</a:t>
            </a:r>
          </a:p>
        </p:txBody>
      </p:sp>
      <p:sp>
        <p:nvSpPr>
          <p:cNvPr id="346126" name="Text Box 14"/>
          <p:cNvSpPr txBox="1">
            <a:spLocks noChangeArrowheads="1"/>
          </p:cNvSpPr>
          <p:nvPr/>
        </p:nvSpPr>
        <p:spPr bwMode="auto">
          <a:xfrm>
            <a:off x="457200" y="4999038"/>
            <a:ext cx="8382000" cy="641350"/>
          </a:xfrm>
          <a:prstGeom prst="rect">
            <a:avLst/>
          </a:prstGeom>
          <a:noFill/>
          <a:ln w="9525">
            <a:noFill/>
            <a:miter lim="800000"/>
            <a:headEnd/>
            <a:tailEnd/>
          </a:ln>
        </p:spPr>
        <p:txBody>
          <a:bodyPr>
            <a:prstTxWarp prst="textNoShape">
              <a:avLst/>
            </a:prstTxWarp>
            <a:spAutoFit/>
          </a:bodyPr>
          <a:lstStyle/>
          <a:p>
            <a:pPr>
              <a:defRPr/>
            </a:pPr>
            <a:r>
              <a:rPr lang="en-GB" sz="1800" b="1" i="1">
                <a:solidFill>
                  <a:srgbClr val="FFFF00"/>
                </a:solidFill>
                <a:effectLst>
                  <a:outerShdw blurRad="38100" dist="38100" dir="2700000" algn="tl">
                    <a:srgbClr val="000000"/>
                  </a:outerShdw>
                </a:effectLst>
                <a:ea typeface="ＭＳ Ｐゴシック" charset="-128"/>
                <a:cs typeface="ＭＳ Ｐゴシック" charset="-128"/>
              </a:rPr>
              <a:t>2 - Define codes for representing morphological features independently</a:t>
            </a:r>
          </a:p>
          <a:p>
            <a:pPr>
              <a:defRPr/>
            </a:pPr>
            <a:r>
              <a:rPr lang="en-GB" sz="1800" b="1" i="1">
                <a:solidFill>
                  <a:srgbClr val="FFFF00"/>
                </a:solidFill>
                <a:effectLst>
                  <a:outerShdw blurRad="38100" dist="38100" dir="2700000" algn="tl">
                    <a:srgbClr val="000000"/>
                  </a:outerShdw>
                </a:effectLst>
                <a:ea typeface="ＭＳ Ｐゴシック" charset="-128"/>
                <a:cs typeface="ＭＳ Ｐゴシック" charset="-128"/>
              </a:rPr>
              <a:t>      from their nature and related genetic processes</a:t>
            </a:r>
          </a:p>
        </p:txBody>
      </p:sp>
      <p:sp>
        <p:nvSpPr>
          <p:cNvPr id="346127" name="Text Box 15"/>
          <p:cNvSpPr txBox="1">
            <a:spLocks noChangeArrowheads="1"/>
          </p:cNvSpPr>
          <p:nvPr/>
        </p:nvSpPr>
        <p:spPr bwMode="auto">
          <a:xfrm>
            <a:off x="457200" y="5689600"/>
            <a:ext cx="8382000" cy="915988"/>
          </a:xfrm>
          <a:prstGeom prst="rect">
            <a:avLst/>
          </a:prstGeom>
          <a:noFill/>
          <a:ln w="9525">
            <a:noFill/>
            <a:miter lim="800000"/>
            <a:headEnd/>
            <a:tailEnd/>
          </a:ln>
        </p:spPr>
        <p:txBody>
          <a:bodyPr>
            <a:prstTxWarp prst="textNoShape">
              <a:avLst/>
            </a:prstTxWarp>
            <a:spAutoFit/>
          </a:bodyPr>
          <a:lstStyle/>
          <a:p>
            <a:pPr>
              <a:defRPr/>
            </a:pPr>
            <a:r>
              <a:rPr lang="en-GB" sz="1800" b="1" i="1">
                <a:solidFill>
                  <a:srgbClr val="FFFF00"/>
                </a:solidFill>
                <a:effectLst>
                  <a:outerShdw blurRad="38100" dist="38100" dir="2700000" algn="tl">
                    <a:srgbClr val="000000"/>
                  </a:outerShdw>
                </a:effectLst>
                <a:ea typeface="ＭＳ Ｐゴシック" charset="-128"/>
                <a:cs typeface="ＭＳ Ｐゴシック" charset="-128"/>
              </a:rPr>
              <a:t>3 - Hierarchy of interpretative and representative scales and levels for</a:t>
            </a:r>
          </a:p>
          <a:p>
            <a:pPr>
              <a:defRPr/>
            </a:pPr>
            <a:r>
              <a:rPr lang="en-GB" sz="1800" b="1" i="1">
                <a:solidFill>
                  <a:srgbClr val="FFFF00"/>
                </a:solidFill>
                <a:effectLst>
                  <a:outerShdw blurRad="38100" dist="38100" dir="2700000" algn="tl">
                    <a:srgbClr val="000000"/>
                  </a:outerShdw>
                </a:effectLst>
                <a:ea typeface="ＭＳ Ｐゴシック" charset="-128"/>
                <a:cs typeface="ＭＳ Ｐゴシック" charset="-128"/>
              </a:rPr>
              <a:t>      expressing morphological and genetical aspects of geohazard related</a:t>
            </a:r>
          </a:p>
          <a:p>
            <a:pPr>
              <a:defRPr/>
            </a:pPr>
            <a:r>
              <a:rPr lang="en-GB" sz="1800" b="1" i="1">
                <a:solidFill>
                  <a:srgbClr val="FFFF00"/>
                </a:solidFill>
                <a:effectLst>
                  <a:outerShdw blurRad="38100" dist="38100" dir="2700000" algn="tl">
                    <a:srgbClr val="000000"/>
                  </a:outerShdw>
                </a:effectLst>
                <a:ea typeface="ＭＳ Ｐゴシック" charset="-128"/>
                <a:cs typeface="ＭＳ Ｐゴシック" charset="-128"/>
              </a:rPr>
              <a:t>      features: Multi-level (4 Levels) Map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46121"/>
                                        </p:tgtEl>
                                        <p:attrNameLst>
                                          <p:attrName>style.visibility</p:attrName>
                                        </p:attrNameLst>
                                      </p:cBhvr>
                                      <p:to>
                                        <p:strVal val="visible"/>
                                      </p:to>
                                    </p:set>
                                    <p:anim calcmode="lin" valueType="num">
                                      <p:cBhvr>
                                        <p:cTn id="7" dur="500" fill="hold"/>
                                        <p:tgtEl>
                                          <p:spTgt spid="346121"/>
                                        </p:tgtEl>
                                        <p:attrNameLst>
                                          <p:attrName>ppt_w</p:attrName>
                                        </p:attrNameLst>
                                      </p:cBhvr>
                                      <p:tavLst>
                                        <p:tav tm="0">
                                          <p:val>
                                            <p:fltVal val="0"/>
                                          </p:val>
                                        </p:tav>
                                        <p:tav tm="100000">
                                          <p:val>
                                            <p:strVal val="#ppt_w"/>
                                          </p:val>
                                        </p:tav>
                                      </p:tavLst>
                                    </p:anim>
                                    <p:anim calcmode="lin" valueType="num">
                                      <p:cBhvr>
                                        <p:cTn id="8" dur="500" fill="hold"/>
                                        <p:tgtEl>
                                          <p:spTgt spid="34612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46114"/>
                                        </p:tgtEl>
                                        <p:attrNameLst>
                                          <p:attrName>style.visibility</p:attrName>
                                        </p:attrNameLst>
                                      </p:cBhvr>
                                      <p:to>
                                        <p:strVal val="visible"/>
                                      </p:to>
                                    </p:set>
                                    <p:anim calcmode="lin" valueType="num">
                                      <p:cBhvr>
                                        <p:cTn id="13" dur="500" fill="hold"/>
                                        <p:tgtEl>
                                          <p:spTgt spid="346114"/>
                                        </p:tgtEl>
                                        <p:attrNameLst>
                                          <p:attrName>ppt_w</p:attrName>
                                        </p:attrNameLst>
                                      </p:cBhvr>
                                      <p:tavLst>
                                        <p:tav tm="0">
                                          <p:val>
                                            <p:fltVal val="0"/>
                                          </p:val>
                                        </p:tav>
                                        <p:tav tm="100000">
                                          <p:val>
                                            <p:strVal val="#ppt_w"/>
                                          </p:val>
                                        </p:tav>
                                      </p:tavLst>
                                    </p:anim>
                                    <p:anim calcmode="lin" valueType="num">
                                      <p:cBhvr>
                                        <p:cTn id="14" dur="500" fill="hold"/>
                                        <p:tgtEl>
                                          <p:spTgt spid="34611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46124"/>
                                        </p:tgtEl>
                                        <p:attrNameLst>
                                          <p:attrName>style.visibility</p:attrName>
                                        </p:attrNameLst>
                                      </p:cBhvr>
                                      <p:to>
                                        <p:strVal val="visible"/>
                                      </p:to>
                                    </p:set>
                                    <p:anim calcmode="lin" valueType="num">
                                      <p:cBhvr>
                                        <p:cTn id="19" dur="500" fill="hold"/>
                                        <p:tgtEl>
                                          <p:spTgt spid="346124"/>
                                        </p:tgtEl>
                                        <p:attrNameLst>
                                          <p:attrName>ppt_w</p:attrName>
                                        </p:attrNameLst>
                                      </p:cBhvr>
                                      <p:tavLst>
                                        <p:tav tm="0">
                                          <p:val>
                                            <p:fltVal val="0"/>
                                          </p:val>
                                        </p:tav>
                                        <p:tav tm="100000">
                                          <p:val>
                                            <p:strVal val="#ppt_w"/>
                                          </p:val>
                                        </p:tav>
                                      </p:tavLst>
                                    </p:anim>
                                    <p:anim calcmode="lin" valueType="num">
                                      <p:cBhvr>
                                        <p:cTn id="20" dur="500" fill="hold"/>
                                        <p:tgtEl>
                                          <p:spTgt spid="34612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46125"/>
                                        </p:tgtEl>
                                        <p:attrNameLst>
                                          <p:attrName>style.visibility</p:attrName>
                                        </p:attrNameLst>
                                      </p:cBhvr>
                                      <p:to>
                                        <p:strVal val="visible"/>
                                      </p:to>
                                    </p:set>
                                    <p:anim calcmode="lin" valueType="num">
                                      <p:cBhvr>
                                        <p:cTn id="25" dur="500" fill="hold"/>
                                        <p:tgtEl>
                                          <p:spTgt spid="346125"/>
                                        </p:tgtEl>
                                        <p:attrNameLst>
                                          <p:attrName>ppt_w</p:attrName>
                                        </p:attrNameLst>
                                      </p:cBhvr>
                                      <p:tavLst>
                                        <p:tav tm="0">
                                          <p:val>
                                            <p:fltVal val="0"/>
                                          </p:val>
                                        </p:tav>
                                        <p:tav tm="100000">
                                          <p:val>
                                            <p:strVal val="#ppt_w"/>
                                          </p:val>
                                        </p:tav>
                                      </p:tavLst>
                                    </p:anim>
                                    <p:anim calcmode="lin" valueType="num">
                                      <p:cBhvr>
                                        <p:cTn id="26" dur="500" fill="hold"/>
                                        <p:tgtEl>
                                          <p:spTgt spid="346125"/>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46126"/>
                                        </p:tgtEl>
                                        <p:attrNameLst>
                                          <p:attrName>style.visibility</p:attrName>
                                        </p:attrNameLst>
                                      </p:cBhvr>
                                      <p:to>
                                        <p:strVal val="visible"/>
                                      </p:to>
                                    </p:set>
                                    <p:anim calcmode="lin" valueType="num">
                                      <p:cBhvr>
                                        <p:cTn id="31" dur="500" fill="hold"/>
                                        <p:tgtEl>
                                          <p:spTgt spid="346126"/>
                                        </p:tgtEl>
                                        <p:attrNameLst>
                                          <p:attrName>ppt_w</p:attrName>
                                        </p:attrNameLst>
                                      </p:cBhvr>
                                      <p:tavLst>
                                        <p:tav tm="0">
                                          <p:val>
                                            <p:fltVal val="0"/>
                                          </p:val>
                                        </p:tav>
                                        <p:tav tm="100000">
                                          <p:val>
                                            <p:strVal val="#ppt_w"/>
                                          </p:val>
                                        </p:tav>
                                      </p:tavLst>
                                    </p:anim>
                                    <p:anim calcmode="lin" valueType="num">
                                      <p:cBhvr>
                                        <p:cTn id="32" dur="500" fill="hold"/>
                                        <p:tgtEl>
                                          <p:spTgt spid="346126"/>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46127"/>
                                        </p:tgtEl>
                                        <p:attrNameLst>
                                          <p:attrName>style.visibility</p:attrName>
                                        </p:attrNameLst>
                                      </p:cBhvr>
                                      <p:to>
                                        <p:strVal val="visible"/>
                                      </p:to>
                                    </p:set>
                                    <p:anim calcmode="lin" valueType="num">
                                      <p:cBhvr>
                                        <p:cTn id="37" dur="500" fill="hold"/>
                                        <p:tgtEl>
                                          <p:spTgt spid="346127"/>
                                        </p:tgtEl>
                                        <p:attrNameLst>
                                          <p:attrName>ppt_w</p:attrName>
                                        </p:attrNameLst>
                                      </p:cBhvr>
                                      <p:tavLst>
                                        <p:tav tm="0">
                                          <p:val>
                                            <p:fltVal val="0"/>
                                          </p:val>
                                        </p:tav>
                                        <p:tav tm="100000">
                                          <p:val>
                                            <p:strVal val="#ppt_w"/>
                                          </p:val>
                                        </p:tav>
                                      </p:tavLst>
                                    </p:anim>
                                    <p:anim calcmode="lin" valueType="num">
                                      <p:cBhvr>
                                        <p:cTn id="38" dur="500" fill="hold"/>
                                        <p:tgtEl>
                                          <p:spTgt spid="3461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4" grpId="0"/>
      <p:bldP spid="346121" grpId="0"/>
      <p:bldP spid="346124" grpId="0"/>
      <p:bldP spid="346125" grpId="0"/>
      <p:bldP spid="346126" grpId="0"/>
      <p:bldP spid="346127" grpId="0"/>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4316" name="Text Box 12"/>
          <p:cNvSpPr txBox="1">
            <a:spLocks noChangeArrowheads="1"/>
          </p:cNvSpPr>
          <p:nvPr/>
        </p:nvSpPr>
        <p:spPr bwMode="auto">
          <a:xfrm>
            <a:off x="152400" y="3975100"/>
            <a:ext cx="5486400" cy="1739900"/>
          </a:xfrm>
          <a:prstGeom prst="rect">
            <a:avLst/>
          </a:prstGeom>
          <a:noFill/>
          <a:ln w="9525">
            <a:noFill/>
            <a:miter lim="800000"/>
            <a:headEnd/>
            <a:tailEnd/>
          </a:ln>
        </p:spPr>
        <p:txBody>
          <a:bodyPr>
            <a:prstTxWarp prst="textNoShape">
              <a:avLst/>
            </a:prstTxWarp>
            <a:spAutoFit/>
          </a:bodyPr>
          <a:lstStyle/>
          <a:p>
            <a:pPr>
              <a:defRPr/>
            </a:pPr>
            <a:r>
              <a:rPr lang="en-GB" sz="1800" b="1">
                <a:solidFill>
                  <a:srgbClr val="FFFF00"/>
                </a:solidFill>
                <a:effectLst>
                  <a:outerShdw blurRad="38100" dist="38100" dir="2700000" algn="tl">
                    <a:srgbClr val="000000"/>
                  </a:outerShdw>
                </a:effectLst>
                <a:ea typeface="ＭＳ Ｐゴシック" charset="-128"/>
                <a:cs typeface="ＭＳ Ｐゴシック" charset="-128"/>
              </a:rPr>
              <a:t>ME are reconducted to 4 main Types:</a:t>
            </a:r>
          </a:p>
          <a:p>
            <a:pPr>
              <a:defRPr/>
            </a:pPr>
            <a:endParaRPr lang="en-GB" sz="1800" b="1">
              <a:solidFill>
                <a:srgbClr val="FFFF00"/>
              </a:solidFill>
              <a:effectLst>
                <a:outerShdw blurRad="38100" dist="38100" dir="2700000" algn="tl">
                  <a:srgbClr val="000000"/>
                </a:outerShdw>
              </a:effectLst>
              <a:ea typeface="ＭＳ Ｐゴシック" charset="-128"/>
              <a:cs typeface="ＭＳ Ｐゴシック" charset="-128"/>
            </a:endParaRPr>
          </a:p>
          <a:p>
            <a:pPr>
              <a:defRPr/>
            </a:pPr>
            <a:r>
              <a:rPr lang="en-GB" sz="1800" b="1" i="1">
                <a:solidFill>
                  <a:srgbClr val="FFFF00"/>
                </a:solidFill>
                <a:effectLst>
                  <a:outerShdw blurRad="38100" dist="38100" dir="2700000" algn="tl">
                    <a:srgbClr val="000000"/>
                  </a:outerShdw>
                </a:effectLst>
                <a:ea typeface="ＭＳ Ｐゴシック" charset="-128"/>
                <a:cs typeface="ＭＳ Ｐゴシック" charset="-128"/>
              </a:rPr>
              <a:t>1 - Morphological breaks or scarps </a:t>
            </a:r>
          </a:p>
          <a:p>
            <a:pPr>
              <a:defRPr/>
            </a:pPr>
            <a:r>
              <a:rPr lang="en-GB" sz="1800" b="1" i="1">
                <a:solidFill>
                  <a:srgbClr val="FFFF00"/>
                </a:solidFill>
                <a:effectLst>
                  <a:outerShdw blurRad="38100" dist="38100" dir="2700000" algn="tl">
                    <a:srgbClr val="000000"/>
                  </a:outerShdw>
                </a:effectLst>
                <a:ea typeface="ＭＳ Ｐゴシック" charset="-128"/>
                <a:cs typeface="ＭＳ Ｐゴシック" charset="-128"/>
              </a:rPr>
              <a:t>2 - Bed forms</a:t>
            </a:r>
          </a:p>
          <a:p>
            <a:pPr>
              <a:defRPr/>
            </a:pPr>
            <a:r>
              <a:rPr lang="en-GB" sz="1800" b="1" i="1">
                <a:solidFill>
                  <a:srgbClr val="FFFF00"/>
                </a:solidFill>
                <a:effectLst>
                  <a:outerShdw blurRad="38100" dist="38100" dir="2700000" algn="tl">
                    <a:srgbClr val="000000"/>
                  </a:outerShdw>
                </a:effectLst>
                <a:ea typeface="ＭＳ Ｐゴシック" charset="-128"/>
                <a:cs typeface="ＭＳ Ｐゴシック" charset="-128"/>
              </a:rPr>
              <a:t>3 - Event deposits </a:t>
            </a:r>
          </a:p>
          <a:p>
            <a:pPr>
              <a:defRPr/>
            </a:pPr>
            <a:r>
              <a:rPr lang="en-GB" sz="1800" b="1" i="1">
                <a:solidFill>
                  <a:srgbClr val="FFFF00"/>
                </a:solidFill>
                <a:effectLst>
                  <a:outerShdw blurRad="38100" dist="38100" dir="2700000" algn="tl">
                    <a:srgbClr val="000000"/>
                  </a:outerShdw>
                </a:effectLst>
                <a:ea typeface="ＭＳ Ｐゴシック" charset="-128"/>
                <a:cs typeface="ＭＳ Ｐゴシック" charset="-128"/>
              </a:rPr>
              <a:t>4 - Irregular and deformed seafloor</a:t>
            </a:r>
            <a:endParaRPr lang="en-GB" sz="1800" b="1">
              <a:solidFill>
                <a:srgbClr val="FFFF00"/>
              </a:solidFill>
              <a:effectLst>
                <a:outerShdw blurRad="38100" dist="38100" dir="2700000" algn="tl">
                  <a:srgbClr val="000000"/>
                </a:outerShdw>
              </a:effectLst>
              <a:ea typeface="ＭＳ Ｐゴシック" charset="-128"/>
              <a:cs typeface="ＭＳ Ｐゴシック" charset="-128"/>
            </a:endParaRPr>
          </a:p>
        </p:txBody>
      </p:sp>
      <p:sp>
        <p:nvSpPr>
          <p:cNvPr id="354319" name="Text Box 15"/>
          <p:cNvSpPr txBox="1">
            <a:spLocks noChangeArrowheads="1"/>
          </p:cNvSpPr>
          <p:nvPr/>
        </p:nvSpPr>
        <p:spPr bwMode="auto">
          <a:xfrm>
            <a:off x="152400" y="1524000"/>
            <a:ext cx="8915400" cy="641350"/>
          </a:xfrm>
          <a:prstGeom prst="rect">
            <a:avLst/>
          </a:prstGeom>
          <a:noFill/>
          <a:ln w="9525">
            <a:noFill/>
            <a:miter lim="800000"/>
            <a:headEnd/>
            <a:tailEnd/>
          </a:ln>
        </p:spPr>
        <p:txBody>
          <a:bodyPr>
            <a:prstTxWarp prst="textNoShape">
              <a:avLst/>
            </a:prstTxWarp>
            <a:spAutoFit/>
          </a:bodyPr>
          <a:lstStyle/>
          <a:p>
            <a:pPr>
              <a:defRPr/>
            </a:pPr>
            <a:r>
              <a:rPr lang="en-GB" sz="1800" b="1">
                <a:solidFill>
                  <a:srgbClr val="FFFF00"/>
                </a:solidFill>
                <a:effectLst>
                  <a:outerShdw blurRad="38100" dist="38100" dir="2700000" algn="tl">
                    <a:srgbClr val="000000"/>
                  </a:outerShdw>
                </a:effectLst>
                <a:ea typeface="ＭＳ Ｐゴシック" charset="-128"/>
                <a:cs typeface="ＭＳ Ｐゴシック" charset="-128"/>
              </a:rPr>
              <a:t>Seafloor morphology is defined through the definition of basic features  referred to as  Morphobathymetric Elements (ME)</a:t>
            </a:r>
          </a:p>
        </p:txBody>
      </p:sp>
      <p:sp>
        <p:nvSpPr>
          <p:cNvPr id="354325" name="Text Box 21"/>
          <p:cNvSpPr txBox="1">
            <a:spLocks noChangeArrowheads="1"/>
          </p:cNvSpPr>
          <p:nvPr/>
        </p:nvSpPr>
        <p:spPr bwMode="auto">
          <a:xfrm>
            <a:off x="152400" y="304800"/>
            <a:ext cx="7467600" cy="396875"/>
          </a:xfrm>
          <a:prstGeom prst="rect">
            <a:avLst/>
          </a:prstGeom>
          <a:noFill/>
          <a:ln w="9525">
            <a:noFill/>
            <a:miter lim="800000"/>
            <a:headEnd/>
            <a:tailEnd/>
          </a:ln>
        </p:spPr>
        <p:txBody>
          <a:bodyPr>
            <a:prstTxWarp prst="textNoShape">
              <a:avLst/>
            </a:prstTxWarp>
            <a:spAutoFit/>
          </a:bodyPr>
          <a:lstStyle/>
          <a:p>
            <a:pPr>
              <a:defRPr/>
            </a:pPr>
            <a:r>
              <a:rPr lang="en-GB" sz="2000" b="1" i="1">
                <a:solidFill>
                  <a:srgbClr val="FFFF00"/>
                </a:solidFill>
                <a:effectLst>
                  <a:outerShdw blurRad="38100" dist="38100" dir="2700000" algn="tl">
                    <a:srgbClr val="000000"/>
                  </a:outerShdw>
                </a:effectLst>
                <a:ea typeface="ＭＳ Ｐゴシック" charset="-128"/>
                <a:cs typeface="ＭＳ Ｐゴシック" charset="-128"/>
              </a:rPr>
              <a:t>1 - Define all mappable morphological features</a:t>
            </a:r>
          </a:p>
        </p:txBody>
      </p:sp>
      <p:sp>
        <p:nvSpPr>
          <p:cNvPr id="354326" name="Text Box 22"/>
          <p:cNvSpPr txBox="1">
            <a:spLocks noChangeArrowheads="1"/>
          </p:cNvSpPr>
          <p:nvPr/>
        </p:nvSpPr>
        <p:spPr bwMode="auto">
          <a:xfrm>
            <a:off x="152400" y="2711450"/>
            <a:ext cx="8915400" cy="641350"/>
          </a:xfrm>
          <a:prstGeom prst="rect">
            <a:avLst/>
          </a:prstGeom>
          <a:noFill/>
          <a:ln w="9525">
            <a:noFill/>
            <a:miter lim="800000"/>
            <a:headEnd/>
            <a:tailEnd/>
          </a:ln>
        </p:spPr>
        <p:txBody>
          <a:bodyPr>
            <a:prstTxWarp prst="textNoShape">
              <a:avLst/>
            </a:prstTxWarp>
            <a:spAutoFit/>
          </a:bodyPr>
          <a:lstStyle/>
          <a:p>
            <a:pPr>
              <a:defRPr/>
            </a:pPr>
            <a:r>
              <a:rPr lang="en-GB" sz="1800" b="1">
                <a:solidFill>
                  <a:srgbClr val="FFFF00"/>
                </a:solidFill>
                <a:effectLst>
                  <a:outerShdw blurRad="38100" dist="38100" dir="2700000" algn="tl">
                    <a:srgbClr val="000000"/>
                  </a:outerShdw>
                </a:effectLst>
                <a:ea typeface="ＭＳ Ｐゴシック" charset="-128"/>
                <a:cs typeface="ＭＳ Ｐゴシック" charset="-128"/>
              </a:rPr>
              <a:t>ME are mapped at scale 1:50.000 (lower limit: 100 m) and constitute the basic level of information relative to geohazard-related features/processes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4319"/>
                                        </p:tgtEl>
                                        <p:attrNameLst>
                                          <p:attrName>style.visibility</p:attrName>
                                        </p:attrNameLst>
                                      </p:cBhvr>
                                      <p:to>
                                        <p:strVal val="visible"/>
                                      </p:to>
                                    </p:set>
                                    <p:anim calcmode="lin" valueType="num">
                                      <p:cBhvr>
                                        <p:cTn id="7" dur="500" fill="hold"/>
                                        <p:tgtEl>
                                          <p:spTgt spid="354319"/>
                                        </p:tgtEl>
                                        <p:attrNameLst>
                                          <p:attrName>ppt_w</p:attrName>
                                        </p:attrNameLst>
                                      </p:cBhvr>
                                      <p:tavLst>
                                        <p:tav tm="0">
                                          <p:val>
                                            <p:fltVal val="0"/>
                                          </p:val>
                                        </p:tav>
                                        <p:tav tm="100000">
                                          <p:val>
                                            <p:strVal val="#ppt_w"/>
                                          </p:val>
                                        </p:tav>
                                      </p:tavLst>
                                    </p:anim>
                                    <p:anim calcmode="lin" valueType="num">
                                      <p:cBhvr>
                                        <p:cTn id="8" dur="500" fill="hold"/>
                                        <p:tgtEl>
                                          <p:spTgt spid="35431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54326"/>
                                        </p:tgtEl>
                                        <p:attrNameLst>
                                          <p:attrName>style.visibility</p:attrName>
                                        </p:attrNameLst>
                                      </p:cBhvr>
                                      <p:to>
                                        <p:strVal val="visible"/>
                                      </p:to>
                                    </p:set>
                                    <p:anim calcmode="lin" valueType="num">
                                      <p:cBhvr>
                                        <p:cTn id="13" dur="500" fill="hold"/>
                                        <p:tgtEl>
                                          <p:spTgt spid="354326"/>
                                        </p:tgtEl>
                                        <p:attrNameLst>
                                          <p:attrName>ppt_w</p:attrName>
                                        </p:attrNameLst>
                                      </p:cBhvr>
                                      <p:tavLst>
                                        <p:tav tm="0">
                                          <p:val>
                                            <p:fltVal val="0"/>
                                          </p:val>
                                        </p:tav>
                                        <p:tav tm="100000">
                                          <p:val>
                                            <p:strVal val="#ppt_w"/>
                                          </p:val>
                                        </p:tav>
                                      </p:tavLst>
                                    </p:anim>
                                    <p:anim calcmode="lin" valueType="num">
                                      <p:cBhvr>
                                        <p:cTn id="14" dur="500" fill="hold"/>
                                        <p:tgtEl>
                                          <p:spTgt spid="35432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54316"/>
                                        </p:tgtEl>
                                        <p:attrNameLst>
                                          <p:attrName>style.visibility</p:attrName>
                                        </p:attrNameLst>
                                      </p:cBhvr>
                                      <p:to>
                                        <p:strVal val="visible"/>
                                      </p:to>
                                    </p:set>
                                    <p:anim calcmode="lin" valueType="num">
                                      <p:cBhvr>
                                        <p:cTn id="19" dur="500" fill="hold"/>
                                        <p:tgtEl>
                                          <p:spTgt spid="354316"/>
                                        </p:tgtEl>
                                        <p:attrNameLst>
                                          <p:attrName>ppt_w</p:attrName>
                                        </p:attrNameLst>
                                      </p:cBhvr>
                                      <p:tavLst>
                                        <p:tav tm="0">
                                          <p:val>
                                            <p:fltVal val="0"/>
                                          </p:val>
                                        </p:tav>
                                        <p:tav tm="100000">
                                          <p:val>
                                            <p:strVal val="#ppt_w"/>
                                          </p:val>
                                        </p:tav>
                                      </p:tavLst>
                                    </p:anim>
                                    <p:anim calcmode="lin" valueType="num">
                                      <p:cBhvr>
                                        <p:cTn id="20" dur="500" fill="hold"/>
                                        <p:tgtEl>
                                          <p:spTgt spid="354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16" grpId="0"/>
      <p:bldP spid="354319" grpId="0"/>
      <p:bldP spid="354326" grpId="0"/>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6356" name="Text Box 4"/>
          <p:cNvSpPr txBox="1">
            <a:spLocks noChangeArrowheads="1"/>
          </p:cNvSpPr>
          <p:nvPr/>
        </p:nvSpPr>
        <p:spPr bwMode="auto">
          <a:xfrm>
            <a:off x="152400" y="304800"/>
            <a:ext cx="8839200" cy="701675"/>
          </a:xfrm>
          <a:prstGeom prst="rect">
            <a:avLst/>
          </a:prstGeom>
          <a:noFill/>
          <a:ln w="9525">
            <a:noFill/>
            <a:miter lim="800000"/>
            <a:headEnd/>
            <a:tailEnd/>
          </a:ln>
        </p:spPr>
        <p:txBody>
          <a:bodyPr>
            <a:prstTxWarp prst="textNoShape">
              <a:avLst/>
            </a:prstTxWarp>
            <a:spAutoFit/>
          </a:bodyPr>
          <a:lstStyle/>
          <a:p>
            <a:pPr>
              <a:defRPr/>
            </a:pPr>
            <a:r>
              <a:rPr lang="en-GB" sz="2000" b="1" i="1">
                <a:solidFill>
                  <a:srgbClr val="FFFF00"/>
                </a:solidFill>
                <a:effectLst>
                  <a:outerShdw blurRad="38100" dist="38100" dir="2700000" algn="tl">
                    <a:srgbClr val="000000"/>
                  </a:outerShdw>
                </a:effectLst>
                <a:ea typeface="ＭＳ Ｐゴシック" charset="-128"/>
                <a:cs typeface="ＭＳ Ｐゴシック" charset="-128"/>
              </a:rPr>
              <a:t>2 - Define codes for representing each morphological features and</a:t>
            </a:r>
          </a:p>
          <a:p>
            <a:pPr>
              <a:defRPr/>
            </a:pPr>
            <a:r>
              <a:rPr lang="en-GB" sz="2000" b="1" i="1">
                <a:solidFill>
                  <a:srgbClr val="FFFF00"/>
                </a:solidFill>
                <a:effectLst>
                  <a:outerShdw blurRad="38100" dist="38100" dir="2700000" algn="tl">
                    <a:srgbClr val="000000"/>
                  </a:outerShdw>
                </a:effectLst>
                <a:ea typeface="ＭＳ Ｐゴシック" charset="-128"/>
                <a:cs typeface="ＭＳ Ｐゴシック" charset="-128"/>
              </a:rPr>
              <a:t>     (if possible) its nature and related genetic processes</a:t>
            </a:r>
          </a:p>
        </p:txBody>
      </p:sp>
      <p:sp>
        <p:nvSpPr>
          <p:cNvPr id="356357" name="Text Box 5"/>
          <p:cNvSpPr txBox="1">
            <a:spLocks noChangeArrowheads="1"/>
          </p:cNvSpPr>
          <p:nvPr/>
        </p:nvSpPr>
        <p:spPr bwMode="auto">
          <a:xfrm>
            <a:off x="152400" y="2238375"/>
            <a:ext cx="8915400" cy="915988"/>
          </a:xfrm>
          <a:prstGeom prst="rect">
            <a:avLst/>
          </a:prstGeom>
          <a:noFill/>
          <a:ln w="9525">
            <a:noFill/>
            <a:miter lim="800000"/>
            <a:headEnd/>
            <a:tailEnd/>
          </a:ln>
        </p:spPr>
        <p:txBody>
          <a:bodyPr>
            <a:prstTxWarp prst="textNoShape">
              <a:avLst/>
            </a:prstTxWarp>
            <a:spAutoFit/>
          </a:bodyPr>
          <a:lstStyle/>
          <a:p>
            <a:pPr>
              <a:defRPr/>
            </a:pPr>
            <a:r>
              <a:rPr lang="en-GB" sz="1800" b="1" dirty="0">
                <a:solidFill>
                  <a:srgbClr val="FFFF00"/>
                </a:solidFill>
                <a:effectLst>
                  <a:outerShdw blurRad="38100" dist="38100" dir="2700000" algn="tl">
                    <a:srgbClr val="000000"/>
                  </a:outerShdw>
                </a:effectLst>
                <a:ea typeface="ＭＳ Ｐゴシック" charset="-128"/>
                <a:cs typeface="ＭＳ Ｐゴシック" charset="-128"/>
              </a:rPr>
              <a:t>ME of the same TYPE (e.g. scarps) are imaged by the same graphic symbol but of different colour depending on genesis and processes</a:t>
            </a:r>
          </a:p>
          <a:p>
            <a:pPr>
              <a:defRPr/>
            </a:pPr>
            <a:r>
              <a:rPr lang="en-GB" sz="1800" b="1" dirty="0">
                <a:solidFill>
                  <a:srgbClr val="FFFF00"/>
                </a:solidFill>
                <a:effectLst>
                  <a:outerShdw blurRad="38100" dist="38100" dir="2700000" algn="tl">
                    <a:srgbClr val="000000"/>
                  </a:outerShdw>
                </a:effectLst>
                <a:ea typeface="ＭＳ Ｐゴシック" charset="-128"/>
                <a:cs typeface="ＭＳ Ｐゴシック" charset="-128"/>
              </a:rPr>
              <a:t>(e.g. tectonics, sediment failure, canyon incision, unknown, etc.)   </a:t>
            </a:r>
          </a:p>
        </p:txBody>
      </p:sp>
      <p:sp>
        <p:nvSpPr>
          <p:cNvPr id="356358" name="Rectangle 6"/>
          <p:cNvSpPr>
            <a:spLocks noChangeArrowheads="1"/>
          </p:cNvSpPr>
          <p:nvPr/>
        </p:nvSpPr>
        <p:spPr bwMode="auto">
          <a:xfrm>
            <a:off x="152400" y="1447800"/>
            <a:ext cx="8915400" cy="641350"/>
          </a:xfrm>
          <a:prstGeom prst="rect">
            <a:avLst/>
          </a:prstGeom>
          <a:noFill/>
          <a:ln w="9525">
            <a:noFill/>
            <a:miter lim="800000"/>
            <a:headEnd/>
            <a:tailEnd/>
          </a:ln>
          <a:effectLst/>
        </p:spPr>
        <p:txBody>
          <a:bodyPr>
            <a:prstTxWarp prst="textNoShape">
              <a:avLst/>
            </a:prstTxWarp>
            <a:spAutoFit/>
          </a:bodyPr>
          <a:lstStyle/>
          <a:p>
            <a:pPr>
              <a:defRPr/>
            </a:pPr>
            <a:r>
              <a:rPr lang="en-GB" sz="1800" b="1">
                <a:solidFill>
                  <a:srgbClr val="FFFF00"/>
                </a:solidFill>
                <a:effectLst>
                  <a:outerShdw blurRad="38100" dist="38100" dir="2700000" algn="tl">
                    <a:srgbClr val="000000"/>
                  </a:outerShdw>
                </a:effectLst>
                <a:ea typeface="ＭＳ Ｐゴシック" charset="-128"/>
                <a:cs typeface="ＭＳ Ｐゴシック" charset="-128"/>
              </a:rPr>
              <a:t>Individual Morphobathymetric Elements (ME) are represented by a graphic symbol (line patterns and ichons) and a colour</a:t>
            </a:r>
          </a:p>
        </p:txBody>
      </p:sp>
      <p:pic>
        <p:nvPicPr>
          <p:cNvPr id="356360" name="Picture 8" descr="Scarps"/>
          <p:cNvPicPr>
            <a:picLocks noChangeAspect="1" noChangeArrowheads="1"/>
          </p:cNvPicPr>
          <p:nvPr/>
        </p:nvPicPr>
        <p:blipFill>
          <a:blip r:embed="rId3"/>
          <a:srcRect/>
          <a:stretch>
            <a:fillRect/>
          </a:stretch>
        </p:blipFill>
        <p:spPr bwMode="auto">
          <a:xfrm>
            <a:off x="736600" y="3465513"/>
            <a:ext cx="7670800" cy="3316287"/>
          </a:xfrm>
          <a:prstGeom prst="rect">
            <a:avLst/>
          </a:prstGeom>
          <a:noFill/>
          <a:ln w="9525">
            <a:noFill/>
            <a:miter lim="800000"/>
            <a:headEnd/>
            <a:tailEnd/>
          </a:ln>
        </p:spPr>
      </p:pic>
      <p:sp>
        <p:nvSpPr>
          <p:cNvPr id="356362" name="Rectangle 10"/>
          <p:cNvSpPr>
            <a:spLocks noChangeArrowheads="1"/>
          </p:cNvSpPr>
          <p:nvPr/>
        </p:nvSpPr>
        <p:spPr bwMode="auto">
          <a:xfrm>
            <a:off x="3200400" y="4556125"/>
            <a:ext cx="3581400" cy="396875"/>
          </a:xfrm>
          <a:prstGeom prst="rect">
            <a:avLst/>
          </a:prstGeom>
          <a:noFill/>
          <a:ln w="9525">
            <a:noFill/>
            <a:miter lim="800000"/>
            <a:headEnd/>
            <a:tailEnd/>
          </a:ln>
          <a:effectLst/>
        </p:spPr>
        <p:txBody>
          <a:bodyPr>
            <a:prstTxWarp prst="textNoShape">
              <a:avLst/>
            </a:prstTxWarp>
            <a:spAutoFit/>
          </a:bodyPr>
          <a:lstStyle/>
          <a:p>
            <a:pPr>
              <a:defRPr/>
            </a:pPr>
            <a:r>
              <a:rPr lang="en-GB" sz="2000" b="1">
                <a:effectLst>
                  <a:outerShdw blurRad="38100" dist="38100" dir="2700000" algn="tl">
                    <a:srgbClr val="000000"/>
                  </a:outerShdw>
                </a:effectLst>
                <a:ea typeface="ＭＳ Ｐゴシック" charset="-128"/>
                <a:cs typeface="ＭＳ Ｐゴシック" charset="-128"/>
              </a:rPr>
              <a:t>Some examples…….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6358"/>
                                        </p:tgtEl>
                                        <p:attrNameLst>
                                          <p:attrName>style.visibility</p:attrName>
                                        </p:attrNameLst>
                                      </p:cBhvr>
                                      <p:to>
                                        <p:strVal val="visible"/>
                                      </p:to>
                                    </p:set>
                                    <p:anim calcmode="lin" valueType="num">
                                      <p:cBhvr>
                                        <p:cTn id="7" dur="500" fill="hold"/>
                                        <p:tgtEl>
                                          <p:spTgt spid="356358"/>
                                        </p:tgtEl>
                                        <p:attrNameLst>
                                          <p:attrName>ppt_w</p:attrName>
                                        </p:attrNameLst>
                                      </p:cBhvr>
                                      <p:tavLst>
                                        <p:tav tm="0">
                                          <p:val>
                                            <p:fltVal val="0"/>
                                          </p:val>
                                        </p:tav>
                                        <p:tav tm="100000">
                                          <p:val>
                                            <p:strVal val="#ppt_w"/>
                                          </p:val>
                                        </p:tav>
                                      </p:tavLst>
                                    </p:anim>
                                    <p:anim calcmode="lin" valueType="num">
                                      <p:cBhvr>
                                        <p:cTn id="8" dur="500" fill="hold"/>
                                        <p:tgtEl>
                                          <p:spTgt spid="35635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56357"/>
                                        </p:tgtEl>
                                        <p:attrNameLst>
                                          <p:attrName>style.visibility</p:attrName>
                                        </p:attrNameLst>
                                      </p:cBhvr>
                                      <p:to>
                                        <p:strVal val="visible"/>
                                      </p:to>
                                    </p:set>
                                    <p:anim calcmode="lin" valueType="num">
                                      <p:cBhvr>
                                        <p:cTn id="13" dur="500" fill="hold"/>
                                        <p:tgtEl>
                                          <p:spTgt spid="356357"/>
                                        </p:tgtEl>
                                        <p:attrNameLst>
                                          <p:attrName>ppt_w</p:attrName>
                                        </p:attrNameLst>
                                      </p:cBhvr>
                                      <p:tavLst>
                                        <p:tav tm="0">
                                          <p:val>
                                            <p:fltVal val="0"/>
                                          </p:val>
                                        </p:tav>
                                        <p:tav tm="100000">
                                          <p:val>
                                            <p:strVal val="#ppt_w"/>
                                          </p:val>
                                        </p:tav>
                                      </p:tavLst>
                                    </p:anim>
                                    <p:anim calcmode="lin" valueType="num">
                                      <p:cBhvr>
                                        <p:cTn id="14" dur="500" fill="hold"/>
                                        <p:tgtEl>
                                          <p:spTgt spid="356357"/>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356360"/>
                                        </p:tgtEl>
                                        <p:attrNameLst>
                                          <p:attrName>style.visibility</p:attrName>
                                        </p:attrNameLst>
                                      </p:cBhvr>
                                      <p:to>
                                        <p:strVal val="visible"/>
                                      </p:to>
                                    </p:set>
                                    <p:anim calcmode="lin" valueType="num">
                                      <p:cBhvr>
                                        <p:cTn id="18" dur="500" fill="hold"/>
                                        <p:tgtEl>
                                          <p:spTgt spid="356360"/>
                                        </p:tgtEl>
                                        <p:attrNameLst>
                                          <p:attrName>ppt_w</p:attrName>
                                        </p:attrNameLst>
                                      </p:cBhvr>
                                      <p:tavLst>
                                        <p:tav tm="0">
                                          <p:val>
                                            <p:fltVal val="0"/>
                                          </p:val>
                                        </p:tav>
                                        <p:tav tm="100000">
                                          <p:val>
                                            <p:strVal val="#ppt_w"/>
                                          </p:val>
                                        </p:tav>
                                      </p:tavLst>
                                    </p:anim>
                                    <p:anim calcmode="lin" valueType="num">
                                      <p:cBhvr>
                                        <p:cTn id="19" dur="500" fill="hold"/>
                                        <p:tgtEl>
                                          <p:spTgt spid="356360"/>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xit" presetSubtype="32" fill="hold" nodeType="clickEffect">
                                  <p:stCondLst>
                                    <p:cond delay="0"/>
                                  </p:stCondLst>
                                  <p:childTnLst>
                                    <p:anim calcmode="lin" valueType="num">
                                      <p:cBhvr>
                                        <p:cTn id="23" dur="500"/>
                                        <p:tgtEl>
                                          <p:spTgt spid="356360"/>
                                        </p:tgtEl>
                                        <p:attrNameLst>
                                          <p:attrName>ppt_w</p:attrName>
                                        </p:attrNameLst>
                                      </p:cBhvr>
                                      <p:tavLst>
                                        <p:tav tm="0">
                                          <p:val>
                                            <p:strVal val="ppt_w"/>
                                          </p:val>
                                        </p:tav>
                                        <p:tav tm="100000">
                                          <p:val>
                                            <p:fltVal val="0"/>
                                          </p:val>
                                        </p:tav>
                                      </p:tavLst>
                                    </p:anim>
                                    <p:anim calcmode="lin" valueType="num">
                                      <p:cBhvr>
                                        <p:cTn id="24" dur="500"/>
                                        <p:tgtEl>
                                          <p:spTgt spid="356360"/>
                                        </p:tgtEl>
                                        <p:attrNameLst>
                                          <p:attrName>ppt_h</p:attrName>
                                        </p:attrNameLst>
                                      </p:cBhvr>
                                      <p:tavLst>
                                        <p:tav tm="0">
                                          <p:val>
                                            <p:strVal val="ppt_h"/>
                                          </p:val>
                                        </p:tav>
                                        <p:tav tm="100000">
                                          <p:val>
                                            <p:fltVal val="0"/>
                                          </p:val>
                                        </p:tav>
                                      </p:tavLst>
                                    </p:anim>
                                    <p:set>
                                      <p:cBhvr>
                                        <p:cTn id="25" dur="1" fill="hold">
                                          <p:stCondLst>
                                            <p:cond delay="499"/>
                                          </p:stCondLst>
                                        </p:cTn>
                                        <p:tgtEl>
                                          <p:spTgt spid="356360"/>
                                        </p:tgtEl>
                                        <p:attrNameLst>
                                          <p:attrName>style.visibility</p:attrName>
                                        </p:attrNameLst>
                                      </p:cBhvr>
                                      <p:to>
                                        <p:strVal val="hidden"/>
                                      </p:to>
                                    </p:set>
                                  </p:childTnLst>
                                </p:cTn>
                              </p:par>
                              <p:par>
                                <p:cTn id="26" presetID="23" presetClass="entr" presetSubtype="16" fill="hold" grpId="0" nodeType="withEffect">
                                  <p:stCondLst>
                                    <p:cond delay="0"/>
                                  </p:stCondLst>
                                  <p:childTnLst>
                                    <p:set>
                                      <p:cBhvr>
                                        <p:cTn id="27" dur="1" fill="hold">
                                          <p:stCondLst>
                                            <p:cond delay="0"/>
                                          </p:stCondLst>
                                        </p:cTn>
                                        <p:tgtEl>
                                          <p:spTgt spid="356362"/>
                                        </p:tgtEl>
                                        <p:attrNameLst>
                                          <p:attrName>style.visibility</p:attrName>
                                        </p:attrNameLst>
                                      </p:cBhvr>
                                      <p:to>
                                        <p:strVal val="visible"/>
                                      </p:to>
                                    </p:set>
                                    <p:anim calcmode="lin" valueType="num">
                                      <p:cBhvr>
                                        <p:cTn id="28" dur="500" fill="hold"/>
                                        <p:tgtEl>
                                          <p:spTgt spid="356362"/>
                                        </p:tgtEl>
                                        <p:attrNameLst>
                                          <p:attrName>ppt_w</p:attrName>
                                        </p:attrNameLst>
                                      </p:cBhvr>
                                      <p:tavLst>
                                        <p:tav tm="0">
                                          <p:val>
                                            <p:fltVal val="0"/>
                                          </p:val>
                                        </p:tav>
                                        <p:tav tm="100000">
                                          <p:val>
                                            <p:strVal val="#ppt_w"/>
                                          </p:val>
                                        </p:tav>
                                      </p:tavLst>
                                    </p:anim>
                                    <p:anim calcmode="lin" valueType="num">
                                      <p:cBhvr>
                                        <p:cTn id="29" dur="500" fill="hold"/>
                                        <p:tgtEl>
                                          <p:spTgt spid="3563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7" grpId="0"/>
      <p:bldP spid="356358" grpId="0"/>
      <p:bldP spid="356362" grpId="0"/>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07" name="Picture 7" descr="F33_Catania_RilievoOmbreggiato"/>
          <p:cNvPicPr>
            <a:picLocks noChangeAspect="1" noChangeArrowheads="1"/>
          </p:cNvPicPr>
          <p:nvPr/>
        </p:nvPicPr>
        <p:blipFill>
          <a:blip r:embed="rId3"/>
          <a:srcRect/>
          <a:stretch>
            <a:fillRect/>
          </a:stretch>
        </p:blipFill>
        <p:spPr bwMode="auto">
          <a:xfrm>
            <a:off x="0" y="0"/>
            <a:ext cx="4572000" cy="6858000"/>
          </a:xfrm>
          <a:prstGeom prst="rect">
            <a:avLst/>
          </a:prstGeom>
          <a:noFill/>
          <a:ln w="9525">
            <a:noFill/>
            <a:miter lim="800000"/>
            <a:headEnd/>
            <a:tailEnd/>
          </a:ln>
        </p:spPr>
      </p:pic>
      <p:grpSp>
        <p:nvGrpSpPr>
          <p:cNvPr id="2" name="Group 12"/>
          <p:cNvGrpSpPr>
            <a:grpSpLocks/>
          </p:cNvGrpSpPr>
          <p:nvPr/>
        </p:nvGrpSpPr>
        <p:grpSpPr bwMode="auto">
          <a:xfrm>
            <a:off x="4572000" y="12700"/>
            <a:ext cx="4572000" cy="4406900"/>
            <a:chOff x="336" y="288"/>
            <a:chExt cx="2784" cy="2776"/>
          </a:xfrm>
        </p:grpSpPr>
        <p:pic>
          <p:nvPicPr>
            <p:cNvPr id="33802" name="Picture 13" descr="CARTE DI PROGETTO 2 copia"/>
            <p:cNvPicPr>
              <a:picLocks noChangeAspect="1" noChangeArrowheads="1"/>
            </p:cNvPicPr>
            <p:nvPr/>
          </p:nvPicPr>
          <p:blipFill>
            <a:blip r:embed="rId4"/>
            <a:srcRect/>
            <a:stretch>
              <a:fillRect/>
            </a:stretch>
          </p:blipFill>
          <p:spPr bwMode="auto">
            <a:xfrm>
              <a:off x="336" y="288"/>
              <a:ext cx="2784" cy="2776"/>
            </a:xfrm>
            <a:prstGeom prst="rect">
              <a:avLst/>
            </a:prstGeom>
            <a:noFill/>
            <a:ln w="9525">
              <a:noFill/>
              <a:miter lim="800000"/>
              <a:headEnd/>
              <a:tailEnd/>
            </a:ln>
          </p:spPr>
        </p:pic>
        <p:sp>
          <p:nvSpPr>
            <p:cNvPr id="33803" name="Rectangle 14"/>
            <p:cNvSpPr>
              <a:spLocks noChangeArrowheads="1"/>
            </p:cNvSpPr>
            <p:nvPr/>
          </p:nvSpPr>
          <p:spPr bwMode="auto">
            <a:xfrm>
              <a:off x="2160" y="2448"/>
              <a:ext cx="96" cy="144"/>
            </a:xfrm>
            <a:prstGeom prst="rect">
              <a:avLst/>
            </a:prstGeom>
            <a:solidFill>
              <a:schemeClr val="accent1"/>
            </a:solidFill>
            <a:ln w="38100">
              <a:solidFill>
                <a:schemeClr val="accent1"/>
              </a:solidFill>
              <a:miter lim="800000"/>
              <a:headEnd/>
              <a:tailEnd/>
            </a:ln>
          </p:spPr>
          <p:txBody>
            <a:bodyPr wrap="none" anchor="ctr">
              <a:prstTxWarp prst="textNoShape">
                <a:avLst/>
              </a:prstTxWarp>
            </a:bodyPr>
            <a:lstStyle/>
            <a:p>
              <a:pPr algn="ctr"/>
              <a:endParaRPr lang="en-GB"/>
            </a:p>
          </p:txBody>
        </p:sp>
      </p:grpSp>
      <p:sp>
        <p:nvSpPr>
          <p:cNvPr id="358415" name="Text Box 15"/>
          <p:cNvSpPr txBox="1">
            <a:spLocks noChangeArrowheads="1"/>
          </p:cNvSpPr>
          <p:nvPr/>
        </p:nvSpPr>
        <p:spPr bwMode="auto">
          <a:xfrm>
            <a:off x="4514850" y="5257800"/>
            <a:ext cx="4552950" cy="915988"/>
          </a:xfrm>
          <a:prstGeom prst="rect">
            <a:avLst/>
          </a:prstGeom>
          <a:noFill/>
          <a:ln w="9525">
            <a:noFill/>
            <a:miter lim="800000"/>
            <a:headEnd/>
            <a:tailEnd/>
          </a:ln>
          <a:effectLst/>
        </p:spPr>
        <p:txBody>
          <a:bodyPr wrap="none">
            <a:prstTxWarp prst="textNoShape">
              <a:avLst/>
            </a:prstTxWarp>
            <a:spAutoFit/>
          </a:bodyPr>
          <a:lstStyle/>
          <a:p>
            <a:pPr>
              <a:defRPr/>
            </a:pPr>
            <a:r>
              <a:rPr lang="en-GB" sz="1800" b="1">
                <a:effectLst>
                  <a:outerShdw blurRad="38100" dist="38100" dir="2700000" algn="tl">
                    <a:srgbClr val="000000"/>
                  </a:outerShdw>
                </a:effectLst>
                <a:latin typeface="Myriad Pro" charset="0"/>
              </a:rPr>
              <a:t>Foglio 33 - Catania</a:t>
            </a:r>
          </a:p>
          <a:p>
            <a:pPr>
              <a:defRPr/>
            </a:pPr>
            <a:endParaRPr lang="en-GB" sz="1800" b="1">
              <a:effectLst>
                <a:outerShdw blurRad="38100" dist="38100" dir="2700000" algn="tl">
                  <a:srgbClr val="000000"/>
                </a:outerShdw>
              </a:effectLst>
              <a:latin typeface="Myriad Pro" charset="0"/>
            </a:endParaRPr>
          </a:p>
          <a:p>
            <a:pPr>
              <a:defRPr/>
            </a:pPr>
            <a:r>
              <a:rPr lang="en-GB" sz="1800" b="1">
                <a:effectLst>
                  <a:outerShdw blurRad="38100" dist="38100" dir="2700000" algn="tl">
                    <a:srgbClr val="000000"/>
                  </a:outerShdw>
                </a:effectLst>
                <a:latin typeface="Myriad Pro" charset="0"/>
              </a:rPr>
              <a:t>Unità Responsabile: Conisma- UniRoma</a:t>
            </a:r>
          </a:p>
        </p:txBody>
      </p:sp>
      <p:grpSp>
        <p:nvGrpSpPr>
          <p:cNvPr id="3" name="Group 22"/>
          <p:cNvGrpSpPr>
            <a:grpSpLocks/>
          </p:cNvGrpSpPr>
          <p:nvPr/>
        </p:nvGrpSpPr>
        <p:grpSpPr bwMode="auto">
          <a:xfrm>
            <a:off x="0" y="1752600"/>
            <a:ext cx="4572000" cy="3284538"/>
            <a:chOff x="0" y="1104"/>
            <a:chExt cx="2880" cy="2069"/>
          </a:xfrm>
        </p:grpSpPr>
        <p:pic>
          <p:nvPicPr>
            <p:cNvPr id="33800" name="Picture 20" descr="etna1"/>
            <p:cNvPicPr>
              <a:picLocks noChangeAspect="1" noChangeArrowheads="1"/>
            </p:cNvPicPr>
            <p:nvPr/>
          </p:nvPicPr>
          <p:blipFill>
            <a:blip r:embed="rId5"/>
            <a:srcRect/>
            <a:stretch>
              <a:fillRect/>
            </a:stretch>
          </p:blipFill>
          <p:spPr bwMode="auto">
            <a:xfrm>
              <a:off x="0" y="1104"/>
              <a:ext cx="2880" cy="2069"/>
            </a:xfrm>
            <a:prstGeom prst="rect">
              <a:avLst/>
            </a:prstGeom>
            <a:noFill/>
            <a:ln w="9525">
              <a:noFill/>
              <a:miter lim="800000"/>
              <a:headEnd/>
              <a:tailEnd/>
            </a:ln>
          </p:spPr>
        </p:pic>
        <p:sp>
          <p:nvSpPr>
            <p:cNvPr id="33801" name="Rectangle 21"/>
            <p:cNvSpPr>
              <a:spLocks noChangeArrowheads="1"/>
            </p:cNvSpPr>
            <p:nvPr/>
          </p:nvSpPr>
          <p:spPr bwMode="auto">
            <a:xfrm>
              <a:off x="0" y="1104"/>
              <a:ext cx="2880" cy="2064"/>
            </a:xfrm>
            <a:prstGeom prst="rect">
              <a:avLst/>
            </a:prstGeom>
            <a:noFill/>
            <a:ln w="31750">
              <a:solidFill>
                <a:schemeClr val="bg1"/>
              </a:solidFill>
              <a:miter lim="800000"/>
              <a:headEnd/>
              <a:tailEnd/>
            </a:ln>
          </p:spPr>
          <p:txBody>
            <a:bodyPr wrap="none" anchor="ctr">
              <a:prstTxWarp prst="textNoShape">
                <a:avLst/>
              </a:prstTxWarp>
            </a:bodyPr>
            <a:lstStyle/>
            <a:p>
              <a:endParaRPr lang="it-IT"/>
            </a:p>
          </p:txBody>
        </p:sp>
      </p:grpSp>
      <p:pic>
        <p:nvPicPr>
          <p:cNvPr id="358424" name="Picture 24" descr="F33_CataniaInterpret"/>
          <p:cNvPicPr>
            <a:picLocks noChangeAspect="1" noChangeArrowheads="1"/>
          </p:cNvPicPr>
          <p:nvPr/>
        </p:nvPicPr>
        <p:blipFill>
          <a:blip r:embed="rId6"/>
          <a:srcRect/>
          <a:stretch>
            <a:fillRect/>
          </a:stretch>
        </p:blipFill>
        <p:spPr bwMode="auto">
          <a:xfrm>
            <a:off x="4572000" y="0"/>
            <a:ext cx="4572000" cy="6858000"/>
          </a:xfrm>
          <a:prstGeom prst="rect">
            <a:avLst/>
          </a:prstGeom>
          <a:noFill/>
          <a:ln w="9525">
            <a:noFill/>
            <a:miter lim="800000"/>
            <a:headEnd/>
            <a:tailEnd/>
          </a:ln>
        </p:spPr>
      </p:pic>
      <p:sp>
        <p:nvSpPr>
          <p:cNvPr id="358425" name="Rectangle 25"/>
          <p:cNvSpPr>
            <a:spLocks noChangeArrowheads="1"/>
          </p:cNvSpPr>
          <p:nvPr/>
        </p:nvSpPr>
        <p:spPr bwMode="auto">
          <a:xfrm>
            <a:off x="5105400" y="5562600"/>
            <a:ext cx="685800" cy="609600"/>
          </a:xfrm>
          <a:prstGeom prst="rect">
            <a:avLst/>
          </a:prstGeom>
          <a:noFill/>
          <a:ln w="31750">
            <a:solidFill>
              <a:srgbClr val="000080"/>
            </a:solidFill>
            <a:miter lim="800000"/>
            <a:headEnd/>
            <a:tailEnd/>
          </a:ln>
        </p:spPr>
        <p:txBody>
          <a:bodyPr wrap="none" anchor="ctr">
            <a:prstTxWarp prst="textNoShape">
              <a:avLst/>
            </a:prstTxWarp>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58424"/>
                                        </p:tgtEl>
                                        <p:attrNameLst>
                                          <p:attrName>style.visibility</p:attrName>
                                        </p:attrNameLst>
                                      </p:cBhvr>
                                      <p:to>
                                        <p:strVal val="visible"/>
                                      </p:to>
                                    </p:set>
                                    <p:anim calcmode="lin" valueType="num">
                                      <p:cBhvr>
                                        <p:cTn id="7" dur="500" fill="hold"/>
                                        <p:tgtEl>
                                          <p:spTgt spid="358424"/>
                                        </p:tgtEl>
                                        <p:attrNameLst>
                                          <p:attrName>ppt_w</p:attrName>
                                        </p:attrNameLst>
                                      </p:cBhvr>
                                      <p:tavLst>
                                        <p:tav tm="0">
                                          <p:val>
                                            <p:fltVal val="0"/>
                                          </p:val>
                                        </p:tav>
                                        <p:tav tm="100000">
                                          <p:val>
                                            <p:strVal val="#ppt_w"/>
                                          </p:val>
                                        </p:tav>
                                      </p:tavLst>
                                    </p:anim>
                                    <p:anim calcmode="lin" valueType="num">
                                      <p:cBhvr>
                                        <p:cTn id="8" dur="500" fill="hold"/>
                                        <p:tgtEl>
                                          <p:spTgt spid="35842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58425"/>
                                        </p:tgtEl>
                                        <p:attrNameLst>
                                          <p:attrName>style.visibility</p:attrName>
                                        </p:attrNameLst>
                                      </p:cBhvr>
                                      <p:to>
                                        <p:strVal val="visible"/>
                                      </p:to>
                                    </p:set>
                                    <p:anim calcmode="lin" valueType="num">
                                      <p:cBhvr>
                                        <p:cTn id="13" dur="500" fill="hold"/>
                                        <p:tgtEl>
                                          <p:spTgt spid="358425"/>
                                        </p:tgtEl>
                                        <p:attrNameLst>
                                          <p:attrName>ppt_w</p:attrName>
                                        </p:attrNameLst>
                                      </p:cBhvr>
                                      <p:tavLst>
                                        <p:tav tm="0">
                                          <p:val>
                                            <p:fltVal val="0"/>
                                          </p:val>
                                        </p:tav>
                                        <p:tav tm="100000">
                                          <p:val>
                                            <p:strVal val="#ppt_w"/>
                                          </p:val>
                                        </p:tav>
                                      </p:tavLst>
                                    </p:anim>
                                    <p:anim calcmode="lin" valueType="num">
                                      <p:cBhvr>
                                        <p:cTn id="14" dur="500" fill="hold"/>
                                        <p:tgtEl>
                                          <p:spTgt spid="358425"/>
                                        </p:tgtEl>
                                        <p:attrNameLst>
                                          <p:attrName>ppt_h</p:attrName>
                                        </p:attrNameLst>
                                      </p:cBhvr>
                                      <p:tavLst>
                                        <p:tav tm="0">
                                          <p:val>
                                            <p:fltVal val="0"/>
                                          </p:val>
                                        </p:tav>
                                        <p:tav tm="100000">
                                          <p:val>
                                            <p:strVal val="#ppt_h"/>
                                          </p:val>
                                        </p:tav>
                                      </p:tavLst>
                                    </p:anim>
                                  </p:childTnLst>
                                </p:cTn>
                              </p:par>
                              <p:par>
                                <p:cTn id="15" presetID="23" presetClass="exit" presetSubtype="32" fill="hold" nodeType="withEffect">
                                  <p:stCondLst>
                                    <p:cond delay="0"/>
                                  </p:stCondLst>
                                  <p:childTnLst>
                                    <p:anim calcmode="lin" valueType="num">
                                      <p:cBhvr>
                                        <p:cTn id="16" dur="500"/>
                                        <p:tgtEl>
                                          <p:spTgt spid="358407"/>
                                        </p:tgtEl>
                                        <p:attrNameLst>
                                          <p:attrName>ppt_w</p:attrName>
                                        </p:attrNameLst>
                                      </p:cBhvr>
                                      <p:tavLst>
                                        <p:tav tm="0">
                                          <p:val>
                                            <p:strVal val="ppt_w"/>
                                          </p:val>
                                        </p:tav>
                                        <p:tav tm="100000">
                                          <p:val>
                                            <p:fltVal val="0"/>
                                          </p:val>
                                        </p:tav>
                                      </p:tavLst>
                                    </p:anim>
                                    <p:anim calcmode="lin" valueType="num">
                                      <p:cBhvr>
                                        <p:cTn id="17" dur="500"/>
                                        <p:tgtEl>
                                          <p:spTgt spid="358407"/>
                                        </p:tgtEl>
                                        <p:attrNameLst>
                                          <p:attrName>ppt_h</p:attrName>
                                        </p:attrNameLst>
                                      </p:cBhvr>
                                      <p:tavLst>
                                        <p:tav tm="0">
                                          <p:val>
                                            <p:strVal val="ppt_h"/>
                                          </p:val>
                                        </p:tav>
                                        <p:tav tm="100000">
                                          <p:val>
                                            <p:fltVal val="0"/>
                                          </p:val>
                                        </p:tav>
                                      </p:tavLst>
                                    </p:anim>
                                    <p:set>
                                      <p:cBhvr>
                                        <p:cTn id="18" dur="1" fill="hold">
                                          <p:stCondLst>
                                            <p:cond delay="499"/>
                                          </p:stCondLst>
                                        </p:cTn>
                                        <p:tgtEl>
                                          <p:spTgt spid="358407"/>
                                        </p:tgtEl>
                                        <p:attrNameLst>
                                          <p:attrName>style.visibility</p:attrName>
                                        </p:attrNameLst>
                                      </p:cBhvr>
                                      <p:to>
                                        <p:strVal val="hidden"/>
                                      </p:to>
                                    </p:set>
                                  </p:childTnLst>
                                </p:cTn>
                              </p:par>
                            </p:childTnLst>
                          </p:cTn>
                        </p:par>
                        <p:par>
                          <p:cTn id="19" fill="hold">
                            <p:stCondLst>
                              <p:cond delay="500"/>
                            </p:stCondLst>
                            <p:childTnLst>
                              <p:par>
                                <p:cTn id="20" presetID="23" presetClass="entr" presetSubtype="1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5" grpId="0" animBg="1"/>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7383" name="Rectangle 7"/>
          <p:cNvSpPr>
            <a:spLocks noChangeArrowheads="1"/>
          </p:cNvSpPr>
          <p:nvPr/>
        </p:nvSpPr>
        <p:spPr bwMode="auto">
          <a:xfrm>
            <a:off x="152400" y="2847975"/>
            <a:ext cx="8915400" cy="581025"/>
          </a:xfrm>
          <a:prstGeom prst="rect">
            <a:avLst/>
          </a:prstGeom>
          <a:noFill/>
          <a:ln w="9525">
            <a:noFill/>
            <a:miter lim="800000"/>
            <a:headEnd/>
            <a:tailEnd/>
          </a:ln>
          <a:effectLst/>
        </p:spPr>
        <p:txBody>
          <a:bodyPr>
            <a:prstTxWarp prst="textNoShape">
              <a:avLst/>
            </a:prstTxWarp>
            <a:spAutoFit/>
          </a:bodyPr>
          <a:lstStyle/>
          <a:p>
            <a:pPr>
              <a:defRPr/>
            </a:pPr>
            <a:r>
              <a:rPr lang="en-GB" sz="1600" b="1">
                <a:solidFill>
                  <a:srgbClr val="FFFF00"/>
                </a:solidFill>
                <a:effectLst>
                  <a:outerShdw blurRad="38100" dist="38100" dir="2700000" algn="tl">
                    <a:srgbClr val="000000"/>
                  </a:outerShdw>
                </a:effectLst>
                <a:ea typeface="ＭＳ Ｐゴシック" charset="-128"/>
                <a:cs typeface="ＭＳ Ｐゴシック" charset="-128"/>
              </a:rPr>
              <a:t>Morphobathymetric Elements (ME) are the basic geological information mapped at scale 1:50.000 as representative Level 3 </a:t>
            </a:r>
          </a:p>
        </p:txBody>
      </p:sp>
      <p:sp>
        <p:nvSpPr>
          <p:cNvPr id="357386" name="Text Box 10"/>
          <p:cNvSpPr txBox="1">
            <a:spLocks noChangeArrowheads="1"/>
          </p:cNvSpPr>
          <p:nvPr/>
        </p:nvSpPr>
        <p:spPr bwMode="auto">
          <a:xfrm>
            <a:off x="152400" y="76200"/>
            <a:ext cx="8534400" cy="1006475"/>
          </a:xfrm>
          <a:prstGeom prst="rect">
            <a:avLst/>
          </a:prstGeom>
          <a:noFill/>
          <a:ln w="9525">
            <a:noFill/>
            <a:miter lim="800000"/>
            <a:headEnd/>
            <a:tailEnd/>
          </a:ln>
        </p:spPr>
        <p:txBody>
          <a:bodyPr>
            <a:prstTxWarp prst="textNoShape">
              <a:avLst/>
            </a:prstTxWarp>
            <a:spAutoFit/>
          </a:bodyPr>
          <a:lstStyle/>
          <a:p>
            <a:pPr>
              <a:defRPr/>
            </a:pPr>
            <a:r>
              <a:rPr lang="en-GB" sz="2000" b="1" i="1">
                <a:solidFill>
                  <a:srgbClr val="FFFF00"/>
                </a:solidFill>
                <a:effectLst>
                  <a:outerShdw blurRad="38100" dist="38100" dir="2700000" algn="tl">
                    <a:srgbClr val="000000"/>
                  </a:outerShdw>
                </a:effectLst>
                <a:ea typeface="ＭＳ Ｐゴシック" charset="-128"/>
                <a:cs typeface="ＭＳ Ｐゴシック" charset="-128"/>
              </a:rPr>
              <a:t>3 - Hierarchy of interpretative and representative scales and levels</a:t>
            </a:r>
          </a:p>
          <a:p>
            <a:pPr>
              <a:defRPr/>
            </a:pPr>
            <a:r>
              <a:rPr lang="en-GB" sz="2000" b="1" i="1">
                <a:solidFill>
                  <a:srgbClr val="FFFF00"/>
                </a:solidFill>
                <a:effectLst>
                  <a:outerShdw blurRad="38100" dist="38100" dir="2700000" algn="tl">
                    <a:srgbClr val="000000"/>
                  </a:outerShdw>
                </a:effectLst>
                <a:ea typeface="ＭＳ Ｐゴシック" charset="-128"/>
                <a:cs typeface="ＭＳ Ｐゴシック" charset="-128"/>
              </a:rPr>
              <a:t>     for expressing morphological and genetical aspects of</a:t>
            </a:r>
          </a:p>
          <a:p>
            <a:pPr>
              <a:defRPr/>
            </a:pPr>
            <a:r>
              <a:rPr lang="en-GB" sz="2000" b="1" i="1">
                <a:solidFill>
                  <a:srgbClr val="FFFF00"/>
                </a:solidFill>
                <a:effectLst>
                  <a:outerShdw blurRad="38100" dist="38100" dir="2700000" algn="tl">
                    <a:srgbClr val="000000"/>
                  </a:outerShdw>
                </a:effectLst>
                <a:ea typeface="ＭＳ Ｐゴシック" charset="-128"/>
                <a:cs typeface="ＭＳ Ｐゴシック" charset="-128"/>
              </a:rPr>
              <a:t>     geohazard-related features: Multi-level (4 Levels) Map</a:t>
            </a:r>
          </a:p>
        </p:txBody>
      </p:sp>
      <p:pic>
        <p:nvPicPr>
          <p:cNvPr id="35844" name="Picture 11" descr="F33_Catania"/>
          <p:cNvPicPr>
            <a:picLocks noChangeAspect="1" noChangeArrowheads="1"/>
          </p:cNvPicPr>
          <p:nvPr/>
        </p:nvPicPr>
        <p:blipFill>
          <a:blip r:embed="rId3"/>
          <a:srcRect/>
          <a:stretch>
            <a:fillRect/>
          </a:stretch>
        </p:blipFill>
        <p:spPr bwMode="auto">
          <a:xfrm>
            <a:off x="228600" y="3505200"/>
            <a:ext cx="3028950" cy="3200400"/>
          </a:xfrm>
          <a:prstGeom prst="rect">
            <a:avLst/>
          </a:prstGeom>
          <a:noFill/>
          <a:ln w="9525">
            <a:noFill/>
            <a:miter lim="800000"/>
            <a:headEnd/>
            <a:tailEnd/>
          </a:ln>
        </p:spPr>
      </p:pic>
      <p:pic>
        <p:nvPicPr>
          <p:cNvPr id="357408" name="Picture 32" descr="livello2esempio"/>
          <p:cNvPicPr>
            <a:picLocks noChangeAspect="1" noChangeArrowheads="1"/>
          </p:cNvPicPr>
          <p:nvPr/>
        </p:nvPicPr>
        <p:blipFill>
          <a:blip r:embed="rId4"/>
          <a:srcRect/>
          <a:stretch>
            <a:fillRect/>
          </a:stretch>
        </p:blipFill>
        <p:spPr bwMode="auto">
          <a:xfrm>
            <a:off x="228600" y="3505200"/>
            <a:ext cx="3033713" cy="3200400"/>
          </a:xfrm>
          <a:prstGeom prst="rect">
            <a:avLst/>
          </a:prstGeom>
          <a:noFill/>
          <a:ln w="9525">
            <a:noFill/>
            <a:miter lim="800000"/>
            <a:headEnd/>
            <a:tailEnd/>
          </a:ln>
        </p:spPr>
      </p:pic>
      <p:sp>
        <p:nvSpPr>
          <p:cNvPr id="357410" name="Rectangle 34"/>
          <p:cNvSpPr>
            <a:spLocks noChangeArrowheads="1"/>
          </p:cNvSpPr>
          <p:nvPr/>
        </p:nvSpPr>
        <p:spPr bwMode="auto">
          <a:xfrm>
            <a:off x="152400" y="1095375"/>
            <a:ext cx="8991600" cy="581025"/>
          </a:xfrm>
          <a:prstGeom prst="rect">
            <a:avLst/>
          </a:prstGeom>
          <a:noFill/>
          <a:ln w="9525">
            <a:noFill/>
            <a:miter lim="800000"/>
            <a:headEnd/>
            <a:tailEnd/>
          </a:ln>
          <a:effectLst/>
        </p:spPr>
        <p:txBody>
          <a:bodyPr>
            <a:prstTxWarp prst="textNoShape">
              <a:avLst/>
            </a:prstTxWarp>
            <a:spAutoFit/>
          </a:bodyPr>
          <a:lstStyle/>
          <a:p>
            <a:pPr>
              <a:defRPr/>
            </a:pPr>
            <a:r>
              <a:rPr lang="en-GB" sz="1600" b="1" dirty="0">
                <a:solidFill>
                  <a:srgbClr val="FFFF00"/>
                </a:solidFill>
                <a:effectLst>
                  <a:outerShdw blurRad="38100" dist="38100" dir="2700000" algn="tl">
                    <a:srgbClr val="000000"/>
                  </a:outerShdw>
                </a:effectLst>
                <a:ea typeface="ＭＳ Ｐゴシック" charset="-128"/>
                <a:cs typeface="ＭＳ Ｐゴシック" charset="-128"/>
              </a:rPr>
              <a:t>At a regional scale, Physiographic Domains (e.g. continental shelf, seamounts, volcanic apparatus, etc.) represent Level 1 (scale 1:250.000)</a:t>
            </a:r>
          </a:p>
        </p:txBody>
      </p:sp>
      <p:grpSp>
        <p:nvGrpSpPr>
          <p:cNvPr id="2" name="Group 35"/>
          <p:cNvGrpSpPr>
            <a:grpSpLocks/>
          </p:cNvGrpSpPr>
          <p:nvPr/>
        </p:nvGrpSpPr>
        <p:grpSpPr bwMode="auto">
          <a:xfrm>
            <a:off x="3419475" y="4768850"/>
            <a:ext cx="2905125" cy="1855788"/>
            <a:chOff x="2208" y="3004"/>
            <a:chExt cx="1830" cy="1169"/>
          </a:xfrm>
        </p:grpSpPr>
        <p:sp>
          <p:nvSpPr>
            <p:cNvPr id="357412" name="Rectangle 36"/>
            <p:cNvSpPr>
              <a:spLocks noChangeArrowheads="1"/>
            </p:cNvSpPr>
            <p:nvPr/>
          </p:nvSpPr>
          <p:spPr bwMode="auto">
            <a:xfrm>
              <a:off x="2352" y="3004"/>
              <a:ext cx="1536" cy="212"/>
            </a:xfrm>
            <a:prstGeom prst="rect">
              <a:avLst/>
            </a:prstGeom>
            <a:noFill/>
            <a:ln w="9525">
              <a:noFill/>
              <a:miter lim="800000"/>
              <a:headEnd/>
              <a:tailEnd/>
            </a:ln>
            <a:effectLst/>
          </p:spPr>
          <p:txBody>
            <a:bodyPr>
              <a:prstTxWarp prst="textNoShape">
                <a:avLst/>
              </a:prstTxWarp>
              <a:spAutoFit/>
            </a:bodyPr>
            <a:lstStyle/>
            <a:p>
              <a:pPr>
                <a:defRPr/>
              </a:pPr>
              <a:r>
                <a:rPr lang="en-GB" sz="1600" b="1">
                  <a:solidFill>
                    <a:srgbClr val="FFFF00"/>
                  </a:solidFill>
                  <a:effectLst>
                    <a:outerShdw blurRad="38100" dist="38100" dir="2700000" algn="tl">
                      <a:srgbClr val="000000"/>
                    </a:outerShdw>
                  </a:effectLst>
                  <a:ea typeface="ＭＳ Ｐゴシック" charset="-128"/>
                  <a:cs typeface="ＭＳ Ｐゴシック" charset="-128"/>
                </a:rPr>
                <a:t>Morphological Units:</a:t>
              </a:r>
            </a:p>
          </p:txBody>
        </p:sp>
        <p:sp>
          <p:nvSpPr>
            <p:cNvPr id="35854" name="Rectangle 37"/>
            <p:cNvSpPr>
              <a:spLocks noChangeArrowheads="1"/>
            </p:cNvSpPr>
            <p:nvPr/>
          </p:nvSpPr>
          <p:spPr bwMode="auto">
            <a:xfrm>
              <a:off x="2208" y="3744"/>
              <a:ext cx="240" cy="144"/>
            </a:xfrm>
            <a:prstGeom prst="rect">
              <a:avLst/>
            </a:prstGeom>
            <a:solidFill>
              <a:srgbClr val="C4CFA7"/>
            </a:solidFill>
            <a:ln w="9525">
              <a:solidFill>
                <a:schemeClr val="tx1"/>
              </a:solidFill>
              <a:miter lim="800000"/>
              <a:headEnd/>
              <a:tailEnd/>
            </a:ln>
          </p:spPr>
          <p:txBody>
            <a:bodyPr wrap="none" anchor="ctr">
              <a:prstTxWarp prst="textNoShape">
                <a:avLst/>
              </a:prstTxWarp>
            </a:bodyPr>
            <a:lstStyle/>
            <a:p>
              <a:endParaRPr lang="it-IT">
                <a:solidFill>
                  <a:srgbClr val="FFFF00"/>
                </a:solidFill>
              </a:endParaRPr>
            </a:p>
          </p:txBody>
        </p:sp>
        <p:sp>
          <p:nvSpPr>
            <p:cNvPr id="35855" name="Rectangle 38"/>
            <p:cNvSpPr>
              <a:spLocks noChangeArrowheads="1"/>
            </p:cNvSpPr>
            <p:nvPr/>
          </p:nvSpPr>
          <p:spPr bwMode="auto">
            <a:xfrm>
              <a:off x="2208" y="3504"/>
              <a:ext cx="240" cy="144"/>
            </a:xfrm>
            <a:prstGeom prst="rect">
              <a:avLst/>
            </a:prstGeom>
            <a:solidFill>
              <a:srgbClr val="9D4659"/>
            </a:solidFill>
            <a:ln w="9525">
              <a:solidFill>
                <a:schemeClr val="tx1"/>
              </a:solidFill>
              <a:miter lim="800000"/>
              <a:headEnd/>
              <a:tailEnd/>
            </a:ln>
          </p:spPr>
          <p:txBody>
            <a:bodyPr wrap="none" anchor="ctr">
              <a:prstTxWarp prst="textNoShape">
                <a:avLst/>
              </a:prstTxWarp>
            </a:bodyPr>
            <a:lstStyle/>
            <a:p>
              <a:endParaRPr lang="it-IT">
                <a:solidFill>
                  <a:srgbClr val="FFFF00"/>
                </a:solidFill>
              </a:endParaRPr>
            </a:p>
          </p:txBody>
        </p:sp>
        <p:sp>
          <p:nvSpPr>
            <p:cNvPr id="35856" name="Rectangle 39"/>
            <p:cNvSpPr>
              <a:spLocks noChangeArrowheads="1"/>
            </p:cNvSpPr>
            <p:nvPr/>
          </p:nvSpPr>
          <p:spPr bwMode="auto">
            <a:xfrm>
              <a:off x="2208" y="3264"/>
              <a:ext cx="240" cy="144"/>
            </a:xfrm>
            <a:prstGeom prst="rect">
              <a:avLst/>
            </a:prstGeom>
            <a:solidFill>
              <a:srgbClr val="6F5E71"/>
            </a:solidFill>
            <a:ln w="9525">
              <a:solidFill>
                <a:schemeClr val="tx1"/>
              </a:solidFill>
              <a:miter lim="800000"/>
              <a:headEnd/>
              <a:tailEnd/>
            </a:ln>
          </p:spPr>
          <p:txBody>
            <a:bodyPr wrap="none" anchor="ctr">
              <a:prstTxWarp prst="textNoShape">
                <a:avLst/>
              </a:prstTxWarp>
            </a:bodyPr>
            <a:lstStyle/>
            <a:p>
              <a:endParaRPr lang="it-IT">
                <a:solidFill>
                  <a:srgbClr val="FFFF00"/>
                </a:solidFill>
              </a:endParaRPr>
            </a:p>
          </p:txBody>
        </p:sp>
        <p:grpSp>
          <p:nvGrpSpPr>
            <p:cNvPr id="3" name="Group 40"/>
            <p:cNvGrpSpPr>
              <a:grpSpLocks/>
            </p:cNvGrpSpPr>
            <p:nvPr/>
          </p:nvGrpSpPr>
          <p:grpSpPr bwMode="auto">
            <a:xfrm>
              <a:off x="2208" y="3984"/>
              <a:ext cx="240" cy="144"/>
              <a:chOff x="3984" y="2112"/>
              <a:chExt cx="288" cy="240"/>
            </a:xfrm>
          </p:grpSpPr>
          <p:sp>
            <p:nvSpPr>
              <p:cNvPr id="35862" name="Rectangle 41"/>
              <p:cNvSpPr>
                <a:spLocks noChangeArrowheads="1"/>
              </p:cNvSpPr>
              <p:nvPr/>
            </p:nvSpPr>
            <p:spPr bwMode="auto">
              <a:xfrm>
                <a:off x="4080" y="2112"/>
                <a:ext cx="96" cy="240"/>
              </a:xfrm>
              <a:prstGeom prst="rect">
                <a:avLst/>
              </a:prstGeom>
              <a:solidFill>
                <a:srgbClr val="C4CFA7"/>
              </a:solidFill>
              <a:ln w="9525">
                <a:noFill/>
                <a:miter lim="800000"/>
                <a:headEnd/>
                <a:tailEnd/>
              </a:ln>
            </p:spPr>
            <p:txBody>
              <a:bodyPr wrap="none" anchor="ctr">
                <a:prstTxWarp prst="textNoShape">
                  <a:avLst/>
                </a:prstTxWarp>
              </a:bodyPr>
              <a:lstStyle/>
              <a:p>
                <a:endParaRPr lang="it-IT">
                  <a:solidFill>
                    <a:srgbClr val="FFFF00"/>
                  </a:solidFill>
                </a:endParaRPr>
              </a:p>
            </p:txBody>
          </p:sp>
          <p:sp>
            <p:nvSpPr>
              <p:cNvPr id="35863" name="Rectangle 42"/>
              <p:cNvSpPr>
                <a:spLocks noChangeArrowheads="1"/>
              </p:cNvSpPr>
              <p:nvPr/>
            </p:nvSpPr>
            <p:spPr bwMode="auto">
              <a:xfrm>
                <a:off x="4176" y="2112"/>
                <a:ext cx="96" cy="240"/>
              </a:xfrm>
              <a:prstGeom prst="rect">
                <a:avLst/>
              </a:prstGeom>
              <a:solidFill>
                <a:srgbClr val="9D4659"/>
              </a:solidFill>
              <a:ln w="9525">
                <a:noFill/>
                <a:miter lim="800000"/>
                <a:headEnd/>
                <a:tailEnd/>
              </a:ln>
            </p:spPr>
            <p:txBody>
              <a:bodyPr wrap="none" anchor="ctr">
                <a:prstTxWarp prst="textNoShape">
                  <a:avLst/>
                </a:prstTxWarp>
              </a:bodyPr>
              <a:lstStyle/>
              <a:p>
                <a:endParaRPr lang="it-IT">
                  <a:solidFill>
                    <a:srgbClr val="FFFF00"/>
                  </a:solidFill>
                </a:endParaRPr>
              </a:p>
            </p:txBody>
          </p:sp>
          <p:sp>
            <p:nvSpPr>
              <p:cNvPr id="35864" name="Rectangle 43"/>
              <p:cNvSpPr>
                <a:spLocks noChangeArrowheads="1"/>
              </p:cNvSpPr>
              <p:nvPr/>
            </p:nvSpPr>
            <p:spPr bwMode="auto">
              <a:xfrm>
                <a:off x="3984" y="2112"/>
                <a:ext cx="96" cy="240"/>
              </a:xfrm>
              <a:prstGeom prst="rect">
                <a:avLst/>
              </a:prstGeom>
              <a:solidFill>
                <a:srgbClr val="9D4659"/>
              </a:solidFill>
              <a:ln w="9525">
                <a:noFill/>
                <a:miter lim="800000"/>
                <a:headEnd/>
                <a:tailEnd/>
              </a:ln>
            </p:spPr>
            <p:txBody>
              <a:bodyPr wrap="none" anchor="ctr">
                <a:prstTxWarp prst="textNoShape">
                  <a:avLst/>
                </a:prstTxWarp>
              </a:bodyPr>
              <a:lstStyle/>
              <a:p>
                <a:endParaRPr lang="it-IT">
                  <a:solidFill>
                    <a:srgbClr val="FFFF00"/>
                  </a:solidFill>
                </a:endParaRPr>
              </a:p>
            </p:txBody>
          </p:sp>
        </p:grpSp>
        <p:sp>
          <p:nvSpPr>
            <p:cNvPr id="357420" name="Rectangle 44"/>
            <p:cNvSpPr>
              <a:spLocks noChangeArrowheads="1"/>
            </p:cNvSpPr>
            <p:nvPr/>
          </p:nvSpPr>
          <p:spPr bwMode="auto">
            <a:xfrm>
              <a:off x="2448" y="3261"/>
              <a:ext cx="1590" cy="192"/>
            </a:xfrm>
            <a:prstGeom prst="rect">
              <a:avLst/>
            </a:prstGeom>
            <a:noFill/>
            <a:ln w="9525">
              <a:noFill/>
              <a:miter lim="800000"/>
              <a:headEnd/>
              <a:tailEnd/>
            </a:ln>
            <a:effectLst/>
          </p:spPr>
          <p:txBody>
            <a:bodyPr wrap="none">
              <a:prstTxWarp prst="textNoShape">
                <a:avLst/>
              </a:prstTxWarp>
              <a:spAutoFit/>
            </a:bodyPr>
            <a:lstStyle/>
            <a:p>
              <a:pPr>
                <a:defRPr/>
              </a:pPr>
              <a:r>
                <a:rPr lang="en-GB" sz="1400" b="1">
                  <a:solidFill>
                    <a:srgbClr val="FFFF00"/>
                  </a:solidFill>
                  <a:effectLst>
                    <a:outerShdw blurRad="38100" dist="38100" dir="2700000" algn="tl">
                      <a:srgbClr val="000000"/>
                    </a:outerShdw>
                  </a:effectLst>
                  <a:ea typeface="ＭＳ Ｐゴシック" charset="-128"/>
                  <a:cs typeface="ＭＳ Ｐゴシック" charset="-128"/>
                </a:rPr>
                <a:t>Canyon and Channel Area</a:t>
              </a:r>
            </a:p>
          </p:txBody>
        </p:sp>
        <p:sp>
          <p:nvSpPr>
            <p:cNvPr id="357421" name="Rectangle 45"/>
            <p:cNvSpPr>
              <a:spLocks noChangeArrowheads="1"/>
            </p:cNvSpPr>
            <p:nvPr/>
          </p:nvSpPr>
          <p:spPr bwMode="auto">
            <a:xfrm>
              <a:off x="2448" y="3501"/>
              <a:ext cx="1292" cy="194"/>
            </a:xfrm>
            <a:prstGeom prst="rect">
              <a:avLst/>
            </a:prstGeom>
            <a:noFill/>
            <a:ln w="9525">
              <a:noFill/>
              <a:miter lim="800000"/>
              <a:headEnd/>
              <a:tailEnd/>
            </a:ln>
            <a:effectLst/>
          </p:spPr>
          <p:txBody>
            <a:bodyPr wrap="none">
              <a:prstTxWarp prst="textNoShape">
                <a:avLst/>
              </a:prstTxWarp>
              <a:spAutoFit/>
            </a:bodyPr>
            <a:lstStyle/>
            <a:p>
              <a:pPr>
                <a:defRPr/>
              </a:pPr>
              <a:r>
                <a:rPr lang="en-GB" sz="1400" b="1">
                  <a:solidFill>
                    <a:srgbClr val="FFFF00"/>
                  </a:solidFill>
                  <a:effectLst>
                    <a:outerShdw blurRad="38100" dist="38100" dir="2700000" algn="tl">
                      <a:srgbClr val="000000"/>
                    </a:outerShdw>
                  </a:effectLst>
                  <a:ea typeface="ＭＳ Ｐゴシック" charset="-128"/>
                  <a:cs typeface="ＭＳ Ｐゴシック" charset="-128"/>
                </a:rPr>
                <a:t>Significant Landslide</a:t>
              </a:r>
            </a:p>
          </p:txBody>
        </p:sp>
        <p:sp>
          <p:nvSpPr>
            <p:cNvPr id="357422" name="Rectangle 46"/>
            <p:cNvSpPr>
              <a:spLocks noChangeArrowheads="1"/>
            </p:cNvSpPr>
            <p:nvPr/>
          </p:nvSpPr>
          <p:spPr bwMode="auto">
            <a:xfrm>
              <a:off x="2448" y="3741"/>
              <a:ext cx="1064" cy="194"/>
            </a:xfrm>
            <a:prstGeom prst="rect">
              <a:avLst/>
            </a:prstGeom>
            <a:noFill/>
            <a:ln w="9525">
              <a:noFill/>
              <a:miter lim="800000"/>
              <a:headEnd/>
              <a:tailEnd/>
            </a:ln>
            <a:effectLst/>
          </p:spPr>
          <p:txBody>
            <a:bodyPr wrap="none">
              <a:prstTxWarp prst="textNoShape">
                <a:avLst/>
              </a:prstTxWarp>
              <a:spAutoFit/>
            </a:bodyPr>
            <a:lstStyle/>
            <a:p>
              <a:pPr>
                <a:defRPr/>
              </a:pPr>
              <a:r>
                <a:rPr lang="en-GB" sz="1400" b="1">
                  <a:solidFill>
                    <a:srgbClr val="FFFF00"/>
                  </a:solidFill>
                  <a:effectLst>
                    <a:outerShdw blurRad="38100" dist="38100" dir="2700000" algn="tl">
                      <a:srgbClr val="000000"/>
                    </a:outerShdw>
                  </a:effectLst>
                  <a:ea typeface="ＭＳ Ｐゴシック" charset="-128"/>
                  <a:cs typeface="ＭＳ Ｐゴシック" charset="-128"/>
                </a:rPr>
                <a:t>Diffused Erosion</a:t>
              </a:r>
            </a:p>
          </p:txBody>
        </p:sp>
        <p:sp>
          <p:nvSpPr>
            <p:cNvPr id="357423" name="Rectangle 47"/>
            <p:cNvSpPr>
              <a:spLocks noChangeArrowheads="1"/>
            </p:cNvSpPr>
            <p:nvPr/>
          </p:nvSpPr>
          <p:spPr bwMode="auto">
            <a:xfrm>
              <a:off x="2448" y="3981"/>
              <a:ext cx="1091" cy="192"/>
            </a:xfrm>
            <a:prstGeom prst="rect">
              <a:avLst/>
            </a:prstGeom>
            <a:noFill/>
            <a:ln w="9525">
              <a:noFill/>
              <a:miter lim="800000"/>
              <a:headEnd/>
              <a:tailEnd/>
            </a:ln>
            <a:effectLst/>
          </p:spPr>
          <p:txBody>
            <a:bodyPr wrap="none">
              <a:prstTxWarp prst="textNoShape">
                <a:avLst/>
              </a:prstTxWarp>
              <a:spAutoFit/>
            </a:bodyPr>
            <a:lstStyle/>
            <a:p>
              <a:pPr>
                <a:defRPr/>
              </a:pPr>
              <a:r>
                <a:rPr lang="en-GB" sz="1400" b="1">
                  <a:solidFill>
                    <a:srgbClr val="FFFF00"/>
                  </a:solidFill>
                  <a:effectLst>
                    <a:outerShdw blurRad="38100" dist="38100" dir="2700000" algn="tl">
                      <a:srgbClr val="000000"/>
                    </a:outerShdw>
                  </a:effectLst>
                  <a:ea typeface="ＭＳ Ｐゴシック" charset="-128"/>
                  <a:cs typeface="ＭＳ Ｐゴシック" charset="-128"/>
                </a:rPr>
                <a:t>Overlapping area</a:t>
              </a:r>
            </a:p>
          </p:txBody>
        </p:sp>
      </p:grpSp>
      <p:sp>
        <p:nvSpPr>
          <p:cNvPr id="357424" name="Rectangle 48"/>
          <p:cNvSpPr>
            <a:spLocks noChangeArrowheads="1"/>
          </p:cNvSpPr>
          <p:nvPr/>
        </p:nvSpPr>
        <p:spPr bwMode="auto">
          <a:xfrm>
            <a:off x="152400" y="1828800"/>
            <a:ext cx="8915400" cy="825500"/>
          </a:xfrm>
          <a:prstGeom prst="rect">
            <a:avLst/>
          </a:prstGeom>
          <a:noFill/>
          <a:ln w="9525">
            <a:noFill/>
            <a:miter lim="800000"/>
            <a:headEnd/>
            <a:tailEnd/>
          </a:ln>
          <a:effectLst/>
        </p:spPr>
        <p:txBody>
          <a:bodyPr>
            <a:prstTxWarp prst="textNoShape">
              <a:avLst/>
            </a:prstTxWarp>
            <a:spAutoFit/>
          </a:bodyPr>
          <a:lstStyle/>
          <a:p>
            <a:pPr>
              <a:defRPr/>
            </a:pPr>
            <a:r>
              <a:rPr lang="en-GB" sz="1600" b="1">
                <a:solidFill>
                  <a:srgbClr val="FFFF00"/>
                </a:solidFill>
                <a:effectLst>
                  <a:outerShdw blurRad="38100" dist="38100" dir="2700000" algn="tl">
                    <a:srgbClr val="000000"/>
                  </a:outerShdw>
                </a:effectLst>
                <a:ea typeface="ＭＳ Ｐゴシック" charset="-128"/>
                <a:cs typeface="ＭＳ Ｐゴシック" charset="-128"/>
              </a:rPr>
              <a:t>The envelope of broad (sub-regional) areas including a characterizing assemblage of ME is termed Morphological Unit (MU) and is mapped as at scale 1:50.000 (using a distinctive transparent color) as Level 2 </a:t>
            </a:r>
          </a:p>
        </p:txBody>
      </p:sp>
      <p:grpSp>
        <p:nvGrpSpPr>
          <p:cNvPr id="4" name="Group 49"/>
          <p:cNvGrpSpPr>
            <a:grpSpLocks/>
          </p:cNvGrpSpPr>
          <p:nvPr/>
        </p:nvGrpSpPr>
        <p:grpSpPr bwMode="auto">
          <a:xfrm>
            <a:off x="304800" y="3505200"/>
            <a:ext cx="8686800" cy="1828800"/>
            <a:chOff x="192" y="2208"/>
            <a:chExt cx="5472" cy="1152"/>
          </a:xfrm>
        </p:grpSpPr>
        <p:sp>
          <p:nvSpPr>
            <p:cNvPr id="357426" name="Rectangle 50"/>
            <p:cNvSpPr>
              <a:spLocks noChangeArrowheads="1"/>
            </p:cNvSpPr>
            <p:nvPr/>
          </p:nvSpPr>
          <p:spPr bwMode="auto">
            <a:xfrm>
              <a:off x="2160" y="2208"/>
              <a:ext cx="3504" cy="674"/>
            </a:xfrm>
            <a:prstGeom prst="rect">
              <a:avLst/>
            </a:prstGeom>
            <a:noFill/>
            <a:ln w="9525">
              <a:noFill/>
              <a:miter lim="800000"/>
              <a:headEnd/>
              <a:tailEnd/>
            </a:ln>
            <a:effectLst/>
          </p:spPr>
          <p:txBody>
            <a:bodyPr>
              <a:prstTxWarp prst="textNoShape">
                <a:avLst/>
              </a:prstTxWarp>
              <a:spAutoFit/>
            </a:bodyPr>
            <a:lstStyle/>
            <a:p>
              <a:pPr>
                <a:defRPr/>
              </a:pPr>
              <a:r>
                <a:rPr lang="en-GB" sz="1600" b="1" dirty="0">
                  <a:solidFill>
                    <a:srgbClr val="FFFF00"/>
                  </a:solidFill>
                  <a:effectLst>
                    <a:outerShdw blurRad="38100" dist="38100" dir="2700000" algn="tl">
                      <a:srgbClr val="000000"/>
                    </a:outerShdw>
                  </a:effectLst>
                  <a:ea typeface="ＭＳ Ｐゴシック" charset="-128"/>
                  <a:cs typeface="ＭＳ Ｐゴシック" charset="-128"/>
                </a:rPr>
                <a:t>Critical Features (i.e. near-coast canyon heads) with high risk potential are evidenced with a red rectangle and described in detail using all available data: Level 4 </a:t>
              </a:r>
            </a:p>
          </p:txBody>
        </p:sp>
        <p:sp>
          <p:nvSpPr>
            <p:cNvPr id="35852" name="Rectangle 51"/>
            <p:cNvSpPr>
              <a:spLocks noChangeArrowheads="1"/>
            </p:cNvSpPr>
            <p:nvPr/>
          </p:nvSpPr>
          <p:spPr bwMode="auto">
            <a:xfrm>
              <a:off x="192" y="3168"/>
              <a:ext cx="432" cy="192"/>
            </a:xfrm>
            <a:prstGeom prst="rect">
              <a:avLst/>
            </a:prstGeom>
            <a:noFill/>
            <a:ln w="25400">
              <a:solidFill>
                <a:srgbClr val="FF0000"/>
              </a:solidFill>
              <a:miter lim="800000"/>
              <a:headEnd/>
              <a:tailEnd/>
            </a:ln>
          </p:spPr>
          <p:txBody>
            <a:bodyPr wrap="none" anchor="ctr">
              <a:prstTxWarp prst="textNoShape">
                <a:avLst/>
              </a:prstTxWarp>
            </a:bodyPr>
            <a:lstStyle/>
            <a:p>
              <a:endParaRPr lang="it-IT">
                <a:solidFill>
                  <a:srgbClr val="FFFF00"/>
                </a:solidFill>
              </a:endParaRPr>
            </a:p>
          </p:txBody>
        </p:sp>
      </p:grpSp>
      <p:sp>
        <p:nvSpPr>
          <p:cNvPr id="357428" name="Rectangle 52"/>
          <p:cNvSpPr>
            <a:spLocks noChangeArrowheads="1"/>
          </p:cNvSpPr>
          <p:nvPr/>
        </p:nvSpPr>
        <p:spPr bwMode="auto">
          <a:xfrm>
            <a:off x="6553200" y="4505325"/>
            <a:ext cx="2514600" cy="2047875"/>
          </a:xfrm>
          <a:prstGeom prst="rect">
            <a:avLst/>
          </a:prstGeom>
          <a:noFill/>
          <a:ln w="9525">
            <a:noFill/>
            <a:miter lim="800000"/>
            <a:headEnd/>
            <a:tailEnd/>
          </a:ln>
          <a:effectLst/>
        </p:spPr>
        <p:txBody>
          <a:bodyPr>
            <a:prstTxWarp prst="textNoShape">
              <a:avLst/>
            </a:prstTxWarp>
            <a:spAutoFit/>
          </a:bodyPr>
          <a:lstStyle/>
          <a:p>
            <a:pPr>
              <a:defRPr/>
            </a:pPr>
            <a:r>
              <a:rPr lang="en-GB" sz="1600" b="1">
                <a:solidFill>
                  <a:srgbClr val="FFFF00"/>
                </a:solidFill>
                <a:effectLst>
                  <a:outerShdw blurRad="38100" dist="38100" dir="2700000" algn="tl">
                    <a:srgbClr val="000000"/>
                  </a:outerShdw>
                </a:effectLst>
                <a:ea typeface="ＭＳ Ｐゴシック" charset="-128"/>
                <a:cs typeface="ＭＳ Ｐゴシック" charset="-128"/>
              </a:rPr>
              <a:t>Descriptive Notes (Level 3 and 4)</a:t>
            </a:r>
          </a:p>
          <a:p>
            <a:pPr>
              <a:defRPr/>
            </a:pPr>
            <a:endParaRPr lang="en-GB" sz="1600" b="1">
              <a:solidFill>
                <a:srgbClr val="FFFF00"/>
              </a:solidFill>
              <a:effectLst>
                <a:outerShdw blurRad="38100" dist="38100" dir="2700000" algn="tl">
                  <a:srgbClr val="000000"/>
                </a:outerShdw>
              </a:effectLst>
              <a:ea typeface="ＭＳ Ｐゴシック" charset="-128"/>
              <a:cs typeface="ＭＳ Ｐゴシック" charset="-128"/>
            </a:endParaRPr>
          </a:p>
          <a:p>
            <a:pPr>
              <a:defRPr/>
            </a:pPr>
            <a:r>
              <a:rPr lang="en-GB" sz="1600" b="1">
                <a:solidFill>
                  <a:srgbClr val="FFFF00"/>
                </a:solidFill>
                <a:effectLst>
                  <a:outerShdw blurRad="38100" dist="38100" dir="2700000" algn="tl">
                    <a:srgbClr val="000000"/>
                  </a:outerShdw>
                </a:effectLst>
                <a:ea typeface="ＭＳ Ｐゴシック" charset="-128"/>
                <a:cs typeface="ＭＳ Ｐゴシック" charset="-128"/>
              </a:rPr>
              <a:t>Morpho-parametric Catalogue (Level 2)</a:t>
            </a:r>
          </a:p>
          <a:p>
            <a:pPr>
              <a:defRPr/>
            </a:pPr>
            <a:endParaRPr lang="en-GB" sz="1600" b="1">
              <a:solidFill>
                <a:srgbClr val="FFFF00"/>
              </a:solidFill>
              <a:effectLst>
                <a:outerShdw blurRad="38100" dist="38100" dir="2700000" algn="tl">
                  <a:srgbClr val="000000"/>
                </a:outerShdw>
              </a:effectLst>
              <a:ea typeface="ＭＳ Ｐゴシック" charset="-128"/>
              <a:cs typeface="ＭＳ Ｐゴシック" charset="-128"/>
            </a:endParaRPr>
          </a:p>
          <a:p>
            <a:pPr>
              <a:defRPr/>
            </a:pPr>
            <a:r>
              <a:rPr lang="en-GB" sz="1600" b="1">
                <a:solidFill>
                  <a:srgbClr val="FFFF00"/>
                </a:solidFill>
                <a:effectLst>
                  <a:outerShdw blurRad="38100" dist="38100" dir="2700000" algn="tl">
                    <a:srgbClr val="000000"/>
                  </a:outerShdw>
                </a:effectLst>
                <a:ea typeface="ＭＳ Ｐゴシック" charset="-128"/>
                <a:cs typeface="ＭＳ Ｐゴシック" charset="-128"/>
              </a:rPr>
              <a:t>Infor.Mare bibliographic database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57408"/>
                                        </p:tgtEl>
                                        <p:attrNameLst>
                                          <p:attrName>style.visibility</p:attrName>
                                        </p:attrNameLst>
                                      </p:cBhvr>
                                      <p:to>
                                        <p:strVal val="visible"/>
                                      </p:to>
                                    </p:set>
                                    <p:anim calcmode="lin" valueType="num">
                                      <p:cBhvr>
                                        <p:cTn id="7" dur="500" fill="hold"/>
                                        <p:tgtEl>
                                          <p:spTgt spid="357408"/>
                                        </p:tgtEl>
                                        <p:attrNameLst>
                                          <p:attrName>ppt_w</p:attrName>
                                        </p:attrNameLst>
                                      </p:cBhvr>
                                      <p:tavLst>
                                        <p:tav tm="0">
                                          <p:val>
                                            <p:fltVal val="0"/>
                                          </p:val>
                                        </p:tav>
                                        <p:tav tm="100000">
                                          <p:val>
                                            <p:strVal val="#ppt_w"/>
                                          </p:val>
                                        </p:tav>
                                      </p:tavLst>
                                    </p:anim>
                                    <p:anim calcmode="lin" valueType="num">
                                      <p:cBhvr>
                                        <p:cTn id="8" dur="500" fill="hold"/>
                                        <p:tgtEl>
                                          <p:spTgt spid="35740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57424"/>
                                        </p:tgtEl>
                                        <p:attrNameLst>
                                          <p:attrName>style.visibility</p:attrName>
                                        </p:attrNameLst>
                                      </p:cBhvr>
                                      <p:to>
                                        <p:strVal val="visible"/>
                                      </p:to>
                                    </p:set>
                                    <p:anim calcmode="lin" valueType="num">
                                      <p:cBhvr>
                                        <p:cTn id="11" dur="500" fill="hold"/>
                                        <p:tgtEl>
                                          <p:spTgt spid="357424"/>
                                        </p:tgtEl>
                                        <p:attrNameLst>
                                          <p:attrName>ppt_w</p:attrName>
                                        </p:attrNameLst>
                                      </p:cBhvr>
                                      <p:tavLst>
                                        <p:tav tm="0">
                                          <p:val>
                                            <p:fltVal val="0"/>
                                          </p:val>
                                        </p:tav>
                                        <p:tav tm="100000">
                                          <p:val>
                                            <p:strVal val="#ppt_w"/>
                                          </p:val>
                                        </p:tav>
                                      </p:tavLst>
                                    </p:anim>
                                    <p:anim calcmode="lin" valueType="num">
                                      <p:cBhvr>
                                        <p:cTn id="12" dur="500" fill="hold"/>
                                        <p:tgtEl>
                                          <p:spTgt spid="357424"/>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357410"/>
                                        </p:tgtEl>
                                        <p:attrNameLst>
                                          <p:attrName>style.visibility</p:attrName>
                                        </p:attrNameLst>
                                      </p:cBhvr>
                                      <p:to>
                                        <p:strVal val="visible"/>
                                      </p:to>
                                    </p:set>
                                    <p:anim calcmode="lin" valueType="num">
                                      <p:cBhvr>
                                        <p:cTn id="22" dur="500" fill="hold"/>
                                        <p:tgtEl>
                                          <p:spTgt spid="357410"/>
                                        </p:tgtEl>
                                        <p:attrNameLst>
                                          <p:attrName>ppt_w</p:attrName>
                                        </p:attrNameLst>
                                      </p:cBhvr>
                                      <p:tavLst>
                                        <p:tav tm="0">
                                          <p:val>
                                            <p:fltVal val="0"/>
                                          </p:val>
                                        </p:tav>
                                        <p:tav tm="100000">
                                          <p:val>
                                            <p:strVal val="#ppt_w"/>
                                          </p:val>
                                        </p:tav>
                                      </p:tavLst>
                                    </p:anim>
                                    <p:anim calcmode="lin" valueType="num">
                                      <p:cBhvr>
                                        <p:cTn id="23" dur="500" fill="hold"/>
                                        <p:tgtEl>
                                          <p:spTgt spid="357410"/>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357428"/>
                                        </p:tgtEl>
                                        <p:attrNameLst>
                                          <p:attrName>style.visibility</p:attrName>
                                        </p:attrNameLst>
                                      </p:cBhvr>
                                      <p:to>
                                        <p:strVal val="visible"/>
                                      </p:to>
                                    </p:set>
                                    <p:anim calcmode="lin" valueType="num">
                                      <p:cBhvr>
                                        <p:cTn id="34" dur="500" fill="hold"/>
                                        <p:tgtEl>
                                          <p:spTgt spid="357428"/>
                                        </p:tgtEl>
                                        <p:attrNameLst>
                                          <p:attrName>ppt_w</p:attrName>
                                        </p:attrNameLst>
                                      </p:cBhvr>
                                      <p:tavLst>
                                        <p:tav tm="0">
                                          <p:val>
                                            <p:fltVal val="0"/>
                                          </p:val>
                                        </p:tav>
                                        <p:tav tm="100000">
                                          <p:val>
                                            <p:strVal val="#ppt_w"/>
                                          </p:val>
                                        </p:tav>
                                      </p:tavLst>
                                    </p:anim>
                                    <p:anim calcmode="lin" valueType="num">
                                      <p:cBhvr>
                                        <p:cTn id="35" dur="500" fill="hold"/>
                                        <p:tgtEl>
                                          <p:spTgt spid="3574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410" grpId="0" autoUpdateAnimBg="0"/>
      <p:bldP spid="357424" grpId="0"/>
      <p:bldP spid="357428" grpId="0"/>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4067" name="Rectangle 3"/>
          <p:cNvSpPr>
            <a:spLocks noChangeArrowheads="1"/>
          </p:cNvSpPr>
          <p:nvPr/>
        </p:nvSpPr>
        <p:spPr bwMode="auto">
          <a:xfrm>
            <a:off x="1863725" y="4829175"/>
            <a:ext cx="5222875" cy="366713"/>
          </a:xfrm>
          <a:prstGeom prst="rect">
            <a:avLst/>
          </a:prstGeom>
          <a:noFill/>
          <a:ln w="9525">
            <a:noFill/>
            <a:miter lim="800000"/>
            <a:headEnd/>
            <a:tailEnd/>
          </a:ln>
          <a:effectLst/>
        </p:spPr>
        <p:txBody>
          <a:bodyPr wrap="none">
            <a:prstTxWarp prst="textNoShape">
              <a:avLst/>
            </a:prstTxWarp>
            <a:spAutoFit/>
          </a:bodyPr>
          <a:lstStyle/>
          <a:p>
            <a:pPr>
              <a:defRPr/>
            </a:pPr>
            <a:r>
              <a:rPr lang="it-IT" sz="1800" b="1">
                <a:solidFill>
                  <a:srgbClr val="FF0000"/>
                </a:solidFill>
                <a:effectLst>
                  <a:outerShdw blurRad="38100" dist="38100" dir="2700000" algn="tl">
                    <a:srgbClr val="000000"/>
                  </a:outerShdw>
                </a:effectLst>
              </a:rPr>
              <a:t>Define marine geohazard and potential risk</a:t>
            </a:r>
            <a:endParaRPr lang="it-IT" sz="1800" b="1">
              <a:effectLst>
                <a:outerShdw blurRad="38100" dist="38100" dir="2700000" algn="tl">
                  <a:srgbClr val="000000"/>
                </a:outerShdw>
              </a:effectLst>
            </a:endParaRPr>
          </a:p>
        </p:txBody>
      </p:sp>
      <p:sp>
        <p:nvSpPr>
          <p:cNvPr id="344068" name="Rectangle 4"/>
          <p:cNvSpPr>
            <a:spLocks noChangeArrowheads="1"/>
          </p:cNvSpPr>
          <p:nvPr/>
        </p:nvSpPr>
        <p:spPr bwMode="auto">
          <a:xfrm>
            <a:off x="685800" y="3030538"/>
            <a:ext cx="7772400" cy="366712"/>
          </a:xfrm>
          <a:prstGeom prst="rect">
            <a:avLst/>
          </a:prstGeom>
          <a:noFill/>
          <a:ln w="9525">
            <a:noFill/>
            <a:miter lim="800000"/>
            <a:headEnd/>
            <a:tailEnd/>
          </a:ln>
          <a:effectLst/>
        </p:spPr>
        <p:txBody>
          <a:bodyPr>
            <a:prstTxWarp prst="textNoShape">
              <a:avLst/>
            </a:prstTxWarp>
            <a:spAutoFit/>
          </a:bodyPr>
          <a:lstStyle/>
          <a:p>
            <a:pPr algn="ctr">
              <a:defRPr/>
            </a:pPr>
            <a:r>
              <a:rPr lang="it-IT" sz="1800" b="1">
                <a:solidFill>
                  <a:srgbClr val="FFFF00"/>
                </a:solidFill>
                <a:effectLst>
                  <a:outerShdw blurRad="38100" dist="38100" dir="2700000" algn="tl">
                    <a:srgbClr val="000000"/>
                  </a:outerShdw>
                </a:effectLst>
              </a:rPr>
              <a:t>Evidence of geological features/processes and related “danger”</a:t>
            </a:r>
          </a:p>
        </p:txBody>
      </p:sp>
      <p:sp>
        <p:nvSpPr>
          <p:cNvPr id="344069" name="Rectangle 5"/>
          <p:cNvSpPr>
            <a:spLocks noChangeArrowheads="1"/>
          </p:cNvSpPr>
          <p:nvPr/>
        </p:nvSpPr>
        <p:spPr bwMode="auto">
          <a:xfrm>
            <a:off x="1044575" y="4038600"/>
            <a:ext cx="7021513" cy="366713"/>
          </a:xfrm>
          <a:prstGeom prst="rect">
            <a:avLst/>
          </a:prstGeom>
          <a:noFill/>
          <a:ln w="9525">
            <a:noFill/>
            <a:miter lim="800000"/>
            <a:headEnd/>
            <a:tailEnd/>
          </a:ln>
          <a:effectLst/>
        </p:spPr>
        <p:txBody>
          <a:bodyPr wrap="none">
            <a:prstTxWarp prst="textNoShape">
              <a:avLst/>
            </a:prstTxWarp>
            <a:spAutoFit/>
          </a:bodyPr>
          <a:lstStyle/>
          <a:p>
            <a:pPr algn="ctr">
              <a:defRPr/>
            </a:pPr>
            <a:r>
              <a:rPr lang="it-IT" sz="1800" b="1">
                <a:solidFill>
                  <a:srgbClr val="FF8000"/>
                </a:solidFill>
                <a:effectLst>
                  <a:outerShdw blurRad="38100" dist="38100" dir="2700000" algn="tl">
                    <a:srgbClr val="000000"/>
                  </a:outerShdw>
                </a:effectLst>
              </a:rPr>
              <a:t>Predisposing tool for Monitoring and Managing  Geohazard</a:t>
            </a:r>
          </a:p>
        </p:txBody>
      </p:sp>
      <p:sp>
        <p:nvSpPr>
          <p:cNvPr id="344070" name="AutoShape 6"/>
          <p:cNvSpPr>
            <a:spLocks noChangeArrowheads="1"/>
          </p:cNvSpPr>
          <p:nvPr/>
        </p:nvSpPr>
        <p:spPr bwMode="auto">
          <a:xfrm>
            <a:off x="4495800" y="2605088"/>
            <a:ext cx="152400" cy="381000"/>
          </a:xfrm>
          <a:prstGeom prst="downArrow">
            <a:avLst>
              <a:gd name="adj1" fmla="val 50000"/>
              <a:gd name="adj2" fmla="val 62500"/>
            </a:avLst>
          </a:prstGeom>
          <a:solidFill>
            <a:srgbClr val="0000FF"/>
          </a:solidFill>
          <a:ln w="9525">
            <a:solidFill>
              <a:schemeClr val="tx1"/>
            </a:solidFill>
            <a:miter lim="800000"/>
            <a:headEnd/>
            <a:tailEnd/>
          </a:ln>
        </p:spPr>
        <p:txBody>
          <a:bodyPr wrap="none" anchor="ctr">
            <a:prstTxWarp prst="textNoShape">
              <a:avLst/>
            </a:prstTxWarp>
          </a:bodyPr>
          <a:lstStyle/>
          <a:p>
            <a:endParaRPr lang="it-IT"/>
          </a:p>
        </p:txBody>
      </p:sp>
      <p:sp>
        <p:nvSpPr>
          <p:cNvPr id="344071" name="AutoShape 7"/>
          <p:cNvSpPr>
            <a:spLocks noChangeArrowheads="1"/>
          </p:cNvSpPr>
          <p:nvPr/>
        </p:nvSpPr>
        <p:spPr bwMode="auto">
          <a:xfrm>
            <a:off x="4495800" y="3581400"/>
            <a:ext cx="152400" cy="381000"/>
          </a:xfrm>
          <a:prstGeom prst="downArrow">
            <a:avLst>
              <a:gd name="adj1" fmla="val 50000"/>
              <a:gd name="adj2" fmla="val 62500"/>
            </a:avLst>
          </a:prstGeom>
          <a:solidFill>
            <a:srgbClr val="0000FF"/>
          </a:solidFill>
          <a:ln w="9525">
            <a:solidFill>
              <a:schemeClr val="tx1"/>
            </a:solidFill>
            <a:miter lim="800000"/>
            <a:headEnd/>
            <a:tailEnd/>
          </a:ln>
        </p:spPr>
        <p:txBody>
          <a:bodyPr wrap="none" anchor="ctr">
            <a:prstTxWarp prst="textNoShape">
              <a:avLst/>
            </a:prstTxWarp>
          </a:bodyPr>
          <a:lstStyle/>
          <a:p>
            <a:endParaRPr lang="it-IT"/>
          </a:p>
        </p:txBody>
      </p:sp>
      <p:sp>
        <p:nvSpPr>
          <p:cNvPr id="344072" name="AutoShape 8"/>
          <p:cNvSpPr>
            <a:spLocks noChangeArrowheads="1"/>
          </p:cNvSpPr>
          <p:nvPr/>
        </p:nvSpPr>
        <p:spPr bwMode="auto">
          <a:xfrm>
            <a:off x="4495800" y="4510088"/>
            <a:ext cx="152400" cy="381000"/>
          </a:xfrm>
          <a:prstGeom prst="downArrow">
            <a:avLst>
              <a:gd name="adj1" fmla="val 50000"/>
              <a:gd name="adj2" fmla="val 62500"/>
            </a:avLst>
          </a:prstGeom>
          <a:solidFill>
            <a:srgbClr val="0000FF"/>
          </a:solidFill>
          <a:ln w="9525">
            <a:solidFill>
              <a:schemeClr val="tx1"/>
            </a:solidFill>
            <a:miter lim="800000"/>
            <a:headEnd/>
            <a:tailEnd/>
          </a:ln>
        </p:spPr>
        <p:txBody>
          <a:bodyPr wrap="none" anchor="ctr">
            <a:prstTxWarp prst="textNoShape">
              <a:avLst/>
            </a:prstTxWarp>
          </a:bodyPr>
          <a:lstStyle/>
          <a:p>
            <a:endParaRPr lang="it-IT"/>
          </a:p>
        </p:txBody>
      </p:sp>
      <p:grpSp>
        <p:nvGrpSpPr>
          <p:cNvPr id="2" name="Group 30"/>
          <p:cNvGrpSpPr>
            <a:grpSpLocks/>
          </p:cNvGrpSpPr>
          <p:nvPr/>
        </p:nvGrpSpPr>
        <p:grpSpPr bwMode="auto">
          <a:xfrm>
            <a:off x="381000" y="3276600"/>
            <a:ext cx="8305800" cy="2441575"/>
            <a:chOff x="240" y="2064"/>
            <a:chExt cx="5232" cy="1538"/>
          </a:xfrm>
        </p:grpSpPr>
        <p:sp>
          <p:nvSpPr>
            <p:cNvPr id="344074" name="Rectangle 10"/>
            <p:cNvSpPr>
              <a:spLocks noChangeArrowheads="1"/>
            </p:cNvSpPr>
            <p:nvPr/>
          </p:nvSpPr>
          <p:spPr bwMode="auto">
            <a:xfrm>
              <a:off x="740" y="3369"/>
              <a:ext cx="4343" cy="233"/>
            </a:xfrm>
            <a:prstGeom prst="rect">
              <a:avLst/>
            </a:prstGeom>
            <a:noFill/>
            <a:ln w="9525">
              <a:noFill/>
              <a:miter lim="800000"/>
              <a:headEnd/>
              <a:tailEnd/>
            </a:ln>
            <a:effectLst/>
          </p:spPr>
          <p:txBody>
            <a:bodyPr wrap="none">
              <a:prstTxWarp prst="textNoShape">
                <a:avLst/>
              </a:prstTxWarp>
              <a:spAutoFit/>
            </a:bodyPr>
            <a:lstStyle/>
            <a:p>
              <a:pPr>
                <a:defRPr/>
              </a:pPr>
              <a:r>
                <a:rPr lang="it-IT" sz="1800" b="1">
                  <a:solidFill>
                    <a:srgbClr val="FFFF00"/>
                  </a:solidFill>
                  <a:effectLst>
                    <a:outerShdw blurRad="38100" dist="38100" dir="2700000" algn="tl">
                      <a:srgbClr val="000000"/>
                    </a:outerShdw>
                  </a:effectLst>
                </a:rPr>
                <a:t>Integrating MB data with all other geological information</a:t>
              </a:r>
            </a:p>
          </p:txBody>
        </p:sp>
        <p:grpSp>
          <p:nvGrpSpPr>
            <p:cNvPr id="3" name="Group 26"/>
            <p:cNvGrpSpPr>
              <a:grpSpLocks/>
            </p:cNvGrpSpPr>
            <p:nvPr/>
          </p:nvGrpSpPr>
          <p:grpSpPr bwMode="auto">
            <a:xfrm>
              <a:off x="240" y="2064"/>
              <a:ext cx="288" cy="1449"/>
              <a:chOff x="336" y="2400"/>
              <a:chExt cx="288" cy="768"/>
            </a:xfrm>
          </p:grpSpPr>
          <p:grpSp>
            <p:nvGrpSpPr>
              <p:cNvPr id="4" name="Group 24"/>
              <p:cNvGrpSpPr>
                <a:grpSpLocks/>
              </p:cNvGrpSpPr>
              <p:nvPr/>
            </p:nvGrpSpPr>
            <p:grpSpPr bwMode="auto">
              <a:xfrm>
                <a:off x="336" y="2400"/>
                <a:ext cx="288" cy="768"/>
                <a:chOff x="240" y="2352"/>
                <a:chExt cx="384" cy="816"/>
              </a:xfrm>
            </p:grpSpPr>
            <p:sp>
              <p:nvSpPr>
                <p:cNvPr id="37912" name="Line 12"/>
                <p:cNvSpPr>
                  <a:spLocks noChangeShapeType="1"/>
                </p:cNvSpPr>
                <p:nvPr/>
              </p:nvSpPr>
              <p:spPr bwMode="auto">
                <a:xfrm>
                  <a:off x="240" y="2352"/>
                  <a:ext cx="384" cy="0"/>
                </a:xfrm>
                <a:prstGeom prst="line">
                  <a:avLst/>
                </a:prstGeom>
                <a:noFill/>
                <a:ln w="50800">
                  <a:solidFill>
                    <a:srgbClr val="FFFF00"/>
                  </a:solidFill>
                  <a:round/>
                  <a:headEnd/>
                  <a:tailEnd type="triangle" w="med" len="med"/>
                </a:ln>
              </p:spPr>
              <p:txBody>
                <a:bodyPr wrap="none" anchor="ctr">
                  <a:prstTxWarp prst="textNoShape">
                    <a:avLst/>
                  </a:prstTxWarp>
                </a:bodyPr>
                <a:lstStyle/>
                <a:p>
                  <a:endParaRPr lang="it-IT">
                    <a:solidFill>
                      <a:srgbClr val="FFFF00"/>
                    </a:solidFill>
                  </a:endParaRPr>
                </a:p>
              </p:txBody>
            </p:sp>
            <p:sp>
              <p:nvSpPr>
                <p:cNvPr id="37913" name="Line 13"/>
                <p:cNvSpPr>
                  <a:spLocks noChangeShapeType="1"/>
                </p:cNvSpPr>
                <p:nvPr/>
              </p:nvSpPr>
              <p:spPr bwMode="auto">
                <a:xfrm>
                  <a:off x="240" y="2352"/>
                  <a:ext cx="0" cy="816"/>
                </a:xfrm>
                <a:prstGeom prst="line">
                  <a:avLst/>
                </a:prstGeom>
                <a:noFill/>
                <a:ln w="50800">
                  <a:solidFill>
                    <a:srgbClr val="FFFF00"/>
                  </a:solidFill>
                  <a:round/>
                  <a:headEnd/>
                  <a:tailEnd/>
                </a:ln>
              </p:spPr>
              <p:txBody>
                <a:bodyPr wrap="none" anchor="ctr">
                  <a:prstTxWarp prst="textNoShape">
                    <a:avLst/>
                  </a:prstTxWarp>
                </a:bodyPr>
                <a:lstStyle/>
                <a:p>
                  <a:endParaRPr lang="it-IT">
                    <a:solidFill>
                      <a:srgbClr val="FFFF00"/>
                    </a:solidFill>
                  </a:endParaRPr>
                </a:p>
              </p:txBody>
            </p:sp>
          </p:grpSp>
          <p:sp>
            <p:nvSpPr>
              <p:cNvPr id="37911" name="Line 14"/>
              <p:cNvSpPr>
                <a:spLocks noChangeShapeType="1"/>
              </p:cNvSpPr>
              <p:nvPr/>
            </p:nvSpPr>
            <p:spPr bwMode="auto">
              <a:xfrm>
                <a:off x="336" y="3168"/>
                <a:ext cx="288" cy="0"/>
              </a:xfrm>
              <a:prstGeom prst="line">
                <a:avLst/>
              </a:prstGeom>
              <a:noFill/>
              <a:ln w="50800">
                <a:solidFill>
                  <a:srgbClr val="FFFF00"/>
                </a:solidFill>
                <a:round/>
                <a:headEnd/>
                <a:tailEnd/>
              </a:ln>
            </p:spPr>
            <p:txBody>
              <a:bodyPr wrap="none" anchor="ctr">
                <a:prstTxWarp prst="textNoShape">
                  <a:avLst/>
                </a:prstTxWarp>
              </a:bodyPr>
              <a:lstStyle/>
              <a:p>
                <a:endParaRPr lang="it-IT">
                  <a:solidFill>
                    <a:srgbClr val="FFFF00"/>
                  </a:solidFill>
                </a:endParaRPr>
              </a:p>
            </p:txBody>
          </p:sp>
        </p:grpSp>
        <p:grpSp>
          <p:nvGrpSpPr>
            <p:cNvPr id="5" name="Group 25"/>
            <p:cNvGrpSpPr>
              <a:grpSpLocks/>
            </p:cNvGrpSpPr>
            <p:nvPr/>
          </p:nvGrpSpPr>
          <p:grpSpPr bwMode="auto">
            <a:xfrm>
              <a:off x="5184" y="2064"/>
              <a:ext cx="288" cy="1449"/>
              <a:chOff x="5040" y="2400"/>
              <a:chExt cx="288" cy="768"/>
            </a:xfrm>
          </p:grpSpPr>
          <p:sp>
            <p:nvSpPr>
              <p:cNvPr id="37907" name="Line 16"/>
              <p:cNvSpPr>
                <a:spLocks noChangeShapeType="1"/>
              </p:cNvSpPr>
              <p:nvPr/>
            </p:nvSpPr>
            <p:spPr bwMode="auto">
              <a:xfrm flipH="1">
                <a:off x="5040" y="2400"/>
                <a:ext cx="288" cy="0"/>
              </a:xfrm>
              <a:prstGeom prst="line">
                <a:avLst/>
              </a:prstGeom>
              <a:noFill/>
              <a:ln w="50800">
                <a:solidFill>
                  <a:srgbClr val="FFFF00"/>
                </a:solidFill>
                <a:round/>
                <a:headEnd/>
                <a:tailEnd type="triangle" w="med" len="med"/>
              </a:ln>
            </p:spPr>
            <p:txBody>
              <a:bodyPr wrap="none" anchor="ctr">
                <a:prstTxWarp prst="textNoShape">
                  <a:avLst/>
                </a:prstTxWarp>
              </a:bodyPr>
              <a:lstStyle/>
              <a:p>
                <a:endParaRPr lang="it-IT">
                  <a:solidFill>
                    <a:srgbClr val="FFFF00"/>
                  </a:solidFill>
                </a:endParaRPr>
              </a:p>
            </p:txBody>
          </p:sp>
          <p:sp>
            <p:nvSpPr>
              <p:cNvPr id="37908" name="Line 17"/>
              <p:cNvSpPr>
                <a:spLocks noChangeShapeType="1"/>
              </p:cNvSpPr>
              <p:nvPr/>
            </p:nvSpPr>
            <p:spPr bwMode="auto">
              <a:xfrm>
                <a:off x="5328" y="2400"/>
                <a:ext cx="0" cy="768"/>
              </a:xfrm>
              <a:prstGeom prst="line">
                <a:avLst/>
              </a:prstGeom>
              <a:noFill/>
              <a:ln w="41275">
                <a:solidFill>
                  <a:srgbClr val="FFFF00"/>
                </a:solidFill>
                <a:round/>
                <a:headEnd/>
                <a:tailEnd/>
              </a:ln>
            </p:spPr>
            <p:txBody>
              <a:bodyPr wrap="none" anchor="ctr">
                <a:prstTxWarp prst="textNoShape">
                  <a:avLst/>
                </a:prstTxWarp>
              </a:bodyPr>
              <a:lstStyle/>
              <a:p>
                <a:endParaRPr lang="it-IT">
                  <a:solidFill>
                    <a:srgbClr val="FFFF00"/>
                  </a:solidFill>
                </a:endParaRPr>
              </a:p>
            </p:txBody>
          </p:sp>
          <p:sp>
            <p:nvSpPr>
              <p:cNvPr id="37909" name="Line 18"/>
              <p:cNvSpPr>
                <a:spLocks noChangeShapeType="1"/>
              </p:cNvSpPr>
              <p:nvPr/>
            </p:nvSpPr>
            <p:spPr bwMode="auto">
              <a:xfrm flipH="1">
                <a:off x="5040" y="3168"/>
                <a:ext cx="288" cy="0"/>
              </a:xfrm>
              <a:prstGeom prst="line">
                <a:avLst/>
              </a:prstGeom>
              <a:noFill/>
              <a:ln w="50800">
                <a:solidFill>
                  <a:srgbClr val="FFFF00"/>
                </a:solidFill>
                <a:round/>
                <a:headEnd/>
                <a:tailEnd/>
              </a:ln>
            </p:spPr>
            <p:txBody>
              <a:bodyPr wrap="none" anchor="ctr">
                <a:prstTxWarp prst="textNoShape">
                  <a:avLst/>
                </a:prstTxWarp>
              </a:bodyPr>
              <a:lstStyle/>
              <a:p>
                <a:endParaRPr lang="it-IT">
                  <a:solidFill>
                    <a:srgbClr val="FFFF00"/>
                  </a:solidFill>
                </a:endParaRPr>
              </a:p>
            </p:txBody>
          </p:sp>
        </p:grpSp>
      </p:grpSp>
      <p:sp>
        <p:nvSpPr>
          <p:cNvPr id="344083" name="Rectangle 19"/>
          <p:cNvSpPr>
            <a:spLocks noChangeArrowheads="1"/>
          </p:cNvSpPr>
          <p:nvPr/>
        </p:nvSpPr>
        <p:spPr bwMode="auto">
          <a:xfrm>
            <a:off x="403225" y="152400"/>
            <a:ext cx="3918636" cy="523220"/>
          </a:xfrm>
          <a:prstGeom prst="rect">
            <a:avLst/>
          </a:prstGeom>
          <a:noFill/>
          <a:ln w="9525">
            <a:noFill/>
            <a:miter lim="800000"/>
            <a:headEnd/>
            <a:tailEnd/>
          </a:ln>
          <a:effectLst/>
        </p:spPr>
        <p:txBody>
          <a:bodyPr wrap="none">
            <a:prstTxWarp prst="textNoShape">
              <a:avLst/>
            </a:prstTxWarp>
            <a:spAutoFit/>
          </a:bodyPr>
          <a:lstStyle/>
          <a:p>
            <a:pPr>
              <a:defRPr/>
            </a:pPr>
            <a:r>
              <a:rPr lang="it-IT" b="1" dirty="0" err="1">
                <a:solidFill>
                  <a:srgbClr val="FFFF00"/>
                </a:solidFill>
                <a:effectLst>
                  <a:outerShdw blurRad="38100" dist="38100" dir="2700000" algn="tl">
                    <a:srgbClr val="000000"/>
                  </a:outerShdw>
                </a:effectLst>
              </a:rPr>
              <a:t>Concluding</a:t>
            </a:r>
            <a:r>
              <a:rPr lang="it-IT" b="1" dirty="0">
                <a:solidFill>
                  <a:srgbClr val="FFFF00"/>
                </a:solidFill>
                <a:effectLst>
                  <a:outerShdw blurRad="38100" dist="38100" dir="2700000" algn="tl">
                    <a:srgbClr val="000000"/>
                  </a:outerShdw>
                </a:effectLst>
              </a:rPr>
              <a:t> </a:t>
            </a:r>
            <a:r>
              <a:rPr lang="it-IT" b="1" dirty="0" err="1">
                <a:solidFill>
                  <a:srgbClr val="FFFF00"/>
                </a:solidFill>
                <a:effectLst>
                  <a:outerShdw blurRad="38100" dist="38100" dir="2700000" algn="tl">
                    <a:srgbClr val="000000"/>
                  </a:outerShdw>
                </a:effectLst>
              </a:rPr>
              <a:t>Remarks</a:t>
            </a:r>
            <a:endParaRPr lang="it-IT" sz="1800" b="1" dirty="0">
              <a:solidFill>
                <a:srgbClr val="FFFF00"/>
              </a:solidFill>
              <a:effectLst>
                <a:outerShdw blurRad="38100" dist="38100" dir="2700000" algn="tl">
                  <a:srgbClr val="000000"/>
                </a:outerShdw>
              </a:effectLst>
            </a:endParaRPr>
          </a:p>
        </p:txBody>
      </p:sp>
      <p:sp>
        <p:nvSpPr>
          <p:cNvPr id="344087" name="Text Box 23"/>
          <p:cNvSpPr txBox="1">
            <a:spLocks noChangeArrowheads="1"/>
          </p:cNvSpPr>
          <p:nvPr/>
        </p:nvSpPr>
        <p:spPr bwMode="auto">
          <a:xfrm>
            <a:off x="944563" y="1963738"/>
            <a:ext cx="7499350" cy="641350"/>
          </a:xfrm>
          <a:prstGeom prst="rect">
            <a:avLst/>
          </a:prstGeom>
          <a:noFill/>
          <a:ln w="9525">
            <a:noFill/>
            <a:miter lim="800000"/>
            <a:headEnd/>
            <a:tailEnd/>
          </a:ln>
          <a:effectLst/>
        </p:spPr>
        <p:txBody>
          <a:bodyPr wrap="none">
            <a:prstTxWarp prst="textNoShape">
              <a:avLst/>
            </a:prstTxWarp>
            <a:spAutoFit/>
          </a:bodyPr>
          <a:lstStyle/>
          <a:p>
            <a:pPr algn="ctr">
              <a:defRPr/>
            </a:pPr>
            <a:r>
              <a:rPr lang="it-IT" sz="1800" b="1">
                <a:solidFill>
                  <a:srgbClr val="FFFF00"/>
                </a:solidFill>
                <a:effectLst>
                  <a:outerShdw blurRad="38100" dist="38100" dir="2700000" algn="tl">
                    <a:srgbClr val="000000"/>
                  </a:outerShdw>
                </a:effectLst>
              </a:rPr>
              <a:t>Map of Geohazard-related features of the Italian seas based on</a:t>
            </a:r>
          </a:p>
          <a:p>
            <a:pPr algn="ctr">
              <a:defRPr/>
            </a:pPr>
            <a:r>
              <a:rPr lang="it-IT" sz="1800" b="1">
                <a:solidFill>
                  <a:srgbClr val="FFFF00"/>
                </a:solidFill>
                <a:effectLst>
                  <a:outerShdw blurRad="38100" dist="38100" dir="2700000" algn="tl">
                    <a:srgbClr val="000000"/>
                  </a:outerShdw>
                </a:effectLst>
              </a:rPr>
              <a:t>morpho-bathymetric (Multibeam) data </a:t>
            </a:r>
          </a:p>
        </p:txBody>
      </p:sp>
      <p:sp>
        <p:nvSpPr>
          <p:cNvPr id="344091" name="Text Box 27"/>
          <p:cNvSpPr txBox="1">
            <a:spLocks noChangeArrowheads="1"/>
          </p:cNvSpPr>
          <p:nvPr/>
        </p:nvSpPr>
        <p:spPr bwMode="auto">
          <a:xfrm>
            <a:off x="152400" y="1279525"/>
            <a:ext cx="8839200" cy="396875"/>
          </a:xfrm>
          <a:prstGeom prst="rect">
            <a:avLst/>
          </a:prstGeom>
          <a:noFill/>
          <a:ln w="9525">
            <a:noFill/>
            <a:miter lim="800000"/>
            <a:headEnd/>
            <a:tailEnd/>
          </a:ln>
          <a:effectLst/>
        </p:spPr>
        <p:txBody>
          <a:bodyPr>
            <a:prstTxWarp prst="textNoShape">
              <a:avLst/>
            </a:prstTxWarp>
            <a:spAutoFit/>
          </a:bodyPr>
          <a:lstStyle/>
          <a:p>
            <a:pPr algn="ctr">
              <a:defRPr/>
            </a:pPr>
            <a:r>
              <a:rPr lang="en-GB" sz="2000" b="1" i="1">
                <a:solidFill>
                  <a:srgbClr val="FFFF00"/>
                </a:solidFill>
                <a:effectLst>
                  <a:outerShdw blurRad="38100" dist="38100" dir="2700000" algn="tl">
                    <a:srgbClr val="000000"/>
                  </a:outerShdw>
                </a:effectLst>
              </a:rPr>
              <a:t>MAGIC</a:t>
            </a:r>
            <a:r>
              <a:rPr lang="en-GB" sz="2000" b="1">
                <a:solidFill>
                  <a:srgbClr val="FFFF00"/>
                </a:solidFill>
                <a:effectLst>
                  <a:outerShdw blurRad="38100" dist="38100" dir="2700000" algn="tl">
                    <a:srgbClr val="000000"/>
                  </a:outerShdw>
                </a:effectLst>
              </a:rPr>
              <a:t> Project (</a:t>
            </a:r>
            <a:r>
              <a:rPr lang="en-GB" sz="2000" b="1" i="1">
                <a:solidFill>
                  <a:srgbClr val="FFFF00"/>
                </a:solidFill>
                <a:effectLst>
                  <a:outerShdw blurRad="38100" dist="38100" dir="2700000" algn="tl">
                    <a:srgbClr val="000000"/>
                  </a:outerShdw>
                </a:effectLst>
              </a:rPr>
              <a:t>MA</a:t>
            </a:r>
            <a:r>
              <a:rPr lang="en-GB" sz="2000" b="1">
                <a:solidFill>
                  <a:srgbClr val="FFFF00"/>
                </a:solidFill>
                <a:effectLst>
                  <a:outerShdw blurRad="38100" dist="38100" dir="2700000" algn="tl">
                    <a:srgbClr val="000000"/>
                  </a:outerShdw>
                </a:effectLst>
              </a:rPr>
              <a:t>rine </a:t>
            </a:r>
            <a:r>
              <a:rPr lang="en-GB" sz="2000" b="1" i="1">
                <a:solidFill>
                  <a:srgbClr val="FFFF00"/>
                </a:solidFill>
                <a:effectLst>
                  <a:outerShdw blurRad="38100" dist="38100" dir="2700000" algn="tl">
                    <a:srgbClr val="000000"/>
                  </a:outerShdw>
                </a:effectLst>
              </a:rPr>
              <a:t>G</a:t>
            </a:r>
            <a:r>
              <a:rPr lang="en-GB" sz="2000" b="1">
                <a:solidFill>
                  <a:srgbClr val="FFFF00"/>
                </a:solidFill>
                <a:effectLst>
                  <a:outerShdw blurRad="38100" dist="38100" dir="2700000" algn="tl">
                    <a:srgbClr val="000000"/>
                  </a:outerShdw>
                </a:effectLst>
              </a:rPr>
              <a:t>eohazard along the </a:t>
            </a:r>
            <a:r>
              <a:rPr lang="en-GB" sz="2000" b="1" i="1">
                <a:solidFill>
                  <a:srgbClr val="FFFF00"/>
                </a:solidFill>
                <a:effectLst>
                  <a:outerShdw blurRad="38100" dist="38100" dir="2700000" algn="tl">
                    <a:srgbClr val="000000"/>
                  </a:outerShdw>
                </a:effectLst>
              </a:rPr>
              <a:t>I</a:t>
            </a:r>
            <a:r>
              <a:rPr lang="en-GB" sz="2000" b="1">
                <a:solidFill>
                  <a:srgbClr val="FFFF00"/>
                </a:solidFill>
                <a:effectLst>
                  <a:outerShdw blurRad="38100" dist="38100" dir="2700000" algn="tl">
                    <a:srgbClr val="000000"/>
                  </a:outerShdw>
                </a:effectLst>
              </a:rPr>
              <a:t>talian </a:t>
            </a:r>
            <a:r>
              <a:rPr lang="en-GB" sz="2000" b="1" i="1">
                <a:solidFill>
                  <a:srgbClr val="FFFF00"/>
                </a:solidFill>
                <a:effectLst>
                  <a:outerShdw blurRad="38100" dist="38100" dir="2700000" algn="tl">
                    <a:srgbClr val="000000"/>
                  </a:outerShdw>
                </a:effectLst>
              </a:rPr>
              <a:t>C</a:t>
            </a:r>
            <a:r>
              <a:rPr lang="en-GB" sz="2000" b="1">
                <a:solidFill>
                  <a:srgbClr val="FFFF00"/>
                </a:solidFill>
                <a:effectLst>
                  <a:outerShdw blurRad="38100" dist="38100" dir="2700000" algn="tl">
                    <a:srgbClr val="000000"/>
                  </a:outerShdw>
                </a:effectLst>
              </a:rPr>
              <a:t>oasts)</a:t>
            </a:r>
          </a:p>
        </p:txBody>
      </p:sp>
      <p:grpSp>
        <p:nvGrpSpPr>
          <p:cNvPr id="6" name="Group 31"/>
          <p:cNvGrpSpPr>
            <a:grpSpLocks/>
          </p:cNvGrpSpPr>
          <p:nvPr/>
        </p:nvGrpSpPr>
        <p:grpSpPr bwMode="auto">
          <a:xfrm>
            <a:off x="7620000" y="152400"/>
            <a:ext cx="1295400" cy="1066800"/>
            <a:chOff x="1440" y="960"/>
            <a:chExt cx="2496" cy="2208"/>
          </a:xfrm>
        </p:grpSpPr>
        <p:cxnSp>
          <p:nvCxnSpPr>
            <p:cNvPr id="37901" name="AutoShape 32"/>
            <p:cNvCxnSpPr>
              <a:cxnSpLocks noChangeShapeType="1"/>
            </p:cNvCxnSpPr>
            <p:nvPr/>
          </p:nvCxnSpPr>
          <p:spPr bwMode="auto">
            <a:xfrm>
              <a:off x="1440" y="2256"/>
              <a:ext cx="0" cy="0"/>
            </a:xfrm>
            <a:prstGeom prst="straightConnector1">
              <a:avLst/>
            </a:prstGeom>
            <a:noFill/>
            <a:ln w="9525">
              <a:solidFill>
                <a:schemeClr val="tx1"/>
              </a:solidFill>
              <a:round/>
              <a:headEnd/>
              <a:tailEnd/>
            </a:ln>
          </p:spPr>
        </p:cxnSp>
        <p:pic>
          <p:nvPicPr>
            <p:cNvPr id="37902" name="Picture 33"/>
            <p:cNvPicPr>
              <a:picLocks noChangeAspect="1" noChangeArrowheads="1"/>
            </p:cNvPicPr>
            <p:nvPr/>
          </p:nvPicPr>
          <p:blipFill>
            <a:blip r:embed="rId3"/>
            <a:srcRect/>
            <a:stretch>
              <a:fillRect/>
            </a:stretch>
          </p:blipFill>
          <p:spPr bwMode="auto">
            <a:xfrm>
              <a:off x="1728" y="960"/>
              <a:ext cx="2208" cy="2208"/>
            </a:xfrm>
            <a:prstGeom prst="rect">
              <a:avLst/>
            </a:prstGeom>
            <a:noFill/>
            <a:ln w="9525">
              <a:noFill/>
              <a:miter lim="800000"/>
              <a:headEnd/>
              <a:tailEnd/>
            </a:ln>
          </p:spPr>
        </p:pic>
        <p:sp>
          <p:nvSpPr>
            <p:cNvPr id="37903" name="Oval 34"/>
            <p:cNvSpPr>
              <a:spLocks noChangeArrowheads="1"/>
            </p:cNvSpPr>
            <p:nvPr/>
          </p:nvSpPr>
          <p:spPr bwMode="auto">
            <a:xfrm>
              <a:off x="1728" y="960"/>
              <a:ext cx="2208" cy="2208"/>
            </a:xfrm>
            <a:prstGeom prst="ellipse">
              <a:avLst/>
            </a:prstGeom>
            <a:noFill/>
            <a:ln w="25400">
              <a:solidFill>
                <a:schemeClr val="bg2"/>
              </a:solidFill>
              <a:round/>
              <a:headEnd/>
              <a:tailEnd/>
            </a:ln>
          </p:spPr>
          <p:txBody>
            <a:bodyPr wrap="none" anchor="ctr">
              <a:prstTxWarp prst="textNoShape">
                <a:avLst/>
              </a:prstTxWarp>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44087"/>
                                        </p:tgtEl>
                                        <p:attrNameLst>
                                          <p:attrName>style.visibility</p:attrName>
                                        </p:attrNameLst>
                                      </p:cBhvr>
                                      <p:to>
                                        <p:strVal val="visible"/>
                                      </p:to>
                                    </p:set>
                                    <p:anim calcmode="lin" valueType="num">
                                      <p:cBhvr>
                                        <p:cTn id="7" dur="500" fill="hold"/>
                                        <p:tgtEl>
                                          <p:spTgt spid="344087"/>
                                        </p:tgtEl>
                                        <p:attrNameLst>
                                          <p:attrName>ppt_w</p:attrName>
                                        </p:attrNameLst>
                                      </p:cBhvr>
                                      <p:tavLst>
                                        <p:tav tm="0">
                                          <p:val>
                                            <p:fltVal val="0"/>
                                          </p:val>
                                        </p:tav>
                                        <p:tav tm="100000">
                                          <p:val>
                                            <p:strVal val="#ppt_w"/>
                                          </p:val>
                                        </p:tav>
                                      </p:tavLst>
                                    </p:anim>
                                    <p:anim calcmode="lin" valueType="num">
                                      <p:cBhvr>
                                        <p:cTn id="8" dur="500" fill="hold"/>
                                        <p:tgtEl>
                                          <p:spTgt spid="34408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44070"/>
                                        </p:tgtEl>
                                        <p:attrNameLst>
                                          <p:attrName>style.visibility</p:attrName>
                                        </p:attrNameLst>
                                      </p:cBhvr>
                                      <p:to>
                                        <p:strVal val="visible"/>
                                      </p:to>
                                    </p:set>
                                    <p:animEffect transition="in" filter="wipe(up)">
                                      <p:cBhvr>
                                        <p:cTn id="13" dur="500"/>
                                        <p:tgtEl>
                                          <p:spTgt spid="34407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44068"/>
                                        </p:tgtEl>
                                        <p:attrNameLst>
                                          <p:attrName>style.visibility</p:attrName>
                                        </p:attrNameLst>
                                      </p:cBhvr>
                                      <p:to>
                                        <p:strVal val="visible"/>
                                      </p:to>
                                    </p:set>
                                    <p:animEffect transition="in" filter="wipe(up)">
                                      <p:cBhvr>
                                        <p:cTn id="16" dur="500"/>
                                        <p:tgtEl>
                                          <p:spTgt spid="34406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44071"/>
                                        </p:tgtEl>
                                        <p:attrNameLst>
                                          <p:attrName>style.visibility</p:attrName>
                                        </p:attrNameLst>
                                      </p:cBhvr>
                                      <p:to>
                                        <p:strVal val="visible"/>
                                      </p:to>
                                    </p:set>
                                    <p:animEffect transition="in" filter="wipe(up)">
                                      <p:cBhvr>
                                        <p:cTn id="24" dur="500"/>
                                        <p:tgtEl>
                                          <p:spTgt spid="344071"/>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344069"/>
                                        </p:tgtEl>
                                        <p:attrNameLst>
                                          <p:attrName>style.visibility</p:attrName>
                                        </p:attrNameLst>
                                      </p:cBhvr>
                                      <p:to>
                                        <p:strVal val="visible"/>
                                      </p:to>
                                    </p:set>
                                    <p:animEffect transition="in" filter="wipe(up)">
                                      <p:cBhvr>
                                        <p:cTn id="28" dur="500"/>
                                        <p:tgtEl>
                                          <p:spTgt spid="34406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44072"/>
                                        </p:tgtEl>
                                        <p:attrNameLst>
                                          <p:attrName>style.visibility</p:attrName>
                                        </p:attrNameLst>
                                      </p:cBhvr>
                                      <p:to>
                                        <p:strVal val="visible"/>
                                      </p:to>
                                    </p:set>
                                    <p:animEffect transition="in" filter="wipe(up)">
                                      <p:cBhvr>
                                        <p:cTn id="33" dur="500"/>
                                        <p:tgtEl>
                                          <p:spTgt spid="344072"/>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344067"/>
                                        </p:tgtEl>
                                        <p:attrNameLst>
                                          <p:attrName>style.visibility</p:attrName>
                                        </p:attrNameLst>
                                      </p:cBhvr>
                                      <p:to>
                                        <p:strVal val="visible"/>
                                      </p:to>
                                    </p:set>
                                    <p:animEffect transition="in" filter="wipe(up)">
                                      <p:cBhvr>
                                        <p:cTn id="37" dur="500"/>
                                        <p:tgtEl>
                                          <p:spTgt spid="344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p:bldP spid="344068" grpId="0"/>
      <p:bldP spid="344069" grpId="0"/>
      <p:bldP spid="344070" grpId="0" animBg="1"/>
      <p:bldP spid="344071" grpId="0" animBg="1"/>
      <p:bldP spid="344072" grpId="0" animBg="1"/>
      <p:bldP spid="344087"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ext Box 4"/>
          <p:cNvSpPr txBox="1">
            <a:spLocks noChangeArrowheads="1"/>
          </p:cNvSpPr>
          <p:nvPr/>
        </p:nvSpPr>
        <p:spPr bwMode="auto">
          <a:xfrm>
            <a:off x="5284838" y="3011488"/>
            <a:ext cx="3740465" cy="1015663"/>
          </a:xfrm>
          <a:prstGeom prst="rect">
            <a:avLst/>
          </a:prstGeom>
          <a:solidFill>
            <a:srgbClr val="A8BBC6"/>
          </a:solidFill>
          <a:ln w="9525">
            <a:noFill/>
            <a:miter lim="800000"/>
            <a:headEnd/>
            <a:tailEnd/>
          </a:ln>
          <a:effectLst/>
        </p:spPr>
        <p:txBody>
          <a:bodyPr wrap="square">
            <a:prstTxWarp prst="textNoShape">
              <a:avLst/>
            </a:prstTxWarp>
            <a:spAutoFit/>
          </a:bodyPr>
          <a:lstStyle/>
          <a:p>
            <a:pPr algn="r"/>
            <a:r>
              <a:rPr lang="it-IT" sz="2000" b="1" strike="sngStrike" dirty="0" err="1">
                <a:solidFill>
                  <a:srgbClr val="0000FF"/>
                </a:solidFill>
              </a:rPr>
              <a:t>N</a:t>
            </a:r>
            <a:r>
              <a:rPr lang="it-IT" sz="2000" b="1" strike="sngStrike" dirty="0">
                <a:solidFill>
                  <a:srgbClr val="0000FF"/>
                </a:solidFill>
              </a:rPr>
              <a:t>/O </a:t>
            </a:r>
            <a:r>
              <a:rPr lang="it-IT" sz="2000" b="1" strike="sngStrike" dirty="0" err="1">
                <a:solidFill>
                  <a:srgbClr val="0000FF"/>
                </a:solidFill>
              </a:rPr>
              <a:t>Thethis</a:t>
            </a:r>
            <a:r>
              <a:rPr lang="it-IT" sz="2000" b="1" strike="sngStrike" dirty="0">
                <a:solidFill>
                  <a:srgbClr val="0000FF"/>
                </a:solidFill>
              </a:rPr>
              <a:t> </a:t>
            </a:r>
            <a:r>
              <a:rPr lang="it-IT" sz="2000" b="1" dirty="0">
                <a:solidFill>
                  <a:srgbClr val="0000FF"/>
                </a:solidFill>
              </a:rPr>
              <a:t>(CNR)</a:t>
            </a:r>
            <a:endParaRPr lang="it-IT" sz="2000" b="1" dirty="0" smtClean="0">
              <a:solidFill>
                <a:srgbClr val="0000FF"/>
              </a:solidFill>
            </a:endParaRPr>
          </a:p>
          <a:p>
            <a:pPr algn="r"/>
            <a:r>
              <a:rPr lang="it-IT" sz="2000" b="1" dirty="0" err="1" smtClean="0">
                <a:solidFill>
                  <a:srgbClr val="0000FF"/>
                </a:solidFill>
              </a:rPr>
              <a:t>N</a:t>
            </a:r>
            <a:r>
              <a:rPr lang="it-IT" sz="2000" b="1" dirty="0" smtClean="0">
                <a:solidFill>
                  <a:srgbClr val="0000FF"/>
                </a:solidFill>
              </a:rPr>
              <a:t>/O Maria Grazia (CNR)</a:t>
            </a:r>
          </a:p>
          <a:p>
            <a:pPr algn="r"/>
            <a:endParaRPr lang="it-IT" sz="2000" b="1" dirty="0" smtClean="0">
              <a:solidFill>
                <a:srgbClr val="0000FF"/>
              </a:solidFill>
            </a:endParaRPr>
          </a:p>
        </p:txBody>
      </p:sp>
      <p:pic>
        <p:nvPicPr>
          <p:cNvPr id="22" name="Picture 21" descr="mariagrazia.jpg"/>
          <p:cNvPicPr>
            <a:picLocks noChangeAspect="1"/>
          </p:cNvPicPr>
          <p:nvPr/>
        </p:nvPicPr>
        <p:blipFill>
          <a:blip r:embed="rId2"/>
          <a:stretch>
            <a:fillRect/>
          </a:stretch>
        </p:blipFill>
        <p:spPr>
          <a:xfrm>
            <a:off x="5284838" y="3936316"/>
            <a:ext cx="3762323" cy="1929497"/>
          </a:xfrm>
          <a:prstGeom prst="rect">
            <a:avLst/>
          </a:prstGeom>
        </p:spPr>
      </p:pic>
      <p:sp>
        <p:nvSpPr>
          <p:cNvPr id="72720" name="Text Box 4"/>
          <p:cNvSpPr txBox="1">
            <a:spLocks noChangeArrowheads="1"/>
          </p:cNvSpPr>
          <p:nvPr/>
        </p:nvSpPr>
        <p:spPr bwMode="auto">
          <a:xfrm>
            <a:off x="7000875" y="2971800"/>
            <a:ext cx="184666" cy="461665"/>
          </a:xfrm>
          <a:prstGeom prst="rect">
            <a:avLst/>
          </a:prstGeom>
          <a:noFill/>
          <a:ln w="9525">
            <a:noFill/>
            <a:miter lim="800000"/>
            <a:headEnd/>
            <a:tailEnd/>
          </a:ln>
        </p:spPr>
        <p:txBody>
          <a:bodyPr wrap="none">
            <a:prstTxWarp prst="textNoShape">
              <a:avLst/>
            </a:prstTxWarp>
            <a:spAutoFit/>
          </a:bodyPr>
          <a:lstStyle/>
          <a:p>
            <a:endParaRPr lang="it-IT" sz="2400" b="1" dirty="0">
              <a:solidFill>
                <a:srgbClr val="FFFF00"/>
              </a:solidFill>
              <a:latin typeface="Skia" charset="0"/>
            </a:endParaRPr>
          </a:p>
        </p:txBody>
      </p:sp>
      <p:grpSp>
        <p:nvGrpSpPr>
          <p:cNvPr id="3" name="Group 5"/>
          <p:cNvGrpSpPr>
            <a:grpSpLocks/>
          </p:cNvGrpSpPr>
          <p:nvPr/>
        </p:nvGrpSpPr>
        <p:grpSpPr bwMode="auto">
          <a:xfrm>
            <a:off x="4343400" y="30163"/>
            <a:ext cx="4770438" cy="2789237"/>
            <a:chOff x="144" y="49"/>
            <a:chExt cx="3301" cy="1883"/>
          </a:xfrm>
        </p:grpSpPr>
        <p:pic>
          <p:nvPicPr>
            <p:cNvPr id="72717" name="Picture 6" descr="Universitatis.JPG                                              00061F2CMacintoshHD                    B746CC0A:"/>
            <p:cNvPicPr>
              <a:picLocks noChangeAspect="1" noChangeArrowheads="1"/>
            </p:cNvPicPr>
            <p:nvPr/>
          </p:nvPicPr>
          <p:blipFill>
            <a:blip r:embed="rId3"/>
            <a:srcRect/>
            <a:stretch>
              <a:fillRect/>
            </a:stretch>
          </p:blipFill>
          <p:spPr bwMode="auto">
            <a:xfrm>
              <a:off x="144" y="96"/>
              <a:ext cx="3216" cy="1836"/>
            </a:xfrm>
            <a:prstGeom prst="rect">
              <a:avLst/>
            </a:prstGeom>
            <a:noFill/>
            <a:ln w="9525">
              <a:noFill/>
              <a:miter lim="800000"/>
              <a:headEnd/>
              <a:tailEnd/>
            </a:ln>
          </p:spPr>
        </p:pic>
        <p:sp>
          <p:nvSpPr>
            <p:cNvPr id="72718" name="Text Box 7"/>
            <p:cNvSpPr txBox="1">
              <a:spLocks noChangeArrowheads="1"/>
            </p:cNvSpPr>
            <p:nvPr/>
          </p:nvSpPr>
          <p:spPr bwMode="auto">
            <a:xfrm>
              <a:off x="392" y="49"/>
              <a:ext cx="3053" cy="679"/>
            </a:xfrm>
            <a:prstGeom prst="rect">
              <a:avLst/>
            </a:prstGeom>
            <a:noFill/>
            <a:ln w="9525">
              <a:noFill/>
              <a:miter lim="800000"/>
              <a:headEnd/>
              <a:tailEnd/>
            </a:ln>
          </p:spPr>
          <p:txBody>
            <a:bodyPr wrap="none">
              <a:prstTxWarp prst="textNoShape">
                <a:avLst/>
              </a:prstTxWarp>
              <a:spAutoFit/>
            </a:bodyPr>
            <a:lstStyle/>
            <a:p>
              <a:r>
                <a:rPr lang="it-IT" sz="2400" b="1">
                  <a:solidFill>
                    <a:srgbClr val="FFFF00"/>
                  </a:solidFill>
                  <a:latin typeface="Skia" charset="0"/>
                </a:rPr>
                <a:t>N/O Universitatis (CoNISMa)</a:t>
              </a:r>
            </a:p>
            <a:p>
              <a:r>
                <a:rPr lang="it-IT" sz="1800" b="1">
                  <a:solidFill>
                    <a:srgbClr val="FFFF00"/>
                  </a:solidFill>
                  <a:latin typeface="Skia" charset="0"/>
                </a:rPr>
                <a:t>700TS 45m</a:t>
              </a:r>
              <a:endParaRPr lang="it-IT" sz="2400" b="1">
                <a:solidFill>
                  <a:srgbClr val="FFFF00"/>
                </a:solidFill>
                <a:latin typeface="Skia" charset="0"/>
              </a:endParaRPr>
            </a:p>
            <a:p>
              <a:endParaRPr lang="it-IT" sz="1800" b="1">
                <a:solidFill>
                  <a:srgbClr val="0000FF"/>
                </a:solidFill>
                <a:latin typeface="Skia" charset="0"/>
              </a:endParaRPr>
            </a:p>
          </p:txBody>
        </p:sp>
      </p:grpSp>
      <p:pic>
        <p:nvPicPr>
          <p:cNvPr id="72708" name="Picture 8" descr="NaveOGS_Explora.jpg                                            00077AF7Macintosh HD                   B82CB7E7:"/>
          <p:cNvPicPr>
            <a:picLocks noChangeAspect="1" noChangeArrowheads="1"/>
          </p:cNvPicPr>
          <p:nvPr/>
        </p:nvPicPr>
        <p:blipFill>
          <a:blip r:embed="rId4"/>
          <a:srcRect l="9679" t="12802" r="9679" b="6706"/>
          <a:stretch>
            <a:fillRect/>
          </a:stretch>
        </p:blipFill>
        <p:spPr bwMode="auto">
          <a:xfrm>
            <a:off x="76200" y="76200"/>
            <a:ext cx="4343400" cy="2871788"/>
          </a:xfrm>
          <a:prstGeom prst="rect">
            <a:avLst/>
          </a:prstGeom>
          <a:noFill/>
          <a:ln w="9525">
            <a:noFill/>
            <a:miter lim="800000"/>
            <a:headEnd/>
            <a:tailEnd/>
          </a:ln>
        </p:spPr>
      </p:pic>
      <p:sp>
        <p:nvSpPr>
          <p:cNvPr id="72709" name="Text Box 9"/>
          <p:cNvSpPr txBox="1">
            <a:spLocks noChangeArrowheads="1"/>
          </p:cNvSpPr>
          <p:nvPr/>
        </p:nvSpPr>
        <p:spPr bwMode="auto">
          <a:xfrm>
            <a:off x="334963" y="2209800"/>
            <a:ext cx="4237037" cy="731838"/>
          </a:xfrm>
          <a:prstGeom prst="rect">
            <a:avLst/>
          </a:prstGeom>
          <a:noFill/>
          <a:ln w="9525">
            <a:noFill/>
            <a:miter lim="800000"/>
            <a:headEnd/>
            <a:tailEnd/>
          </a:ln>
        </p:spPr>
        <p:txBody>
          <a:bodyPr>
            <a:prstTxWarp prst="textNoShape">
              <a:avLst/>
            </a:prstTxWarp>
            <a:spAutoFit/>
          </a:bodyPr>
          <a:lstStyle/>
          <a:p>
            <a:r>
              <a:rPr lang="it-IT" sz="2400" b="1">
                <a:solidFill>
                  <a:srgbClr val="FFFF00"/>
                </a:solidFill>
                <a:latin typeface="Skia" charset="0"/>
              </a:rPr>
              <a:t>N/O Explora (OGS)</a:t>
            </a:r>
          </a:p>
          <a:p>
            <a:r>
              <a:rPr lang="it-IT" sz="1800" b="1">
                <a:solidFill>
                  <a:srgbClr val="FFFF00"/>
                </a:solidFill>
                <a:latin typeface="Skia" charset="0"/>
              </a:rPr>
              <a:t>1400TS 72m</a:t>
            </a:r>
            <a:endParaRPr lang="it-IT" sz="2400" b="1">
              <a:solidFill>
                <a:srgbClr val="FFFF00"/>
              </a:solidFill>
              <a:latin typeface="Skia" charset="0"/>
            </a:endParaRPr>
          </a:p>
        </p:txBody>
      </p:sp>
      <p:pic>
        <p:nvPicPr>
          <p:cNvPr id="72710" name="Picture 10" descr="Urania tremiti.jpg                                             00023288MacintoshHD                    B746CC0A:"/>
          <p:cNvPicPr>
            <a:picLocks noChangeAspect="1" noChangeArrowheads="1"/>
          </p:cNvPicPr>
          <p:nvPr/>
        </p:nvPicPr>
        <p:blipFill>
          <a:blip r:embed="rId5"/>
          <a:srcRect l="4349"/>
          <a:stretch>
            <a:fillRect/>
          </a:stretch>
        </p:blipFill>
        <p:spPr bwMode="auto">
          <a:xfrm>
            <a:off x="76200" y="3048000"/>
            <a:ext cx="5029200" cy="2817813"/>
          </a:xfrm>
          <a:prstGeom prst="rect">
            <a:avLst/>
          </a:prstGeom>
          <a:noFill/>
          <a:ln w="9525">
            <a:noFill/>
            <a:miter lim="800000"/>
            <a:headEnd/>
            <a:tailEnd/>
          </a:ln>
        </p:spPr>
      </p:pic>
      <p:sp>
        <p:nvSpPr>
          <p:cNvPr id="72711" name="Text Box 11"/>
          <p:cNvSpPr txBox="1">
            <a:spLocks noChangeArrowheads="1"/>
          </p:cNvSpPr>
          <p:nvPr/>
        </p:nvSpPr>
        <p:spPr bwMode="auto">
          <a:xfrm>
            <a:off x="381000" y="3124200"/>
            <a:ext cx="4237038" cy="731838"/>
          </a:xfrm>
          <a:prstGeom prst="rect">
            <a:avLst/>
          </a:prstGeom>
          <a:noFill/>
          <a:ln w="9525">
            <a:noFill/>
            <a:miter lim="800000"/>
            <a:headEnd/>
            <a:tailEnd/>
          </a:ln>
        </p:spPr>
        <p:txBody>
          <a:bodyPr>
            <a:prstTxWarp prst="textNoShape">
              <a:avLst/>
            </a:prstTxWarp>
            <a:spAutoFit/>
          </a:bodyPr>
          <a:lstStyle/>
          <a:p>
            <a:r>
              <a:rPr lang="it-IT" sz="2400" b="1">
                <a:solidFill>
                  <a:srgbClr val="FFFF00"/>
                </a:solidFill>
                <a:latin typeface="Skia" charset="0"/>
              </a:rPr>
              <a:t>N/O Urania (CNR)</a:t>
            </a:r>
          </a:p>
          <a:p>
            <a:r>
              <a:rPr lang="it-IT" sz="1800" b="1">
                <a:solidFill>
                  <a:srgbClr val="FFFF00"/>
                </a:solidFill>
                <a:latin typeface="Skia" charset="0"/>
              </a:rPr>
              <a:t>1000TS 61m</a:t>
            </a:r>
            <a:endParaRPr lang="it-IT" sz="2400" b="1">
              <a:solidFill>
                <a:srgbClr val="FFFF00"/>
              </a:solidFill>
              <a:latin typeface="Skia" charset="0"/>
            </a:endParaRPr>
          </a:p>
        </p:txBody>
      </p:sp>
      <p:grpSp>
        <p:nvGrpSpPr>
          <p:cNvPr id="4" name="Group 21"/>
          <p:cNvGrpSpPr>
            <a:grpSpLocks/>
          </p:cNvGrpSpPr>
          <p:nvPr/>
        </p:nvGrpSpPr>
        <p:grpSpPr bwMode="auto">
          <a:xfrm>
            <a:off x="2209800" y="228600"/>
            <a:ext cx="6629400" cy="5562600"/>
            <a:chOff x="1392" y="144"/>
            <a:chExt cx="4176" cy="3504"/>
          </a:xfrm>
        </p:grpSpPr>
        <p:sp>
          <p:nvSpPr>
            <p:cNvPr id="72713" name="Rectangle 15"/>
            <p:cNvSpPr>
              <a:spLocks noChangeArrowheads="1"/>
            </p:cNvSpPr>
            <p:nvPr/>
          </p:nvSpPr>
          <p:spPr bwMode="auto">
            <a:xfrm>
              <a:off x="3312" y="2400"/>
              <a:ext cx="1296" cy="43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it-IT" sz="1800" dirty="0"/>
                <a:t>450 kHz, 0-120m</a:t>
              </a:r>
            </a:p>
            <a:p>
              <a:pPr algn="ctr"/>
              <a:r>
                <a:rPr lang="it-IT" sz="1800" dirty="0"/>
                <a:t>100 kHz, 25-1000 </a:t>
              </a:r>
              <a:r>
                <a:rPr lang="it-IT" sz="1800" dirty="0" err="1"/>
                <a:t>m</a:t>
              </a:r>
              <a:endParaRPr lang="it-IT" sz="1800" dirty="0"/>
            </a:p>
          </p:txBody>
        </p:sp>
        <p:sp>
          <p:nvSpPr>
            <p:cNvPr id="72714" name="Rectangle 17"/>
            <p:cNvSpPr>
              <a:spLocks noChangeArrowheads="1"/>
            </p:cNvSpPr>
            <p:nvPr/>
          </p:nvSpPr>
          <p:spPr bwMode="auto">
            <a:xfrm>
              <a:off x="4272" y="1296"/>
              <a:ext cx="1296" cy="43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it-IT" sz="1800"/>
                <a:t>450 kHz, 0-120m</a:t>
              </a:r>
            </a:p>
            <a:p>
              <a:pPr algn="ctr"/>
              <a:r>
                <a:rPr lang="it-IT" sz="1800"/>
                <a:t>50 kHz, 50-2600m</a:t>
              </a:r>
            </a:p>
          </p:txBody>
        </p:sp>
        <p:sp>
          <p:nvSpPr>
            <p:cNvPr id="72715" name="Rectangle 19"/>
            <p:cNvSpPr>
              <a:spLocks noChangeArrowheads="1"/>
            </p:cNvSpPr>
            <p:nvPr/>
          </p:nvSpPr>
          <p:spPr bwMode="auto">
            <a:xfrm>
              <a:off x="1392" y="144"/>
              <a:ext cx="1296" cy="43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it-IT" sz="1800"/>
                <a:t>100 kHz, 25-1000 m</a:t>
              </a:r>
            </a:p>
            <a:p>
              <a:pPr algn="ctr"/>
              <a:r>
                <a:rPr lang="it-IT" sz="1800"/>
                <a:t>12-24 kHz, 100-8000 m</a:t>
              </a:r>
            </a:p>
          </p:txBody>
        </p:sp>
        <p:sp>
          <p:nvSpPr>
            <p:cNvPr id="72716" name="Rectangle 20"/>
            <p:cNvSpPr>
              <a:spLocks noChangeArrowheads="1"/>
            </p:cNvSpPr>
            <p:nvPr/>
          </p:nvSpPr>
          <p:spPr bwMode="auto">
            <a:xfrm>
              <a:off x="1824" y="3360"/>
              <a:ext cx="1296" cy="28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it-IT" sz="1800"/>
                <a:t>50 kHz, 50-2600m</a:t>
              </a:r>
            </a:p>
          </p:txBody>
        </p:sp>
      </p:grpSp>
      <p:sp>
        <p:nvSpPr>
          <p:cNvPr id="17" name="Text Box 1028"/>
          <p:cNvSpPr txBox="1">
            <a:spLocks noChangeArrowheads="1"/>
          </p:cNvSpPr>
          <p:nvPr/>
        </p:nvSpPr>
        <p:spPr bwMode="auto">
          <a:xfrm>
            <a:off x="228600" y="6248400"/>
            <a:ext cx="8686800" cy="492443"/>
          </a:xfrm>
          <a:prstGeom prst="rect">
            <a:avLst/>
          </a:prstGeom>
          <a:noFill/>
          <a:ln w="9525">
            <a:noFill/>
            <a:miter lim="800000"/>
            <a:headEnd/>
            <a:tailEnd/>
          </a:ln>
        </p:spPr>
        <p:txBody>
          <a:bodyPr wrap="square">
            <a:prstTxWarp prst="textNoShape">
              <a:avLst/>
            </a:prstTxWarp>
            <a:spAutoFit/>
          </a:bodyPr>
          <a:lstStyle/>
          <a:p>
            <a:pPr>
              <a:spcBef>
                <a:spcPct val="50000"/>
              </a:spcBef>
            </a:pPr>
            <a:r>
              <a:rPr lang="it-IT" sz="2600" b="1" dirty="0" smtClean="0">
                <a:solidFill>
                  <a:srgbClr val="FFFF00"/>
                </a:solidFill>
              </a:rPr>
              <a:t>BUT THE COST IS WATER DEPTH DEPENDENT</a:t>
            </a:r>
            <a:endParaRPr lang="it-IT" sz="26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58" descr="C:\Users\Magic1\Documents\INFOR.MARE\Loghi\LogoInformare.jpg"/>
          <p:cNvPicPr>
            <a:picLocks noChangeAspect="1" noChangeArrowheads="1"/>
          </p:cNvPicPr>
          <p:nvPr/>
        </p:nvPicPr>
        <p:blipFill>
          <a:blip r:embed="rId3"/>
          <a:srcRect/>
          <a:stretch>
            <a:fillRect/>
          </a:stretch>
        </p:blipFill>
        <p:spPr bwMode="auto">
          <a:xfrm>
            <a:off x="76200" y="76200"/>
            <a:ext cx="3522663" cy="685800"/>
          </a:xfrm>
          <a:prstGeom prst="rect">
            <a:avLst/>
          </a:prstGeom>
          <a:noFill/>
          <a:ln w="9525">
            <a:noFill/>
            <a:miter lim="800000"/>
            <a:headEnd/>
            <a:tailEnd/>
          </a:ln>
        </p:spPr>
      </p:pic>
      <p:pic>
        <p:nvPicPr>
          <p:cNvPr id="49155" name="Picture 16"/>
          <p:cNvPicPr>
            <a:picLocks noChangeAspect="1" noChangeArrowheads="1"/>
          </p:cNvPicPr>
          <p:nvPr/>
        </p:nvPicPr>
        <p:blipFill>
          <a:blip r:embed="rId4"/>
          <a:srcRect r="2682"/>
          <a:stretch>
            <a:fillRect/>
          </a:stretch>
        </p:blipFill>
        <p:spPr bwMode="auto">
          <a:xfrm>
            <a:off x="0" y="2743199"/>
            <a:ext cx="9156700" cy="3048001"/>
          </a:xfrm>
          <a:prstGeom prst="rect">
            <a:avLst/>
          </a:prstGeom>
          <a:noFill/>
          <a:ln w="9525">
            <a:noFill/>
            <a:miter lim="800000"/>
            <a:headEnd/>
            <a:tailEnd/>
          </a:ln>
        </p:spPr>
      </p:pic>
      <p:pic>
        <p:nvPicPr>
          <p:cNvPr id="49156" name="Picture 19"/>
          <p:cNvPicPr>
            <a:picLocks noChangeAspect="1" noChangeArrowheads="1"/>
          </p:cNvPicPr>
          <p:nvPr/>
        </p:nvPicPr>
        <p:blipFill>
          <a:blip r:embed="rId5"/>
          <a:srcRect/>
          <a:stretch>
            <a:fillRect/>
          </a:stretch>
        </p:blipFill>
        <p:spPr bwMode="auto">
          <a:xfrm>
            <a:off x="0" y="5768731"/>
            <a:ext cx="9144000" cy="1089269"/>
          </a:xfrm>
          <a:prstGeom prst="rect">
            <a:avLst/>
          </a:prstGeom>
          <a:solidFill>
            <a:schemeClr val="bg1"/>
          </a:solidFill>
          <a:ln w="9525">
            <a:noFill/>
            <a:miter lim="800000"/>
            <a:headEnd/>
            <a:tailEnd/>
          </a:ln>
        </p:spPr>
      </p:pic>
      <p:pic>
        <p:nvPicPr>
          <p:cNvPr id="49158" name="Picture 58" descr="C:\Users\Magic1\Documents\INFOR.MARE\Loghi\LogoInformare.jpg"/>
          <p:cNvPicPr>
            <a:picLocks noChangeAspect="1" noChangeArrowheads="1"/>
          </p:cNvPicPr>
          <p:nvPr/>
        </p:nvPicPr>
        <p:blipFill>
          <a:blip r:embed="rId3"/>
          <a:srcRect/>
          <a:stretch>
            <a:fillRect/>
          </a:stretch>
        </p:blipFill>
        <p:spPr bwMode="auto">
          <a:xfrm>
            <a:off x="0" y="0"/>
            <a:ext cx="4038600" cy="786276"/>
          </a:xfrm>
          <a:prstGeom prst="rect">
            <a:avLst/>
          </a:prstGeom>
          <a:noFill/>
          <a:ln w="9525">
            <a:noFill/>
            <a:miter lim="800000"/>
            <a:headEnd/>
            <a:tailEnd/>
          </a:ln>
        </p:spPr>
      </p:pic>
      <p:sp>
        <p:nvSpPr>
          <p:cNvPr id="7" name="Rettangolo 9"/>
          <p:cNvSpPr>
            <a:spLocks noChangeArrowheads="1"/>
          </p:cNvSpPr>
          <p:nvPr/>
        </p:nvSpPr>
        <p:spPr bwMode="auto">
          <a:xfrm>
            <a:off x="4114800" y="152400"/>
            <a:ext cx="2227593" cy="338554"/>
          </a:xfrm>
          <a:prstGeom prst="rect">
            <a:avLst/>
          </a:prstGeom>
          <a:noFill/>
          <a:ln w="9525">
            <a:noFill/>
            <a:miter lim="800000"/>
            <a:headEnd/>
            <a:tailEnd/>
          </a:ln>
        </p:spPr>
        <p:txBody>
          <a:bodyPr wrap="none">
            <a:prstTxWarp prst="textNoShape">
              <a:avLst/>
            </a:prstTxWarp>
            <a:spAutoFit/>
          </a:bodyPr>
          <a:lstStyle/>
          <a:p>
            <a:pPr>
              <a:spcBef>
                <a:spcPct val="50000"/>
              </a:spcBef>
            </a:pPr>
            <a:r>
              <a:rPr lang="it-IT" sz="1600" dirty="0" smtClean="0">
                <a:solidFill>
                  <a:srgbClr val="FFFF00"/>
                </a:solidFill>
              </a:rPr>
              <a:t>Link:</a:t>
            </a:r>
            <a:r>
              <a:rPr lang="it-IT" sz="1600" dirty="0" smtClean="0"/>
              <a:t>: </a:t>
            </a:r>
            <a:r>
              <a:rPr lang="it-IT" sz="1600" dirty="0">
                <a:hlinkClick r:id="rId6"/>
              </a:rPr>
              <a:t>WebGIS Infor.Mare</a:t>
            </a:r>
            <a:endParaRPr lang="it-IT" sz="1600" dirty="0"/>
          </a:p>
        </p:txBody>
      </p:sp>
      <p:sp>
        <p:nvSpPr>
          <p:cNvPr id="8" name="CasellaDiTesto 11"/>
          <p:cNvSpPr txBox="1">
            <a:spLocks noChangeArrowheads="1"/>
          </p:cNvSpPr>
          <p:nvPr/>
        </p:nvSpPr>
        <p:spPr bwMode="auto">
          <a:xfrm>
            <a:off x="0" y="1066800"/>
            <a:ext cx="8991600" cy="1261884"/>
          </a:xfrm>
          <a:prstGeom prst="rect">
            <a:avLst/>
          </a:prstGeom>
          <a:noFill/>
          <a:ln w="9525">
            <a:noFill/>
            <a:miter lim="800000"/>
            <a:headEnd/>
            <a:tailEnd/>
          </a:ln>
        </p:spPr>
        <p:txBody>
          <a:bodyPr wrap="square">
            <a:prstTxWarp prst="textNoShape">
              <a:avLst/>
            </a:prstTxWarp>
            <a:spAutoFit/>
          </a:bodyPr>
          <a:lstStyle/>
          <a:p>
            <a:r>
              <a:rPr lang="en-GB" sz="1900" dirty="0" smtClean="0">
                <a:solidFill>
                  <a:schemeClr val="bg1"/>
                </a:solidFill>
              </a:rPr>
              <a:t>Estimate 80% of the whole scientific literature in marine geology of the Italian Seas</a:t>
            </a:r>
          </a:p>
          <a:p>
            <a:r>
              <a:rPr lang="en-GB" sz="1900" dirty="0" smtClean="0">
                <a:solidFill>
                  <a:schemeClr val="bg1"/>
                </a:solidFill>
              </a:rPr>
              <a:t>2,749 articles or maps in digital format, classified by year, authors, journal, geographic area</a:t>
            </a:r>
          </a:p>
          <a:p>
            <a:r>
              <a:rPr lang="en-GB" sz="1900" dirty="0" smtClean="0">
                <a:solidFill>
                  <a:schemeClr val="bg1"/>
                </a:solidFill>
              </a:rPr>
              <a:t>7,796 maps </a:t>
            </a:r>
            <a:r>
              <a:rPr lang="en-GB" sz="1900" dirty="0" err="1" smtClean="0">
                <a:solidFill>
                  <a:schemeClr val="bg1"/>
                </a:solidFill>
              </a:rPr>
              <a:t>georeferenced</a:t>
            </a:r>
            <a:r>
              <a:rPr lang="en-GB" sz="1900" dirty="0" smtClean="0">
                <a:solidFill>
                  <a:schemeClr val="bg1"/>
                </a:solidFill>
              </a:rPr>
              <a:t> and classified by type, scale, and quality</a:t>
            </a:r>
          </a:p>
          <a:p>
            <a:r>
              <a:rPr lang="en-GB" sz="1900" dirty="0" smtClean="0">
                <a:solidFill>
                  <a:schemeClr val="bg1"/>
                </a:solidFill>
              </a:rPr>
              <a:t>84 months/man for data entry (including </a:t>
            </a:r>
            <a:r>
              <a:rPr lang="en-GB" sz="1900" dirty="0" err="1" smtClean="0">
                <a:solidFill>
                  <a:schemeClr val="bg1"/>
                </a:solidFill>
              </a:rPr>
              <a:t>georeferencing</a:t>
            </a:r>
            <a:r>
              <a:rPr lang="en-GB" sz="1900" dirty="0">
                <a:solidFill>
                  <a:schemeClr val="bg1"/>
                </a:solidFill>
              </a:rPr>
              <a:t>)</a:t>
            </a:r>
            <a:endParaRPr lang="en-GB" sz="1900" dirty="0" smtClean="0">
              <a:solidFill>
                <a:schemeClr val="bg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78" name="Picture 2" descr="sound"/>
          <p:cNvPicPr>
            <a:picLocks noChangeAspect="1" noChangeArrowheads="1"/>
          </p:cNvPicPr>
          <p:nvPr/>
        </p:nvPicPr>
        <p:blipFill>
          <a:blip r:embed="rId2"/>
          <a:srcRect/>
          <a:stretch>
            <a:fillRect/>
          </a:stretch>
        </p:blipFill>
        <p:spPr bwMode="auto">
          <a:xfrm>
            <a:off x="95250" y="114300"/>
            <a:ext cx="7296150" cy="6629400"/>
          </a:xfrm>
          <a:prstGeom prst="rect">
            <a:avLst/>
          </a:prstGeom>
          <a:noFill/>
        </p:spPr>
      </p:pic>
      <p:sp>
        <p:nvSpPr>
          <p:cNvPr id="75779" name="Text Box 3"/>
          <p:cNvSpPr txBox="1">
            <a:spLocks noChangeArrowheads="1"/>
          </p:cNvSpPr>
          <p:nvPr/>
        </p:nvSpPr>
        <p:spPr bwMode="auto">
          <a:xfrm>
            <a:off x="2159000" y="260350"/>
            <a:ext cx="3625850" cy="457200"/>
          </a:xfrm>
          <a:prstGeom prst="rect">
            <a:avLst/>
          </a:prstGeom>
          <a:noFill/>
          <a:ln w="9525">
            <a:noFill/>
            <a:miter lim="800000"/>
            <a:headEnd/>
            <a:tailEnd/>
          </a:ln>
          <a:effectLst/>
        </p:spPr>
        <p:txBody>
          <a:bodyPr wrap="none">
            <a:prstTxWarp prst="textNoShape">
              <a:avLst/>
            </a:prstTxWarp>
            <a:spAutoFit/>
          </a:bodyPr>
          <a:lstStyle/>
          <a:p>
            <a:r>
              <a:rPr lang="it-IT" sz="2400">
                <a:solidFill>
                  <a:srgbClr val="FFFF00"/>
                </a:solidFill>
              </a:rPr>
              <a:t>Restituzione cartografica </a:t>
            </a:r>
          </a:p>
        </p:txBody>
      </p:sp>
      <p:pic>
        <p:nvPicPr>
          <p:cNvPr id="13" name="Picture 2" descr="bathymetry_low res2"/>
          <p:cNvPicPr>
            <a:picLocks noChangeAspect="1" noChangeArrowheads="1"/>
          </p:cNvPicPr>
          <p:nvPr/>
        </p:nvPicPr>
        <p:blipFill>
          <a:blip r:embed="rId3">
            <a:lum bright="-14000" contrast="20000"/>
            <a:alphaModFix/>
          </a:blip>
          <a:srcRect l="30833" t="41715" r="45761" b="36667"/>
          <a:stretch>
            <a:fillRect/>
          </a:stretch>
        </p:blipFill>
        <p:spPr bwMode="auto">
          <a:xfrm>
            <a:off x="2030639" y="1828800"/>
            <a:ext cx="3465286" cy="3200400"/>
          </a:xfrm>
          <a:prstGeom prst="rect">
            <a:avLst/>
          </a:prstGeom>
          <a:noFill/>
          <a:ln w="9525">
            <a:noFill/>
            <a:miter lim="800000"/>
            <a:headEnd/>
            <a:tailEnd/>
          </a:ln>
        </p:spPr>
      </p:pic>
      <p:grpSp>
        <p:nvGrpSpPr>
          <p:cNvPr id="2" name="Group 4"/>
          <p:cNvGrpSpPr>
            <a:grpSpLocks/>
          </p:cNvGrpSpPr>
          <p:nvPr/>
        </p:nvGrpSpPr>
        <p:grpSpPr bwMode="auto">
          <a:xfrm>
            <a:off x="95250" y="114300"/>
            <a:ext cx="7296151" cy="6629400"/>
            <a:chOff x="582" y="72"/>
            <a:chExt cx="4596" cy="4176"/>
          </a:xfrm>
        </p:grpSpPr>
        <p:grpSp>
          <p:nvGrpSpPr>
            <p:cNvPr id="3" name="Group 5"/>
            <p:cNvGrpSpPr>
              <a:grpSpLocks/>
            </p:cNvGrpSpPr>
            <p:nvPr/>
          </p:nvGrpSpPr>
          <p:grpSpPr bwMode="auto">
            <a:xfrm>
              <a:off x="582" y="72"/>
              <a:ext cx="4596" cy="4176"/>
              <a:chOff x="582" y="72"/>
              <a:chExt cx="4596" cy="4176"/>
            </a:xfrm>
          </p:grpSpPr>
          <p:pic>
            <p:nvPicPr>
              <p:cNvPr id="75782" name="Picture 6" descr="taglio grid"/>
              <p:cNvPicPr>
                <a:picLocks noChangeAspect="1" noChangeArrowheads="1"/>
              </p:cNvPicPr>
              <p:nvPr/>
            </p:nvPicPr>
            <p:blipFill>
              <a:blip r:embed="rId4">
                <a:clrChange>
                  <a:clrFrom>
                    <a:srgbClr val="C1C1C1"/>
                  </a:clrFrom>
                  <a:clrTo>
                    <a:srgbClr val="C1C1C1">
                      <a:alpha val="0"/>
                    </a:srgbClr>
                  </a:clrTo>
                </a:clrChange>
              </a:blip>
              <a:srcRect/>
              <a:stretch>
                <a:fillRect/>
              </a:stretch>
            </p:blipFill>
            <p:spPr bwMode="auto">
              <a:xfrm>
                <a:off x="582" y="72"/>
                <a:ext cx="4596" cy="4176"/>
              </a:xfrm>
              <a:prstGeom prst="rect">
                <a:avLst/>
              </a:prstGeom>
              <a:noFill/>
            </p:spPr>
          </p:pic>
          <p:sp>
            <p:nvSpPr>
              <p:cNvPr id="75783" name="Text Box 7"/>
              <p:cNvSpPr txBox="1">
                <a:spLocks noChangeArrowheads="1"/>
              </p:cNvSpPr>
              <p:nvPr/>
            </p:nvSpPr>
            <p:spPr bwMode="auto">
              <a:xfrm>
                <a:off x="3072" y="1572"/>
                <a:ext cx="749" cy="252"/>
              </a:xfrm>
              <a:prstGeom prst="rect">
                <a:avLst/>
              </a:prstGeom>
              <a:noFill/>
              <a:ln w="9525">
                <a:noFill/>
                <a:miter lim="800000"/>
                <a:headEnd/>
                <a:tailEnd/>
              </a:ln>
              <a:effectLst/>
            </p:spPr>
            <p:txBody>
              <a:bodyPr wrap="none">
                <a:prstTxWarp prst="textNoShape">
                  <a:avLst/>
                </a:prstTxWarp>
                <a:spAutoFit/>
              </a:bodyPr>
              <a:lstStyle/>
              <a:p>
                <a:r>
                  <a:rPr lang="it-IT" sz="2000" dirty="0" err="1"/>
                  <a:t>Grid</a:t>
                </a:r>
                <a:r>
                  <a:rPr lang="it-IT" sz="2000" dirty="0"/>
                  <a:t> 50m</a:t>
                </a:r>
              </a:p>
            </p:txBody>
          </p:sp>
          <p:sp>
            <p:nvSpPr>
              <p:cNvPr id="75784" name="Text Box 8"/>
              <p:cNvSpPr txBox="1">
                <a:spLocks noChangeArrowheads="1"/>
              </p:cNvSpPr>
              <p:nvPr/>
            </p:nvSpPr>
            <p:spPr bwMode="auto">
              <a:xfrm>
                <a:off x="1680" y="1776"/>
                <a:ext cx="829" cy="252"/>
              </a:xfrm>
              <a:prstGeom prst="rect">
                <a:avLst/>
              </a:prstGeom>
              <a:noFill/>
              <a:ln w="9525">
                <a:noFill/>
                <a:miter lim="800000"/>
                <a:headEnd/>
                <a:tailEnd/>
              </a:ln>
              <a:effectLst/>
            </p:spPr>
            <p:txBody>
              <a:bodyPr wrap="none">
                <a:prstTxWarp prst="textNoShape">
                  <a:avLst/>
                </a:prstTxWarp>
                <a:spAutoFit/>
              </a:bodyPr>
              <a:lstStyle/>
              <a:p>
                <a:r>
                  <a:rPr lang="it-IT" sz="2000" dirty="0" err="1">
                    <a:solidFill>
                      <a:srgbClr val="DDDDDD"/>
                    </a:solidFill>
                  </a:rPr>
                  <a:t>Grid</a:t>
                </a:r>
                <a:r>
                  <a:rPr lang="it-IT" sz="2000" dirty="0">
                    <a:solidFill>
                      <a:srgbClr val="DDDDDD"/>
                    </a:solidFill>
                  </a:rPr>
                  <a:t> 100m</a:t>
                </a:r>
              </a:p>
            </p:txBody>
          </p:sp>
          <p:sp>
            <p:nvSpPr>
              <p:cNvPr id="75785" name="Text Box 9"/>
              <p:cNvSpPr txBox="1">
                <a:spLocks noChangeArrowheads="1"/>
              </p:cNvSpPr>
              <p:nvPr/>
            </p:nvSpPr>
            <p:spPr bwMode="auto">
              <a:xfrm>
                <a:off x="1746" y="1026"/>
                <a:ext cx="829" cy="252"/>
              </a:xfrm>
              <a:prstGeom prst="rect">
                <a:avLst/>
              </a:prstGeom>
              <a:noFill/>
              <a:ln w="9525">
                <a:noFill/>
                <a:miter lim="800000"/>
                <a:headEnd/>
                <a:tailEnd/>
              </a:ln>
              <a:effectLst/>
            </p:spPr>
            <p:txBody>
              <a:bodyPr wrap="none">
                <a:prstTxWarp prst="textNoShape">
                  <a:avLst/>
                </a:prstTxWarp>
                <a:spAutoFit/>
              </a:bodyPr>
              <a:lstStyle/>
              <a:p>
                <a:r>
                  <a:rPr lang="it-IT" sz="2000" dirty="0" err="1">
                    <a:solidFill>
                      <a:srgbClr val="F8F8F8"/>
                    </a:solidFill>
                  </a:rPr>
                  <a:t>Grid</a:t>
                </a:r>
                <a:r>
                  <a:rPr lang="it-IT" sz="2000" dirty="0">
                    <a:solidFill>
                      <a:srgbClr val="F8F8F8"/>
                    </a:solidFill>
                  </a:rPr>
                  <a:t> 200m</a:t>
                </a:r>
              </a:p>
            </p:txBody>
          </p:sp>
        </p:grpSp>
        <p:sp>
          <p:nvSpPr>
            <p:cNvPr id="75787" name="Text Box 11"/>
            <p:cNvSpPr txBox="1">
              <a:spLocks noChangeArrowheads="1"/>
            </p:cNvSpPr>
            <p:nvPr/>
          </p:nvSpPr>
          <p:spPr bwMode="auto">
            <a:xfrm rot="2341893">
              <a:off x="2018" y="2750"/>
              <a:ext cx="479" cy="212"/>
            </a:xfrm>
            <a:prstGeom prst="rect">
              <a:avLst/>
            </a:prstGeom>
            <a:noFill/>
            <a:ln w="9525">
              <a:noFill/>
              <a:miter lim="800000"/>
              <a:headEnd/>
              <a:tailEnd/>
            </a:ln>
            <a:effectLst/>
          </p:spPr>
          <p:txBody>
            <a:bodyPr wrap="none">
              <a:prstTxWarp prst="textNoShape">
                <a:avLst/>
              </a:prstTxWarp>
              <a:spAutoFit/>
            </a:bodyPr>
            <a:lstStyle/>
            <a:p>
              <a:r>
                <a:rPr lang="it-IT" sz="1600"/>
                <a:t>-150m</a:t>
              </a:r>
            </a:p>
          </p:txBody>
        </p:sp>
        <p:sp>
          <p:nvSpPr>
            <p:cNvPr id="75788" name="Text Box 12"/>
            <p:cNvSpPr txBox="1">
              <a:spLocks noChangeArrowheads="1"/>
            </p:cNvSpPr>
            <p:nvPr/>
          </p:nvSpPr>
          <p:spPr bwMode="auto">
            <a:xfrm rot="2341893">
              <a:off x="1927" y="3022"/>
              <a:ext cx="479" cy="212"/>
            </a:xfrm>
            <a:prstGeom prst="rect">
              <a:avLst/>
            </a:prstGeom>
            <a:noFill/>
            <a:ln w="9525">
              <a:noFill/>
              <a:miter lim="800000"/>
              <a:headEnd/>
              <a:tailEnd/>
            </a:ln>
            <a:effectLst/>
          </p:spPr>
          <p:txBody>
            <a:bodyPr wrap="none">
              <a:prstTxWarp prst="textNoShape">
                <a:avLst/>
              </a:prstTxWarp>
              <a:spAutoFit/>
            </a:bodyPr>
            <a:lstStyle/>
            <a:p>
              <a:r>
                <a:rPr lang="it-IT" sz="1600"/>
                <a:t>-600m</a:t>
              </a:r>
            </a:p>
          </p:txBody>
        </p:sp>
      </p:grpSp>
      <p:pic>
        <p:nvPicPr>
          <p:cNvPr id="14" name="Picture 11" descr="220px-Seal_of_the_Istituto_Idrografico_della_Marina.svg.png"/>
          <p:cNvPicPr>
            <a:picLocks noChangeAspect="1"/>
          </p:cNvPicPr>
          <p:nvPr/>
        </p:nvPicPr>
        <p:blipFill>
          <a:blip r:embed="rId5"/>
          <a:srcRect/>
          <a:stretch>
            <a:fillRect/>
          </a:stretch>
        </p:blipFill>
        <p:spPr bwMode="auto">
          <a:xfrm>
            <a:off x="7620000" y="152400"/>
            <a:ext cx="1219200" cy="1219200"/>
          </a:xfrm>
          <a:prstGeom prst="rect">
            <a:avLst/>
          </a:prstGeom>
          <a:noFill/>
          <a:ln w="9525">
            <a:noFill/>
            <a:miter lim="800000"/>
            <a:headEnd/>
            <a:tailEnd/>
          </a:ln>
        </p:spPr>
      </p:pic>
      <p:sp>
        <p:nvSpPr>
          <p:cNvPr id="15" name="Text Box 9"/>
          <p:cNvSpPr txBox="1">
            <a:spLocks noChangeArrowheads="1"/>
          </p:cNvSpPr>
          <p:nvPr/>
        </p:nvSpPr>
        <p:spPr bwMode="auto">
          <a:xfrm>
            <a:off x="7391400" y="1524000"/>
            <a:ext cx="1752600" cy="2554545"/>
          </a:xfrm>
          <a:prstGeom prst="rect">
            <a:avLst/>
          </a:prstGeom>
          <a:noFill/>
          <a:ln w="9525">
            <a:noFill/>
            <a:miter lim="800000"/>
            <a:headEnd/>
            <a:tailEnd/>
          </a:ln>
        </p:spPr>
        <p:txBody>
          <a:bodyPr wrap="square">
            <a:prstTxWarp prst="textNoShape">
              <a:avLst/>
            </a:prstTxWarp>
            <a:spAutoFit/>
          </a:bodyPr>
          <a:lstStyle/>
          <a:p>
            <a:pPr algn="ctr"/>
            <a:r>
              <a:rPr lang="en-GB" sz="1600" u="sng" dirty="0" smtClean="0">
                <a:solidFill>
                  <a:srgbClr val="FFFF00"/>
                </a:solidFill>
              </a:rPr>
              <a:t>Data release to National </a:t>
            </a:r>
            <a:r>
              <a:rPr lang="en-GB" sz="1600" u="sng" dirty="0" err="1" smtClean="0">
                <a:solidFill>
                  <a:srgbClr val="FFFF00"/>
                </a:solidFill>
              </a:rPr>
              <a:t>Hydrographic</a:t>
            </a:r>
            <a:r>
              <a:rPr lang="en-GB" sz="1600" u="sng" dirty="0" smtClean="0">
                <a:solidFill>
                  <a:srgbClr val="FFFF00"/>
                </a:solidFill>
              </a:rPr>
              <a:t> Service</a:t>
            </a:r>
            <a:endParaRPr lang="en-GB" sz="1600" dirty="0" smtClean="0">
              <a:solidFill>
                <a:srgbClr val="FFFF00"/>
              </a:solidFill>
            </a:endParaRPr>
          </a:p>
          <a:p>
            <a:endParaRPr lang="en-GB" sz="1600" dirty="0" smtClean="0">
              <a:solidFill>
                <a:srgbClr val="FFFF00"/>
              </a:solidFill>
            </a:endParaRPr>
          </a:p>
          <a:p>
            <a:r>
              <a:rPr lang="en-GB" sz="1600" dirty="0" smtClean="0">
                <a:solidFill>
                  <a:srgbClr val="FFFF00"/>
                </a:solidFill>
              </a:rPr>
              <a:t>Grids are released to IIM with an agreement to exploit historical soundings</a:t>
            </a:r>
            <a:endParaRPr lang="en-GB" sz="20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lum bright="6000" contrast="-34000"/>
          </a:blip>
          <a:srcRect/>
          <a:stretch>
            <a:fillRect/>
          </a:stretch>
        </p:blipFill>
        <p:spPr bwMode="auto">
          <a:xfrm>
            <a:off x="4267200" y="76200"/>
            <a:ext cx="4770438" cy="6705600"/>
          </a:xfrm>
          <a:prstGeom prst="rect">
            <a:avLst/>
          </a:prstGeom>
          <a:noFill/>
          <a:ln w="9525">
            <a:noFill/>
            <a:miter lim="800000"/>
            <a:headEnd/>
            <a:tailEnd/>
          </a:ln>
        </p:spPr>
      </p:pic>
      <p:grpSp>
        <p:nvGrpSpPr>
          <p:cNvPr id="2" name="Group 3"/>
          <p:cNvGrpSpPr>
            <a:grpSpLocks/>
          </p:cNvGrpSpPr>
          <p:nvPr/>
        </p:nvGrpSpPr>
        <p:grpSpPr bwMode="auto">
          <a:xfrm>
            <a:off x="4419600" y="1600200"/>
            <a:ext cx="4572000" cy="5029200"/>
            <a:chOff x="2784" y="1008"/>
            <a:chExt cx="2880" cy="3168"/>
          </a:xfrm>
        </p:grpSpPr>
        <p:sp>
          <p:nvSpPr>
            <p:cNvPr id="67645" name="Rectangle 4"/>
            <p:cNvSpPr>
              <a:spLocks noChangeArrowheads="1"/>
            </p:cNvSpPr>
            <p:nvPr/>
          </p:nvSpPr>
          <p:spPr bwMode="auto">
            <a:xfrm>
              <a:off x="2880" y="1008"/>
              <a:ext cx="576" cy="336"/>
            </a:xfrm>
            <a:prstGeom prst="rect">
              <a:avLst/>
            </a:prstGeom>
            <a:solidFill>
              <a:srgbClr val="FF0000">
                <a:alpha val="25098"/>
              </a:srgbClr>
            </a:solidFill>
            <a:ln w="28575">
              <a:solidFill>
                <a:srgbClr val="FF0000"/>
              </a:solidFill>
              <a:miter lim="800000"/>
              <a:headEnd/>
              <a:tailEnd/>
            </a:ln>
          </p:spPr>
          <p:txBody>
            <a:bodyPr wrap="none" anchor="ctr">
              <a:prstTxWarp prst="textNoShape">
                <a:avLst/>
              </a:prstTxWarp>
            </a:bodyPr>
            <a:lstStyle/>
            <a:p>
              <a:pPr algn="ctr"/>
              <a:r>
                <a:rPr lang="en-GB" sz="1400" b="1"/>
                <a:t>Ligurian </a:t>
              </a:r>
              <a:br>
                <a:rPr lang="en-GB" sz="1400" b="1"/>
              </a:br>
              <a:r>
                <a:rPr lang="en-GB" sz="1400" b="1"/>
                <a:t>Sea</a:t>
              </a:r>
            </a:p>
          </p:txBody>
        </p:sp>
        <p:sp>
          <p:nvSpPr>
            <p:cNvPr id="67646" name="Rectangle 5"/>
            <p:cNvSpPr>
              <a:spLocks noChangeArrowheads="1"/>
            </p:cNvSpPr>
            <p:nvPr/>
          </p:nvSpPr>
          <p:spPr bwMode="auto">
            <a:xfrm>
              <a:off x="2784" y="2208"/>
              <a:ext cx="672" cy="1152"/>
            </a:xfrm>
            <a:prstGeom prst="rect">
              <a:avLst/>
            </a:prstGeom>
            <a:solidFill>
              <a:srgbClr val="FF0000">
                <a:alpha val="25098"/>
              </a:srgbClr>
            </a:solidFill>
            <a:ln w="28575">
              <a:solidFill>
                <a:srgbClr val="FF0000"/>
              </a:solidFill>
              <a:miter lim="800000"/>
              <a:headEnd/>
              <a:tailEnd/>
            </a:ln>
          </p:spPr>
          <p:txBody>
            <a:bodyPr wrap="none" anchor="ctr">
              <a:prstTxWarp prst="textNoShape">
                <a:avLst/>
              </a:prstTxWarp>
            </a:bodyPr>
            <a:lstStyle/>
            <a:p>
              <a:pPr algn="ctr"/>
              <a:r>
                <a:rPr lang="en-GB" sz="1400" b="1"/>
                <a:t>Around </a:t>
              </a:r>
              <a:br>
                <a:rPr lang="en-GB" sz="1400" b="1"/>
              </a:br>
              <a:r>
                <a:rPr lang="en-GB" sz="1400" b="1"/>
                <a:t>Sardinia</a:t>
              </a:r>
            </a:p>
          </p:txBody>
        </p:sp>
        <p:sp>
          <p:nvSpPr>
            <p:cNvPr id="67647" name="Rectangle 6"/>
            <p:cNvSpPr>
              <a:spLocks noChangeArrowheads="1"/>
            </p:cNvSpPr>
            <p:nvPr/>
          </p:nvSpPr>
          <p:spPr bwMode="auto">
            <a:xfrm>
              <a:off x="3840" y="2352"/>
              <a:ext cx="1152" cy="1152"/>
            </a:xfrm>
            <a:prstGeom prst="rect">
              <a:avLst/>
            </a:prstGeom>
            <a:solidFill>
              <a:srgbClr val="FF0000">
                <a:alpha val="25098"/>
              </a:srgbClr>
            </a:solidFill>
            <a:ln w="28575">
              <a:solidFill>
                <a:srgbClr val="FF0000"/>
              </a:solidFill>
              <a:miter lim="800000"/>
              <a:headEnd/>
              <a:tailEnd/>
            </a:ln>
          </p:spPr>
          <p:txBody>
            <a:bodyPr wrap="none" anchor="ctr">
              <a:prstTxWarp prst="textNoShape">
                <a:avLst/>
              </a:prstTxWarp>
            </a:bodyPr>
            <a:lstStyle/>
            <a:p>
              <a:pPr algn="ctr"/>
              <a:r>
                <a:rPr lang="en-GB" sz="1400" b="1"/>
                <a:t>Central-Southern</a:t>
              </a:r>
            </a:p>
            <a:p>
              <a:pPr algn="ctr"/>
              <a:r>
                <a:rPr lang="en-GB" sz="1400" b="1"/>
                <a:t>Tyrhenian Sea</a:t>
              </a:r>
            </a:p>
          </p:txBody>
        </p:sp>
        <p:sp>
          <p:nvSpPr>
            <p:cNvPr id="67648" name="Rectangle 7"/>
            <p:cNvSpPr>
              <a:spLocks noChangeArrowheads="1"/>
            </p:cNvSpPr>
            <p:nvPr/>
          </p:nvSpPr>
          <p:spPr bwMode="auto">
            <a:xfrm>
              <a:off x="4992" y="1968"/>
              <a:ext cx="672" cy="1152"/>
            </a:xfrm>
            <a:prstGeom prst="rect">
              <a:avLst/>
            </a:prstGeom>
            <a:solidFill>
              <a:srgbClr val="FF0000">
                <a:alpha val="25098"/>
              </a:srgbClr>
            </a:solidFill>
            <a:ln w="28575">
              <a:solidFill>
                <a:srgbClr val="FF0000"/>
              </a:solidFill>
              <a:miter lim="800000"/>
              <a:headEnd/>
              <a:tailEnd/>
            </a:ln>
          </p:spPr>
          <p:txBody>
            <a:bodyPr wrap="none" anchor="ctr">
              <a:prstTxWarp prst="textNoShape">
                <a:avLst/>
              </a:prstTxWarp>
            </a:bodyPr>
            <a:lstStyle/>
            <a:p>
              <a:pPr algn="ctr"/>
              <a:r>
                <a:rPr lang="en-GB" sz="1400" b="1"/>
                <a:t>Southern</a:t>
              </a:r>
              <a:br>
                <a:rPr lang="en-GB" sz="1400" b="1"/>
              </a:br>
              <a:r>
                <a:rPr lang="en-GB" sz="1400" b="1"/>
                <a:t>Adriatic </a:t>
              </a:r>
              <a:br>
                <a:rPr lang="en-GB" sz="1400" b="1"/>
              </a:br>
              <a:r>
                <a:rPr lang="en-GB" sz="1400" b="1"/>
                <a:t>Sea</a:t>
              </a:r>
            </a:p>
            <a:p>
              <a:pPr algn="ctr"/>
              <a:endParaRPr lang="en-GB" sz="1400" b="1"/>
            </a:p>
          </p:txBody>
        </p:sp>
        <p:sp>
          <p:nvSpPr>
            <p:cNvPr id="67649" name="Rectangle 8"/>
            <p:cNvSpPr>
              <a:spLocks noChangeArrowheads="1"/>
            </p:cNvSpPr>
            <p:nvPr/>
          </p:nvSpPr>
          <p:spPr bwMode="auto">
            <a:xfrm>
              <a:off x="4752" y="3120"/>
              <a:ext cx="672" cy="1056"/>
            </a:xfrm>
            <a:prstGeom prst="rect">
              <a:avLst/>
            </a:prstGeom>
            <a:solidFill>
              <a:srgbClr val="FF0000">
                <a:alpha val="25098"/>
              </a:srgbClr>
            </a:solidFill>
            <a:ln w="28575">
              <a:solidFill>
                <a:srgbClr val="FF0000"/>
              </a:solidFill>
              <a:miter lim="800000"/>
              <a:headEnd/>
              <a:tailEnd/>
            </a:ln>
          </p:spPr>
          <p:txBody>
            <a:bodyPr wrap="none" anchor="ctr">
              <a:prstTxWarp prst="textNoShape">
                <a:avLst/>
              </a:prstTxWarp>
            </a:bodyPr>
            <a:lstStyle/>
            <a:p>
              <a:pPr algn="ctr"/>
              <a:r>
                <a:rPr lang="en-GB" sz="1400" b="1"/>
                <a:t>Ionian </a:t>
              </a:r>
            </a:p>
            <a:p>
              <a:pPr algn="ctr"/>
              <a:r>
                <a:rPr lang="en-GB" sz="1400" b="1"/>
                <a:t>Sea</a:t>
              </a:r>
            </a:p>
          </p:txBody>
        </p:sp>
      </p:grpSp>
      <p:sp>
        <p:nvSpPr>
          <p:cNvPr id="67588" name="Text Box 9"/>
          <p:cNvSpPr txBox="1">
            <a:spLocks noChangeArrowheads="1"/>
          </p:cNvSpPr>
          <p:nvPr/>
        </p:nvSpPr>
        <p:spPr bwMode="auto">
          <a:xfrm>
            <a:off x="228600" y="76200"/>
            <a:ext cx="3825875" cy="1311275"/>
          </a:xfrm>
          <a:prstGeom prst="rect">
            <a:avLst/>
          </a:prstGeom>
          <a:noFill/>
          <a:ln w="9525">
            <a:noFill/>
            <a:miter lim="800000"/>
            <a:headEnd/>
            <a:tailEnd/>
          </a:ln>
        </p:spPr>
        <p:txBody>
          <a:bodyPr>
            <a:prstTxWarp prst="textNoShape">
              <a:avLst/>
            </a:prstTxWarp>
            <a:spAutoFit/>
          </a:bodyPr>
          <a:lstStyle/>
          <a:p>
            <a:r>
              <a:rPr lang="en-GB" sz="2000" u="sng" dirty="0">
                <a:solidFill>
                  <a:srgbClr val="FFFF00"/>
                </a:solidFill>
              </a:rPr>
              <a:t>Objective</a:t>
            </a:r>
            <a:endParaRPr lang="en-GB" sz="2000" dirty="0">
              <a:solidFill>
                <a:srgbClr val="FFFF00"/>
              </a:solidFill>
            </a:endParaRPr>
          </a:p>
          <a:p>
            <a:r>
              <a:rPr lang="en-GB" sz="2000" dirty="0">
                <a:solidFill>
                  <a:srgbClr val="FFFF00"/>
                </a:solidFill>
              </a:rPr>
              <a:t>To detect and map all the Italian seafloor </a:t>
            </a:r>
            <a:r>
              <a:rPr lang="en-GB" sz="2000" dirty="0" err="1">
                <a:solidFill>
                  <a:srgbClr val="FFFF00"/>
                </a:solidFill>
              </a:rPr>
              <a:t>geohazard</a:t>
            </a:r>
            <a:r>
              <a:rPr lang="en-GB" sz="2000" dirty="0">
                <a:solidFill>
                  <a:srgbClr val="FFFF00"/>
                </a:solidFill>
              </a:rPr>
              <a:t> features in the more instable continental margins</a:t>
            </a:r>
          </a:p>
        </p:txBody>
      </p:sp>
      <p:sp>
        <p:nvSpPr>
          <p:cNvPr id="319498" name="Text Box 10"/>
          <p:cNvSpPr txBox="1">
            <a:spLocks noChangeArrowheads="1"/>
          </p:cNvSpPr>
          <p:nvPr/>
        </p:nvSpPr>
        <p:spPr bwMode="auto">
          <a:xfrm>
            <a:off x="76200" y="1431925"/>
            <a:ext cx="4054475" cy="2225675"/>
          </a:xfrm>
          <a:prstGeom prst="rect">
            <a:avLst/>
          </a:prstGeom>
          <a:noFill/>
          <a:ln w="9525">
            <a:noFill/>
            <a:miter lim="800000"/>
            <a:headEnd/>
            <a:tailEnd/>
          </a:ln>
        </p:spPr>
        <p:txBody>
          <a:bodyPr>
            <a:prstTxWarp prst="textNoShape">
              <a:avLst/>
            </a:prstTxWarp>
            <a:spAutoFit/>
          </a:bodyPr>
          <a:lstStyle/>
          <a:p>
            <a:pPr>
              <a:buFontTx/>
              <a:buChar char="•"/>
            </a:pPr>
            <a:r>
              <a:rPr lang="en-GB" sz="2000">
                <a:solidFill>
                  <a:srgbClr val="FFFF00"/>
                </a:solidFill>
              </a:rPr>
              <a:t> slide scar</a:t>
            </a:r>
          </a:p>
          <a:p>
            <a:pPr>
              <a:buFontTx/>
              <a:buChar char="•"/>
            </a:pPr>
            <a:r>
              <a:rPr lang="en-GB" sz="2000">
                <a:solidFill>
                  <a:srgbClr val="FFFF00"/>
                </a:solidFill>
              </a:rPr>
              <a:t> sign of incipient instability</a:t>
            </a:r>
          </a:p>
          <a:p>
            <a:pPr>
              <a:buFontTx/>
              <a:buChar char="•"/>
            </a:pPr>
            <a:r>
              <a:rPr lang="en-GB" sz="2000">
                <a:solidFill>
                  <a:srgbClr val="FFFF00"/>
                </a:solidFill>
              </a:rPr>
              <a:t> retrogression of canyon head</a:t>
            </a:r>
          </a:p>
          <a:p>
            <a:pPr>
              <a:buFontTx/>
              <a:buChar char="•"/>
            </a:pPr>
            <a:r>
              <a:rPr lang="en-GB" sz="2000">
                <a:solidFill>
                  <a:srgbClr val="FFFF00"/>
                </a:solidFill>
              </a:rPr>
              <a:t> migrating bedforms</a:t>
            </a:r>
          </a:p>
          <a:p>
            <a:pPr>
              <a:buFontTx/>
              <a:buChar char="•"/>
            </a:pPr>
            <a:r>
              <a:rPr lang="en-GB" sz="2000">
                <a:solidFill>
                  <a:srgbClr val="FFFF00"/>
                </a:solidFill>
              </a:rPr>
              <a:t> surface faulting </a:t>
            </a:r>
          </a:p>
          <a:p>
            <a:pPr>
              <a:buFontTx/>
              <a:buChar char="•"/>
            </a:pPr>
            <a:r>
              <a:rPr lang="en-GB" sz="2000">
                <a:solidFill>
                  <a:srgbClr val="FFFF00"/>
                </a:solidFill>
              </a:rPr>
              <a:t> submarine volcanic vent</a:t>
            </a:r>
          </a:p>
          <a:p>
            <a:pPr>
              <a:buFontTx/>
              <a:buChar char="•"/>
            </a:pPr>
            <a:r>
              <a:rPr lang="en-GB" sz="2000">
                <a:solidFill>
                  <a:srgbClr val="FFFF00"/>
                </a:solidFill>
              </a:rPr>
              <a:t> fluid escape feature</a:t>
            </a:r>
          </a:p>
        </p:txBody>
      </p:sp>
      <p:grpSp>
        <p:nvGrpSpPr>
          <p:cNvPr id="3" name="Group 11"/>
          <p:cNvGrpSpPr>
            <a:grpSpLocks/>
          </p:cNvGrpSpPr>
          <p:nvPr/>
        </p:nvGrpSpPr>
        <p:grpSpPr bwMode="auto">
          <a:xfrm>
            <a:off x="152400" y="76200"/>
            <a:ext cx="8915400" cy="6705600"/>
            <a:chOff x="96" y="48"/>
            <a:chExt cx="5616" cy="4224"/>
          </a:xfrm>
        </p:grpSpPr>
        <p:grpSp>
          <p:nvGrpSpPr>
            <p:cNvPr id="4" name="Group 12"/>
            <p:cNvGrpSpPr>
              <a:grpSpLocks/>
            </p:cNvGrpSpPr>
            <p:nvPr/>
          </p:nvGrpSpPr>
          <p:grpSpPr bwMode="auto">
            <a:xfrm>
              <a:off x="2688" y="48"/>
              <a:ext cx="3024" cy="4224"/>
              <a:chOff x="2688" y="48"/>
              <a:chExt cx="3024" cy="4224"/>
            </a:xfrm>
          </p:grpSpPr>
          <p:pic>
            <p:nvPicPr>
              <p:cNvPr id="67594" name="Picture 13"/>
              <p:cNvPicPr>
                <a:picLocks noChangeAspect="1" noChangeArrowheads="1"/>
              </p:cNvPicPr>
              <p:nvPr/>
            </p:nvPicPr>
            <p:blipFill>
              <a:blip r:embed="rId3">
                <a:lum bright="18000" contrast="-34000"/>
              </a:blip>
              <a:srcRect/>
              <a:stretch>
                <a:fillRect/>
              </a:stretch>
            </p:blipFill>
            <p:spPr bwMode="auto">
              <a:xfrm>
                <a:off x="2688" y="48"/>
                <a:ext cx="3005" cy="4224"/>
              </a:xfrm>
              <a:prstGeom prst="rect">
                <a:avLst/>
              </a:prstGeom>
              <a:noFill/>
              <a:ln w="9525">
                <a:noFill/>
                <a:miter lim="800000"/>
                <a:headEnd/>
                <a:tailEnd/>
              </a:ln>
            </p:spPr>
          </p:pic>
          <p:grpSp>
            <p:nvGrpSpPr>
              <p:cNvPr id="5" name="Group 14"/>
              <p:cNvGrpSpPr>
                <a:grpSpLocks/>
              </p:cNvGrpSpPr>
              <p:nvPr/>
            </p:nvGrpSpPr>
            <p:grpSpPr bwMode="auto">
              <a:xfrm>
                <a:off x="2736" y="1056"/>
                <a:ext cx="2976" cy="2928"/>
                <a:chOff x="2736" y="1056"/>
                <a:chExt cx="2976" cy="2928"/>
              </a:xfrm>
            </p:grpSpPr>
            <p:sp>
              <p:nvSpPr>
                <p:cNvPr id="67596" name="Rectangle 15"/>
                <p:cNvSpPr>
                  <a:spLocks noChangeArrowheads="1"/>
                </p:cNvSpPr>
                <p:nvPr/>
              </p:nvSpPr>
              <p:spPr bwMode="auto">
                <a:xfrm>
                  <a:off x="2736" y="1208"/>
                  <a:ext cx="230" cy="152"/>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67597" name="Rectangle 16"/>
                <p:cNvSpPr>
                  <a:spLocks noChangeArrowheads="1"/>
                </p:cNvSpPr>
                <p:nvPr/>
              </p:nvSpPr>
              <p:spPr bwMode="auto">
                <a:xfrm>
                  <a:off x="2890" y="1132"/>
                  <a:ext cx="228" cy="152"/>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67598" name="Rectangle 17"/>
                <p:cNvSpPr>
                  <a:spLocks noChangeArrowheads="1"/>
                </p:cNvSpPr>
                <p:nvPr/>
              </p:nvSpPr>
              <p:spPr bwMode="auto">
                <a:xfrm>
                  <a:off x="3042" y="1056"/>
                  <a:ext cx="229" cy="152"/>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67599" name="Rectangle 18"/>
                <p:cNvSpPr>
                  <a:spLocks noChangeArrowheads="1"/>
                </p:cNvSpPr>
                <p:nvPr/>
              </p:nvSpPr>
              <p:spPr bwMode="auto">
                <a:xfrm>
                  <a:off x="3194" y="1132"/>
                  <a:ext cx="229" cy="152"/>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67600" name="Rectangle 19"/>
                <p:cNvSpPr>
                  <a:spLocks noChangeArrowheads="1"/>
                </p:cNvSpPr>
                <p:nvPr/>
              </p:nvSpPr>
              <p:spPr bwMode="auto">
                <a:xfrm>
                  <a:off x="2966" y="2158"/>
                  <a:ext cx="228" cy="152"/>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67601" name="Rectangle 20"/>
                <p:cNvSpPr>
                  <a:spLocks noChangeArrowheads="1"/>
                </p:cNvSpPr>
                <p:nvPr/>
              </p:nvSpPr>
              <p:spPr bwMode="auto">
                <a:xfrm>
                  <a:off x="2814" y="2234"/>
                  <a:ext cx="228" cy="152"/>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67602" name="Rectangle 21"/>
                <p:cNvSpPr>
                  <a:spLocks noChangeArrowheads="1"/>
                </p:cNvSpPr>
                <p:nvPr/>
              </p:nvSpPr>
              <p:spPr bwMode="auto">
                <a:xfrm>
                  <a:off x="2736" y="2386"/>
                  <a:ext cx="230" cy="152"/>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67603" name="Rectangle 22"/>
                <p:cNvSpPr>
                  <a:spLocks noChangeArrowheads="1"/>
                </p:cNvSpPr>
                <p:nvPr/>
              </p:nvSpPr>
              <p:spPr bwMode="auto">
                <a:xfrm>
                  <a:off x="2736" y="2538"/>
                  <a:ext cx="230" cy="150"/>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67604" name="Rectangle 23"/>
                <p:cNvSpPr>
                  <a:spLocks noChangeArrowheads="1"/>
                </p:cNvSpPr>
                <p:nvPr/>
              </p:nvSpPr>
              <p:spPr bwMode="auto">
                <a:xfrm>
                  <a:off x="2736" y="2688"/>
                  <a:ext cx="230" cy="152"/>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67605" name="Rectangle 24"/>
                <p:cNvSpPr>
                  <a:spLocks noChangeArrowheads="1"/>
                </p:cNvSpPr>
                <p:nvPr/>
              </p:nvSpPr>
              <p:spPr bwMode="auto">
                <a:xfrm>
                  <a:off x="2736" y="2840"/>
                  <a:ext cx="230" cy="153"/>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67606" name="Rectangle 25"/>
                <p:cNvSpPr>
                  <a:spLocks noChangeArrowheads="1"/>
                </p:cNvSpPr>
                <p:nvPr/>
              </p:nvSpPr>
              <p:spPr bwMode="auto">
                <a:xfrm>
                  <a:off x="2894" y="2977"/>
                  <a:ext cx="228"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07" name="Rectangle 26"/>
                <p:cNvSpPr>
                  <a:spLocks noChangeArrowheads="1"/>
                </p:cNvSpPr>
                <p:nvPr/>
              </p:nvSpPr>
              <p:spPr bwMode="auto">
                <a:xfrm>
                  <a:off x="3118" y="2917"/>
                  <a:ext cx="229"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08" name="Rectangle 27"/>
                <p:cNvSpPr>
                  <a:spLocks noChangeArrowheads="1"/>
                </p:cNvSpPr>
                <p:nvPr/>
              </p:nvSpPr>
              <p:spPr bwMode="auto">
                <a:xfrm>
                  <a:off x="4033" y="2310"/>
                  <a:ext cx="230"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09" name="Rectangle 28"/>
                <p:cNvSpPr>
                  <a:spLocks noChangeArrowheads="1"/>
                </p:cNvSpPr>
                <p:nvPr/>
              </p:nvSpPr>
              <p:spPr bwMode="auto">
                <a:xfrm>
                  <a:off x="4187" y="2386"/>
                  <a:ext cx="152" cy="22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10" name="Rectangle 29"/>
                <p:cNvSpPr>
                  <a:spLocks noChangeArrowheads="1"/>
                </p:cNvSpPr>
                <p:nvPr/>
              </p:nvSpPr>
              <p:spPr bwMode="auto">
                <a:xfrm>
                  <a:off x="4339" y="2386"/>
                  <a:ext cx="152" cy="22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11" name="Rectangle 30"/>
                <p:cNvSpPr>
                  <a:spLocks noChangeArrowheads="1"/>
                </p:cNvSpPr>
                <p:nvPr/>
              </p:nvSpPr>
              <p:spPr bwMode="auto">
                <a:xfrm>
                  <a:off x="3194" y="2234"/>
                  <a:ext cx="153" cy="228"/>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12" name="Rectangle 31"/>
                <p:cNvSpPr>
                  <a:spLocks noChangeArrowheads="1"/>
                </p:cNvSpPr>
                <p:nvPr/>
              </p:nvSpPr>
              <p:spPr bwMode="auto">
                <a:xfrm>
                  <a:off x="3246" y="2440"/>
                  <a:ext cx="154" cy="228"/>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13" name="Rectangle 32"/>
                <p:cNvSpPr>
                  <a:spLocks noChangeArrowheads="1"/>
                </p:cNvSpPr>
                <p:nvPr/>
              </p:nvSpPr>
              <p:spPr bwMode="auto">
                <a:xfrm>
                  <a:off x="3262" y="2688"/>
                  <a:ext cx="154" cy="229"/>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14" name="Rectangle 33"/>
                <p:cNvSpPr>
                  <a:spLocks noChangeArrowheads="1"/>
                </p:cNvSpPr>
                <p:nvPr/>
              </p:nvSpPr>
              <p:spPr bwMode="auto">
                <a:xfrm>
                  <a:off x="4423" y="2485"/>
                  <a:ext cx="229"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15" name="Rectangle 34"/>
                <p:cNvSpPr>
                  <a:spLocks noChangeArrowheads="1"/>
                </p:cNvSpPr>
                <p:nvPr/>
              </p:nvSpPr>
              <p:spPr bwMode="auto">
                <a:xfrm>
                  <a:off x="4644" y="2612"/>
                  <a:ext cx="229"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16" name="Rectangle 35"/>
                <p:cNvSpPr>
                  <a:spLocks noChangeArrowheads="1"/>
                </p:cNvSpPr>
                <p:nvPr/>
              </p:nvSpPr>
              <p:spPr bwMode="auto">
                <a:xfrm>
                  <a:off x="4721" y="2741"/>
                  <a:ext cx="228"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17" name="Rectangle 36"/>
                <p:cNvSpPr>
                  <a:spLocks noChangeArrowheads="1"/>
                </p:cNvSpPr>
                <p:nvPr/>
              </p:nvSpPr>
              <p:spPr bwMode="auto">
                <a:xfrm>
                  <a:off x="4873" y="2878"/>
                  <a:ext cx="152" cy="22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18" name="Rectangle 37"/>
                <p:cNvSpPr>
                  <a:spLocks noChangeArrowheads="1"/>
                </p:cNvSpPr>
                <p:nvPr/>
              </p:nvSpPr>
              <p:spPr bwMode="auto">
                <a:xfrm>
                  <a:off x="4797" y="3069"/>
                  <a:ext cx="152" cy="228"/>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19" name="Rectangle 38"/>
                <p:cNvSpPr>
                  <a:spLocks noChangeArrowheads="1"/>
                </p:cNvSpPr>
                <p:nvPr/>
              </p:nvSpPr>
              <p:spPr bwMode="auto">
                <a:xfrm>
                  <a:off x="4721" y="3259"/>
                  <a:ext cx="152" cy="228"/>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20" name="Rectangle 39"/>
                <p:cNvSpPr>
                  <a:spLocks noChangeArrowheads="1"/>
                </p:cNvSpPr>
                <p:nvPr/>
              </p:nvSpPr>
              <p:spPr bwMode="auto">
                <a:xfrm>
                  <a:off x="4741" y="3460"/>
                  <a:ext cx="152" cy="22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21" name="Rectangle 40"/>
                <p:cNvSpPr>
                  <a:spLocks noChangeArrowheads="1"/>
                </p:cNvSpPr>
                <p:nvPr/>
              </p:nvSpPr>
              <p:spPr bwMode="auto">
                <a:xfrm>
                  <a:off x="4721" y="3658"/>
                  <a:ext cx="152" cy="228"/>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22" name="Rectangle 41"/>
                <p:cNvSpPr>
                  <a:spLocks noChangeArrowheads="1"/>
                </p:cNvSpPr>
                <p:nvPr/>
              </p:nvSpPr>
              <p:spPr bwMode="auto">
                <a:xfrm>
                  <a:off x="4415" y="2917"/>
                  <a:ext cx="152" cy="228"/>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23" name="Rectangle 42"/>
                <p:cNvSpPr>
                  <a:spLocks noChangeArrowheads="1"/>
                </p:cNvSpPr>
                <p:nvPr/>
              </p:nvSpPr>
              <p:spPr bwMode="auto">
                <a:xfrm>
                  <a:off x="3957" y="2612"/>
                  <a:ext cx="152" cy="228"/>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24" name="Rectangle 43"/>
                <p:cNvSpPr>
                  <a:spLocks noChangeArrowheads="1"/>
                </p:cNvSpPr>
                <p:nvPr/>
              </p:nvSpPr>
              <p:spPr bwMode="auto">
                <a:xfrm>
                  <a:off x="5560" y="2462"/>
                  <a:ext cx="152" cy="22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25" name="Rectangle 44"/>
                <p:cNvSpPr>
                  <a:spLocks noChangeArrowheads="1"/>
                </p:cNvSpPr>
                <p:nvPr/>
              </p:nvSpPr>
              <p:spPr bwMode="auto">
                <a:xfrm>
                  <a:off x="5436" y="2277"/>
                  <a:ext cx="152" cy="228"/>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26" name="Rectangle 45"/>
                <p:cNvSpPr>
                  <a:spLocks noChangeArrowheads="1"/>
                </p:cNvSpPr>
                <p:nvPr/>
              </p:nvSpPr>
              <p:spPr bwMode="auto">
                <a:xfrm>
                  <a:off x="5304" y="2206"/>
                  <a:ext cx="152" cy="22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27" name="Rectangle 46"/>
                <p:cNvSpPr>
                  <a:spLocks noChangeArrowheads="1"/>
                </p:cNvSpPr>
                <p:nvPr/>
              </p:nvSpPr>
              <p:spPr bwMode="auto">
                <a:xfrm>
                  <a:off x="4986" y="1854"/>
                  <a:ext cx="338" cy="50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28" name="Rectangle 47"/>
                <p:cNvSpPr>
                  <a:spLocks noChangeArrowheads="1"/>
                </p:cNvSpPr>
                <p:nvPr/>
              </p:nvSpPr>
              <p:spPr bwMode="auto">
                <a:xfrm>
                  <a:off x="5330" y="2538"/>
                  <a:ext cx="152" cy="22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29" name="Rectangle 48"/>
                <p:cNvSpPr>
                  <a:spLocks noChangeArrowheads="1"/>
                </p:cNvSpPr>
                <p:nvPr/>
              </p:nvSpPr>
              <p:spPr bwMode="auto">
                <a:xfrm>
                  <a:off x="5482" y="2673"/>
                  <a:ext cx="230"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30" name="Rectangle 49"/>
                <p:cNvSpPr>
                  <a:spLocks noChangeArrowheads="1"/>
                </p:cNvSpPr>
                <p:nvPr/>
              </p:nvSpPr>
              <p:spPr bwMode="auto">
                <a:xfrm>
                  <a:off x="5194" y="2493"/>
                  <a:ext cx="152" cy="228"/>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31" name="Rectangle 50"/>
                <p:cNvSpPr>
                  <a:spLocks noChangeArrowheads="1"/>
                </p:cNvSpPr>
                <p:nvPr/>
              </p:nvSpPr>
              <p:spPr bwMode="auto">
                <a:xfrm>
                  <a:off x="5073" y="2529"/>
                  <a:ext cx="153" cy="228"/>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32" name="Rectangle 51"/>
                <p:cNvSpPr>
                  <a:spLocks noChangeArrowheads="1"/>
                </p:cNvSpPr>
                <p:nvPr/>
              </p:nvSpPr>
              <p:spPr bwMode="auto">
                <a:xfrm>
                  <a:off x="5118" y="2901"/>
                  <a:ext cx="152" cy="228"/>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33" name="Rectangle 52"/>
                <p:cNvSpPr>
                  <a:spLocks noChangeArrowheads="1"/>
                </p:cNvSpPr>
                <p:nvPr/>
              </p:nvSpPr>
              <p:spPr bwMode="auto">
                <a:xfrm>
                  <a:off x="5102" y="2749"/>
                  <a:ext cx="228"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34" name="Rectangle 53"/>
                <p:cNvSpPr>
                  <a:spLocks noChangeArrowheads="1"/>
                </p:cNvSpPr>
                <p:nvPr/>
              </p:nvSpPr>
              <p:spPr bwMode="auto">
                <a:xfrm>
                  <a:off x="5025" y="3093"/>
                  <a:ext cx="153" cy="228"/>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35" name="Rectangle 54"/>
                <p:cNvSpPr>
                  <a:spLocks noChangeArrowheads="1"/>
                </p:cNvSpPr>
                <p:nvPr/>
              </p:nvSpPr>
              <p:spPr bwMode="auto">
                <a:xfrm>
                  <a:off x="4896" y="3287"/>
                  <a:ext cx="153" cy="227"/>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36" name="Rectangle 55"/>
                <p:cNvSpPr>
                  <a:spLocks noChangeArrowheads="1"/>
                </p:cNvSpPr>
                <p:nvPr/>
              </p:nvSpPr>
              <p:spPr bwMode="auto">
                <a:xfrm>
                  <a:off x="4587" y="3152"/>
                  <a:ext cx="228"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37" name="Rectangle 56"/>
                <p:cNvSpPr>
                  <a:spLocks noChangeArrowheads="1"/>
                </p:cNvSpPr>
                <p:nvPr/>
              </p:nvSpPr>
              <p:spPr bwMode="auto">
                <a:xfrm>
                  <a:off x="4398" y="3205"/>
                  <a:ext cx="228" cy="151"/>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38" name="Rectangle 57"/>
                <p:cNvSpPr>
                  <a:spLocks noChangeArrowheads="1"/>
                </p:cNvSpPr>
                <p:nvPr/>
              </p:nvSpPr>
              <p:spPr bwMode="auto">
                <a:xfrm>
                  <a:off x="4202" y="3218"/>
                  <a:ext cx="228"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39" name="Rectangle 58"/>
                <p:cNvSpPr>
                  <a:spLocks noChangeArrowheads="1"/>
                </p:cNvSpPr>
                <p:nvPr/>
              </p:nvSpPr>
              <p:spPr bwMode="auto">
                <a:xfrm>
                  <a:off x="4033" y="3230"/>
                  <a:ext cx="230"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40" name="Rectangle 59"/>
                <p:cNvSpPr>
                  <a:spLocks noChangeArrowheads="1"/>
                </p:cNvSpPr>
                <p:nvPr/>
              </p:nvSpPr>
              <p:spPr bwMode="auto">
                <a:xfrm>
                  <a:off x="3866" y="3304"/>
                  <a:ext cx="228"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41" name="Rectangle 60"/>
                <p:cNvSpPr>
                  <a:spLocks noChangeArrowheads="1"/>
                </p:cNvSpPr>
                <p:nvPr/>
              </p:nvSpPr>
              <p:spPr bwMode="auto">
                <a:xfrm>
                  <a:off x="3897" y="3416"/>
                  <a:ext cx="229"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42" name="Rectangle 61"/>
                <p:cNvSpPr>
                  <a:spLocks noChangeArrowheads="1"/>
                </p:cNvSpPr>
                <p:nvPr/>
              </p:nvSpPr>
              <p:spPr bwMode="auto">
                <a:xfrm>
                  <a:off x="3651" y="3675"/>
                  <a:ext cx="230"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43" name="Rectangle 62"/>
                <p:cNvSpPr>
                  <a:spLocks noChangeArrowheads="1"/>
                </p:cNvSpPr>
                <p:nvPr/>
              </p:nvSpPr>
              <p:spPr bwMode="auto">
                <a:xfrm>
                  <a:off x="4049" y="3584"/>
                  <a:ext cx="229"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67644" name="Rectangle 63"/>
                <p:cNvSpPr>
                  <a:spLocks noChangeArrowheads="1"/>
                </p:cNvSpPr>
                <p:nvPr/>
              </p:nvSpPr>
              <p:spPr bwMode="auto">
                <a:xfrm>
                  <a:off x="4187" y="3832"/>
                  <a:ext cx="228" cy="152"/>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grpSp>
        </p:grpSp>
        <p:sp>
          <p:nvSpPr>
            <p:cNvPr id="67593" name="Text Box 64"/>
            <p:cNvSpPr txBox="1">
              <a:spLocks noChangeArrowheads="1"/>
            </p:cNvSpPr>
            <p:nvPr/>
          </p:nvSpPr>
          <p:spPr bwMode="auto">
            <a:xfrm>
              <a:off x="96" y="2448"/>
              <a:ext cx="2160" cy="826"/>
            </a:xfrm>
            <a:prstGeom prst="rect">
              <a:avLst/>
            </a:prstGeom>
            <a:noFill/>
            <a:ln w="9525">
              <a:noFill/>
              <a:miter lim="800000"/>
              <a:headEnd/>
              <a:tailEnd/>
            </a:ln>
          </p:spPr>
          <p:txBody>
            <a:bodyPr>
              <a:prstTxWarp prst="textNoShape">
                <a:avLst/>
              </a:prstTxWarp>
              <a:spAutoFit/>
            </a:bodyPr>
            <a:lstStyle/>
            <a:p>
              <a:r>
                <a:rPr lang="en-GB" sz="2000">
                  <a:solidFill>
                    <a:srgbClr val="FFFF00"/>
                  </a:solidFill>
                </a:rPr>
                <a:t>72 Geohazard Maps</a:t>
              </a:r>
              <a:br>
                <a:rPr lang="en-GB" sz="2000">
                  <a:solidFill>
                    <a:srgbClr val="FFFF00"/>
                  </a:solidFill>
                </a:rPr>
              </a:br>
              <a:r>
                <a:rPr lang="en-GB" sz="2000">
                  <a:solidFill>
                    <a:srgbClr val="FFFF00"/>
                  </a:solidFill>
                </a:rPr>
                <a:t>(A0 format, 1:50.000) </a:t>
              </a:r>
              <a:br>
                <a:rPr lang="en-GB" sz="2000">
                  <a:solidFill>
                    <a:srgbClr val="FFFF00"/>
                  </a:solidFill>
                </a:rPr>
              </a:br>
              <a:r>
                <a:rPr lang="en-GB" sz="2000">
                  <a:solidFill>
                    <a:srgbClr val="FFFF00"/>
                  </a:solidFill>
                </a:rPr>
                <a:t>covering the seafloor </a:t>
              </a:r>
              <a:br>
                <a:rPr lang="en-GB" sz="2000">
                  <a:solidFill>
                    <a:srgbClr val="FFFF00"/>
                  </a:solidFill>
                </a:rPr>
              </a:br>
              <a:r>
                <a:rPr lang="en-GB" sz="2000">
                  <a:solidFill>
                    <a:srgbClr val="FFFF00"/>
                  </a:solidFill>
                </a:rPr>
                <a:t>in the depth inetrval 50-500m</a:t>
              </a:r>
            </a:p>
          </p:txBody>
        </p:sp>
      </p:grpSp>
      <p:sp>
        <p:nvSpPr>
          <p:cNvPr id="319553" name="Text Box 65"/>
          <p:cNvSpPr txBox="1">
            <a:spLocks noChangeArrowheads="1"/>
          </p:cNvSpPr>
          <p:nvPr/>
        </p:nvSpPr>
        <p:spPr bwMode="auto">
          <a:xfrm>
            <a:off x="136525" y="5410200"/>
            <a:ext cx="4283075" cy="1006475"/>
          </a:xfrm>
          <a:prstGeom prst="rect">
            <a:avLst/>
          </a:prstGeom>
          <a:noFill/>
          <a:ln w="9525">
            <a:noFill/>
            <a:miter lim="800000"/>
            <a:headEnd/>
            <a:tailEnd/>
          </a:ln>
        </p:spPr>
        <p:txBody>
          <a:bodyPr>
            <a:prstTxWarp prst="textNoShape">
              <a:avLst/>
            </a:prstTxWarp>
            <a:spAutoFit/>
          </a:bodyPr>
          <a:lstStyle/>
          <a:p>
            <a:r>
              <a:rPr lang="en-GB" sz="2000">
                <a:solidFill>
                  <a:srgbClr val="FFFF00"/>
                </a:solidFill>
              </a:rPr>
              <a:t>5 years (2007-2011)</a:t>
            </a:r>
          </a:p>
          <a:p>
            <a:r>
              <a:rPr lang="en-GB" sz="2000">
                <a:solidFill>
                  <a:srgbClr val="FFFF00"/>
                </a:solidFill>
              </a:rPr>
              <a:t>Budget 5.25 M€ (+1.82 co-financing)</a:t>
            </a:r>
          </a:p>
          <a:p>
            <a:r>
              <a:rPr lang="en-GB" sz="2000">
                <a:solidFill>
                  <a:srgbClr val="FFFF00"/>
                </a:solidFill>
              </a:rPr>
              <a:t>2/3 costs for shiptime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1949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1949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1949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1949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1949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1949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319498">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499"/>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1955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1955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195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8" grpId="0" build="p" autoUpdateAnimBg="0"/>
      <p:bldP spid="319553" grpId="0" build="p" autoUpdateAnimBg="0"/>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103"/>
          <p:cNvGrpSpPr>
            <a:grpSpLocks/>
          </p:cNvGrpSpPr>
          <p:nvPr/>
        </p:nvGrpSpPr>
        <p:grpSpPr bwMode="auto">
          <a:xfrm>
            <a:off x="1866900" y="0"/>
            <a:ext cx="7277100" cy="6880225"/>
            <a:chOff x="1152" y="0"/>
            <a:chExt cx="4584" cy="4334"/>
          </a:xfrm>
        </p:grpSpPr>
        <p:graphicFrame>
          <p:nvGraphicFramePr>
            <p:cNvPr id="69634" name="Object 2"/>
            <p:cNvGraphicFramePr>
              <a:graphicFrameLocks noChangeAspect="1"/>
            </p:cNvGraphicFramePr>
            <p:nvPr/>
          </p:nvGraphicFramePr>
          <p:xfrm>
            <a:off x="1152" y="0"/>
            <a:ext cx="4584" cy="4334"/>
          </p:xfrm>
          <a:graphic>
            <a:graphicData uri="http://schemas.openxmlformats.org/presentationml/2006/ole">
              <p:oleObj spid="_x0000_s242690" name="Document" r:id="rId3" imgW="6111240" imgH="5306568" progId="Word.Document.8">
                <p:embed/>
              </p:oleObj>
            </a:graphicData>
          </a:graphic>
        </p:graphicFrame>
        <p:sp>
          <p:nvSpPr>
            <p:cNvPr id="69636" name="Rectangle 1027"/>
            <p:cNvSpPr>
              <a:spLocks noChangeArrowheads="1"/>
            </p:cNvSpPr>
            <p:nvPr/>
          </p:nvSpPr>
          <p:spPr bwMode="auto">
            <a:xfrm>
              <a:off x="4697" y="1365"/>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37" name="Rectangle 1028"/>
            <p:cNvSpPr>
              <a:spLocks noChangeArrowheads="1"/>
            </p:cNvSpPr>
            <p:nvPr/>
          </p:nvSpPr>
          <p:spPr bwMode="auto">
            <a:xfrm>
              <a:off x="4862" y="1767"/>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38" name="Rectangle 1029"/>
            <p:cNvSpPr>
              <a:spLocks noChangeArrowheads="1"/>
            </p:cNvSpPr>
            <p:nvPr/>
          </p:nvSpPr>
          <p:spPr bwMode="auto">
            <a:xfrm>
              <a:off x="5013" y="1865"/>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39" name="Rectangle 1030"/>
            <p:cNvSpPr>
              <a:spLocks noChangeArrowheads="1"/>
            </p:cNvSpPr>
            <p:nvPr/>
          </p:nvSpPr>
          <p:spPr bwMode="auto">
            <a:xfrm>
              <a:off x="5164" y="1991"/>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40" name="Rectangle 1031"/>
            <p:cNvSpPr>
              <a:spLocks noChangeArrowheads="1"/>
            </p:cNvSpPr>
            <p:nvPr/>
          </p:nvSpPr>
          <p:spPr bwMode="auto">
            <a:xfrm>
              <a:off x="5322" y="2096"/>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41" name="Rectangle 1032"/>
            <p:cNvSpPr>
              <a:spLocks noChangeArrowheads="1"/>
            </p:cNvSpPr>
            <p:nvPr/>
          </p:nvSpPr>
          <p:spPr bwMode="auto">
            <a:xfrm>
              <a:off x="5088" y="2263"/>
              <a:ext cx="164" cy="256"/>
            </a:xfrm>
            <a:prstGeom prst="rect">
              <a:avLst/>
            </a:prstGeom>
            <a:solidFill>
              <a:srgbClr val="0000FF">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42" name="Rectangle 1033"/>
            <p:cNvSpPr>
              <a:spLocks noChangeArrowheads="1"/>
            </p:cNvSpPr>
            <p:nvPr/>
          </p:nvSpPr>
          <p:spPr bwMode="auto">
            <a:xfrm>
              <a:off x="4924" y="2226"/>
              <a:ext cx="164" cy="256"/>
            </a:xfrm>
            <a:prstGeom prst="rect">
              <a:avLst/>
            </a:prstGeom>
            <a:solidFill>
              <a:srgbClr val="0000FF">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43" name="Rectangle 1034"/>
            <p:cNvSpPr>
              <a:spLocks noChangeArrowheads="1"/>
            </p:cNvSpPr>
            <p:nvPr/>
          </p:nvSpPr>
          <p:spPr bwMode="auto">
            <a:xfrm>
              <a:off x="4767" y="2126"/>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44" name="Rectangle 1035"/>
            <p:cNvSpPr>
              <a:spLocks noChangeArrowheads="1"/>
            </p:cNvSpPr>
            <p:nvPr/>
          </p:nvSpPr>
          <p:spPr bwMode="auto">
            <a:xfrm>
              <a:off x="4610" y="2130"/>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45" name="Rectangle 1036"/>
            <p:cNvSpPr>
              <a:spLocks noChangeArrowheads="1"/>
            </p:cNvSpPr>
            <p:nvPr/>
          </p:nvSpPr>
          <p:spPr bwMode="auto">
            <a:xfrm>
              <a:off x="4574" y="2384"/>
              <a:ext cx="164" cy="256"/>
            </a:xfrm>
            <a:prstGeom prst="rect">
              <a:avLst/>
            </a:prstGeom>
            <a:solidFill>
              <a:srgbClr val="0000FF">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46" name="Rectangle 1037"/>
            <p:cNvSpPr>
              <a:spLocks noChangeArrowheads="1"/>
            </p:cNvSpPr>
            <p:nvPr/>
          </p:nvSpPr>
          <p:spPr bwMode="auto">
            <a:xfrm>
              <a:off x="4724" y="2517"/>
              <a:ext cx="164" cy="256"/>
            </a:xfrm>
            <a:prstGeom prst="rect">
              <a:avLst/>
            </a:prstGeom>
            <a:solidFill>
              <a:srgbClr val="0000FF">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47" name="Rectangle 1038"/>
            <p:cNvSpPr>
              <a:spLocks noChangeArrowheads="1"/>
            </p:cNvSpPr>
            <p:nvPr/>
          </p:nvSpPr>
          <p:spPr bwMode="auto">
            <a:xfrm>
              <a:off x="4825" y="2755"/>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48" name="Rectangle 1039"/>
            <p:cNvSpPr>
              <a:spLocks noChangeArrowheads="1"/>
            </p:cNvSpPr>
            <p:nvPr/>
          </p:nvSpPr>
          <p:spPr bwMode="auto">
            <a:xfrm>
              <a:off x="4334" y="2839"/>
              <a:ext cx="164" cy="256"/>
            </a:xfrm>
            <a:prstGeom prst="rect">
              <a:avLst/>
            </a:prstGeom>
            <a:solidFill>
              <a:srgbClr val="99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49" name="Rectangle 1040"/>
            <p:cNvSpPr>
              <a:spLocks noChangeArrowheads="1"/>
            </p:cNvSpPr>
            <p:nvPr/>
          </p:nvSpPr>
          <p:spPr bwMode="auto">
            <a:xfrm>
              <a:off x="3682" y="2660"/>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50" name="Rectangle 1041"/>
            <p:cNvSpPr>
              <a:spLocks noChangeArrowheads="1"/>
            </p:cNvSpPr>
            <p:nvPr/>
          </p:nvSpPr>
          <p:spPr bwMode="auto">
            <a:xfrm>
              <a:off x="3009" y="2343"/>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51" name="Rectangle 1042"/>
            <p:cNvSpPr>
              <a:spLocks noChangeArrowheads="1"/>
            </p:cNvSpPr>
            <p:nvPr/>
          </p:nvSpPr>
          <p:spPr bwMode="auto">
            <a:xfrm>
              <a:off x="4210" y="3049"/>
              <a:ext cx="164" cy="256"/>
            </a:xfrm>
            <a:prstGeom prst="rect">
              <a:avLst/>
            </a:prstGeom>
            <a:solidFill>
              <a:srgbClr val="99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52" name="Rectangle 1043"/>
            <p:cNvSpPr>
              <a:spLocks noChangeArrowheads="1"/>
            </p:cNvSpPr>
            <p:nvPr/>
          </p:nvSpPr>
          <p:spPr bwMode="auto">
            <a:xfrm>
              <a:off x="4053" y="3111"/>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53" name="Rectangle 1044"/>
            <p:cNvSpPr>
              <a:spLocks noChangeArrowheads="1"/>
            </p:cNvSpPr>
            <p:nvPr/>
          </p:nvSpPr>
          <p:spPr bwMode="auto">
            <a:xfrm>
              <a:off x="3896" y="3111"/>
              <a:ext cx="164" cy="256"/>
            </a:xfrm>
            <a:prstGeom prst="rect">
              <a:avLst/>
            </a:prstGeom>
            <a:solidFill>
              <a:srgbClr val="99FF99">
                <a:alpha val="52156"/>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54" name="Rectangle 1045"/>
            <p:cNvSpPr>
              <a:spLocks noChangeArrowheads="1"/>
            </p:cNvSpPr>
            <p:nvPr/>
          </p:nvSpPr>
          <p:spPr bwMode="auto">
            <a:xfrm>
              <a:off x="4156" y="3303"/>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55" name="Rectangle 1046"/>
            <p:cNvSpPr>
              <a:spLocks noChangeArrowheads="1"/>
            </p:cNvSpPr>
            <p:nvPr/>
          </p:nvSpPr>
          <p:spPr bwMode="auto">
            <a:xfrm>
              <a:off x="4032" y="3449"/>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56" name="Rectangle 1047"/>
            <p:cNvSpPr>
              <a:spLocks noChangeArrowheads="1"/>
            </p:cNvSpPr>
            <p:nvPr/>
          </p:nvSpPr>
          <p:spPr bwMode="auto">
            <a:xfrm>
              <a:off x="4032" y="3687"/>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57" name="Rectangle 1048"/>
            <p:cNvSpPr>
              <a:spLocks noChangeArrowheads="1"/>
            </p:cNvSpPr>
            <p:nvPr/>
          </p:nvSpPr>
          <p:spPr bwMode="auto">
            <a:xfrm>
              <a:off x="4032" y="3925"/>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58" name="Rectangle 1049"/>
            <p:cNvSpPr>
              <a:spLocks noChangeArrowheads="1"/>
            </p:cNvSpPr>
            <p:nvPr/>
          </p:nvSpPr>
          <p:spPr bwMode="auto">
            <a:xfrm>
              <a:off x="3072" y="3783"/>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59" name="Rectangle 1050"/>
            <p:cNvSpPr>
              <a:spLocks noChangeArrowheads="1"/>
            </p:cNvSpPr>
            <p:nvPr/>
          </p:nvSpPr>
          <p:spPr bwMode="auto">
            <a:xfrm>
              <a:off x="1872" y="2503"/>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60" name="Rectangle 1051"/>
            <p:cNvSpPr>
              <a:spLocks noChangeArrowheads="1"/>
            </p:cNvSpPr>
            <p:nvPr/>
          </p:nvSpPr>
          <p:spPr bwMode="auto">
            <a:xfrm>
              <a:off x="1920" y="2247"/>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61" name="Rectangle 1052"/>
            <p:cNvSpPr>
              <a:spLocks noChangeArrowheads="1"/>
            </p:cNvSpPr>
            <p:nvPr/>
          </p:nvSpPr>
          <p:spPr bwMode="auto">
            <a:xfrm>
              <a:off x="1920" y="2007"/>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62" name="Rectangle 1053"/>
            <p:cNvSpPr>
              <a:spLocks noChangeArrowheads="1"/>
            </p:cNvSpPr>
            <p:nvPr/>
          </p:nvSpPr>
          <p:spPr bwMode="auto">
            <a:xfrm>
              <a:off x="1900" y="1767"/>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63" name="Rectangle 1054"/>
            <p:cNvSpPr>
              <a:spLocks noChangeArrowheads="1"/>
            </p:cNvSpPr>
            <p:nvPr/>
          </p:nvSpPr>
          <p:spPr bwMode="auto">
            <a:xfrm>
              <a:off x="1584" y="1639"/>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64" name="Rectangle 1055"/>
            <p:cNvSpPr>
              <a:spLocks noChangeArrowheads="1"/>
            </p:cNvSpPr>
            <p:nvPr/>
          </p:nvSpPr>
          <p:spPr bwMode="auto">
            <a:xfrm>
              <a:off x="1420" y="1671"/>
              <a:ext cx="164" cy="256"/>
            </a:xfrm>
            <a:prstGeom prst="rect">
              <a:avLst/>
            </a:prstGeom>
            <a:solidFill>
              <a:srgbClr val="FF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65" name="Rectangle 1056"/>
            <p:cNvSpPr>
              <a:spLocks noChangeArrowheads="1"/>
            </p:cNvSpPr>
            <p:nvPr/>
          </p:nvSpPr>
          <p:spPr bwMode="auto">
            <a:xfrm>
              <a:off x="1256" y="1703"/>
              <a:ext cx="164" cy="256"/>
            </a:xfrm>
            <a:prstGeom prst="rect">
              <a:avLst/>
            </a:prstGeom>
            <a:solidFill>
              <a:srgbClr val="FF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66" name="Rectangle 1057"/>
            <p:cNvSpPr>
              <a:spLocks noChangeArrowheads="1"/>
            </p:cNvSpPr>
            <p:nvPr/>
          </p:nvSpPr>
          <p:spPr bwMode="auto">
            <a:xfrm>
              <a:off x="1303" y="2871"/>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67" name="Rectangle 1058"/>
            <p:cNvSpPr>
              <a:spLocks noChangeArrowheads="1"/>
            </p:cNvSpPr>
            <p:nvPr/>
          </p:nvSpPr>
          <p:spPr bwMode="auto">
            <a:xfrm>
              <a:off x="1461" y="2880"/>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68" name="Rectangle 1059"/>
            <p:cNvSpPr>
              <a:spLocks noChangeArrowheads="1"/>
            </p:cNvSpPr>
            <p:nvPr/>
          </p:nvSpPr>
          <p:spPr bwMode="auto">
            <a:xfrm>
              <a:off x="1612" y="2743"/>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69" name="Rectangle 1060"/>
            <p:cNvSpPr>
              <a:spLocks noChangeArrowheads="1"/>
            </p:cNvSpPr>
            <p:nvPr/>
          </p:nvSpPr>
          <p:spPr bwMode="auto">
            <a:xfrm>
              <a:off x="1481" y="151"/>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70" name="Rectangle 1061"/>
            <p:cNvSpPr>
              <a:spLocks noChangeArrowheads="1"/>
            </p:cNvSpPr>
            <p:nvPr/>
          </p:nvSpPr>
          <p:spPr bwMode="auto">
            <a:xfrm rot="5400000">
              <a:off x="3118" y="1840"/>
              <a:ext cx="164" cy="256"/>
            </a:xfrm>
            <a:prstGeom prst="rect">
              <a:avLst/>
            </a:prstGeom>
            <a:solidFill>
              <a:srgbClr val="99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71" name="Rectangle 1062"/>
            <p:cNvSpPr>
              <a:spLocks noChangeArrowheads="1"/>
            </p:cNvSpPr>
            <p:nvPr/>
          </p:nvSpPr>
          <p:spPr bwMode="auto">
            <a:xfrm rot="5400000">
              <a:off x="3342" y="1902"/>
              <a:ext cx="164" cy="256"/>
            </a:xfrm>
            <a:prstGeom prst="rect">
              <a:avLst/>
            </a:prstGeom>
            <a:solidFill>
              <a:srgbClr val="99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72" name="Rectangle 1063"/>
            <p:cNvSpPr>
              <a:spLocks noChangeArrowheads="1"/>
            </p:cNvSpPr>
            <p:nvPr/>
          </p:nvSpPr>
          <p:spPr bwMode="auto">
            <a:xfrm rot="5400000">
              <a:off x="3904" y="2265"/>
              <a:ext cx="164" cy="256"/>
            </a:xfrm>
            <a:prstGeom prst="rect">
              <a:avLst/>
            </a:prstGeom>
            <a:solidFill>
              <a:srgbClr val="FF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73" name="Rectangle 1064"/>
            <p:cNvSpPr>
              <a:spLocks noChangeArrowheads="1"/>
            </p:cNvSpPr>
            <p:nvPr/>
          </p:nvSpPr>
          <p:spPr bwMode="auto">
            <a:xfrm>
              <a:off x="3840" y="2071"/>
              <a:ext cx="164" cy="256"/>
            </a:xfrm>
            <a:prstGeom prst="rect">
              <a:avLst/>
            </a:prstGeom>
            <a:solidFill>
              <a:srgbClr val="FF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74" name="Rectangle 1065"/>
            <p:cNvSpPr>
              <a:spLocks noChangeArrowheads="1"/>
            </p:cNvSpPr>
            <p:nvPr/>
          </p:nvSpPr>
          <p:spPr bwMode="auto">
            <a:xfrm>
              <a:off x="3690" y="1996"/>
              <a:ext cx="164" cy="256"/>
            </a:xfrm>
            <a:prstGeom prst="rect">
              <a:avLst/>
            </a:prstGeom>
            <a:solidFill>
              <a:srgbClr val="FF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75" name="Rectangle 1066"/>
            <p:cNvSpPr>
              <a:spLocks noChangeArrowheads="1"/>
            </p:cNvSpPr>
            <p:nvPr/>
          </p:nvSpPr>
          <p:spPr bwMode="auto">
            <a:xfrm>
              <a:off x="3540" y="1989"/>
              <a:ext cx="164" cy="256"/>
            </a:xfrm>
            <a:prstGeom prst="rect">
              <a:avLst/>
            </a:prstGeom>
            <a:solidFill>
              <a:srgbClr val="FF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76" name="Rectangle 1067"/>
            <p:cNvSpPr>
              <a:spLocks noChangeArrowheads="1"/>
            </p:cNvSpPr>
            <p:nvPr/>
          </p:nvSpPr>
          <p:spPr bwMode="auto">
            <a:xfrm rot="5400000">
              <a:off x="4131" y="2321"/>
              <a:ext cx="164" cy="256"/>
            </a:xfrm>
            <a:prstGeom prst="rect">
              <a:avLst/>
            </a:prstGeom>
            <a:solidFill>
              <a:srgbClr val="FF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77" name="Rectangle 1068"/>
            <p:cNvSpPr>
              <a:spLocks noChangeArrowheads="1"/>
            </p:cNvSpPr>
            <p:nvPr/>
          </p:nvSpPr>
          <p:spPr bwMode="auto">
            <a:xfrm rot="5400000">
              <a:off x="4174" y="2485"/>
              <a:ext cx="164" cy="256"/>
            </a:xfrm>
            <a:prstGeom prst="rect">
              <a:avLst/>
            </a:prstGeom>
            <a:solidFill>
              <a:srgbClr val="99FF99">
                <a:alpha val="52156"/>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78" name="Rectangle 1069"/>
            <p:cNvSpPr>
              <a:spLocks noChangeArrowheads="1"/>
            </p:cNvSpPr>
            <p:nvPr/>
          </p:nvSpPr>
          <p:spPr bwMode="auto">
            <a:xfrm rot="5400000">
              <a:off x="4217" y="2628"/>
              <a:ext cx="164" cy="256"/>
            </a:xfrm>
            <a:prstGeom prst="rect">
              <a:avLst/>
            </a:prstGeom>
            <a:solidFill>
              <a:srgbClr val="99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79" name="Rectangle 1070"/>
            <p:cNvSpPr>
              <a:spLocks noChangeArrowheads="1"/>
            </p:cNvSpPr>
            <p:nvPr/>
          </p:nvSpPr>
          <p:spPr bwMode="auto">
            <a:xfrm rot="5400000">
              <a:off x="4023" y="2909"/>
              <a:ext cx="164" cy="256"/>
            </a:xfrm>
            <a:prstGeom prst="rect">
              <a:avLst/>
            </a:prstGeom>
            <a:solidFill>
              <a:srgbClr val="99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80" name="Rectangle 1071"/>
            <p:cNvSpPr>
              <a:spLocks noChangeArrowheads="1"/>
            </p:cNvSpPr>
            <p:nvPr/>
          </p:nvSpPr>
          <p:spPr bwMode="auto">
            <a:xfrm rot="5400000">
              <a:off x="3694" y="3205"/>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81" name="Rectangle 1072"/>
            <p:cNvSpPr>
              <a:spLocks noChangeArrowheads="1"/>
            </p:cNvSpPr>
            <p:nvPr/>
          </p:nvSpPr>
          <p:spPr bwMode="auto">
            <a:xfrm rot="5400000">
              <a:off x="3445" y="3225"/>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82" name="Rectangle 1073"/>
            <p:cNvSpPr>
              <a:spLocks noChangeArrowheads="1"/>
            </p:cNvSpPr>
            <p:nvPr/>
          </p:nvSpPr>
          <p:spPr bwMode="auto">
            <a:xfrm rot="5400000">
              <a:off x="3203" y="3198"/>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83" name="Rectangle 1074"/>
            <p:cNvSpPr>
              <a:spLocks noChangeArrowheads="1"/>
            </p:cNvSpPr>
            <p:nvPr/>
          </p:nvSpPr>
          <p:spPr bwMode="auto">
            <a:xfrm rot="5400000">
              <a:off x="2961" y="3185"/>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84" name="Rectangle 1075"/>
            <p:cNvSpPr>
              <a:spLocks noChangeArrowheads="1"/>
            </p:cNvSpPr>
            <p:nvPr/>
          </p:nvSpPr>
          <p:spPr bwMode="auto">
            <a:xfrm rot="5400000">
              <a:off x="2814" y="3301"/>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85" name="Rectangle 1076"/>
            <p:cNvSpPr>
              <a:spLocks noChangeArrowheads="1"/>
            </p:cNvSpPr>
            <p:nvPr/>
          </p:nvSpPr>
          <p:spPr bwMode="auto">
            <a:xfrm rot="5400000">
              <a:off x="2695" y="3897"/>
              <a:ext cx="164" cy="256"/>
            </a:xfrm>
            <a:prstGeom prst="rect">
              <a:avLst/>
            </a:prstGeom>
            <a:solidFill>
              <a:srgbClr val="99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86" name="Rectangle 1077"/>
            <p:cNvSpPr>
              <a:spLocks noChangeArrowheads="1"/>
            </p:cNvSpPr>
            <p:nvPr/>
          </p:nvSpPr>
          <p:spPr bwMode="auto">
            <a:xfrm rot="5400000">
              <a:off x="3726" y="4069"/>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87" name="Rectangle 1078"/>
            <p:cNvSpPr>
              <a:spLocks noChangeArrowheads="1"/>
            </p:cNvSpPr>
            <p:nvPr/>
          </p:nvSpPr>
          <p:spPr bwMode="auto">
            <a:xfrm rot="5400000">
              <a:off x="4654" y="2889"/>
              <a:ext cx="164" cy="256"/>
            </a:xfrm>
            <a:prstGeom prst="rect">
              <a:avLst/>
            </a:prstGeom>
            <a:solidFill>
              <a:srgbClr val="0000FF">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88" name="Rectangle 1079"/>
            <p:cNvSpPr>
              <a:spLocks noChangeArrowheads="1"/>
            </p:cNvSpPr>
            <p:nvPr/>
          </p:nvSpPr>
          <p:spPr bwMode="auto">
            <a:xfrm rot="5400000">
              <a:off x="5224" y="2450"/>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89" name="Rectangle 1080"/>
            <p:cNvSpPr>
              <a:spLocks noChangeArrowheads="1"/>
            </p:cNvSpPr>
            <p:nvPr/>
          </p:nvSpPr>
          <p:spPr bwMode="auto">
            <a:xfrm rot="5400000">
              <a:off x="5353" y="2285"/>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90" name="Rectangle 1081"/>
            <p:cNvSpPr>
              <a:spLocks noChangeArrowheads="1"/>
            </p:cNvSpPr>
            <p:nvPr/>
          </p:nvSpPr>
          <p:spPr bwMode="auto">
            <a:xfrm rot="5400000">
              <a:off x="4782" y="2313"/>
              <a:ext cx="164" cy="256"/>
            </a:xfrm>
            <a:prstGeom prst="rect">
              <a:avLst/>
            </a:prstGeom>
            <a:solidFill>
              <a:srgbClr val="0000FF">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91" name="Rectangle 1082"/>
            <p:cNvSpPr>
              <a:spLocks noChangeArrowheads="1"/>
            </p:cNvSpPr>
            <p:nvPr/>
          </p:nvSpPr>
          <p:spPr bwMode="auto">
            <a:xfrm rot="5400000">
              <a:off x="4590" y="3026"/>
              <a:ext cx="164" cy="256"/>
            </a:xfrm>
            <a:prstGeom prst="rect">
              <a:avLst/>
            </a:prstGeom>
            <a:solidFill>
              <a:srgbClr val="0000FF">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92" name="Rectangle 1083"/>
            <p:cNvSpPr>
              <a:spLocks noChangeArrowheads="1"/>
            </p:cNvSpPr>
            <p:nvPr/>
          </p:nvSpPr>
          <p:spPr bwMode="auto">
            <a:xfrm rot="5400000">
              <a:off x="4510" y="3184"/>
              <a:ext cx="164" cy="256"/>
            </a:xfrm>
            <a:prstGeom prst="rect">
              <a:avLst/>
            </a:prstGeom>
            <a:solidFill>
              <a:srgbClr val="0000FF">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93" name="Rectangle 1084"/>
            <p:cNvSpPr>
              <a:spLocks noChangeArrowheads="1"/>
            </p:cNvSpPr>
            <p:nvPr/>
          </p:nvSpPr>
          <p:spPr bwMode="auto">
            <a:xfrm rot="5400000">
              <a:off x="4366" y="3342"/>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94" name="Rectangle 1085"/>
            <p:cNvSpPr>
              <a:spLocks noChangeArrowheads="1"/>
            </p:cNvSpPr>
            <p:nvPr/>
          </p:nvSpPr>
          <p:spPr bwMode="auto">
            <a:xfrm rot="5400000">
              <a:off x="3694" y="2992"/>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95" name="Rectangle 1086"/>
            <p:cNvSpPr>
              <a:spLocks noChangeArrowheads="1"/>
            </p:cNvSpPr>
            <p:nvPr/>
          </p:nvSpPr>
          <p:spPr bwMode="auto">
            <a:xfrm rot="5400000">
              <a:off x="3438" y="2944"/>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96" name="Rectangle 1087"/>
            <p:cNvSpPr>
              <a:spLocks noChangeArrowheads="1"/>
            </p:cNvSpPr>
            <p:nvPr/>
          </p:nvSpPr>
          <p:spPr bwMode="auto">
            <a:xfrm rot="5400000">
              <a:off x="3196" y="2917"/>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697" name="Rectangle 1088"/>
            <p:cNvSpPr>
              <a:spLocks noChangeArrowheads="1"/>
            </p:cNvSpPr>
            <p:nvPr/>
          </p:nvSpPr>
          <p:spPr bwMode="auto">
            <a:xfrm rot="5400000">
              <a:off x="1294" y="2670"/>
              <a:ext cx="164" cy="256"/>
            </a:xfrm>
            <a:prstGeom prst="rect">
              <a:avLst/>
            </a:prstGeom>
            <a:solidFill>
              <a:srgbClr val="FF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98" name="Rectangle 1089"/>
            <p:cNvSpPr>
              <a:spLocks noChangeArrowheads="1"/>
            </p:cNvSpPr>
            <p:nvPr/>
          </p:nvSpPr>
          <p:spPr bwMode="auto">
            <a:xfrm rot="5400000">
              <a:off x="1246" y="2519"/>
              <a:ext cx="164" cy="256"/>
            </a:xfrm>
            <a:prstGeom prst="rect">
              <a:avLst/>
            </a:prstGeom>
            <a:solidFill>
              <a:srgbClr val="FF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699" name="Rectangle 1090"/>
            <p:cNvSpPr>
              <a:spLocks noChangeArrowheads="1"/>
            </p:cNvSpPr>
            <p:nvPr/>
          </p:nvSpPr>
          <p:spPr bwMode="auto">
            <a:xfrm rot="5400000">
              <a:off x="1294" y="2368"/>
              <a:ext cx="164" cy="256"/>
            </a:xfrm>
            <a:prstGeom prst="rect">
              <a:avLst/>
            </a:prstGeom>
            <a:solidFill>
              <a:srgbClr val="FF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700" name="Rectangle 1091"/>
            <p:cNvSpPr>
              <a:spLocks noChangeArrowheads="1"/>
            </p:cNvSpPr>
            <p:nvPr/>
          </p:nvSpPr>
          <p:spPr bwMode="auto">
            <a:xfrm rot="5400000">
              <a:off x="1294" y="2217"/>
              <a:ext cx="164" cy="256"/>
            </a:xfrm>
            <a:prstGeom prst="rect">
              <a:avLst/>
            </a:prstGeom>
            <a:solidFill>
              <a:srgbClr val="FF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701" name="Rectangle 1092"/>
            <p:cNvSpPr>
              <a:spLocks noChangeArrowheads="1"/>
            </p:cNvSpPr>
            <p:nvPr/>
          </p:nvSpPr>
          <p:spPr bwMode="auto">
            <a:xfrm rot="5400000">
              <a:off x="1294" y="2066"/>
              <a:ext cx="164" cy="256"/>
            </a:xfrm>
            <a:prstGeom prst="rect">
              <a:avLst/>
            </a:prstGeom>
            <a:solidFill>
              <a:srgbClr val="FF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702" name="Rectangle 1093"/>
            <p:cNvSpPr>
              <a:spLocks noChangeArrowheads="1"/>
            </p:cNvSpPr>
            <p:nvPr/>
          </p:nvSpPr>
          <p:spPr bwMode="auto">
            <a:xfrm rot="5400000">
              <a:off x="1273" y="1908"/>
              <a:ext cx="164" cy="256"/>
            </a:xfrm>
            <a:prstGeom prst="rect">
              <a:avLst/>
            </a:prstGeom>
            <a:solidFill>
              <a:srgbClr val="FFFF99">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703" name="Rectangle 1094"/>
            <p:cNvSpPr>
              <a:spLocks noChangeArrowheads="1"/>
            </p:cNvSpPr>
            <p:nvPr/>
          </p:nvSpPr>
          <p:spPr bwMode="auto">
            <a:xfrm rot="5400000">
              <a:off x="1932" y="112"/>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704" name="Rectangle 1095"/>
            <p:cNvSpPr>
              <a:spLocks noChangeArrowheads="1"/>
            </p:cNvSpPr>
            <p:nvPr/>
          </p:nvSpPr>
          <p:spPr bwMode="auto">
            <a:xfrm rot="5400000">
              <a:off x="1698" y="58"/>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705" name="Rectangle 1096"/>
            <p:cNvSpPr>
              <a:spLocks noChangeArrowheads="1"/>
            </p:cNvSpPr>
            <p:nvPr/>
          </p:nvSpPr>
          <p:spPr bwMode="auto">
            <a:xfrm rot="5400000">
              <a:off x="1326" y="291"/>
              <a:ext cx="164" cy="256"/>
            </a:xfrm>
            <a:prstGeom prst="rect">
              <a:avLst/>
            </a:prstGeom>
            <a:noFill/>
            <a:ln w="9525">
              <a:solidFill>
                <a:srgbClr val="0000FF"/>
              </a:solidFill>
              <a:miter lim="800000"/>
              <a:headEnd/>
              <a:tailEnd/>
            </a:ln>
          </p:spPr>
          <p:txBody>
            <a:bodyPr rot="10800000" vert="eaVert" wrap="none" anchor="ctr">
              <a:prstTxWarp prst="textNoShape">
                <a:avLst/>
              </a:prstTxWarp>
            </a:bodyPr>
            <a:lstStyle/>
            <a:p>
              <a:pPr algn="ctr"/>
              <a:r>
                <a:rPr lang="it-IT" sz="2400">
                  <a:latin typeface="Times" charset="0"/>
                </a:rPr>
                <a:t> </a:t>
              </a:r>
            </a:p>
          </p:txBody>
        </p:sp>
        <p:sp>
          <p:nvSpPr>
            <p:cNvPr id="69706" name="Rectangle 1097"/>
            <p:cNvSpPr>
              <a:spLocks noChangeArrowheads="1"/>
            </p:cNvSpPr>
            <p:nvPr/>
          </p:nvSpPr>
          <p:spPr bwMode="auto">
            <a:xfrm rot="5400000">
              <a:off x="1767" y="1572"/>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sp>
          <p:nvSpPr>
            <p:cNvPr id="69707" name="Rectangle 1098"/>
            <p:cNvSpPr>
              <a:spLocks noChangeArrowheads="1"/>
            </p:cNvSpPr>
            <p:nvPr/>
          </p:nvSpPr>
          <p:spPr bwMode="auto">
            <a:xfrm rot="5400000">
              <a:off x="3564" y="3904"/>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708" name="Rectangle 1099"/>
            <p:cNvSpPr>
              <a:spLocks noChangeArrowheads="1"/>
            </p:cNvSpPr>
            <p:nvPr/>
          </p:nvSpPr>
          <p:spPr bwMode="auto">
            <a:xfrm rot="5400000">
              <a:off x="4755" y="1566"/>
              <a:ext cx="164" cy="256"/>
            </a:xfrm>
            <a:prstGeom prst="rect">
              <a:avLst/>
            </a:prstGeom>
            <a:solidFill>
              <a:srgbClr val="CC33CC">
                <a:alpha val="49019"/>
              </a:srgbClr>
            </a:solidFill>
            <a:ln w="9525">
              <a:solidFill>
                <a:srgbClr val="0000FF"/>
              </a:solidFill>
              <a:miter lim="800000"/>
              <a:headEnd/>
              <a:tailEnd/>
            </a:ln>
          </p:spPr>
          <p:txBody>
            <a:bodyPr wrap="none" anchor="ctr">
              <a:prstTxWarp prst="textNoShape">
                <a:avLst/>
              </a:prstTxWarp>
            </a:bodyPr>
            <a:lstStyle/>
            <a:p>
              <a:endParaRPr lang="it-IT"/>
            </a:p>
          </p:txBody>
        </p:sp>
        <p:sp>
          <p:nvSpPr>
            <p:cNvPr id="69709" name="Rectangle 1100"/>
            <p:cNvSpPr>
              <a:spLocks noChangeArrowheads="1"/>
            </p:cNvSpPr>
            <p:nvPr/>
          </p:nvSpPr>
          <p:spPr bwMode="auto">
            <a:xfrm rot="5400000">
              <a:off x="1808" y="2704"/>
              <a:ext cx="164" cy="256"/>
            </a:xfrm>
            <a:prstGeom prst="rect">
              <a:avLst/>
            </a:prstGeom>
            <a:noFill/>
            <a:ln w="9525">
              <a:solidFill>
                <a:srgbClr val="0000FF"/>
              </a:solidFill>
              <a:miter lim="800000"/>
              <a:headEnd/>
              <a:tailEnd/>
            </a:ln>
          </p:spPr>
          <p:txBody>
            <a:bodyPr wrap="none" anchor="ctr">
              <a:prstTxWarp prst="textNoShape">
                <a:avLst/>
              </a:prstTxWarp>
            </a:bodyPr>
            <a:lstStyle/>
            <a:p>
              <a:endParaRPr lang="it-IT"/>
            </a:p>
          </p:txBody>
        </p:sp>
        <p:pic>
          <p:nvPicPr>
            <p:cNvPr id="69710" name="Picture 1101" descr="oo.jpg                                                         00023288MacintoshHD                    B746CC0A:"/>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2832" y="0"/>
              <a:ext cx="2880" cy="140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4" descr="FogliMagicTot"/>
          <p:cNvPicPr>
            <a:picLocks noChangeAspect="1" noChangeArrowheads="1"/>
          </p:cNvPicPr>
          <p:nvPr/>
        </p:nvPicPr>
        <p:blipFill>
          <a:blip r:embed="rId3"/>
          <a:srcRect/>
          <a:stretch>
            <a:fillRect/>
          </a:stretch>
        </p:blipFill>
        <p:spPr bwMode="auto">
          <a:xfrm>
            <a:off x="2089150" y="838200"/>
            <a:ext cx="4964113"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30" name="Picture 1026" descr="Copertura italia-francia2"/>
          <p:cNvPicPr>
            <a:picLocks noChangeAspect="1" noChangeArrowheads="1"/>
          </p:cNvPicPr>
          <p:nvPr/>
        </p:nvPicPr>
        <p:blipFill>
          <a:blip r:embed="rId3"/>
          <a:srcRect/>
          <a:stretch>
            <a:fillRect/>
          </a:stretch>
        </p:blipFill>
        <p:spPr bwMode="auto">
          <a:xfrm>
            <a:off x="96838" y="152400"/>
            <a:ext cx="7523162" cy="6224588"/>
          </a:xfrm>
          <a:prstGeom prst="rect">
            <a:avLst/>
          </a:prstGeom>
          <a:noFill/>
          <a:ln w="9525">
            <a:noFill/>
            <a:miter lim="800000"/>
            <a:headEnd/>
            <a:tailEnd/>
          </a:ln>
        </p:spPr>
      </p:pic>
      <p:grpSp>
        <p:nvGrpSpPr>
          <p:cNvPr id="2" name="Group 1027"/>
          <p:cNvGrpSpPr>
            <a:grpSpLocks/>
          </p:cNvGrpSpPr>
          <p:nvPr/>
        </p:nvGrpSpPr>
        <p:grpSpPr bwMode="auto">
          <a:xfrm>
            <a:off x="168275" y="2470150"/>
            <a:ext cx="5554663" cy="2797175"/>
            <a:chOff x="521" y="1778"/>
            <a:chExt cx="3499" cy="1762"/>
          </a:xfrm>
        </p:grpSpPr>
        <p:sp>
          <p:nvSpPr>
            <p:cNvPr id="73845" name="Text Box 1028"/>
            <p:cNvSpPr txBox="1">
              <a:spLocks noChangeArrowheads="1"/>
            </p:cNvSpPr>
            <p:nvPr/>
          </p:nvSpPr>
          <p:spPr bwMode="auto">
            <a:xfrm>
              <a:off x="521" y="1778"/>
              <a:ext cx="415" cy="135"/>
            </a:xfrm>
            <a:prstGeom prst="rect">
              <a:avLst/>
            </a:prstGeom>
            <a:solidFill>
              <a:schemeClr val="folHlink"/>
            </a:solidFill>
            <a:ln w="9525">
              <a:noFill/>
              <a:miter lim="800000"/>
              <a:headEnd/>
              <a:tailEnd/>
            </a:ln>
          </p:spPr>
          <p:txBody>
            <a:bodyPr wrap="none">
              <a:prstTxWarp prst="textNoShape">
                <a:avLst/>
              </a:prstTxWarp>
              <a:spAutoFit/>
            </a:bodyPr>
            <a:lstStyle/>
            <a:p>
              <a:pPr eaLnBrk="1" hangingPunct="1"/>
              <a:r>
                <a:rPr lang="it-IT" sz="800">
                  <a:latin typeface="Arial" charset="0"/>
                </a:rPr>
                <a:t>CONISMA</a:t>
              </a:r>
            </a:p>
          </p:txBody>
        </p:sp>
        <p:sp>
          <p:nvSpPr>
            <p:cNvPr id="73846" name="Freeform 1029"/>
            <p:cNvSpPr>
              <a:spLocks/>
            </p:cNvSpPr>
            <p:nvPr/>
          </p:nvSpPr>
          <p:spPr bwMode="auto">
            <a:xfrm>
              <a:off x="3669" y="3291"/>
              <a:ext cx="351" cy="249"/>
            </a:xfrm>
            <a:custGeom>
              <a:avLst/>
              <a:gdLst>
                <a:gd name="T0" fmla="*/ 0 w 351"/>
                <a:gd name="T1" fmla="*/ 135 h 249"/>
                <a:gd name="T2" fmla="*/ 57 w 351"/>
                <a:gd name="T3" fmla="*/ 141 h 249"/>
                <a:gd name="T4" fmla="*/ 99 w 351"/>
                <a:gd name="T5" fmla="*/ 183 h 249"/>
                <a:gd name="T6" fmla="*/ 192 w 351"/>
                <a:gd name="T7" fmla="*/ 168 h 249"/>
                <a:gd name="T8" fmla="*/ 258 w 351"/>
                <a:gd name="T9" fmla="*/ 102 h 249"/>
                <a:gd name="T10" fmla="*/ 258 w 351"/>
                <a:gd name="T11" fmla="*/ 42 h 249"/>
                <a:gd name="T12" fmla="*/ 318 w 351"/>
                <a:gd name="T13" fmla="*/ 0 h 249"/>
                <a:gd name="T14" fmla="*/ 351 w 351"/>
                <a:gd name="T15" fmla="*/ 24 h 249"/>
                <a:gd name="T16" fmla="*/ 297 w 351"/>
                <a:gd name="T17" fmla="*/ 147 h 249"/>
                <a:gd name="T18" fmla="*/ 204 w 351"/>
                <a:gd name="T19" fmla="*/ 210 h 249"/>
                <a:gd name="T20" fmla="*/ 162 w 351"/>
                <a:gd name="T21" fmla="*/ 234 h 249"/>
                <a:gd name="T22" fmla="*/ 87 w 351"/>
                <a:gd name="T23" fmla="*/ 243 h 249"/>
                <a:gd name="T24" fmla="*/ 9 w 351"/>
                <a:gd name="T25" fmla="*/ 249 h 249"/>
                <a:gd name="T26" fmla="*/ 0 w 351"/>
                <a:gd name="T27" fmla="*/ 135 h 2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1"/>
                <a:gd name="T43" fmla="*/ 0 h 249"/>
                <a:gd name="T44" fmla="*/ 351 w 351"/>
                <a:gd name="T45" fmla="*/ 249 h 2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1" h="249">
                  <a:moveTo>
                    <a:pt x="0" y="135"/>
                  </a:moveTo>
                  <a:lnTo>
                    <a:pt x="57" y="141"/>
                  </a:lnTo>
                  <a:lnTo>
                    <a:pt x="99" y="183"/>
                  </a:lnTo>
                  <a:lnTo>
                    <a:pt x="192" y="168"/>
                  </a:lnTo>
                  <a:lnTo>
                    <a:pt x="258" y="102"/>
                  </a:lnTo>
                  <a:lnTo>
                    <a:pt x="258" y="42"/>
                  </a:lnTo>
                  <a:lnTo>
                    <a:pt x="318" y="0"/>
                  </a:lnTo>
                  <a:lnTo>
                    <a:pt x="351" y="24"/>
                  </a:lnTo>
                  <a:lnTo>
                    <a:pt x="297" y="147"/>
                  </a:lnTo>
                  <a:lnTo>
                    <a:pt x="204" y="210"/>
                  </a:lnTo>
                  <a:lnTo>
                    <a:pt x="162" y="234"/>
                  </a:lnTo>
                  <a:lnTo>
                    <a:pt x="87" y="243"/>
                  </a:lnTo>
                  <a:lnTo>
                    <a:pt x="9" y="249"/>
                  </a:lnTo>
                  <a:lnTo>
                    <a:pt x="0" y="135"/>
                  </a:lnTo>
                  <a:close/>
                </a:path>
              </a:pathLst>
            </a:custGeom>
            <a:solidFill>
              <a:schemeClr val="folHlink"/>
            </a:solidFill>
            <a:ln w="9525">
              <a:solidFill>
                <a:schemeClr val="tx1"/>
              </a:solidFill>
              <a:round/>
              <a:headEnd/>
              <a:tailEnd/>
            </a:ln>
          </p:spPr>
          <p:txBody>
            <a:bodyPr>
              <a:prstTxWarp prst="textNoShape">
                <a:avLst/>
              </a:prstTxWarp>
            </a:bodyPr>
            <a:lstStyle/>
            <a:p>
              <a:endParaRPr lang="it-IT"/>
            </a:p>
          </p:txBody>
        </p:sp>
        <p:sp>
          <p:nvSpPr>
            <p:cNvPr id="73847" name="Freeform 1030"/>
            <p:cNvSpPr>
              <a:spLocks/>
            </p:cNvSpPr>
            <p:nvPr/>
          </p:nvSpPr>
          <p:spPr bwMode="auto">
            <a:xfrm>
              <a:off x="1065" y="2793"/>
              <a:ext cx="444" cy="333"/>
            </a:xfrm>
            <a:custGeom>
              <a:avLst/>
              <a:gdLst>
                <a:gd name="T0" fmla="*/ 0 w 444"/>
                <a:gd name="T1" fmla="*/ 6 h 333"/>
                <a:gd name="T2" fmla="*/ 78 w 444"/>
                <a:gd name="T3" fmla="*/ 0 h 333"/>
                <a:gd name="T4" fmla="*/ 87 w 444"/>
                <a:gd name="T5" fmla="*/ 90 h 333"/>
                <a:gd name="T6" fmla="*/ 141 w 444"/>
                <a:gd name="T7" fmla="*/ 135 h 333"/>
                <a:gd name="T8" fmla="*/ 252 w 444"/>
                <a:gd name="T9" fmla="*/ 174 h 333"/>
                <a:gd name="T10" fmla="*/ 306 w 444"/>
                <a:gd name="T11" fmla="*/ 183 h 333"/>
                <a:gd name="T12" fmla="*/ 411 w 444"/>
                <a:gd name="T13" fmla="*/ 90 h 333"/>
                <a:gd name="T14" fmla="*/ 444 w 444"/>
                <a:gd name="T15" fmla="*/ 87 h 333"/>
                <a:gd name="T16" fmla="*/ 438 w 444"/>
                <a:gd name="T17" fmla="*/ 198 h 333"/>
                <a:gd name="T18" fmla="*/ 303 w 444"/>
                <a:gd name="T19" fmla="*/ 222 h 333"/>
                <a:gd name="T20" fmla="*/ 279 w 444"/>
                <a:gd name="T21" fmla="*/ 333 h 333"/>
                <a:gd name="T22" fmla="*/ 171 w 444"/>
                <a:gd name="T23" fmla="*/ 315 h 333"/>
                <a:gd name="T24" fmla="*/ 75 w 444"/>
                <a:gd name="T25" fmla="*/ 258 h 333"/>
                <a:gd name="T26" fmla="*/ 6 w 444"/>
                <a:gd name="T27" fmla="*/ 87 h 333"/>
                <a:gd name="T28" fmla="*/ 0 w 444"/>
                <a:gd name="T29" fmla="*/ 6 h 3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4"/>
                <a:gd name="T46" fmla="*/ 0 h 333"/>
                <a:gd name="T47" fmla="*/ 444 w 444"/>
                <a:gd name="T48" fmla="*/ 333 h 3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4" h="333">
                  <a:moveTo>
                    <a:pt x="0" y="6"/>
                  </a:moveTo>
                  <a:lnTo>
                    <a:pt x="78" y="0"/>
                  </a:lnTo>
                  <a:lnTo>
                    <a:pt x="87" y="90"/>
                  </a:lnTo>
                  <a:lnTo>
                    <a:pt x="141" y="135"/>
                  </a:lnTo>
                  <a:lnTo>
                    <a:pt x="252" y="174"/>
                  </a:lnTo>
                  <a:lnTo>
                    <a:pt x="306" y="183"/>
                  </a:lnTo>
                  <a:lnTo>
                    <a:pt x="411" y="90"/>
                  </a:lnTo>
                  <a:lnTo>
                    <a:pt x="444" y="87"/>
                  </a:lnTo>
                  <a:lnTo>
                    <a:pt x="438" y="198"/>
                  </a:lnTo>
                  <a:lnTo>
                    <a:pt x="303" y="222"/>
                  </a:lnTo>
                  <a:lnTo>
                    <a:pt x="279" y="333"/>
                  </a:lnTo>
                  <a:lnTo>
                    <a:pt x="171" y="315"/>
                  </a:lnTo>
                  <a:lnTo>
                    <a:pt x="75" y="258"/>
                  </a:lnTo>
                  <a:lnTo>
                    <a:pt x="6" y="87"/>
                  </a:lnTo>
                  <a:lnTo>
                    <a:pt x="0" y="6"/>
                  </a:lnTo>
                  <a:close/>
                </a:path>
              </a:pathLst>
            </a:custGeom>
            <a:solidFill>
              <a:schemeClr val="folHlink"/>
            </a:solidFill>
            <a:ln w="9525">
              <a:solidFill>
                <a:schemeClr val="tx1"/>
              </a:solidFill>
              <a:round/>
              <a:headEnd/>
              <a:tailEnd/>
            </a:ln>
          </p:spPr>
          <p:txBody>
            <a:bodyPr>
              <a:prstTxWarp prst="textNoShape">
                <a:avLst/>
              </a:prstTxWarp>
            </a:bodyPr>
            <a:lstStyle/>
            <a:p>
              <a:endParaRPr lang="it-IT"/>
            </a:p>
          </p:txBody>
        </p:sp>
        <p:sp>
          <p:nvSpPr>
            <p:cNvPr id="73848" name="Freeform 1031"/>
            <p:cNvSpPr>
              <a:spLocks/>
            </p:cNvSpPr>
            <p:nvPr/>
          </p:nvSpPr>
          <p:spPr bwMode="auto">
            <a:xfrm>
              <a:off x="2796" y="3056"/>
              <a:ext cx="134" cy="96"/>
            </a:xfrm>
            <a:custGeom>
              <a:avLst/>
              <a:gdLst>
                <a:gd name="T0" fmla="*/ 58 w 134"/>
                <a:gd name="T1" fmla="*/ 0 h 96"/>
                <a:gd name="T2" fmla="*/ 44 w 134"/>
                <a:gd name="T3" fmla="*/ 0 h 96"/>
                <a:gd name="T4" fmla="*/ 0 w 134"/>
                <a:gd name="T5" fmla="*/ 54 h 96"/>
                <a:gd name="T6" fmla="*/ 64 w 134"/>
                <a:gd name="T7" fmla="*/ 96 h 96"/>
                <a:gd name="T8" fmla="*/ 126 w 134"/>
                <a:gd name="T9" fmla="*/ 66 h 96"/>
                <a:gd name="T10" fmla="*/ 134 w 134"/>
                <a:gd name="T11" fmla="*/ 22 h 96"/>
                <a:gd name="T12" fmla="*/ 58 w 134"/>
                <a:gd name="T13" fmla="*/ 0 h 96"/>
                <a:gd name="T14" fmla="*/ 0 60000 65536"/>
                <a:gd name="T15" fmla="*/ 0 60000 65536"/>
                <a:gd name="T16" fmla="*/ 0 60000 65536"/>
                <a:gd name="T17" fmla="*/ 0 60000 65536"/>
                <a:gd name="T18" fmla="*/ 0 60000 65536"/>
                <a:gd name="T19" fmla="*/ 0 60000 65536"/>
                <a:gd name="T20" fmla="*/ 0 60000 65536"/>
                <a:gd name="T21" fmla="*/ 0 w 134"/>
                <a:gd name="T22" fmla="*/ 0 h 96"/>
                <a:gd name="T23" fmla="*/ 134 w 13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 h="96">
                  <a:moveTo>
                    <a:pt x="58" y="0"/>
                  </a:moveTo>
                  <a:cubicBezTo>
                    <a:pt x="53" y="0"/>
                    <a:pt x="49" y="0"/>
                    <a:pt x="44" y="0"/>
                  </a:cubicBezTo>
                  <a:lnTo>
                    <a:pt x="0" y="54"/>
                  </a:lnTo>
                  <a:lnTo>
                    <a:pt x="64" y="96"/>
                  </a:lnTo>
                  <a:lnTo>
                    <a:pt x="126" y="66"/>
                  </a:lnTo>
                  <a:lnTo>
                    <a:pt x="134" y="22"/>
                  </a:lnTo>
                  <a:lnTo>
                    <a:pt x="58" y="0"/>
                  </a:lnTo>
                  <a:close/>
                </a:path>
              </a:pathLst>
            </a:custGeom>
            <a:solidFill>
              <a:schemeClr val="folHlink"/>
            </a:solidFill>
            <a:ln w="9525">
              <a:solidFill>
                <a:schemeClr val="tx1"/>
              </a:solidFill>
              <a:round/>
              <a:headEnd/>
              <a:tailEnd/>
            </a:ln>
          </p:spPr>
          <p:txBody>
            <a:bodyPr>
              <a:prstTxWarp prst="textNoShape">
                <a:avLst/>
              </a:prstTxWarp>
            </a:bodyPr>
            <a:lstStyle/>
            <a:p>
              <a:endParaRPr lang="it-IT"/>
            </a:p>
          </p:txBody>
        </p:sp>
        <p:sp>
          <p:nvSpPr>
            <p:cNvPr id="73849" name="Freeform 1032"/>
            <p:cNvSpPr>
              <a:spLocks/>
            </p:cNvSpPr>
            <p:nvPr/>
          </p:nvSpPr>
          <p:spPr bwMode="auto">
            <a:xfrm>
              <a:off x="2708" y="3234"/>
              <a:ext cx="158" cy="102"/>
            </a:xfrm>
            <a:custGeom>
              <a:avLst/>
              <a:gdLst>
                <a:gd name="T0" fmla="*/ 6 w 158"/>
                <a:gd name="T1" fmla="*/ 66 h 102"/>
                <a:gd name="T2" fmla="*/ 28 w 158"/>
                <a:gd name="T3" fmla="*/ 102 h 102"/>
                <a:gd name="T4" fmla="*/ 122 w 158"/>
                <a:gd name="T5" fmla="*/ 80 h 102"/>
                <a:gd name="T6" fmla="*/ 158 w 158"/>
                <a:gd name="T7" fmla="*/ 72 h 102"/>
                <a:gd name="T8" fmla="*/ 156 w 158"/>
                <a:gd name="T9" fmla="*/ 8 h 102"/>
                <a:gd name="T10" fmla="*/ 0 w 158"/>
                <a:gd name="T11" fmla="*/ 0 h 102"/>
                <a:gd name="T12" fmla="*/ 6 w 158"/>
                <a:gd name="T13" fmla="*/ 66 h 102"/>
                <a:gd name="T14" fmla="*/ 0 60000 65536"/>
                <a:gd name="T15" fmla="*/ 0 60000 65536"/>
                <a:gd name="T16" fmla="*/ 0 60000 65536"/>
                <a:gd name="T17" fmla="*/ 0 60000 65536"/>
                <a:gd name="T18" fmla="*/ 0 60000 65536"/>
                <a:gd name="T19" fmla="*/ 0 60000 65536"/>
                <a:gd name="T20" fmla="*/ 0 60000 65536"/>
                <a:gd name="T21" fmla="*/ 0 w 158"/>
                <a:gd name="T22" fmla="*/ 0 h 102"/>
                <a:gd name="T23" fmla="*/ 158 w 158"/>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02">
                  <a:moveTo>
                    <a:pt x="6" y="66"/>
                  </a:moveTo>
                  <a:lnTo>
                    <a:pt x="28" y="102"/>
                  </a:lnTo>
                  <a:lnTo>
                    <a:pt x="122" y="80"/>
                  </a:lnTo>
                  <a:lnTo>
                    <a:pt x="158" y="72"/>
                  </a:lnTo>
                  <a:lnTo>
                    <a:pt x="156" y="8"/>
                  </a:lnTo>
                  <a:lnTo>
                    <a:pt x="0" y="0"/>
                  </a:lnTo>
                  <a:lnTo>
                    <a:pt x="6" y="66"/>
                  </a:lnTo>
                  <a:close/>
                </a:path>
              </a:pathLst>
            </a:custGeom>
            <a:solidFill>
              <a:schemeClr val="folHlink"/>
            </a:solidFill>
            <a:ln w="9525">
              <a:solidFill>
                <a:schemeClr val="tx1"/>
              </a:solidFill>
              <a:round/>
              <a:headEnd/>
              <a:tailEnd/>
            </a:ln>
          </p:spPr>
          <p:txBody>
            <a:bodyPr>
              <a:prstTxWarp prst="textNoShape">
                <a:avLst/>
              </a:prstTxWarp>
            </a:bodyPr>
            <a:lstStyle/>
            <a:p>
              <a:endParaRPr lang="it-IT"/>
            </a:p>
          </p:txBody>
        </p:sp>
      </p:grpSp>
      <p:grpSp>
        <p:nvGrpSpPr>
          <p:cNvPr id="3" name="Group 1033"/>
          <p:cNvGrpSpPr>
            <a:grpSpLocks/>
          </p:cNvGrpSpPr>
          <p:nvPr/>
        </p:nvGrpSpPr>
        <p:grpSpPr bwMode="auto">
          <a:xfrm>
            <a:off x="168275" y="2032000"/>
            <a:ext cx="6424613" cy="2311400"/>
            <a:chOff x="521" y="1510"/>
            <a:chExt cx="4047" cy="1456"/>
          </a:xfrm>
        </p:grpSpPr>
        <p:sp>
          <p:nvSpPr>
            <p:cNvPr id="73842" name="Text Box 1034"/>
            <p:cNvSpPr txBox="1">
              <a:spLocks noChangeArrowheads="1"/>
            </p:cNvSpPr>
            <p:nvPr/>
          </p:nvSpPr>
          <p:spPr bwMode="auto">
            <a:xfrm>
              <a:off x="521" y="1510"/>
              <a:ext cx="258" cy="135"/>
            </a:xfrm>
            <a:prstGeom prst="rect">
              <a:avLst/>
            </a:prstGeom>
            <a:solidFill>
              <a:srgbClr val="FFFF99"/>
            </a:solidFill>
            <a:ln w="9525">
              <a:noFill/>
              <a:miter lim="800000"/>
              <a:headEnd/>
              <a:tailEnd/>
            </a:ln>
          </p:spPr>
          <p:txBody>
            <a:bodyPr wrap="none">
              <a:prstTxWarp prst="textNoShape">
                <a:avLst/>
              </a:prstTxWarp>
              <a:spAutoFit/>
            </a:bodyPr>
            <a:lstStyle/>
            <a:p>
              <a:pPr eaLnBrk="1" hangingPunct="1"/>
              <a:r>
                <a:rPr lang="it-IT" sz="800">
                  <a:latin typeface="Arial" charset="0"/>
                </a:rPr>
                <a:t>OGS</a:t>
              </a:r>
            </a:p>
          </p:txBody>
        </p:sp>
        <p:sp>
          <p:nvSpPr>
            <p:cNvPr id="73843" name="Freeform 1035"/>
            <p:cNvSpPr>
              <a:spLocks/>
            </p:cNvSpPr>
            <p:nvPr/>
          </p:nvSpPr>
          <p:spPr bwMode="auto">
            <a:xfrm>
              <a:off x="4174" y="2382"/>
              <a:ext cx="394" cy="274"/>
            </a:xfrm>
            <a:custGeom>
              <a:avLst/>
              <a:gdLst>
                <a:gd name="T0" fmla="*/ 134 w 394"/>
                <a:gd name="T1" fmla="*/ 0 h 274"/>
                <a:gd name="T2" fmla="*/ 316 w 394"/>
                <a:gd name="T3" fmla="*/ 32 h 274"/>
                <a:gd name="T4" fmla="*/ 354 w 394"/>
                <a:gd name="T5" fmla="*/ 154 h 274"/>
                <a:gd name="T6" fmla="*/ 394 w 394"/>
                <a:gd name="T7" fmla="*/ 196 h 274"/>
                <a:gd name="T8" fmla="*/ 318 w 394"/>
                <a:gd name="T9" fmla="*/ 274 h 274"/>
                <a:gd name="T10" fmla="*/ 166 w 394"/>
                <a:gd name="T11" fmla="*/ 180 h 274"/>
                <a:gd name="T12" fmla="*/ 148 w 394"/>
                <a:gd name="T13" fmla="*/ 222 h 274"/>
                <a:gd name="T14" fmla="*/ 0 w 394"/>
                <a:gd name="T15" fmla="*/ 226 h 274"/>
                <a:gd name="T16" fmla="*/ 6 w 394"/>
                <a:gd name="T17" fmla="*/ 106 h 274"/>
                <a:gd name="T18" fmla="*/ 140 w 394"/>
                <a:gd name="T19" fmla="*/ 112 h 274"/>
                <a:gd name="T20" fmla="*/ 134 w 394"/>
                <a:gd name="T21" fmla="*/ 0 h 2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4"/>
                <a:gd name="T34" fmla="*/ 0 h 274"/>
                <a:gd name="T35" fmla="*/ 394 w 394"/>
                <a:gd name="T36" fmla="*/ 274 h 2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4" h="274">
                  <a:moveTo>
                    <a:pt x="134" y="0"/>
                  </a:moveTo>
                  <a:lnTo>
                    <a:pt x="316" y="32"/>
                  </a:lnTo>
                  <a:lnTo>
                    <a:pt x="354" y="154"/>
                  </a:lnTo>
                  <a:lnTo>
                    <a:pt x="394" y="196"/>
                  </a:lnTo>
                  <a:lnTo>
                    <a:pt x="318" y="274"/>
                  </a:lnTo>
                  <a:lnTo>
                    <a:pt x="166" y="180"/>
                  </a:lnTo>
                  <a:lnTo>
                    <a:pt x="148" y="222"/>
                  </a:lnTo>
                  <a:lnTo>
                    <a:pt x="0" y="226"/>
                  </a:lnTo>
                  <a:lnTo>
                    <a:pt x="6" y="106"/>
                  </a:lnTo>
                  <a:lnTo>
                    <a:pt x="140" y="112"/>
                  </a:lnTo>
                  <a:lnTo>
                    <a:pt x="134" y="0"/>
                  </a:lnTo>
                  <a:close/>
                </a:path>
              </a:pathLst>
            </a:custGeom>
            <a:solidFill>
              <a:srgbClr val="FFFF99"/>
            </a:solidFill>
            <a:ln w="9525">
              <a:solidFill>
                <a:schemeClr val="tx1"/>
              </a:solidFill>
              <a:round/>
              <a:headEnd/>
              <a:tailEnd/>
            </a:ln>
          </p:spPr>
          <p:txBody>
            <a:bodyPr>
              <a:prstTxWarp prst="textNoShape">
                <a:avLst/>
              </a:prstTxWarp>
            </a:bodyPr>
            <a:lstStyle/>
            <a:p>
              <a:endParaRPr lang="it-IT"/>
            </a:p>
          </p:txBody>
        </p:sp>
        <p:sp>
          <p:nvSpPr>
            <p:cNvPr id="73844" name="Freeform 1036"/>
            <p:cNvSpPr>
              <a:spLocks/>
            </p:cNvSpPr>
            <p:nvPr/>
          </p:nvSpPr>
          <p:spPr bwMode="auto">
            <a:xfrm>
              <a:off x="4240" y="2786"/>
              <a:ext cx="50" cy="180"/>
            </a:xfrm>
            <a:custGeom>
              <a:avLst/>
              <a:gdLst>
                <a:gd name="T0" fmla="*/ 8 w 50"/>
                <a:gd name="T1" fmla="*/ 0 h 180"/>
                <a:gd name="T2" fmla="*/ 36 w 50"/>
                <a:gd name="T3" fmla="*/ 4 h 180"/>
                <a:gd name="T4" fmla="*/ 50 w 50"/>
                <a:gd name="T5" fmla="*/ 180 h 180"/>
                <a:gd name="T6" fmla="*/ 32 w 50"/>
                <a:gd name="T7" fmla="*/ 170 h 180"/>
                <a:gd name="T8" fmla="*/ 16 w 50"/>
                <a:gd name="T9" fmla="*/ 144 h 180"/>
                <a:gd name="T10" fmla="*/ 0 w 50"/>
                <a:gd name="T11" fmla="*/ 120 h 180"/>
                <a:gd name="T12" fmla="*/ 14 w 50"/>
                <a:gd name="T13" fmla="*/ 88 h 180"/>
                <a:gd name="T14" fmla="*/ 4 w 50"/>
                <a:gd name="T15" fmla="*/ 48 h 180"/>
                <a:gd name="T16" fmla="*/ 4 w 50"/>
                <a:gd name="T17" fmla="*/ 36 h 180"/>
                <a:gd name="T18" fmla="*/ 8 w 50"/>
                <a:gd name="T19" fmla="*/ 0 h 1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80"/>
                <a:gd name="T32" fmla="*/ 50 w 50"/>
                <a:gd name="T33" fmla="*/ 180 h 1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80">
                  <a:moveTo>
                    <a:pt x="8" y="0"/>
                  </a:moveTo>
                  <a:lnTo>
                    <a:pt x="36" y="4"/>
                  </a:lnTo>
                  <a:lnTo>
                    <a:pt x="50" y="180"/>
                  </a:lnTo>
                  <a:lnTo>
                    <a:pt x="32" y="170"/>
                  </a:lnTo>
                  <a:lnTo>
                    <a:pt x="16" y="144"/>
                  </a:lnTo>
                  <a:lnTo>
                    <a:pt x="0" y="120"/>
                  </a:lnTo>
                  <a:lnTo>
                    <a:pt x="14" y="88"/>
                  </a:lnTo>
                  <a:lnTo>
                    <a:pt x="4" y="48"/>
                  </a:lnTo>
                  <a:lnTo>
                    <a:pt x="4" y="36"/>
                  </a:lnTo>
                  <a:lnTo>
                    <a:pt x="8" y="0"/>
                  </a:lnTo>
                  <a:close/>
                </a:path>
              </a:pathLst>
            </a:custGeom>
            <a:solidFill>
              <a:srgbClr val="FFFF99"/>
            </a:solidFill>
            <a:ln w="9525">
              <a:solidFill>
                <a:schemeClr val="tx1"/>
              </a:solidFill>
              <a:round/>
              <a:headEnd/>
              <a:tailEnd/>
            </a:ln>
          </p:spPr>
          <p:txBody>
            <a:bodyPr>
              <a:prstTxWarp prst="textNoShape">
                <a:avLst/>
              </a:prstTxWarp>
            </a:bodyPr>
            <a:lstStyle/>
            <a:p>
              <a:endParaRPr lang="it-IT"/>
            </a:p>
          </p:txBody>
        </p:sp>
      </p:grpSp>
      <p:grpSp>
        <p:nvGrpSpPr>
          <p:cNvPr id="4" name="Group 1037"/>
          <p:cNvGrpSpPr>
            <a:grpSpLocks/>
          </p:cNvGrpSpPr>
          <p:nvPr/>
        </p:nvGrpSpPr>
        <p:grpSpPr bwMode="auto">
          <a:xfrm>
            <a:off x="168275" y="2590800"/>
            <a:ext cx="6262688" cy="2362200"/>
            <a:chOff x="521" y="1854"/>
            <a:chExt cx="3945" cy="1488"/>
          </a:xfrm>
        </p:grpSpPr>
        <p:sp>
          <p:nvSpPr>
            <p:cNvPr id="73839" name="Text Box 1038"/>
            <p:cNvSpPr txBox="1">
              <a:spLocks noChangeArrowheads="1"/>
            </p:cNvSpPr>
            <p:nvPr/>
          </p:nvSpPr>
          <p:spPr bwMode="auto">
            <a:xfrm>
              <a:off x="521" y="2055"/>
              <a:ext cx="319" cy="135"/>
            </a:xfrm>
            <a:prstGeom prst="rect">
              <a:avLst/>
            </a:prstGeom>
            <a:solidFill>
              <a:srgbClr val="FFCC00"/>
            </a:solidFill>
            <a:ln w="9525">
              <a:noFill/>
              <a:miter lim="800000"/>
              <a:headEnd/>
              <a:tailEnd/>
            </a:ln>
          </p:spPr>
          <p:txBody>
            <a:bodyPr wrap="none">
              <a:prstTxWarp prst="textNoShape">
                <a:avLst/>
              </a:prstTxWarp>
              <a:spAutoFit/>
            </a:bodyPr>
            <a:lstStyle/>
            <a:p>
              <a:pPr eaLnBrk="1" hangingPunct="1"/>
              <a:r>
                <a:rPr lang="it-IT" sz="800">
                  <a:latin typeface="Arial" charset="0"/>
                </a:rPr>
                <a:t>ISMAR</a:t>
              </a:r>
            </a:p>
          </p:txBody>
        </p:sp>
        <p:sp>
          <p:nvSpPr>
            <p:cNvPr id="73840" name="Freeform 1039"/>
            <p:cNvSpPr>
              <a:spLocks/>
            </p:cNvSpPr>
            <p:nvPr/>
          </p:nvSpPr>
          <p:spPr bwMode="auto">
            <a:xfrm>
              <a:off x="4164" y="1854"/>
              <a:ext cx="302" cy="306"/>
            </a:xfrm>
            <a:custGeom>
              <a:avLst/>
              <a:gdLst>
                <a:gd name="T0" fmla="*/ 22 w 302"/>
                <a:gd name="T1" fmla="*/ 76 h 306"/>
                <a:gd name="T2" fmla="*/ 90 w 302"/>
                <a:gd name="T3" fmla="*/ 152 h 306"/>
                <a:gd name="T4" fmla="*/ 124 w 302"/>
                <a:gd name="T5" fmla="*/ 214 h 306"/>
                <a:gd name="T6" fmla="*/ 252 w 302"/>
                <a:gd name="T7" fmla="*/ 298 h 306"/>
                <a:gd name="T8" fmla="*/ 294 w 302"/>
                <a:gd name="T9" fmla="*/ 306 h 306"/>
                <a:gd name="T10" fmla="*/ 302 w 302"/>
                <a:gd name="T11" fmla="*/ 278 h 306"/>
                <a:gd name="T12" fmla="*/ 258 w 302"/>
                <a:gd name="T13" fmla="*/ 200 h 306"/>
                <a:gd name="T14" fmla="*/ 244 w 302"/>
                <a:gd name="T15" fmla="*/ 144 h 306"/>
                <a:gd name="T16" fmla="*/ 0 w 302"/>
                <a:gd name="T17" fmla="*/ 0 h 306"/>
                <a:gd name="T18" fmla="*/ 22 w 302"/>
                <a:gd name="T19" fmla="*/ 76 h 3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2"/>
                <a:gd name="T31" fmla="*/ 0 h 306"/>
                <a:gd name="T32" fmla="*/ 302 w 302"/>
                <a:gd name="T33" fmla="*/ 306 h 3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2" h="306">
                  <a:moveTo>
                    <a:pt x="22" y="76"/>
                  </a:moveTo>
                  <a:lnTo>
                    <a:pt x="90" y="152"/>
                  </a:lnTo>
                  <a:lnTo>
                    <a:pt x="124" y="214"/>
                  </a:lnTo>
                  <a:lnTo>
                    <a:pt x="252" y="298"/>
                  </a:lnTo>
                  <a:lnTo>
                    <a:pt x="294" y="306"/>
                  </a:lnTo>
                  <a:lnTo>
                    <a:pt x="302" y="278"/>
                  </a:lnTo>
                  <a:lnTo>
                    <a:pt x="258" y="200"/>
                  </a:lnTo>
                  <a:lnTo>
                    <a:pt x="244" y="144"/>
                  </a:lnTo>
                  <a:lnTo>
                    <a:pt x="0" y="0"/>
                  </a:lnTo>
                  <a:lnTo>
                    <a:pt x="22" y="76"/>
                  </a:lnTo>
                  <a:close/>
                </a:path>
              </a:pathLst>
            </a:custGeom>
            <a:solidFill>
              <a:srgbClr val="FFCC00"/>
            </a:solidFill>
            <a:ln w="9525">
              <a:solidFill>
                <a:schemeClr val="tx1"/>
              </a:solidFill>
              <a:round/>
              <a:headEnd/>
              <a:tailEnd/>
            </a:ln>
          </p:spPr>
          <p:txBody>
            <a:bodyPr>
              <a:prstTxWarp prst="textNoShape">
                <a:avLst/>
              </a:prstTxWarp>
            </a:bodyPr>
            <a:lstStyle/>
            <a:p>
              <a:endParaRPr lang="it-IT"/>
            </a:p>
          </p:txBody>
        </p:sp>
        <p:sp>
          <p:nvSpPr>
            <p:cNvPr id="73841" name="Freeform 1040"/>
            <p:cNvSpPr>
              <a:spLocks/>
            </p:cNvSpPr>
            <p:nvPr/>
          </p:nvSpPr>
          <p:spPr bwMode="auto">
            <a:xfrm>
              <a:off x="3536" y="3238"/>
              <a:ext cx="172" cy="104"/>
            </a:xfrm>
            <a:custGeom>
              <a:avLst/>
              <a:gdLst>
                <a:gd name="T0" fmla="*/ 138 w 172"/>
                <a:gd name="T1" fmla="*/ 28 h 104"/>
                <a:gd name="T2" fmla="*/ 114 w 172"/>
                <a:gd name="T3" fmla="*/ 56 h 104"/>
                <a:gd name="T4" fmla="*/ 64 w 172"/>
                <a:gd name="T5" fmla="*/ 60 h 104"/>
                <a:gd name="T6" fmla="*/ 44 w 172"/>
                <a:gd name="T7" fmla="*/ 42 h 104"/>
                <a:gd name="T8" fmla="*/ 26 w 172"/>
                <a:gd name="T9" fmla="*/ 78 h 104"/>
                <a:gd name="T10" fmla="*/ 12 w 172"/>
                <a:gd name="T11" fmla="*/ 104 h 104"/>
                <a:gd name="T12" fmla="*/ 0 w 172"/>
                <a:gd name="T13" fmla="*/ 82 h 104"/>
                <a:gd name="T14" fmla="*/ 8 w 172"/>
                <a:gd name="T15" fmla="*/ 44 h 104"/>
                <a:gd name="T16" fmla="*/ 26 w 172"/>
                <a:gd name="T17" fmla="*/ 24 h 104"/>
                <a:gd name="T18" fmla="*/ 58 w 172"/>
                <a:gd name="T19" fmla="*/ 18 h 104"/>
                <a:gd name="T20" fmla="*/ 88 w 172"/>
                <a:gd name="T21" fmla="*/ 22 h 104"/>
                <a:gd name="T22" fmla="*/ 126 w 172"/>
                <a:gd name="T23" fmla="*/ 4 h 104"/>
                <a:gd name="T24" fmla="*/ 154 w 172"/>
                <a:gd name="T25" fmla="*/ 0 h 104"/>
                <a:gd name="T26" fmla="*/ 172 w 172"/>
                <a:gd name="T27" fmla="*/ 2 h 104"/>
                <a:gd name="T28" fmla="*/ 168 w 172"/>
                <a:gd name="T29" fmla="*/ 32 h 1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2"/>
                <a:gd name="T46" fmla="*/ 0 h 104"/>
                <a:gd name="T47" fmla="*/ 172 w 172"/>
                <a:gd name="T48" fmla="*/ 104 h 1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2" h="104">
                  <a:moveTo>
                    <a:pt x="138" y="28"/>
                  </a:moveTo>
                  <a:lnTo>
                    <a:pt x="114" y="56"/>
                  </a:lnTo>
                  <a:lnTo>
                    <a:pt x="64" y="60"/>
                  </a:lnTo>
                  <a:lnTo>
                    <a:pt x="44" y="42"/>
                  </a:lnTo>
                  <a:lnTo>
                    <a:pt x="26" y="78"/>
                  </a:lnTo>
                  <a:lnTo>
                    <a:pt x="12" y="104"/>
                  </a:lnTo>
                  <a:lnTo>
                    <a:pt x="0" y="82"/>
                  </a:lnTo>
                  <a:lnTo>
                    <a:pt x="8" y="44"/>
                  </a:lnTo>
                  <a:lnTo>
                    <a:pt x="26" y="24"/>
                  </a:lnTo>
                  <a:lnTo>
                    <a:pt x="58" y="18"/>
                  </a:lnTo>
                  <a:lnTo>
                    <a:pt x="88" y="22"/>
                  </a:lnTo>
                  <a:lnTo>
                    <a:pt x="126" y="4"/>
                  </a:lnTo>
                  <a:lnTo>
                    <a:pt x="154" y="0"/>
                  </a:lnTo>
                  <a:lnTo>
                    <a:pt x="172" y="2"/>
                  </a:lnTo>
                  <a:lnTo>
                    <a:pt x="168" y="32"/>
                  </a:lnTo>
                </a:path>
              </a:pathLst>
            </a:custGeom>
            <a:solidFill>
              <a:srgbClr val="FFCC00"/>
            </a:solidFill>
            <a:ln w="9525">
              <a:solidFill>
                <a:schemeClr val="tx1"/>
              </a:solidFill>
              <a:round/>
              <a:headEnd/>
              <a:tailEnd/>
            </a:ln>
          </p:spPr>
          <p:txBody>
            <a:bodyPr>
              <a:prstTxWarp prst="textNoShape">
                <a:avLst/>
              </a:prstTxWarp>
            </a:bodyPr>
            <a:lstStyle/>
            <a:p>
              <a:endParaRPr lang="it-IT"/>
            </a:p>
          </p:txBody>
        </p:sp>
      </p:grpSp>
      <p:grpSp>
        <p:nvGrpSpPr>
          <p:cNvPr id="5" name="Group 1041"/>
          <p:cNvGrpSpPr>
            <a:grpSpLocks/>
          </p:cNvGrpSpPr>
          <p:nvPr/>
        </p:nvGrpSpPr>
        <p:grpSpPr bwMode="auto">
          <a:xfrm>
            <a:off x="176213" y="2703513"/>
            <a:ext cx="1225550" cy="865187"/>
            <a:chOff x="526" y="1933"/>
            <a:chExt cx="772" cy="545"/>
          </a:xfrm>
        </p:grpSpPr>
        <p:sp>
          <p:nvSpPr>
            <p:cNvPr id="73836" name="Text Box 1042"/>
            <p:cNvSpPr txBox="1">
              <a:spLocks noChangeArrowheads="1"/>
            </p:cNvSpPr>
            <p:nvPr/>
          </p:nvSpPr>
          <p:spPr bwMode="auto">
            <a:xfrm>
              <a:off x="526" y="2343"/>
              <a:ext cx="276" cy="135"/>
            </a:xfrm>
            <a:prstGeom prst="rect">
              <a:avLst/>
            </a:prstGeom>
            <a:solidFill>
              <a:srgbClr val="FF99CC"/>
            </a:solidFill>
            <a:ln w="9525">
              <a:noFill/>
              <a:miter lim="800000"/>
              <a:headEnd/>
              <a:tailEnd/>
            </a:ln>
          </p:spPr>
          <p:txBody>
            <a:bodyPr wrap="none">
              <a:prstTxWarp prst="textNoShape">
                <a:avLst/>
              </a:prstTxWarp>
              <a:spAutoFit/>
            </a:bodyPr>
            <a:lstStyle/>
            <a:p>
              <a:pPr eaLnBrk="1" hangingPunct="1"/>
              <a:r>
                <a:rPr lang="it-IT" sz="800">
                  <a:latin typeface="Arial" charset="0"/>
                </a:rPr>
                <a:t>IAMC</a:t>
              </a:r>
            </a:p>
          </p:txBody>
        </p:sp>
        <p:sp>
          <p:nvSpPr>
            <p:cNvPr id="73837" name="Freeform 1043"/>
            <p:cNvSpPr>
              <a:spLocks/>
            </p:cNvSpPr>
            <p:nvPr/>
          </p:nvSpPr>
          <p:spPr bwMode="auto">
            <a:xfrm>
              <a:off x="1134" y="1988"/>
              <a:ext cx="123" cy="424"/>
            </a:xfrm>
            <a:custGeom>
              <a:avLst/>
              <a:gdLst>
                <a:gd name="T0" fmla="*/ 105 w 123"/>
                <a:gd name="T1" fmla="*/ 420 h 424"/>
                <a:gd name="T2" fmla="*/ 123 w 123"/>
                <a:gd name="T3" fmla="*/ 412 h 424"/>
                <a:gd name="T4" fmla="*/ 119 w 123"/>
                <a:gd name="T5" fmla="*/ 375 h 424"/>
                <a:gd name="T6" fmla="*/ 104 w 123"/>
                <a:gd name="T7" fmla="*/ 327 h 424"/>
                <a:gd name="T8" fmla="*/ 102 w 123"/>
                <a:gd name="T9" fmla="*/ 301 h 424"/>
                <a:gd name="T10" fmla="*/ 96 w 123"/>
                <a:gd name="T11" fmla="*/ 261 h 424"/>
                <a:gd name="T12" fmla="*/ 95 w 123"/>
                <a:gd name="T13" fmla="*/ 231 h 424"/>
                <a:gd name="T14" fmla="*/ 57 w 123"/>
                <a:gd name="T15" fmla="*/ 220 h 424"/>
                <a:gd name="T16" fmla="*/ 33 w 123"/>
                <a:gd name="T17" fmla="*/ 211 h 424"/>
                <a:gd name="T18" fmla="*/ 26 w 123"/>
                <a:gd name="T19" fmla="*/ 180 h 424"/>
                <a:gd name="T20" fmla="*/ 21 w 123"/>
                <a:gd name="T21" fmla="*/ 123 h 424"/>
                <a:gd name="T22" fmla="*/ 54 w 123"/>
                <a:gd name="T23" fmla="*/ 55 h 424"/>
                <a:gd name="T24" fmla="*/ 53 w 123"/>
                <a:gd name="T25" fmla="*/ 39 h 424"/>
                <a:gd name="T26" fmla="*/ 62 w 123"/>
                <a:gd name="T27" fmla="*/ 3 h 424"/>
                <a:gd name="T28" fmla="*/ 48 w 123"/>
                <a:gd name="T29" fmla="*/ 0 h 424"/>
                <a:gd name="T30" fmla="*/ 44 w 123"/>
                <a:gd name="T31" fmla="*/ 49 h 424"/>
                <a:gd name="T32" fmla="*/ 12 w 123"/>
                <a:gd name="T33" fmla="*/ 91 h 424"/>
                <a:gd name="T34" fmla="*/ 8 w 123"/>
                <a:gd name="T35" fmla="*/ 139 h 424"/>
                <a:gd name="T36" fmla="*/ 0 w 123"/>
                <a:gd name="T37" fmla="*/ 195 h 424"/>
                <a:gd name="T38" fmla="*/ 23 w 123"/>
                <a:gd name="T39" fmla="*/ 249 h 424"/>
                <a:gd name="T40" fmla="*/ 48 w 123"/>
                <a:gd name="T41" fmla="*/ 279 h 424"/>
                <a:gd name="T42" fmla="*/ 68 w 123"/>
                <a:gd name="T43" fmla="*/ 336 h 424"/>
                <a:gd name="T44" fmla="*/ 68 w 123"/>
                <a:gd name="T45" fmla="*/ 405 h 424"/>
                <a:gd name="T46" fmla="*/ 71 w 123"/>
                <a:gd name="T47" fmla="*/ 420 h 424"/>
                <a:gd name="T48" fmla="*/ 83 w 123"/>
                <a:gd name="T49" fmla="*/ 424 h 424"/>
                <a:gd name="T50" fmla="*/ 105 w 123"/>
                <a:gd name="T51" fmla="*/ 420 h 4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3"/>
                <a:gd name="T79" fmla="*/ 0 h 424"/>
                <a:gd name="T80" fmla="*/ 123 w 123"/>
                <a:gd name="T81" fmla="*/ 424 h 4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3" h="424">
                  <a:moveTo>
                    <a:pt x="105" y="420"/>
                  </a:moveTo>
                  <a:lnTo>
                    <a:pt x="123" y="412"/>
                  </a:lnTo>
                  <a:lnTo>
                    <a:pt x="119" y="375"/>
                  </a:lnTo>
                  <a:lnTo>
                    <a:pt x="104" y="327"/>
                  </a:lnTo>
                  <a:lnTo>
                    <a:pt x="102" y="301"/>
                  </a:lnTo>
                  <a:lnTo>
                    <a:pt x="96" y="261"/>
                  </a:lnTo>
                  <a:lnTo>
                    <a:pt x="95" y="231"/>
                  </a:lnTo>
                  <a:lnTo>
                    <a:pt x="57" y="220"/>
                  </a:lnTo>
                  <a:lnTo>
                    <a:pt x="33" y="211"/>
                  </a:lnTo>
                  <a:lnTo>
                    <a:pt x="26" y="180"/>
                  </a:lnTo>
                  <a:lnTo>
                    <a:pt x="21" y="123"/>
                  </a:lnTo>
                  <a:lnTo>
                    <a:pt x="54" y="55"/>
                  </a:lnTo>
                  <a:lnTo>
                    <a:pt x="53" y="39"/>
                  </a:lnTo>
                  <a:lnTo>
                    <a:pt x="62" y="3"/>
                  </a:lnTo>
                  <a:lnTo>
                    <a:pt x="48" y="0"/>
                  </a:lnTo>
                  <a:lnTo>
                    <a:pt x="44" y="49"/>
                  </a:lnTo>
                  <a:lnTo>
                    <a:pt x="12" y="91"/>
                  </a:lnTo>
                  <a:lnTo>
                    <a:pt x="8" y="139"/>
                  </a:lnTo>
                  <a:lnTo>
                    <a:pt x="0" y="195"/>
                  </a:lnTo>
                  <a:lnTo>
                    <a:pt x="23" y="249"/>
                  </a:lnTo>
                  <a:lnTo>
                    <a:pt x="48" y="279"/>
                  </a:lnTo>
                  <a:lnTo>
                    <a:pt x="68" y="336"/>
                  </a:lnTo>
                  <a:lnTo>
                    <a:pt x="68" y="405"/>
                  </a:lnTo>
                  <a:lnTo>
                    <a:pt x="71" y="420"/>
                  </a:lnTo>
                  <a:lnTo>
                    <a:pt x="83" y="424"/>
                  </a:lnTo>
                  <a:lnTo>
                    <a:pt x="105" y="420"/>
                  </a:lnTo>
                  <a:close/>
                </a:path>
              </a:pathLst>
            </a:custGeom>
            <a:solidFill>
              <a:srgbClr val="FF99CC"/>
            </a:solidFill>
            <a:ln w="9525">
              <a:solidFill>
                <a:schemeClr val="tx1"/>
              </a:solidFill>
              <a:round/>
              <a:headEnd/>
              <a:tailEnd/>
            </a:ln>
          </p:spPr>
          <p:txBody>
            <a:bodyPr>
              <a:prstTxWarp prst="textNoShape">
                <a:avLst/>
              </a:prstTxWarp>
            </a:bodyPr>
            <a:lstStyle/>
            <a:p>
              <a:endParaRPr lang="it-IT"/>
            </a:p>
          </p:txBody>
        </p:sp>
        <p:sp>
          <p:nvSpPr>
            <p:cNvPr id="73838" name="Freeform 1044"/>
            <p:cNvSpPr>
              <a:spLocks/>
            </p:cNvSpPr>
            <p:nvPr/>
          </p:nvSpPr>
          <p:spPr bwMode="auto">
            <a:xfrm>
              <a:off x="1238" y="1933"/>
              <a:ext cx="60" cy="115"/>
            </a:xfrm>
            <a:custGeom>
              <a:avLst/>
              <a:gdLst>
                <a:gd name="T0" fmla="*/ 33 w 60"/>
                <a:gd name="T1" fmla="*/ 17 h 115"/>
                <a:gd name="T2" fmla="*/ 19 w 60"/>
                <a:gd name="T3" fmla="*/ 50 h 115"/>
                <a:gd name="T4" fmla="*/ 0 w 60"/>
                <a:gd name="T5" fmla="*/ 71 h 115"/>
                <a:gd name="T6" fmla="*/ 0 w 60"/>
                <a:gd name="T7" fmla="*/ 104 h 115"/>
                <a:gd name="T8" fmla="*/ 27 w 60"/>
                <a:gd name="T9" fmla="*/ 115 h 115"/>
                <a:gd name="T10" fmla="*/ 27 w 60"/>
                <a:gd name="T11" fmla="*/ 94 h 115"/>
                <a:gd name="T12" fmla="*/ 30 w 60"/>
                <a:gd name="T13" fmla="*/ 49 h 115"/>
                <a:gd name="T14" fmla="*/ 60 w 60"/>
                <a:gd name="T15" fmla="*/ 13 h 115"/>
                <a:gd name="T16" fmla="*/ 9 w 60"/>
                <a:gd name="T17" fmla="*/ 0 h 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115"/>
                <a:gd name="T29" fmla="*/ 60 w 60"/>
                <a:gd name="T30" fmla="*/ 115 h 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115">
                  <a:moveTo>
                    <a:pt x="33" y="17"/>
                  </a:moveTo>
                  <a:lnTo>
                    <a:pt x="19" y="50"/>
                  </a:lnTo>
                  <a:lnTo>
                    <a:pt x="0" y="71"/>
                  </a:lnTo>
                  <a:lnTo>
                    <a:pt x="0" y="104"/>
                  </a:lnTo>
                  <a:lnTo>
                    <a:pt x="27" y="115"/>
                  </a:lnTo>
                  <a:lnTo>
                    <a:pt x="27" y="94"/>
                  </a:lnTo>
                  <a:lnTo>
                    <a:pt x="30" y="49"/>
                  </a:lnTo>
                  <a:lnTo>
                    <a:pt x="60" y="13"/>
                  </a:lnTo>
                  <a:lnTo>
                    <a:pt x="9" y="0"/>
                  </a:lnTo>
                </a:path>
              </a:pathLst>
            </a:custGeom>
            <a:solidFill>
              <a:srgbClr val="FF99CC"/>
            </a:solidFill>
            <a:ln w="9525">
              <a:solidFill>
                <a:schemeClr val="tx1"/>
              </a:solidFill>
              <a:round/>
              <a:headEnd/>
              <a:tailEnd/>
            </a:ln>
          </p:spPr>
          <p:txBody>
            <a:bodyPr>
              <a:prstTxWarp prst="textNoShape">
                <a:avLst/>
              </a:prstTxWarp>
            </a:bodyPr>
            <a:lstStyle/>
            <a:p>
              <a:endParaRPr lang="it-IT"/>
            </a:p>
          </p:txBody>
        </p:sp>
      </p:grpSp>
      <p:grpSp>
        <p:nvGrpSpPr>
          <p:cNvPr id="6" name="Group 1045"/>
          <p:cNvGrpSpPr>
            <a:grpSpLocks/>
          </p:cNvGrpSpPr>
          <p:nvPr/>
        </p:nvGrpSpPr>
        <p:grpSpPr bwMode="auto">
          <a:xfrm>
            <a:off x="152400" y="6096000"/>
            <a:ext cx="8763000" cy="685800"/>
            <a:chOff x="126" y="3984"/>
            <a:chExt cx="5520" cy="432"/>
          </a:xfrm>
        </p:grpSpPr>
        <p:sp>
          <p:nvSpPr>
            <p:cNvPr id="73818" name="Rectangle 1046"/>
            <p:cNvSpPr>
              <a:spLocks noChangeArrowheads="1"/>
            </p:cNvSpPr>
            <p:nvPr/>
          </p:nvSpPr>
          <p:spPr bwMode="auto">
            <a:xfrm>
              <a:off x="126" y="3984"/>
              <a:ext cx="5520" cy="432"/>
            </a:xfrm>
            <a:prstGeom prst="rect">
              <a:avLst/>
            </a:prstGeom>
            <a:solidFill>
              <a:srgbClr val="0009FF"/>
            </a:solidFill>
            <a:ln w="9525">
              <a:solidFill>
                <a:schemeClr val="tx1"/>
              </a:solidFill>
              <a:miter lim="800000"/>
              <a:headEnd/>
              <a:tailEnd/>
            </a:ln>
          </p:spPr>
          <p:txBody>
            <a:bodyPr wrap="none" anchor="ctr">
              <a:prstTxWarp prst="textNoShape">
                <a:avLst/>
              </a:prstTxWarp>
            </a:bodyPr>
            <a:lstStyle/>
            <a:p>
              <a:endParaRPr lang="it-IT"/>
            </a:p>
          </p:txBody>
        </p:sp>
        <p:sp>
          <p:nvSpPr>
            <p:cNvPr id="73819" name="Rectangle 1047"/>
            <p:cNvSpPr>
              <a:spLocks noChangeArrowheads="1"/>
            </p:cNvSpPr>
            <p:nvPr/>
          </p:nvSpPr>
          <p:spPr bwMode="auto">
            <a:xfrm>
              <a:off x="158" y="4033"/>
              <a:ext cx="544" cy="136"/>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eaLnBrk="1" hangingPunct="1"/>
              <a:r>
                <a:rPr lang="it-IT" sz="1400">
                  <a:latin typeface="Arial" charset="0"/>
                </a:rPr>
                <a:t>March’09</a:t>
              </a:r>
            </a:p>
          </p:txBody>
        </p:sp>
        <p:sp>
          <p:nvSpPr>
            <p:cNvPr id="73820" name="Rectangle 1048"/>
            <p:cNvSpPr>
              <a:spLocks noChangeArrowheads="1"/>
            </p:cNvSpPr>
            <p:nvPr/>
          </p:nvSpPr>
          <p:spPr bwMode="auto">
            <a:xfrm>
              <a:off x="702" y="4033"/>
              <a:ext cx="544" cy="136"/>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1" hangingPunct="1"/>
              <a:r>
                <a:rPr lang="it-IT" sz="1400">
                  <a:latin typeface="Arial" charset="0"/>
                </a:rPr>
                <a:t>none</a:t>
              </a:r>
            </a:p>
          </p:txBody>
        </p:sp>
        <p:sp>
          <p:nvSpPr>
            <p:cNvPr id="73821" name="Rectangle 1049"/>
            <p:cNvSpPr>
              <a:spLocks noChangeArrowheads="1"/>
            </p:cNvSpPr>
            <p:nvPr/>
          </p:nvSpPr>
          <p:spPr bwMode="auto">
            <a:xfrm>
              <a:off x="1247" y="4033"/>
              <a:ext cx="544" cy="136"/>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1" hangingPunct="1"/>
              <a:r>
                <a:rPr lang="it-IT" sz="1400">
                  <a:latin typeface="Arial" charset="0"/>
                </a:rPr>
                <a:t>none</a:t>
              </a:r>
            </a:p>
          </p:txBody>
        </p:sp>
        <p:sp>
          <p:nvSpPr>
            <p:cNvPr id="73822" name="Rectangle 1050"/>
            <p:cNvSpPr>
              <a:spLocks noChangeArrowheads="1"/>
            </p:cNvSpPr>
            <p:nvPr/>
          </p:nvSpPr>
          <p:spPr bwMode="auto">
            <a:xfrm>
              <a:off x="1791" y="4033"/>
              <a:ext cx="544" cy="136"/>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1" hangingPunct="1"/>
              <a:r>
                <a:rPr lang="it-IT" sz="1400">
                  <a:latin typeface="Arial" charset="0"/>
                </a:rPr>
                <a:t>none</a:t>
              </a:r>
            </a:p>
          </p:txBody>
        </p:sp>
        <p:sp>
          <p:nvSpPr>
            <p:cNvPr id="73823" name="Rectangle 1051"/>
            <p:cNvSpPr>
              <a:spLocks noChangeArrowheads="1"/>
            </p:cNvSpPr>
            <p:nvPr/>
          </p:nvSpPr>
          <p:spPr bwMode="auto">
            <a:xfrm>
              <a:off x="2335" y="4033"/>
              <a:ext cx="544" cy="136"/>
            </a:xfrm>
            <a:prstGeom prst="rect">
              <a:avLst/>
            </a:prstGeom>
            <a:solidFill>
              <a:srgbClr val="339966"/>
            </a:solidFill>
            <a:ln w="9525">
              <a:solidFill>
                <a:schemeClr val="tx1"/>
              </a:solidFill>
              <a:miter lim="800000"/>
              <a:headEnd/>
              <a:tailEnd/>
            </a:ln>
          </p:spPr>
          <p:txBody>
            <a:bodyPr wrap="none" anchor="ctr">
              <a:prstTxWarp prst="textNoShape">
                <a:avLst/>
              </a:prstTxWarp>
            </a:bodyPr>
            <a:lstStyle/>
            <a:p>
              <a:pPr algn="ctr" eaLnBrk="1" hangingPunct="1"/>
              <a:r>
                <a:rPr lang="it-IT" sz="1400">
                  <a:latin typeface="Arial" charset="0"/>
                </a:rPr>
                <a:t>July</a:t>
              </a:r>
            </a:p>
          </p:txBody>
        </p:sp>
        <p:sp>
          <p:nvSpPr>
            <p:cNvPr id="73824" name="Rectangle 1052"/>
            <p:cNvSpPr>
              <a:spLocks noChangeArrowheads="1"/>
            </p:cNvSpPr>
            <p:nvPr/>
          </p:nvSpPr>
          <p:spPr bwMode="auto">
            <a:xfrm>
              <a:off x="2880" y="4033"/>
              <a:ext cx="544" cy="136"/>
            </a:xfrm>
            <a:prstGeom prst="rect">
              <a:avLst/>
            </a:prstGeom>
            <a:solidFill>
              <a:srgbClr val="FFCC00"/>
            </a:solidFill>
            <a:ln w="9525">
              <a:solidFill>
                <a:schemeClr val="tx1"/>
              </a:solidFill>
              <a:miter lim="800000"/>
              <a:headEnd/>
              <a:tailEnd/>
            </a:ln>
          </p:spPr>
          <p:txBody>
            <a:bodyPr wrap="none" anchor="ctr">
              <a:prstTxWarp prst="textNoShape">
                <a:avLst/>
              </a:prstTxWarp>
            </a:bodyPr>
            <a:lstStyle/>
            <a:p>
              <a:pPr algn="ctr" eaLnBrk="1" hangingPunct="1"/>
              <a:r>
                <a:rPr lang="it-IT" sz="1400">
                  <a:latin typeface="Arial" charset="0"/>
                </a:rPr>
                <a:t>August</a:t>
              </a:r>
            </a:p>
          </p:txBody>
        </p:sp>
        <p:sp>
          <p:nvSpPr>
            <p:cNvPr id="73825" name="Rectangle 1053"/>
            <p:cNvSpPr>
              <a:spLocks noChangeArrowheads="1"/>
            </p:cNvSpPr>
            <p:nvPr/>
          </p:nvSpPr>
          <p:spPr bwMode="auto">
            <a:xfrm>
              <a:off x="3424" y="4033"/>
              <a:ext cx="544" cy="136"/>
            </a:xfrm>
            <a:prstGeom prst="rect">
              <a:avLst/>
            </a:prstGeom>
            <a:solidFill>
              <a:srgbClr val="FF99CC"/>
            </a:solidFill>
            <a:ln w="9525">
              <a:solidFill>
                <a:schemeClr val="tx1"/>
              </a:solidFill>
              <a:miter lim="800000"/>
              <a:headEnd/>
              <a:tailEnd/>
            </a:ln>
          </p:spPr>
          <p:txBody>
            <a:bodyPr wrap="none" anchor="ctr">
              <a:prstTxWarp prst="textNoShape">
                <a:avLst/>
              </a:prstTxWarp>
            </a:bodyPr>
            <a:lstStyle/>
            <a:p>
              <a:pPr algn="ctr" eaLnBrk="1" hangingPunct="1"/>
              <a:r>
                <a:rPr lang="it-IT" sz="1400">
                  <a:latin typeface="Arial" charset="0"/>
                </a:rPr>
                <a:t>September</a:t>
              </a:r>
            </a:p>
          </p:txBody>
        </p:sp>
        <p:sp>
          <p:nvSpPr>
            <p:cNvPr id="73826" name="Rectangle 1054"/>
            <p:cNvSpPr>
              <a:spLocks noChangeArrowheads="1"/>
            </p:cNvSpPr>
            <p:nvPr/>
          </p:nvSpPr>
          <p:spPr bwMode="auto">
            <a:xfrm>
              <a:off x="3968" y="4033"/>
              <a:ext cx="544" cy="136"/>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1" hangingPunct="1"/>
              <a:r>
                <a:rPr lang="it-IT" sz="1400">
                  <a:latin typeface="Arial" charset="0"/>
                </a:rPr>
                <a:t>October</a:t>
              </a:r>
            </a:p>
          </p:txBody>
        </p:sp>
        <p:sp>
          <p:nvSpPr>
            <p:cNvPr id="73827" name="Rectangle 1055"/>
            <p:cNvSpPr>
              <a:spLocks noChangeArrowheads="1"/>
            </p:cNvSpPr>
            <p:nvPr/>
          </p:nvSpPr>
          <p:spPr bwMode="auto">
            <a:xfrm>
              <a:off x="4513" y="4033"/>
              <a:ext cx="544" cy="136"/>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1" hangingPunct="1"/>
              <a:r>
                <a:rPr lang="it-IT" sz="1400">
                  <a:latin typeface="Arial" charset="0"/>
                </a:rPr>
                <a:t>November</a:t>
              </a:r>
            </a:p>
          </p:txBody>
        </p:sp>
        <p:sp>
          <p:nvSpPr>
            <p:cNvPr id="73828" name="Rectangle 1056"/>
            <p:cNvSpPr>
              <a:spLocks noChangeArrowheads="1"/>
            </p:cNvSpPr>
            <p:nvPr/>
          </p:nvSpPr>
          <p:spPr bwMode="auto">
            <a:xfrm>
              <a:off x="5057" y="4033"/>
              <a:ext cx="544" cy="136"/>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1" hangingPunct="1"/>
              <a:r>
                <a:rPr lang="it-IT" sz="1400">
                  <a:latin typeface="Arial" charset="0"/>
                </a:rPr>
                <a:t>December</a:t>
              </a:r>
            </a:p>
          </p:txBody>
        </p:sp>
        <p:sp>
          <p:nvSpPr>
            <p:cNvPr id="73829" name="Text Box 1057"/>
            <p:cNvSpPr txBox="1">
              <a:spLocks noChangeArrowheads="1"/>
            </p:cNvSpPr>
            <p:nvPr/>
          </p:nvSpPr>
          <p:spPr bwMode="auto">
            <a:xfrm>
              <a:off x="204" y="4213"/>
              <a:ext cx="365" cy="192"/>
            </a:xfrm>
            <a:prstGeom prst="rect">
              <a:avLst/>
            </a:prstGeom>
            <a:noFill/>
            <a:ln w="9525">
              <a:noFill/>
              <a:miter lim="800000"/>
              <a:headEnd/>
              <a:tailEnd/>
            </a:ln>
          </p:spPr>
          <p:txBody>
            <a:bodyPr wrap="none">
              <a:prstTxWarp prst="textNoShape">
                <a:avLst/>
              </a:prstTxWarp>
              <a:spAutoFit/>
            </a:bodyPr>
            <a:lstStyle/>
            <a:p>
              <a:pPr eaLnBrk="1" hangingPunct="1"/>
              <a:r>
                <a:rPr lang="it-IT" sz="1400">
                  <a:solidFill>
                    <a:srgbClr val="FFFF00"/>
                  </a:solidFill>
                  <a:latin typeface="Arial" charset="0"/>
                </a:rPr>
                <a:t>OGS</a:t>
              </a:r>
            </a:p>
          </p:txBody>
        </p:sp>
        <p:sp>
          <p:nvSpPr>
            <p:cNvPr id="73830" name="Text Box 1058"/>
            <p:cNvSpPr txBox="1">
              <a:spLocks noChangeArrowheads="1"/>
            </p:cNvSpPr>
            <p:nvPr/>
          </p:nvSpPr>
          <p:spPr bwMode="auto">
            <a:xfrm>
              <a:off x="2290" y="4214"/>
              <a:ext cx="639" cy="192"/>
            </a:xfrm>
            <a:prstGeom prst="rect">
              <a:avLst/>
            </a:prstGeom>
            <a:noFill/>
            <a:ln w="9525">
              <a:noFill/>
              <a:miter lim="800000"/>
              <a:headEnd/>
              <a:tailEnd/>
            </a:ln>
          </p:spPr>
          <p:txBody>
            <a:bodyPr wrap="none">
              <a:prstTxWarp prst="textNoShape">
                <a:avLst/>
              </a:prstTxWarp>
              <a:spAutoFit/>
            </a:bodyPr>
            <a:lstStyle/>
            <a:p>
              <a:pPr eaLnBrk="1" hangingPunct="1"/>
              <a:r>
                <a:rPr lang="it-IT" sz="1400">
                  <a:solidFill>
                    <a:srgbClr val="FFFF00"/>
                  </a:solidFill>
                  <a:latin typeface="Arial" charset="0"/>
                </a:rPr>
                <a:t>CONISMA</a:t>
              </a:r>
            </a:p>
          </p:txBody>
        </p:sp>
        <p:sp>
          <p:nvSpPr>
            <p:cNvPr id="73831" name="Text Box 1059"/>
            <p:cNvSpPr txBox="1">
              <a:spLocks noChangeArrowheads="1"/>
            </p:cNvSpPr>
            <p:nvPr/>
          </p:nvSpPr>
          <p:spPr bwMode="auto">
            <a:xfrm>
              <a:off x="2953" y="4214"/>
              <a:ext cx="471" cy="192"/>
            </a:xfrm>
            <a:prstGeom prst="rect">
              <a:avLst/>
            </a:prstGeom>
            <a:noFill/>
            <a:ln w="9525">
              <a:noFill/>
              <a:miter lim="800000"/>
              <a:headEnd/>
              <a:tailEnd/>
            </a:ln>
          </p:spPr>
          <p:txBody>
            <a:bodyPr wrap="none">
              <a:prstTxWarp prst="textNoShape">
                <a:avLst/>
              </a:prstTxWarp>
              <a:spAutoFit/>
            </a:bodyPr>
            <a:lstStyle/>
            <a:p>
              <a:pPr eaLnBrk="1" hangingPunct="1"/>
              <a:r>
                <a:rPr lang="it-IT" sz="1400">
                  <a:solidFill>
                    <a:srgbClr val="FFFF00"/>
                  </a:solidFill>
                  <a:latin typeface="Arial" charset="0"/>
                </a:rPr>
                <a:t>ISMAR</a:t>
              </a:r>
            </a:p>
          </p:txBody>
        </p:sp>
        <p:sp>
          <p:nvSpPr>
            <p:cNvPr id="73832" name="Text Box 1060"/>
            <p:cNvSpPr txBox="1">
              <a:spLocks noChangeArrowheads="1"/>
            </p:cNvSpPr>
            <p:nvPr/>
          </p:nvSpPr>
          <p:spPr bwMode="auto">
            <a:xfrm>
              <a:off x="3469" y="4214"/>
              <a:ext cx="396" cy="192"/>
            </a:xfrm>
            <a:prstGeom prst="rect">
              <a:avLst/>
            </a:prstGeom>
            <a:noFill/>
            <a:ln w="9525">
              <a:noFill/>
              <a:miter lim="800000"/>
              <a:headEnd/>
              <a:tailEnd/>
            </a:ln>
          </p:spPr>
          <p:txBody>
            <a:bodyPr wrap="none">
              <a:prstTxWarp prst="textNoShape">
                <a:avLst/>
              </a:prstTxWarp>
              <a:spAutoFit/>
            </a:bodyPr>
            <a:lstStyle/>
            <a:p>
              <a:pPr eaLnBrk="1" hangingPunct="1"/>
              <a:r>
                <a:rPr lang="it-IT" sz="1400">
                  <a:solidFill>
                    <a:srgbClr val="FFFF00"/>
                  </a:solidFill>
                  <a:latin typeface="Arial" charset="0"/>
                </a:rPr>
                <a:t>IAMC</a:t>
              </a:r>
            </a:p>
          </p:txBody>
        </p:sp>
        <p:sp>
          <p:nvSpPr>
            <p:cNvPr id="73833" name="Text Box 1061"/>
            <p:cNvSpPr txBox="1">
              <a:spLocks noChangeArrowheads="1"/>
            </p:cNvSpPr>
            <p:nvPr/>
          </p:nvSpPr>
          <p:spPr bwMode="auto">
            <a:xfrm>
              <a:off x="4014" y="4214"/>
              <a:ext cx="396" cy="192"/>
            </a:xfrm>
            <a:prstGeom prst="rect">
              <a:avLst/>
            </a:prstGeom>
            <a:noFill/>
            <a:ln w="9525">
              <a:noFill/>
              <a:miter lim="800000"/>
              <a:headEnd/>
              <a:tailEnd/>
            </a:ln>
          </p:spPr>
          <p:txBody>
            <a:bodyPr wrap="none">
              <a:prstTxWarp prst="textNoShape">
                <a:avLst/>
              </a:prstTxWarp>
              <a:spAutoFit/>
            </a:bodyPr>
            <a:lstStyle/>
            <a:p>
              <a:pPr eaLnBrk="1" hangingPunct="1"/>
              <a:r>
                <a:rPr lang="it-IT" sz="1400">
                  <a:solidFill>
                    <a:srgbClr val="FFFF00"/>
                  </a:solidFill>
                  <a:latin typeface="Arial" charset="0"/>
                </a:rPr>
                <a:t>IGAG</a:t>
              </a:r>
            </a:p>
          </p:txBody>
        </p:sp>
        <p:sp>
          <p:nvSpPr>
            <p:cNvPr id="73834" name="Text Box 1062"/>
            <p:cNvSpPr txBox="1">
              <a:spLocks noChangeArrowheads="1"/>
            </p:cNvSpPr>
            <p:nvPr/>
          </p:nvSpPr>
          <p:spPr bwMode="auto">
            <a:xfrm>
              <a:off x="4603" y="4214"/>
              <a:ext cx="471" cy="192"/>
            </a:xfrm>
            <a:prstGeom prst="rect">
              <a:avLst/>
            </a:prstGeom>
            <a:noFill/>
            <a:ln w="9525">
              <a:noFill/>
              <a:miter lim="800000"/>
              <a:headEnd/>
              <a:tailEnd/>
            </a:ln>
          </p:spPr>
          <p:txBody>
            <a:bodyPr wrap="none">
              <a:prstTxWarp prst="textNoShape">
                <a:avLst/>
              </a:prstTxWarp>
              <a:spAutoFit/>
            </a:bodyPr>
            <a:lstStyle/>
            <a:p>
              <a:pPr eaLnBrk="1" hangingPunct="1"/>
              <a:r>
                <a:rPr lang="it-IT" sz="1400">
                  <a:solidFill>
                    <a:srgbClr val="FFFF00"/>
                  </a:solidFill>
                  <a:latin typeface="Arial" charset="0"/>
                </a:rPr>
                <a:t>ISMAR</a:t>
              </a:r>
            </a:p>
          </p:txBody>
        </p:sp>
        <p:sp>
          <p:nvSpPr>
            <p:cNvPr id="73835" name="Text Box 1063"/>
            <p:cNvSpPr txBox="1">
              <a:spLocks noChangeArrowheads="1"/>
            </p:cNvSpPr>
            <p:nvPr/>
          </p:nvSpPr>
          <p:spPr bwMode="auto">
            <a:xfrm>
              <a:off x="5148" y="4214"/>
              <a:ext cx="396" cy="192"/>
            </a:xfrm>
            <a:prstGeom prst="rect">
              <a:avLst/>
            </a:prstGeom>
            <a:noFill/>
            <a:ln w="9525">
              <a:noFill/>
              <a:miter lim="800000"/>
              <a:headEnd/>
              <a:tailEnd/>
            </a:ln>
          </p:spPr>
          <p:txBody>
            <a:bodyPr wrap="none">
              <a:prstTxWarp prst="textNoShape">
                <a:avLst/>
              </a:prstTxWarp>
              <a:spAutoFit/>
            </a:bodyPr>
            <a:lstStyle/>
            <a:p>
              <a:pPr eaLnBrk="1" hangingPunct="1"/>
              <a:r>
                <a:rPr lang="it-IT" sz="1400">
                  <a:solidFill>
                    <a:srgbClr val="FFFF00"/>
                  </a:solidFill>
                  <a:latin typeface="Arial" charset="0"/>
                </a:rPr>
                <a:t>IAMC</a:t>
              </a:r>
            </a:p>
          </p:txBody>
        </p:sp>
      </p:grpSp>
      <p:sp>
        <p:nvSpPr>
          <p:cNvPr id="73736" name="Rectangle 1064"/>
          <p:cNvSpPr>
            <a:spLocks noChangeArrowheads="1"/>
          </p:cNvSpPr>
          <p:nvPr/>
        </p:nvSpPr>
        <p:spPr bwMode="auto">
          <a:xfrm>
            <a:off x="304800" y="4724400"/>
            <a:ext cx="609600" cy="152400"/>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it-IT"/>
          </a:p>
        </p:txBody>
      </p:sp>
      <p:sp>
        <p:nvSpPr>
          <p:cNvPr id="73737" name="Text Box 1065"/>
          <p:cNvSpPr txBox="1">
            <a:spLocks noChangeArrowheads="1"/>
          </p:cNvSpPr>
          <p:nvPr/>
        </p:nvSpPr>
        <p:spPr bwMode="auto">
          <a:xfrm>
            <a:off x="365125" y="4357688"/>
            <a:ext cx="717550" cy="304800"/>
          </a:xfrm>
          <a:prstGeom prst="rect">
            <a:avLst/>
          </a:prstGeom>
          <a:noFill/>
          <a:ln w="9525">
            <a:noFill/>
            <a:miter lim="800000"/>
            <a:headEnd/>
            <a:tailEnd/>
          </a:ln>
        </p:spPr>
        <p:txBody>
          <a:bodyPr wrap="none">
            <a:prstTxWarp prst="textNoShape">
              <a:avLst/>
            </a:prstTxWarp>
            <a:spAutoFit/>
          </a:bodyPr>
          <a:lstStyle/>
          <a:p>
            <a:pPr eaLnBrk="1" hangingPunct="1"/>
            <a:r>
              <a:rPr lang="it-IT" sz="1400">
                <a:latin typeface="Arial" charset="0"/>
              </a:rPr>
              <a:t>100km</a:t>
            </a:r>
          </a:p>
        </p:txBody>
      </p:sp>
      <p:graphicFrame>
        <p:nvGraphicFramePr>
          <p:cNvPr id="456746" name="Group 1066"/>
          <p:cNvGraphicFramePr>
            <a:graphicFrameLocks noGrp="1"/>
          </p:cNvGraphicFramePr>
          <p:nvPr/>
        </p:nvGraphicFramePr>
        <p:xfrm>
          <a:off x="3886200" y="76200"/>
          <a:ext cx="5181600" cy="2352678"/>
        </p:xfrm>
        <a:graphic>
          <a:graphicData uri="http://schemas.openxmlformats.org/drawingml/2006/table">
            <a:tbl>
              <a:tblPr/>
              <a:tblGrid>
                <a:gridCol w="457200"/>
                <a:gridCol w="838200"/>
                <a:gridCol w="1295400"/>
                <a:gridCol w="754063"/>
                <a:gridCol w="1063625"/>
                <a:gridCol w="773112"/>
              </a:tblGrid>
              <a:tr h="2381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000" b="0" i="0" u="none" strike="noStrike" cap="none" normalizeH="0" baseline="0">
                        <a:ln>
                          <a:noFill/>
                        </a:ln>
                        <a:solidFill>
                          <a:schemeClr val="tx1"/>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a:ln>
                            <a:noFill/>
                          </a:ln>
                          <a:solidFill>
                            <a:srgbClr val="FFFF00"/>
                          </a:solidFill>
                          <a:effectLst/>
                          <a:latin typeface="Gill Sans" charset="0"/>
                          <a:ea typeface="Times New Roman" charset="0"/>
                          <a:cs typeface="Times New Roman" charset="0"/>
                        </a:rPr>
                        <a:t>Institutions </a:t>
                      </a:r>
                      <a:endParaRPr kumimoji="0" lang="en-US" sz="1400" b="1"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a:ln>
                            <a:noFill/>
                          </a:ln>
                          <a:solidFill>
                            <a:srgbClr val="FFFF00"/>
                          </a:solidFill>
                          <a:effectLst/>
                          <a:latin typeface="Gill Sans" charset="0"/>
                          <a:ea typeface="Times New Roman" charset="0"/>
                          <a:cs typeface="Times New Roman" charset="0"/>
                        </a:rPr>
                        <a:t>Cruises Name</a:t>
                      </a:r>
                      <a:endParaRPr kumimoji="0" lang="en-US" sz="1400" b="1"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a:ln>
                            <a:noFill/>
                          </a:ln>
                          <a:solidFill>
                            <a:srgbClr val="FFFF00"/>
                          </a:solidFill>
                          <a:effectLst/>
                          <a:latin typeface="Gill Sans" charset="0"/>
                          <a:ea typeface="Times New Roman" charset="0"/>
                          <a:cs typeface="Times New Roman" charset="0"/>
                        </a:rPr>
                        <a:t>Vessel</a:t>
                      </a:r>
                      <a:endParaRPr kumimoji="0" lang="en-US" sz="1400" b="1"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a:ln>
                            <a:noFill/>
                          </a:ln>
                          <a:solidFill>
                            <a:srgbClr val="FFFF00"/>
                          </a:solidFill>
                          <a:effectLst/>
                          <a:latin typeface="Gill Sans" charset="0"/>
                          <a:ea typeface="Times New Roman" charset="0"/>
                          <a:cs typeface="Times New Roman" charset="0"/>
                        </a:rPr>
                        <a:t>Area</a:t>
                      </a:r>
                      <a:endParaRPr kumimoji="0" lang="en-US" sz="1400" b="1"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a:ln>
                            <a:noFill/>
                          </a:ln>
                          <a:solidFill>
                            <a:srgbClr val="FFFF00"/>
                          </a:solidFill>
                          <a:effectLst/>
                          <a:latin typeface="Gill Sans" charset="0"/>
                          <a:ea typeface="Times New Roman" charset="0"/>
                          <a:cs typeface="Times New Roman" charset="0"/>
                        </a:rPr>
                        <a:t>Responsible</a:t>
                      </a:r>
                      <a:endParaRPr kumimoji="0" lang="en-US" sz="1400" b="1"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r>
              <a:tr h="214313">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CNR</a:t>
                      </a:r>
                      <a:endParaRPr kumimoji="0" lang="en-US" sz="1400" b="0" i="0" u="none" strike="noStrike" cap="none" normalizeH="0" baseline="0">
                        <a:ln>
                          <a:noFill/>
                        </a:ln>
                        <a:solidFill>
                          <a:srgbClr val="FFFF00"/>
                        </a:solidFill>
                        <a:effectLst/>
                        <a:latin typeface="Gill Sans" charset="0"/>
                      </a:endParaRPr>
                    </a:p>
                  </a:txBody>
                  <a:tcPr marL="34290" marR="3429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IAMC</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MAGIC_ISMAR 09/09</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MariaGrazia</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Western Sardinia</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R. Tonielli</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r>
              <a:tr h="215900">
                <a:tc vMerge="1">
                  <a:txBody>
                    <a:bodyPr/>
                    <a:lstStyle/>
                    <a:p>
                      <a:endParaRPr lang="it-IT"/>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IGAG</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MAGIC_IGAG 10/09</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MariaGrazia</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Tyrrhenian Sea</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a:ln>
                            <a:noFill/>
                          </a:ln>
                          <a:solidFill>
                            <a:srgbClr val="FFFF00"/>
                          </a:solidFill>
                          <a:effectLst/>
                          <a:latin typeface="Gill Sans" charset="0"/>
                          <a:ea typeface="Times New Roman" charset="0"/>
                          <a:cs typeface="Times New Roman" charset="0"/>
                        </a:rPr>
                        <a:t>A. Bosman</a:t>
                      </a:r>
                      <a:endParaRPr kumimoji="0" lang="it-IT"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r>
              <a:tr h="214313">
                <a:tc vMerge="1">
                  <a:txBody>
                    <a:bodyPr/>
                    <a:lstStyle/>
                    <a:p>
                      <a:endParaRPr lang="it-IT"/>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a:ln>
                            <a:noFill/>
                          </a:ln>
                          <a:solidFill>
                            <a:srgbClr val="FFFF00"/>
                          </a:solidFill>
                          <a:effectLst/>
                          <a:latin typeface="Gill Sans" charset="0"/>
                          <a:ea typeface="Times New Roman" charset="0"/>
                          <a:cs typeface="Times New Roman" charset="0"/>
                        </a:rPr>
                        <a:t>ISMAR</a:t>
                      </a:r>
                      <a:endParaRPr kumimoji="0" lang="it-IT"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a:ln>
                            <a:noFill/>
                          </a:ln>
                          <a:solidFill>
                            <a:srgbClr val="FFFF00"/>
                          </a:solidFill>
                          <a:effectLst/>
                          <a:latin typeface="Gill Sans" charset="0"/>
                          <a:ea typeface="Times New Roman" charset="0"/>
                          <a:cs typeface="Times New Roman" charset="0"/>
                        </a:rPr>
                        <a:t>MAGIC_ISMAR 08/09</a:t>
                      </a:r>
                      <a:endParaRPr kumimoji="0" lang="it-IT"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a:ln>
                            <a:noFill/>
                          </a:ln>
                          <a:solidFill>
                            <a:srgbClr val="FFFF00"/>
                          </a:solidFill>
                          <a:effectLst/>
                          <a:latin typeface="Gill Sans" charset="0"/>
                          <a:ea typeface="Times New Roman" charset="0"/>
                          <a:cs typeface="Times New Roman" charset="0"/>
                        </a:rPr>
                        <a:t>MariaGrazia</a:t>
                      </a:r>
                      <a:endParaRPr kumimoji="0" lang="it-IT"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a:ln>
                            <a:noFill/>
                          </a:ln>
                          <a:solidFill>
                            <a:srgbClr val="FFFF00"/>
                          </a:solidFill>
                          <a:effectLst/>
                          <a:latin typeface="Gill Sans" charset="0"/>
                          <a:ea typeface="Times New Roman" charset="0"/>
                          <a:cs typeface="Times New Roman" charset="0"/>
                        </a:rPr>
                        <a:t>Ion. Tyrrh. Sea</a:t>
                      </a:r>
                      <a:endParaRPr kumimoji="0" lang="it-IT"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a:ln>
                            <a:noFill/>
                          </a:ln>
                          <a:solidFill>
                            <a:srgbClr val="FFFF00"/>
                          </a:solidFill>
                          <a:effectLst/>
                          <a:latin typeface="Gill Sans" charset="0"/>
                          <a:ea typeface="Times New Roman" charset="0"/>
                          <a:cs typeface="Times New Roman" charset="0"/>
                        </a:rPr>
                        <a:t>F. Foglini</a:t>
                      </a:r>
                      <a:endParaRPr kumimoji="0" lang="it-IT"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r>
              <a:tr h="214313">
                <a:tc row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a:ln>
                            <a:noFill/>
                          </a:ln>
                          <a:solidFill>
                            <a:srgbClr val="FFFF00"/>
                          </a:solidFill>
                          <a:effectLst/>
                          <a:latin typeface="Gill Sans" charset="0"/>
                          <a:ea typeface="Times New Roman" charset="0"/>
                          <a:cs typeface="Times New Roman" charset="0"/>
                        </a:rPr>
                        <a:t>CONISMA</a:t>
                      </a:r>
                      <a:endParaRPr kumimoji="0" lang="it-IT" sz="1400" b="0" i="0" u="none" strike="noStrike" cap="none" normalizeH="0" baseline="0">
                        <a:ln>
                          <a:noFill/>
                        </a:ln>
                        <a:solidFill>
                          <a:srgbClr val="FFFF00"/>
                        </a:solidFill>
                        <a:effectLst/>
                        <a:latin typeface="Gill Sans" charset="0"/>
                      </a:endParaRPr>
                    </a:p>
                  </a:txBody>
                  <a:tcPr marL="36000" marR="36000" marT="0" marB="0"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a:ln>
                            <a:noFill/>
                          </a:ln>
                          <a:solidFill>
                            <a:srgbClr val="FFFF00"/>
                          </a:solidFill>
                          <a:effectLst/>
                          <a:latin typeface="Gill Sans" charset="0"/>
                          <a:ea typeface="Times New Roman" charset="0"/>
                          <a:cs typeface="Times New Roman" charset="0"/>
                        </a:rPr>
                        <a:t>UniRoma1</a:t>
                      </a:r>
                      <a:endParaRPr kumimoji="0" lang="it-IT"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a:ln>
                            <a:noFill/>
                          </a:ln>
                          <a:solidFill>
                            <a:srgbClr val="FFFF00"/>
                          </a:solidFill>
                          <a:effectLst/>
                          <a:latin typeface="Gill Sans" charset="0"/>
                          <a:ea typeface="Times New Roman" charset="0"/>
                          <a:cs typeface="Times New Roman" charset="0"/>
                        </a:rPr>
                        <a:t>MAGIC_UnRm 07/09</a:t>
                      </a:r>
                      <a:endParaRPr kumimoji="0" lang="it-IT"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a:ln>
                            <a:noFill/>
                          </a:ln>
                          <a:solidFill>
                            <a:srgbClr val="FFFF00"/>
                          </a:solidFill>
                          <a:effectLst/>
                          <a:latin typeface="Gill Sans" charset="0"/>
                          <a:ea typeface="Times New Roman" charset="0"/>
                          <a:cs typeface="Times New Roman" charset="0"/>
                        </a:rPr>
                        <a:t>Universitatis</a:t>
                      </a:r>
                      <a:endParaRPr kumimoji="0" lang="it-IT"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900" b="0" i="0" u="none" strike="noStrike" cap="none" normalizeH="0" baseline="0">
                          <a:ln>
                            <a:noFill/>
                          </a:ln>
                          <a:solidFill>
                            <a:srgbClr val="FFFF00"/>
                          </a:solidFill>
                          <a:effectLst/>
                          <a:latin typeface="Gill Sans" charset="0"/>
                          <a:ea typeface="Times New Roman" charset="0"/>
                          <a:cs typeface="Times New Roman" charset="0"/>
                        </a:rPr>
                        <a:t>Ionian Se</a:t>
                      </a:r>
                      <a:r>
                        <a:rPr kumimoji="0" lang="en-US" sz="900" b="0" i="0" u="none" strike="noStrike" cap="none" normalizeH="0" baseline="0">
                          <a:ln>
                            <a:noFill/>
                          </a:ln>
                          <a:solidFill>
                            <a:srgbClr val="FFFF00"/>
                          </a:solidFill>
                          <a:effectLst/>
                          <a:latin typeface="Gill Sans" charset="0"/>
                          <a:ea typeface="Times New Roman" charset="0"/>
                          <a:cs typeface="Times New Roman" charset="0"/>
                        </a:rPr>
                        <a:t>a</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A. Bosman</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r>
              <a:tr h="215900">
                <a:tc vMerge="1">
                  <a:txBody>
                    <a:bodyPr/>
                    <a:lstStyle/>
                    <a:p>
                      <a:endParaRPr lang="it-IT"/>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UniMilano</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MAGIC_UnMi 07/09</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Universitatis</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Ionian Sea</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A. Savini</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r>
              <a:tr h="214313">
                <a:tc vMerge="1">
                  <a:txBody>
                    <a:bodyPr/>
                    <a:lstStyle/>
                    <a:p>
                      <a:endParaRPr lang="it-IT"/>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UniTrieste</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MAGIC_UnTs 07/09</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Universitatis</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Ionian Sea</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E. Colizza</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r>
              <a:tr h="214313">
                <a:tc vMerge="1">
                  <a:txBody>
                    <a:bodyPr/>
                    <a:lstStyle/>
                    <a:p>
                      <a:endParaRPr lang="it-IT"/>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UniPalermo</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MAGIC_UnPa 07/09</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Universitatis</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Tyrrhenian Sea</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A. Sulli</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r>
              <a:tr h="215900">
                <a:tc vMerge="1">
                  <a:txBody>
                    <a:bodyPr/>
                    <a:lstStyle/>
                    <a:p>
                      <a:endParaRPr lang="it-IT"/>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UniCagliari</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MAGIC_UnCa 08/09</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Universitatis</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Southern Sardinia</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P. Orrù</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r>
              <a:tr h="149225">
                <a:tc vMerge="1">
                  <a:txBody>
                    <a:bodyPr/>
                    <a:lstStyle/>
                    <a:p>
                      <a:endParaRPr lang="it-IT"/>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UniSannio</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II Year</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Universitatis</a:t>
                      </a: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Ionian Sea</a:t>
                      </a:r>
                      <a:endParaRPr kumimoji="0" lang="it-IT" sz="900" b="0" i="0" u="none" strike="noStrike" cap="none" normalizeH="0" baseline="0">
                        <a:ln>
                          <a:noFill/>
                        </a:ln>
                        <a:solidFill>
                          <a:srgbClr val="FFFF00"/>
                        </a:solidFill>
                        <a:effectLst/>
                        <a:latin typeface="Gill Sans" charset="0"/>
                        <a:ea typeface="Times New Roman" charset="0"/>
                        <a:cs typeface="Times New Roman"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M. Senatore</a:t>
                      </a:r>
                      <a:endParaRPr kumimoji="0" lang="it-IT" sz="900" b="0" i="0" u="none" strike="noStrike" cap="none" normalizeH="0" baseline="0">
                        <a:ln>
                          <a:noFill/>
                        </a:ln>
                        <a:solidFill>
                          <a:srgbClr val="FFFF00"/>
                        </a:solidFill>
                        <a:effectLst/>
                        <a:latin typeface="Gill Sans" charset="0"/>
                        <a:ea typeface="Times New Roman" charset="0"/>
                        <a:cs typeface="Times New Roman"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r>
              <a:tr h="1793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OGS</a:t>
                      </a:r>
                      <a:endParaRPr kumimoji="0" lang="it-IT" sz="900" b="0" i="0" u="none" strike="noStrike" cap="none" normalizeH="0" baseline="0">
                        <a:ln>
                          <a:noFill/>
                        </a:ln>
                        <a:solidFill>
                          <a:srgbClr val="FFFF00"/>
                        </a:solidFill>
                        <a:effectLst/>
                        <a:latin typeface="Gill Sans" charset="0"/>
                        <a:ea typeface="Times New Roman" charset="0"/>
                        <a:cs typeface="Times New Roman"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OGS</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MAGIC_OGS 04/09</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Explora</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Ionian Sea</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rgbClr val="FFFF00"/>
                          </a:solidFill>
                          <a:effectLst/>
                          <a:latin typeface="Gill Sans" charset="0"/>
                          <a:ea typeface="Times New Roman" charset="0"/>
                          <a:cs typeface="Times New Roman" charset="0"/>
                        </a:rPr>
                        <a:t>A. Cova</a:t>
                      </a:r>
                      <a:endParaRPr kumimoji="0" lang="en-US" sz="1400" b="0" i="0" u="none" strike="noStrike" cap="none" normalizeH="0" baseline="0">
                        <a:ln>
                          <a:noFill/>
                        </a:ln>
                        <a:solidFill>
                          <a:srgbClr val="FFFF00"/>
                        </a:solidFill>
                        <a:effectLst/>
                        <a:latin typeface="Gill Sans" charset="0"/>
                      </a:endParaRPr>
                    </a:p>
                  </a:txBody>
                  <a:tcPr marL="36000" marR="36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9FF"/>
                    </a:solidFill>
                  </a:tcPr>
                </a:tc>
              </a:tr>
            </a:tbl>
          </a:graphicData>
        </a:graphic>
      </p:graphicFrame>
      <p:sp>
        <p:nvSpPr>
          <p:cNvPr id="73817" name="Text Box 1145"/>
          <p:cNvSpPr txBox="1">
            <a:spLocks noChangeArrowheads="1"/>
          </p:cNvSpPr>
          <p:nvPr/>
        </p:nvSpPr>
        <p:spPr bwMode="auto">
          <a:xfrm>
            <a:off x="3886200" y="0"/>
            <a:ext cx="5257800" cy="336550"/>
          </a:xfrm>
          <a:prstGeom prst="rect">
            <a:avLst/>
          </a:prstGeom>
          <a:solidFill>
            <a:srgbClr val="0009FF"/>
          </a:solidFill>
          <a:ln w="9525">
            <a:noFill/>
            <a:miter lim="800000"/>
            <a:headEnd/>
            <a:tailEnd/>
          </a:ln>
        </p:spPr>
        <p:txBody>
          <a:bodyPr>
            <a:prstTxWarp prst="textNoShape">
              <a:avLst/>
            </a:prstTxWarp>
            <a:spAutoFit/>
          </a:bodyPr>
          <a:lstStyle/>
          <a:p>
            <a:pPr algn="ctr" eaLnBrk="1" hangingPunct="1">
              <a:spcBef>
                <a:spcPct val="50000"/>
              </a:spcBef>
            </a:pPr>
            <a:r>
              <a:rPr lang="en-US" sz="1600">
                <a:solidFill>
                  <a:srgbClr val="FFFF00"/>
                </a:solidFill>
                <a:latin typeface="Arial" charset="0"/>
              </a:rPr>
              <a:t>MaGIC Acquisition Cruises  YEAR TWO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4" name="Text Box 6"/>
          <p:cNvSpPr txBox="1">
            <a:spLocks noChangeArrowheads="1"/>
          </p:cNvSpPr>
          <p:nvPr/>
        </p:nvSpPr>
        <p:spPr bwMode="auto">
          <a:xfrm>
            <a:off x="115888" y="733425"/>
            <a:ext cx="8875712" cy="1311275"/>
          </a:xfrm>
          <a:prstGeom prst="rect">
            <a:avLst/>
          </a:prstGeom>
          <a:noFill/>
          <a:ln w="9525">
            <a:noFill/>
            <a:miter lim="800000"/>
            <a:headEnd/>
            <a:tailEnd/>
          </a:ln>
        </p:spPr>
        <p:txBody>
          <a:bodyPr>
            <a:prstTxWarp prst="textNoShape">
              <a:avLst/>
            </a:prstTxWarp>
            <a:spAutoFit/>
          </a:bodyPr>
          <a:lstStyle/>
          <a:p>
            <a:r>
              <a:rPr lang="it-IT" sz="2000">
                <a:solidFill>
                  <a:srgbClr val="FFFF00"/>
                </a:solidFill>
              </a:rPr>
              <a:t>Acquisition of 60.000 nautic miles of multibeam bathymetry</a:t>
            </a:r>
          </a:p>
          <a:p>
            <a:r>
              <a:rPr lang="it-IT" sz="2000">
                <a:solidFill>
                  <a:srgbClr val="FFFF00"/>
                </a:solidFill>
              </a:rPr>
              <a:t>Recovery of 13.000 nautic miles of existing data</a:t>
            </a:r>
          </a:p>
          <a:p>
            <a:r>
              <a:rPr lang="it-IT" sz="2000">
                <a:solidFill>
                  <a:srgbClr val="FFFF00"/>
                </a:solidFill>
              </a:rPr>
              <a:t>Production of 72 marine geohazards maps 1:50.000</a:t>
            </a:r>
          </a:p>
          <a:p>
            <a:r>
              <a:rPr lang="it-IT" sz="2000">
                <a:solidFill>
                  <a:srgbClr val="FFFF00"/>
                </a:solidFill>
              </a:rPr>
              <a:t>Database to manage information in technical and scientific literature </a:t>
            </a:r>
          </a:p>
        </p:txBody>
      </p:sp>
      <p:sp>
        <p:nvSpPr>
          <p:cNvPr id="75779" name="Text Box 7"/>
          <p:cNvSpPr txBox="1">
            <a:spLocks noChangeArrowheads="1"/>
          </p:cNvSpPr>
          <p:nvPr/>
        </p:nvSpPr>
        <p:spPr bwMode="auto">
          <a:xfrm>
            <a:off x="228600" y="152400"/>
            <a:ext cx="5791200" cy="457200"/>
          </a:xfrm>
          <a:prstGeom prst="rect">
            <a:avLst/>
          </a:prstGeom>
          <a:noFill/>
          <a:ln w="9525">
            <a:noFill/>
            <a:miter lim="800000"/>
            <a:headEnd/>
            <a:tailEnd/>
          </a:ln>
        </p:spPr>
        <p:txBody>
          <a:bodyPr>
            <a:prstTxWarp prst="textNoShape">
              <a:avLst/>
            </a:prstTxWarp>
            <a:spAutoFit/>
          </a:bodyPr>
          <a:lstStyle/>
          <a:p>
            <a:r>
              <a:rPr lang="it-IT" sz="2400" b="1">
                <a:solidFill>
                  <a:srgbClr val="FFFF00"/>
                </a:solidFill>
              </a:rPr>
              <a:t>Outputs, Deliveralbles and Results</a:t>
            </a:r>
          </a:p>
        </p:txBody>
      </p:sp>
      <p:sp>
        <p:nvSpPr>
          <p:cNvPr id="217096" name="Text Box 8"/>
          <p:cNvSpPr txBox="1">
            <a:spLocks noChangeArrowheads="1"/>
          </p:cNvSpPr>
          <p:nvPr/>
        </p:nvSpPr>
        <p:spPr bwMode="auto">
          <a:xfrm>
            <a:off x="115888" y="2362200"/>
            <a:ext cx="8875712" cy="3444875"/>
          </a:xfrm>
          <a:prstGeom prst="rect">
            <a:avLst/>
          </a:prstGeom>
          <a:noFill/>
          <a:ln w="9525">
            <a:noFill/>
            <a:miter lim="800000"/>
            <a:headEnd/>
            <a:tailEnd/>
          </a:ln>
        </p:spPr>
        <p:txBody>
          <a:bodyPr>
            <a:prstTxWarp prst="textNoShape">
              <a:avLst/>
            </a:prstTxWarp>
            <a:spAutoFit/>
          </a:bodyPr>
          <a:lstStyle/>
          <a:p>
            <a:r>
              <a:rPr lang="it-IT" sz="2000">
                <a:solidFill>
                  <a:srgbClr val="FFFF00"/>
                </a:solidFill>
              </a:rPr>
              <a:t>Creation of base of bathymetric data that will be used for any civil protection operation and will highlight future variation at the seafloor </a:t>
            </a:r>
          </a:p>
          <a:p>
            <a:endParaRPr lang="it-IT" sz="2000">
              <a:solidFill>
                <a:srgbClr val="FFFF00"/>
              </a:solidFill>
            </a:endParaRPr>
          </a:p>
          <a:p>
            <a:r>
              <a:rPr lang="it-IT" sz="2000">
                <a:solidFill>
                  <a:srgbClr val="FFFF00"/>
                </a:solidFill>
              </a:rPr>
              <a:t>Increase in our knowledge of events/processes occurring at the seafloor, by extensive data comparison and repetition of survey trough time on key areas</a:t>
            </a:r>
          </a:p>
          <a:p>
            <a:endParaRPr lang="it-IT" sz="2000">
              <a:solidFill>
                <a:srgbClr val="FFFF00"/>
              </a:solidFill>
            </a:endParaRPr>
          </a:p>
          <a:p>
            <a:r>
              <a:rPr lang="it-IT" sz="2000">
                <a:solidFill>
                  <a:srgbClr val="FFFF00"/>
                </a:solidFill>
              </a:rPr>
              <a:t>Spread overamong the Italian Marine Geology reserach community competencies on multibeam data acquisition, processing and interpretation</a:t>
            </a:r>
          </a:p>
          <a:p>
            <a:endParaRPr lang="it-IT" sz="2000">
              <a:solidFill>
                <a:srgbClr val="FFFF00"/>
              </a:solidFill>
            </a:endParaRPr>
          </a:p>
          <a:p>
            <a:r>
              <a:rPr lang="it-IT" sz="2000">
                <a:solidFill>
                  <a:srgbClr val="FFFF00"/>
                </a:solidFill>
              </a:rPr>
              <a:t>Promote marine geology studies on the Italiamn Seas especially among young fellows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70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709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70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709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709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autoUpdateAnimBg="0"/>
      <p:bldP spid="217096" grpId="0" build="p" autoUpdateAnimBg="0"/>
    </p:bld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2195513" y="2633663"/>
            <a:ext cx="4378325" cy="2073275"/>
            <a:chOff x="1383" y="1659"/>
            <a:chExt cx="2758" cy="1306"/>
          </a:xfrm>
        </p:grpSpPr>
        <p:sp>
          <p:nvSpPr>
            <p:cNvPr id="76804" name="Rectangle 3"/>
            <p:cNvSpPr>
              <a:spLocks noChangeArrowheads="1"/>
            </p:cNvSpPr>
            <p:nvPr/>
          </p:nvSpPr>
          <p:spPr bwMode="auto">
            <a:xfrm>
              <a:off x="1383" y="2394"/>
              <a:ext cx="176" cy="104"/>
            </a:xfrm>
            <a:prstGeom prst="rect">
              <a:avLst/>
            </a:prstGeom>
            <a:solidFill>
              <a:srgbClr val="0000FF">
                <a:alpha val="25098"/>
              </a:srgbClr>
            </a:solidFill>
            <a:ln w="9525">
              <a:noFill/>
              <a:miter lim="800000"/>
              <a:headEnd/>
              <a:tailEnd/>
            </a:ln>
          </p:spPr>
          <p:txBody>
            <a:bodyPr wrap="none" anchor="ctr">
              <a:prstTxWarp prst="textNoShape">
                <a:avLst/>
              </a:prstTxWarp>
            </a:bodyPr>
            <a:lstStyle/>
            <a:p>
              <a:endParaRPr lang="it-IT"/>
            </a:p>
          </p:txBody>
        </p:sp>
        <p:sp>
          <p:nvSpPr>
            <p:cNvPr id="76805" name="Rectangle 4"/>
            <p:cNvSpPr>
              <a:spLocks noChangeArrowheads="1"/>
            </p:cNvSpPr>
            <p:nvPr/>
          </p:nvSpPr>
          <p:spPr bwMode="auto">
            <a:xfrm>
              <a:off x="1744" y="2416"/>
              <a:ext cx="176" cy="104"/>
            </a:xfrm>
            <a:prstGeom prst="rect">
              <a:avLst/>
            </a:prstGeom>
            <a:solidFill>
              <a:srgbClr val="0000FF">
                <a:alpha val="25098"/>
              </a:srgbClr>
            </a:solidFill>
            <a:ln w="9525">
              <a:noFill/>
              <a:miter lim="800000"/>
              <a:headEnd/>
              <a:tailEnd/>
            </a:ln>
          </p:spPr>
          <p:txBody>
            <a:bodyPr wrap="none" anchor="ctr">
              <a:prstTxWarp prst="textNoShape">
                <a:avLst/>
              </a:prstTxWarp>
            </a:bodyPr>
            <a:lstStyle/>
            <a:p>
              <a:endParaRPr lang="it-IT"/>
            </a:p>
          </p:txBody>
        </p:sp>
        <p:sp>
          <p:nvSpPr>
            <p:cNvPr id="76806" name="Rectangle 5"/>
            <p:cNvSpPr>
              <a:spLocks noChangeArrowheads="1"/>
            </p:cNvSpPr>
            <p:nvPr/>
          </p:nvSpPr>
          <p:spPr bwMode="auto">
            <a:xfrm>
              <a:off x="2832" y="1851"/>
              <a:ext cx="176" cy="104"/>
            </a:xfrm>
            <a:prstGeom prst="rect">
              <a:avLst/>
            </a:prstGeom>
            <a:solidFill>
              <a:srgbClr val="0000FF">
                <a:alpha val="25098"/>
              </a:srgbClr>
            </a:solidFill>
            <a:ln w="9525">
              <a:noFill/>
              <a:miter lim="800000"/>
              <a:headEnd/>
              <a:tailEnd/>
            </a:ln>
          </p:spPr>
          <p:txBody>
            <a:bodyPr wrap="none" anchor="ctr">
              <a:prstTxWarp prst="textNoShape">
                <a:avLst/>
              </a:prstTxWarp>
            </a:bodyPr>
            <a:lstStyle/>
            <a:p>
              <a:endParaRPr lang="it-IT"/>
            </a:p>
          </p:txBody>
        </p:sp>
        <p:sp>
          <p:nvSpPr>
            <p:cNvPr id="76807" name="Rectangle 6"/>
            <p:cNvSpPr>
              <a:spLocks noChangeArrowheads="1"/>
            </p:cNvSpPr>
            <p:nvPr/>
          </p:nvSpPr>
          <p:spPr bwMode="auto">
            <a:xfrm>
              <a:off x="3840" y="2152"/>
              <a:ext cx="176" cy="104"/>
            </a:xfrm>
            <a:prstGeom prst="rect">
              <a:avLst/>
            </a:prstGeom>
            <a:solidFill>
              <a:srgbClr val="0000FF">
                <a:alpha val="25098"/>
              </a:srgbClr>
            </a:solidFill>
            <a:ln w="9525">
              <a:noFill/>
              <a:miter lim="800000"/>
              <a:headEnd/>
              <a:tailEnd/>
            </a:ln>
          </p:spPr>
          <p:txBody>
            <a:bodyPr wrap="none" anchor="ctr">
              <a:prstTxWarp prst="textNoShape">
                <a:avLst/>
              </a:prstTxWarp>
            </a:bodyPr>
            <a:lstStyle/>
            <a:p>
              <a:endParaRPr lang="it-IT"/>
            </a:p>
          </p:txBody>
        </p:sp>
        <p:sp>
          <p:nvSpPr>
            <p:cNvPr id="76808" name="Rectangle 7"/>
            <p:cNvSpPr>
              <a:spLocks noChangeArrowheads="1"/>
            </p:cNvSpPr>
            <p:nvPr/>
          </p:nvSpPr>
          <p:spPr bwMode="auto">
            <a:xfrm>
              <a:off x="3549" y="2861"/>
              <a:ext cx="176" cy="104"/>
            </a:xfrm>
            <a:prstGeom prst="rect">
              <a:avLst/>
            </a:prstGeom>
            <a:solidFill>
              <a:srgbClr val="0000FF">
                <a:alpha val="25098"/>
              </a:srgbClr>
            </a:solidFill>
            <a:ln w="9525">
              <a:noFill/>
              <a:miter lim="800000"/>
              <a:headEnd/>
              <a:tailEnd/>
            </a:ln>
          </p:spPr>
          <p:txBody>
            <a:bodyPr wrap="none" anchor="ctr">
              <a:prstTxWarp prst="textNoShape">
                <a:avLst/>
              </a:prstTxWarp>
            </a:bodyPr>
            <a:lstStyle/>
            <a:p>
              <a:endParaRPr lang="it-IT"/>
            </a:p>
          </p:txBody>
        </p:sp>
        <p:sp>
          <p:nvSpPr>
            <p:cNvPr id="76809" name="Rectangle 8"/>
            <p:cNvSpPr>
              <a:spLocks noChangeArrowheads="1"/>
            </p:cNvSpPr>
            <p:nvPr/>
          </p:nvSpPr>
          <p:spPr bwMode="auto">
            <a:xfrm>
              <a:off x="2901" y="2786"/>
              <a:ext cx="176" cy="104"/>
            </a:xfrm>
            <a:prstGeom prst="rect">
              <a:avLst/>
            </a:prstGeom>
            <a:solidFill>
              <a:srgbClr val="0000FF">
                <a:alpha val="25098"/>
              </a:srgbClr>
            </a:solidFill>
            <a:ln w="9525">
              <a:noFill/>
              <a:miter lim="800000"/>
              <a:headEnd/>
              <a:tailEnd/>
            </a:ln>
          </p:spPr>
          <p:txBody>
            <a:bodyPr wrap="none" anchor="ctr">
              <a:prstTxWarp prst="textNoShape">
                <a:avLst/>
              </a:prstTxWarp>
            </a:bodyPr>
            <a:lstStyle/>
            <a:p>
              <a:endParaRPr lang="it-IT"/>
            </a:p>
          </p:txBody>
        </p:sp>
        <p:sp>
          <p:nvSpPr>
            <p:cNvPr id="76810" name="Rectangle 9"/>
            <p:cNvSpPr>
              <a:spLocks noChangeArrowheads="1"/>
            </p:cNvSpPr>
            <p:nvPr/>
          </p:nvSpPr>
          <p:spPr bwMode="auto">
            <a:xfrm rot="-5400000">
              <a:off x="3717" y="2018"/>
              <a:ext cx="176" cy="104"/>
            </a:xfrm>
            <a:prstGeom prst="rect">
              <a:avLst/>
            </a:prstGeom>
            <a:solidFill>
              <a:srgbClr val="0000FF">
                <a:alpha val="25098"/>
              </a:srgbClr>
            </a:solidFill>
            <a:ln w="9525">
              <a:noFill/>
              <a:miter lim="800000"/>
              <a:headEnd/>
              <a:tailEnd/>
            </a:ln>
          </p:spPr>
          <p:txBody>
            <a:bodyPr wrap="none" anchor="ctr">
              <a:prstTxWarp prst="textNoShape">
                <a:avLst/>
              </a:prstTxWarp>
            </a:bodyPr>
            <a:lstStyle/>
            <a:p>
              <a:endParaRPr lang="it-IT"/>
            </a:p>
          </p:txBody>
        </p:sp>
        <p:sp>
          <p:nvSpPr>
            <p:cNvPr id="76811" name="Rectangle 10"/>
            <p:cNvSpPr>
              <a:spLocks noChangeArrowheads="1"/>
            </p:cNvSpPr>
            <p:nvPr/>
          </p:nvSpPr>
          <p:spPr bwMode="auto">
            <a:xfrm rot="-5400000">
              <a:off x="3891" y="1757"/>
              <a:ext cx="176" cy="104"/>
            </a:xfrm>
            <a:prstGeom prst="rect">
              <a:avLst/>
            </a:prstGeom>
            <a:solidFill>
              <a:srgbClr val="0000FF">
                <a:alpha val="25098"/>
              </a:srgbClr>
            </a:solidFill>
            <a:ln w="9525">
              <a:noFill/>
              <a:miter lim="800000"/>
              <a:headEnd/>
              <a:tailEnd/>
            </a:ln>
          </p:spPr>
          <p:txBody>
            <a:bodyPr wrap="none" anchor="ctr">
              <a:prstTxWarp prst="textNoShape">
                <a:avLst/>
              </a:prstTxWarp>
            </a:bodyPr>
            <a:lstStyle/>
            <a:p>
              <a:endParaRPr lang="it-IT"/>
            </a:p>
          </p:txBody>
        </p:sp>
        <p:sp>
          <p:nvSpPr>
            <p:cNvPr id="76812" name="Rectangle 11"/>
            <p:cNvSpPr>
              <a:spLocks noChangeArrowheads="1"/>
            </p:cNvSpPr>
            <p:nvPr/>
          </p:nvSpPr>
          <p:spPr bwMode="auto">
            <a:xfrm rot="-5400000">
              <a:off x="4001" y="1832"/>
              <a:ext cx="176" cy="104"/>
            </a:xfrm>
            <a:prstGeom prst="rect">
              <a:avLst/>
            </a:prstGeom>
            <a:solidFill>
              <a:srgbClr val="0000FF">
                <a:alpha val="25098"/>
              </a:srgbClr>
            </a:solidFill>
            <a:ln w="9525">
              <a:noFill/>
              <a:miter lim="800000"/>
              <a:headEnd/>
              <a:tailEnd/>
            </a:ln>
          </p:spPr>
          <p:txBody>
            <a:bodyPr wrap="none" anchor="ctr">
              <a:prstTxWarp prst="textNoShape">
                <a:avLst/>
              </a:prstTxWarp>
            </a:bodyPr>
            <a:lstStyle/>
            <a:p>
              <a:endParaRPr lang="it-IT"/>
            </a:p>
          </p:txBody>
        </p:sp>
        <p:sp>
          <p:nvSpPr>
            <p:cNvPr id="76813" name="Rectangle 12"/>
            <p:cNvSpPr>
              <a:spLocks noChangeArrowheads="1"/>
            </p:cNvSpPr>
            <p:nvPr/>
          </p:nvSpPr>
          <p:spPr bwMode="auto">
            <a:xfrm rot="-5400000">
              <a:off x="1791" y="2283"/>
              <a:ext cx="176" cy="104"/>
            </a:xfrm>
            <a:prstGeom prst="rect">
              <a:avLst/>
            </a:prstGeom>
            <a:solidFill>
              <a:srgbClr val="0000FF">
                <a:alpha val="25098"/>
              </a:srgbClr>
            </a:solidFill>
            <a:ln w="9525">
              <a:noFill/>
              <a:miter lim="800000"/>
              <a:headEnd/>
              <a:tailEnd/>
            </a:ln>
          </p:spPr>
          <p:txBody>
            <a:bodyPr wrap="none" anchor="ctr">
              <a:prstTxWarp prst="textNoShape">
                <a:avLst/>
              </a:prstTxWarp>
            </a:bodyPr>
            <a:lstStyle/>
            <a:p>
              <a:endParaRPr lang="it-IT"/>
            </a:p>
          </p:txBody>
        </p:sp>
        <p:sp>
          <p:nvSpPr>
            <p:cNvPr id="76814" name="Rectangle 13"/>
            <p:cNvSpPr>
              <a:spLocks noChangeArrowheads="1"/>
            </p:cNvSpPr>
            <p:nvPr/>
          </p:nvSpPr>
          <p:spPr bwMode="auto">
            <a:xfrm rot="-5400000">
              <a:off x="1357" y="1710"/>
              <a:ext cx="176" cy="104"/>
            </a:xfrm>
            <a:prstGeom prst="rect">
              <a:avLst/>
            </a:prstGeom>
            <a:solidFill>
              <a:srgbClr val="0000FF">
                <a:alpha val="25098"/>
              </a:srgbClr>
            </a:solidFill>
            <a:ln w="9525">
              <a:noFill/>
              <a:miter lim="800000"/>
              <a:headEnd/>
              <a:tailEnd/>
            </a:ln>
          </p:spPr>
          <p:txBody>
            <a:bodyPr wrap="none" anchor="ctr">
              <a:prstTxWarp prst="textNoShape">
                <a:avLst/>
              </a:prstTxWarp>
            </a:bodyPr>
            <a:lstStyle/>
            <a:p>
              <a:endParaRPr lang="it-IT"/>
            </a:p>
          </p:txBody>
        </p:sp>
        <p:sp>
          <p:nvSpPr>
            <p:cNvPr id="76815" name="Rectangle 14"/>
            <p:cNvSpPr>
              <a:spLocks noChangeArrowheads="1"/>
            </p:cNvSpPr>
            <p:nvPr/>
          </p:nvSpPr>
          <p:spPr bwMode="auto">
            <a:xfrm rot="-5400000">
              <a:off x="1470" y="1695"/>
              <a:ext cx="176" cy="104"/>
            </a:xfrm>
            <a:prstGeom prst="rect">
              <a:avLst/>
            </a:prstGeom>
            <a:solidFill>
              <a:srgbClr val="0000FF">
                <a:alpha val="25098"/>
              </a:srgbClr>
            </a:solidFill>
            <a:ln w="9525">
              <a:noFill/>
              <a:miter lim="800000"/>
              <a:headEnd/>
              <a:tailEnd/>
            </a:ln>
          </p:spPr>
          <p:txBody>
            <a:bodyPr wrap="none" anchor="ctr">
              <a:prstTxWarp prst="textNoShape">
                <a:avLst/>
              </a:prstTxWarp>
            </a:bodyPr>
            <a:lstStyle/>
            <a:p>
              <a:endParaRPr lang="it-IT"/>
            </a:p>
          </p:txBody>
        </p:sp>
      </p:grpSp>
      <p:pic>
        <p:nvPicPr>
          <p:cNvPr id="380944" name="Picture 16" descr="FogliMagic1anno"/>
          <p:cNvPicPr>
            <a:picLocks noChangeAspect="1" noChangeArrowheads="1"/>
          </p:cNvPicPr>
          <p:nvPr/>
        </p:nvPicPr>
        <p:blipFill>
          <a:blip r:embed="rId3"/>
          <a:srcRect/>
          <a:stretch>
            <a:fillRect/>
          </a:stretch>
        </p:blipFill>
        <p:spPr bwMode="auto">
          <a:xfrm>
            <a:off x="2071688" y="685800"/>
            <a:ext cx="4999037" cy="5372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380944"/>
                                        </p:tgtEl>
                                        <p:attrNameLst>
                                          <p:attrName>style.visibility</p:attrName>
                                        </p:attrNameLst>
                                      </p:cBhvr>
                                      <p:to>
                                        <p:strVal val="visible"/>
                                      </p:to>
                                    </p:set>
                                    <p:anim calcmode="lin" valueType="num">
                                      <p:cBhvr>
                                        <p:cTn id="11" dur="500" fill="hold"/>
                                        <p:tgtEl>
                                          <p:spTgt spid="380944"/>
                                        </p:tgtEl>
                                        <p:attrNameLst>
                                          <p:attrName>ppt_w</p:attrName>
                                        </p:attrNameLst>
                                      </p:cBhvr>
                                      <p:tavLst>
                                        <p:tav tm="0">
                                          <p:val>
                                            <p:fltVal val="0"/>
                                          </p:val>
                                        </p:tav>
                                        <p:tav tm="100000">
                                          <p:val>
                                            <p:strVal val="#ppt_w"/>
                                          </p:val>
                                        </p:tav>
                                      </p:tavLst>
                                    </p:anim>
                                    <p:anim calcmode="lin" valueType="num">
                                      <p:cBhvr>
                                        <p:cTn id="12" dur="500" fill="hold"/>
                                        <p:tgtEl>
                                          <p:spTgt spid="3809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6834" name="Rectangle 1026"/>
          <p:cNvSpPr>
            <a:spLocks noChangeArrowheads="1"/>
          </p:cNvSpPr>
          <p:nvPr/>
        </p:nvSpPr>
        <p:spPr bwMode="auto">
          <a:xfrm>
            <a:off x="4572000" y="2362200"/>
            <a:ext cx="3505200" cy="4114800"/>
          </a:xfrm>
          <a:prstGeom prst="rect">
            <a:avLst/>
          </a:prstGeom>
          <a:solidFill>
            <a:schemeClr val="bg1"/>
          </a:solidFill>
          <a:ln w="9525">
            <a:solidFill>
              <a:schemeClr val="tx1"/>
            </a:solidFill>
            <a:miter lim="800000"/>
            <a:headEnd/>
            <a:tailEnd/>
          </a:ln>
          <a:effectLst>
            <a:prstShdw prst="shdw18" dist="17961" dir="13500000">
              <a:schemeClr val="tx1">
                <a:gamma/>
                <a:shade val="60000"/>
                <a:invGamma/>
                <a:alpha val="74998"/>
              </a:schemeClr>
            </a:prstShdw>
          </a:effectLst>
        </p:spPr>
        <p:txBody>
          <a:bodyPr wrap="none" anchor="ctr">
            <a:prstTxWarp prst="textNoShape">
              <a:avLst/>
            </a:prstTxWarp>
          </a:bodyPr>
          <a:lstStyle/>
          <a:p>
            <a:pPr>
              <a:defRPr/>
            </a:pPr>
            <a:endParaRPr lang="it-IT"/>
          </a:p>
        </p:txBody>
      </p:sp>
      <p:sp>
        <p:nvSpPr>
          <p:cNvPr id="376835" name="Rectangle 1027"/>
          <p:cNvSpPr>
            <a:spLocks noChangeArrowheads="1"/>
          </p:cNvSpPr>
          <p:nvPr/>
        </p:nvSpPr>
        <p:spPr bwMode="auto">
          <a:xfrm>
            <a:off x="1828800" y="850900"/>
            <a:ext cx="1905000" cy="1219200"/>
          </a:xfrm>
          <a:prstGeom prst="rect">
            <a:avLst/>
          </a:prstGeom>
          <a:solidFill>
            <a:srgbClr val="FFF1BF"/>
          </a:solidFill>
          <a:ln w="9525">
            <a:solidFill>
              <a:schemeClr val="tx1"/>
            </a:solidFill>
            <a:miter lim="800000"/>
            <a:headEnd/>
            <a:tailEnd/>
          </a:ln>
          <a:effectLst>
            <a:outerShdw blurRad="63500" dist="107763" dir="2700000" algn="ctr" rotWithShape="0">
              <a:schemeClr val="bg2">
                <a:alpha val="74998"/>
              </a:schemeClr>
            </a:outerShdw>
          </a:effectLst>
        </p:spPr>
        <p:txBody>
          <a:bodyPr anchor="ctr">
            <a:prstTxWarp prst="textNoShape">
              <a:avLst/>
            </a:prstTxWarp>
          </a:bodyPr>
          <a:lstStyle/>
          <a:p>
            <a:pPr algn="ctr">
              <a:defRPr/>
            </a:pPr>
            <a:r>
              <a:rPr lang="en-GB" sz="1800"/>
              <a:t>Steering Committee</a:t>
            </a:r>
            <a:endParaRPr lang="en-GB" sz="2000"/>
          </a:p>
          <a:p>
            <a:pPr algn="ctr">
              <a:defRPr/>
            </a:pPr>
            <a:r>
              <a:rPr lang="en-GB" sz="1400"/>
              <a:t>Relationship </a:t>
            </a:r>
            <a:br>
              <a:rPr lang="en-GB" sz="1400"/>
            </a:br>
            <a:r>
              <a:rPr lang="en-GB" sz="1400"/>
              <a:t>among institutions </a:t>
            </a:r>
            <a:endParaRPr lang="en-GB" sz="2000"/>
          </a:p>
        </p:txBody>
      </p:sp>
      <p:sp>
        <p:nvSpPr>
          <p:cNvPr id="376836" name="Rectangle 1028"/>
          <p:cNvSpPr>
            <a:spLocks noChangeArrowheads="1"/>
          </p:cNvSpPr>
          <p:nvPr/>
        </p:nvSpPr>
        <p:spPr bwMode="auto">
          <a:xfrm>
            <a:off x="4025900" y="838200"/>
            <a:ext cx="1676400" cy="1219200"/>
          </a:xfrm>
          <a:prstGeom prst="rect">
            <a:avLst/>
          </a:prstGeom>
          <a:solidFill>
            <a:srgbClr val="FFF1BF"/>
          </a:solidFill>
          <a:ln w="9525">
            <a:solidFill>
              <a:schemeClr val="tx1"/>
            </a:solidFill>
            <a:miter lim="800000"/>
            <a:headEnd/>
            <a:tailEnd/>
          </a:ln>
          <a:effectLst>
            <a:outerShdw blurRad="63500" dist="107763" dir="2700000" algn="ctr" rotWithShape="0">
              <a:schemeClr val="bg2">
                <a:alpha val="74998"/>
              </a:schemeClr>
            </a:outerShdw>
          </a:effectLst>
        </p:spPr>
        <p:txBody>
          <a:bodyPr anchor="ctr">
            <a:prstTxWarp prst="textNoShape">
              <a:avLst/>
            </a:prstTxWarp>
          </a:bodyPr>
          <a:lstStyle/>
          <a:p>
            <a:pPr algn="ctr">
              <a:defRPr/>
            </a:pPr>
            <a:r>
              <a:rPr lang="en-GB" sz="1800"/>
              <a:t>Scientific</a:t>
            </a:r>
          </a:p>
          <a:p>
            <a:pPr algn="ctr">
              <a:defRPr/>
            </a:pPr>
            <a:r>
              <a:rPr lang="en-GB" sz="1800"/>
              <a:t>Committee</a:t>
            </a:r>
            <a:endParaRPr lang="en-GB" sz="2000"/>
          </a:p>
          <a:p>
            <a:pPr algn="ctr">
              <a:defRPr/>
            </a:pPr>
            <a:r>
              <a:rPr lang="en-GB" sz="1400"/>
              <a:t>Mapping</a:t>
            </a:r>
          </a:p>
          <a:p>
            <a:pPr algn="ctr">
              <a:defRPr/>
            </a:pPr>
            <a:r>
              <a:rPr lang="en-GB" sz="1400"/>
              <a:t>Standard</a:t>
            </a:r>
          </a:p>
        </p:txBody>
      </p:sp>
      <p:sp>
        <p:nvSpPr>
          <p:cNvPr id="376837" name="Rectangle 1029"/>
          <p:cNvSpPr>
            <a:spLocks noChangeArrowheads="1"/>
          </p:cNvSpPr>
          <p:nvPr/>
        </p:nvSpPr>
        <p:spPr bwMode="auto">
          <a:xfrm>
            <a:off x="6096000" y="838200"/>
            <a:ext cx="1676400" cy="1219200"/>
          </a:xfrm>
          <a:prstGeom prst="rect">
            <a:avLst/>
          </a:prstGeom>
          <a:solidFill>
            <a:srgbClr val="FFF1BF"/>
          </a:solidFill>
          <a:ln w="9525">
            <a:solidFill>
              <a:schemeClr val="tx1"/>
            </a:solidFill>
            <a:miter lim="800000"/>
            <a:headEnd/>
            <a:tailEnd/>
          </a:ln>
          <a:effectLst>
            <a:outerShdw blurRad="63500" dist="107763" dir="2700000" algn="ctr" rotWithShape="0">
              <a:schemeClr val="bg2">
                <a:alpha val="74998"/>
              </a:schemeClr>
            </a:outerShdw>
          </a:effectLst>
        </p:spPr>
        <p:txBody>
          <a:bodyPr anchor="ctr">
            <a:prstTxWarp prst="textNoShape">
              <a:avLst/>
            </a:prstTxWarp>
          </a:bodyPr>
          <a:lstStyle/>
          <a:p>
            <a:pPr algn="ctr">
              <a:defRPr/>
            </a:pPr>
            <a:r>
              <a:rPr lang="en-GB" sz="1600"/>
              <a:t>Group acquisition and processing</a:t>
            </a:r>
            <a:r>
              <a:rPr lang="en-GB" sz="1800"/>
              <a:t> </a:t>
            </a:r>
          </a:p>
          <a:p>
            <a:pPr algn="ctr">
              <a:defRPr/>
            </a:pPr>
            <a:r>
              <a:rPr lang="en-GB" sz="1400"/>
              <a:t>Acquisition </a:t>
            </a:r>
            <a:br>
              <a:rPr lang="en-GB" sz="1400"/>
            </a:br>
            <a:r>
              <a:rPr lang="en-GB" sz="1400"/>
              <a:t>Standard</a:t>
            </a:r>
            <a:endParaRPr lang="en-GB" sz="1200"/>
          </a:p>
        </p:txBody>
      </p:sp>
      <p:sp>
        <p:nvSpPr>
          <p:cNvPr id="376838" name="Rectangle 1030"/>
          <p:cNvSpPr>
            <a:spLocks noChangeArrowheads="1"/>
          </p:cNvSpPr>
          <p:nvPr/>
        </p:nvSpPr>
        <p:spPr bwMode="auto">
          <a:xfrm>
            <a:off x="2209800" y="2590800"/>
            <a:ext cx="1981200" cy="838200"/>
          </a:xfrm>
          <a:prstGeom prst="rect">
            <a:avLst/>
          </a:prstGeom>
          <a:solidFill>
            <a:srgbClr val="FFF1BF"/>
          </a:solidFill>
          <a:ln w="9525">
            <a:solidFill>
              <a:schemeClr val="tx1"/>
            </a:solidFill>
            <a:miter lim="800000"/>
            <a:headEnd/>
            <a:tailEnd/>
          </a:ln>
          <a:effectLst>
            <a:outerShdw blurRad="63500" dist="107763" dir="2700000" algn="ctr" rotWithShape="0">
              <a:schemeClr val="bg2">
                <a:alpha val="74998"/>
              </a:schemeClr>
            </a:outerShdw>
          </a:effectLst>
        </p:spPr>
        <p:txBody>
          <a:bodyPr anchor="ctr">
            <a:prstTxWarp prst="textNoShape">
              <a:avLst/>
            </a:prstTxWarp>
          </a:bodyPr>
          <a:lstStyle/>
          <a:p>
            <a:pPr algn="ctr">
              <a:defRPr/>
            </a:pPr>
            <a:r>
              <a:rPr lang="en-GB" sz="2000"/>
              <a:t>Unità di Ricerca</a:t>
            </a:r>
          </a:p>
          <a:p>
            <a:pPr algn="ctr">
              <a:defRPr/>
            </a:pPr>
            <a:r>
              <a:rPr lang="en-GB" sz="1400"/>
              <a:t>(Realizzazione Carta)</a:t>
            </a:r>
          </a:p>
        </p:txBody>
      </p:sp>
      <p:grpSp>
        <p:nvGrpSpPr>
          <p:cNvPr id="2" name="Group 1031"/>
          <p:cNvGrpSpPr>
            <a:grpSpLocks/>
          </p:cNvGrpSpPr>
          <p:nvPr/>
        </p:nvGrpSpPr>
        <p:grpSpPr bwMode="auto">
          <a:xfrm>
            <a:off x="4724400" y="2438400"/>
            <a:ext cx="3200400" cy="3810000"/>
            <a:chOff x="2016" y="1488"/>
            <a:chExt cx="1968" cy="2355"/>
          </a:xfrm>
        </p:grpSpPr>
        <p:pic>
          <p:nvPicPr>
            <p:cNvPr id="78876" name="Picture 1032"/>
            <p:cNvPicPr>
              <a:picLocks noChangeAspect="1" noChangeArrowheads="1"/>
            </p:cNvPicPr>
            <p:nvPr/>
          </p:nvPicPr>
          <p:blipFill>
            <a:blip r:embed="rId3"/>
            <a:srcRect/>
            <a:stretch>
              <a:fillRect/>
            </a:stretch>
          </p:blipFill>
          <p:spPr bwMode="auto">
            <a:xfrm>
              <a:off x="2016" y="1488"/>
              <a:ext cx="1934" cy="2282"/>
            </a:xfrm>
            <a:prstGeom prst="rect">
              <a:avLst/>
            </a:prstGeom>
            <a:noFill/>
            <a:ln w="9525">
              <a:noFill/>
              <a:miter lim="800000"/>
              <a:headEnd/>
              <a:tailEnd/>
            </a:ln>
          </p:spPr>
        </p:pic>
        <p:sp>
          <p:nvSpPr>
            <p:cNvPr id="78877" name="Rectangle 1033"/>
            <p:cNvSpPr>
              <a:spLocks noChangeArrowheads="1"/>
            </p:cNvSpPr>
            <p:nvPr/>
          </p:nvSpPr>
          <p:spPr bwMode="auto">
            <a:xfrm>
              <a:off x="2112" y="2160"/>
              <a:ext cx="144" cy="96"/>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78878" name="Rectangle 1034"/>
            <p:cNvSpPr>
              <a:spLocks noChangeArrowheads="1"/>
            </p:cNvSpPr>
            <p:nvPr/>
          </p:nvSpPr>
          <p:spPr bwMode="auto">
            <a:xfrm>
              <a:off x="2208" y="2112"/>
              <a:ext cx="144" cy="96"/>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78879" name="Rectangle 1035"/>
            <p:cNvSpPr>
              <a:spLocks noChangeArrowheads="1"/>
            </p:cNvSpPr>
            <p:nvPr/>
          </p:nvSpPr>
          <p:spPr bwMode="auto">
            <a:xfrm>
              <a:off x="2304" y="2064"/>
              <a:ext cx="144" cy="96"/>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78880" name="Rectangle 1036"/>
            <p:cNvSpPr>
              <a:spLocks noChangeArrowheads="1"/>
            </p:cNvSpPr>
            <p:nvPr/>
          </p:nvSpPr>
          <p:spPr bwMode="auto">
            <a:xfrm>
              <a:off x="2400" y="2112"/>
              <a:ext cx="144" cy="96"/>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78881" name="Rectangle 1037"/>
            <p:cNvSpPr>
              <a:spLocks noChangeArrowheads="1"/>
            </p:cNvSpPr>
            <p:nvPr/>
          </p:nvSpPr>
          <p:spPr bwMode="auto">
            <a:xfrm>
              <a:off x="2256" y="2688"/>
              <a:ext cx="144" cy="96"/>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78882" name="Rectangle 1038"/>
            <p:cNvSpPr>
              <a:spLocks noChangeArrowheads="1"/>
            </p:cNvSpPr>
            <p:nvPr/>
          </p:nvSpPr>
          <p:spPr bwMode="auto">
            <a:xfrm>
              <a:off x="2160" y="2736"/>
              <a:ext cx="144" cy="96"/>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78883" name="Rectangle 1039"/>
            <p:cNvSpPr>
              <a:spLocks noChangeArrowheads="1"/>
            </p:cNvSpPr>
            <p:nvPr/>
          </p:nvSpPr>
          <p:spPr bwMode="auto">
            <a:xfrm>
              <a:off x="2112" y="2832"/>
              <a:ext cx="144" cy="96"/>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78884" name="Rectangle 1040"/>
            <p:cNvSpPr>
              <a:spLocks noChangeArrowheads="1"/>
            </p:cNvSpPr>
            <p:nvPr/>
          </p:nvSpPr>
          <p:spPr bwMode="auto">
            <a:xfrm>
              <a:off x="2112" y="2928"/>
              <a:ext cx="144" cy="96"/>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78885" name="Rectangle 1041"/>
            <p:cNvSpPr>
              <a:spLocks noChangeArrowheads="1"/>
            </p:cNvSpPr>
            <p:nvPr/>
          </p:nvSpPr>
          <p:spPr bwMode="auto">
            <a:xfrm>
              <a:off x="2112" y="3024"/>
              <a:ext cx="144" cy="96"/>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78886" name="Rectangle 1042"/>
            <p:cNvSpPr>
              <a:spLocks noChangeArrowheads="1"/>
            </p:cNvSpPr>
            <p:nvPr/>
          </p:nvSpPr>
          <p:spPr bwMode="auto">
            <a:xfrm>
              <a:off x="2112" y="3120"/>
              <a:ext cx="144" cy="96"/>
            </a:xfrm>
            <a:prstGeom prst="rect">
              <a:avLst/>
            </a:prstGeom>
            <a:noFill/>
            <a:ln w="9525">
              <a:solidFill>
                <a:schemeClr val="tx1"/>
              </a:solidFill>
              <a:miter lim="800000"/>
              <a:headEnd/>
              <a:tailEnd/>
            </a:ln>
          </p:spPr>
          <p:txBody>
            <a:bodyPr wrap="none" anchor="ctr">
              <a:prstTxWarp prst="textNoShape">
                <a:avLst/>
              </a:prstTxWarp>
            </a:bodyPr>
            <a:lstStyle/>
            <a:p>
              <a:endParaRPr lang="it-IT"/>
            </a:p>
          </p:txBody>
        </p:sp>
        <p:sp>
          <p:nvSpPr>
            <p:cNvPr id="78887" name="Rectangle 1043"/>
            <p:cNvSpPr>
              <a:spLocks noChangeArrowheads="1"/>
            </p:cNvSpPr>
            <p:nvPr/>
          </p:nvSpPr>
          <p:spPr bwMode="auto">
            <a:xfrm>
              <a:off x="2211" y="3206"/>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888" name="Rectangle 1044"/>
            <p:cNvSpPr>
              <a:spLocks noChangeArrowheads="1"/>
            </p:cNvSpPr>
            <p:nvPr/>
          </p:nvSpPr>
          <p:spPr bwMode="auto">
            <a:xfrm>
              <a:off x="2352" y="3168"/>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889" name="Rectangle 1045"/>
            <p:cNvSpPr>
              <a:spLocks noChangeArrowheads="1"/>
            </p:cNvSpPr>
            <p:nvPr/>
          </p:nvSpPr>
          <p:spPr bwMode="auto">
            <a:xfrm>
              <a:off x="2928" y="2784"/>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890" name="Rectangle 1046"/>
            <p:cNvSpPr>
              <a:spLocks noChangeArrowheads="1"/>
            </p:cNvSpPr>
            <p:nvPr/>
          </p:nvSpPr>
          <p:spPr bwMode="auto">
            <a:xfrm>
              <a:off x="3024" y="2832"/>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891" name="Rectangle 1047"/>
            <p:cNvSpPr>
              <a:spLocks noChangeArrowheads="1"/>
            </p:cNvSpPr>
            <p:nvPr/>
          </p:nvSpPr>
          <p:spPr bwMode="auto">
            <a:xfrm>
              <a:off x="3120" y="2832"/>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892" name="Rectangle 1048"/>
            <p:cNvSpPr>
              <a:spLocks noChangeArrowheads="1"/>
            </p:cNvSpPr>
            <p:nvPr/>
          </p:nvSpPr>
          <p:spPr bwMode="auto">
            <a:xfrm>
              <a:off x="2400" y="2736"/>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893" name="Rectangle 1049"/>
            <p:cNvSpPr>
              <a:spLocks noChangeArrowheads="1"/>
            </p:cNvSpPr>
            <p:nvPr/>
          </p:nvSpPr>
          <p:spPr bwMode="auto">
            <a:xfrm>
              <a:off x="2433" y="2867"/>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894" name="Rectangle 1050"/>
            <p:cNvSpPr>
              <a:spLocks noChangeArrowheads="1"/>
            </p:cNvSpPr>
            <p:nvPr/>
          </p:nvSpPr>
          <p:spPr bwMode="auto">
            <a:xfrm>
              <a:off x="2443" y="3024"/>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895" name="Rectangle 1051"/>
            <p:cNvSpPr>
              <a:spLocks noChangeArrowheads="1"/>
            </p:cNvSpPr>
            <p:nvPr/>
          </p:nvSpPr>
          <p:spPr bwMode="auto">
            <a:xfrm>
              <a:off x="3173" y="2895"/>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896" name="Rectangle 1052"/>
            <p:cNvSpPr>
              <a:spLocks noChangeArrowheads="1"/>
            </p:cNvSpPr>
            <p:nvPr/>
          </p:nvSpPr>
          <p:spPr bwMode="auto">
            <a:xfrm>
              <a:off x="3312" y="2976"/>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897" name="Rectangle 1053"/>
            <p:cNvSpPr>
              <a:spLocks noChangeArrowheads="1"/>
            </p:cNvSpPr>
            <p:nvPr/>
          </p:nvSpPr>
          <p:spPr bwMode="auto">
            <a:xfrm>
              <a:off x="3360" y="3057"/>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898" name="Rectangle 1054"/>
            <p:cNvSpPr>
              <a:spLocks noChangeArrowheads="1"/>
            </p:cNvSpPr>
            <p:nvPr/>
          </p:nvSpPr>
          <p:spPr bwMode="auto">
            <a:xfrm>
              <a:off x="3456" y="3143"/>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899" name="Rectangle 1055"/>
            <p:cNvSpPr>
              <a:spLocks noChangeArrowheads="1"/>
            </p:cNvSpPr>
            <p:nvPr/>
          </p:nvSpPr>
          <p:spPr bwMode="auto">
            <a:xfrm>
              <a:off x="3408" y="3264"/>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00" name="Rectangle 1056"/>
            <p:cNvSpPr>
              <a:spLocks noChangeArrowheads="1"/>
            </p:cNvSpPr>
            <p:nvPr/>
          </p:nvSpPr>
          <p:spPr bwMode="auto">
            <a:xfrm>
              <a:off x="3360" y="3385"/>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01" name="Rectangle 1057"/>
            <p:cNvSpPr>
              <a:spLocks noChangeArrowheads="1"/>
            </p:cNvSpPr>
            <p:nvPr/>
          </p:nvSpPr>
          <p:spPr bwMode="auto">
            <a:xfrm>
              <a:off x="3373" y="3511"/>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02" name="Rectangle 1058"/>
            <p:cNvSpPr>
              <a:spLocks noChangeArrowheads="1"/>
            </p:cNvSpPr>
            <p:nvPr/>
          </p:nvSpPr>
          <p:spPr bwMode="auto">
            <a:xfrm>
              <a:off x="3360" y="3637"/>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03" name="Rectangle 1059"/>
            <p:cNvSpPr>
              <a:spLocks noChangeArrowheads="1"/>
            </p:cNvSpPr>
            <p:nvPr/>
          </p:nvSpPr>
          <p:spPr bwMode="auto">
            <a:xfrm>
              <a:off x="3168" y="3168"/>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04" name="Rectangle 1060"/>
            <p:cNvSpPr>
              <a:spLocks noChangeArrowheads="1"/>
            </p:cNvSpPr>
            <p:nvPr/>
          </p:nvSpPr>
          <p:spPr bwMode="auto">
            <a:xfrm>
              <a:off x="2880" y="2976"/>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05" name="Rectangle 1061"/>
            <p:cNvSpPr>
              <a:spLocks noChangeArrowheads="1"/>
            </p:cNvSpPr>
            <p:nvPr/>
          </p:nvSpPr>
          <p:spPr bwMode="auto">
            <a:xfrm>
              <a:off x="3888" y="2880"/>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06" name="Rectangle 1062"/>
            <p:cNvSpPr>
              <a:spLocks noChangeArrowheads="1"/>
            </p:cNvSpPr>
            <p:nvPr/>
          </p:nvSpPr>
          <p:spPr bwMode="auto">
            <a:xfrm>
              <a:off x="3810" y="2764"/>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07" name="Rectangle 1063"/>
            <p:cNvSpPr>
              <a:spLocks noChangeArrowheads="1"/>
            </p:cNvSpPr>
            <p:nvPr/>
          </p:nvSpPr>
          <p:spPr bwMode="auto">
            <a:xfrm>
              <a:off x="3727" y="2718"/>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08" name="Rectangle 1064"/>
            <p:cNvSpPr>
              <a:spLocks noChangeArrowheads="1"/>
            </p:cNvSpPr>
            <p:nvPr/>
          </p:nvSpPr>
          <p:spPr bwMode="auto">
            <a:xfrm>
              <a:off x="3527" y="2496"/>
              <a:ext cx="213" cy="320"/>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09" name="Rectangle 1065"/>
            <p:cNvSpPr>
              <a:spLocks noChangeArrowheads="1"/>
            </p:cNvSpPr>
            <p:nvPr/>
          </p:nvSpPr>
          <p:spPr bwMode="auto">
            <a:xfrm>
              <a:off x="3744" y="2928"/>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10" name="Rectangle 1066"/>
            <p:cNvSpPr>
              <a:spLocks noChangeArrowheads="1"/>
            </p:cNvSpPr>
            <p:nvPr/>
          </p:nvSpPr>
          <p:spPr bwMode="auto">
            <a:xfrm>
              <a:off x="3840" y="3014"/>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11" name="Rectangle 1067"/>
            <p:cNvSpPr>
              <a:spLocks noChangeArrowheads="1"/>
            </p:cNvSpPr>
            <p:nvPr/>
          </p:nvSpPr>
          <p:spPr bwMode="auto">
            <a:xfrm>
              <a:off x="3658" y="2900"/>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12" name="Rectangle 1068"/>
            <p:cNvSpPr>
              <a:spLocks noChangeArrowheads="1"/>
            </p:cNvSpPr>
            <p:nvPr/>
          </p:nvSpPr>
          <p:spPr bwMode="auto">
            <a:xfrm>
              <a:off x="3582" y="2923"/>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13" name="Rectangle 1069"/>
            <p:cNvSpPr>
              <a:spLocks noChangeArrowheads="1"/>
            </p:cNvSpPr>
            <p:nvPr/>
          </p:nvSpPr>
          <p:spPr bwMode="auto">
            <a:xfrm>
              <a:off x="3610" y="3158"/>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14" name="Rectangle 1070"/>
            <p:cNvSpPr>
              <a:spLocks noChangeArrowheads="1"/>
            </p:cNvSpPr>
            <p:nvPr/>
          </p:nvSpPr>
          <p:spPr bwMode="auto">
            <a:xfrm>
              <a:off x="3600" y="3062"/>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15" name="Rectangle 1071"/>
            <p:cNvSpPr>
              <a:spLocks noChangeArrowheads="1"/>
            </p:cNvSpPr>
            <p:nvPr/>
          </p:nvSpPr>
          <p:spPr bwMode="auto">
            <a:xfrm>
              <a:off x="3552" y="3280"/>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16" name="Rectangle 1072"/>
            <p:cNvSpPr>
              <a:spLocks noChangeArrowheads="1"/>
            </p:cNvSpPr>
            <p:nvPr/>
          </p:nvSpPr>
          <p:spPr bwMode="auto">
            <a:xfrm>
              <a:off x="3471" y="3402"/>
              <a:ext cx="96" cy="144"/>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17" name="Rectangle 1073"/>
            <p:cNvSpPr>
              <a:spLocks noChangeArrowheads="1"/>
            </p:cNvSpPr>
            <p:nvPr/>
          </p:nvSpPr>
          <p:spPr bwMode="auto">
            <a:xfrm>
              <a:off x="3276" y="3317"/>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18" name="Rectangle 1074"/>
            <p:cNvSpPr>
              <a:spLocks noChangeArrowheads="1"/>
            </p:cNvSpPr>
            <p:nvPr/>
          </p:nvSpPr>
          <p:spPr bwMode="auto">
            <a:xfrm>
              <a:off x="3157" y="3350"/>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19" name="Rectangle 1075"/>
            <p:cNvSpPr>
              <a:spLocks noChangeArrowheads="1"/>
            </p:cNvSpPr>
            <p:nvPr/>
          </p:nvSpPr>
          <p:spPr bwMode="auto">
            <a:xfrm>
              <a:off x="3034" y="3358"/>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20" name="Rectangle 1076"/>
            <p:cNvSpPr>
              <a:spLocks noChangeArrowheads="1"/>
            </p:cNvSpPr>
            <p:nvPr/>
          </p:nvSpPr>
          <p:spPr bwMode="auto">
            <a:xfrm>
              <a:off x="2928" y="3366"/>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21" name="Rectangle 1077"/>
            <p:cNvSpPr>
              <a:spLocks noChangeArrowheads="1"/>
            </p:cNvSpPr>
            <p:nvPr/>
          </p:nvSpPr>
          <p:spPr bwMode="auto">
            <a:xfrm>
              <a:off x="2822" y="3413"/>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22" name="Rectangle 1078"/>
            <p:cNvSpPr>
              <a:spLocks noChangeArrowheads="1"/>
            </p:cNvSpPr>
            <p:nvPr/>
          </p:nvSpPr>
          <p:spPr bwMode="auto">
            <a:xfrm>
              <a:off x="2842" y="3484"/>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23" name="Rectangle 1079"/>
            <p:cNvSpPr>
              <a:spLocks noChangeArrowheads="1"/>
            </p:cNvSpPr>
            <p:nvPr/>
          </p:nvSpPr>
          <p:spPr bwMode="auto">
            <a:xfrm>
              <a:off x="2688" y="3648"/>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24" name="Rectangle 1080"/>
            <p:cNvSpPr>
              <a:spLocks noChangeArrowheads="1"/>
            </p:cNvSpPr>
            <p:nvPr/>
          </p:nvSpPr>
          <p:spPr bwMode="auto">
            <a:xfrm>
              <a:off x="2938" y="3590"/>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sp>
          <p:nvSpPr>
            <p:cNvPr id="78925" name="Rectangle 1081"/>
            <p:cNvSpPr>
              <a:spLocks noChangeArrowheads="1"/>
            </p:cNvSpPr>
            <p:nvPr/>
          </p:nvSpPr>
          <p:spPr bwMode="auto">
            <a:xfrm>
              <a:off x="3024" y="3747"/>
              <a:ext cx="144" cy="96"/>
            </a:xfrm>
            <a:prstGeom prst="rect">
              <a:avLst/>
            </a:prstGeom>
            <a:noFill/>
            <a:ln w="9525">
              <a:solidFill>
                <a:schemeClr val="tx1"/>
              </a:solidFill>
              <a:miter lim="800000"/>
              <a:headEnd/>
              <a:tailEnd/>
            </a:ln>
          </p:spPr>
          <p:txBody>
            <a:bodyPr wrap="none" anchor="ctr">
              <a:prstTxWarp prst="textNoShape">
                <a:avLst/>
              </a:prstTxWarp>
            </a:bodyPr>
            <a:lstStyle/>
            <a:p>
              <a:pPr algn="ctr"/>
              <a:endParaRPr lang="en-GB" sz="2400"/>
            </a:p>
          </p:txBody>
        </p:sp>
      </p:grpSp>
      <p:sp>
        <p:nvSpPr>
          <p:cNvPr id="376890" name="Rectangle 1082"/>
          <p:cNvSpPr>
            <a:spLocks noChangeArrowheads="1"/>
          </p:cNvSpPr>
          <p:nvPr/>
        </p:nvSpPr>
        <p:spPr bwMode="auto">
          <a:xfrm>
            <a:off x="1447800" y="5257800"/>
            <a:ext cx="2590800" cy="609600"/>
          </a:xfrm>
          <a:prstGeom prst="rect">
            <a:avLst/>
          </a:prstGeom>
          <a:solidFill>
            <a:srgbClr val="FFF1BF"/>
          </a:solidFill>
          <a:ln w="9525">
            <a:solidFill>
              <a:schemeClr val="tx1"/>
            </a:solidFill>
            <a:miter lim="800000"/>
            <a:headEnd/>
            <a:tailEnd/>
          </a:ln>
          <a:effectLst>
            <a:outerShdw blurRad="63500" dist="107763" dir="2700000" algn="ctr" rotWithShape="0">
              <a:schemeClr val="bg2">
                <a:alpha val="74998"/>
              </a:schemeClr>
            </a:outerShdw>
          </a:effectLst>
        </p:spPr>
        <p:txBody>
          <a:bodyPr anchor="ctr">
            <a:prstTxWarp prst="textNoShape">
              <a:avLst/>
            </a:prstTxWarp>
          </a:bodyPr>
          <a:lstStyle/>
          <a:p>
            <a:pPr algn="ctr">
              <a:defRPr/>
            </a:pPr>
            <a:r>
              <a:rPr lang="en-GB" sz="2000"/>
              <a:t>Integration with IIM (Navy) data</a:t>
            </a:r>
          </a:p>
        </p:txBody>
      </p:sp>
      <p:sp>
        <p:nvSpPr>
          <p:cNvPr id="78857" name="Rectangle 1083"/>
          <p:cNvSpPr>
            <a:spLocks noChangeArrowheads="1"/>
          </p:cNvSpPr>
          <p:nvPr/>
        </p:nvSpPr>
        <p:spPr bwMode="auto">
          <a:xfrm>
            <a:off x="6096000" y="2695575"/>
            <a:ext cx="1981200" cy="1190625"/>
          </a:xfrm>
          <a:prstGeom prst="rect">
            <a:avLst/>
          </a:prstGeom>
          <a:noFill/>
          <a:ln w="9525">
            <a:noFill/>
            <a:miter lim="800000"/>
            <a:headEnd/>
            <a:tailEnd/>
          </a:ln>
        </p:spPr>
        <p:txBody>
          <a:bodyPr>
            <a:prstTxWarp prst="textNoShape">
              <a:avLst/>
            </a:prstTxWarp>
            <a:spAutoFit/>
          </a:bodyPr>
          <a:lstStyle/>
          <a:p>
            <a:pPr algn="r"/>
            <a:r>
              <a:rPr lang="en-GB" sz="1800" dirty="0"/>
              <a:t>Italian Seas Geohazards </a:t>
            </a:r>
            <a:br>
              <a:rPr lang="en-GB" sz="1800" dirty="0"/>
            </a:br>
            <a:r>
              <a:rPr lang="en-GB" sz="1800" dirty="0"/>
              <a:t>Maps </a:t>
            </a:r>
            <a:br>
              <a:rPr lang="en-GB" sz="1800" dirty="0"/>
            </a:br>
            <a:r>
              <a:rPr lang="en-GB" sz="1800" dirty="0"/>
              <a:t>1:50.000i</a:t>
            </a:r>
          </a:p>
        </p:txBody>
      </p:sp>
      <p:sp>
        <p:nvSpPr>
          <p:cNvPr id="376892" name="Rectangle 1084"/>
          <p:cNvSpPr>
            <a:spLocks noChangeArrowheads="1"/>
          </p:cNvSpPr>
          <p:nvPr/>
        </p:nvSpPr>
        <p:spPr bwMode="auto">
          <a:xfrm>
            <a:off x="4648200" y="5410200"/>
            <a:ext cx="1295400" cy="990600"/>
          </a:xfrm>
          <a:prstGeom prst="rect">
            <a:avLst/>
          </a:prstGeom>
          <a:solidFill>
            <a:schemeClr val="bg1"/>
          </a:solidFill>
          <a:ln w="9525">
            <a:solidFill>
              <a:schemeClr val="tx1"/>
            </a:solidFill>
            <a:miter lim="800000"/>
            <a:headEnd/>
            <a:tailEnd/>
          </a:ln>
          <a:effectLst>
            <a:prstShdw prst="shdw18" dist="17961" dir="13500000">
              <a:schemeClr val="tx1">
                <a:gamma/>
                <a:shade val="60000"/>
                <a:invGamma/>
                <a:alpha val="74998"/>
              </a:schemeClr>
            </a:prstShdw>
          </a:effectLst>
        </p:spPr>
        <p:txBody>
          <a:bodyPr anchor="ctr">
            <a:prstTxWarp prst="textNoShape">
              <a:avLst/>
            </a:prstTxWarp>
          </a:bodyPr>
          <a:lstStyle/>
          <a:p>
            <a:pPr>
              <a:defRPr/>
            </a:pPr>
            <a:r>
              <a:rPr lang="en-GB" sz="2000"/>
              <a:t>infor.mare</a:t>
            </a:r>
          </a:p>
          <a:p>
            <a:pPr>
              <a:defRPr/>
            </a:pPr>
            <a:r>
              <a:rPr lang="en-GB" sz="1400"/>
              <a:t>(database of pre-existing information)</a:t>
            </a:r>
          </a:p>
        </p:txBody>
      </p:sp>
      <p:sp>
        <p:nvSpPr>
          <p:cNvPr id="78859" name="Rectangle 1085"/>
          <p:cNvSpPr>
            <a:spLocks noChangeArrowheads="1"/>
          </p:cNvSpPr>
          <p:nvPr/>
        </p:nvSpPr>
        <p:spPr bwMode="auto">
          <a:xfrm>
            <a:off x="1143000" y="609600"/>
            <a:ext cx="7010400" cy="5943600"/>
          </a:xfrm>
          <a:prstGeom prst="rect">
            <a:avLst/>
          </a:prstGeom>
          <a:noFill/>
          <a:ln w="9525">
            <a:solidFill>
              <a:srgbClr val="FFFF00"/>
            </a:solidFill>
            <a:miter lim="800000"/>
            <a:headEnd/>
            <a:tailEnd/>
          </a:ln>
        </p:spPr>
        <p:txBody>
          <a:bodyPr wrap="none" anchor="ctr">
            <a:prstTxWarp prst="textNoShape">
              <a:avLst/>
            </a:prstTxWarp>
          </a:bodyPr>
          <a:lstStyle/>
          <a:p>
            <a:pPr algn="ctr"/>
            <a:endParaRPr lang="en-GB" sz="2400"/>
          </a:p>
        </p:txBody>
      </p:sp>
      <p:sp>
        <p:nvSpPr>
          <p:cNvPr id="78860" name="Text Box 1086"/>
          <p:cNvSpPr txBox="1">
            <a:spLocks noChangeArrowheads="1"/>
          </p:cNvSpPr>
          <p:nvPr/>
        </p:nvSpPr>
        <p:spPr bwMode="auto">
          <a:xfrm>
            <a:off x="2894013" y="280988"/>
            <a:ext cx="3733800" cy="457200"/>
          </a:xfrm>
          <a:prstGeom prst="rect">
            <a:avLst/>
          </a:prstGeom>
          <a:solidFill>
            <a:schemeClr val="bg1"/>
          </a:solidFill>
          <a:ln w="9525">
            <a:noFill/>
            <a:miter lim="800000"/>
            <a:headEnd/>
            <a:tailEnd/>
          </a:ln>
        </p:spPr>
        <p:txBody>
          <a:bodyPr wrap="none">
            <a:prstTxWarp prst="textNoShape">
              <a:avLst/>
            </a:prstTxWarp>
            <a:spAutoFit/>
          </a:bodyPr>
          <a:lstStyle/>
          <a:p>
            <a:r>
              <a:rPr lang="en-GB" sz="2400" i="1"/>
              <a:t>Structure of the MaGIC project</a:t>
            </a:r>
          </a:p>
        </p:txBody>
      </p:sp>
      <p:sp>
        <p:nvSpPr>
          <p:cNvPr id="78861" name="Text Box 1087"/>
          <p:cNvSpPr txBox="1">
            <a:spLocks noChangeArrowheads="1"/>
          </p:cNvSpPr>
          <p:nvPr/>
        </p:nvSpPr>
        <p:spPr bwMode="auto">
          <a:xfrm>
            <a:off x="1905000" y="1397000"/>
            <a:ext cx="304800" cy="701675"/>
          </a:xfrm>
          <a:prstGeom prst="rect">
            <a:avLst/>
          </a:prstGeom>
          <a:noFill/>
          <a:ln w="9525">
            <a:noFill/>
            <a:miter lim="800000"/>
            <a:headEnd/>
            <a:tailEnd/>
          </a:ln>
        </p:spPr>
        <p:txBody>
          <a:bodyPr>
            <a:prstTxWarp prst="textNoShape">
              <a:avLst/>
            </a:prstTxWarp>
            <a:spAutoFit/>
          </a:bodyPr>
          <a:lstStyle/>
          <a:p>
            <a:pPr>
              <a:spcBef>
                <a:spcPct val="50000"/>
              </a:spcBef>
            </a:pPr>
            <a:r>
              <a:rPr lang="en-GB" sz="4000"/>
              <a:t>(</a:t>
            </a:r>
            <a:endParaRPr lang="en-GB" sz="3600"/>
          </a:p>
        </p:txBody>
      </p:sp>
      <p:sp>
        <p:nvSpPr>
          <p:cNvPr id="78862" name="Text Box 1088"/>
          <p:cNvSpPr txBox="1">
            <a:spLocks noChangeArrowheads="1"/>
          </p:cNvSpPr>
          <p:nvPr/>
        </p:nvSpPr>
        <p:spPr bwMode="auto">
          <a:xfrm>
            <a:off x="4191000" y="1371600"/>
            <a:ext cx="304800" cy="701675"/>
          </a:xfrm>
          <a:prstGeom prst="rect">
            <a:avLst/>
          </a:prstGeom>
          <a:noFill/>
          <a:ln w="9525">
            <a:noFill/>
            <a:miter lim="800000"/>
            <a:headEnd/>
            <a:tailEnd/>
          </a:ln>
        </p:spPr>
        <p:txBody>
          <a:bodyPr>
            <a:prstTxWarp prst="textNoShape">
              <a:avLst/>
            </a:prstTxWarp>
            <a:spAutoFit/>
          </a:bodyPr>
          <a:lstStyle/>
          <a:p>
            <a:pPr>
              <a:spcBef>
                <a:spcPct val="50000"/>
              </a:spcBef>
            </a:pPr>
            <a:r>
              <a:rPr lang="en-GB" sz="4000"/>
              <a:t>(</a:t>
            </a:r>
            <a:endParaRPr lang="en-GB" sz="3600"/>
          </a:p>
        </p:txBody>
      </p:sp>
      <p:sp>
        <p:nvSpPr>
          <p:cNvPr id="78863" name="Text Box 1089"/>
          <p:cNvSpPr txBox="1">
            <a:spLocks noChangeArrowheads="1"/>
          </p:cNvSpPr>
          <p:nvPr/>
        </p:nvSpPr>
        <p:spPr bwMode="auto">
          <a:xfrm>
            <a:off x="6235700" y="1371600"/>
            <a:ext cx="304800" cy="701675"/>
          </a:xfrm>
          <a:prstGeom prst="rect">
            <a:avLst/>
          </a:prstGeom>
          <a:noFill/>
          <a:ln w="9525">
            <a:noFill/>
            <a:miter lim="800000"/>
            <a:headEnd/>
            <a:tailEnd/>
          </a:ln>
        </p:spPr>
        <p:txBody>
          <a:bodyPr>
            <a:prstTxWarp prst="textNoShape">
              <a:avLst/>
            </a:prstTxWarp>
            <a:spAutoFit/>
          </a:bodyPr>
          <a:lstStyle/>
          <a:p>
            <a:pPr>
              <a:spcBef>
                <a:spcPct val="50000"/>
              </a:spcBef>
            </a:pPr>
            <a:r>
              <a:rPr lang="en-GB" sz="4000"/>
              <a:t>(</a:t>
            </a:r>
            <a:endParaRPr lang="en-GB" sz="3600"/>
          </a:p>
        </p:txBody>
      </p:sp>
      <p:sp>
        <p:nvSpPr>
          <p:cNvPr id="78864" name="Text Box 1090"/>
          <p:cNvSpPr txBox="1">
            <a:spLocks noChangeArrowheads="1"/>
          </p:cNvSpPr>
          <p:nvPr/>
        </p:nvSpPr>
        <p:spPr bwMode="auto">
          <a:xfrm>
            <a:off x="3352800" y="1397000"/>
            <a:ext cx="304800" cy="701675"/>
          </a:xfrm>
          <a:prstGeom prst="rect">
            <a:avLst/>
          </a:prstGeom>
          <a:noFill/>
          <a:ln w="9525">
            <a:noFill/>
            <a:miter lim="800000"/>
            <a:headEnd/>
            <a:tailEnd/>
          </a:ln>
        </p:spPr>
        <p:txBody>
          <a:bodyPr>
            <a:prstTxWarp prst="textNoShape">
              <a:avLst/>
            </a:prstTxWarp>
            <a:spAutoFit/>
          </a:bodyPr>
          <a:lstStyle/>
          <a:p>
            <a:pPr>
              <a:spcBef>
                <a:spcPct val="50000"/>
              </a:spcBef>
            </a:pPr>
            <a:r>
              <a:rPr lang="en-GB" sz="4000"/>
              <a:t>)</a:t>
            </a:r>
            <a:endParaRPr lang="en-GB" sz="3600"/>
          </a:p>
        </p:txBody>
      </p:sp>
      <p:sp>
        <p:nvSpPr>
          <p:cNvPr id="78865" name="Text Box 1091"/>
          <p:cNvSpPr txBox="1">
            <a:spLocks noChangeArrowheads="1"/>
          </p:cNvSpPr>
          <p:nvPr/>
        </p:nvSpPr>
        <p:spPr bwMode="auto">
          <a:xfrm>
            <a:off x="5194300" y="1371600"/>
            <a:ext cx="304800" cy="701675"/>
          </a:xfrm>
          <a:prstGeom prst="rect">
            <a:avLst/>
          </a:prstGeom>
          <a:noFill/>
          <a:ln w="9525">
            <a:noFill/>
            <a:miter lim="800000"/>
            <a:headEnd/>
            <a:tailEnd/>
          </a:ln>
        </p:spPr>
        <p:txBody>
          <a:bodyPr>
            <a:prstTxWarp prst="textNoShape">
              <a:avLst/>
            </a:prstTxWarp>
            <a:spAutoFit/>
          </a:bodyPr>
          <a:lstStyle/>
          <a:p>
            <a:pPr>
              <a:spcBef>
                <a:spcPct val="50000"/>
              </a:spcBef>
            </a:pPr>
            <a:r>
              <a:rPr lang="en-GB" sz="4000"/>
              <a:t>)</a:t>
            </a:r>
            <a:endParaRPr lang="en-GB" sz="3600"/>
          </a:p>
        </p:txBody>
      </p:sp>
      <p:sp>
        <p:nvSpPr>
          <p:cNvPr id="78866" name="Text Box 1092"/>
          <p:cNvSpPr txBox="1">
            <a:spLocks noChangeArrowheads="1"/>
          </p:cNvSpPr>
          <p:nvPr/>
        </p:nvSpPr>
        <p:spPr bwMode="auto">
          <a:xfrm>
            <a:off x="7264400" y="1371600"/>
            <a:ext cx="304800" cy="701675"/>
          </a:xfrm>
          <a:prstGeom prst="rect">
            <a:avLst/>
          </a:prstGeom>
          <a:noFill/>
          <a:ln w="9525">
            <a:noFill/>
            <a:miter lim="800000"/>
            <a:headEnd/>
            <a:tailEnd/>
          </a:ln>
        </p:spPr>
        <p:txBody>
          <a:bodyPr>
            <a:prstTxWarp prst="textNoShape">
              <a:avLst/>
            </a:prstTxWarp>
            <a:spAutoFit/>
          </a:bodyPr>
          <a:lstStyle/>
          <a:p>
            <a:pPr>
              <a:spcBef>
                <a:spcPct val="50000"/>
              </a:spcBef>
            </a:pPr>
            <a:r>
              <a:rPr lang="en-GB" sz="4000"/>
              <a:t>)</a:t>
            </a:r>
            <a:endParaRPr lang="en-GB" sz="3600"/>
          </a:p>
        </p:txBody>
      </p:sp>
      <p:sp>
        <p:nvSpPr>
          <p:cNvPr id="376901" name="Rectangle 1093"/>
          <p:cNvSpPr>
            <a:spLocks noChangeArrowheads="1"/>
          </p:cNvSpPr>
          <p:nvPr/>
        </p:nvSpPr>
        <p:spPr bwMode="auto">
          <a:xfrm>
            <a:off x="2057400" y="2819400"/>
            <a:ext cx="1981200" cy="838200"/>
          </a:xfrm>
          <a:prstGeom prst="rect">
            <a:avLst/>
          </a:prstGeom>
          <a:solidFill>
            <a:srgbClr val="FFF1BF"/>
          </a:solidFill>
          <a:ln w="9525">
            <a:solidFill>
              <a:schemeClr val="tx1"/>
            </a:solidFill>
            <a:miter lim="800000"/>
            <a:headEnd/>
            <a:tailEnd/>
          </a:ln>
          <a:effectLst>
            <a:outerShdw blurRad="63500" dist="107763" dir="2700000" algn="ctr" rotWithShape="0">
              <a:schemeClr val="bg2">
                <a:alpha val="74998"/>
              </a:schemeClr>
            </a:outerShdw>
          </a:effectLst>
        </p:spPr>
        <p:txBody>
          <a:bodyPr anchor="ctr">
            <a:prstTxWarp prst="textNoShape">
              <a:avLst/>
            </a:prstTxWarp>
          </a:bodyPr>
          <a:lstStyle/>
          <a:p>
            <a:pPr algn="ctr">
              <a:defRPr/>
            </a:pPr>
            <a:r>
              <a:rPr lang="en-GB" sz="2000"/>
              <a:t>Unità di Ricerca</a:t>
            </a:r>
          </a:p>
          <a:p>
            <a:pPr algn="ctr">
              <a:defRPr/>
            </a:pPr>
            <a:r>
              <a:rPr lang="en-GB" sz="1400"/>
              <a:t>(Realizzazione Carta)</a:t>
            </a:r>
          </a:p>
        </p:txBody>
      </p:sp>
      <p:sp>
        <p:nvSpPr>
          <p:cNvPr id="376902" name="Rectangle 1094"/>
          <p:cNvSpPr>
            <a:spLocks noChangeArrowheads="1"/>
          </p:cNvSpPr>
          <p:nvPr/>
        </p:nvSpPr>
        <p:spPr bwMode="auto">
          <a:xfrm>
            <a:off x="1905000" y="3048000"/>
            <a:ext cx="1981200" cy="838200"/>
          </a:xfrm>
          <a:prstGeom prst="rect">
            <a:avLst/>
          </a:prstGeom>
          <a:solidFill>
            <a:srgbClr val="FFF1BF"/>
          </a:solidFill>
          <a:ln w="9525">
            <a:solidFill>
              <a:schemeClr val="tx1"/>
            </a:solidFill>
            <a:miter lim="800000"/>
            <a:headEnd/>
            <a:tailEnd/>
          </a:ln>
          <a:effectLst>
            <a:outerShdw blurRad="63500" dist="107763" dir="2700000" algn="ctr" rotWithShape="0">
              <a:schemeClr val="bg2">
                <a:alpha val="74998"/>
              </a:schemeClr>
            </a:outerShdw>
          </a:effectLst>
        </p:spPr>
        <p:txBody>
          <a:bodyPr anchor="ctr">
            <a:prstTxWarp prst="textNoShape">
              <a:avLst/>
            </a:prstTxWarp>
          </a:bodyPr>
          <a:lstStyle/>
          <a:p>
            <a:pPr algn="ctr">
              <a:defRPr/>
            </a:pPr>
            <a:r>
              <a:rPr lang="en-GB" sz="2000"/>
              <a:t>Unità di Ricerca</a:t>
            </a:r>
          </a:p>
          <a:p>
            <a:pPr algn="ctr">
              <a:defRPr/>
            </a:pPr>
            <a:r>
              <a:rPr lang="en-GB" sz="1400"/>
              <a:t>(Realizzazione Carta)</a:t>
            </a:r>
          </a:p>
        </p:txBody>
      </p:sp>
      <p:sp>
        <p:nvSpPr>
          <p:cNvPr id="376903" name="Rectangle 1095"/>
          <p:cNvSpPr>
            <a:spLocks noChangeArrowheads="1"/>
          </p:cNvSpPr>
          <p:nvPr/>
        </p:nvSpPr>
        <p:spPr bwMode="auto">
          <a:xfrm>
            <a:off x="1752600" y="3276600"/>
            <a:ext cx="1981200" cy="838200"/>
          </a:xfrm>
          <a:prstGeom prst="rect">
            <a:avLst/>
          </a:prstGeom>
          <a:solidFill>
            <a:srgbClr val="FFF1BF"/>
          </a:solidFill>
          <a:ln w="9525">
            <a:solidFill>
              <a:schemeClr val="tx1"/>
            </a:solidFill>
            <a:miter lim="800000"/>
            <a:headEnd/>
            <a:tailEnd/>
          </a:ln>
          <a:effectLst>
            <a:outerShdw blurRad="63500" dist="107763" dir="2700000" algn="ctr" rotWithShape="0">
              <a:schemeClr val="bg2">
                <a:alpha val="74998"/>
              </a:schemeClr>
            </a:outerShdw>
          </a:effectLst>
        </p:spPr>
        <p:txBody>
          <a:bodyPr anchor="ctr">
            <a:prstTxWarp prst="textNoShape">
              <a:avLst/>
            </a:prstTxWarp>
          </a:bodyPr>
          <a:lstStyle/>
          <a:p>
            <a:pPr algn="ctr">
              <a:defRPr/>
            </a:pPr>
            <a:r>
              <a:rPr lang="en-GB" sz="2000"/>
              <a:t>Unità di Ricerca</a:t>
            </a:r>
          </a:p>
          <a:p>
            <a:pPr algn="ctr">
              <a:defRPr/>
            </a:pPr>
            <a:r>
              <a:rPr lang="en-GB" sz="1400"/>
              <a:t>(Realizzazione Carta)</a:t>
            </a:r>
          </a:p>
        </p:txBody>
      </p:sp>
      <p:sp>
        <p:nvSpPr>
          <p:cNvPr id="376904" name="Rectangle 1096"/>
          <p:cNvSpPr>
            <a:spLocks noChangeArrowheads="1"/>
          </p:cNvSpPr>
          <p:nvPr/>
        </p:nvSpPr>
        <p:spPr bwMode="auto">
          <a:xfrm>
            <a:off x="1600200" y="3505200"/>
            <a:ext cx="1981200" cy="838200"/>
          </a:xfrm>
          <a:prstGeom prst="rect">
            <a:avLst/>
          </a:prstGeom>
          <a:solidFill>
            <a:srgbClr val="FFF1BF"/>
          </a:solidFill>
          <a:ln w="9525">
            <a:solidFill>
              <a:schemeClr val="tx1"/>
            </a:solidFill>
            <a:miter lim="800000"/>
            <a:headEnd/>
            <a:tailEnd/>
          </a:ln>
          <a:effectLst>
            <a:outerShdw blurRad="63500" dist="107763" dir="2700000" algn="ctr" rotWithShape="0">
              <a:schemeClr val="bg2">
                <a:alpha val="74998"/>
              </a:schemeClr>
            </a:outerShdw>
          </a:effectLst>
        </p:spPr>
        <p:txBody>
          <a:bodyPr anchor="ctr">
            <a:prstTxWarp prst="textNoShape">
              <a:avLst/>
            </a:prstTxWarp>
          </a:bodyPr>
          <a:lstStyle/>
          <a:p>
            <a:pPr algn="ctr">
              <a:defRPr/>
            </a:pPr>
            <a:r>
              <a:rPr lang="en-GB" sz="2000"/>
              <a:t>Unità di Ricerca</a:t>
            </a:r>
          </a:p>
          <a:p>
            <a:pPr algn="ctr">
              <a:defRPr/>
            </a:pPr>
            <a:r>
              <a:rPr lang="en-GB" sz="1400"/>
              <a:t>(Realizzazione Carta)</a:t>
            </a:r>
          </a:p>
        </p:txBody>
      </p:sp>
      <p:sp>
        <p:nvSpPr>
          <p:cNvPr id="376905" name="Rectangle 1097"/>
          <p:cNvSpPr>
            <a:spLocks noChangeArrowheads="1"/>
          </p:cNvSpPr>
          <p:nvPr/>
        </p:nvSpPr>
        <p:spPr bwMode="auto">
          <a:xfrm>
            <a:off x="1447800" y="3733800"/>
            <a:ext cx="1981200" cy="838200"/>
          </a:xfrm>
          <a:prstGeom prst="rect">
            <a:avLst/>
          </a:prstGeom>
          <a:solidFill>
            <a:srgbClr val="FFF1BF"/>
          </a:solidFill>
          <a:ln w="9525">
            <a:solidFill>
              <a:schemeClr val="tx1"/>
            </a:solidFill>
            <a:miter lim="800000"/>
            <a:headEnd/>
            <a:tailEnd/>
          </a:ln>
          <a:effectLst>
            <a:outerShdw blurRad="63500" dist="107763" dir="2700000" algn="ctr" rotWithShape="0">
              <a:schemeClr val="bg2">
                <a:alpha val="74998"/>
              </a:schemeClr>
            </a:outerShdw>
          </a:effectLst>
        </p:spPr>
        <p:txBody>
          <a:bodyPr anchor="ctr">
            <a:prstTxWarp prst="textNoShape">
              <a:avLst/>
            </a:prstTxWarp>
          </a:bodyPr>
          <a:lstStyle/>
          <a:p>
            <a:pPr algn="ctr">
              <a:defRPr/>
            </a:pPr>
            <a:r>
              <a:rPr lang="en-GB" sz="2000"/>
              <a:t>Unità di Ricerca</a:t>
            </a:r>
          </a:p>
          <a:p>
            <a:pPr algn="ctr">
              <a:defRPr/>
            </a:pPr>
            <a:r>
              <a:rPr lang="en-GB" sz="1400"/>
              <a:t>(Realizzazione Carta)</a:t>
            </a:r>
          </a:p>
        </p:txBody>
      </p:sp>
      <p:sp>
        <p:nvSpPr>
          <p:cNvPr id="376906" name="Rectangle 1098"/>
          <p:cNvSpPr>
            <a:spLocks noChangeArrowheads="1"/>
          </p:cNvSpPr>
          <p:nvPr/>
        </p:nvSpPr>
        <p:spPr bwMode="auto">
          <a:xfrm>
            <a:off x="1295400" y="3962400"/>
            <a:ext cx="1981200" cy="838200"/>
          </a:xfrm>
          <a:prstGeom prst="rect">
            <a:avLst/>
          </a:prstGeom>
          <a:solidFill>
            <a:srgbClr val="FFF1BF"/>
          </a:solidFill>
          <a:ln w="9525">
            <a:solidFill>
              <a:schemeClr val="tx1"/>
            </a:solidFill>
            <a:miter lim="800000"/>
            <a:headEnd/>
            <a:tailEnd/>
          </a:ln>
          <a:effectLst>
            <a:outerShdw blurRad="63500" dist="107763" dir="2700000" algn="ctr" rotWithShape="0">
              <a:schemeClr val="bg2">
                <a:alpha val="74998"/>
              </a:schemeClr>
            </a:outerShdw>
          </a:effectLst>
        </p:spPr>
        <p:txBody>
          <a:bodyPr anchor="ctr">
            <a:prstTxWarp prst="textNoShape">
              <a:avLst/>
            </a:prstTxWarp>
          </a:bodyPr>
          <a:lstStyle/>
          <a:p>
            <a:pPr algn="ctr">
              <a:defRPr/>
            </a:pPr>
            <a:r>
              <a:rPr lang="en-GB" sz="2000"/>
              <a:t>Research Unit</a:t>
            </a:r>
          </a:p>
          <a:p>
            <a:pPr algn="ctr">
              <a:defRPr/>
            </a:pPr>
            <a:r>
              <a:rPr lang="en-GB" sz="1400"/>
              <a:t>(data acquisition and map production)</a:t>
            </a:r>
          </a:p>
        </p:txBody>
      </p:sp>
      <p:sp>
        <p:nvSpPr>
          <p:cNvPr id="78873" name="Rectangle 1099"/>
          <p:cNvSpPr>
            <a:spLocks noChangeArrowheads="1"/>
          </p:cNvSpPr>
          <p:nvPr/>
        </p:nvSpPr>
        <p:spPr bwMode="auto">
          <a:xfrm>
            <a:off x="1257300" y="2438400"/>
            <a:ext cx="3048000" cy="2590800"/>
          </a:xfrm>
          <a:prstGeom prst="rect">
            <a:avLst/>
          </a:prstGeom>
          <a:noFill/>
          <a:ln w="9525">
            <a:solidFill>
              <a:srgbClr val="FFFF00"/>
            </a:solidFill>
            <a:miter lim="800000"/>
            <a:headEnd/>
            <a:tailEnd/>
          </a:ln>
        </p:spPr>
        <p:txBody>
          <a:bodyPr wrap="none" anchor="ctr">
            <a:prstTxWarp prst="textNoShape">
              <a:avLst/>
            </a:prstTxWarp>
          </a:bodyPr>
          <a:lstStyle/>
          <a:p>
            <a:endParaRPr lang="it-IT"/>
          </a:p>
        </p:txBody>
      </p:sp>
      <p:sp>
        <p:nvSpPr>
          <p:cNvPr id="78874" name="Rectangle 1100"/>
          <p:cNvSpPr>
            <a:spLocks noChangeArrowheads="1"/>
          </p:cNvSpPr>
          <p:nvPr/>
        </p:nvSpPr>
        <p:spPr bwMode="auto">
          <a:xfrm>
            <a:off x="1257300" y="5181600"/>
            <a:ext cx="3048000" cy="838200"/>
          </a:xfrm>
          <a:prstGeom prst="rect">
            <a:avLst/>
          </a:prstGeom>
          <a:noFill/>
          <a:ln w="9525">
            <a:solidFill>
              <a:srgbClr val="FFFF00"/>
            </a:solidFill>
            <a:miter lim="800000"/>
            <a:headEnd/>
            <a:tailEnd/>
          </a:ln>
        </p:spPr>
        <p:txBody>
          <a:bodyPr wrap="none" anchor="ctr">
            <a:prstTxWarp prst="textNoShape">
              <a:avLst/>
            </a:prstTxWarp>
          </a:bodyPr>
          <a:lstStyle/>
          <a:p>
            <a:endParaRPr lang="it-IT"/>
          </a:p>
        </p:txBody>
      </p:sp>
      <p:sp>
        <p:nvSpPr>
          <p:cNvPr id="78875" name="Rectangle 1101"/>
          <p:cNvSpPr>
            <a:spLocks noChangeArrowheads="1"/>
          </p:cNvSpPr>
          <p:nvPr/>
        </p:nvSpPr>
        <p:spPr bwMode="auto">
          <a:xfrm>
            <a:off x="1219200" y="762000"/>
            <a:ext cx="6705600" cy="1447800"/>
          </a:xfrm>
          <a:prstGeom prst="rect">
            <a:avLst/>
          </a:prstGeom>
          <a:noFill/>
          <a:ln w="9525">
            <a:solidFill>
              <a:srgbClr val="FFFF00"/>
            </a:solidFill>
            <a:miter lim="800000"/>
            <a:headEnd/>
            <a:tailEnd/>
          </a:ln>
        </p:spPr>
        <p:txBody>
          <a:bodyPr wrap="none" anchor="ctr">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1026" descr="westmed-ciesmCS.jpg                                            0009858AMacintosh HD                   B6528159:"/>
          <p:cNvPicPr>
            <a:picLocks noChangeAspect="1" noChangeArrowheads="1"/>
          </p:cNvPicPr>
          <p:nvPr/>
        </p:nvPicPr>
        <p:blipFill>
          <a:blip r:embed="rId3">
            <a:lum bright="-20000" contrast="20000"/>
          </a:blip>
          <a:srcRect/>
          <a:stretch>
            <a:fillRect/>
          </a:stretch>
        </p:blipFill>
        <p:spPr bwMode="auto">
          <a:xfrm>
            <a:off x="533400" y="1066800"/>
            <a:ext cx="4038600" cy="3417888"/>
          </a:xfrm>
          <a:prstGeom prst="rect">
            <a:avLst/>
          </a:prstGeom>
          <a:noFill/>
          <a:ln w="9525">
            <a:noFill/>
            <a:miter lim="800000"/>
            <a:headEnd/>
            <a:tailEnd/>
          </a:ln>
        </p:spPr>
      </p:pic>
      <p:pic>
        <p:nvPicPr>
          <p:cNvPr id="41987" name="Picture 1027" descr="eastmed-ciesmCS.jpg                                            0009858AMacintosh HD                   B6528159:"/>
          <p:cNvPicPr>
            <a:picLocks noChangeAspect="1" noChangeArrowheads="1"/>
          </p:cNvPicPr>
          <p:nvPr/>
        </p:nvPicPr>
        <p:blipFill>
          <a:blip r:embed="rId4">
            <a:lum bright="-20000" contrast="20000"/>
          </a:blip>
          <a:srcRect/>
          <a:stretch>
            <a:fillRect/>
          </a:stretch>
        </p:blipFill>
        <p:spPr bwMode="auto">
          <a:xfrm>
            <a:off x="4648200" y="2743200"/>
            <a:ext cx="4038600" cy="3436938"/>
          </a:xfrm>
          <a:prstGeom prst="rect">
            <a:avLst/>
          </a:prstGeom>
          <a:noFill/>
          <a:ln w="9525">
            <a:noFill/>
            <a:miter lim="800000"/>
            <a:headEnd/>
            <a:tailEnd/>
          </a:ln>
        </p:spPr>
      </p:pic>
      <p:sp>
        <p:nvSpPr>
          <p:cNvPr id="41988" name="Text Box 1028"/>
          <p:cNvSpPr txBox="1">
            <a:spLocks noChangeArrowheads="1"/>
          </p:cNvSpPr>
          <p:nvPr/>
        </p:nvSpPr>
        <p:spPr bwMode="auto">
          <a:xfrm>
            <a:off x="0" y="152400"/>
            <a:ext cx="2286000" cy="366713"/>
          </a:xfrm>
          <a:prstGeom prst="rect">
            <a:avLst/>
          </a:prstGeom>
          <a:noFill/>
          <a:ln w="9525">
            <a:noFill/>
            <a:miter lim="800000"/>
            <a:headEnd/>
            <a:tailEnd/>
          </a:ln>
        </p:spPr>
        <p:txBody>
          <a:bodyPr wrap="square">
            <a:prstTxWarp prst="textNoShape">
              <a:avLst/>
            </a:prstTxWarp>
            <a:spAutoFit/>
          </a:bodyPr>
          <a:lstStyle/>
          <a:p>
            <a:pPr>
              <a:spcBef>
                <a:spcPct val="50000"/>
              </a:spcBef>
            </a:pPr>
            <a:r>
              <a:rPr lang="it-IT" sz="1800" b="1" dirty="0">
                <a:solidFill>
                  <a:srgbClr val="FFFF00"/>
                </a:solidFill>
              </a:rPr>
              <a:t>MEDIMAP/CIESM </a:t>
            </a:r>
          </a:p>
        </p:txBody>
      </p:sp>
      <p:grpSp>
        <p:nvGrpSpPr>
          <p:cNvPr id="2" name="Group 1029"/>
          <p:cNvGrpSpPr>
            <a:grpSpLocks/>
          </p:cNvGrpSpPr>
          <p:nvPr/>
        </p:nvGrpSpPr>
        <p:grpSpPr bwMode="auto">
          <a:xfrm>
            <a:off x="457200" y="139700"/>
            <a:ext cx="8229600" cy="6070600"/>
            <a:chOff x="288" y="88"/>
            <a:chExt cx="5184" cy="3824"/>
          </a:xfrm>
        </p:grpSpPr>
        <p:sp>
          <p:nvSpPr>
            <p:cNvPr id="41990" name="Text Box 1030"/>
            <p:cNvSpPr txBox="1">
              <a:spLocks noChangeArrowheads="1"/>
            </p:cNvSpPr>
            <p:nvPr/>
          </p:nvSpPr>
          <p:spPr bwMode="auto">
            <a:xfrm>
              <a:off x="288" y="3024"/>
              <a:ext cx="2448" cy="888"/>
            </a:xfrm>
            <a:prstGeom prst="rect">
              <a:avLst/>
            </a:prstGeom>
            <a:noFill/>
            <a:ln w="9525">
              <a:noFill/>
              <a:miter lim="800000"/>
              <a:headEnd/>
              <a:tailEnd/>
            </a:ln>
          </p:spPr>
          <p:txBody>
            <a:bodyPr>
              <a:prstTxWarp prst="textNoShape">
                <a:avLst/>
              </a:prstTxWarp>
              <a:spAutoFit/>
            </a:bodyPr>
            <a:lstStyle/>
            <a:p>
              <a:pPr marL="457200" indent="-457200" eaLnBrk="1" hangingPunct="1">
                <a:spcBef>
                  <a:spcPct val="30000"/>
                </a:spcBef>
              </a:pPr>
              <a:r>
                <a:rPr lang="it-IT" sz="1400">
                  <a:solidFill>
                    <a:srgbClr val="FFFF00"/>
                  </a:solidFill>
                </a:rPr>
                <a:t>Eurostrataform, Eurodelta and Eurodom </a:t>
              </a:r>
            </a:p>
            <a:p>
              <a:pPr marL="457200" indent="-457200" eaLnBrk="1" hangingPunct="1">
                <a:spcBef>
                  <a:spcPct val="30000"/>
                </a:spcBef>
              </a:pPr>
              <a:r>
                <a:rPr lang="it-IT" sz="1400">
                  <a:solidFill>
                    <a:srgbClr val="FFFF00"/>
                  </a:solidFill>
                </a:rPr>
                <a:t>ESF Eurocores projects</a:t>
              </a:r>
            </a:p>
            <a:p>
              <a:pPr marL="457200" indent="-457200" eaLnBrk="1" hangingPunct="1">
                <a:spcBef>
                  <a:spcPct val="30000"/>
                </a:spcBef>
              </a:pPr>
              <a:r>
                <a:rPr lang="it-IT" sz="1400">
                  <a:solidFill>
                    <a:srgbClr val="FFFF00"/>
                  </a:solidFill>
                </a:rPr>
                <a:t>West-Med and  Spacoma</a:t>
              </a:r>
            </a:p>
            <a:p>
              <a:pPr marL="457200" indent="-457200" eaLnBrk="1" hangingPunct="1">
                <a:spcBef>
                  <a:spcPct val="30000"/>
                </a:spcBef>
              </a:pPr>
              <a:r>
                <a:rPr lang="it-IT" sz="1400">
                  <a:solidFill>
                    <a:srgbClr val="FFFF00"/>
                  </a:solidFill>
                </a:rPr>
                <a:t>Spanish RTD projects </a:t>
              </a:r>
            </a:p>
            <a:p>
              <a:pPr marL="457200" indent="-457200" eaLnBrk="1" hangingPunct="1">
                <a:spcBef>
                  <a:spcPct val="30000"/>
                </a:spcBef>
              </a:pPr>
              <a:r>
                <a:rPr lang="it-IT" sz="1400">
                  <a:solidFill>
                    <a:srgbClr val="FFFF00"/>
                  </a:solidFill>
                </a:rPr>
                <a:t>Grandes and Prodelta</a:t>
              </a:r>
            </a:p>
          </p:txBody>
        </p:sp>
        <p:sp>
          <p:nvSpPr>
            <p:cNvPr id="41991" name="Text Box 1031"/>
            <p:cNvSpPr txBox="1">
              <a:spLocks noChangeArrowheads="1"/>
            </p:cNvSpPr>
            <p:nvPr/>
          </p:nvSpPr>
          <p:spPr bwMode="auto">
            <a:xfrm>
              <a:off x="3504" y="88"/>
              <a:ext cx="1968" cy="1544"/>
            </a:xfrm>
            <a:prstGeom prst="rect">
              <a:avLst/>
            </a:prstGeom>
            <a:noFill/>
            <a:ln w="9525">
              <a:noFill/>
              <a:miter lim="800000"/>
              <a:headEnd/>
              <a:tailEnd/>
            </a:ln>
          </p:spPr>
          <p:txBody>
            <a:bodyPr>
              <a:prstTxWarp prst="textNoShape">
                <a:avLst/>
              </a:prstTxWarp>
              <a:spAutoFit/>
            </a:bodyPr>
            <a:lstStyle/>
            <a:p>
              <a:pPr eaLnBrk="1" hangingPunct="1">
                <a:spcBef>
                  <a:spcPct val="30000"/>
                </a:spcBef>
              </a:pPr>
              <a:r>
                <a:rPr lang="it-IT" sz="1400" dirty="0" err="1">
                  <a:solidFill>
                    <a:srgbClr val="FFFF00"/>
                  </a:solidFill>
                </a:rPr>
                <a:t>Ifremer-Brest</a:t>
              </a:r>
              <a:r>
                <a:rPr lang="it-IT" sz="1400" dirty="0">
                  <a:solidFill>
                    <a:srgbClr val="FFFF00"/>
                  </a:solidFill>
                </a:rPr>
                <a:t> </a:t>
              </a:r>
            </a:p>
            <a:p>
              <a:pPr eaLnBrk="1" hangingPunct="1">
                <a:spcBef>
                  <a:spcPct val="30000"/>
                </a:spcBef>
              </a:pPr>
              <a:r>
                <a:rPr lang="it-IT" sz="1400" dirty="0">
                  <a:solidFill>
                    <a:srgbClr val="FFFF00"/>
                  </a:solidFill>
                </a:rPr>
                <a:t>ISMAR-CNR Bologna </a:t>
              </a:r>
            </a:p>
            <a:p>
              <a:pPr eaLnBrk="1" hangingPunct="1">
                <a:spcBef>
                  <a:spcPct val="30000"/>
                </a:spcBef>
              </a:pPr>
              <a:r>
                <a:rPr lang="it-IT" sz="1400" dirty="0" err="1">
                  <a:solidFill>
                    <a:srgbClr val="FFFF00"/>
                  </a:solidFill>
                </a:rPr>
                <a:t>CNRS-Insu</a:t>
              </a:r>
              <a:endParaRPr lang="it-IT" sz="1400" dirty="0">
                <a:solidFill>
                  <a:srgbClr val="FFFF00"/>
                </a:solidFill>
              </a:endParaRPr>
            </a:p>
            <a:p>
              <a:pPr eaLnBrk="1" hangingPunct="1">
                <a:spcBef>
                  <a:spcPct val="30000"/>
                </a:spcBef>
              </a:pPr>
              <a:r>
                <a:rPr lang="it-IT" sz="1400" dirty="0" err="1">
                  <a:solidFill>
                    <a:srgbClr val="FFFF00"/>
                  </a:solidFill>
                </a:rPr>
                <a:t>Universitat</a:t>
              </a:r>
              <a:r>
                <a:rPr lang="it-IT" sz="1400" dirty="0">
                  <a:solidFill>
                    <a:srgbClr val="FFFF00"/>
                  </a:solidFill>
                </a:rPr>
                <a:t> de  </a:t>
              </a:r>
              <a:r>
                <a:rPr lang="it-IT" sz="1400" dirty="0" err="1">
                  <a:solidFill>
                    <a:srgbClr val="FFFF00"/>
                  </a:solidFill>
                </a:rPr>
                <a:t>Barcelona</a:t>
              </a:r>
              <a:endParaRPr lang="it-IT" sz="1400" dirty="0">
                <a:solidFill>
                  <a:srgbClr val="FFFF00"/>
                </a:solidFill>
              </a:endParaRPr>
            </a:p>
            <a:p>
              <a:pPr eaLnBrk="1" hangingPunct="1">
                <a:spcBef>
                  <a:spcPct val="30000"/>
                </a:spcBef>
              </a:pPr>
              <a:r>
                <a:rPr lang="it-IT" sz="1400" dirty="0" err="1">
                  <a:solidFill>
                    <a:srgbClr val="FFFF00"/>
                  </a:solidFill>
                </a:rPr>
                <a:t>Universitat</a:t>
              </a:r>
              <a:r>
                <a:rPr lang="it-IT" sz="1400" dirty="0">
                  <a:solidFill>
                    <a:srgbClr val="FFFF00"/>
                  </a:solidFill>
                </a:rPr>
                <a:t> de  Madrid</a:t>
              </a:r>
            </a:p>
            <a:p>
              <a:pPr eaLnBrk="1" hangingPunct="1">
                <a:spcBef>
                  <a:spcPct val="30000"/>
                </a:spcBef>
              </a:pPr>
              <a:r>
                <a:rPr lang="it-IT" sz="1400" dirty="0" err="1">
                  <a:solidFill>
                    <a:srgbClr val="FFFF00"/>
                  </a:solidFill>
                </a:rPr>
                <a:t>Universidad</a:t>
              </a:r>
              <a:r>
                <a:rPr lang="it-IT" sz="1400" dirty="0">
                  <a:solidFill>
                    <a:srgbClr val="FFFF00"/>
                  </a:solidFill>
                </a:rPr>
                <a:t> de Granada</a:t>
              </a:r>
            </a:p>
            <a:p>
              <a:pPr eaLnBrk="1" hangingPunct="1">
                <a:spcBef>
                  <a:spcPct val="30000"/>
                </a:spcBef>
              </a:pPr>
              <a:r>
                <a:rPr lang="it-IT" sz="1400" dirty="0" err="1">
                  <a:solidFill>
                    <a:srgbClr val="FFFF00"/>
                  </a:solidFill>
                </a:rPr>
                <a:t>Universiteit</a:t>
              </a:r>
              <a:r>
                <a:rPr lang="it-IT" sz="1400" dirty="0">
                  <a:solidFill>
                    <a:srgbClr val="FFFF00"/>
                  </a:solidFill>
                </a:rPr>
                <a:t> Amsterdam3</a:t>
              </a:r>
            </a:p>
            <a:p>
              <a:pPr eaLnBrk="1" hangingPunct="1">
                <a:spcBef>
                  <a:spcPct val="30000"/>
                </a:spcBef>
              </a:pPr>
              <a:r>
                <a:rPr lang="it-IT" sz="1400" dirty="0" err="1">
                  <a:solidFill>
                    <a:srgbClr val="FFFF00"/>
                  </a:solidFill>
                </a:rPr>
                <a:t>Unitat</a:t>
              </a:r>
              <a:r>
                <a:rPr lang="it-IT" sz="1400" dirty="0">
                  <a:solidFill>
                    <a:srgbClr val="FFFF00"/>
                  </a:solidFill>
                </a:rPr>
                <a:t> de Tecnologia Marina, CMIMA/CSIC,  </a:t>
              </a:r>
              <a:r>
                <a:rPr lang="it-IT" sz="1400" dirty="0" err="1">
                  <a:solidFill>
                    <a:srgbClr val="FFFF00"/>
                  </a:solidFill>
                </a:rPr>
                <a:t>Barcelona</a:t>
              </a:r>
              <a:r>
                <a:rPr lang="it-IT" sz="1400" dirty="0">
                  <a:solidFill>
                    <a:srgbClr val="FFFF00"/>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FF">
            <a:alpha val="25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Gill Sans" charset="0"/>
          </a:defRPr>
        </a:defPPr>
      </a:lstStyle>
    </a:spDef>
    <a:lnDef>
      <a:spPr bwMode="auto">
        <a:xfrm>
          <a:off x="0" y="0"/>
          <a:ext cx="1" cy="1"/>
        </a:xfrm>
        <a:custGeom>
          <a:avLst/>
          <a:gdLst/>
          <a:ahLst/>
          <a:cxnLst/>
          <a:rect l="0" t="0" r="0" b="0"/>
          <a:pathLst/>
        </a:custGeom>
        <a:solidFill>
          <a:srgbClr val="0000FF">
            <a:alpha val="25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Gill Sans"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98:Modelli:Presentazione vuota</Template>
  <TotalTime>2538</TotalTime>
  <Words>7300</Words>
  <Application>Microsoft Macintosh PowerPoint</Application>
  <PresentationFormat>On-screen Show (4:3)</PresentationFormat>
  <Paragraphs>854</Paragraphs>
  <Slides>88</Slides>
  <Notes>45</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88</vt:i4>
      </vt:variant>
    </vt:vector>
  </HeadingPairs>
  <TitlesOfParts>
    <vt:vector size="91" baseType="lpstr">
      <vt:lpstr>Presentazione vuota</vt:lpstr>
      <vt:lpstr>Document</vt:lpstr>
      <vt:lpstr>CorelDRAW</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4D bathymetry</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vector>
  </TitlesOfParts>
  <Company>Ŭ퀀]翘ӹᦈ뿿큠ӽ䔸]翘ŭ⛼뿿큐</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 d</dc:creator>
  <cp:lastModifiedBy>khv</cp:lastModifiedBy>
  <cp:revision>122</cp:revision>
  <cp:lastPrinted>2008-03-07T10:49:09Z</cp:lastPrinted>
  <dcterms:created xsi:type="dcterms:W3CDTF">2012-06-19T10:15:51Z</dcterms:created>
  <dcterms:modified xsi:type="dcterms:W3CDTF">2012-06-19T10:33:54Z</dcterms:modified>
</cp:coreProperties>
</file>