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144" r:id="rId5"/>
    <p:sldId id="2136" r:id="rId6"/>
    <p:sldId id="472" r:id="rId7"/>
    <p:sldId id="2138" r:id="rId8"/>
    <p:sldId id="2139" r:id="rId9"/>
    <p:sldId id="2140" r:id="rId10"/>
    <p:sldId id="2149" r:id="rId11"/>
    <p:sldId id="2141" r:id="rId12"/>
    <p:sldId id="2142" r:id="rId13"/>
    <p:sldId id="26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A2871D-32A7-CF66-2ADF-780A4897D35B}" name="PORTIS Alessandra (MARE)" initials="PA(" userId="S::Alessandra.PORTIS1@ec.europa.eu::793e3a41-18b2-40a3-97fb-d6d910b2ce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/>
    <p:restoredTop sz="94797"/>
  </p:normalViewPr>
  <p:slideViewPr>
    <p:cSldViewPr snapToGrid="0">
      <p:cViewPr varScale="1">
        <p:scale>
          <a:sx n="92" d="100"/>
          <a:sy n="92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DC9F5-0857-45DB-AB97-E4D198532DA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1C7375-BF3E-4D6E-A095-277051849C6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Fill in the survey: </a:t>
          </a:r>
          <a:endParaRPr lang="en-US"/>
        </a:p>
      </dgm:t>
    </dgm:pt>
    <dgm:pt modelId="{4ACDF25B-3D1E-4077-9034-AB8B381FB5E1}" type="parTrans" cxnId="{216A8EF7-C37D-47B4-A49F-4C83BAEA5C2A}">
      <dgm:prSet/>
      <dgm:spPr/>
      <dgm:t>
        <a:bodyPr/>
        <a:lstStyle/>
        <a:p>
          <a:endParaRPr lang="en-US"/>
        </a:p>
      </dgm:t>
    </dgm:pt>
    <dgm:pt modelId="{5C94946B-3F17-4880-B6D8-8B0F296605E6}" type="sibTrans" cxnId="{216A8EF7-C37D-47B4-A49F-4C83BAEA5C2A}">
      <dgm:prSet/>
      <dgm:spPr/>
      <dgm:t>
        <a:bodyPr/>
        <a:lstStyle/>
        <a:p>
          <a:endParaRPr lang="en-US"/>
        </a:p>
      </dgm:t>
    </dgm:pt>
    <dgm:pt modelId="{A3EFF339-8752-4A46-A7DB-4ED33136AB2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expect it takes 10-15 minutes to complete. </a:t>
          </a:r>
          <a:endParaRPr lang="en-US"/>
        </a:p>
      </dgm:t>
    </dgm:pt>
    <dgm:pt modelId="{5D33E06D-D347-4893-9C04-DF6851D7DA24}" type="parTrans" cxnId="{6A364F54-BCC9-4B9F-99DA-CD98ADF97FC2}">
      <dgm:prSet/>
      <dgm:spPr/>
      <dgm:t>
        <a:bodyPr/>
        <a:lstStyle/>
        <a:p>
          <a:endParaRPr lang="en-US"/>
        </a:p>
      </dgm:t>
    </dgm:pt>
    <dgm:pt modelId="{C50AECBB-4EA0-4340-86FF-AE0F55532BA6}" type="sibTrans" cxnId="{6A364F54-BCC9-4B9F-99DA-CD98ADF97FC2}">
      <dgm:prSet/>
      <dgm:spPr/>
      <dgm:t>
        <a:bodyPr/>
        <a:lstStyle/>
        <a:p>
          <a:endParaRPr lang="en-US"/>
        </a:p>
      </dgm:t>
    </dgm:pt>
    <dgm:pt modelId="{B0104BC4-0DD2-41A6-BC75-4E0997CD956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Provide as many contacts/links as possible, so we follow individually.</a:t>
          </a:r>
          <a:endParaRPr lang="en-US"/>
        </a:p>
      </dgm:t>
    </dgm:pt>
    <dgm:pt modelId="{B8D7FF0C-5612-410C-A85F-91F161CF6648}" type="parTrans" cxnId="{FC09C310-F21B-4703-9665-3300581CD391}">
      <dgm:prSet/>
      <dgm:spPr/>
      <dgm:t>
        <a:bodyPr/>
        <a:lstStyle/>
        <a:p>
          <a:endParaRPr lang="en-US"/>
        </a:p>
      </dgm:t>
    </dgm:pt>
    <dgm:pt modelId="{BF9D5C79-23C1-44A2-92BE-422A66D66D18}" type="sibTrans" cxnId="{FC09C310-F21B-4703-9665-3300581CD391}">
      <dgm:prSet/>
      <dgm:spPr/>
      <dgm:t>
        <a:bodyPr/>
        <a:lstStyle/>
        <a:p>
          <a:endParaRPr lang="en-US"/>
        </a:p>
      </dgm:t>
    </dgm:pt>
    <dgm:pt modelId="{36320058-D5A0-4341-ABE8-FA6725EAC9B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Interim findings will be discussed in the next WG meetings, where you will have the opportunity to comment. </a:t>
          </a:r>
          <a:endParaRPr lang="en-US"/>
        </a:p>
      </dgm:t>
    </dgm:pt>
    <dgm:pt modelId="{D18AF8D5-F4BA-4A58-935A-4D119A6E49BF}" type="parTrans" cxnId="{A7B3EA75-7053-4FDA-8574-BDBD884B12E1}">
      <dgm:prSet/>
      <dgm:spPr/>
      <dgm:t>
        <a:bodyPr/>
        <a:lstStyle/>
        <a:p>
          <a:endParaRPr lang="en-US"/>
        </a:p>
      </dgm:t>
    </dgm:pt>
    <dgm:pt modelId="{EA24D76E-6C9E-44B3-8FD4-8B79DC3A6C59}" type="sibTrans" cxnId="{A7B3EA75-7053-4FDA-8574-BDBD884B12E1}">
      <dgm:prSet/>
      <dgm:spPr/>
      <dgm:t>
        <a:bodyPr/>
        <a:lstStyle/>
        <a:p>
          <a:endParaRPr lang="en-US"/>
        </a:p>
      </dgm:t>
    </dgm:pt>
    <dgm:pt modelId="{D1C4F635-837E-4B9A-BFC2-BAAAD0D79AE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Survey is open until 28. April.</a:t>
          </a:r>
          <a:endParaRPr lang="en-US"/>
        </a:p>
      </dgm:t>
    </dgm:pt>
    <dgm:pt modelId="{2FA605C3-65F8-484F-84A9-79775E4AB440}" type="parTrans" cxnId="{B8CC806E-C6B9-4F03-927D-382674D1EF12}">
      <dgm:prSet/>
      <dgm:spPr/>
      <dgm:t>
        <a:bodyPr/>
        <a:lstStyle/>
        <a:p>
          <a:endParaRPr lang="en-US"/>
        </a:p>
      </dgm:t>
    </dgm:pt>
    <dgm:pt modelId="{AAF2776C-DA23-4AC2-B9F6-442B03E3D4A1}" type="sibTrans" cxnId="{B8CC806E-C6B9-4F03-927D-382674D1EF12}">
      <dgm:prSet/>
      <dgm:spPr/>
      <dgm:t>
        <a:bodyPr/>
        <a:lstStyle/>
        <a:p>
          <a:endParaRPr lang="en-US"/>
        </a:p>
      </dgm:t>
    </dgm:pt>
    <dgm:pt modelId="{FEA1D7E3-2CED-4090-BE84-947A0E48D833}" type="pres">
      <dgm:prSet presAssocID="{88ADC9F5-0857-45DB-AB97-E4D198532DA0}" presName="root" presStyleCnt="0">
        <dgm:presLayoutVars>
          <dgm:dir/>
          <dgm:resizeHandles val="exact"/>
        </dgm:presLayoutVars>
      </dgm:prSet>
      <dgm:spPr/>
    </dgm:pt>
    <dgm:pt modelId="{E3DF8994-A190-4AAC-AD4E-C833CA1B2C5C}" type="pres">
      <dgm:prSet presAssocID="{F71C7375-BF3E-4D6E-A095-277051849C6F}" presName="compNode" presStyleCnt="0"/>
      <dgm:spPr/>
    </dgm:pt>
    <dgm:pt modelId="{0EF2E295-5BDE-4295-8AF9-296899CFEFDE}" type="pres">
      <dgm:prSet presAssocID="{F71C7375-BF3E-4D6E-A095-277051849C6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"/>
        </a:ext>
      </dgm:extLst>
    </dgm:pt>
    <dgm:pt modelId="{ED786278-250E-4648-8AD5-46D5BBE30CEB}" type="pres">
      <dgm:prSet presAssocID="{F71C7375-BF3E-4D6E-A095-277051849C6F}" presName="spaceRect" presStyleCnt="0"/>
      <dgm:spPr/>
    </dgm:pt>
    <dgm:pt modelId="{695F201D-8DF1-4B6C-AF07-EBDAE51F2AED}" type="pres">
      <dgm:prSet presAssocID="{F71C7375-BF3E-4D6E-A095-277051849C6F}" presName="textRect" presStyleLbl="revTx" presStyleIdx="0" presStyleCnt="5">
        <dgm:presLayoutVars>
          <dgm:chMax val="1"/>
          <dgm:chPref val="1"/>
        </dgm:presLayoutVars>
      </dgm:prSet>
      <dgm:spPr/>
    </dgm:pt>
    <dgm:pt modelId="{1E4C6E96-1146-49AC-B10B-477B25BA8BB0}" type="pres">
      <dgm:prSet presAssocID="{5C94946B-3F17-4880-B6D8-8B0F296605E6}" presName="sibTrans" presStyleCnt="0"/>
      <dgm:spPr/>
    </dgm:pt>
    <dgm:pt modelId="{D8D3482F-6CF0-4169-9247-5AC5949E7F55}" type="pres">
      <dgm:prSet presAssocID="{A3EFF339-8752-4A46-A7DB-4ED33136AB24}" presName="compNode" presStyleCnt="0"/>
      <dgm:spPr/>
    </dgm:pt>
    <dgm:pt modelId="{7532A7A5-4923-497C-B8A8-AAFCD152E81C}" type="pres">
      <dgm:prSet presAssocID="{A3EFF339-8752-4A46-A7DB-4ED33136AB2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 Finished"/>
        </a:ext>
      </dgm:extLst>
    </dgm:pt>
    <dgm:pt modelId="{22D59152-20A0-40B8-993A-B66450D621DD}" type="pres">
      <dgm:prSet presAssocID="{A3EFF339-8752-4A46-A7DB-4ED33136AB24}" presName="spaceRect" presStyleCnt="0"/>
      <dgm:spPr/>
    </dgm:pt>
    <dgm:pt modelId="{8FD4226A-22B9-4B7F-ABE8-288F020E8E0F}" type="pres">
      <dgm:prSet presAssocID="{A3EFF339-8752-4A46-A7DB-4ED33136AB24}" presName="textRect" presStyleLbl="revTx" presStyleIdx="1" presStyleCnt="5">
        <dgm:presLayoutVars>
          <dgm:chMax val="1"/>
          <dgm:chPref val="1"/>
        </dgm:presLayoutVars>
      </dgm:prSet>
      <dgm:spPr/>
    </dgm:pt>
    <dgm:pt modelId="{7365941F-58B6-4FA6-B073-F009813EBFF9}" type="pres">
      <dgm:prSet presAssocID="{C50AECBB-4EA0-4340-86FF-AE0F55532BA6}" presName="sibTrans" presStyleCnt="0"/>
      <dgm:spPr/>
    </dgm:pt>
    <dgm:pt modelId="{7884DD2F-FC49-475D-BAA3-042000B06728}" type="pres">
      <dgm:prSet presAssocID="{B0104BC4-0DD2-41A6-BC75-4E0997CD9566}" presName="compNode" presStyleCnt="0"/>
      <dgm:spPr/>
    </dgm:pt>
    <dgm:pt modelId="{E1B757F6-3A44-4B93-B707-70FAC0BFC964}" type="pres">
      <dgm:prSet presAssocID="{B0104BC4-0DD2-41A6-BC75-4E0997CD956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CC000457-CEC8-4715-9839-C2593D674B92}" type="pres">
      <dgm:prSet presAssocID="{B0104BC4-0DD2-41A6-BC75-4E0997CD9566}" presName="spaceRect" presStyleCnt="0"/>
      <dgm:spPr/>
    </dgm:pt>
    <dgm:pt modelId="{E827ECDF-5DF1-47E8-B2A4-0D4F62423154}" type="pres">
      <dgm:prSet presAssocID="{B0104BC4-0DD2-41A6-BC75-4E0997CD9566}" presName="textRect" presStyleLbl="revTx" presStyleIdx="2" presStyleCnt="5">
        <dgm:presLayoutVars>
          <dgm:chMax val="1"/>
          <dgm:chPref val="1"/>
        </dgm:presLayoutVars>
      </dgm:prSet>
      <dgm:spPr/>
    </dgm:pt>
    <dgm:pt modelId="{FF1E1CDE-FB28-4B6E-9FE6-9EBCE0AD1C2C}" type="pres">
      <dgm:prSet presAssocID="{BF9D5C79-23C1-44A2-92BE-422A66D66D18}" presName="sibTrans" presStyleCnt="0"/>
      <dgm:spPr/>
    </dgm:pt>
    <dgm:pt modelId="{D32B9D5F-5D6A-412C-A894-9744C4BD9001}" type="pres">
      <dgm:prSet presAssocID="{36320058-D5A0-4341-ABE8-FA6725EAC9B8}" presName="compNode" presStyleCnt="0"/>
      <dgm:spPr/>
    </dgm:pt>
    <dgm:pt modelId="{2F2D43F8-EB2B-4F70-A616-C4FD334A7F7D}" type="pres">
      <dgm:prSet presAssocID="{36320058-D5A0-4341-ABE8-FA6725EAC9B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A43632F-ACE9-4AFC-B728-1BFBC1BB2506}" type="pres">
      <dgm:prSet presAssocID="{36320058-D5A0-4341-ABE8-FA6725EAC9B8}" presName="spaceRect" presStyleCnt="0"/>
      <dgm:spPr/>
    </dgm:pt>
    <dgm:pt modelId="{D44B6E36-FB2F-485C-969F-E9F0CF9C9A00}" type="pres">
      <dgm:prSet presAssocID="{36320058-D5A0-4341-ABE8-FA6725EAC9B8}" presName="textRect" presStyleLbl="revTx" presStyleIdx="3" presStyleCnt="5">
        <dgm:presLayoutVars>
          <dgm:chMax val="1"/>
          <dgm:chPref val="1"/>
        </dgm:presLayoutVars>
      </dgm:prSet>
      <dgm:spPr/>
    </dgm:pt>
    <dgm:pt modelId="{4A7AB254-FCE4-4327-B118-73054757650F}" type="pres">
      <dgm:prSet presAssocID="{EA24D76E-6C9E-44B3-8FD4-8B79DC3A6C59}" presName="sibTrans" presStyleCnt="0"/>
      <dgm:spPr/>
    </dgm:pt>
    <dgm:pt modelId="{654428C6-84CA-42CC-90CA-610CBC67FD5E}" type="pres">
      <dgm:prSet presAssocID="{D1C4F635-837E-4B9A-BFC2-BAAAD0D79AE1}" presName="compNode" presStyleCnt="0"/>
      <dgm:spPr/>
    </dgm:pt>
    <dgm:pt modelId="{5D62BBAA-4ABB-44AB-BD45-EF6CC9D3BEE3}" type="pres">
      <dgm:prSet presAssocID="{D1C4F635-837E-4B9A-BFC2-BAAAD0D79AE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5096AE40-DA69-45A5-BB69-406D7529A856}" type="pres">
      <dgm:prSet presAssocID="{D1C4F635-837E-4B9A-BFC2-BAAAD0D79AE1}" presName="spaceRect" presStyleCnt="0"/>
      <dgm:spPr/>
    </dgm:pt>
    <dgm:pt modelId="{996CFB31-15AF-4EE8-8E20-9C83159B9C09}" type="pres">
      <dgm:prSet presAssocID="{D1C4F635-837E-4B9A-BFC2-BAAAD0D79AE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31A470E-2989-4E35-9385-AA30C3A76A2D}" type="presOf" srcId="{A3EFF339-8752-4A46-A7DB-4ED33136AB24}" destId="{8FD4226A-22B9-4B7F-ABE8-288F020E8E0F}" srcOrd="0" destOrd="0" presId="urn:microsoft.com/office/officeart/2018/2/layout/IconLabelList"/>
    <dgm:cxn modelId="{FC09C310-F21B-4703-9665-3300581CD391}" srcId="{88ADC9F5-0857-45DB-AB97-E4D198532DA0}" destId="{B0104BC4-0DD2-41A6-BC75-4E0997CD9566}" srcOrd="2" destOrd="0" parTransId="{B8D7FF0C-5612-410C-A85F-91F161CF6648}" sibTransId="{BF9D5C79-23C1-44A2-92BE-422A66D66D18}"/>
    <dgm:cxn modelId="{322BED3B-0D7F-4812-8686-6AD1A361EB34}" type="presOf" srcId="{88ADC9F5-0857-45DB-AB97-E4D198532DA0}" destId="{FEA1D7E3-2CED-4090-BE84-947A0E48D833}" srcOrd="0" destOrd="0" presId="urn:microsoft.com/office/officeart/2018/2/layout/IconLabelList"/>
    <dgm:cxn modelId="{6A364F54-BCC9-4B9F-99DA-CD98ADF97FC2}" srcId="{88ADC9F5-0857-45DB-AB97-E4D198532DA0}" destId="{A3EFF339-8752-4A46-A7DB-4ED33136AB24}" srcOrd="1" destOrd="0" parTransId="{5D33E06D-D347-4893-9C04-DF6851D7DA24}" sibTransId="{C50AECBB-4EA0-4340-86FF-AE0F55532BA6}"/>
    <dgm:cxn modelId="{9C436264-0ED6-4359-9F10-8021570C5166}" type="presOf" srcId="{F71C7375-BF3E-4D6E-A095-277051849C6F}" destId="{695F201D-8DF1-4B6C-AF07-EBDAE51F2AED}" srcOrd="0" destOrd="0" presId="urn:microsoft.com/office/officeart/2018/2/layout/IconLabelList"/>
    <dgm:cxn modelId="{B8CC806E-C6B9-4F03-927D-382674D1EF12}" srcId="{88ADC9F5-0857-45DB-AB97-E4D198532DA0}" destId="{D1C4F635-837E-4B9A-BFC2-BAAAD0D79AE1}" srcOrd="4" destOrd="0" parTransId="{2FA605C3-65F8-484F-84A9-79775E4AB440}" sibTransId="{AAF2776C-DA23-4AC2-B9F6-442B03E3D4A1}"/>
    <dgm:cxn modelId="{A7B3EA75-7053-4FDA-8574-BDBD884B12E1}" srcId="{88ADC9F5-0857-45DB-AB97-E4D198532DA0}" destId="{36320058-D5A0-4341-ABE8-FA6725EAC9B8}" srcOrd="3" destOrd="0" parTransId="{D18AF8D5-F4BA-4A58-935A-4D119A6E49BF}" sibTransId="{EA24D76E-6C9E-44B3-8FD4-8B79DC3A6C59}"/>
    <dgm:cxn modelId="{F2090AB7-22E8-4DF5-ACB5-A3E15E39621E}" type="presOf" srcId="{B0104BC4-0DD2-41A6-BC75-4E0997CD9566}" destId="{E827ECDF-5DF1-47E8-B2A4-0D4F62423154}" srcOrd="0" destOrd="0" presId="urn:microsoft.com/office/officeart/2018/2/layout/IconLabelList"/>
    <dgm:cxn modelId="{D42A93B8-0966-48C3-879B-7E8C02518537}" type="presOf" srcId="{D1C4F635-837E-4B9A-BFC2-BAAAD0D79AE1}" destId="{996CFB31-15AF-4EE8-8E20-9C83159B9C09}" srcOrd="0" destOrd="0" presId="urn:microsoft.com/office/officeart/2018/2/layout/IconLabelList"/>
    <dgm:cxn modelId="{C44926D8-D8BC-4FDE-BAE7-81887C5B0769}" type="presOf" srcId="{36320058-D5A0-4341-ABE8-FA6725EAC9B8}" destId="{D44B6E36-FB2F-485C-969F-E9F0CF9C9A00}" srcOrd="0" destOrd="0" presId="urn:microsoft.com/office/officeart/2018/2/layout/IconLabelList"/>
    <dgm:cxn modelId="{216A8EF7-C37D-47B4-A49F-4C83BAEA5C2A}" srcId="{88ADC9F5-0857-45DB-AB97-E4D198532DA0}" destId="{F71C7375-BF3E-4D6E-A095-277051849C6F}" srcOrd="0" destOrd="0" parTransId="{4ACDF25B-3D1E-4077-9034-AB8B381FB5E1}" sibTransId="{5C94946B-3F17-4880-B6D8-8B0F296605E6}"/>
    <dgm:cxn modelId="{026C865C-F888-41CF-8292-098BBBEC755C}" type="presParOf" srcId="{FEA1D7E3-2CED-4090-BE84-947A0E48D833}" destId="{E3DF8994-A190-4AAC-AD4E-C833CA1B2C5C}" srcOrd="0" destOrd="0" presId="urn:microsoft.com/office/officeart/2018/2/layout/IconLabelList"/>
    <dgm:cxn modelId="{EAB4479C-EBE5-4947-A527-BA2B44DF6CF1}" type="presParOf" srcId="{E3DF8994-A190-4AAC-AD4E-C833CA1B2C5C}" destId="{0EF2E295-5BDE-4295-8AF9-296899CFEFDE}" srcOrd="0" destOrd="0" presId="urn:microsoft.com/office/officeart/2018/2/layout/IconLabelList"/>
    <dgm:cxn modelId="{323D858C-C8BA-4C49-B728-E9452E3DA651}" type="presParOf" srcId="{E3DF8994-A190-4AAC-AD4E-C833CA1B2C5C}" destId="{ED786278-250E-4648-8AD5-46D5BBE30CEB}" srcOrd="1" destOrd="0" presId="urn:microsoft.com/office/officeart/2018/2/layout/IconLabelList"/>
    <dgm:cxn modelId="{33B5907C-042A-4BA0-9BF4-B165A977CF10}" type="presParOf" srcId="{E3DF8994-A190-4AAC-AD4E-C833CA1B2C5C}" destId="{695F201D-8DF1-4B6C-AF07-EBDAE51F2AED}" srcOrd="2" destOrd="0" presId="urn:microsoft.com/office/officeart/2018/2/layout/IconLabelList"/>
    <dgm:cxn modelId="{F30CE552-2F10-4B39-96D7-9894C9664D3D}" type="presParOf" srcId="{FEA1D7E3-2CED-4090-BE84-947A0E48D833}" destId="{1E4C6E96-1146-49AC-B10B-477B25BA8BB0}" srcOrd="1" destOrd="0" presId="urn:microsoft.com/office/officeart/2018/2/layout/IconLabelList"/>
    <dgm:cxn modelId="{E45A97E3-6D83-4D4C-8882-6383ACBE4371}" type="presParOf" srcId="{FEA1D7E3-2CED-4090-BE84-947A0E48D833}" destId="{D8D3482F-6CF0-4169-9247-5AC5949E7F55}" srcOrd="2" destOrd="0" presId="urn:microsoft.com/office/officeart/2018/2/layout/IconLabelList"/>
    <dgm:cxn modelId="{B837F02E-3BBC-4429-8C67-D412A41E8763}" type="presParOf" srcId="{D8D3482F-6CF0-4169-9247-5AC5949E7F55}" destId="{7532A7A5-4923-497C-B8A8-AAFCD152E81C}" srcOrd="0" destOrd="0" presId="urn:microsoft.com/office/officeart/2018/2/layout/IconLabelList"/>
    <dgm:cxn modelId="{86826605-9D27-44DC-B6DF-B381E1620F92}" type="presParOf" srcId="{D8D3482F-6CF0-4169-9247-5AC5949E7F55}" destId="{22D59152-20A0-40B8-993A-B66450D621DD}" srcOrd="1" destOrd="0" presId="urn:microsoft.com/office/officeart/2018/2/layout/IconLabelList"/>
    <dgm:cxn modelId="{E1F7577A-1602-47EF-81FB-FDBC723B4440}" type="presParOf" srcId="{D8D3482F-6CF0-4169-9247-5AC5949E7F55}" destId="{8FD4226A-22B9-4B7F-ABE8-288F020E8E0F}" srcOrd="2" destOrd="0" presId="urn:microsoft.com/office/officeart/2018/2/layout/IconLabelList"/>
    <dgm:cxn modelId="{F76DA7B3-67FE-4E63-81BA-1C869CA6D4EF}" type="presParOf" srcId="{FEA1D7E3-2CED-4090-BE84-947A0E48D833}" destId="{7365941F-58B6-4FA6-B073-F009813EBFF9}" srcOrd="3" destOrd="0" presId="urn:microsoft.com/office/officeart/2018/2/layout/IconLabelList"/>
    <dgm:cxn modelId="{AB59D377-C77E-4BEB-8532-EBF94F097A07}" type="presParOf" srcId="{FEA1D7E3-2CED-4090-BE84-947A0E48D833}" destId="{7884DD2F-FC49-475D-BAA3-042000B06728}" srcOrd="4" destOrd="0" presId="urn:microsoft.com/office/officeart/2018/2/layout/IconLabelList"/>
    <dgm:cxn modelId="{03DEFDB4-AAA7-4724-AB00-EA0EBECCDC94}" type="presParOf" srcId="{7884DD2F-FC49-475D-BAA3-042000B06728}" destId="{E1B757F6-3A44-4B93-B707-70FAC0BFC964}" srcOrd="0" destOrd="0" presId="urn:microsoft.com/office/officeart/2018/2/layout/IconLabelList"/>
    <dgm:cxn modelId="{B7AE9D55-E4EB-4D9B-A009-D525F6006744}" type="presParOf" srcId="{7884DD2F-FC49-475D-BAA3-042000B06728}" destId="{CC000457-CEC8-4715-9839-C2593D674B92}" srcOrd="1" destOrd="0" presId="urn:microsoft.com/office/officeart/2018/2/layout/IconLabelList"/>
    <dgm:cxn modelId="{0B389EDD-7749-4CD8-A393-962DE04843E8}" type="presParOf" srcId="{7884DD2F-FC49-475D-BAA3-042000B06728}" destId="{E827ECDF-5DF1-47E8-B2A4-0D4F62423154}" srcOrd="2" destOrd="0" presId="urn:microsoft.com/office/officeart/2018/2/layout/IconLabelList"/>
    <dgm:cxn modelId="{E74015CB-1D08-4F5D-8F38-33B63A36D0CD}" type="presParOf" srcId="{FEA1D7E3-2CED-4090-BE84-947A0E48D833}" destId="{FF1E1CDE-FB28-4B6E-9FE6-9EBCE0AD1C2C}" srcOrd="5" destOrd="0" presId="urn:microsoft.com/office/officeart/2018/2/layout/IconLabelList"/>
    <dgm:cxn modelId="{4CA65CDC-E776-41E6-B30D-C4538E3A1349}" type="presParOf" srcId="{FEA1D7E3-2CED-4090-BE84-947A0E48D833}" destId="{D32B9D5F-5D6A-412C-A894-9744C4BD9001}" srcOrd="6" destOrd="0" presId="urn:microsoft.com/office/officeart/2018/2/layout/IconLabelList"/>
    <dgm:cxn modelId="{1B9790E9-1E38-48A5-AB31-4066D1FC7A1D}" type="presParOf" srcId="{D32B9D5F-5D6A-412C-A894-9744C4BD9001}" destId="{2F2D43F8-EB2B-4F70-A616-C4FD334A7F7D}" srcOrd="0" destOrd="0" presId="urn:microsoft.com/office/officeart/2018/2/layout/IconLabelList"/>
    <dgm:cxn modelId="{B4E4A2A6-41C7-4F71-A124-2137CFE3C338}" type="presParOf" srcId="{D32B9D5F-5D6A-412C-A894-9744C4BD9001}" destId="{DA43632F-ACE9-4AFC-B728-1BFBC1BB2506}" srcOrd="1" destOrd="0" presId="urn:microsoft.com/office/officeart/2018/2/layout/IconLabelList"/>
    <dgm:cxn modelId="{788946C7-596F-4C06-8F0C-4BAA39BEF711}" type="presParOf" srcId="{D32B9D5F-5D6A-412C-A894-9744C4BD9001}" destId="{D44B6E36-FB2F-485C-969F-E9F0CF9C9A00}" srcOrd="2" destOrd="0" presId="urn:microsoft.com/office/officeart/2018/2/layout/IconLabelList"/>
    <dgm:cxn modelId="{3CC46E65-A857-49DE-9FA0-FE9969BBB68C}" type="presParOf" srcId="{FEA1D7E3-2CED-4090-BE84-947A0E48D833}" destId="{4A7AB254-FCE4-4327-B118-73054757650F}" srcOrd="7" destOrd="0" presId="urn:microsoft.com/office/officeart/2018/2/layout/IconLabelList"/>
    <dgm:cxn modelId="{F76BEDBA-8A52-437C-AF47-3392C68B8105}" type="presParOf" srcId="{FEA1D7E3-2CED-4090-BE84-947A0E48D833}" destId="{654428C6-84CA-42CC-90CA-610CBC67FD5E}" srcOrd="8" destOrd="0" presId="urn:microsoft.com/office/officeart/2018/2/layout/IconLabelList"/>
    <dgm:cxn modelId="{EB85B3DB-37B6-448A-B96A-FCE562C71735}" type="presParOf" srcId="{654428C6-84CA-42CC-90CA-610CBC67FD5E}" destId="{5D62BBAA-4ABB-44AB-BD45-EF6CC9D3BEE3}" srcOrd="0" destOrd="0" presId="urn:microsoft.com/office/officeart/2018/2/layout/IconLabelList"/>
    <dgm:cxn modelId="{74702EDF-9A67-423B-B17A-5781679CF3F6}" type="presParOf" srcId="{654428C6-84CA-42CC-90CA-610CBC67FD5E}" destId="{5096AE40-DA69-45A5-BB69-406D7529A856}" srcOrd="1" destOrd="0" presId="urn:microsoft.com/office/officeart/2018/2/layout/IconLabelList"/>
    <dgm:cxn modelId="{B57E807B-07C5-46A2-8E9C-8AC06FB431F0}" type="presParOf" srcId="{654428C6-84CA-42CC-90CA-610CBC67FD5E}" destId="{996CFB31-15AF-4EE8-8E20-9C83159B9C0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2E295-5BDE-4295-8AF9-296899CFEFDE}">
      <dsp:nvSpPr>
        <dsp:cNvPr id="0" name=""/>
        <dsp:cNvSpPr/>
      </dsp:nvSpPr>
      <dsp:spPr>
        <a:xfrm>
          <a:off x="851401" y="911306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F201D-8DF1-4B6C-AF07-EBDAE51F2AED}">
      <dsp:nvSpPr>
        <dsp:cNvPr id="0" name=""/>
        <dsp:cNvSpPr/>
      </dsp:nvSpPr>
      <dsp:spPr>
        <a:xfrm>
          <a:off x="356401" y="2061480"/>
          <a:ext cx="1800000" cy="111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Fill in the survey: </a:t>
          </a:r>
          <a:endParaRPr lang="en-US" sz="1100" kern="1200"/>
        </a:p>
      </dsp:txBody>
      <dsp:txXfrm>
        <a:off x="356401" y="2061480"/>
        <a:ext cx="1800000" cy="1113750"/>
      </dsp:txXfrm>
    </dsp:sp>
    <dsp:sp modelId="{7532A7A5-4923-497C-B8A8-AAFCD152E81C}">
      <dsp:nvSpPr>
        <dsp:cNvPr id="0" name=""/>
        <dsp:cNvSpPr/>
      </dsp:nvSpPr>
      <dsp:spPr>
        <a:xfrm>
          <a:off x="2966401" y="911306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4226A-22B9-4B7F-ABE8-288F020E8E0F}">
      <dsp:nvSpPr>
        <dsp:cNvPr id="0" name=""/>
        <dsp:cNvSpPr/>
      </dsp:nvSpPr>
      <dsp:spPr>
        <a:xfrm>
          <a:off x="2471401" y="2061480"/>
          <a:ext cx="1800000" cy="111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expect it takes 10-15 minutes to complete. </a:t>
          </a:r>
          <a:endParaRPr lang="en-US" sz="1100" kern="1200"/>
        </a:p>
      </dsp:txBody>
      <dsp:txXfrm>
        <a:off x="2471401" y="2061480"/>
        <a:ext cx="1800000" cy="1113750"/>
      </dsp:txXfrm>
    </dsp:sp>
    <dsp:sp modelId="{E1B757F6-3A44-4B93-B707-70FAC0BFC964}">
      <dsp:nvSpPr>
        <dsp:cNvPr id="0" name=""/>
        <dsp:cNvSpPr/>
      </dsp:nvSpPr>
      <dsp:spPr>
        <a:xfrm>
          <a:off x="5081401" y="911306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7ECDF-5DF1-47E8-B2A4-0D4F62423154}">
      <dsp:nvSpPr>
        <dsp:cNvPr id="0" name=""/>
        <dsp:cNvSpPr/>
      </dsp:nvSpPr>
      <dsp:spPr>
        <a:xfrm>
          <a:off x="4586401" y="2061480"/>
          <a:ext cx="1800000" cy="111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Provide as many contacts/links as possible, so we follow individually.</a:t>
          </a:r>
          <a:endParaRPr lang="en-US" sz="1100" kern="1200"/>
        </a:p>
      </dsp:txBody>
      <dsp:txXfrm>
        <a:off x="4586401" y="2061480"/>
        <a:ext cx="1800000" cy="1113750"/>
      </dsp:txXfrm>
    </dsp:sp>
    <dsp:sp modelId="{2F2D43F8-EB2B-4F70-A616-C4FD334A7F7D}">
      <dsp:nvSpPr>
        <dsp:cNvPr id="0" name=""/>
        <dsp:cNvSpPr/>
      </dsp:nvSpPr>
      <dsp:spPr>
        <a:xfrm>
          <a:off x="7196401" y="911306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B6E36-FB2F-485C-969F-E9F0CF9C9A00}">
      <dsp:nvSpPr>
        <dsp:cNvPr id="0" name=""/>
        <dsp:cNvSpPr/>
      </dsp:nvSpPr>
      <dsp:spPr>
        <a:xfrm>
          <a:off x="6701401" y="2061480"/>
          <a:ext cx="1800000" cy="111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Interim findings will be discussed in the next WG meetings, where you will have the opportunity to comment. </a:t>
          </a:r>
          <a:endParaRPr lang="en-US" sz="1100" kern="1200"/>
        </a:p>
      </dsp:txBody>
      <dsp:txXfrm>
        <a:off x="6701401" y="2061480"/>
        <a:ext cx="1800000" cy="1113750"/>
      </dsp:txXfrm>
    </dsp:sp>
    <dsp:sp modelId="{5D62BBAA-4ABB-44AB-BD45-EF6CC9D3BEE3}">
      <dsp:nvSpPr>
        <dsp:cNvPr id="0" name=""/>
        <dsp:cNvSpPr/>
      </dsp:nvSpPr>
      <dsp:spPr>
        <a:xfrm>
          <a:off x="9311401" y="911306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CFB31-15AF-4EE8-8E20-9C83159B9C09}">
      <dsp:nvSpPr>
        <dsp:cNvPr id="0" name=""/>
        <dsp:cNvSpPr/>
      </dsp:nvSpPr>
      <dsp:spPr>
        <a:xfrm>
          <a:off x="8816401" y="2061480"/>
          <a:ext cx="1800000" cy="111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Survey is open until 28. April.</a:t>
          </a:r>
          <a:endParaRPr lang="en-US" sz="1100" kern="1200"/>
        </a:p>
      </dsp:txBody>
      <dsp:txXfrm>
        <a:off x="8816401" y="2061480"/>
        <a:ext cx="1800000" cy="1113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D8C78-4657-488C-8A3B-8365D40766F9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DC278-F7EC-4D9F-B7D1-FBDA7B668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82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C8C2543-7755-4578-828C-37D1B53EB56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186543"/>
            <a:ext cx="12192000" cy="5671457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1" name="Quadrat">
            <a:extLst>
              <a:ext uri="{FF2B5EF4-FFF2-40B4-BE49-F238E27FC236}">
                <a16:creationId xmlns:a16="http://schemas.microsoft.com/office/drawing/2014/main" id="{9C7191A7-8F40-4A34-948C-E29902D4D4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7036" y="5077441"/>
            <a:ext cx="593725" cy="59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 anchorCtr="0">
            <a:noAutofit/>
          </a:bodyPr>
          <a:lstStyle>
            <a:lvl1pPr algn="ctr">
              <a:defRPr>
                <a:noFill/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PH</a:t>
            </a:r>
          </a:p>
        </p:txBody>
      </p:sp>
      <p:sp>
        <p:nvSpPr>
          <p:cNvPr id="22" name="Quadrat">
            <a:extLst>
              <a:ext uri="{FF2B5EF4-FFF2-40B4-BE49-F238E27FC236}">
                <a16:creationId xmlns:a16="http://schemas.microsoft.com/office/drawing/2014/main" id="{CD245AD8-7507-43E6-BD39-4C822A9218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2303" y="1186543"/>
            <a:ext cx="594441" cy="59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Autofit/>
          </a:bodyPr>
          <a:lstStyle>
            <a:lvl1pPr algn="ctr">
              <a:defRPr>
                <a:noFill/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PH</a:t>
            </a:r>
          </a:p>
        </p:txBody>
      </p:sp>
      <p:sp>
        <p:nvSpPr>
          <p:cNvPr id="23" name="Quadrat">
            <a:extLst>
              <a:ext uri="{FF2B5EF4-FFF2-40B4-BE49-F238E27FC236}">
                <a16:creationId xmlns:a16="http://schemas.microsoft.com/office/drawing/2014/main" id="{186237C6-4A47-44AF-8815-2AB455B2E2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04550" y="5671457"/>
            <a:ext cx="1187450" cy="118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44000" tIns="144000" rIns="144000" bIns="144000" anchor="ctr" anchorCtr="0">
            <a:noAutofit/>
          </a:bodyPr>
          <a:lstStyle>
            <a:lvl1pPr algn="l">
              <a:defRPr sz="1100">
                <a:solidFill>
                  <a:schemeClr val="tx2"/>
                </a:solidFill>
                <a:latin typeface="+mn-lt"/>
                <a:ea typeface="Roboto Mono" panose="00000009000000000000" pitchFamily="49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31AAA3B-3798-4083-8F0D-ECC9EEA237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000" y="379723"/>
            <a:ext cx="1548000" cy="42218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39E346A-7B68-4715-88E7-C3FA0B1DF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988" y="2890391"/>
            <a:ext cx="4554537" cy="1404382"/>
          </a:xfrm>
          <a:solidFill>
            <a:schemeClr val="tx2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24000" tIns="324000" rIns="324000" bIns="0" anchor="b">
            <a:spAutoFit/>
          </a:bodyPr>
          <a:lstStyle>
            <a:lvl1pPr algn="l">
              <a:defRPr sz="3600">
                <a:latin typeface="Roboto" panose="02000000000000000000" pitchFamily="2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172F0104-817C-4DB8-808B-423997E58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988" y="4294773"/>
            <a:ext cx="4554537" cy="1135179"/>
          </a:xfrm>
          <a:solidFill>
            <a:schemeClr val="tx2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24000" tIns="216000" rIns="324000" bIns="324000">
            <a:spAutoFit/>
          </a:bodyPr>
          <a:lstStyle>
            <a:lvl1pPr marL="0" indent="0" algn="l">
              <a:buNone/>
              <a:defRPr sz="2000"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0931729"/>
      </p:ext>
    </p:extLst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lten mit Zahlenwe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155730A-A176-4748-A0E8-22F0E32C2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679238" cy="6129338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74C8BF-C239-470F-BE30-7DBCA2786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711" y="0"/>
            <a:ext cx="10890250" cy="1183118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www.eura-ag.com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19" name="Inhaltsplatzhalter 14">
            <a:extLst>
              <a:ext uri="{FF2B5EF4-FFF2-40B4-BE49-F238E27FC236}">
                <a16:creationId xmlns:a16="http://schemas.microsoft.com/office/drawing/2014/main" id="{8A7A3AAC-D32A-41DF-8E61-7166CF85A04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1906" y="4181419"/>
            <a:ext cx="2160000" cy="126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9"/>
              <a:gd name="connsiteY0" fmla="*/ 2149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2149 h 10000"/>
              <a:gd name="connsiteX0" fmla="*/ 1057 w 10000"/>
              <a:gd name="connsiteY0" fmla="*/ 23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7 w 10000"/>
              <a:gd name="connsiteY4" fmla="*/ 2381 h 10000"/>
              <a:gd name="connsiteX0" fmla="*/ 9 w 10000"/>
              <a:gd name="connsiteY0" fmla="*/ 239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 w 10000"/>
              <a:gd name="connsiteY4" fmla="*/ 239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" y="239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" y="23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216000" tIns="360000" rIns="216000" bIns="216000" anchor="ctr" anchorCtr="0"/>
          <a:lstStyle>
            <a:lvl5pPr>
              <a:defRPr/>
            </a:lvl5pPr>
            <a:lvl6pPr algn="ctr">
              <a:defRPr lang="de-DE" dirty="0">
                <a:solidFill>
                  <a:schemeClr val="bg1"/>
                </a:solidFill>
              </a:defRPr>
            </a:lvl6pPr>
            <a:lvl7pPr>
              <a:defRPr lang="de-DE" dirty="0">
                <a:solidFill>
                  <a:schemeClr val="bg1"/>
                </a:solidFill>
              </a:defRPr>
            </a:lvl7pPr>
            <a:lvl8pPr>
              <a:defRPr lang="de-DE" dirty="0">
                <a:solidFill>
                  <a:schemeClr val="bg1"/>
                </a:solidFill>
              </a:defRPr>
            </a:lvl8pPr>
            <a:lvl9pPr>
              <a:defRPr lang="de-DE" dirty="0">
                <a:solidFill>
                  <a:schemeClr val="bg1"/>
                </a:solidFill>
              </a:defRPr>
            </a:lvl9pPr>
          </a:lstStyle>
          <a:p>
            <a:pPr lvl="5"/>
            <a:r>
              <a:rPr lang="de-DE"/>
              <a:t>Zahlenwert</a:t>
            </a:r>
          </a:p>
        </p:txBody>
      </p:sp>
      <p:sp>
        <p:nvSpPr>
          <p:cNvPr id="14" name="Inhaltsplatzhalter 14">
            <a:extLst>
              <a:ext uri="{FF2B5EF4-FFF2-40B4-BE49-F238E27FC236}">
                <a16:creationId xmlns:a16="http://schemas.microsoft.com/office/drawing/2014/main" id="{FB6EC2AE-0956-4DBA-A56C-E9DDA11B131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1688" y="3270596"/>
            <a:ext cx="2160000" cy="1224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0 w 10000"/>
              <a:gd name="connsiteY4" fmla="*/ 2000 h 12405"/>
              <a:gd name="connsiteX0" fmla="*/ 0 w 10000"/>
              <a:gd name="connsiteY0" fmla="*/ 2000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0 w 10000"/>
              <a:gd name="connsiteY4" fmla="*/ 2000 h 12405"/>
              <a:gd name="connsiteX0" fmla="*/ 0 w 10000"/>
              <a:gd name="connsiteY0" fmla="*/ 2299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0 w 10000"/>
              <a:gd name="connsiteY4" fmla="*/ 2299 h 12405"/>
              <a:gd name="connsiteX0" fmla="*/ 0 w 10000"/>
              <a:gd name="connsiteY0" fmla="*/ 2100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0 w 10000"/>
              <a:gd name="connsiteY4" fmla="*/ 2100 h 12405"/>
              <a:gd name="connsiteX0" fmla="*/ 17 w 10000"/>
              <a:gd name="connsiteY0" fmla="*/ 2083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17 w 10000"/>
              <a:gd name="connsiteY4" fmla="*/ 2083 h 12405"/>
              <a:gd name="connsiteX0" fmla="*/ 1 w 10001"/>
              <a:gd name="connsiteY0" fmla="*/ 2083 h 12405"/>
              <a:gd name="connsiteX1" fmla="*/ 10001 w 10001"/>
              <a:gd name="connsiteY1" fmla="*/ 0 h 12405"/>
              <a:gd name="connsiteX2" fmla="*/ 10001 w 10001"/>
              <a:gd name="connsiteY2" fmla="*/ 10000 h 12405"/>
              <a:gd name="connsiteX3" fmla="*/ 1 w 10001"/>
              <a:gd name="connsiteY3" fmla="*/ 12405 h 12405"/>
              <a:gd name="connsiteX4" fmla="*/ 1 w 10001"/>
              <a:gd name="connsiteY4" fmla="*/ 2083 h 12405"/>
              <a:gd name="connsiteX0" fmla="*/ 1 w 11111"/>
              <a:gd name="connsiteY0" fmla="*/ 10 h 10332"/>
              <a:gd name="connsiteX1" fmla="*/ 11111 w 11111"/>
              <a:gd name="connsiteY1" fmla="*/ 0 h 10332"/>
              <a:gd name="connsiteX2" fmla="*/ 10001 w 11111"/>
              <a:gd name="connsiteY2" fmla="*/ 7927 h 10332"/>
              <a:gd name="connsiteX3" fmla="*/ 1 w 11111"/>
              <a:gd name="connsiteY3" fmla="*/ 10332 h 10332"/>
              <a:gd name="connsiteX4" fmla="*/ 1 w 11111"/>
              <a:gd name="connsiteY4" fmla="*/ 10 h 10332"/>
              <a:gd name="connsiteX0" fmla="*/ 1 w 10001"/>
              <a:gd name="connsiteY0" fmla="*/ 0 h 10322"/>
              <a:gd name="connsiteX1" fmla="*/ 10001 w 10001"/>
              <a:gd name="connsiteY1" fmla="*/ 7 h 10322"/>
              <a:gd name="connsiteX2" fmla="*/ 10001 w 10001"/>
              <a:gd name="connsiteY2" fmla="*/ 7917 h 10322"/>
              <a:gd name="connsiteX3" fmla="*/ 1 w 10001"/>
              <a:gd name="connsiteY3" fmla="*/ 10322 h 10322"/>
              <a:gd name="connsiteX4" fmla="*/ 1 w 10001"/>
              <a:gd name="connsiteY4" fmla="*/ 0 h 1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322">
                <a:moveTo>
                  <a:pt x="1" y="0"/>
                </a:moveTo>
                <a:lnTo>
                  <a:pt x="10001" y="7"/>
                </a:lnTo>
                <a:lnTo>
                  <a:pt x="10001" y="7917"/>
                </a:lnTo>
                <a:lnTo>
                  <a:pt x="1" y="10322"/>
                </a:lnTo>
                <a:cubicBezTo>
                  <a:pt x="7" y="6881"/>
                  <a:pt x="-5" y="3441"/>
                  <a:pt x="1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lIns="216000" tIns="468000" rIns="216000" bIns="216000"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5pPr algn="ctr">
              <a:defRPr b="1">
                <a:latin typeface="Roboto" panose="02000000000000000000" pitchFamily="2" charset="0"/>
              </a:defRPr>
            </a:lvl5pPr>
            <a:lvl6pPr>
              <a:defRPr lang="de-DE" dirty="0">
                <a:solidFill>
                  <a:schemeClr val="bg1"/>
                </a:solidFill>
              </a:defRPr>
            </a:lvl6pPr>
            <a:lvl7pPr>
              <a:defRPr lang="de-DE" dirty="0">
                <a:solidFill>
                  <a:schemeClr val="bg1"/>
                </a:solidFill>
              </a:defRPr>
            </a:lvl7pPr>
            <a:lvl8pPr>
              <a:defRPr lang="de-DE" dirty="0">
                <a:solidFill>
                  <a:schemeClr val="bg1"/>
                </a:solidFill>
              </a:defRPr>
            </a:lvl8pPr>
            <a:lvl9pPr>
              <a:defRPr lang="de-DE" dirty="0">
                <a:solidFill>
                  <a:schemeClr val="bg1"/>
                </a:solidFill>
              </a:defRPr>
            </a:lvl9pPr>
          </a:lstStyle>
          <a:p>
            <a:pPr lvl="4"/>
            <a:r>
              <a:rPr lang="de-DE"/>
              <a:t>100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28063DBD-3048-4F06-9176-46A67902021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436778" y="4181419"/>
            <a:ext cx="2160000" cy="126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9"/>
              <a:gd name="connsiteY0" fmla="*/ 2149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2149 h 10000"/>
              <a:gd name="connsiteX0" fmla="*/ 1057 w 10000"/>
              <a:gd name="connsiteY0" fmla="*/ 23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7 w 10000"/>
              <a:gd name="connsiteY4" fmla="*/ 2381 h 10000"/>
              <a:gd name="connsiteX0" fmla="*/ 9 w 10000"/>
              <a:gd name="connsiteY0" fmla="*/ 239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 w 10000"/>
              <a:gd name="connsiteY4" fmla="*/ 239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" y="239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" y="23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216000" tIns="360000" rIns="216000" bIns="216000" anchor="ctr" anchorCtr="0"/>
          <a:lstStyle>
            <a:lvl5pPr>
              <a:defRPr/>
            </a:lvl5pPr>
            <a:lvl6pPr algn="ctr">
              <a:defRPr lang="de-DE" dirty="0">
                <a:solidFill>
                  <a:schemeClr val="bg1"/>
                </a:solidFill>
              </a:defRPr>
            </a:lvl6pPr>
            <a:lvl7pPr>
              <a:defRPr lang="de-DE" dirty="0">
                <a:solidFill>
                  <a:schemeClr val="bg1"/>
                </a:solidFill>
              </a:defRPr>
            </a:lvl7pPr>
            <a:lvl8pPr>
              <a:defRPr lang="de-DE" dirty="0">
                <a:solidFill>
                  <a:schemeClr val="bg1"/>
                </a:solidFill>
              </a:defRPr>
            </a:lvl8pPr>
            <a:lvl9pPr>
              <a:defRPr lang="de-DE" dirty="0">
                <a:solidFill>
                  <a:schemeClr val="bg1"/>
                </a:solidFill>
              </a:defRPr>
            </a:lvl9pPr>
          </a:lstStyle>
          <a:p>
            <a:pPr lvl="5"/>
            <a:r>
              <a:rPr lang="de-DE"/>
              <a:t>Zahlenwert</a:t>
            </a:r>
          </a:p>
        </p:txBody>
      </p:sp>
      <p:sp>
        <p:nvSpPr>
          <p:cNvPr id="16" name="Inhaltsplatzhalter 14">
            <a:extLst>
              <a:ext uri="{FF2B5EF4-FFF2-40B4-BE49-F238E27FC236}">
                <a16:creationId xmlns:a16="http://schemas.microsoft.com/office/drawing/2014/main" id="{BEFDF434-5C78-4E55-AE9E-9EE4B282DE7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436653" y="3270596"/>
            <a:ext cx="2160000" cy="1224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0 w 10000"/>
              <a:gd name="connsiteY4" fmla="*/ 2000 h 12405"/>
              <a:gd name="connsiteX0" fmla="*/ 0 w 10000"/>
              <a:gd name="connsiteY0" fmla="*/ 2000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0 w 10000"/>
              <a:gd name="connsiteY4" fmla="*/ 2000 h 12405"/>
              <a:gd name="connsiteX0" fmla="*/ 0 w 10000"/>
              <a:gd name="connsiteY0" fmla="*/ 2299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0 w 10000"/>
              <a:gd name="connsiteY4" fmla="*/ 2299 h 12405"/>
              <a:gd name="connsiteX0" fmla="*/ 0 w 10000"/>
              <a:gd name="connsiteY0" fmla="*/ 2100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0 w 10000"/>
              <a:gd name="connsiteY4" fmla="*/ 2100 h 12405"/>
              <a:gd name="connsiteX0" fmla="*/ 17 w 10000"/>
              <a:gd name="connsiteY0" fmla="*/ 2083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17 w 10000"/>
              <a:gd name="connsiteY4" fmla="*/ 2083 h 12405"/>
              <a:gd name="connsiteX0" fmla="*/ 1 w 10001"/>
              <a:gd name="connsiteY0" fmla="*/ 2083 h 12405"/>
              <a:gd name="connsiteX1" fmla="*/ 10001 w 10001"/>
              <a:gd name="connsiteY1" fmla="*/ 0 h 12405"/>
              <a:gd name="connsiteX2" fmla="*/ 10001 w 10001"/>
              <a:gd name="connsiteY2" fmla="*/ 10000 h 12405"/>
              <a:gd name="connsiteX3" fmla="*/ 1 w 10001"/>
              <a:gd name="connsiteY3" fmla="*/ 12405 h 12405"/>
              <a:gd name="connsiteX4" fmla="*/ 1 w 10001"/>
              <a:gd name="connsiteY4" fmla="*/ 2083 h 12405"/>
              <a:gd name="connsiteX0" fmla="*/ 1 w 11111"/>
              <a:gd name="connsiteY0" fmla="*/ 10 h 10332"/>
              <a:gd name="connsiteX1" fmla="*/ 11111 w 11111"/>
              <a:gd name="connsiteY1" fmla="*/ 0 h 10332"/>
              <a:gd name="connsiteX2" fmla="*/ 10001 w 11111"/>
              <a:gd name="connsiteY2" fmla="*/ 7927 h 10332"/>
              <a:gd name="connsiteX3" fmla="*/ 1 w 11111"/>
              <a:gd name="connsiteY3" fmla="*/ 10332 h 10332"/>
              <a:gd name="connsiteX4" fmla="*/ 1 w 11111"/>
              <a:gd name="connsiteY4" fmla="*/ 10 h 10332"/>
              <a:gd name="connsiteX0" fmla="*/ 1 w 10001"/>
              <a:gd name="connsiteY0" fmla="*/ 0 h 10322"/>
              <a:gd name="connsiteX1" fmla="*/ 10001 w 10001"/>
              <a:gd name="connsiteY1" fmla="*/ 7 h 10322"/>
              <a:gd name="connsiteX2" fmla="*/ 10001 w 10001"/>
              <a:gd name="connsiteY2" fmla="*/ 7917 h 10322"/>
              <a:gd name="connsiteX3" fmla="*/ 1 w 10001"/>
              <a:gd name="connsiteY3" fmla="*/ 10322 h 10322"/>
              <a:gd name="connsiteX4" fmla="*/ 1 w 10001"/>
              <a:gd name="connsiteY4" fmla="*/ 0 h 1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322">
                <a:moveTo>
                  <a:pt x="1" y="0"/>
                </a:moveTo>
                <a:lnTo>
                  <a:pt x="10001" y="7"/>
                </a:lnTo>
                <a:lnTo>
                  <a:pt x="10001" y="7917"/>
                </a:lnTo>
                <a:lnTo>
                  <a:pt x="1" y="10322"/>
                </a:lnTo>
                <a:cubicBezTo>
                  <a:pt x="7" y="6881"/>
                  <a:pt x="-5" y="3441"/>
                  <a:pt x="1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lIns="216000" tIns="468000" rIns="216000" bIns="216000"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5pPr algn="ctr">
              <a:defRPr b="1">
                <a:latin typeface="Roboto" panose="02000000000000000000" pitchFamily="2" charset="0"/>
              </a:defRPr>
            </a:lvl5pPr>
            <a:lvl6pPr>
              <a:defRPr lang="de-DE" dirty="0">
                <a:solidFill>
                  <a:schemeClr val="bg1"/>
                </a:solidFill>
              </a:defRPr>
            </a:lvl6pPr>
            <a:lvl7pPr>
              <a:defRPr lang="de-DE" dirty="0">
                <a:solidFill>
                  <a:schemeClr val="bg1"/>
                </a:solidFill>
              </a:defRPr>
            </a:lvl7pPr>
            <a:lvl8pPr>
              <a:defRPr lang="de-DE" dirty="0">
                <a:solidFill>
                  <a:schemeClr val="bg1"/>
                </a:solidFill>
              </a:defRPr>
            </a:lvl8pPr>
            <a:lvl9pPr>
              <a:defRPr lang="de-DE" dirty="0">
                <a:solidFill>
                  <a:schemeClr val="bg1"/>
                </a:solidFill>
              </a:defRPr>
            </a:lvl9pPr>
          </a:lstStyle>
          <a:p>
            <a:pPr lvl="4"/>
            <a:r>
              <a:rPr lang="de-DE"/>
              <a:t>100</a:t>
            </a:r>
          </a:p>
        </p:txBody>
      </p:sp>
      <p:sp>
        <p:nvSpPr>
          <p:cNvPr id="17" name="Inhaltsplatzhalter 14">
            <a:extLst>
              <a:ext uri="{FF2B5EF4-FFF2-40B4-BE49-F238E27FC236}">
                <a16:creationId xmlns:a16="http://schemas.microsoft.com/office/drawing/2014/main" id="{45310125-20C0-4406-827D-37C6157FF38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71962" y="4181419"/>
            <a:ext cx="2160000" cy="126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9"/>
              <a:gd name="connsiteY0" fmla="*/ 2149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2149 h 10000"/>
              <a:gd name="connsiteX0" fmla="*/ 1057 w 10000"/>
              <a:gd name="connsiteY0" fmla="*/ 23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7 w 10000"/>
              <a:gd name="connsiteY4" fmla="*/ 2381 h 10000"/>
              <a:gd name="connsiteX0" fmla="*/ 9 w 10000"/>
              <a:gd name="connsiteY0" fmla="*/ 239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 w 10000"/>
              <a:gd name="connsiteY4" fmla="*/ 239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" y="239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" y="23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216000" tIns="360000" rIns="216000" bIns="216000" anchor="ctr" anchorCtr="0"/>
          <a:lstStyle>
            <a:lvl5pPr>
              <a:defRPr/>
            </a:lvl5pPr>
            <a:lvl6pPr algn="ctr">
              <a:defRPr lang="de-DE" dirty="0">
                <a:solidFill>
                  <a:schemeClr val="bg1"/>
                </a:solidFill>
              </a:defRPr>
            </a:lvl6pPr>
            <a:lvl7pPr>
              <a:defRPr lang="de-DE" dirty="0">
                <a:solidFill>
                  <a:schemeClr val="bg1"/>
                </a:solidFill>
              </a:defRPr>
            </a:lvl7pPr>
            <a:lvl8pPr>
              <a:defRPr lang="de-DE" dirty="0">
                <a:solidFill>
                  <a:schemeClr val="bg1"/>
                </a:solidFill>
              </a:defRPr>
            </a:lvl8pPr>
            <a:lvl9pPr>
              <a:defRPr lang="de-DE" dirty="0">
                <a:solidFill>
                  <a:schemeClr val="bg1"/>
                </a:solidFill>
              </a:defRPr>
            </a:lvl9pPr>
          </a:lstStyle>
          <a:p>
            <a:pPr lvl="5"/>
            <a:r>
              <a:rPr lang="de-DE"/>
              <a:t>Zahlenwert</a:t>
            </a:r>
          </a:p>
        </p:txBody>
      </p:sp>
      <p:sp>
        <p:nvSpPr>
          <p:cNvPr id="18" name="Inhaltsplatzhalter 14">
            <a:extLst>
              <a:ext uri="{FF2B5EF4-FFF2-40B4-BE49-F238E27FC236}">
                <a16:creationId xmlns:a16="http://schemas.microsoft.com/office/drawing/2014/main" id="{227F4953-5E1D-4A41-B37C-998B30B99E4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71618" y="3270596"/>
            <a:ext cx="2160000" cy="1224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0 w 10000"/>
              <a:gd name="connsiteY4" fmla="*/ 2000 h 12405"/>
              <a:gd name="connsiteX0" fmla="*/ 0 w 10000"/>
              <a:gd name="connsiteY0" fmla="*/ 2000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0 w 10000"/>
              <a:gd name="connsiteY4" fmla="*/ 2000 h 12405"/>
              <a:gd name="connsiteX0" fmla="*/ 0 w 10000"/>
              <a:gd name="connsiteY0" fmla="*/ 2299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0 w 10000"/>
              <a:gd name="connsiteY4" fmla="*/ 2299 h 12405"/>
              <a:gd name="connsiteX0" fmla="*/ 0 w 10000"/>
              <a:gd name="connsiteY0" fmla="*/ 2100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0 w 10000"/>
              <a:gd name="connsiteY4" fmla="*/ 2100 h 12405"/>
              <a:gd name="connsiteX0" fmla="*/ 17 w 10000"/>
              <a:gd name="connsiteY0" fmla="*/ 2083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17 w 10000"/>
              <a:gd name="connsiteY4" fmla="*/ 2083 h 12405"/>
              <a:gd name="connsiteX0" fmla="*/ 1 w 10001"/>
              <a:gd name="connsiteY0" fmla="*/ 2083 h 12405"/>
              <a:gd name="connsiteX1" fmla="*/ 10001 w 10001"/>
              <a:gd name="connsiteY1" fmla="*/ 0 h 12405"/>
              <a:gd name="connsiteX2" fmla="*/ 10001 w 10001"/>
              <a:gd name="connsiteY2" fmla="*/ 10000 h 12405"/>
              <a:gd name="connsiteX3" fmla="*/ 1 w 10001"/>
              <a:gd name="connsiteY3" fmla="*/ 12405 h 12405"/>
              <a:gd name="connsiteX4" fmla="*/ 1 w 10001"/>
              <a:gd name="connsiteY4" fmla="*/ 2083 h 12405"/>
              <a:gd name="connsiteX0" fmla="*/ 1 w 11111"/>
              <a:gd name="connsiteY0" fmla="*/ 10 h 10332"/>
              <a:gd name="connsiteX1" fmla="*/ 11111 w 11111"/>
              <a:gd name="connsiteY1" fmla="*/ 0 h 10332"/>
              <a:gd name="connsiteX2" fmla="*/ 10001 w 11111"/>
              <a:gd name="connsiteY2" fmla="*/ 7927 h 10332"/>
              <a:gd name="connsiteX3" fmla="*/ 1 w 11111"/>
              <a:gd name="connsiteY3" fmla="*/ 10332 h 10332"/>
              <a:gd name="connsiteX4" fmla="*/ 1 w 11111"/>
              <a:gd name="connsiteY4" fmla="*/ 10 h 10332"/>
              <a:gd name="connsiteX0" fmla="*/ 1 w 10001"/>
              <a:gd name="connsiteY0" fmla="*/ 0 h 10322"/>
              <a:gd name="connsiteX1" fmla="*/ 10001 w 10001"/>
              <a:gd name="connsiteY1" fmla="*/ 7 h 10322"/>
              <a:gd name="connsiteX2" fmla="*/ 10001 w 10001"/>
              <a:gd name="connsiteY2" fmla="*/ 7917 h 10322"/>
              <a:gd name="connsiteX3" fmla="*/ 1 w 10001"/>
              <a:gd name="connsiteY3" fmla="*/ 10322 h 10322"/>
              <a:gd name="connsiteX4" fmla="*/ 1 w 10001"/>
              <a:gd name="connsiteY4" fmla="*/ 0 h 1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322">
                <a:moveTo>
                  <a:pt x="1" y="0"/>
                </a:moveTo>
                <a:lnTo>
                  <a:pt x="10001" y="7"/>
                </a:lnTo>
                <a:lnTo>
                  <a:pt x="10001" y="7917"/>
                </a:lnTo>
                <a:lnTo>
                  <a:pt x="1" y="10322"/>
                </a:lnTo>
                <a:cubicBezTo>
                  <a:pt x="7" y="6881"/>
                  <a:pt x="-5" y="3441"/>
                  <a:pt x="1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lIns="216000" tIns="468000" rIns="216000" bIns="216000"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5pPr algn="ctr">
              <a:defRPr b="1">
                <a:latin typeface="Roboto" panose="02000000000000000000" pitchFamily="2" charset="0"/>
              </a:defRPr>
            </a:lvl5pPr>
            <a:lvl6pPr>
              <a:defRPr lang="de-DE" dirty="0">
                <a:solidFill>
                  <a:schemeClr val="bg1"/>
                </a:solidFill>
              </a:defRPr>
            </a:lvl6pPr>
            <a:lvl7pPr>
              <a:defRPr lang="de-DE" dirty="0">
                <a:solidFill>
                  <a:schemeClr val="bg1"/>
                </a:solidFill>
              </a:defRPr>
            </a:lvl7pPr>
            <a:lvl8pPr>
              <a:defRPr lang="de-DE" dirty="0">
                <a:solidFill>
                  <a:schemeClr val="bg1"/>
                </a:solidFill>
              </a:defRPr>
            </a:lvl8pPr>
            <a:lvl9pPr>
              <a:defRPr lang="de-DE" dirty="0">
                <a:solidFill>
                  <a:schemeClr val="bg1"/>
                </a:solidFill>
              </a:defRPr>
            </a:lvl9pPr>
          </a:lstStyle>
          <a:p>
            <a:pPr lvl="4"/>
            <a:r>
              <a:rPr lang="de-DE"/>
              <a:t>100</a:t>
            </a:r>
          </a:p>
        </p:txBody>
      </p:sp>
      <p:sp>
        <p:nvSpPr>
          <p:cNvPr id="23" name="Inhaltsplatzhalter 14">
            <a:extLst>
              <a:ext uri="{FF2B5EF4-FFF2-40B4-BE49-F238E27FC236}">
                <a16:creationId xmlns:a16="http://schemas.microsoft.com/office/drawing/2014/main" id="{BF672DF7-3F0D-4035-B36B-042D03D6282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706584" y="4181419"/>
            <a:ext cx="2160000" cy="1260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9"/>
              <a:gd name="connsiteY0" fmla="*/ 2149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2149 h 10000"/>
              <a:gd name="connsiteX0" fmla="*/ 1057 w 10000"/>
              <a:gd name="connsiteY0" fmla="*/ 23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57 w 10000"/>
              <a:gd name="connsiteY4" fmla="*/ 2381 h 10000"/>
              <a:gd name="connsiteX0" fmla="*/ 9 w 10000"/>
              <a:gd name="connsiteY0" fmla="*/ 239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 w 10000"/>
              <a:gd name="connsiteY4" fmla="*/ 239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" y="239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9" y="23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216000" tIns="360000" rIns="216000" bIns="216000" anchor="ctr" anchorCtr="0"/>
          <a:lstStyle>
            <a:lvl5pPr>
              <a:defRPr/>
            </a:lvl5pPr>
            <a:lvl6pPr algn="ctr">
              <a:defRPr lang="de-DE" dirty="0">
                <a:solidFill>
                  <a:schemeClr val="bg1"/>
                </a:solidFill>
              </a:defRPr>
            </a:lvl6pPr>
            <a:lvl7pPr>
              <a:defRPr lang="de-DE" dirty="0">
                <a:solidFill>
                  <a:schemeClr val="bg1"/>
                </a:solidFill>
              </a:defRPr>
            </a:lvl7pPr>
            <a:lvl8pPr>
              <a:defRPr lang="de-DE" dirty="0">
                <a:solidFill>
                  <a:schemeClr val="bg1"/>
                </a:solidFill>
              </a:defRPr>
            </a:lvl8pPr>
            <a:lvl9pPr>
              <a:defRPr lang="de-DE" dirty="0">
                <a:solidFill>
                  <a:schemeClr val="bg1"/>
                </a:solidFill>
              </a:defRPr>
            </a:lvl9pPr>
          </a:lstStyle>
          <a:p>
            <a:pPr lvl="5"/>
            <a:r>
              <a:rPr lang="de-DE"/>
              <a:t>Zahlenwert</a:t>
            </a:r>
          </a:p>
        </p:txBody>
      </p:sp>
      <p:sp>
        <p:nvSpPr>
          <p:cNvPr id="24" name="Inhaltsplatzhalter 14">
            <a:extLst>
              <a:ext uri="{FF2B5EF4-FFF2-40B4-BE49-F238E27FC236}">
                <a16:creationId xmlns:a16="http://schemas.microsoft.com/office/drawing/2014/main" id="{346BA657-6062-40AA-9A7E-4DDFD5A749C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706584" y="3270596"/>
            <a:ext cx="2160000" cy="1224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0 w 10000"/>
              <a:gd name="connsiteY4" fmla="*/ 2000 h 12405"/>
              <a:gd name="connsiteX0" fmla="*/ 0 w 10000"/>
              <a:gd name="connsiteY0" fmla="*/ 2000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0 w 10000"/>
              <a:gd name="connsiteY4" fmla="*/ 2000 h 12405"/>
              <a:gd name="connsiteX0" fmla="*/ 0 w 10000"/>
              <a:gd name="connsiteY0" fmla="*/ 2299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0 w 10000"/>
              <a:gd name="connsiteY4" fmla="*/ 2299 h 12405"/>
              <a:gd name="connsiteX0" fmla="*/ 0 w 10000"/>
              <a:gd name="connsiteY0" fmla="*/ 2100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0 w 10000"/>
              <a:gd name="connsiteY4" fmla="*/ 2100 h 12405"/>
              <a:gd name="connsiteX0" fmla="*/ 17 w 10000"/>
              <a:gd name="connsiteY0" fmla="*/ 2083 h 12405"/>
              <a:gd name="connsiteX1" fmla="*/ 10000 w 10000"/>
              <a:gd name="connsiteY1" fmla="*/ 0 h 12405"/>
              <a:gd name="connsiteX2" fmla="*/ 10000 w 10000"/>
              <a:gd name="connsiteY2" fmla="*/ 10000 h 12405"/>
              <a:gd name="connsiteX3" fmla="*/ 0 w 10000"/>
              <a:gd name="connsiteY3" fmla="*/ 12405 h 12405"/>
              <a:gd name="connsiteX4" fmla="*/ 17 w 10000"/>
              <a:gd name="connsiteY4" fmla="*/ 2083 h 12405"/>
              <a:gd name="connsiteX0" fmla="*/ 1 w 10001"/>
              <a:gd name="connsiteY0" fmla="*/ 2083 h 12405"/>
              <a:gd name="connsiteX1" fmla="*/ 10001 w 10001"/>
              <a:gd name="connsiteY1" fmla="*/ 0 h 12405"/>
              <a:gd name="connsiteX2" fmla="*/ 10001 w 10001"/>
              <a:gd name="connsiteY2" fmla="*/ 10000 h 12405"/>
              <a:gd name="connsiteX3" fmla="*/ 1 w 10001"/>
              <a:gd name="connsiteY3" fmla="*/ 12405 h 12405"/>
              <a:gd name="connsiteX4" fmla="*/ 1 w 10001"/>
              <a:gd name="connsiteY4" fmla="*/ 2083 h 12405"/>
              <a:gd name="connsiteX0" fmla="*/ 1 w 11111"/>
              <a:gd name="connsiteY0" fmla="*/ 10 h 10332"/>
              <a:gd name="connsiteX1" fmla="*/ 11111 w 11111"/>
              <a:gd name="connsiteY1" fmla="*/ 0 h 10332"/>
              <a:gd name="connsiteX2" fmla="*/ 10001 w 11111"/>
              <a:gd name="connsiteY2" fmla="*/ 7927 h 10332"/>
              <a:gd name="connsiteX3" fmla="*/ 1 w 11111"/>
              <a:gd name="connsiteY3" fmla="*/ 10332 h 10332"/>
              <a:gd name="connsiteX4" fmla="*/ 1 w 11111"/>
              <a:gd name="connsiteY4" fmla="*/ 10 h 10332"/>
              <a:gd name="connsiteX0" fmla="*/ 1 w 10001"/>
              <a:gd name="connsiteY0" fmla="*/ 0 h 10322"/>
              <a:gd name="connsiteX1" fmla="*/ 10001 w 10001"/>
              <a:gd name="connsiteY1" fmla="*/ 7 h 10322"/>
              <a:gd name="connsiteX2" fmla="*/ 10001 w 10001"/>
              <a:gd name="connsiteY2" fmla="*/ 7917 h 10322"/>
              <a:gd name="connsiteX3" fmla="*/ 1 w 10001"/>
              <a:gd name="connsiteY3" fmla="*/ 10322 h 10322"/>
              <a:gd name="connsiteX4" fmla="*/ 1 w 10001"/>
              <a:gd name="connsiteY4" fmla="*/ 0 h 1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0322">
                <a:moveTo>
                  <a:pt x="1" y="0"/>
                </a:moveTo>
                <a:lnTo>
                  <a:pt x="10001" y="7"/>
                </a:lnTo>
                <a:lnTo>
                  <a:pt x="10001" y="7917"/>
                </a:lnTo>
                <a:lnTo>
                  <a:pt x="1" y="10322"/>
                </a:lnTo>
                <a:cubicBezTo>
                  <a:pt x="7" y="6881"/>
                  <a:pt x="-5" y="3441"/>
                  <a:pt x="1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lIns="216000" tIns="468000" rIns="216000" bIns="216000"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5pPr algn="ctr">
              <a:defRPr b="1">
                <a:latin typeface="Roboto" panose="02000000000000000000" pitchFamily="2" charset="0"/>
              </a:defRPr>
            </a:lvl5pPr>
            <a:lvl6pPr>
              <a:defRPr lang="de-DE" dirty="0">
                <a:solidFill>
                  <a:schemeClr val="bg1"/>
                </a:solidFill>
              </a:defRPr>
            </a:lvl6pPr>
            <a:lvl7pPr>
              <a:defRPr lang="de-DE" dirty="0">
                <a:solidFill>
                  <a:schemeClr val="bg1"/>
                </a:solidFill>
              </a:defRPr>
            </a:lvl7pPr>
            <a:lvl8pPr>
              <a:defRPr lang="de-DE" dirty="0">
                <a:solidFill>
                  <a:schemeClr val="bg1"/>
                </a:solidFill>
              </a:defRPr>
            </a:lvl8pPr>
            <a:lvl9pPr>
              <a:defRPr lang="de-DE" dirty="0">
                <a:solidFill>
                  <a:schemeClr val="bg1"/>
                </a:solidFill>
              </a:defRPr>
            </a:lvl9pPr>
          </a:lstStyle>
          <a:p>
            <a:pPr lvl="4"/>
            <a:r>
              <a:rPr lang="de-DE"/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44831729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palten mit Zahlenwe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155730A-A176-4748-A0E8-22F0E32C2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679238" cy="6129338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74C8BF-C239-470F-BE30-7DBCA2786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711" y="0"/>
            <a:ext cx="10890250" cy="1183114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www.eura-ag.com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20" name="Inhaltsplatzhalter 25">
            <a:extLst>
              <a:ext uri="{FF2B5EF4-FFF2-40B4-BE49-F238E27FC236}">
                <a16:creationId xmlns:a16="http://schemas.microsoft.com/office/drawing/2014/main" id="{98D2ECC8-39CD-49C5-8ACD-993B47DCBDA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88988" y="3270596"/>
            <a:ext cx="2376487" cy="2217392"/>
          </a:xfrm>
          <a:solidFill>
            <a:schemeClr val="tx2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>
                <a:solidFill>
                  <a:schemeClr val="bg1"/>
                </a:solidFill>
              </a:rPr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878830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www.eura-ag.com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38087E-9C5D-47B4-A4FE-B12635EE7C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988" y="1646238"/>
            <a:ext cx="10098087" cy="4483100"/>
          </a:xfrm>
        </p:spPr>
        <p:txBody>
          <a:bodyPr tIns="360000" anchor="t" anchorCtr="0"/>
          <a:lstStyle>
            <a:lvl1pPr>
              <a:lnSpc>
                <a:spcPts val="4400"/>
              </a:lnSpc>
              <a:defRPr sz="3600" b="1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/>
            </a:lvl2pPr>
          </a:lstStyle>
          <a:p>
            <a:pPr lvl="0"/>
            <a:r>
              <a:rPr lang="de-DE"/>
              <a:t>Zitat</a:t>
            </a:r>
          </a:p>
          <a:p>
            <a:pPr lvl="1"/>
            <a:r>
              <a:rPr lang="de-DE"/>
              <a:t>Autor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1688D3D-A56D-424C-8649-4B9A1620B3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88" y="819794"/>
            <a:ext cx="941608" cy="826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521452"/>
      </p:ext>
    </p:extLst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auf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BBD3F04-7812-4320-BBE9-A5E9252A4A8F}"/>
              </a:ext>
            </a:extLst>
          </p:cNvPr>
          <p:cNvSpPr/>
          <p:nvPr userDrawn="1"/>
        </p:nvSpPr>
        <p:spPr>
          <a:xfrm>
            <a:off x="0" y="0"/>
            <a:ext cx="11679236" cy="6129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www.eura-ag.com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38087E-9C5D-47B4-A4FE-B12635EE7C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988" y="1646238"/>
            <a:ext cx="10098087" cy="4483100"/>
          </a:xfrm>
        </p:spPr>
        <p:txBody>
          <a:bodyPr tIns="360000" anchor="t" anchorCtr="0"/>
          <a:lstStyle>
            <a:lvl1pPr>
              <a:lnSpc>
                <a:spcPts val="4400"/>
              </a:lnSpc>
              <a:defRPr sz="3600" b="1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Zitat</a:t>
            </a:r>
          </a:p>
          <a:p>
            <a:pPr lvl="1"/>
            <a:r>
              <a:rPr lang="de-DE"/>
              <a:t>Autor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1688D3D-A56D-424C-8649-4B9A1620B3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88" y="819794"/>
            <a:ext cx="941608" cy="826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986715"/>
      </p:ext>
    </p:extLst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weiße Quadrate auf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BBD3F04-7812-4320-BBE9-A5E9252A4A8F}"/>
              </a:ext>
            </a:extLst>
          </p:cNvPr>
          <p:cNvSpPr/>
          <p:nvPr userDrawn="1"/>
        </p:nvSpPr>
        <p:spPr>
          <a:xfrm>
            <a:off x="0" y="0"/>
            <a:ext cx="11679236" cy="6129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www.eura-ag.com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8" name="Inhaltsplatzhalter 14">
            <a:extLst>
              <a:ext uri="{FF2B5EF4-FFF2-40B4-BE49-F238E27FC236}">
                <a16:creationId xmlns:a16="http://schemas.microsoft.com/office/drawing/2014/main" id="{B113FEE2-4A0D-CD48-9913-08D78F02D7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8988" y="3260827"/>
            <a:ext cx="2374900" cy="2217392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2pPr>
              <a:defRPr b="0"/>
            </a:lvl2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14">
            <a:extLst>
              <a:ext uri="{FF2B5EF4-FFF2-40B4-BE49-F238E27FC236}">
                <a16:creationId xmlns:a16="http://schemas.microsoft.com/office/drawing/2014/main" id="{61D6B350-9D8D-DF45-B8F5-B50A86C395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6312" y="3270596"/>
            <a:ext cx="2374900" cy="2217392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14">
            <a:extLst>
              <a:ext uri="{FF2B5EF4-FFF2-40B4-BE49-F238E27FC236}">
                <a16:creationId xmlns:a16="http://schemas.microsoft.com/office/drawing/2014/main" id="{08F3DCB2-29B5-E04B-BEDB-1EA07C6F676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63636" y="3270596"/>
            <a:ext cx="2378339" cy="2217392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4">
            <a:extLst>
              <a:ext uri="{FF2B5EF4-FFF2-40B4-BE49-F238E27FC236}">
                <a16:creationId xmlns:a16="http://schemas.microsoft.com/office/drawing/2014/main" id="{1B6E6360-0461-CE4F-B216-4C5A9881AD0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704398" y="3270596"/>
            <a:ext cx="2378338" cy="2217392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E7427A7-1CD4-564B-9BD3-438F1E55CB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711" y="0"/>
            <a:ext cx="10890250" cy="1183115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13B9780C-908A-224C-A0E2-65CECA43C4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8988" y="2541934"/>
            <a:ext cx="4554537" cy="728316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1548854"/>
      </p:ext>
    </p:extLst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155730A-A176-4748-A0E8-22F0E32C2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679238" cy="6129338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74C8BF-C239-470F-BE30-7DBCA2786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711" y="0"/>
            <a:ext cx="10890250" cy="1183115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www.eura-ag.com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1985426-8B2B-49D6-83C1-8970387C27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8988" y="3270596"/>
            <a:ext cx="4752975" cy="2217392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D196A543-964A-48FE-A2DF-7E884ED1D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988" y="2541934"/>
            <a:ext cx="4554537" cy="728316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7A0177B-F8E8-4A41-9D3D-B357693EC83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1646238"/>
            <a:ext cx="4751388" cy="4483100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5523899"/>
      </p:ext>
    </p:extLst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den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44C0F-4771-475E-A91F-29A75FFF22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711" y="0"/>
            <a:ext cx="10890250" cy="1183116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8C5935-1D2C-425D-AC29-736DCD9A32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err="1"/>
              <a:t>www.eura-ag.com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87B299-EF0A-40DD-AB23-529B3CC02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1D3502D-572C-4C1C-8F49-328C145565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8988" y="1646238"/>
            <a:ext cx="5346700" cy="871939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0E0A7772-D6D9-40CA-833C-808F80BA96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8988" y="4733474"/>
            <a:ext cx="1385887" cy="1386000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Logo</a:t>
            </a:r>
          </a:p>
          <a:p>
            <a:endParaRPr lang="de-DE"/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C9650091-8803-4CDA-BCAD-8A7DBD89D2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8987" y="3151793"/>
            <a:ext cx="1385887" cy="1386000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Logo</a:t>
            </a:r>
          </a:p>
        </p:txBody>
      </p:sp>
      <p:sp>
        <p:nvSpPr>
          <p:cNvPr id="35" name="Bildplatzhalter 8">
            <a:extLst>
              <a:ext uri="{FF2B5EF4-FFF2-40B4-BE49-F238E27FC236}">
                <a16:creationId xmlns:a16="http://schemas.microsoft.com/office/drawing/2014/main" id="{4F925024-BBD3-4328-9BD0-5FCFDF81F0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21281" y="4733474"/>
            <a:ext cx="1385887" cy="1386000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Logo</a:t>
            </a:r>
          </a:p>
          <a:p>
            <a:endParaRPr lang="de-DE"/>
          </a:p>
        </p:txBody>
      </p:sp>
      <p:sp>
        <p:nvSpPr>
          <p:cNvPr id="36" name="Bildplatzhalter 8">
            <a:extLst>
              <a:ext uri="{FF2B5EF4-FFF2-40B4-BE49-F238E27FC236}">
                <a16:creationId xmlns:a16="http://schemas.microsoft.com/office/drawing/2014/main" id="{1F43230B-E812-4DA1-BDEC-0A3ABE1283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21281" y="3151793"/>
            <a:ext cx="1385887" cy="1386000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Logo</a:t>
            </a:r>
          </a:p>
        </p:txBody>
      </p:sp>
      <p:sp>
        <p:nvSpPr>
          <p:cNvPr id="37" name="Bildplatzhalter 8">
            <a:extLst>
              <a:ext uri="{FF2B5EF4-FFF2-40B4-BE49-F238E27FC236}">
                <a16:creationId xmlns:a16="http://schemas.microsoft.com/office/drawing/2014/main" id="{54BA5A3F-4ACB-4D5F-B45A-0F8BA8CAB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93639" y="4733474"/>
            <a:ext cx="1385887" cy="1386000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Logo</a:t>
            </a:r>
          </a:p>
          <a:p>
            <a:endParaRPr lang="de-DE"/>
          </a:p>
        </p:txBody>
      </p:sp>
      <p:sp>
        <p:nvSpPr>
          <p:cNvPr id="38" name="Bildplatzhalter 8">
            <a:extLst>
              <a:ext uri="{FF2B5EF4-FFF2-40B4-BE49-F238E27FC236}">
                <a16:creationId xmlns:a16="http://schemas.microsoft.com/office/drawing/2014/main" id="{AC43B045-3836-4F40-9BF3-C790B2ECB33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493639" y="3151793"/>
            <a:ext cx="1385887" cy="1386000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Logo</a:t>
            </a:r>
          </a:p>
        </p:txBody>
      </p:sp>
      <p:sp>
        <p:nvSpPr>
          <p:cNvPr id="39" name="Bildplatzhalter 8">
            <a:extLst>
              <a:ext uri="{FF2B5EF4-FFF2-40B4-BE49-F238E27FC236}">
                <a16:creationId xmlns:a16="http://schemas.microsoft.com/office/drawing/2014/main" id="{70C620F5-66A3-4DAB-A524-685F8B989E8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65997" y="4743338"/>
            <a:ext cx="1385887" cy="1386000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Logo</a:t>
            </a:r>
          </a:p>
          <a:p>
            <a:endParaRPr lang="de-DE"/>
          </a:p>
        </p:txBody>
      </p:sp>
      <p:sp>
        <p:nvSpPr>
          <p:cNvPr id="40" name="Bildplatzhalter 8">
            <a:extLst>
              <a:ext uri="{FF2B5EF4-FFF2-40B4-BE49-F238E27FC236}">
                <a16:creationId xmlns:a16="http://schemas.microsoft.com/office/drawing/2014/main" id="{56BD3B7D-7E07-40E2-BC53-54C9FFBDE6F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65997" y="3151793"/>
            <a:ext cx="1385887" cy="1386000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Logo</a:t>
            </a:r>
          </a:p>
        </p:txBody>
      </p:sp>
      <p:sp>
        <p:nvSpPr>
          <p:cNvPr id="41" name="Bildplatzhalter 8">
            <a:extLst>
              <a:ext uri="{FF2B5EF4-FFF2-40B4-BE49-F238E27FC236}">
                <a16:creationId xmlns:a16="http://schemas.microsoft.com/office/drawing/2014/main" id="{A66B5E02-9D1E-4D8E-A8BA-FA201D20E8A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59673" y="4743338"/>
            <a:ext cx="1385887" cy="1386000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Logo</a:t>
            </a:r>
          </a:p>
          <a:p>
            <a:endParaRPr lang="de-DE"/>
          </a:p>
        </p:txBody>
      </p:sp>
      <p:sp>
        <p:nvSpPr>
          <p:cNvPr id="42" name="Bildplatzhalter 8">
            <a:extLst>
              <a:ext uri="{FF2B5EF4-FFF2-40B4-BE49-F238E27FC236}">
                <a16:creationId xmlns:a16="http://schemas.microsoft.com/office/drawing/2014/main" id="{3C1A00DD-C608-4A7E-9F23-DBA4B356D32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38355" y="3151793"/>
            <a:ext cx="1385887" cy="1386000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Logo</a:t>
            </a:r>
          </a:p>
        </p:txBody>
      </p:sp>
      <p:sp>
        <p:nvSpPr>
          <p:cNvPr id="43" name="Bildplatzhalter 8">
            <a:extLst>
              <a:ext uri="{FF2B5EF4-FFF2-40B4-BE49-F238E27FC236}">
                <a16:creationId xmlns:a16="http://schemas.microsoft.com/office/drawing/2014/main" id="{770F79D0-17FF-4E52-95A5-4A6BBF0B67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115306" y="4743338"/>
            <a:ext cx="1385887" cy="1386000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Logo</a:t>
            </a:r>
          </a:p>
          <a:p>
            <a:endParaRPr lang="de-DE"/>
          </a:p>
        </p:txBody>
      </p:sp>
      <p:sp>
        <p:nvSpPr>
          <p:cNvPr id="44" name="Bildplatzhalter 8">
            <a:extLst>
              <a:ext uri="{FF2B5EF4-FFF2-40B4-BE49-F238E27FC236}">
                <a16:creationId xmlns:a16="http://schemas.microsoft.com/office/drawing/2014/main" id="{CB250CD6-FBDD-469E-9256-E9C76830379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10713" y="3151793"/>
            <a:ext cx="1385887" cy="1386000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33165642"/>
      </p:ext>
    </p:extLst>
  </p:cSld>
  <p:clrMapOvr>
    <a:masterClrMapping/>
  </p:clrMapOvr>
  <p:transition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palten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4C8BF-C239-470F-BE30-7DBCA2786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711" y="0"/>
            <a:ext cx="10890250" cy="1183112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err="1"/>
              <a:t>www.eura-ag.com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AD87DCD3-65CE-4435-8F94-58F94CFCB3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4125" y="1709788"/>
            <a:ext cx="2178050" cy="217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26CE003-EC89-457E-8888-FBE2B250CB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451" y="2006788"/>
            <a:ext cx="1584325" cy="1584000"/>
          </a:xfrm>
          <a:solidFill>
            <a:schemeClr val="tx2"/>
          </a:solidFill>
        </p:spPr>
        <p:txBody>
          <a:bodyPr lIns="108000" tIns="108000" rIns="108000" bIns="108000"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Inhaltsplatzhalter 14">
            <a:extLst>
              <a:ext uri="{FF2B5EF4-FFF2-40B4-BE49-F238E27FC236}">
                <a16:creationId xmlns:a16="http://schemas.microsoft.com/office/drawing/2014/main" id="{2FBE0062-80A0-0C4A-98BB-1EB3224501B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0" y="1628800"/>
            <a:ext cx="5343525" cy="2217392"/>
          </a:xfrm>
          <a:solidFill>
            <a:schemeClr val="bg1"/>
          </a:solidFill>
        </p:spPr>
        <p:txBody>
          <a:bodyPr lIns="792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41523565"/>
      </p:ext>
    </p:extLst>
  </p:cSld>
  <p:clrMapOvr>
    <a:masterClrMapping/>
  </p:clrMapOvr>
  <p:transition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Spalten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4C8BF-C239-470F-BE30-7DBCA2786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711" y="0"/>
            <a:ext cx="10890250" cy="1183118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www.eura-ag.com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AD87DCD3-65CE-4435-8F94-58F94CFCB3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8988" y="2716212"/>
            <a:ext cx="2178050" cy="217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26CE003-EC89-457E-8888-FBE2B250CB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90314" y="3013212"/>
            <a:ext cx="1584325" cy="1584000"/>
          </a:xfrm>
          <a:solidFill>
            <a:schemeClr val="tx2"/>
          </a:solidFill>
        </p:spPr>
        <p:txBody>
          <a:bodyPr lIns="108000" tIns="108000" rIns="108000" bIns="108000"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51E0E40D-E375-4915-B7B8-72BD2908EE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46284" y="2161695"/>
            <a:ext cx="1385888" cy="138585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6">
            <a:extLst>
              <a:ext uri="{FF2B5EF4-FFF2-40B4-BE49-F238E27FC236}">
                <a16:creationId xmlns:a16="http://schemas.microsoft.com/office/drawing/2014/main" id="{90E3BCAA-FB5E-4E0D-B6C1-67A4C2740F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46429" y="4220375"/>
            <a:ext cx="1393537" cy="1393505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B4A45CC0-19C1-415B-8B8D-6000D65900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3116" y="2354673"/>
            <a:ext cx="981218" cy="981017"/>
          </a:xfrm>
          <a:solidFill>
            <a:schemeClr val="tx2"/>
          </a:solidFill>
        </p:spPr>
        <p:txBody>
          <a:bodyPr lIns="108000" tIns="108000" rIns="108000" bIns="108000"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E6E0C006-AA19-4E44-877A-F2A5116E581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5172" y="4428651"/>
            <a:ext cx="981218" cy="981017"/>
          </a:xfrm>
          <a:solidFill>
            <a:schemeClr val="tx2"/>
          </a:solidFill>
        </p:spPr>
        <p:txBody>
          <a:bodyPr lIns="108000" tIns="108000" rIns="108000" bIns="108000"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1D72F9D4-3A7B-4FA0-9DC4-8BB5671CCFC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08729" y="2161695"/>
            <a:ext cx="1385888" cy="138585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DB3B7F63-FC77-44C3-8C89-FEA47FDA5A6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708874" y="4220375"/>
            <a:ext cx="1393537" cy="1393505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CFC921AD-AB81-4E57-A384-45E61C8BF8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905561" y="2354673"/>
            <a:ext cx="981218" cy="981017"/>
          </a:xfrm>
          <a:solidFill>
            <a:schemeClr val="tx2"/>
          </a:solidFill>
        </p:spPr>
        <p:txBody>
          <a:bodyPr lIns="108000" tIns="108000" rIns="108000" bIns="108000"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D980C376-2A69-43FD-9358-3E8F9A1833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07617" y="4428651"/>
            <a:ext cx="981218" cy="981017"/>
          </a:xfrm>
          <a:solidFill>
            <a:schemeClr val="tx2"/>
          </a:solidFill>
        </p:spPr>
        <p:txBody>
          <a:bodyPr lIns="108000" tIns="108000" rIns="108000" bIns="108000"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896210"/>
      </p:ext>
    </p:extLst>
  </p:cSld>
  <p:clrMapOvr>
    <a:masterClrMapping/>
  </p:clrMapOvr>
  <p:transition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, Fab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155730A-A176-4748-A0E8-22F0E32C2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679238" cy="6129338"/>
          </a:xfrm>
          <a:solidFill>
            <a:schemeClr val="tx2"/>
          </a:solid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74C8BF-C239-470F-BE30-7DBCA2786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711" y="0"/>
            <a:ext cx="10890250" cy="118311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www.eura-ag.com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1985426-8B2B-49D6-83C1-8970387C27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8988" y="3270596"/>
            <a:ext cx="4752975" cy="2217392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D196A543-964A-48FE-A2DF-7E884ED1D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988" y="2541934"/>
            <a:ext cx="4554537" cy="7283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E583C65-B999-490A-A945-4A40C726860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2541934"/>
            <a:ext cx="4751388" cy="2946054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191985792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155730A-A176-4748-A0E8-22F0E32C2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679238" cy="6129338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err="1"/>
              <a:t>www.eura-ag.com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259184A0-3E72-4624-85BD-051F862D3A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8988" y="3269074"/>
            <a:ext cx="6337300" cy="2217392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" name="Quadrat">
            <a:extLst>
              <a:ext uri="{FF2B5EF4-FFF2-40B4-BE49-F238E27FC236}">
                <a16:creationId xmlns:a16="http://schemas.microsoft.com/office/drawing/2014/main" id="{05E9F721-E047-48A9-B902-1D6AAEC0E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26288" y="2673469"/>
            <a:ext cx="595313" cy="5956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 anchorCtr="0">
            <a:noAutofit/>
          </a:bodyPr>
          <a:lstStyle>
            <a:lvl1pPr algn="ctr">
              <a:defRPr>
                <a:noFill/>
                <a:latin typeface="+mn-lt"/>
              </a:defRPr>
            </a:lvl1pPr>
          </a:lstStyle>
          <a:p>
            <a:pPr lvl="0"/>
            <a:r>
              <a:rPr lang="de-DE"/>
              <a:t>PH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31F5E46-5055-486A-AE7B-513DC8DD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11" y="0"/>
            <a:ext cx="10890250" cy="1183114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9526220"/>
      </p:ext>
    </p:extLst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155730A-A176-4748-A0E8-22F0E32C2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679238" cy="6129338"/>
          </a:xfrm>
          <a:solidFill>
            <a:schemeClr val="tx2"/>
          </a:solid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74C8BF-C239-470F-BE30-7DBCA2786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847" y="3429000"/>
            <a:ext cx="4551678" cy="1584166"/>
          </a:xfrm>
        </p:spPr>
        <p:txBody>
          <a:bodyPr tIns="0"/>
          <a:lstStyle>
            <a:lvl1pPr>
              <a:defRPr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algn="l"/>
            <a:r>
              <a:rPr lang="de-DE" sz="1200" b="0" i="0" u="none" strike="noStrike" baseline="0">
                <a:latin typeface="Roboto" panose="02000000000000000000" pitchFamily="2" charset="0"/>
              </a:rPr>
              <a:t> </a:t>
            </a:r>
            <a:r>
              <a:rPr lang="de-DE" sz="3600" b="0" i="0" u="none" strike="noStrike" baseline="0">
                <a:solidFill>
                  <a:srgbClr val="FFFFFF"/>
                </a:solidFill>
                <a:latin typeface="Roboto" panose="02000000000000000000" pitchFamily="2" charset="0"/>
              </a:rPr>
              <a:t>Wir freuen uns </a:t>
            </a:r>
            <a:br>
              <a:rPr lang="de-DE" sz="3600" b="0" i="0" u="none" strike="noStrike" baseline="0">
                <a:solidFill>
                  <a:srgbClr val="FFFFFF"/>
                </a:solidFill>
                <a:latin typeface="Roboto" panose="02000000000000000000" pitchFamily="2" charset="0"/>
              </a:rPr>
            </a:br>
            <a:r>
              <a:rPr lang="de-DE" sz="3600" b="0" i="0" u="none" strike="noStrike" baseline="0">
                <a:solidFill>
                  <a:srgbClr val="FFFFFF"/>
                </a:solidFill>
                <a:latin typeface="Roboto" panose="02000000000000000000" pitchFamily="2" charset="0"/>
              </a:rPr>
              <a:t>auf eine erfolgreiche Zusammenarbeit!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www.eura-ag.com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8" name="Bildplatzhalter 7">
            <a:extLst>
              <a:ext uri="{FF2B5EF4-FFF2-40B4-BE49-F238E27FC236}">
                <a16:creationId xmlns:a16="http://schemas.microsoft.com/office/drawing/2014/main" id="{D981F576-B371-45A3-AA2D-5874CCD473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41964" y="823119"/>
            <a:ext cx="4552950" cy="2764285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Quadrat">
            <a:extLst>
              <a:ext uri="{FF2B5EF4-FFF2-40B4-BE49-F238E27FC236}">
                <a16:creationId xmlns:a16="http://schemas.microsoft.com/office/drawing/2014/main" id="{676BF68E-1AEB-4EF7-ADF8-6DEAA3BAAF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87735" y="3587404"/>
            <a:ext cx="594441" cy="59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>
            <a:noAutofit/>
          </a:bodyPr>
          <a:lstStyle>
            <a:lvl1pPr algn="ctr">
              <a:defRPr>
                <a:noFill/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PH</a:t>
            </a:r>
          </a:p>
        </p:txBody>
      </p:sp>
    </p:spTree>
    <p:extLst>
      <p:ext uri="{BB962C8B-B14F-4D97-AF65-F5344CB8AC3E}">
        <p14:creationId xmlns:p14="http://schemas.microsoft.com/office/powerpoint/2010/main" val="1192814094"/>
      </p:ext>
    </p:extLst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23AB-5C46-FA4A-BF97-1CB175D11720}" type="datetimeFigureOut">
              <a:t>27.03.23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B42A-9AC8-E54B-B87E-06913CF81F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19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395D-7976-A15D-30C7-C186442C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C9CF4-20D3-0DA0-5145-C30F15121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648E55"/>
                </a:solidFill>
              </a:defRPr>
            </a:lvl1pPr>
            <a:lvl2pPr>
              <a:defRPr>
                <a:solidFill>
                  <a:srgbClr val="648E55"/>
                </a:solidFill>
              </a:defRPr>
            </a:lvl2pPr>
            <a:lvl3pPr>
              <a:defRPr>
                <a:solidFill>
                  <a:srgbClr val="648E55"/>
                </a:solidFill>
              </a:defRPr>
            </a:lvl3pPr>
            <a:lvl4pPr>
              <a:defRPr>
                <a:solidFill>
                  <a:srgbClr val="648E55"/>
                </a:solidFill>
              </a:defRPr>
            </a:lvl4pPr>
            <a:lvl5pPr>
              <a:defRPr>
                <a:solidFill>
                  <a:srgbClr val="648E5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E9197-8B02-5E28-9E2C-420DC17EA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648E55"/>
                </a:solidFill>
              </a:defRPr>
            </a:lvl1pPr>
            <a:lvl2pPr>
              <a:defRPr>
                <a:solidFill>
                  <a:srgbClr val="648E55"/>
                </a:solidFill>
              </a:defRPr>
            </a:lvl2pPr>
            <a:lvl3pPr>
              <a:defRPr>
                <a:solidFill>
                  <a:srgbClr val="648E55"/>
                </a:solidFill>
              </a:defRPr>
            </a:lvl3pPr>
            <a:lvl4pPr>
              <a:defRPr>
                <a:solidFill>
                  <a:srgbClr val="648E55"/>
                </a:solidFill>
              </a:defRPr>
            </a:lvl4pPr>
            <a:lvl5pPr>
              <a:defRPr>
                <a:solidFill>
                  <a:srgbClr val="648E5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1B908-FE4C-F036-FE4E-5622DED5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A1BCD3-B5D6-4589-A2D3-32A30AA74D5C}" type="datetimeFigureOut">
              <a:rPr lang="de-DE" smtClean="0"/>
              <a:t>27.03.23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6295E-16BA-CEC7-6BB4-B8866A98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39D8E-7125-C28A-3D3F-A3CD0EE6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C6E13-2DD9-40B4-A3EB-7C7AB910041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829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nature, cloud, night sky&#10;&#10;Description automatically generated">
            <a:extLst>
              <a:ext uri="{FF2B5EF4-FFF2-40B4-BE49-F238E27FC236}">
                <a16:creationId xmlns:a16="http://schemas.microsoft.com/office/drawing/2014/main" id="{EDB7E4A6-D072-0AE2-5E25-4FA923372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874" cy="694533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08770EF-0D62-EF20-8B72-27CC52BBEF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905" y="5718840"/>
            <a:ext cx="1148464" cy="79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1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155730A-A176-4748-A0E8-22F0E32C2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679238" cy="6129338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74C8BF-C239-470F-BE30-7DBCA2786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711" y="0"/>
            <a:ext cx="10890250" cy="1183114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www.eura-ag.com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259184A0-3E72-4624-85BD-051F862D3A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8988" y="3270596"/>
            <a:ext cx="6337300" cy="2217392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Inhaltsplatzhalter 14">
            <a:extLst>
              <a:ext uri="{FF2B5EF4-FFF2-40B4-BE49-F238E27FC236}">
                <a16:creationId xmlns:a16="http://schemas.microsoft.com/office/drawing/2014/main" id="{46590921-7C88-4015-8F78-E67D86432F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20013" y="3278269"/>
            <a:ext cx="3367087" cy="2217392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7429EA6-0DFE-4AFA-BCA9-CA05BEB84B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988" y="2541934"/>
            <a:ext cx="4554537" cy="728316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87854717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155730A-A176-4748-A0E8-22F0E32C2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679238" cy="6129338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74C8BF-C239-470F-BE30-7DBCA2786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711" y="0"/>
            <a:ext cx="10890250" cy="1183116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www.eura-ag.com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259184A0-3E72-4624-85BD-051F862D3A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3270596"/>
            <a:ext cx="7126288" cy="2217392"/>
          </a:xfrm>
          <a:solidFill>
            <a:schemeClr val="tx2"/>
          </a:solidFill>
        </p:spPr>
        <p:txBody>
          <a:bodyPr lIns="792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1DFEC37-E951-49EA-B6DC-19FEB3BE4C1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20013" y="3270250"/>
            <a:ext cx="3365500" cy="2217738"/>
          </a:xfrm>
          <a:solidFill>
            <a:schemeClr val="tx2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4FF9C2BA-8A7E-4899-AAD0-4A344F647C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988" y="2541934"/>
            <a:ext cx="4554537" cy="728316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0307214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weiß mit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155730A-A176-4748-A0E8-22F0E32C2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679238" cy="6129338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74C8BF-C239-470F-BE30-7DBCA2786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711" y="0"/>
            <a:ext cx="10890250" cy="1183118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www.eura-ag.com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259184A0-3E72-4624-85BD-051F862D3A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3265" y="3270596"/>
            <a:ext cx="2975936" cy="2217392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4">
            <a:extLst>
              <a:ext uri="{FF2B5EF4-FFF2-40B4-BE49-F238E27FC236}">
                <a16:creationId xmlns:a16="http://schemas.microsoft.com/office/drawing/2014/main" id="{BF454B8C-1EAC-402A-9F52-EDA7E18221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55075" y="3270596"/>
            <a:ext cx="2986611" cy="2217392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14">
            <a:extLst>
              <a:ext uri="{FF2B5EF4-FFF2-40B4-BE49-F238E27FC236}">
                <a16:creationId xmlns:a16="http://schemas.microsoft.com/office/drawing/2014/main" id="{9DF65175-9AB7-4C2F-BAD5-C3200CE1544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19434" y="3275409"/>
            <a:ext cx="2980402" cy="2217392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57B07B4B-B465-44F5-9603-4795C50225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8988" y="2541934"/>
            <a:ext cx="4554537" cy="728316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Quadrat">
            <a:extLst>
              <a:ext uri="{FF2B5EF4-FFF2-40B4-BE49-F238E27FC236}">
                <a16:creationId xmlns:a16="http://schemas.microsoft.com/office/drawing/2014/main" id="{BE0715D6-A81A-44D9-8CF8-8A741B4708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59025" y="4815035"/>
            <a:ext cx="399405" cy="399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bIns="72000" anchor="ctr" anchorCtr="0">
            <a:noAutofit/>
          </a:bodyPr>
          <a:lstStyle>
            <a:lvl1pPr algn="ct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1.</a:t>
            </a:r>
          </a:p>
        </p:txBody>
      </p:sp>
      <p:sp>
        <p:nvSpPr>
          <p:cNvPr id="20" name="Quadrat">
            <a:extLst>
              <a:ext uri="{FF2B5EF4-FFF2-40B4-BE49-F238E27FC236}">
                <a16:creationId xmlns:a16="http://schemas.microsoft.com/office/drawing/2014/main" id="{8A41C620-9D33-4350-BCA9-88DB4BFB49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20283" y="4815034"/>
            <a:ext cx="399405" cy="399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bIns="72000" anchor="ctr" anchorCtr="0">
            <a:noAutofit/>
          </a:bodyPr>
          <a:lstStyle>
            <a:lvl1pPr algn="ct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2.</a:t>
            </a:r>
          </a:p>
        </p:txBody>
      </p:sp>
      <p:sp>
        <p:nvSpPr>
          <p:cNvPr id="21" name="Quadrat">
            <a:extLst>
              <a:ext uri="{FF2B5EF4-FFF2-40B4-BE49-F238E27FC236}">
                <a16:creationId xmlns:a16="http://schemas.microsoft.com/office/drawing/2014/main" id="{8317B751-2D96-48E3-A121-ECBFD9D790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81541" y="4815033"/>
            <a:ext cx="399405" cy="399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bIns="72000" anchor="ctr" anchorCtr="0">
            <a:noAutofit/>
          </a:bodyPr>
          <a:lstStyle>
            <a:lvl1pPr algn="ct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4257708169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cyan mit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155730A-A176-4748-A0E8-22F0E32C2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679238" cy="6129338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www.eura-ag.com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74C8BF-C239-470F-BE30-7DBCA2786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711" y="0"/>
            <a:ext cx="10890250" cy="1183119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Folientitel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259184A0-3E72-4624-85BD-051F862D3A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3265" y="3270596"/>
            <a:ext cx="2975936" cy="2217392"/>
          </a:xfrm>
          <a:solidFill>
            <a:schemeClr val="tx2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Quadrat">
            <a:extLst>
              <a:ext uri="{FF2B5EF4-FFF2-40B4-BE49-F238E27FC236}">
                <a16:creationId xmlns:a16="http://schemas.microsoft.com/office/drawing/2014/main" id="{B330AF01-C611-429B-A46A-F58BDFC6A5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59025" y="4815035"/>
            <a:ext cx="399405" cy="399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bIns="72000" anchor="ctr" anchorCtr="0">
            <a:noAutofit/>
          </a:bodyPr>
          <a:lstStyle>
            <a:lvl1pPr algn="ct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DE"/>
              <a:t>1.</a:t>
            </a:r>
          </a:p>
        </p:txBody>
      </p:sp>
      <p:sp>
        <p:nvSpPr>
          <p:cNvPr id="16" name="Inhaltsplatzhalter 14">
            <a:extLst>
              <a:ext uri="{FF2B5EF4-FFF2-40B4-BE49-F238E27FC236}">
                <a16:creationId xmlns:a16="http://schemas.microsoft.com/office/drawing/2014/main" id="{42A51F47-CE65-4353-9DF8-73003F5B03A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921368" y="3270596"/>
            <a:ext cx="2975936" cy="2217392"/>
          </a:xfrm>
          <a:solidFill>
            <a:schemeClr val="tx2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0" name="Inhaltsplatzhalter 14">
            <a:extLst>
              <a:ext uri="{FF2B5EF4-FFF2-40B4-BE49-F238E27FC236}">
                <a16:creationId xmlns:a16="http://schemas.microsoft.com/office/drawing/2014/main" id="{8E08E229-013F-40EA-B138-B1CCCBC8D40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1188" y="3270596"/>
            <a:ext cx="2975936" cy="2217392"/>
          </a:xfrm>
          <a:solidFill>
            <a:schemeClr val="tx2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7C758691-6202-45EF-BF6D-E7056ECBF4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988" y="2541934"/>
            <a:ext cx="4554537" cy="728316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Quadrat">
            <a:extLst>
              <a:ext uri="{FF2B5EF4-FFF2-40B4-BE49-F238E27FC236}">
                <a16:creationId xmlns:a16="http://schemas.microsoft.com/office/drawing/2014/main" id="{2AE5ABCB-B36B-413E-881C-F182D8E470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20283" y="4815034"/>
            <a:ext cx="399405" cy="399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bIns="72000" anchor="ctr" anchorCtr="0">
            <a:noAutofit/>
          </a:bodyPr>
          <a:lstStyle>
            <a:lvl1pPr algn="ct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DE"/>
              <a:t>2.</a:t>
            </a:r>
          </a:p>
        </p:txBody>
      </p:sp>
      <p:sp>
        <p:nvSpPr>
          <p:cNvPr id="18" name="Quadrat">
            <a:extLst>
              <a:ext uri="{FF2B5EF4-FFF2-40B4-BE49-F238E27FC236}">
                <a16:creationId xmlns:a16="http://schemas.microsoft.com/office/drawing/2014/main" id="{2A871F98-C28F-4BFF-864F-5444E4E950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81541" y="4815033"/>
            <a:ext cx="399405" cy="399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bIns="72000" anchor="ctr" anchorCtr="0">
            <a:noAutofit/>
          </a:bodyPr>
          <a:lstStyle>
            <a:lvl1pPr algn="ct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DE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4219591486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155730A-A176-4748-A0E8-22F0E32C2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679238" cy="6129338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74C8BF-C239-470F-BE30-7DBCA2786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711" y="0"/>
            <a:ext cx="10890250" cy="1183116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www.eura-ag.com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259184A0-3E72-4624-85BD-051F862D3A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8988" y="3260827"/>
            <a:ext cx="2374900" cy="2217392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2pPr>
              <a:defRPr b="0"/>
            </a:lvl2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14">
            <a:extLst>
              <a:ext uri="{FF2B5EF4-FFF2-40B4-BE49-F238E27FC236}">
                <a16:creationId xmlns:a16="http://schemas.microsoft.com/office/drawing/2014/main" id="{ED6DEBB9-61A1-4E7A-A74B-DDFFDA1D65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6312" y="3270596"/>
            <a:ext cx="2374900" cy="2217392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4">
            <a:extLst>
              <a:ext uri="{FF2B5EF4-FFF2-40B4-BE49-F238E27FC236}">
                <a16:creationId xmlns:a16="http://schemas.microsoft.com/office/drawing/2014/main" id="{BF454B8C-1EAC-402A-9F52-EDA7E18221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63636" y="3270596"/>
            <a:ext cx="2378339" cy="2217392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14">
            <a:extLst>
              <a:ext uri="{FF2B5EF4-FFF2-40B4-BE49-F238E27FC236}">
                <a16:creationId xmlns:a16="http://schemas.microsoft.com/office/drawing/2014/main" id="{9DF65175-9AB7-4C2F-BAD5-C3200CE1544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704398" y="3270596"/>
            <a:ext cx="2378338" cy="2217392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D4C69DEC-18A1-408F-9921-98583F21E2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8988" y="2541934"/>
            <a:ext cx="4554537" cy="728316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9021726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palten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155730A-A176-4748-A0E8-22F0E32C2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679238" cy="6129338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D4C69DEC-18A1-408F-9921-98583F21E2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3260827"/>
            <a:ext cx="11085513" cy="2433607"/>
          </a:xfrm>
          <a:solidFill>
            <a:schemeClr val="tx2">
              <a:alpha val="75000"/>
            </a:schemeClr>
          </a:solidFill>
        </p:spPr>
        <p:txBody>
          <a:bodyPr lIns="792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74C8BF-C239-470F-BE30-7DBCA2786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711" y="0"/>
            <a:ext cx="10890250" cy="1163566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www.eura-ag.com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259184A0-3E72-4624-85BD-051F862D3A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8988" y="3894443"/>
            <a:ext cx="2178050" cy="1583776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Inhaltsplatzhalter 14">
            <a:extLst>
              <a:ext uri="{FF2B5EF4-FFF2-40B4-BE49-F238E27FC236}">
                <a16:creationId xmlns:a16="http://schemas.microsoft.com/office/drawing/2014/main" id="{ED6DEBB9-61A1-4E7A-A74B-DDFFDA1D65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6312" y="3904212"/>
            <a:ext cx="2178050" cy="1583776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Inhaltsplatzhalter 14">
            <a:extLst>
              <a:ext uri="{FF2B5EF4-FFF2-40B4-BE49-F238E27FC236}">
                <a16:creationId xmlns:a16="http://schemas.microsoft.com/office/drawing/2014/main" id="{BF454B8C-1EAC-402A-9F52-EDA7E18221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63637" y="3904212"/>
            <a:ext cx="2181204" cy="1583776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Inhaltsplatzhalter 14">
            <a:extLst>
              <a:ext uri="{FF2B5EF4-FFF2-40B4-BE49-F238E27FC236}">
                <a16:creationId xmlns:a16="http://schemas.microsoft.com/office/drawing/2014/main" id="{9DF65175-9AB7-4C2F-BAD5-C3200CE1544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704398" y="3904212"/>
            <a:ext cx="2181203" cy="1583776"/>
          </a:xfrm>
          <a:solidFill>
            <a:schemeClr val="bg1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030714088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155730A-A176-4748-A0E8-22F0E32C2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679238" cy="6129338"/>
          </a:xfr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74C8BF-C239-470F-BE30-7DBCA2786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4711" y="0"/>
            <a:ext cx="10890250" cy="1183114"/>
          </a:xfrm>
        </p:spPr>
        <p:txBody>
          <a:bodyPr/>
          <a:lstStyle>
            <a:lvl1pPr>
              <a:defRPr>
                <a:latin typeface="Roboto" panose="02000000000000000000" pitchFamily="2" charset="0"/>
              </a:defRPr>
            </a:lvl1pPr>
          </a:lstStyle>
          <a:p>
            <a:r>
              <a:rPr lang="de-DE"/>
              <a:t>Folientitel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612B3-5975-449B-97B8-9826D242E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www.eura-ag.com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856D57-0EB5-4024-B028-6BC53A1248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DC6518-F827-4D82-9A88-8FAD3B5A489A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BD27558-162C-41A5-9472-58B5E934E5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000" y="6399075"/>
            <a:ext cx="792000" cy="216000"/>
          </a:xfrm>
          <a:prstGeom prst="rect">
            <a:avLst/>
          </a:prstGeom>
        </p:spPr>
      </p:pic>
      <p:sp>
        <p:nvSpPr>
          <p:cNvPr id="19" name="Inhaltsplatzhalter 14">
            <a:extLst>
              <a:ext uri="{FF2B5EF4-FFF2-40B4-BE49-F238E27FC236}">
                <a16:creationId xmlns:a16="http://schemas.microsoft.com/office/drawing/2014/main" id="{8A7A3AAC-D32A-41DF-8E61-7166CF85A04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88988" y="3270596"/>
            <a:ext cx="2362871" cy="2217392"/>
          </a:xfrm>
          <a:solidFill>
            <a:schemeClr val="tx2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  <a:lvl6pPr>
              <a:defRPr/>
            </a:lvl6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0" name="Inhaltsplatzhalter 14">
            <a:extLst>
              <a:ext uri="{FF2B5EF4-FFF2-40B4-BE49-F238E27FC236}">
                <a16:creationId xmlns:a16="http://schemas.microsoft.com/office/drawing/2014/main" id="{90EDFC26-7336-424C-B279-776300176C5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419699" y="3267594"/>
            <a:ext cx="2364458" cy="2217392"/>
          </a:xfrm>
          <a:solidFill>
            <a:schemeClr val="tx2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  <a:lvl6pPr>
              <a:defRPr/>
            </a:lvl6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1" name="Inhaltsplatzhalter 14">
            <a:extLst>
              <a:ext uri="{FF2B5EF4-FFF2-40B4-BE49-F238E27FC236}">
                <a16:creationId xmlns:a16="http://schemas.microsoft.com/office/drawing/2014/main" id="{9DC5D2A8-BD0C-4181-8A57-DF2BCAB2D4D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51997" y="3270596"/>
            <a:ext cx="2374901" cy="2217392"/>
          </a:xfrm>
          <a:solidFill>
            <a:schemeClr val="tx2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  <a:lvl6pPr>
              <a:defRPr/>
            </a:lvl6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" name="Inhaltsplatzhalter 14">
            <a:extLst>
              <a:ext uri="{FF2B5EF4-FFF2-40B4-BE49-F238E27FC236}">
                <a16:creationId xmlns:a16="http://schemas.microsoft.com/office/drawing/2014/main" id="{B36C9431-1175-4C39-8376-0378B9B1A70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694738" y="3270596"/>
            <a:ext cx="2390775" cy="2217392"/>
          </a:xfrm>
          <a:solidFill>
            <a:schemeClr val="tx2"/>
          </a:solidFill>
        </p:spPr>
        <p:txBody>
          <a:bodyPr lIns="216000" tIns="216000" rIns="216000" bIns="216000"/>
          <a:lstStyle>
            <a:lvl1pPr>
              <a:defRPr>
                <a:latin typeface="Roboto" panose="02000000000000000000" pitchFamily="2" charset="0"/>
              </a:defRPr>
            </a:lvl1pPr>
            <a:lvl5pPr>
              <a:defRPr>
                <a:latin typeface="Roboto" panose="02000000000000000000" pitchFamily="2" charset="0"/>
              </a:defRPr>
            </a:lvl5pPr>
            <a:lvl6pPr>
              <a:defRPr/>
            </a:lvl6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61632042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08506B5D-1B9E-4F33-95ED-D0E7F8F12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711" y="0"/>
            <a:ext cx="10890250" cy="1646238"/>
          </a:xfrm>
          <a:prstGeom prst="rect">
            <a:avLst/>
          </a:prstGeom>
        </p:spPr>
        <p:txBody>
          <a:bodyPr vert="horz" lIns="0" tIns="684000" rIns="0" bIns="0" rtlCol="0" anchor="t" anchorCtr="0">
            <a:normAutofit/>
          </a:bodyPr>
          <a:lstStyle/>
          <a:p>
            <a:r>
              <a:rPr lang="de-DE"/>
              <a:t>Headline in </a:t>
            </a:r>
            <a:r>
              <a:rPr lang="de-DE" err="1"/>
              <a:t>Roboto</a:t>
            </a:r>
            <a:r>
              <a:rPr lang="de-DE"/>
              <a:t> 36pt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F89D1276-2BB6-46E7-AD84-EFAD874B3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710" y="2240970"/>
            <a:ext cx="10884527" cy="38883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Subheadline in </a:t>
            </a:r>
            <a:r>
              <a:rPr lang="de-DE" err="1"/>
              <a:t>Roboto</a:t>
            </a:r>
            <a:r>
              <a:rPr lang="de-DE"/>
              <a:t> 20pt</a:t>
            </a:r>
          </a:p>
          <a:p>
            <a:pPr lvl="1"/>
            <a:r>
              <a:rPr lang="de-DE"/>
              <a:t>Fließtext in </a:t>
            </a:r>
            <a:r>
              <a:rPr lang="de-DE" err="1"/>
              <a:t>Roboto</a:t>
            </a:r>
            <a:r>
              <a:rPr lang="de-DE"/>
              <a:t> Mono 11pt</a:t>
            </a:r>
          </a:p>
          <a:p>
            <a:pPr lvl="2"/>
            <a:r>
              <a:rPr lang="de-DE"/>
              <a:t>Aufzählung in </a:t>
            </a:r>
            <a:r>
              <a:rPr lang="de-DE" err="1"/>
              <a:t>Roboto</a:t>
            </a:r>
            <a:r>
              <a:rPr lang="de-DE"/>
              <a:t> Mono 11pt</a:t>
            </a:r>
          </a:p>
          <a:p>
            <a:pPr lvl="3"/>
            <a:r>
              <a:rPr lang="de-DE"/>
              <a:t>Aufzählung mit Hervorhebung in </a:t>
            </a:r>
            <a:r>
              <a:rPr lang="de-DE" err="1"/>
              <a:t>Roboto</a:t>
            </a:r>
            <a:r>
              <a:rPr lang="de-DE"/>
              <a:t> Mono Fett Cyan 11pt</a:t>
            </a:r>
          </a:p>
          <a:p>
            <a:pPr lvl="4"/>
            <a:r>
              <a:rPr lang="de-DE"/>
              <a:t>Überschrift weiß</a:t>
            </a:r>
          </a:p>
          <a:p>
            <a:pPr lvl="5"/>
            <a:r>
              <a:rPr lang="de-DE" sz="1100"/>
              <a:t>Fließtext weiß</a:t>
            </a:r>
          </a:p>
          <a:p>
            <a:pPr lvl="6"/>
            <a:r>
              <a:rPr lang="de-DE"/>
              <a:t>Aufzählung weiß</a:t>
            </a:r>
          </a:p>
          <a:p>
            <a:pPr lvl="7"/>
            <a:r>
              <a:rPr lang="de-DE"/>
              <a:t>Aufzählung mit Hervorhebung</a:t>
            </a:r>
          </a:p>
          <a:p>
            <a:pPr lvl="8"/>
            <a:r>
              <a:rPr lang="de-DE"/>
              <a:t>Überschrift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48EAB79-FAE8-48B9-8C46-B4164302C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4709" y="6129338"/>
            <a:ext cx="10884527" cy="72866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de-DE" err="1"/>
              <a:t>www.eura-ag.com</a:t>
            </a: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ECAC029-63EC-4CE9-B365-D701AB91094D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11832000" y="823119"/>
            <a:ext cx="360000" cy="360000"/>
          </a:xfrm>
          <a:prstGeom prst="rect">
            <a:avLst/>
          </a:prstGeom>
          <a:solidFill>
            <a:schemeClr val="accent6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0DC6518-F827-4D82-9A88-8FAD3B5A489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91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2" r:id="rId21"/>
    <p:sldLayoutId id="2147483685" r:id="rId22"/>
    <p:sldLayoutId id="2147483687" r:id="rId23"/>
  </p:sldLayoutIdLst>
  <p:transition>
    <p:push dir="r"/>
  </p:transition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3600" kern="1200" baseline="0">
          <a:solidFill>
            <a:schemeClr val="bg2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300"/>
        </a:lnSpc>
        <a:spcBef>
          <a:spcPts val="0"/>
        </a:spcBef>
        <a:buFontTx/>
        <a:buNone/>
        <a:defRPr sz="2000" b="0" kern="1200">
          <a:solidFill>
            <a:schemeClr val="accent6"/>
          </a:solidFill>
          <a:latin typeface="Roboto" panose="02000000000000000000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1700"/>
        </a:lnSpc>
        <a:spcBef>
          <a:spcPts val="0"/>
        </a:spcBef>
        <a:buFont typeface="Arial" panose="020B0604020202020204" pitchFamily="34" charset="0"/>
        <a:buNone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71450" indent="-171450" algn="l" defTabSz="914400" rtl="0" eaLnBrk="1" latinLnBrk="0" hangingPunct="1">
        <a:lnSpc>
          <a:spcPts val="17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00" indent="-172800" algn="l" defTabSz="914400" rtl="0" eaLnBrk="1" latinLnBrk="0" hangingPunct="1">
        <a:lnSpc>
          <a:spcPts val="1700"/>
        </a:lnSpc>
        <a:spcBef>
          <a:spcPts val="0"/>
        </a:spcBef>
        <a:buClr>
          <a:schemeClr val="tx2"/>
        </a:buClr>
        <a:buFont typeface="Wingdings" panose="05000000000000000000" pitchFamily="2" charset="2"/>
        <a:buChar char="§"/>
        <a:defRPr sz="11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2300"/>
        </a:lnSpc>
        <a:spcBef>
          <a:spcPts val="0"/>
        </a:spcBef>
        <a:buFont typeface="Wingdings" panose="05000000000000000000" pitchFamily="2" charset="2"/>
        <a:buNone/>
        <a:defRPr sz="2000" b="0" kern="1200">
          <a:solidFill>
            <a:schemeClr val="bg1"/>
          </a:solidFill>
          <a:latin typeface="Roboto" panose="02000000000000000000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ts val="1700"/>
        </a:lnSpc>
        <a:spcBef>
          <a:spcPts val="0"/>
        </a:spcBef>
        <a:buFont typeface="Wingdings" panose="05000000000000000000" pitchFamily="2" charset="2"/>
        <a:buNone/>
        <a:defRPr sz="1100" kern="1200">
          <a:solidFill>
            <a:schemeClr val="bg1"/>
          </a:solidFill>
          <a:latin typeface="+mn-lt"/>
          <a:ea typeface="+mn-ea"/>
          <a:cs typeface="+mn-cs"/>
        </a:defRPr>
      </a:lvl6pPr>
      <a:lvl7pPr marL="171450" indent="-171450" algn="l" defTabSz="914400" rtl="0" eaLnBrk="1" latinLnBrk="0" hangingPunct="1">
        <a:lnSpc>
          <a:spcPts val="1700"/>
        </a:lnSpc>
        <a:spcBef>
          <a:spcPts val="0"/>
        </a:spcBef>
        <a:buFont typeface="Wingdings" panose="05000000000000000000" pitchFamily="2" charset="2"/>
        <a:buChar char="§"/>
        <a:defRPr sz="1100" kern="1200">
          <a:solidFill>
            <a:schemeClr val="bg1"/>
          </a:solidFill>
          <a:latin typeface="+mn-lt"/>
          <a:ea typeface="+mn-ea"/>
          <a:cs typeface="+mn-cs"/>
        </a:defRPr>
      </a:lvl7pPr>
      <a:lvl8pPr marL="171450" indent="-171450" algn="l" defTabSz="914400" rtl="0" eaLnBrk="1" latinLnBrk="0" hangingPunct="1">
        <a:lnSpc>
          <a:spcPts val="1700"/>
        </a:lnSpc>
        <a:spcBef>
          <a:spcPts val="0"/>
        </a:spcBef>
        <a:buFont typeface="Wingdings" panose="05000000000000000000" pitchFamily="2" charset="2"/>
        <a:buChar char="§"/>
        <a:defRPr sz="1100" b="1" kern="1200">
          <a:solidFill>
            <a:schemeClr val="bg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700"/>
        </a:lnSpc>
        <a:spcBef>
          <a:spcPts val="0"/>
        </a:spcBef>
        <a:buFont typeface="Arial" panose="020B0604020202020204" pitchFamily="34" charset="0"/>
        <a:buNone/>
        <a:defRPr sz="1100" b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7">
          <p15:clr>
            <a:srgbClr val="F26B43"/>
          </p15:clr>
        </p15:guide>
        <p15:guide id="2" pos="373">
          <p15:clr>
            <a:srgbClr val="F26B43"/>
          </p15:clr>
        </p15:guide>
        <p15:guide id="3" pos="3491">
          <p15:clr>
            <a:srgbClr val="F26B43"/>
          </p15:clr>
        </p15:guide>
        <p15:guide id="4" pos="3865">
          <p15:clr>
            <a:srgbClr val="F26B43"/>
          </p15:clr>
        </p15:guide>
        <p15:guide id="5" pos="3366">
          <p15:clr>
            <a:srgbClr val="F26B43"/>
          </p15:clr>
        </p15:guide>
        <p15:guide id="6" pos="2992">
          <p15:clr>
            <a:srgbClr val="F26B43"/>
          </p15:clr>
        </p15:guide>
        <p15:guide id="7" pos="2867">
          <p15:clr>
            <a:srgbClr val="F26B43"/>
          </p15:clr>
        </p15:guide>
        <p15:guide id="8" pos="2493">
          <p15:clr>
            <a:srgbClr val="F26B43"/>
          </p15:clr>
        </p15:guide>
        <p15:guide id="9" pos="2368">
          <p15:clr>
            <a:srgbClr val="F26B43"/>
          </p15:clr>
        </p15:guide>
        <p15:guide id="10" pos="1994">
          <p15:clr>
            <a:srgbClr val="F26B43"/>
          </p15:clr>
        </p15:guide>
        <p15:guide id="11" pos="1869">
          <p15:clr>
            <a:srgbClr val="F26B43"/>
          </p15:clr>
        </p15:guide>
        <p15:guide id="12" pos="1495">
          <p15:clr>
            <a:srgbClr val="F26B43"/>
          </p15:clr>
        </p15:guide>
        <p15:guide id="13" pos="1370">
          <p15:clr>
            <a:srgbClr val="F26B43"/>
          </p15:clr>
        </p15:guide>
        <p15:guide id="14" pos="996">
          <p15:clr>
            <a:srgbClr val="F26B43"/>
          </p15:clr>
        </p15:guide>
        <p15:guide id="15" pos="497">
          <p15:clr>
            <a:srgbClr val="F26B43"/>
          </p15:clr>
        </p15:guide>
        <p15:guide id="16" pos="872">
          <p15:clr>
            <a:srgbClr val="F26B43"/>
          </p15:clr>
        </p15:guide>
        <p15:guide id="17" orient="horz" pos="3861">
          <p15:clr>
            <a:srgbClr val="F26B43"/>
          </p15:clr>
        </p15:guide>
        <p15:guide id="18" pos="3990">
          <p15:clr>
            <a:srgbClr val="F26B43"/>
          </p15:clr>
        </p15:guide>
        <p15:guide id="19" pos="4364">
          <p15:clr>
            <a:srgbClr val="F26B43"/>
          </p15:clr>
        </p15:guide>
        <p15:guide id="20" pos="4489">
          <p15:clr>
            <a:srgbClr val="F26B43"/>
          </p15:clr>
        </p15:guide>
        <p15:guide id="21" pos="4863">
          <p15:clr>
            <a:srgbClr val="F26B43"/>
          </p15:clr>
        </p15:guide>
        <p15:guide id="22" pos="4987">
          <p15:clr>
            <a:srgbClr val="F26B43"/>
          </p15:clr>
        </p15:guide>
        <p15:guide id="23" pos="5362">
          <p15:clr>
            <a:srgbClr val="F26B43"/>
          </p15:clr>
        </p15:guide>
        <p15:guide id="24" pos="5486">
          <p15:clr>
            <a:srgbClr val="F26B43"/>
          </p15:clr>
        </p15:guide>
        <p15:guide id="25" pos="5861">
          <p15:clr>
            <a:srgbClr val="F26B43"/>
          </p15:clr>
        </p15:guide>
        <p15:guide id="26" pos="5985">
          <p15:clr>
            <a:srgbClr val="F26B43"/>
          </p15:clr>
        </p15:guide>
        <p15:guide id="27" pos="6359">
          <p15:clr>
            <a:srgbClr val="F26B43"/>
          </p15:clr>
        </p15:guide>
        <p15:guide id="28" pos="6484">
          <p15:clr>
            <a:srgbClr val="F26B43"/>
          </p15:clr>
        </p15:guide>
        <p15:guide id="29" pos="6858">
          <p15:clr>
            <a:srgbClr val="F26B43"/>
          </p15:clr>
        </p15:guide>
        <p15:guide id="30" pos="6983">
          <p15:clr>
            <a:srgbClr val="F26B43"/>
          </p15:clr>
        </p15:guide>
        <p15:guide id="31" pos="73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https://form.jotform.com/230802637609356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Relationship Id="rId14" Type="http://schemas.openxmlformats.org/officeDocument/2006/relationships/hyperlink" Target="https://form.jotform.com/23080263760935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mailto:ea@submariner-network.eu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47AF345-E95A-C1FA-FA45-052B6C3207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8406" y="365098"/>
            <a:ext cx="10598883" cy="5523361"/>
          </a:xfrm>
          <a:prstGeom prst="rect">
            <a:avLst/>
          </a:prstGeom>
        </p:spPr>
      </p:pic>
      <p:pic>
        <p:nvPicPr>
          <p:cNvPr id="3" name="Content Placeholder 20" descr="Text&#10;&#10;Description automatically generated">
            <a:extLst>
              <a:ext uri="{FF2B5EF4-FFF2-40B4-BE49-F238E27FC236}">
                <a16:creationId xmlns:a16="http://schemas.microsoft.com/office/drawing/2014/main" id="{D9F79266-3BC0-EA40-768E-D1860A75AC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6084000"/>
            <a:ext cx="840400" cy="782357"/>
          </a:xfrm>
        </p:spPr>
      </p:pic>
      <p:pic>
        <p:nvPicPr>
          <p:cNvPr id="5" name="Content Placeholder 13" descr="A picture containing icon&#10;&#10;Description automatically generated">
            <a:extLst>
              <a:ext uri="{FF2B5EF4-FFF2-40B4-BE49-F238E27FC236}">
                <a16:creationId xmlns:a16="http://schemas.microsoft.com/office/drawing/2014/main" id="{81D83D0D-AB1B-8006-1650-E43A454DC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7" y="6280083"/>
            <a:ext cx="570393" cy="16217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7E6617D-1D3A-C4E4-1BA0-844C73E6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3" y="6244415"/>
            <a:ext cx="840400" cy="2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ustainable Projects">
            <a:extLst>
              <a:ext uri="{FF2B5EF4-FFF2-40B4-BE49-F238E27FC236}">
                <a16:creationId xmlns:a16="http://schemas.microsoft.com/office/drawing/2014/main" id="{E60E3729-6CA5-C6B8-E605-028275C7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33" y="6089020"/>
            <a:ext cx="578441" cy="4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Technopolis Group » Arctik – Communication">
            <a:extLst>
              <a:ext uri="{FF2B5EF4-FFF2-40B4-BE49-F238E27FC236}">
                <a16:creationId xmlns:a16="http://schemas.microsoft.com/office/drawing/2014/main" id="{8005BB79-A31A-F0CB-B4F9-76377DF1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85" y="6249033"/>
            <a:ext cx="1218702" cy="2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YSTEMIQ - Crunchbase Investor Profile &amp; Investments">
            <a:extLst>
              <a:ext uri="{FF2B5EF4-FFF2-40B4-BE49-F238E27FC236}">
                <a16:creationId xmlns:a16="http://schemas.microsoft.com/office/drawing/2014/main" id="{E1C385B6-ECA9-1AA2-7981-9368BB290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2" b="34276"/>
          <a:stretch/>
        </p:blipFill>
        <p:spPr bwMode="auto">
          <a:xfrm>
            <a:off x="1868765" y="6214563"/>
            <a:ext cx="1021932" cy="2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A2EA856-C172-E467-ACF9-E5EEEBDA1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8AA24D-44CD-A2A6-20CB-548B635773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7387" y="4607319"/>
            <a:ext cx="2111727" cy="21117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D6FA1A-D064-C829-A238-6279C3AF15AD}"/>
              </a:ext>
            </a:extLst>
          </p:cNvPr>
          <p:cNvSpPr txBox="1"/>
          <p:nvPr/>
        </p:nvSpPr>
        <p:spPr>
          <a:xfrm>
            <a:off x="3625436" y="491875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DE" dirty="0"/>
              <a:t>Jotfotm link: </a:t>
            </a:r>
            <a:r>
              <a:rPr lang="en-DE" dirty="0">
                <a:hlinkClick r:id="rId10"/>
              </a:rPr>
              <a:t>https://form.jotform.com/230802637609356</a:t>
            </a:r>
            <a:endParaRPr lang="en-DE" dirty="0"/>
          </a:p>
          <a:p>
            <a:pPr algn="r"/>
            <a:r>
              <a:rPr lang="en-DE" dirty="0"/>
              <a:t>OR click QR code:</a:t>
            </a:r>
          </a:p>
        </p:txBody>
      </p:sp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304FFF3B-2CC0-1E9E-28AF-58CED1F987C8}"/>
              </a:ext>
            </a:extLst>
          </p:cNvPr>
          <p:cNvSpPr txBox="1">
            <a:spLocks/>
          </p:cNvSpPr>
          <p:nvPr/>
        </p:nvSpPr>
        <p:spPr>
          <a:xfrm>
            <a:off x="1085903" y="2938579"/>
            <a:ext cx="9668435" cy="2747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Tx/>
              <a:buNone/>
              <a:defRPr sz="2000" b="0" kern="1200">
                <a:solidFill>
                  <a:srgbClr val="648E55"/>
                </a:solidFill>
                <a:latin typeface="Roboto" panose="020000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kern="1200" baseline="0">
                <a:solidFill>
                  <a:srgbClr val="648E55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ts val="17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100" kern="1200">
                <a:solidFill>
                  <a:srgbClr val="648E55"/>
                </a:solidFill>
                <a:latin typeface="+mn-lt"/>
                <a:ea typeface="+mn-ea"/>
                <a:cs typeface="+mn-cs"/>
              </a:defRPr>
            </a:lvl3pPr>
            <a:lvl4pPr marL="172800" indent="-172800" algn="l" defTabSz="914400" rtl="0" eaLnBrk="1" latinLnBrk="0" hangingPunct="1">
              <a:lnSpc>
                <a:spcPts val="17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100" b="1" kern="1200">
                <a:solidFill>
                  <a:srgbClr val="648E55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2300"/>
              </a:lnSpc>
              <a:spcBef>
                <a:spcPts val="0"/>
              </a:spcBef>
              <a:buFont typeface="Wingdings" panose="05000000000000000000" pitchFamily="2" charset="2"/>
              <a:buNone/>
              <a:defRPr sz="2000" b="0" kern="1200">
                <a:solidFill>
                  <a:srgbClr val="648E55"/>
                </a:solidFill>
                <a:latin typeface="Roboto" panose="02000000000000000000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buFont typeface="Wingdings" panose="05000000000000000000" pitchFamily="2" charset="2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914400" rtl="0" eaLnBrk="1" latinLnBrk="0" hangingPunct="1">
              <a:lnSpc>
                <a:spcPts val="17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lnSpc>
                <a:spcPts val="17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C00000"/>
                </a:solidFill>
              </a:rPr>
              <a:t>NEW WG5 Survey!</a:t>
            </a:r>
            <a:endParaRPr lang="en-DE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6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716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8378ED-3B75-1F4A-A41D-F16E5128D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121" y="1685365"/>
            <a:ext cx="10972802" cy="4086537"/>
          </a:xfrm>
        </p:spPr>
        <p:txBody>
          <a:bodyPr>
            <a:normAutofit/>
          </a:bodyPr>
          <a:lstStyle/>
          <a:p>
            <a:pPr algn="l"/>
            <a:endParaRPr lang="en-GB" sz="2400" dirty="0"/>
          </a:p>
          <a:p>
            <a:pPr algn="l"/>
            <a:endParaRPr lang="en-GB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R&amp;D and industry project coordinators &amp; communicators,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plant owners, and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business &amp; partnership developers,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algn="l"/>
            <a:r>
              <a:rPr lang="en-GB" sz="2400" dirty="0"/>
              <a:t> working in the field of bioremediation and ecosystem services with algae. </a:t>
            </a:r>
          </a:p>
          <a:p>
            <a:pPr algn="l"/>
            <a:endParaRPr lang="en-GB" sz="2400" dirty="0"/>
          </a:p>
          <a:p>
            <a:pPr algn="l"/>
            <a:endParaRPr lang="en-GB" sz="2400" dirty="0"/>
          </a:p>
          <a:p>
            <a:pPr algn="l"/>
            <a:r>
              <a:rPr lang="en-GB" sz="2400" dirty="0"/>
              <a:t>Welcome to share with peers!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36DE12-42DA-9C4E-BDF6-F84DC80B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973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b="1" dirty="0"/>
              <a:t>For who the survey is?</a:t>
            </a:r>
          </a:p>
        </p:txBody>
      </p:sp>
      <p:pic>
        <p:nvPicPr>
          <p:cNvPr id="3" name="Content Placeholder 20" descr="Text&#10;&#10;Description automatically generated">
            <a:extLst>
              <a:ext uri="{FF2B5EF4-FFF2-40B4-BE49-F238E27FC236}">
                <a16:creationId xmlns:a16="http://schemas.microsoft.com/office/drawing/2014/main" id="{D9F79266-3BC0-EA40-768E-D1860A75AC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6084000"/>
            <a:ext cx="840400" cy="782357"/>
          </a:xfrm>
        </p:spPr>
      </p:pic>
      <p:pic>
        <p:nvPicPr>
          <p:cNvPr id="5" name="Content Placeholder 13" descr="A picture containing icon&#10;&#10;Description automatically generated">
            <a:extLst>
              <a:ext uri="{FF2B5EF4-FFF2-40B4-BE49-F238E27FC236}">
                <a16:creationId xmlns:a16="http://schemas.microsoft.com/office/drawing/2014/main" id="{81D83D0D-AB1B-8006-1650-E43A454DC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7" y="6280083"/>
            <a:ext cx="570393" cy="16217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7E6617D-1D3A-C4E4-1BA0-844C73E6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3" y="6244415"/>
            <a:ext cx="840400" cy="2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ustainable Projects">
            <a:extLst>
              <a:ext uri="{FF2B5EF4-FFF2-40B4-BE49-F238E27FC236}">
                <a16:creationId xmlns:a16="http://schemas.microsoft.com/office/drawing/2014/main" id="{E60E3729-6CA5-C6B8-E605-028275C7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33" y="6089020"/>
            <a:ext cx="578441" cy="4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Technopolis Group » Arctik – Communication">
            <a:extLst>
              <a:ext uri="{FF2B5EF4-FFF2-40B4-BE49-F238E27FC236}">
                <a16:creationId xmlns:a16="http://schemas.microsoft.com/office/drawing/2014/main" id="{8005BB79-A31A-F0CB-B4F9-76377DF1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85" y="6249033"/>
            <a:ext cx="1218702" cy="2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YSTEMIQ - Crunchbase Investor Profile &amp; Investments">
            <a:extLst>
              <a:ext uri="{FF2B5EF4-FFF2-40B4-BE49-F238E27FC236}">
                <a16:creationId xmlns:a16="http://schemas.microsoft.com/office/drawing/2014/main" id="{E1C385B6-ECA9-1AA2-7981-9368BB290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2" b="34276"/>
          <a:stretch/>
        </p:blipFill>
        <p:spPr bwMode="auto">
          <a:xfrm>
            <a:off x="1868765" y="6214563"/>
            <a:ext cx="1021932" cy="2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37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8378ED-3B75-1F4A-A41D-F16E5128D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121" y="1685365"/>
            <a:ext cx="10972802" cy="408653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As you might know, the</a:t>
            </a:r>
            <a:r>
              <a:rPr lang="en-GB" b="0" i="0" u="sng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objectives of the Algae4Eco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WG are:</a:t>
            </a:r>
          </a:p>
          <a:p>
            <a:pPr algn="l"/>
            <a:r>
              <a:rPr lang="en-GB" b="1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1.     Develop a knowledge hub on  the bioremediation &amp; </a:t>
            </a:r>
            <a:r>
              <a:rPr lang="en-GB" b="1" i="1" u="none" strike="noStrike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ecosytem</a:t>
            </a:r>
            <a:r>
              <a:rPr lang="en-GB" b="1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services potential of algae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(in particular for nitrogen and phosphorus uptake); the carrying capacities of EU (coastal) waters for seaweed aquaculture and marine permaculture and impacts of algae cultivation on the health of the ocean and humans; and  </a:t>
            </a:r>
            <a:r>
              <a:rPr lang="en-GB" b="1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good practices providing algae bioremediation and ecosystem services.</a:t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GB" b="0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2.    </a:t>
            </a:r>
            <a:r>
              <a:rPr lang="en-GB" b="1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Identify regulatory barriers 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 taking up ecosystem services and</a:t>
            </a:r>
            <a:r>
              <a:rPr lang="en-GB" b="1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provide recommendations to EU and national authorities</a:t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GB" b="0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3.    </a:t>
            </a:r>
            <a:r>
              <a:rPr lang="en-GB" b="1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Promote development of pilot and demonstration facilities and success stories for nutrients and energy recovery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in the context of pollution  prevention and waste treatment.</a:t>
            </a:r>
            <a:b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GB" b="1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4. Facilitate matchmaking between companies and sectors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providing and needing algae circular solutions</a:t>
            </a:r>
            <a:endParaRPr lang="en-GB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br>
              <a:rPr lang="en-GB" dirty="0"/>
            </a:b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36DE12-42DA-9C4E-BDF6-F84DC80B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1" y="6674"/>
            <a:ext cx="10515600" cy="720973"/>
          </a:xfrm>
        </p:spPr>
        <p:txBody>
          <a:bodyPr>
            <a:normAutofit fontScale="90000"/>
          </a:bodyPr>
          <a:lstStyle/>
          <a:p>
            <a:r>
              <a:rPr lang="en-GB" dirty="0"/>
              <a:t>Action Plan WG5 objectives:</a:t>
            </a:r>
          </a:p>
        </p:txBody>
      </p:sp>
      <p:pic>
        <p:nvPicPr>
          <p:cNvPr id="3" name="Content Placeholder 20" descr="Text&#10;&#10;Description automatically generated">
            <a:extLst>
              <a:ext uri="{FF2B5EF4-FFF2-40B4-BE49-F238E27FC236}">
                <a16:creationId xmlns:a16="http://schemas.microsoft.com/office/drawing/2014/main" id="{D9F79266-3BC0-EA40-768E-D1860A75AC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6084000"/>
            <a:ext cx="840400" cy="782357"/>
          </a:xfrm>
        </p:spPr>
      </p:pic>
      <p:pic>
        <p:nvPicPr>
          <p:cNvPr id="5" name="Content Placeholder 13" descr="A picture containing icon&#10;&#10;Description automatically generated">
            <a:extLst>
              <a:ext uri="{FF2B5EF4-FFF2-40B4-BE49-F238E27FC236}">
                <a16:creationId xmlns:a16="http://schemas.microsoft.com/office/drawing/2014/main" id="{81D83D0D-AB1B-8006-1650-E43A454DC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7" y="6280083"/>
            <a:ext cx="570393" cy="16217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7E6617D-1D3A-C4E4-1BA0-844C73E6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3" y="6244415"/>
            <a:ext cx="840400" cy="2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ustainable Projects">
            <a:extLst>
              <a:ext uri="{FF2B5EF4-FFF2-40B4-BE49-F238E27FC236}">
                <a16:creationId xmlns:a16="http://schemas.microsoft.com/office/drawing/2014/main" id="{E60E3729-6CA5-C6B8-E605-028275C7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33" y="6089020"/>
            <a:ext cx="578441" cy="4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Technopolis Group » Arctik – Communication">
            <a:extLst>
              <a:ext uri="{FF2B5EF4-FFF2-40B4-BE49-F238E27FC236}">
                <a16:creationId xmlns:a16="http://schemas.microsoft.com/office/drawing/2014/main" id="{8005BB79-A31A-F0CB-B4F9-76377DF1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85" y="6249033"/>
            <a:ext cx="1218702" cy="2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YSTEMIQ - Crunchbase Investor Profile &amp; Investments">
            <a:extLst>
              <a:ext uri="{FF2B5EF4-FFF2-40B4-BE49-F238E27FC236}">
                <a16:creationId xmlns:a16="http://schemas.microsoft.com/office/drawing/2014/main" id="{E1C385B6-ECA9-1AA2-7981-9368BB290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2" b="34276"/>
          <a:stretch/>
        </p:blipFill>
        <p:spPr bwMode="auto">
          <a:xfrm>
            <a:off x="1868765" y="6214563"/>
            <a:ext cx="1021932" cy="2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1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8378ED-3B75-1F4A-A41D-F16E5128D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121" y="1685365"/>
            <a:ext cx="10972802" cy="408653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We are in the process of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organising and consolidating the knowledge 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on European actors, projects and studies  and we </a:t>
            </a:r>
            <a:r>
              <a:rPr lang="en-GB" b="1" i="0" u="none" strike="noStrike" dirty="0">
                <a:solidFill>
                  <a:srgbClr val="0099FF"/>
                </a:solidFill>
                <a:effectLst/>
                <a:latin typeface="Verdana" panose="020B0604030504040204" pitchFamily="34" charset="0"/>
              </a:rPr>
              <a:t>need support to dig deeper on EU state of the art.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By helping us, you can: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promote your projects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and work within algae and get profiled as a WG5 good practice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disseminate your project results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to a wider audience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highlight gaps in innovation and market access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of your projects to drive change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get involved in developing recommendations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for R&amp;D agendas and regulatory solutions.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main findings of this survey will be illustrated in the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NEW knowledge library of the EU4Algae Maritime Forum site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(currently under migration in 2023).</a:t>
            </a:r>
          </a:p>
          <a:p>
            <a:pPr algn="l"/>
            <a:endParaRPr lang="en-GB" b="1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F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indings will be analysed to understand gaps, assess R&amp;D needs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identify good practices (tools, solutions), showcase success stories with the aim to transfer/expand etc.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36DE12-42DA-9C4E-BDF6-F84DC80B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1" y="6674"/>
            <a:ext cx="10515600" cy="720973"/>
          </a:xfrm>
        </p:spPr>
        <p:txBody>
          <a:bodyPr>
            <a:normAutofit fontScale="90000"/>
          </a:bodyPr>
          <a:lstStyle/>
          <a:p>
            <a:r>
              <a:rPr lang="en-GB" dirty="0"/>
              <a:t>Why to contribute?</a:t>
            </a:r>
          </a:p>
        </p:txBody>
      </p:sp>
      <p:pic>
        <p:nvPicPr>
          <p:cNvPr id="3" name="Content Placeholder 20" descr="Text&#10;&#10;Description automatically generated">
            <a:extLst>
              <a:ext uri="{FF2B5EF4-FFF2-40B4-BE49-F238E27FC236}">
                <a16:creationId xmlns:a16="http://schemas.microsoft.com/office/drawing/2014/main" id="{D9F79266-3BC0-EA40-768E-D1860A75AC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6084000"/>
            <a:ext cx="840400" cy="782357"/>
          </a:xfrm>
        </p:spPr>
      </p:pic>
      <p:pic>
        <p:nvPicPr>
          <p:cNvPr id="5" name="Content Placeholder 13" descr="A picture containing icon&#10;&#10;Description automatically generated">
            <a:extLst>
              <a:ext uri="{FF2B5EF4-FFF2-40B4-BE49-F238E27FC236}">
                <a16:creationId xmlns:a16="http://schemas.microsoft.com/office/drawing/2014/main" id="{81D83D0D-AB1B-8006-1650-E43A454DC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7" y="6280083"/>
            <a:ext cx="570393" cy="16217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7E6617D-1D3A-C4E4-1BA0-844C73E6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3" y="6244415"/>
            <a:ext cx="840400" cy="2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ustainable Projects">
            <a:extLst>
              <a:ext uri="{FF2B5EF4-FFF2-40B4-BE49-F238E27FC236}">
                <a16:creationId xmlns:a16="http://schemas.microsoft.com/office/drawing/2014/main" id="{E60E3729-6CA5-C6B8-E605-028275C7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33" y="6089020"/>
            <a:ext cx="578441" cy="4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Technopolis Group » Arctik – Communication">
            <a:extLst>
              <a:ext uri="{FF2B5EF4-FFF2-40B4-BE49-F238E27FC236}">
                <a16:creationId xmlns:a16="http://schemas.microsoft.com/office/drawing/2014/main" id="{8005BB79-A31A-F0CB-B4F9-76377DF1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85" y="6249033"/>
            <a:ext cx="1218702" cy="2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YSTEMIQ - Crunchbase Investor Profile &amp; Investments">
            <a:extLst>
              <a:ext uri="{FF2B5EF4-FFF2-40B4-BE49-F238E27FC236}">
                <a16:creationId xmlns:a16="http://schemas.microsoft.com/office/drawing/2014/main" id="{E1C385B6-ECA9-1AA2-7981-9368BB290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2" b="34276"/>
          <a:stretch/>
        </p:blipFill>
        <p:spPr bwMode="auto">
          <a:xfrm>
            <a:off x="1868765" y="6214563"/>
            <a:ext cx="1021932" cy="2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05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">
            <a:extLst>
              <a:ext uri="{FF2B5EF4-FFF2-40B4-BE49-F238E27FC236}">
                <a16:creationId xmlns:a16="http://schemas.microsoft.com/office/drawing/2014/main" id="{C00ECC28-4138-611C-A9BA-8C879C8B637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42121" y="1385731"/>
          <a:ext cx="10972802" cy="408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636DE12-42DA-9C4E-BDF6-F84DC80B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1" y="6674"/>
            <a:ext cx="10515600" cy="720973"/>
          </a:xfrm>
        </p:spPr>
        <p:txBody>
          <a:bodyPr>
            <a:normAutofit fontScale="90000"/>
          </a:bodyPr>
          <a:lstStyle/>
          <a:p>
            <a:r>
              <a:rPr lang="en-GB" dirty="0"/>
              <a:t>Hot to fill </a:t>
            </a:r>
            <a:r>
              <a:rPr lang="en-GB"/>
              <a:t>in?</a:t>
            </a:r>
            <a:endParaRPr lang="en-GB" dirty="0"/>
          </a:p>
        </p:txBody>
      </p:sp>
      <p:pic>
        <p:nvPicPr>
          <p:cNvPr id="3" name="Content Placeholder 20" descr="Text&#10;&#10;Description automatically generated">
            <a:extLst>
              <a:ext uri="{FF2B5EF4-FFF2-40B4-BE49-F238E27FC236}">
                <a16:creationId xmlns:a16="http://schemas.microsoft.com/office/drawing/2014/main" id="{D9F79266-3BC0-EA40-768E-D1860A75AC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6084000"/>
            <a:ext cx="840400" cy="782357"/>
          </a:xfrm>
        </p:spPr>
      </p:pic>
      <p:pic>
        <p:nvPicPr>
          <p:cNvPr id="5" name="Content Placeholder 13" descr="A picture containing icon&#10;&#10;Description automatically generated">
            <a:extLst>
              <a:ext uri="{FF2B5EF4-FFF2-40B4-BE49-F238E27FC236}">
                <a16:creationId xmlns:a16="http://schemas.microsoft.com/office/drawing/2014/main" id="{81D83D0D-AB1B-8006-1650-E43A454DCA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7" y="6280083"/>
            <a:ext cx="570393" cy="16217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7E6617D-1D3A-C4E4-1BA0-844C73E6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3" y="6244415"/>
            <a:ext cx="840400" cy="2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ustainable Projects">
            <a:extLst>
              <a:ext uri="{FF2B5EF4-FFF2-40B4-BE49-F238E27FC236}">
                <a16:creationId xmlns:a16="http://schemas.microsoft.com/office/drawing/2014/main" id="{E60E3729-6CA5-C6B8-E605-028275C7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33" y="6089020"/>
            <a:ext cx="578441" cy="4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Technopolis Group » Arctik – Communication">
            <a:extLst>
              <a:ext uri="{FF2B5EF4-FFF2-40B4-BE49-F238E27FC236}">
                <a16:creationId xmlns:a16="http://schemas.microsoft.com/office/drawing/2014/main" id="{8005BB79-A31A-F0CB-B4F9-76377DF1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85" y="6249033"/>
            <a:ext cx="1218702" cy="2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YSTEMIQ - Crunchbase Investor Profile &amp; Investments">
            <a:extLst>
              <a:ext uri="{FF2B5EF4-FFF2-40B4-BE49-F238E27FC236}">
                <a16:creationId xmlns:a16="http://schemas.microsoft.com/office/drawing/2014/main" id="{E1C385B6-ECA9-1AA2-7981-9368BB290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2" b="34276"/>
          <a:stretch/>
        </p:blipFill>
        <p:spPr bwMode="auto">
          <a:xfrm>
            <a:off x="1868765" y="6214563"/>
            <a:ext cx="1021932" cy="2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3D5828-59EE-FEE5-74FE-0168C6645F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07387" y="4607319"/>
            <a:ext cx="2111727" cy="21117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D14208-2F04-2B25-13D9-4915E5ADC270}"/>
              </a:ext>
            </a:extLst>
          </p:cNvPr>
          <p:cNvSpPr txBox="1"/>
          <p:nvPr/>
        </p:nvSpPr>
        <p:spPr>
          <a:xfrm>
            <a:off x="3625436" y="491875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DE" dirty="0"/>
              <a:t>Jotfotm link: </a:t>
            </a:r>
            <a:r>
              <a:rPr lang="en-DE" dirty="0">
                <a:hlinkClick r:id="rId14"/>
              </a:rPr>
              <a:t>https://form.jotform.com/230802637609356</a:t>
            </a:r>
            <a:endParaRPr lang="en-DE" dirty="0"/>
          </a:p>
          <a:p>
            <a:pPr algn="r"/>
            <a:r>
              <a:rPr lang="en-DE" dirty="0"/>
              <a:t>OR click QR code:</a:t>
            </a:r>
          </a:p>
        </p:txBody>
      </p:sp>
    </p:spTree>
    <p:extLst>
      <p:ext uri="{BB962C8B-B14F-4D97-AF65-F5344CB8AC3E}">
        <p14:creationId xmlns:p14="http://schemas.microsoft.com/office/powerpoint/2010/main" val="142523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8378ED-3B75-1F4A-A41D-F16E5128D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121" y="3089564"/>
            <a:ext cx="10972802" cy="2682338"/>
          </a:xfrm>
        </p:spPr>
        <p:txBody>
          <a:bodyPr>
            <a:normAutofit/>
          </a:bodyPr>
          <a:lstStyle/>
          <a:p>
            <a:pPr algn="ctr"/>
            <a:r>
              <a:rPr lang="en-GB" sz="4800" dirty="0"/>
              <a:t>Now to the content of the survey!!</a:t>
            </a:r>
          </a:p>
        </p:txBody>
      </p:sp>
      <p:pic>
        <p:nvPicPr>
          <p:cNvPr id="3" name="Content Placeholder 20" descr="Text&#10;&#10;Description automatically generated">
            <a:extLst>
              <a:ext uri="{FF2B5EF4-FFF2-40B4-BE49-F238E27FC236}">
                <a16:creationId xmlns:a16="http://schemas.microsoft.com/office/drawing/2014/main" id="{D9F79266-3BC0-EA40-768E-D1860A75AC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6084000"/>
            <a:ext cx="840400" cy="782357"/>
          </a:xfrm>
        </p:spPr>
      </p:pic>
      <p:pic>
        <p:nvPicPr>
          <p:cNvPr id="5" name="Content Placeholder 13" descr="A picture containing icon&#10;&#10;Description automatically generated">
            <a:extLst>
              <a:ext uri="{FF2B5EF4-FFF2-40B4-BE49-F238E27FC236}">
                <a16:creationId xmlns:a16="http://schemas.microsoft.com/office/drawing/2014/main" id="{81D83D0D-AB1B-8006-1650-E43A454DC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7" y="6280083"/>
            <a:ext cx="570393" cy="16217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7E6617D-1D3A-C4E4-1BA0-844C73E6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3" y="6244415"/>
            <a:ext cx="840400" cy="2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ustainable Projects">
            <a:extLst>
              <a:ext uri="{FF2B5EF4-FFF2-40B4-BE49-F238E27FC236}">
                <a16:creationId xmlns:a16="http://schemas.microsoft.com/office/drawing/2014/main" id="{E60E3729-6CA5-C6B8-E605-028275C7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33" y="6089020"/>
            <a:ext cx="578441" cy="4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Technopolis Group » Arctik – Communication">
            <a:extLst>
              <a:ext uri="{FF2B5EF4-FFF2-40B4-BE49-F238E27FC236}">
                <a16:creationId xmlns:a16="http://schemas.microsoft.com/office/drawing/2014/main" id="{8005BB79-A31A-F0CB-B4F9-76377DF1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85" y="6249033"/>
            <a:ext cx="1218702" cy="2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YSTEMIQ - Crunchbase Investor Profile &amp; Investments">
            <a:extLst>
              <a:ext uri="{FF2B5EF4-FFF2-40B4-BE49-F238E27FC236}">
                <a16:creationId xmlns:a16="http://schemas.microsoft.com/office/drawing/2014/main" id="{E1C385B6-ECA9-1AA2-7981-9368BB290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2" b="34276"/>
          <a:stretch/>
        </p:blipFill>
        <p:spPr bwMode="auto">
          <a:xfrm>
            <a:off x="1868765" y="6214563"/>
            <a:ext cx="1021932" cy="2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1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8378ED-3B75-1F4A-A41D-F16E5128D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121" y="1685365"/>
            <a:ext cx="10972802" cy="4086537"/>
          </a:xfrm>
        </p:spPr>
        <p:txBody>
          <a:bodyPr>
            <a:normAutofit fontScale="92500"/>
          </a:bodyPr>
          <a:lstStyle/>
          <a:p>
            <a:pPr algn="l"/>
            <a:r>
              <a:rPr lang="en-GB" dirty="0"/>
              <a:t>In December during the EU4Algae event in Rome, we presented a list of 750+ algae projects among others. 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Since then we have identified 45 European projects relevant to bioremediation and ecosystem </a:t>
            </a:r>
            <a:r>
              <a:rPr lang="en-GB" dirty="0" err="1"/>
              <a:t>servcices</a:t>
            </a:r>
            <a:r>
              <a:rPr lang="en-GB" dirty="0"/>
              <a:t>. 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The short list is: </a:t>
            </a:r>
          </a:p>
          <a:p>
            <a:pPr algn="l"/>
            <a:endParaRPr lang="en-GB" dirty="0"/>
          </a:p>
          <a:p>
            <a:pPr algn="l"/>
            <a:r>
              <a:rPr lang="en-GB" dirty="0" err="1"/>
              <a:t>SeaMark</a:t>
            </a:r>
            <a:r>
              <a:rPr lang="en-GB" dirty="0"/>
              <a:t> </a:t>
            </a:r>
            <a:r>
              <a:rPr lang="en-GB" dirty="0" err="1"/>
              <a:t>AquaVitae</a:t>
            </a:r>
            <a:r>
              <a:rPr lang="en-GB" dirty="0"/>
              <a:t> REALM </a:t>
            </a:r>
            <a:r>
              <a:rPr lang="en-GB" dirty="0" err="1"/>
              <a:t>AlgaeService</a:t>
            </a:r>
            <a:r>
              <a:rPr lang="en-GB" dirty="0"/>
              <a:t> for LIFE EKOGRID ROC-POP-LIFE REMEDIA Life DBL-OA REMEDIA GRACE REWATER P4SB LIFE COASTLAKE NAVEBGO MEWLIFE </a:t>
            </a:r>
            <a:r>
              <a:rPr lang="en-GB" dirty="0" err="1"/>
              <a:t>GreenFly</a:t>
            </a:r>
            <a:r>
              <a:rPr lang="en-GB" dirty="0"/>
              <a:t> </a:t>
            </a:r>
            <a:r>
              <a:rPr lang="en-GB" dirty="0" err="1"/>
              <a:t>REEgain</a:t>
            </a:r>
            <a:r>
              <a:rPr lang="en-GB" dirty="0"/>
              <a:t> LIFE ALGAECAN BREWERY LIVE LAGOONS Water2REturn URBIOFIN ALGAMATER SABANA VOLATILE INDALG Live Lagoons (seed) BAQUA SALTGAE </a:t>
            </a:r>
            <a:r>
              <a:rPr lang="en-GB" dirty="0" err="1"/>
              <a:t>WaterPro</a:t>
            </a:r>
            <a:r>
              <a:rPr lang="en-GB" dirty="0"/>
              <a:t> INCOVER </a:t>
            </a:r>
            <a:r>
              <a:rPr lang="en-GB" dirty="0" err="1"/>
              <a:t>HPGen</a:t>
            </a:r>
            <a:r>
              <a:rPr lang="en-GB" dirty="0"/>
              <a:t> </a:t>
            </a:r>
            <a:r>
              <a:rPr lang="en-GB" dirty="0" err="1"/>
              <a:t>ReSpirA</a:t>
            </a:r>
            <a:r>
              <a:rPr lang="en-GB" dirty="0"/>
              <a:t> PHARM AD ECO-LOGIC GREEN FARM </a:t>
            </a:r>
            <a:r>
              <a:rPr lang="en-GB" dirty="0" err="1"/>
              <a:t>NewFert</a:t>
            </a:r>
            <a:r>
              <a:rPr lang="en-GB" dirty="0"/>
              <a:t> IPHYC-H2020 </a:t>
            </a:r>
            <a:r>
              <a:rPr lang="en-GB" dirty="0" err="1"/>
              <a:t>algaPLUS</a:t>
            </a:r>
            <a:r>
              <a:rPr lang="en-GB" dirty="0"/>
              <a:t> LIFE+ TL-BIOFER LIFE-REMPHOS SEA-MATTER CENIRELTA ECLIPSE WW-SIP ECOMAWARU.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36DE12-42DA-9C4E-BDF6-F84DC80B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1" y="6674"/>
            <a:ext cx="10515600" cy="720973"/>
          </a:xfrm>
        </p:spPr>
        <p:txBody>
          <a:bodyPr>
            <a:normAutofit fontScale="90000"/>
          </a:bodyPr>
          <a:lstStyle/>
          <a:p>
            <a:r>
              <a:rPr lang="en-GB" dirty="0"/>
              <a:t>1. Algae projects</a:t>
            </a:r>
          </a:p>
        </p:txBody>
      </p:sp>
      <p:pic>
        <p:nvPicPr>
          <p:cNvPr id="3" name="Content Placeholder 20" descr="Text&#10;&#10;Description automatically generated">
            <a:extLst>
              <a:ext uri="{FF2B5EF4-FFF2-40B4-BE49-F238E27FC236}">
                <a16:creationId xmlns:a16="http://schemas.microsoft.com/office/drawing/2014/main" id="{D9F79266-3BC0-EA40-768E-D1860A75AC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6084000"/>
            <a:ext cx="840400" cy="782357"/>
          </a:xfrm>
        </p:spPr>
      </p:pic>
      <p:pic>
        <p:nvPicPr>
          <p:cNvPr id="5" name="Content Placeholder 13" descr="A picture containing icon&#10;&#10;Description automatically generated">
            <a:extLst>
              <a:ext uri="{FF2B5EF4-FFF2-40B4-BE49-F238E27FC236}">
                <a16:creationId xmlns:a16="http://schemas.microsoft.com/office/drawing/2014/main" id="{81D83D0D-AB1B-8006-1650-E43A454DC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7" y="6280083"/>
            <a:ext cx="570393" cy="16217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7E6617D-1D3A-C4E4-1BA0-844C73E6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3" y="6244415"/>
            <a:ext cx="840400" cy="2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ustainable Projects">
            <a:extLst>
              <a:ext uri="{FF2B5EF4-FFF2-40B4-BE49-F238E27FC236}">
                <a16:creationId xmlns:a16="http://schemas.microsoft.com/office/drawing/2014/main" id="{E60E3729-6CA5-C6B8-E605-028275C7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33" y="6089020"/>
            <a:ext cx="578441" cy="4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Technopolis Group » Arctik – Communication">
            <a:extLst>
              <a:ext uri="{FF2B5EF4-FFF2-40B4-BE49-F238E27FC236}">
                <a16:creationId xmlns:a16="http://schemas.microsoft.com/office/drawing/2014/main" id="{8005BB79-A31A-F0CB-B4F9-76377DF1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85" y="6249033"/>
            <a:ext cx="1218702" cy="2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YSTEMIQ - Crunchbase Investor Profile &amp; Investments">
            <a:extLst>
              <a:ext uri="{FF2B5EF4-FFF2-40B4-BE49-F238E27FC236}">
                <a16:creationId xmlns:a16="http://schemas.microsoft.com/office/drawing/2014/main" id="{E1C385B6-ECA9-1AA2-7981-9368BB290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2" b="34276"/>
          <a:stretch/>
        </p:blipFill>
        <p:spPr bwMode="auto">
          <a:xfrm>
            <a:off x="1868765" y="6214563"/>
            <a:ext cx="1021932" cy="2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9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8378ED-3B75-1F4A-A41D-F16E5128D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121" y="1685365"/>
            <a:ext cx="10972802" cy="408653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Add relevant public deliverables from relevant EU projects (if not listed above, add project).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OTHER national, regional, or industry projects - not listed above - and relevant public deliverables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Other comments on projects e.g. questioning data quality.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36DE12-42DA-9C4E-BDF6-F84DC80B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1" y="6674"/>
            <a:ext cx="10515600" cy="720973"/>
          </a:xfrm>
        </p:spPr>
        <p:txBody>
          <a:bodyPr>
            <a:normAutofit fontScale="90000"/>
          </a:bodyPr>
          <a:lstStyle/>
          <a:p>
            <a:r>
              <a:rPr lang="en-GB" dirty="0"/>
              <a:t>Algae projects</a:t>
            </a:r>
          </a:p>
        </p:txBody>
      </p:sp>
      <p:pic>
        <p:nvPicPr>
          <p:cNvPr id="3" name="Content Placeholder 20" descr="Text&#10;&#10;Description automatically generated">
            <a:extLst>
              <a:ext uri="{FF2B5EF4-FFF2-40B4-BE49-F238E27FC236}">
                <a16:creationId xmlns:a16="http://schemas.microsoft.com/office/drawing/2014/main" id="{D9F79266-3BC0-EA40-768E-D1860A75AC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6084000"/>
            <a:ext cx="840400" cy="782357"/>
          </a:xfrm>
        </p:spPr>
      </p:pic>
      <p:pic>
        <p:nvPicPr>
          <p:cNvPr id="5" name="Content Placeholder 13" descr="A picture containing icon&#10;&#10;Description automatically generated">
            <a:extLst>
              <a:ext uri="{FF2B5EF4-FFF2-40B4-BE49-F238E27FC236}">
                <a16:creationId xmlns:a16="http://schemas.microsoft.com/office/drawing/2014/main" id="{81D83D0D-AB1B-8006-1650-E43A454DC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7" y="6280083"/>
            <a:ext cx="570393" cy="16217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7E6617D-1D3A-C4E4-1BA0-844C73E6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3" y="6244415"/>
            <a:ext cx="840400" cy="2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ustainable Projects">
            <a:extLst>
              <a:ext uri="{FF2B5EF4-FFF2-40B4-BE49-F238E27FC236}">
                <a16:creationId xmlns:a16="http://schemas.microsoft.com/office/drawing/2014/main" id="{E60E3729-6CA5-C6B8-E605-028275C7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33" y="6089020"/>
            <a:ext cx="578441" cy="4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Technopolis Group » Arctik – Communication">
            <a:extLst>
              <a:ext uri="{FF2B5EF4-FFF2-40B4-BE49-F238E27FC236}">
                <a16:creationId xmlns:a16="http://schemas.microsoft.com/office/drawing/2014/main" id="{8005BB79-A31A-F0CB-B4F9-76377DF1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85" y="6249033"/>
            <a:ext cx="1218702" cy="2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YSTEMIQ - Crunchbase Investor Profile &amp; Investments">
            <a:extLst>
              <a:ext uri="{FF2B5EF4-FFF2-40B4-BE49-F238E27FC236}">
                <a16:creationId xmlns:a16="http://schemas.microsoft.com/office/drawing/2014/main" id="{E1C385B6-ECA9-1AA2-7981-9368BB290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2" b="34276"/>
          <a:stretch/>
        </p:blipFill>
        <p:spPr bwMode="auto">
          <a:xfrm>
            <a:off x="1868765" y="6214563"/>
            <a:ext cx="1021932" cy="2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22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8378ED-3B75-1F4A-A41D-F16E5128D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121" y="1685365"/>
            <a:ext cx="10972802" cy="4086537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r>
              <a:rPr lang="en-GB" dirty="0"/>
              <a:t>Please help us identify any public studies or publications on:</a:t>
            </a:r>
          </a:p>
          <a:p>
            <a:pPr algn="l"/>
            <a:endParaRPr lang="en-GB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/>
              <a:t>assessments, such as LCA or socio-economic, due </a:t>
            </a:r>
            <a:r>
              <a:rPr lang="en-GB" dirty="0" err="1"/>
              <a:t>dilligence</a:t>
            </a:r>
            <a:endParaRPr lang="en-GB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/>
              <a:t>feasibility studies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/>
              <a:t>business models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/>
              <a:t>good practices, such as compensation schemes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/>
              <a:t>other.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dirty="0"/>
          </a:p>
          <a:p>
            <a:pPr algn="l"/>
            <a:r>
              <a:rPr lang="en-GB" dirty="0"/>
              <a:t>Study of any language is welcome here. English is </a:t>
            </a:r>
            <a:r>
              <a:rPr lang="en-GB" dirty="0" err="1"/>
              <a:t>prefered</a:t>
            </a:r>
            <a:r>
              <a:rPr lang="en-GB" dirty="0"/>
              <a:t>.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Ideally, we need a project/deliverable name and a weblink. If you wish to send documents directly, send content to </a:t>
            </a:r>
            <a:r>
              <a:rPr lang="en-GB" dirty="0">
                <a:hlinkClick r:id="rId2"/>
              </a:rPr>
              <a:t>ea@submariner-network.eu</a:t>
            </a:r>
            <a:r>
              <a:rPr lang="en-GB" dirty="0"/>
              <a:t> marking "WG5 survey".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36DE12-42DA-9C4E-BDF6-F84DC80B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1" y="6674"/>
            <a:ext cx="10515600" cy="720973"/>
          </a:xfrm>
        </p:spPr>
        <p:txBody>
          <a:bodyPr>
            <a:normAutofit fontScale="90000"/>
          </a:bodyPr>
          <a:lstStyle/>
          <a:p>
            <a:r>
              <a:rPr lang="en-GB" dirty="0"/>
              <a:t>2. Algae Studies</a:t>
            </a:r>
          </a:p>
        </p:txBody>
      </p:sp>
      <p:pic>
        <p:nvPicPr>
          <p:cNvPr id="3" name="Content Placeholder 20" descr="Text&#10;&#10;Description automatically generated">
            <a:extLst>
              <a:ext uri="{FF2B5EF4-FFF2-40B4-BE49-F238E27FC236}">
                <a16:creationId xmlns:a16="http://schemas.microsoft.com/office/drawing/2014/main" id="{D9F79266-3BC0-EA40-768E-D1860A75AC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000" y="6084000"/>
            <a:ext cx="840400" cy="782357"/>
          </a:xfrm>
        </p:spPr>
      </p:pic>
      <p:pic>
        <p:nvPicPr>
          <p:cNvPr id="5" name="Content Placeholder 13" descr="A picture containing icon&#10;&#10;Description automatically generated">
            <a:extLst>
              <a:ext uri="{FF2B5EF4-FFF2-40B4-BE49-F238E27FC236}">
                <a16:creationId xmlns:a16="http://schemas.microsoft.com/office/drawing/2014/main" id="{81D83D0D-AB1B-8006-1650-E43A454DC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7" y="6280083"/>
            <a:ext cx="570393" cy="16217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7E6617D-1D3A-C4E4-1BA0-844C73E63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3" y="6244415"/>
            <a:ext cx="840400" cy="2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ustainable Projects">
            <a:extLst>
              <a:ext uri="{FF2B5EF4-FFF2-40B4-BE49-F238E27FC236}">
                <a16:creationId xmlns:a16="http://schemas.microsoft.com/office/drawing/2014/main" id="{E60E3729-6CA5-C6B8-E605-028275C7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33" y="6089020"/>
            <a:ext cx="578441" cy="4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Technopolis Group » Arctik – Communication">
            <a:extLst>
              <a:ext uri="{FF2B5EF4-FFF2-40B4-BE49-F238E27FC236}">
                <a16:creationId xmlns:a16="http://schemas.microsoft.com/office/drawing/2014/main" id="{8005BB79-A31A-F0CB-B4F9-76377DF1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85" y="6249033"/>
            <a:ext cx="1218702" cy="2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YSTEMIQ - Crunchbase Investor Profile &amp; Investments">
            <a:extLst>
              <a:ext uri="{FF2B5EF4-FFF2-40B4-BE49-F238E27FC236}">
                <a16:creationId xmlns:a16="http://schemas.microsoft.com/office/drawing/2014/main" id="{E1C385B6-ECA9-1AA2-7981-9368BB290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2" b="34276"/>
          <a:stretch/>
        </p:blipFill>
        <p:spPr bwMode="auto">
          <a:xfrm>
            <a:off x="1868765" y="6214563"/>
            <a:ext cx="1021932" cy="2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915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urA">
      <a:dk1>
        <a:srgbClr val="141719"/>
      </a:dk1>
      <a:lt1>
        <a:srgbClr val="FFFFFF"/>
      </a:lt1>
      <a:dk2>
        <a:srgbClr val="4BAFE8"/>
      </a:dk2>
      <a:lt2>
        <a:srgbClr val="29446E"/>
      </a:lt2>
      <a:accent1>
        <a:srgbClr val="25548F"/>
      </a:accent1>
      <a:accent2>
        <a:srgbClr val="2668A9"/>
      </a:accent2>
      <a:accent3>
        <a:srgbClr val="1384C4"/>
      </a:accent3>
      <a:accent4>
        <a:srgbClr val="2A95D6"/>
      </a:accent4>
      <a:accent5>
        <a:srgbClr val="E4E7E9"/>
      </a:accent5>
      <a:accent6>
        <a:srgbClr val="748493"/>
      </a:accent6>
      <a:hlink>
        <a:srgbClr val="4BAFE8"/>
      </a:hlink>
      <a:folHlink>
        <a:srgbClr val="4BAFE8"/>
      </a:folHlink>
    </a:clrScheme>
    <a:fontScheme name="EurA">
      <a:majorFont>
        <a:latin typeface="Roboto"/>
        <a:ea typeface=""/>
        <a:cs typeface=""/>
      </a:majorFont>
      <a:minorFont>
        <a:latin typeface="Roboto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9764C0FA-51E1-49B8-AA9C-A78F1BB07A0F}" vid="{26BE2F9E-C0C4-432B-BC71-670B3F5661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215FA8B059094EA88C5528568AF4D1" ma:contentTypeVersion="5" ma:contentTypeDescription="Ein neues Dokument erstellen." ma:contentTypeScope="" ma:versionID="0154455ab734eb99a21b19bbf03f8974">
  <xsd:schema xmlns:xsd="http://www.w3.org/2001/XMLSchema" xmlns:xs="http://www.w3.org/2001/XMLSchema" xmlns:p="http://schemas.microsoft.com/office/2006/metadata/properties" xmlns:ns2="b16c8f04-7bb4-46cc-84ff-eb6e9f355577" targetNamespace="http://schemas.microsoft.com/office/2006/metadata/properties" ma:root="true" ma:fieldsID="2dbb476a0a8e78a955aea246df4d81ea" ns2:_="">
    <xsd:import namespace="b16c8f04-7bb4-46cc-84ff-eb6e9f3555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c8f04-7bb4-46cc-84ff-eb6e9f3555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D53522-A247-41A8-99F7-4B16B24E192C}">
  <ds:schemaRefs>
    <ds:schemaRef ds:uri="14906338-d88f-4a39-9274-142124749d1b"/>
    <ds:schemaRef ds:uri="a505a3aa-4ccd-4fd3-abaf-48af8a364f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E8F3C1-9CDB-4D7D-8236-D68EADD8CE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E443A0-7E37-4670-8921-FEB98E12F6FF}"/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687</Words>
  <Application>Microsoft Macintosh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Roboto</vt:lpstr>
      <vt:lpstr>Roboto Mono</vt:lpstr>
      <vt:lpstr>Verdana</vt:lpstr>
      <vt:lpstr>Wingdings</vt:lpstr>
      <vt:lpstr>Office</vt:lpstr>
      <vt:lpstr>PowerPoint Presentation</vt:lpstr>
      <vt:lpstr>For who the survey is?</vt:lpstr>
      <vt:lpstr>Action Plan WG5 objectives:</vt:lpstr>
      <vt:lpstr>Why to contribute?</vt:lpstr>
      <vt:lpstr>Hot to fill in?</vt:lpstr>
      <vt:lpstr>PowerPoint Presentation</vt:lpstr>
      <vt:lpstr>1. Algae projects</vt:lpstr>
      <vt:lpstr>Algae projects</vt:lpstr>
      <vt:lpstr>2. Algae Studies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 Ecosystem Partnerships and Co-Investment Support</dc:title>
  <dc:creator>Trisorio, Carol</dc:creator>
  <cp:lastModifiedBy>EA - E Arvaniti</cp:lastModifiedBy>
  <cp:revision>38</cp:revision>
  <dcterms:created xsi:type="dcterms:W3CDTF">2022-01-27T11:12:12Z</dcterms:created>
  <dcterms:modified xsi:type="dcterms:W3CDTF">2023-03-28T07:36:06Z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0x0101003A215FA8B059094EA88C5528568AF4D1</vt:lpwstr>
  </property>
  <property fmtid="{D5CDD505-2E9C-101B-9397-08002B2CF9AE}" pid="3" name="MediaServiceImageTags">
    <vt:lpwstr/>
  </property>
</Properties>
</file>