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12" r:id="rId2"/>
    <p:sldId id="496" r:id="rId3"/>
    <p:sldId id="482" r:id="rId4"/>
    <p:sldId id="490" r:id="rId5"/>
    <p:sldId id="485" r:id="rId6"/>
    <p:sldId id="483" r:id="rId7"/>
    <p:sldId id="479" r:id="rId8"/>
    <p:sldId id="589" r:id="rId9"/>
    <p:sldId id="590" r:id="rId10"/>
    <p:sldId id="588" r:id="rId11"/>
    <p:sldId id="495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96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74"/>
  </p:normalViewPr>
  <p:slideViewPr>
    <p:cSldViewPr>
      <p:cViewPr varScale="1">
        <p:scale>
          <a:sx n="124" d="100"/>
          <a:sy n="124" d="100"/>
        </p:scale>
        <p:origin x="8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14A314D-5B39-4E42-9B84-8EEDBBFE96BB}" type="datetimeFigureOut">
              <a:rPr lang="nl-NL"/>
              <a:pPr>
                <a:defRPr/>
              </a:pPr>
              <a:t>25-02-19</a:t>
            </a:fld>
            <a:endParaRPr lang="nl-NL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6DB98E1-6C98-7843-89DE-0B022407BAA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264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248BF-EDDE-C647-916E-610EF60ADAE1}" type="datetimeFigureOut">
              <a:rPr lang="nl-NL" smtClean="0"/>
              <a:t>25-02-19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B3456-2CED-E043-8726-D7C09B9BD8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661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3456-2CED-E043-8726-D7C09B9BD8F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76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12B2F-C6CB-B540-A357-1A744058CBE9}" type="datetime1">
              <a:rPr lang="nl-NL" smtClean="0"/>
              <a:t>25-02-19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21BEE-0B94-0741-8AA1-7317C5BE50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7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59B6-07A9-844F-A3AA-0C5C963B6626}" type="datetime1">
              <a:rPr lang="nl-NL" smtClean="0"/>
              <a:t>25-02-19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DBC45-C6BB-4643-86D2-C6179F2B856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12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5F8FA-4A89-AE4A-BBC1-E67040584271}" type="datetime1">
              <a:rPr lang="nl-NL" smtClean="0"/>
              <a:t>25-02-19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4D5AC-E0BB-D743-8970-C28EDDEFB8A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5CC177-5B69-4255-BB2A-F775696016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373856"/>
            <a:ext cx="6629400" cy="4262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75" b="1">
                <a:solidFill>
                  <a:srgbClr val="212322"/>
                </a:solidFill>
                <a:latin typeface="Crimson Text" panose="02000503000000000000" pitchFamily="2" charset="0"/>
              </a:defRPr>
            </a:lvl1pPr>
            <a:lvl2pPr marL="238125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03B13-4B8F-4998-A133-AB10FB6E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775744"/>
            <a:ext cx="7343775" cy="387350"/>
          </a:xfrm>
          <a:prstGeom prst="rect">
            <a:avLst/>
          </a:prstGeom>
        </p:spPr>
        <p:txBody>
          <a:bodyPr/>
          <a:lstStyle>
            <a:lvl1pPr algn="l">
              <a:defRPr sz="1650" b="1">
                <a:solidFill>
                  <a:srgbClr val="4E87A0"/>
                </a:solidFill>
                <a:latin typeface="Josefin Sans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hape 144">
            <a:extLst>
              <a:ext uri="{FF2B5EF4-FFF2-40B4-BE49-F238E27FC236}">
                <a16:creationId xmlns:a16="http://schemas.microsoft.com/office/drawing/2014/main" id="{8EA8042C-36F8-41EA-BEB4-4EA6741A396E}"/>
              </a:ext>
            </a:extLst>
          </p:cNvPr>
          <p:cNvSpPr/>
          <p:nvPr userDrawn="1"/>
        </p:nvSpPr>
        <p:spPr>
          <a:xfrm>
            <a:off x="8773079" y="6355027"/>
            <a:ext cx="38537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r" defTabSz="914400">
              <a:defRPr sz="1800">
                <a:solidFill>
                  <a:srgbClr val="2C2F2D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</a:lstStyle>
          <a:p>
            <a:endParaRPr sz="675" dirty="0"/>
          </a:p>
        </p:txBody>
      </p:sp>
      <p:sp>
        <p:nvSpPr>
          <p:cNvPr id="6" name="Date Placeholder 19">
            <a:extLst>
              <a:ext uri="{FF2B5EF4-FFF2-40B4-BE49-F238E27FC236}">
                <a16:creationId xmlns:a16="http://schemas.microsoft.com/office/drawing/2014/main" id="{38A5FC1B-94D7-4826-A916-5FD495BAC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39689" y="6286750"/>
            <a:ext cx="857250" cy="2175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212322"/>
                </a:solidFill>
                <a:latin typeface="Cambria" panose="02040503050406030204" pitchFamily="18" charset="0"/>
              </a:defRPr>
            </a:lvl1pPr>
          </a:lstStyle>
          <a:p>
            <a:fld id="{1D0DBC46-7931-4EA6-A636-A2E9CF69D469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7" name="Footer Placeholder 20">
            <a:extLst>
              <a:ext uri="{FF2B5EF4-FFF2-40B4-BE49-F238E27FC236}">
                <a16:creationId xmlns:a16="http://schemas.microsoft.com/office/drawing/2014/main" id="{9F703697-07EC-49ED-8B76-66736079C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9603" y="6286750"/>
            <a:ext cx="1499197" cy="221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212322"/>
                </a:solidFill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4EF8B2-420C-4ADC-BEE4-9B52611B8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575" y="1377950"/>
            <a:ext cx="7601545" cy="4507706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1500">
                <a:solidFill>
                  <a:srgbClr val="212322"/>
                </a:solidFill>
                <a:latin typeface="Crimson Text" panose="02000503000000000000" pitchFamily="2" charset="0"/>
              </a:defRPr>
            </a:lvl1pPr>
            <a:lvl2pPr marL="452438" indent="-214313" algn="l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"/>
              <a:defRPr sz="1500">
                <a:solidFill>
                  <a:srgbClr val="4E87A0"/>
                </a:solidFill>
                <a:latin typeface="Crimson Text" panose="02000503000000000000" pitchFamily="2" charset="0"/>
              </a:defRPr>
            </a:lvl2pPr>
            <a:lvl3pPr marL="476250" indent="0">
              <a:lnSpc>
                <a:spcPct val="120000"/>
              </a:lnSpc>
              <a:spcBef>
                <a:spcPts val="0"/>
              </a:spcBef>
              <a:buFontTx/>
              <a:buNone/>
              <a:defRPr sz="1500">
                <a:solidFill>
                  <a:srgbClr val="212322"/>
                </a:solidFill>
                <a:latin typeface="Crimson Text" panose="02000503000000000000" pitchFamily="2" charset="0"/>
              </a:defRPr>
            </a:lvl3pPr>
            <a:lvl4pPr marL="714375" indent="0">
              <a:lnSpc>
                <a:spcPct val="120000"/>
              </a:lnSpc>
              <a:spcBef>
                <a:spcPts val="0"/>
              </a:spcBef>
              <a:buFontTx/>
              <a:buNone/>
              <a:defRPr sz="1500">
                <a:solidFill>
                  <a:srgbClr val="212322"/>
                </a:solidFill>
                <a:latin typeface="Crimson Text" panose="02000503000000000000" pitchFamily="2" charset="0"/>
              </a:defRPr>
            </a:lvl4pPr>
            <a:lvl5pPr marL="952500" indent="0">
              <a:lnSpc>
                <a:spcPct val="120000"/>
              </a:lnSpc>
              <a:spcBef>
                <a:spcPts val="0"/>
              </a:spcBef>
              <a:buFontTx/>
              <a:buNone/>
              <a:defRPr sz="1500">
                <a:solidFill>
                  <a:srgbClr val="212322"/>
                </a:solidFill>
                <a:latin typeface="Crimson Text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2534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90357-EFC7-A648-90EA-CA0AF7EDCF39}" type="datetime1">
              <a:rPr lang="nl-NL" smtClean="0"/>
              <a:t>25-02-19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254FA-00B9-E34D-9257-A18145AA64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9AF13-849A-AC47-84A0-65FB605878BA}" type="datetime1">
              <a:rPr lang="nl-NL" smtClean="0"/>
              <a:t>25-02-19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2DC19-CF1C-0445-A426-A16A0053843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7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61C6-C498-7B48-9B7C-980BE052CFB1}" type="datetime1">
              <a:rPr lang="nl-NL" smtClean="0"/>
              <a:t>25-02-19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6C71C-7D6B-B24B-8C8B-9303FDAEF98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5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34369-4A32-BA49-B191-2AE95D8BB6B0}" type="datetime1">
              <a:rPr lang="nl-NL" smtClean="0"/>
              <a:t>25-02-19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8095C-821A-954E-996C-7F9E73A8E3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2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89715-30D7-204C-A8C3-31D5F5EC9864}" type="datetime1">
              <a:rPr lang="nl-NL" smtClean="0"/>
              <a:t>25-02-19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ACF83-25C2-F842-9730-3FC3B0B78EF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46764-0C4B-D842-BAE0-E813C3F8733F}" type="datetime1">
              <a:rPr lang="nl-NL" smtClean="0"/>
              <a:t>25-02-19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43D2C-5D92-3D4D-B9C4-FDEC62EEEF6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27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D9B91-E1E3-B84B-845F-23D95A1F69B9}" type="datetime1">
              <a:rPr lang="nl-NL" smtClean="0"/>
              <a:t>25-02-19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2CAEA-1782-2247-96C2-C3BD3AEC2B7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0D41F-99C8-174D-B132-BEAFD7E71612}" type="datetime1">
              <a:rPr lang="nl-NL" smtClean="0"/>
              <a:t>25-02-19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FFB97-3D62-3442-9F5F-F2AE00F4071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19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E68AE6BF-50A5-AF44-9000-519CFC0FEE6E}" type="datetime1">
              <a:rPr lang="nl-NL" smtClean="0"/>
              <a:t>25-02-19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www.greenwaveplastics.eu Where Blue Meets Green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95753EC7-DC73-5C44-8BFE-D9D3300CB8B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file:///localhost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eg"/><Relationship Id="rId7" Type="http://schemas.openxmlformats.org/officeDocument/2006/relationships/image" Target="../media/image7.jp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hyperlink" Target="file:///localhost" TargetMode="External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143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457200" y="6167438"/>
            <a:ext cx="8382000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3400" y="304801"/>
            <a:ext cx="8229600" cy="5638782"/>
          </a:xfrm>
          <a:prstGeom prst="roundRect">
            <a:avLst>
              <a:gd name="adj" fmla="val 443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800" b="1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  <a:p>
            <a:pPr algn="ctr">
              <a:defRPr/>
            </a:pPr>
            <a:r>
              <a:rPr lang="fr-FR" sz="2800" b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«DOING NOTHING IS NOT AN OPTION»</a:t>
            </a:r>
          </a:p>
          <a:p>
            <a:pPr algn="ctr">
              <a:defRPr/>
            </a:pPr>
            <a:endParaRPr lang="fr-FR" sz="2800" b="1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  <a:p>
            <a:pPr algn="ctr">
              <a:defRPr/>
            </a:pPr>
            <a:r>
              <a:rPr lang="fr-FR" sz="2800" b="1" i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BERNARD MERKX</a:t>
            </a:r>
            <a:r>
              <a:rPr lang="fr-FR" sz="2400" b="1" i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  </a:t>
            </a:r>
          </a:p>
          <a:p>
            <a:pPr algn="ctr">
              <a:defRPr/>
            </a:pPr>
            <a:endParaRPr lang="fr-FR" sz="2400" b="1" i="1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  <a:p>
            <a:pPr algn="ctr">
              <a:defRPr/>
            </a:pPr>
            <a:endParaRPr lang="fr-FR" sz="2400" b="1" i="1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  <a:p>
            <a:pPr algn="ctr">
              <a:defRPr/>
            </a:pPr>
            <a:r>
              <a:rPr lang="fr-FR" sz="2400" b="1" i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Social entrepreneur </a:t>
            </a:r>
          </a:p>
          <a:p>
            <a:pPr algn="ctr">
              <a:defRPr/>
            </a:pPr>
            <a:r>
              <a:rPr lang="fr-FR" sz="2000" b="1" i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Co – </a:t>
            </a:r>
            <a:r>
              <a:rPr lang="fr-FR" sz="2000" b="1" i="1" dirty="0" err="1">
                <a:solidFill>
                  <a:srgbClr val="FFFFFF"/>
                </a:solidFill>
                <a:latin typeface="Calibri" charset="0"/>
                <a:ea typeface="ＭＳ Ｐゴシック" charset="0"/>
              </a:rPr>
              <a:t>founder</a:t>
            </a:r>
            <a:r>
              <a:rPr lang="fr-FR" sz="2000" b="1" i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 </a:t>
            </a:r>
            <a:r>
              <a:rPr lang="fr-FR" sz="2000" b="1" i="1" dirty="0" err="1">
                <a:solidFill>
                  <a:srgbClr val="FFFFFF"/>
                </a:solidFill>
                <a:latin typeface="Calibri" charset="0"/>
                <a:ea typeface="ＭＳ Ｐゴシック" charset="0"/>
              </a:rPr>
              <a:t>WasteFreeOceans</a:t>
            </a:r>
            <a:endParaRPr lang="fr-FR" sz="2000" b="1" i="1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  <a:p>
            <a:pPr algn="ctr">
              <a:defRPr/>
            </a:pPr>
            <a:r>
              <a:rPr lang="fr-FR" sz="2000" b="1" i="1" dirty="0" err="1">
                <a:solidFill>
                  <a:srgbClr val="FFFFFF"/>
                </a:solidFill>
                <a:latin typeface="Calibri" charset="0"/>
                <a:ea typeface="ＭＳ Ｐゴシック" charset="0"/>
              </a:rPr>
              <a:t>Honorary</a:t>
            </a:r>
            <a:r>
              <a:rPr lang="fr-FR" sz="2000" b="1" i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 </a:t>
            </a:r>
            <a:r>
              <a:rPr lang="fr-FR" sz="2000" b="1" i="1" dirty="0" err="1">
                <a:solidFill>
                  <a:srgbClr val="FFFFFF"/>
                </a:solidFill>
                <a:latin typeface="Calibri" charset="0"/>
                <a:ea typeface="ＭＳ Ｐゴシック" charset="0"/>
              </a:rPr>
              <a:t>President</a:t>
            </a:r>
            <a:r>
              <a:rPr lang="fr-FR" sz="2000" b="1" i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 </a:t>
            </a:r>
            <a:r>
              <a:rPr lang="fr-FR" sz="2000" b="1" i="1" dirty="0" err="1">
                <a:solidFill>
                  <a:srgbClr val="FFFFFF"/>
                </a:solidFill>
                <a:latin typeface="Calibri" charset="0"/>
                <a:ea typeface="ＭＳ Ｐゴシック" charset="0"/>
              </a:rPr>
              <a:t>PlasticsRecyclersEurope</a:t>
            </a:r>
            <a:endParaRPr lang="fr-FR" sz="2000" b="1" i="1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  <a:p>
            <a:pPr algn="ctr">
              <a:defRPr/>
            </a:pPr>
            <a:r>
              <a:rPr lang="fr-FR" sz="2000" b="1" i="1" dirty="0" err="1">
                <a:solidFill>
                  <a:srgbClr val="FFFFFF"/>
                </a:solidFill>
                <a:latin typeface="Calibri" charset="0"/>
                <a:ea typeface="ＭＳ Ｐゴシック" charset="0"/>
              </a:rPr>
              <a:t>a.o</a:t>
            </a:r>
            <a:r>
              <a:rPr lang="fr-FR" sz="2000" b="1" i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.</a:t>
            </a:r>
          </a:p>
          <a:p>
            <a:pPr algn="ctr">
              <a:defRPr/>
            </a:pPr>
            <a:endParaRPr lang="fr-FR" sz="2000" b="1" i="1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  <a:p>
            <a:pPr algn="ctr">
              <a:defRPr/>
            </a:pPr>
            <a:endParaRPr lang="fr-FR" sz="2000" b="1" i="1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  <a:p>
            <a:pPr algn="ctr">
              <a:defRPr/>
            </a:pPr>
            <a:r>
              <a:rPr lang="fr-FR" sz="2000" b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EU STAKEHOLDER MEETING FISHING GEAR</a:t>
            </a:r>
          </a:p>
          <a:p>
            <a:pPr algn="ctr">
              <a:defRPr/>
            </a:pPr>
            <a:r>
              <a:rPr lang="fr-FR" sz="2000" b="1" i="1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BRUSSELS 26 FEBRUARY 2019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54CFED7-C7AF-1541-90D2-0F1B4D2ED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54" y="1676400"/>
            <a:ext cx="2057400" cy="2057400"/>
          </a:xfrm>
          <a:prstGeom prst="rect">
            <a:avLst/>
          </a:prstGeom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8DD29C6C-0E65-DD46-87EE-09492072DC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291238"/>
            <a:ext cx="914400" cy="4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6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143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457200" y="6167438"/>
            <a:ext cx="8382000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0" name="Rectangle 3"/>
          <p:cNvSpPr txBox="1">
            <a:spLocks/>
          </p:cNvSpPr>
          <p:nvPr/>
        </p:nvSpPr>
        <p:spPr bwMode="auto">
          <a:xfrm>
            <a:off x="533400" y="9906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fr-FR" b="1">
              <a:solidFill>
                <a:srgbClr val="08684E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304800"/>
            <a:ext cx="8229600" cy="381000"/>
          </a:xfrm>
          <a:prstGeom prst="roundRect">
            <a:avLst>
              <a:gd name="adj" fmla="val 443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533400" y="304800"/>
            <a:ext cx="8229600" cy="381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lang="fr-FR" sz="2000" b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 ALL STARTS WITH CLEAR DEFINITIONS</a:t>
            </a:r>
          </a:p>
        </p:txBody>
      </p:sp>
      <p:sp>
        <p:nvSpPr>
          <p:cNvPr id="24583" name="Rectangle 30"/>
          <p:cNvSpPr>
            <a:spLocks noChangeArrowheads="1"/>
          </p:cNvSpPr>
          <p:nvPr/>
        </p:nvSpPr>
        <p:spPr bwMode="auto">
          <a:xfrm>
            <a:off x="533400" y="1066800"/>
            <a:ext cx="8229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fr-FR" sz="24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4" name="Rectangle 3"/>
          <p:cNvSpPr txBox="1">
            <a:spLocks/>
          </p:cNvSpPr>
          <p:nvPr/>
        </p:nvSpPr>
        <p:spPr bwMode="auto">
          <a:xfrm>
            <a:off x="533400" y="9906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fr-FR" sz="320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533400" y="8382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fr-FR" sz="3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609600" y="9144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n-GB" sz="2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7" name="Rectangle 3"/>
          <p:cNvSpPr txBox="1">
            <a:spLocks noChangeArrowheads="1"/>
          </p:cNvSpPr>
          <p:nvPr/>
        </p:nvSpPr>
        <p:spPr bwMode="auto">
          <a:xfrm>
            <a:off x="609600" y="838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b="1" dirty="0">
                <a:solidFill>
                  <a:srgbClr val="152C80"/>
                </a:solidFill>
                <a:latin typeface="Arial"/>
                <a:cs typeface="Arial"/>
              </a:rPr>
              <a:t>What is RECYCLING ? </a:t>
            </a:r>
          </a:p>
          <a:p>
            <a:r>
              <a:rPr lang="en-GB" sz="2000" b="1" dirty="0">
                <a:solidFill>
                  <a:srgbClr val="152C80"/>
                </a:solidFill>
                <a:latin typeface="Arial"/>
                <a:cs typeface="Arial"/>
              </a:rPr>
              <a:t>(Waste Framework Directive 2008/98/EC definition)</a:t>
            </a:r>
          </a:p>
          <a:p>
            <a:endParaRPr lang="en-GB" sz="2000" b="1" dirty="0">
              <a:latin typeface="Arial"/>
              <a:cs typeface="Arial"/>
            </a:endParaRPr>
          </a:p>
          <a:p>
            <a:r>
              <a:rPr lang="en-GB" sz="2000" b="1" dirty="0">
                <a:latin typeface="Arial"/>
                <a:cs typeface="Arial"/>
              </a:rPr>
              <a:t>Recycling </a:t>
            </a:r>
            <a:r>
              <a:rPr lang="en-GB" sz="2000" dirty="0">
                <a:latin typeface="Arial"/>
                <a:cs typeface="Arial"/>
              </a:rPr>
              <a:t>means any recovery operation by which waste materials are reprocessed into products, materials or substances whether for the original or other purposes. </a:t>
            </a:r>
          </a:p>
          <a:p>
            <a:r>
              <a:rPr lang="en-GB" sz="2000" dirty="0">
                <a:latin typeface="Arial"/>
                <a:cs typeface="Arial"/>
              </a:rPr>
              <a:t>It includes the reprocessing of organic material but does </a:t>
            </a:r>
            <a:r>
              <a:rPr lang="en-GB" sz="2000" b="1" dirty="0">
                <a:latin typeface="Arial"/>
                <a:cs typeface="Arial"/>
              </a:rPr>
              <a:t>NOT</a:t>
            </a:r>
            <a:r>
              <a:rPr lang="en-GB" sz="2000" dirty="0">
                <a:latin typeface="Arial"/>
                <a:cs typeface="Arial"/>
              </a:rPr>
              <a:t> include energy recovery and the reprocessing into material that are to be used as fuels or for backfilling operations.</a:t>
            </a:r>
          </a:p>
          <a:p>
            <a:endParaRPr lang="en-GB" sz="2000" dirty="0">
              <a:latin typeface="Arial"/>
              <a:cs typeface="Arial"/>
            </a:endParaRPr>
          </a:p>
          <a:p>
            <a:r>
              <a:rPr lang="en-GB" sz="1800" dirty="0">
                <a:latin typeface="Arial"/>
                <a:cs typeface="Arial"/>
              </a:rPr>
              <a:t>Hence: Collection, logistics, sorting and “recovery” is </a:t>
            </a:r>
            <a:r>
              <a:rPr lang="en-GB" sz="1800" b="1" dirty="0">
                <a:latin typeface="Arial"/>
                <a:cs typeface="Arial"/>
              </a:rPr>
              <a:t>clearly not recycling</a:t>
            </a:r>
          </a:p>
          <a:p>
            <a:endParaRPr lang="en-GB" sz="1800" b="1" dirty="0">
              <a:latin typeface="Arial"/>
              <a:cs typeface="Arial"/>
            </a:endParaRPr>
          </a:p>
          <a:p>
            <a:r>
              <a:rPr lang="en-GB" sz="1800" b="1" dirty="0">
                <a:latin typeface="Arial"/>
                <a:cs typeface="Arial"/>
              </a:rPr>
              <a:t>Mechanical recycling not only safeguards valuable resources but at the same time also a considerable amount of CO2 emissions compared to virgin plastics </a:t>
            </a: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20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endParaRPr lang="nl-NL" sz="28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00B0F0"/>
                </a:solidFill>
              </a:rPr>
              <a:t>www.wastefreeoceans.org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1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31F25-E064-43A7-9680-EB5786FC82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dirty="0"/>
              <a:t>What does recyclability mean?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00DBEF-1472-4D5A-B390-D51C76CD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D9115-F655-48D8-B0E9-5300E10E0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1C2648-C7E3-449B-A8AE-57A7152CA387}"/>
              </a:ext>
            </a:extLst>
          </p:cNvPr>
          <p:cNvSpPr/>
          <p:nvPr/>
        </p:nvSpPr>
        <p:spPr>
          <a:xfrm>
            <a:off x="2327722" y="2125267"/>
            <a:ext cx="6082748" cy="27475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37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252A2F-5FAF-4B31-80F3-493068452C41}"/>
              </a:ext>
            </a:extLst>
          </p:cNvPr>
          <p:cNvSpPr txBox="1"/>
          <p:nvPr/>
        </p:nvSpPr>
        <p:spPr>
          <a:xfrm>
            <a:off x="2557876" y="2356966"/>
            <a:ext cx="5701869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800"/>
              </a:spcBef>
              <a:buFont typeface="+mj-lt"/>
              <a:buAutoNum type="arabicPeriod"/>
            </a:pPr>
            <a:r>
              <a:rPr lang="en-US" sz="1350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The product must be </a:t>
            </a:r>
            <a:r>
              <a:rPr lang="en-US" sz="1350" b="1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made with a plastic that is collected </a:t>
            </a:r>
            <a:r>
              <a:rPr lang="en-US" sz="1350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for recycling, has market value and/or is supported by a legislatively mandated program.</a:t>
            </a:r>
          </a:p>
          <a:p>
            <a:pPr marL="257175" indent="-257175">
              <a:spcBef>
                <a:spcPts val="1800"/>
              </a:spcBef>
              <a:buFont typeface="+mj-lt"/>
              <a:buAutoNum type="arabicPeriod"/>
            </a:pPr>
            <a:r>
              <a:rPr lang="en-US" sz="1350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The product must be </a:t>
            </a:r>
            <a:r>
              <a:rPr lang="en-US" sz="1350" b="1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sorted and aggregated into defined streams </a:t>
            </a:r>
            <a:r>
              <a:rPr lang="en-US" sz="1350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for recycling processes.</a:t>
            </a:r>
          </a:p>
          <a:p>
            <a:pPr marL="257175" indent="-257175">
              <a:spcBef>
                <a:spcPts val="1800"/>
              </a:spcBef>
              <a:buFont typeface="+mj-lt"/>
              <a:buAutoNum type="arabicPeriod"/>
            </a:pPr>
            <a:r>
              <a:rPr lang="en-US" sz="1350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The product </a:t>
            </a:r>
            <a:r>
              <a:rPr lang="en-US" sz="1350" b="1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can be processed and reclaimed/recycled </a:t>
            </a:r>
            <a:r>
              <a:rPr lang="en-US" sz="1350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with commercial recycling processes.</a:t>
            </a:r>
          </a:p>
          <a:p>
            <a:pPr marL="257175" indent="-257175">
              <a:spcBef>
                <a:spcPts val="1800"/>
              </a:spcBef>
              <a:buFont typeface="+mj-lt"/>
              <a:buAutoNum type="arabicPeriod"/>
            </a:pPr>
            <a:r>
              <a:rPr lang="en-US" sz="1350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The recycled plastic becomes a raw material that </a:t>
            </a:r>
            <a:r>
              <a:rPr lang="en-US" sz="1350" b="1" dirty="0">
                <a:solidFill>
                  <a:schemeClr val="bg1"/>
                </a:solidFill>
                <a:latin typeface="Crimson Text" panose="02000503000000000000" pitchFamily="2" charset="0"/>
                <a:ea typeface="Cambria" panose="02040503050406030204" pitchFamily="18" charset="0"/>
              </a:rPr>
              <a:t>is used in the production of new products.</a:t>
            </a:r>
          </a:p>
          <a:p>
            <a:endParaRPr lang="ca-ES" sz="3750" dirty="0"/>
          </a:p>
        </p:txBody>
      </p:sp>
      <p:pic>
        <p:nvPicPr>
          <p:cNvPr id="10" name="Picture 9" descr="Plastics Recyclers Europe">
            <a:hlinkClick r:id="rId2" tooltip="Return to the Plastics Recyclers Europe home page"/>
            <a:extLst>
              <a:ext uri="{FF2B5EF4-FFF2-40B4-BE49-F238E27FC236}">
                <a16:creationId xmlns:a16="http://schemas.microsoft.com/office/drawing/2014/main" id="{B498DA2F-0159-A24A-8527-032FCA9B6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320" y="434242"/>
            <a:ext cx="14478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DD13CEDF-7845-5E48-A22D-7B93511AF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75111"/>
            <a:ext cx="2225686" cy="305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7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143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457200" y="6167438"/>
            <a:ext cx="8382000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0" name="Rectangle 3"/>
          <p:cNvSpPr txBox="1">
            <a:spLocks/>
          </p:cNvSpPr>
          <p:nvPr/>
        </p:nvSpPr>
        <p:spPr bwMode="auto">
          <a:xfrm>
            <a:off x="533400" y="9906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fr-FR" b="1">
              <a:solidFill>
                <a:srgbClr val="08684E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304800"/>
            <a:ext cx="8229600" cy="381000"/>
          </a:xfrm>
          <a:prstGeom prst="roundRect">
            <a:avLst>
              <a:gd name="adj" fmla="val 443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533400" y="304800"/>
            <a:ext cx="8229600" cy="381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lang="nl-NL" sz="2000" b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WASTE FREE OCEANS -&gt; HORIZONTAL CO-CREATION SINCE 2011</a:t>
            </a:r>
            <a:endParaRPr lang="fr-FR" sz="2000" b="1" u="sng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83" name="Rectangle 30"/>
          <p:cNvSpPr>
            <a:spLocks noChangeArrowheads="1"/>
          </p:cNvSpPr>
          <p:nvPr/>
        </p:nvSpPr>
        <p:spPr bwMode="auto">
          <a:xfrm>
            <a:off x="533400" y="1066800"/>
            <a:ext cx="8229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fr-FR" sz="24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4" name="Rectangle 3"/>
          <p:cNvSpPr txBox="1">
            <a:spLocks/>
          </p:cNvSpPr>
          <p:nvPr/>
        </p:nvSpPr>
        <p:spPr bwMode="auto">
          <a:xfrm>
            <a:off x="533400" y="9906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fr-FR" sz="320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533400" y="8382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fr-FR" sz="3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609600" y="9144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n-GB" sz="2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7" name="Rectangle 3"/>
          <p:cNvSpPr txBox="1">
            <a:spLocks noChangeArrowheads="1"/>
          </p:cNvSpPr>
          <p:nvPr/>
        </p:nvSpPr>
        <p:spPr bwMode="auto">
          <a:xfrm>
            <a:off x="533400" y="3124200"/>
            <a:ext cx="74676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n-GB" sz="1600" i="1" dirty="0">
                <a:solidFill>
                  <a:schemeClr val="tx2"/>
                </a:solidFill>
                <a:ea typeface="Arial" charset="0"/>
                <a:cs typeface="Arial" charset="0"/>
              </a:rPr>
              <a:t>“Let ‘s combine poverty eradication with improved environmental behaviour</a:t>
            </a:r>
          </a:p>
          <a:p>
            <a:pPr algn="just"/>
            <a:r>
              <a:rPr lang="en-GB" sz="1600" i="1" dirty="0">
                <a:solidFill>
                  <a:schemeClr val="tx2"/>
                </a:solidFill>
                <a:ea typeface="Arial" charset="0"/>
                <a:cs typeface="Arial" charset="0"/>
              </a:rPr>
              <a:t>and give local populations a better basis, with cleaner (drinking) water </a:t>
            </a:r>
          </a:p>
          <a:p>
            <a:pPr algn="just"/>
            <a:r>
              <a:rPr lang="en-GB" sz="1600" i="1" dirty="0">
                <a:solidFill>
                  <a:schemeClr val="tx2"/>
                </a:solidFill>
                <a:ea typeface="Arial" charset="0"/>
                <a:cs typeface="Arial" charset="0"/>
              </a:rPr>
              <a:t>and less rubbish”  - Bernard Merkx WFO co-founder -.</a:t>
            </a:r>
          </a:p>
          <a:p>
            <a:pPr algn="just"/>
            <a:endParaRPr lang="en-GB" sz="1600" dirty="0">
              <a:solidFill>
                <a:srgbClr val="002060"/>
              </a:solidFill>
              <a:latin typeface="Calibri" charset="0"/>
            </a:endParaRPr>
          </a:p>
          <a:p>
            <a:pPr algn="just"/>
            <a:r>
              <a:rPr lang="en-US" sz="1600" i="1" dirty="0">
                <a:solidFill>
                  <a:srgbClr val="002060"/>
                </a:solidFill>
              </a:rPr>
              <a:t>“This WFO</a:t>
            </a:r>
            <a:r>
              <a:rPr lang="en-US" sz="1600" b="1" i="1" dirty="0">
                <a:solidFill>
                  <a:srgbClr val="002060"/>
                </a:solidFill>
              </a:rPr>
              <a:t> </a:t>
            </a:r>
            <a:r>
              <a:rPr lang="en-US" sz="1600" i="1" dirty="0">
                <a:solidFill>
                  <a:srgbClr val="002060"/>
                </a:solidFill>
              </a:rPr>
              <a:t>foundation activity needs to be promoted all over Europe and</a:t>
            </a:r>
          </a:p>
          <a:p>
            <a:pPr algn="just"/>
            <a:r>
              <a:rPr lang="en-US" sz="1600" i="1" dirty="0">
                <a:solidFill>
                  <a:srgbClr val="002060"/>
                </a:solidFill>
              </a:rPr>
              <a:t> even all over the world. Pollution has already reached levels which are</a:t>
            </a:r>
          </a:p>
          <a:p>
            <a:pPr algn="just"/>
            <a:r>
              <a:rPr lang="en-US" sz="1600" i="1" dirty="0">
                <a:solidFill>
                  <a:srgbClr val="002060"/>
                </a:solidFill>
              </a:rPr>
              <a:t>no longer acceptable for our future generations”.– MEP Alain </a:t>
            </a:r>
            <a:r>
              <a:rPr lang="en-US" sz="1600" i="1" dirty="0" err="1">
                <a:solidFill>
                  <a:srgbClr val="002060"/>
                </a:solidFill>
              </a:rPr>
              <a:t>Cadec</a:t>
            </a:r>
            <a:r>
              <a:rPr lang="en-US" sz="1600" i="1" dirty="0">
                <a:solidFill>
                  <a:srgbClr val="002060"/>
                </a:solidFill>
              </a:rPr>
              <a:t>, </a:t>
            </a:r>
          </a:p>
          <a:p>
            <a:pPr algn="just"/>
            <a:r>
              <a:rPr lang="en-US" sz="1600" i="1" dirty="0">
                <a:solidFill>
                  <a:srgbClr val="002060"/>
                </a:solidFill>
              </a:rPr>
              <a:t>President EU Parliament Fishery Committee</a:t>
            </a:r>
          </a:p>
          <a:p>
            <a:pPr algn="just"/>
            <a:endParaRPr lang="en-US" sz="1600" i="1" dirty="0">
              <a:solidFill>
                <a:srgbClr val="002060"/>
              </a:solidFill>
            </a:endParaRPr>
          </a:p>
          <a:p>
            <a:pPr algn="just"/>
            <a:r>
              <a:rPr lang="en-GB" sz="1600" i="1" dirty="0">
                <a:solidFill>
                  <a:schemeClr val="tx2"/>
                </a:solidFill>
                <a:ea typeface="Arial" charset="0"/>
                <a:cs typeface="Arial" charset="0"/>
              </a:rPr>
              <a:t>“Litter is a valuable resource in the wrong place” – </a:t>
            </a:r>
            <a:r>
              <a:rPr lang="en-GB" sz="1600" i="1" dirty="0" err="1">
                <a:solidFill>
                  <a:schemeClr val="tx2"/>
                </a:solidFill>
                <a:ea typeface="Arial" charset="0"/>
                <a:cs typeface="Arial" charset="0"/>
              </a:rPr>
              <a:t>Achim</a:t>
            </a:r>
            <a:r>
              <a:rPr lang="en-GB" sz="1600" i="1" dirty="0">
                <a:solidFill>
                  <a:schemeClr val="tx2"/>
                </a:solidFill>
                <a:ea typeface="Arial" charset="0"/>
                <a:cs typeface="Arial" charset="0"/>
              </a:rPr>
              <a:t> Steiner UNEP</a:t>
            </a: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00B0F0"/>
                </a:solidFill>
              </a:rPr>
              <a:t>www.wastefreeoceans.org</a:t>
            </a:r>
            <a:r>
              <a:rPr lang="en-US" b="1" dirty="0">
                <a:solidFill>
                  <a:srgbClr val="00B0F0"/>
                </a:solidFill>
              </a:rPr>
              <a:t> </a:t>
            </a:r>
          </a:p>
          <a:p>
            <a:pPr>
              <a:defRPr/>
            </a:pP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8" name="Picture 6" descr="D:\BERNARD\WASTE FREE OCEANS 2012\UNITED KINGDOM\PBO AWARD\DSC_0064.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96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19" descr="FFL BELGIUM NOV 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62000"/>
            <a:ext cx="3886200" cy="23622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4801" r="4326" b="17450"/>
          <a:stretch/>
        </p:blipFill>
        <p:spPr>
          <a:xfrm>
            <a:off x="7239000" y="3505200"/>
            <a:ext cx="1524000" cy="2458551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4C98C43F-196C-B84D-9962-C27E154844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313462"/>
            <a:ext cx="914400" cy="4509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95DD278-451A-B048-B4E1-AFC650ABA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5" y="6269038"/>
            <a:ext cx="685800" cy="49532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822A970-FA50-3F45-BA10-A4D3C4706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6357693"/>
            <a:ext cx="609600" cy="40356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AA4EFB78-568D-694E-9412-D43A330DEC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12" y="6286059"/>
            <a:ext cx="810374" cy="47519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37F2327-D8CD-A246-88AC-6FC627C924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382467"/>
            <a:ext cx="990600" cy="354012"/>
          </a:xfrm>
          <a:prstGeom prst="rect">
            <a:avLst/>
          </a:prstGeom>
        </p:spPr>
      </p:pic>
      <p:pic>
        <p:nvPicPr>
          <p:cNvPr id="23" name="Picture 9" descr="Plastics Recyclers Europe">
            <a:hlinkClick r:id="rId11" tooltip="Return to the Plastics Recyclers Europe home page"/>
            <a:extLst>
              <a:ext uri="{FF2B5EF4-FFF2-40B4-BE49-F238E27FC236}">
                <a16:creationId xmlns:a16="http://schemas.microsoft.com/office/drawing/2014/main" id="{4B0A3948-BE6B-E349-BADA-2002C617E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85" y="6325437"/>
            <a:ext cx="609601" cy="3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94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143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457200" y="6167438"/>
            <a:ext cx="8382000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0" name="Rectangle 3"/>
          <p:cNvSpPr txBox="1">
            <a:spLocks/>
          </p:cNvSpPr>
          <p:nvPr/>
        </p:nvSpPr>
        <p:spPr bwMode="auto">
          <a:xfrm>
            <a:off x="533400" y="9906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fr-FR" b="1">
              <a:solidFill>
                <a:srgbClr val="08684E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304800"/>
            <a:ext cx="8229600" cy="381000"/>
          </a:xfrm>
          <a:prstGeom prst="roundRect">
            <a:avLst>
              <a:gd name="adj" fmla="val 443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533400" y="304800"/>
            <a:ext cx="8229600" cy="381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lang="fr-FR" sz="2000" b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FISHING FOR LITTER  WFO STYLE – TACKLING EXISTING MARINE DEBRIS</a:t>
            </a:r>
          </a:p>
        </p:txBody>
      </p:sp>
      <p:sp>
        <p:nvSpPr>
          <p:cNvPr id="24583" name="Rectangle 30"/>
          <p:cNvSpPr>
            <a:spLocks noChangeArrowheads="1"/>
          </p:cNvSpPr>
          <p:nvPr/>
        </p:nvSpPr>
        <p:spPr bwMode="auto">
          <a:xfrm>
            <a:off x="533400" y="1066800"/>
            <a:ext cx="8229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fr-FR" sz="24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4" name="Rectangle 3"/>
          <p:cNvSpPr txBox="1">
            <a:spLocks/>
          </p:cNvSpPr>
          <p:nvPr/>
        </p:nvSpPr>
        <p:spPr bwMode="auto">
          <a:xfrm>
            <a:off x="533400" y="9906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fr-FR" sz="320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533400" y="8382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fr-FR" sz="3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609600" y="9144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n-GB" sz="2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7" name="Rectangle 3"/>
          <p:cNvSpPr txBox="1">
            <a:spLocks noChangeArrowheads="1"/>
          </p:cNvSpPr>
          <p:nvPr/>
        </p:nvSpPr>
        <p:spPr bwMode="auto">
          <a:xfrm>
            <a:off x="609600" y="8128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r>
              <a:rPr lang="nl-NL" sz="2000" dirty="0">
                <a:solidFill>
                  <a:schemeClr val="tx2"/>
                </a:solidFill>
                <a:latin typeface="Calibri" charset="0"/>
              </a:rPr>
              <a:t>.</a:t>
            </a: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endParaRPr lang="nl-NL" sz="28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00B0F0"/>
                </a:solidFill>
              </a:rPr>
              <a:t>www.wastefreeoceans.org</a:t>
            </a:r>
            <a:r>
              <a:rPr lang="en-US" b="1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20" name="Afbeelding 19" descr="IMG_26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74696"/>
            <a:ext cx="4152899" cy="2525717"/>
          </a:xfrm>
          <a:prstGeom prst="rect">
            <a:avLst/>
          </a:prstGeom>
        </p:spPr>
      </p:pic>
      <p:pic>
        <p:nvPicPr>
          <p:cNvPr id="21" name="Afbeelding 20" descr="IMG_22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66762"/>
            <a:ext cx="4038600" cy="2560638"/>
          </a:xfrm>
          <a:prstGeom prst="rect">
            <a:avLst/>
          </a:prstGeom>
        </p:spPr>
      </p:pic>
      <p:pic>
        <p:nvPicPr>
          <p:cNvPr id="22" name="Afbeelding 21" descr="ARTEVELDE DREDGING UNLOADING FFL WAS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443288"/>
            <a:ext cx="4114800" cy="2595564"/>
          </a:xfrm>
          <a:prstGeom prst="rect">
            <a:avLst/>
          </a:prstGeom>
        </p:spPr>
      </p:pic>
      <p:pic>
        <p:nvPicPr>
          <p:cNvPr id="23" name="Afbeelding 22" descr="ARTEVELDE DREDGING OFFLOADING FF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36934"/>
            <a:ext cx="4076700" cy="2590800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EAD881B6-F4BE-DE45-90B2-ECBC9F5DD4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6329161"/>
            <a:ext cx="914400" cy="4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143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457200" y="6167438"/>
            <a:ext cx="8382000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0" name="Rectangle 3"/>
          <p:cNvSpPr txBox="1">
            <a:spLocks/>
          </p:cNvSpPr>
          <p:nvPr/>
        </p:nvSpPr>
        <p:spPr bwMode="auto">
          <a:xfrm>
            <a:off x="533400" y="9906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fr-FR" b="1">
              <a:solidFill>
                <a:srgbClr val="08684E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304800"/>
            <a:ext cx="8229600" cy="381000"/>
          </a:xfrm>
          <a:prstGeom prst="roundRect">
            <a:avLst>
              <a:gd name="adj" fmla="val 443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533400" y="304800"/>
            <a:ext cx="8229600" cy="381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lang="fr-FR" sz="2000" b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SOLUTIONS ARE TO BE FOUND IN HORIZONTAL CO-CREATION</a:t>
            </a:r>
          </a:p>
        </p:txBody>
      </p:sp>
      <p:sp>
        <p:nvSpPr>
          <p:cNvPr id="24583" name="Rectangle 30"/>
          <p:cNvSpPr>
            <a:spLocks noChangeArrowheads="1"/>
          </p:cNvSpPr>
          <p:nvPr/>
        </p:nvSpPr>
        <p:spPr bwMode="auto">
          <a:xfrm>
            <a:off x="533400" y="1066800"/>
            <a:ext cx="8229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fr-FR" sz="24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4" name="Rectangle 3"/>
          <p:cNvSpPr txBox="1">
            <a:spLocks/>
          </p:cNvSpPr>
          <p:nvPr/>
        </p:nvSpPr>
        <p:spPr bwMode="auto">
          <a:xfrm>
            <a:off x="533400" y="9906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fr-FR" sz="320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533400" y="8382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fr-FR" sz="3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609600" y="9144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n-GB" sz="2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7" name="Rectangle 3"/>
          <p:cNvSpPr txBox="1">
            <a:spLocks noChangeArrowheads="1"/>
          </p:cNvSpPr>
          <p:nvPr/>
        </p:nvSpPr>
        <p:spPr bwMode="auto">
          <a:xfrm>
            <a:off x="609600" y="8128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endParaRPr lang="nl-NL" sz="20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00B0F0"/>
                </a:solidFill>
              </a:rPr>
              <a:t>www.wastefreeoceans.org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7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764381"/>
            <a:ext cx="8229600" cy="5186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E385F1C4-5FF1-8E4E-A6BD-A0952F8F22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49" y="6312694"/>
            <a:ext cx="914400" cy="4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54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143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457200" y="6167438"/>
            <a:ext cx="8382000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0" name="Rectangle 3"/>
          <p:cNvSpPr txBox="1">
            <a:spLocks/>
          </p:cNvSpPr>
          <p:nvPr/>
        </p:nvSpPr>
        <p:spPr bwMode="auto">
          <a:xfrm>
            <a:off x="533400" y="9906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fr-FR" b="1">
              <a:solidFill>
                <a:srgbClr val="08684E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304800"/>
            <a:ext cx="8229600" cy="381000"/>
          </a:xfrm>
          <a:prstGeom prst="roundRect">
            <a:avLst>
              <a:gd name="adj" fmla="val 443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533400" y="304800"/>
            <a:ext cx="8229600" cy="381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lang="fr-FR" sz="2000" b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HAPPY SEAL – HORIZONTAL CO- CREATION </a:t>
            </a:r>
          </a:p>
        </p:txBody>
      </p:sp>
      <p:sp>
        <p:nvSpPr>
          <p:cNvPr id="24583" name="Rectangle 30"/>
          <p:cNvSpPr>
            <a:spLocks noChangeArrowheads="1"/>
          </p:cNvSpPr>
          <p:nvPr/>
        </p:nvSpPr>
        <p:spPr bwMode="auto">
          <a:xfrm>
            <a:off x="533400" y="1066800"/>
            <a:ext cx="8229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fr-FR" sz="24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4" name="Rectangle 3"/>
          <p:cNvSpPr txBox="1">
            <a:spLocks/>
          </p:cNvSpPr>
          <p:nvPr/>
        </p:nvSpPr>
        <p:spPr bwMode="auto">
          <a:xfrm>
            <a:off x="533400" y="9906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fr-FR" sz="320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533400" y="8382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fr-FR" sz="3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609600" y="9144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n-GB" sz="2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7" name="Rectangle 3"/>
          <p:cNvSpPr txBox="1">
            <a:spLocks noChangeArrowheads="1"/>
          </p:cNvSpPr>
          <p:nvPr/>
        </p:nvSpPr>
        <p:spPr bwMode="auto">
          <a:xfrm>
            <a:off x="609600" y="8128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r>
              <a:rPr lang="nl-NL" sz="2000" dirty="0">
                <a:solidFill>
                  <a:schemeClr val="tx2"/>
                </a:solidFill>
                <a:latin typeface="Calibri" charset="0"/>
              </a:rPr>
              <a:t>.</a:t>
            </a: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endParaRPr lang="nl-NL" sz="28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00B0F0"/>
                </a:solidFill>
              </a:rPr>
              <a:t>www.wastefreeoceans.org</a:t>
            </a:r>
            <a:endParaRPr lang="en-US" b="1" dirty="0">
              <a:solidFill>
                <a:srgbClr val="00B0F0"/>
              </a:solidFill>
            </a:endParaRPr>
          </a:p>
          <a:p>
            <a:pPr>
              <a:defRPr/>
            </a:pP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7" name="Afbeelding 16" descr="FISHING GEAR TO SKATE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1"/>
            <a:ext cx="8229600" cy="1904999"/>
          </a:xfrm>
          <a:prstGeom prst="rect">
            <a:avLst/>
          </a:prstGeom>
        </p:spPr>
      </p:pic>
      <p:pic>
        <p:nvPicPr>
          <p:cNvPr id="19" name="Afbeelding 18" descr="HappySeal contain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8229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143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457200" y="6167438"/>
            <a:ext cx="8382000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0" name="Rectangle 3"/>
          <p:cNvSpPr txBox="1">
            <a:spLocks/>
          </p:cNvSpPr>
          <p:nvPr/>
        </p:nvSpPr>
        <p:spPr bwMode="auto">
          <a:xfrm>
            <a:off x="533400" y="9906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fr-FR" b="1">
              <a:solidFill>
                <a:srgbClr val="08684E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304800"/>
            <a:ext cx="8229600" cy="381000"/>
          </a:xfrm>
          <a:prstGeom prst="roundRect">
            <a:avLst>
              <a:gd name="adj" fmla="val 443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fr-FR" b="1" u="sng" dirty="0">
                <a:solidFill>
                  <a:schemeClr val="bg1"/>
                </a:solidFill>
                <a:latin typeface="Calibri" charset="0"/>
              </a:rPr>
              <a:t>HAPPY the SEAL &amp; FRIENDS BROUGHT BACK TO WILDLIFE WITH FISHERMEN</a:t>
            </a:r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533400" y="304800"/>
            <a:ext cx="8229600" cy="381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endParaRPr lang="fr-FR" sz="2000" b="1" u="sng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83" name="Rectangle 30"/>
          <p:cNvSpPr>
            <a:spLocks noChangeArrowheads="1"/>
          </p:cNvSpPr>
          <p:nvPr/>
        </p:nvSpPr>
        <p:spPr bwMode="auto">
          <a:xfrm>
            <a:off x="533400" y="1066800"/>
            <a:ext cx="8229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fr-FR" sz="24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4" name="Rectangle 3"/>
          <p:cNvSpPr txBox="1">
            <a:spLocks/>
          </p:cNvSpPr>
          <p:nvPr/>
        </p:nvSpPr>
        <p:spPr bwMode="auto">
          <a:xfrm>
            <a:off x="533400" y="9906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fr-FR" sz="320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533400" y="8382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fr-FR" sz="3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609600" y="9144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n-GB" sz="2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7" name="Rectangle 3"/>
          <p:cNvSpPr txBox="1">
            <a:spLocks noChangeArrowheads="1"/>
          </p:cNvSpPr>
          <p:nvPr/>
        </p:nvSpPr>
        <p:spPr bwMode="auto">
          <a:xfrm>
            <a:off x="609600" y="8128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r>
              <a:rPr lang="nl-NL" sz="2000" dirty="0">
                <a:solidFill>
                  <a:schemeClr val="tx2"/>
                </a:solidFill>
                <a:latin typeface="Calibri" charset="0"/>
              </a:rPr>
              <a:t>.</a:t>
            </a: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endParaRPr lang="nl-NL" sz="28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00B0F0"/>
                </a:solidFill>
              </a:rPr>
              <a:t>www.wastefreeoceans.org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7" name="Afbeelding 16" descr="IMG_26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229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4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143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457200" y="6167438"/>
            <a:ext cx="8382000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0" name="Rectangle 3"/>
          <p:cNvSpPr txBox="1">
            <a:spLocks/>
          </p:cNvSpPr>
          <p:nvPr/>
        </p:nvSpPr>
        <p:spPr bwMode="auto">
          <a:xfrm>
            <a:off x="533400" y="9906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fr-FR" b="1">
              <a:solidFill>
                <a:srgbClr val="08684E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304800"/>
            <a:ext cx="8229600" cy="381000"/>
          </a:xfrm>
          <a:prstGeom prst="roundRect">
            <a:avLst>
              <a:gd name="adj" fmla="val 443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533400" y="304800"/>
            <a:ext cx="8229600" cy="381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lang="fr-FR" sz="2000" b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AND MECHANICAL RECYCLING SOLUTIONS BECOME AVAILABLE</a:t>
            </a:r>
          </a:p>
        </p:txBody>
      </p:sp>
      <p:sp>
        <p:nvSpPr>
          <p:cNvPr id="24583" name="Rectangle 30"/>
          <p:cNvSpPr>
            <a:spLocks noChangeArrowheads="1"/>
          </p:cNvSpPr>
          <p:nvPr/>
        </p:nvSpPr>
        <p:spPr bwMode="auto">
          <a:xfrm>
            <a:off x="533400" y="1066800"/>
            <a:ext cx="8229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fr-FR" sz="24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4" name="Rectangle 3"/>
          <p:cNvSpPr txBox="1">
            <a:spLocks/>
          </p:cNvSpPr>
          <p:nvPr/>
        </p:nvSpPr>
        <p:spPr bwMode="auto">
          <a:xfrm>
            <a:off x="533400" y="9906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fr-FR" sz="320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533400" y="8382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fr-FR" sz="3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609600" y="9144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n-GB" sz="2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7" name="Rectangle 3"/>
          <p:cNvSpPr txBox="1">
            <a:spLocks noChangeArrowheads="1"/>
          </p:cNvSpPr>
          <p:nvPr/>
        </p:nvSpPr>
        <p:spPr bwMode="auto">
          <a:xfrm>
            <a:off x="609600" y="8128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r>
              <a:rPr lang="nl-NL" sz="2000" dirty="0">
                <a:solidFill>
                  <a:schemeClr val="tx2"/>
                </a:solidFill>
                <a:latin typeface="Calibri" charset="0"/>
              </a:rPr>
              <a:t>.</a:t>
            </a: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endParaRPr lang="nl-NL" sz="28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00B0F0"/>
                </a:solidFill>
              </a:rPr>
              <a:t>www.plastixglobal.com</a:t>
            </a:r>
            <a:endParaRPr lang="en-US" b="1" dirty="0">
              <a:solidFill>
                <a:srgbClr val="00B0F0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rgbClr val="00B0F0"/>
                </a:solidFill>
              </a:rPr>
              <a:t>Where Blue Meets 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35038"/>
            <a:ext cx="8305800" cy="516096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F14CEB8-D87D-2C45-89A8-AB4773ACB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7" y="6258371"/>
            <a:ext cx="2286000" cy="557214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327E45B0-7134-F848-B9AE-30A3C9E47B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93" y="6375351"/>
            <a:ext cx="914400" cy="4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42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143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457200" y="6167438"/>
            <a:ext cx="8382000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0" name="Rectangle 3"/>
          <p:cNvSpPr txBox="1">
            <a:spLocks/>
          </p:cNvSpPr>
          <p:nvPr/>
        </p:nvSpPr>
        <p:spPr bwMode="auto">
          <a:xfrm>
            <a:off x="533400" y="9906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fr-FR" b="1">
              <a:solidFill>
                <a:srgbClr val="08684E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304800"/>
            <a:ext cx="8229600" cy="381000"/>
          </a:xfrm>
          <a:prstGeom prst="roundRect">
            <a:avLst>
              <a:gd name="adj" fmla="val 443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533400" y="304800"/>
            <a:ext cx="8229600" cy="381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lang="fr-FR" sz="2000" b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FROM FISHING GEAR TO PIC NIC SET (100% </a:t>
            </a:r>
            <a:r>
              <a:rPr lang="fr-FR" sz="2000" b="1" u="sng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rHDPE</a:t>
            </a:r>
            <a:r>
              <a:rPr lang="fr-FR" sz="2000" b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24583" name="Rectangle 30"/>
          <p:cNvSpPr>
            <a:spLocks noChangeArrowheads="1"/>
          </p:cNvSpPr>
          <p:nvPr/>
        </p:nvSpPr>
        <p:spPr bwMode="auto">
          <a:xfrm>
            <a:off x="533400" y="1066800"/>
            <a:ext cx="8229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fr-FR" sz="24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4" name="Rectangle 3"/>
          <p:cNvSpPr txBox="1">
            <a:spLocks/>
          </p:cNvSpPr>
          <p:nvPr/>
        </p:nvSpPr>
        <p:spPr bwMode="auto">
          <a:xfrm>
            <a:off x="533400" y="9906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fr-FR" sz="320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533400" y="8382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fr-FR" sz="3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609600" y="9144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n-GB" sz="2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7" name="Rectangle 3"/>
          <p:cNvSpPr txBox="1">
            <a:spLocks noChangeArrowheads="1"/>
          </p:cNvSpPr>
          <p:nvPr/>
        </p:nvSpPr>
        <p:spPr bwMode="auto">
          <a:xfrm>
            <a:off x="609600" y="8128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r>
              <a:rPr lang="nl-NL" sz="2000" dirty="0">
                <a:solidFill>
                  <a:schemeClr val="tx2"/>
                </a:solidFill>
                <a:latin typeface="Calibri" charset="0"/>
              </a:rPr>
              <a:t>.</a:t>
            </a: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endParaRPr lang="nl-NL" sz="28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00B0F0"/>
                </a:solidFill>
              </a:rPr>
              <a:t>www.plastixglobal.com</a:t>
            </a:r>
            <a:endParaRPr lang="en-US" b="1" dirty="0">
              <a:solidFill>
                <a:srgbClr val="00B0F0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rgbClr val="00B0F0"/>
                </a:solidFill>
              </a:rPr>
              <a:t>Where Blue Meets 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14CEB8-D87D-2C45-89A8-AB4773ACB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7" y="6258371"/>
            <a:ext cx="2286000" cy="55721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B5283D7-B14B-7343-9A98-5A2511D52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47725"/>
            <a:ext cx="8229600" cy="5213349"/>
          </a:xfrm>
          <a:prstGeom prst="rect">
            <a:avLst/>
          </a:prstGeom>
        </p:spPr>
      </p:pic>
      <p:pic>
        <p:nvPicPr>
          <p:cNvPr id="18" name="Afbeelding 12">
            <a:extLst>
              <a:ext uri="{FF2B5EF4-FFF2-40B4-BE49-F238E27FC236}">
                <a16:creationId xmlns:a16="http://schemas.microsoft.com/office/drawing/2014/main" id="{2154EBD9-BFAE-114C-909C-003D17D02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207126"/>
            <a:ext cx="8778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583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143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457200" y="6167438"/>
            <a:ext cx="8382000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0" name="Rectangle 3"/>
          <p:cNvSpPr txBox="1">
            <a:spLocks/>
          </p:cNvSpPr>
          <p:nvPr/>
        </p:nvSpPr>
        <p:spPr bwMode="auto">
          <a:xfrm>
            <a:off x="533400" y="9906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fr-FR" b="1">
              <a:solidFill>
                <a:srgbClr val="08684E"/>
              </a:solidFill>
              <a:latin typeface="Calibri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304800"/>
            <a:ext cx="8229600" cy="381000"/>
          </a:xfrm>
          <a:prstGeom prst="roundRect">
            <a:avLst>
              <a:gd name="adj" fmla="val 443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533400" y="304800"/>
            <a:ext cx="8229600" cy="381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lang="fr-FR" sz="2000" b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FROM FISHING GEAR TO LONG LIFE APPLICATIONS (100% </a:t>
            </a:r>
            <a:r>
              <a:rPr lang="fr-FR" sz="2000" b="1" u="sng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rHDPE</a:t>
            </a:r>
            <a:r>
              <a:rPr lang="fr-FR" sz="2000" b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24583" name="Rectangle 30"/>
          <p:cNvSpPr>
            <a:spLocks noChangeArrowheads="1"/>
          </p:cNvSpPr>
          <p:nvPr/>
        </p:nvSpPr>
        <p:spPr bwMode="auto">
          <a:xfrm>
            <a:off x="533400" y="1066800"/>
            <a:ext cx="8229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fr-FR" sz="24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4" name="Rectangle 3"/>
          <p:cNvSpPr txBox="1">
            <a:spLocks/>
          </p:cNvSpPr>
          <p:nvPr/>
        </p:nvSpPr>
        <p:spPr bwMode="auto">
          <a:xfrm>
            <a:off x="533400" y="9906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fr-FR" sz="320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spcBef>
                <a:spcPct val="20000"/>
              </a:spcBef>
              <a:buFont typeface="Wingdings 2" charset="0"/>
              <a:buNone/>
            </a:pPr>
            <a:endParaRPr lang="fr-FR" sz="3200" b="1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533400" y="8382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fr-FR" sz="3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609600" y="914400"/>
            <a:ext cx="8153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n-GB" sz="22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4587" name="Rectangle 3"/>
          <p:cNvSpPr txBox="1">
            <a:spLocks noChangeArrowheads="1"/>
          </p:cNvSpPr>
          <p:nvPr/>
        </p:nvSpPr>
        <p:spPr bwMode="auto">
          <a:xfrm>
            <a:off x="609600" y="8128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r>
              <a:rPr lang="nl-NL" sz="2000" dirty="0">
                <a:solidFill>
                  <a:schemeClr val="tx2"/>
                </a:solidFill>
                <a:latin typeface="Calibri" charset="0"/>
              </a:rPr>
              <a:t>.</a:t>
            </a:r>
          </a:p>
          <a:p>
            <a:pPr algn="just" eaLnBrk="1" hangingPunct="1">
              <a:lnSpc>
                <a:spcPct val="70000"/>
              </a:lnSpc>
              <a:spcBef>
                <a:spcPct val="20000"/>
              </a:spcBef>
            </a:pPr>
            <a:endParaRPr lang="nl-NL" sz="1800" dirty="0">
              <a:solidFill>
                <a:schemeClr val="tx2"/>
              </a:solidFill>
              <a:latin typeface="Calibri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endParaRPr lang="nl-NL" sz="28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solidFill>
                  <a:srgbClr val="00B0F0"/>
                </a:solidFill>
              </a:rPr>
              <a:t>www.greenwaveplastics.com</a:t>
            </a:r>
            <a:endParaRPr lang="en-US" b="1" dirty="0">
              <a:solidFill>
                <a:srgbClr val="00B0F0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rgbClr val="00B0F0"/>
                </a:solidFill>
              </a:rPr>
              <a:t>Where Blue Meets 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7C54A1A-25BC-C841-A692-F21D57C17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51682"/>
            <a:ext cx="3857625" cy="53498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1248E8-863E-7E46-B20E-1F9121D1F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26" y="767904"/>
            <a:ext cx="4309474" cy="243249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E9FF6B-0321-1C44-8661-74D46AF3E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3319462"/>
            <a:ext cx="4295775" cy="2725738"/>
          </a:xfrm>
          <a:prstGeom prst="rect">
            <a:avLst/>
          </a:prstGeom>
        </p:spPr>
      </p:pic>
      <p:pic>
        <p:nvPicPr>
          <p:cNvPr id="25" name="Afbeelding 12">
            <a:extLst>
              <a:ext uri="{FF2B5EF4-FFF2-40B4-BE49-F238E27FC236}">
                <a16:creationId xmlns:a16="http://schemas.microsoft.com/office/drawing/2014/main" id="{1D6BE9B3-EA66-8645-AB07-EC4EBE473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207126"/>
            <a:ext cx="8778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0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940188331AF345A5AE93DB37FD5CAE" ma:contentTypeVersion="1" ma:contentTypeDescription="Create a new document." ma:contentTypeScope="" ma:versionID="764457bdba50affcc4008e3a1fb3992d">
  <xsd:schema xmlns:xsd="http://www.w3.org/2001/XMLSchema" xmlns:xs="http://www.w3.org/2001/XMLSchema" xmlns:p="http://schemas.microsoft.com/office/2006/metadata/properties" xmlns:ns2="4fb4bed0-e17b-4abc-8a95-993000fe37c9" targetNamespace="http://schemas.microsoft.com/office/2006/metadata/properties" ma:root="true" ma:fieldsID="8b595613ede5c6c3892834057defd2d8" ns2:_="">
    <xsd:import namespace="4fb4bed0-e17b-4abc-8a95-993000fe37c9"/>
    <xsd:element name="properties">
      <xsd:complexType>
        <xsd:sequence>
          <xsd:element name="documentManagement">
            <xsd:complexType>
              <xsd:all>
                <xsd:element ref="ns2:Ar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b4bed0-e17b-4abc-8a95-993000fe37c9" elementFormDefault="qualified">
    <xsd:import namespace="http://schemas.microsoft.com/office/2006/documentManagement/types"/>
    <xsd:import namespace="http://schemas.microsoft.com/office/infopath/2007/PartnerControls"/>
    <xsd:element name="Ares" ma:index="8" nillable="true" ma:displayName="Ares" ma:description="To insert Ares reference and link" ma:format="Hyperlink" ma:internalName="Are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es xmlns="4fb4bed0-e17b-4abc-8a95-993000fe37c9">
      <Url xsi:nil="true"/>
      <Description xsi:nil="true"/>
    </Ares>
  </documentManagement>
</p:properties>
</file>

<file path=customXml/itemProps1.xml><?xml version="1.0" encoding="utf-8"?>
<ds:datastoreItem xmlns:ds="http://schemas.openxmlformats.org/officeDocument/2006/customXml" ds:itemID="{D9446670-6724-45DD-9957-4FEAAB782984}"/>
</file>

<file path=customXml/itemProps2.xml><?xml version="1.0" encoding="utf-8"?>
<ds:datastoreItem xmlns:ds="http://schemas.openxmlformats.org/officeDocument/2006/customXml" ds:itemID="{97C3C7A9-3F8B-43B7-AD70-3DA5D618897C}"/>
</file>

<file path=customXml/itemProps3.xml><?xml version="1.0" encoding="utf-8"?>
<ds:datastoreItem xmlns:ds="http://schemas.openxmlformats.org/officeDocument/2006/customXml" ds:itemID="{ABC054CB-1156-49AC-A2F3-9C3DF8221FCD}"/>
</file>

<file path=docProps/app.xml><?xml version="1.0" encoding="utf-8"?>
<Properties xmlns="http://schemas.openxmlformats.org/officeDocument/2006/extended-properties" xmlns:vt="http://schemas.openxmlformats.org/officeDocument/2006/docPropsVTypes">
  <TotalTime>39815</TotalTime>
  <Words>453</Words>
  <Application>Microsoft Macintosh PowerPoint</Application>
  <PresentationFormat>Diavoorstelling (4:3)</PresentationFormat>
  <Paragraphs>98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20" baseType="lpstr">
      <vt:lpstr>Crimson Text</vt:lpstr>
      <vt:lpstr>Josefin Sans</vt:lpstr>
      <vt:lpstr>ＭＳ Ｐゴシック</vt:lpstr>
      <vt:lpstr>Arial</vt:lpstr>
      <vt:lpstr>Calibri</vt:lpstr>
      <vt:lpstr>Cambria</vt:lpstr>
      <vt:lpstr>Symbol</vt:lpstr>
      <vt:lpstr>Wingdings 2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Ruta Tamosiunaite</dc:creator>
  <cp:lastModifiedBy>GreenWave Plastics</cp:lastModifiedBy>
  <cp:revision>492</cp:revision>
  <cp:lastPrinted>2017-09-17T11:42:12Z</cp:lastPrinted>
  <dcterms:created xsi:type="dcterms:W3CDTF">2006-08-16T00:00:00Z</dcterms:created>
  <dcterms:modified xsi:type="dcterms:W3CDTF">2019-02-25T10:53:54Z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0x010100B7940188331AF345A5AE93DB37FD5CAE</vt:lpwstr>
  </property>
</Properties>
</file>