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59" r:id="rId4"/>
    <p:sldId id="267" r:id="rId5"/>
    <p:sldId id="268" r:id="rId6"/>
    <p:sldId id="269" r:id="rId7"/>
    <p:sldId id="261" r:id="rId8"/>
    <p:sldId id="272" r:id="rId9"/>
    <p:sldId id="270" r:id="rId10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862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AE4475-BB17-4276-8A51-EC0C1DBDE675}" type="datetimeFigureOut">
              <a:rPr lang="hr-HR"/>
              <a:pPr>
                <a:defRPr/>
              </a:pPr>
              <a:t>5.4.2019.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ED098C-9D81-4B3C-8FB1-51352717980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97365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24B33B-2C96-4E8A-93A6-F5451EA3B6E2}" type="slidenum">
              <a:rPr lang="hr-HR" altLang="sr-Latn-RS">
                <a:cs typeface="Arial" panose="020B0604020202020204" pitchFamily="34" charset="0"/>
              </a:rPr>
              <a:pPr/>
              <a:t>1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2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88A861-6764-4FFC-8FA3-D16280D23AE5}" type="slidenum">
              <a:rPr lang="hr-HR" altLang="en-US"/>
              <a:pPr/>
              <a:t>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6082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EEF3CD-EC8B-4F14-A22B-A40EFF6E0BAA}" type="slidenum">
              <a:rPr lang="hr-HR" altLang="sr-Latn-RS">
                <a:cs typeface="Arial" panose="020B0604020202020204" pitchFamily="34" charset="0"/>
              </a:rPr>
              <a:pPr/>
              <a:t>3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1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r-Latn-R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4CB62-37B7-4285-AE3E-C39650022F52}" type="slidenum">
              <a:rPr lang="hr-HR" altLang="sr-Latn-RS">
                <a:cs typeface="Arial" panose="020B0604020202020204" pitchFamily="34" charset="0"/>
              </a:rPr>
              <a:pPr/>
              <a:t>4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398C5F-EF53-49EC-8EAA-B83469D7A1EE}" type="slidenum">
              <a:rPr lang="hr-HR" altLang="sr-Latn-RS">
                <a:cs typeface="Arial" panose="020B0604020202020204" pitchFamily="34" charset="0"/>
              </a:rPr>
              <a:pPr/>
              <a:t>5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8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F67473-3E6C-4749-B6B5-DCFE96B885A9}" type="slidenum">
              <a:rPr lang="hr-HR" altLang="en-US"/>
              <a:pPr/>
              <a:t>6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6846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F67473-3E6C-4749-B6B5-DCFE96B885A9}" type="slidenum">
              <a:rPr lang="hr-HR" altLang="en-US"/>
              <a:pPr/>
              <a:t>7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6271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sr-Latn-R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0B9464-C409-4CD6-B64A-986533A180F4}" type="slidenum">
              <a:rPr lang="hr-HR" altLang="sr-Latn-RS">
                <a:solidFill>
                  <a:srgbClr val="000000"/>
                </a:solidFill>
                <a:cs typeface="Arial" panose="020B0604020202020204" pitchFamily="34" charset="0"/>
              </a:rPr>
              <a:pPr/>
              <a:t>8</a:t>
            </a:fld>
            <a:endParaRPr lang="hr-HR" altLang="sr-Latn-R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0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86A9-FC3C-45D6-809E-214B89D555D2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5623-629B-4156-928C-376008EC2B2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3529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DF35-FCA3-4968-8D97-00F9E5955A23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EEC0-C338-4C6C-A9A1-AE75D3763AE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09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6749-26A2-4BE4-BEC1-DC942FDD03E3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2937-69D5-4792-A770-778FEDBE1BA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33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C70E2E9D-7F04-481C-A216-7D712EB86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745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"/>
          <p:cNvSpPr/>
          <p:nvPr/>
        </p:nvSpPr>
        <p:spPr>
          <a:xfrm>
            <a:off x="881063" y="0"/>
            <a:ext cx="2260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1" y="0"/>
                </a:moveTo>
                <a:lnTo>
                  <a:pt x="21600" y="0"/>
                </a:lnTo>
                <a:lnTo>
                  <a:pt x="1079" y="21600"/>
                </a:lnTo>
                <a:lnTo>
                  <a:pt x="0" y="21600"/>
                </a:lnTo>
                <a:lnTo>
                  <a:pt x="20521" y="0"/>
                </a:lnTo>
                <a:close/>
              </a:path>
            </a:pathLst>
          </a:custGeom>
          <a:solidFill>
            <a:srgbClr val="475494">
              <a:alpha val="20000"/>
            </a:srgbClr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defTabSz="412704"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1667" b="1" kern="0">
              <a:solidFill>
                <a:srgbClr val="00000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79500" y="879501"/>
            <a:ext cx="4760392" cy="25495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624" spc="-168" baseline="8928">
                <a:solidFill>
                  <a:srgbClr val="2A4489"/>
                </a:solidFill>
              </a:defRPr>
            </a:lvl1pPr>
          </a:lstStyle>
          <a:p>
            <a:r>
              <a:rPr dirty="0" smtClean="0"/>
              <a:t>Text názvu</a:t>
            </a:r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6096000" y="3429001"/>
            <a:ext cx="5215880" cy="2549500"/>
          </a:xfrm>
          <a:prstGeom prst="rect">
            <a:avLst/>
          </a:prstGeom>
        </p:spPr>
        <p:txBody>
          <a:bodyPr anchor="b"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235236FF-3D22-4AB5-A800-70574CD50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998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1 Inverted">
    <p:bg>
      <p:bgPr>
        <a:solidFill>
          <a:srgbClr val="2A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6"/>
          <p:cNvSpPr/>
          <p:nvPr/>
        </p:nvSpPr>
        <p:spPr>
          <a:xfrm>
            <a:off x="985838" y="0"/>
            <a:ext cx="2260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1" y="0"/>
                </a:moveTo>
                <a:lnTo>
                  <a:pt x="21600" y="0"/>
                </a:lnTo>
                <a:lnTo>
                  <a:pt x="1079" y="21600"/>
                </a:lnTo>
                <a:lnTo>
                  <a:pt x="0" y="21600"/>
                </a:lnTo>
                <a:lnTo>
                  <a:pt x="20521" y="0"/>
                </a:lnTo>
                <a:close/>
              </a:path>
            </a:pathLst>
          </a:custGeom>
          <a:solidFill>
            <a:srgbClr val="475494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defTabSz="412704"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1667" b="1" kern="0">
              <a:solidFill>
                <a:srgbClr val="00000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79500" y="879500"/>
            <a:ext cx="4760392" cy="50990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624" spc="-168" baseline="8928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6096000" y="3429001"/>
            <a:ext cx="5215880" cy="25495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DCDEE0"/>
                </a:solidFill>
              </a:defRPr>
            </a:lvl1pPr>
            <a:lvl2pPr>
              <a:defRPr>
                <a:solidFill>
                  <a:srgbClr val="DCDEE0"/>
                </a:solidFill>
              </a:defRPr>
            </a:lvl2pPr>
            <a:lvl3pPr>
              <a:defRPr>
                <a:solidFill>
                  <a:srgbClr val="DCDEE0"/>
                </a:solidFill>
              </a:defRPr>
            </a:lvl3pPr>
            <a:lvl4pPr>
              <a:defRPr>
                <a:solidFill>
                  <a:srgbClr val="DCDEE0"/>
                </a:solidFill>
              </a:defRPr>
            </a:lvl4pPr>
            <a:lvl5pPr>
              <a:defRPr>
                <a:solidFill>
                  <a:srgbClr val="DCDEE0"/>
                </a:solidFill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613" eaLnBrk="0" hangingPunct="1">
              <a:defRPr smtClean="0">
                <a:solidFill>
                  <a:srgbClr val="DCDEE0"/>
                </a:solidFill>
              </a:defRPr>
            </a:lvl1pPr>
          </a:lstStyle>
          <a:p>
            <a:pPr>
              <a:defRPr/>
            </a:pPr>
            <a:fld id="{49904568-8893-4A6B-8B18-5D429AA6C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7270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6"/>
          <p:cNvSpPr/>
          <p:nvPr/>
        </p:nvSpPr>
        <p:spPr>
          <a:xfrm>
            <a:off x="9050338" y="0"/>
            <a:ext cx="2260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1" y="0"/>
                </a:moveTo>
                <a:lnTo>
                  <a:pt x="21600" y="0"/>
                </a:lnTo>
                <a:lnTo>
                  <a:pt x="1079" y="21600"/>
                </a:lnTo>
                <a:lnTo>
                  <a:pt x="0" y="21600"/>
                </a:lnTo>
                <a:lnTo>
                  <a:pt x="20521" y="0"/>
                </a:lnTo>
                <a:close/>
              </a:path>
            </a:pathLst>
          </a:custGeom>
          <a:solidFill>
            <a:srgbClr val="EBEDEF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defTabSz="412704"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1667" b="1" kern="0">
              <a:solidFill>
                <a:srgbClr val="00000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6551488" y="879500"/>
            <a:ext cx="4760392" cy="5099000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defRPr sz="5624" spc="-168" baseline="8928">
                <a:solidFill>
                  <a:srgbClr val="2A4489"/>
                </a:solidFill>
              </a:defRPr>
            </a:lvl1pPr>
          </a:lstStyle>
          <a:p>
            <a:r>
              <a:rPr dirty="0"/>
              <a:t>Text názvu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880120" y="3429001"/>
            <a:ext cx="5215880" cy="2549500"/>
          </a:xfrm>
          <a:prstGeom prst="rect">
            <a:avLst/>
          </a:prstGeom>
        </p:spPr>
        <p:txBody>
          <a:bodyPr anchor="b"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78"/>
          <p:cNvSpPr>
            <a:spLocks noGrp="1"/>
          </p:cNvSpPr>
          <p:nvPr>
            <p:ph type="sldNum" sz="quarter" idx="10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07709C9E-3065-4831-A4C0-049B33621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357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3 Inverted">
    <p:bg>
      <p:bgPr>
        <a:solidFill>
          <a:srgbClr val="2A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6"/>
          <p:cNvSpPr/>
          <p:nvPr/>
        </p:nvSpPr>
        <p:spPr>
          <a:xfrm>
            <a:off x="9050338" y="0"/>
            <a:ext cx="2260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1" y="0"/>
                </a:moveTo>
                <a:lnTo>
                  <a:pt x="21600" y="0"/>
                </a:lnTo>
                <a:lnTo>
                  <a:pt x="1079" y="21600"/>
                </a:lnTo>
                <a:lnTo>
                  <a:pt x="0" y="21600"/>
                </a:lnTo>
                <a:lnTo>
                  <a:pt x="20521" y="0"/>
                </a:lnTo>
                <a:close/>
              </a:path>
            </a:pathLst>
          </a:custGeom>
          <a:solidFill>
            <a:srgbClr val="475494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defTabSz="412704"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1667" b="1" kern="0">
              <a:solidFill>
                <a:srgbClr val="00000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551488" y="879500"/>
            <a:ext cx="4760392" cy="5099000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defRPr sz="5624" spc="-168" baseline="8928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880120" y="3429001"/>
            <a:ext cx="5215880" cy="25495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DCDEE0"/>
                </a:solidFill>
              </a:defRPr>
            </a:lvl1pPr>
            <a:lvl2pPr>
              <a:defRPr>
                <a:solidFill>
                  <a:srgbClr val="DCDEE0"/>
                </a:solidFill>
              </a:defRPr>
            </a:lvl2pPr>
            <a:lvl3pPr>
              <a:defRPr>
                <a:solidFill>
                  <a:srgbClr val="DCDEE0"/>
                </a:solidFill>
              </a:defRPr>
            </a:lvl3pPr>
            <a:lvl4pPr>
              <a:defRPr>
                <a:solidFill>
                  <a:srgbClr val="DCDEE0"/>
                </a:solidFill>
              </a:defRPr>
            </a:lvl4pPr>
            <a:lvl5pPr>
              <a:defRPr>
                <a:solidFill>
                  <a:srgbClr val="DCDEE0"/>
                </a:solidFill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88"/>
          <p:cNvSpPr>
            <a:spLocks noGrp="1"/>
          </p:cNvSpPr>
          <p:nvPr>
            <p:ph type="sldNum" sz="quarter" idx="10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>
                <a:solidFill>
                  <a:srgbClr val="DCDEE0"/>
                </a:solidFill>
              </a:defRPr>
            </a:lvl1pPr>
          </a:lstStyle>
          <a:p>
            <a:pPr>
              <a:defRPr/>
            </a:pPr>
            <a:fld id="{C39966A0-6BA5-4EBE-A82B-32AC6540C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2721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6"/>
          <p:cNvSpPr/>
          <p:nvPr/>
        </p:nvSpPr>
        <p:spPr>
          <a:xfrm>
            <a:off x="6096000" y="0"/>
            <a:ext cx="2260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1" y="0"/>
                </a:moveTo>
                <a:lnTo>
                  <a:pt x="21600" y="0"/>
                </a:lnTo>
                <a:lnTo>
                  <a:pt x="1079" y="21600"/>
                </a:lnTo>
                <a:lnTo>
                  <a:pt x="0" y="21600"/>
                </a:lnTo>
                <a:lnTo>
                  <a:pt x="20521" y="0"/>
                </a:lnTo>
                <a:close/>
              </a:path>
            </a:pathLst>
          </a:custGeom>
          <a:solidFill>
            <a:srgbClr val="475494">
              <a:alpha val="20000"/>
            </a:srgbClr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defTabSz="412704"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1667" b="1" kern="0">
              <a:solidFill>
                <a:srgbClr val="00000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6552108" y="879500"/>
            <a:ext cx="4760392" cy="50990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624" spc="-168" baseline="8928">
                <a:solidFill>
                  <a:srgbClr val="2A4489"/>
                </a:solidFill>
              </a:defRPr>
            </a:lvl1pPr>
          </a:lstStyle>
          <a:p>
            <a:r>
              <a:rPr dirty="0"/>
              <a:t>Text názvu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880120" y="3429001"/>
            <a:ext cx="4760392" cy="2549500"/>
          </a:xfrm>
          <a:prstGeom prst="rect">
            <a:avLst/>
          </a:prstGeom>
        </p:spPr>
        <p:txBody>
          <a:bodyPr anchor="b"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98"/>
          <p:cNvSpPr>
            <a:spLocks noGrp="1"/>
          </p:cNvSpPr>
          <p:nvPr>
            <p:ph type="sldNum" sz="quarter" idx="10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CFBE36BB-5066-4BD2-803E-B47419C1C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0941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e 5 Image BG">
    <p:bg>
      <p:bgPr>
        <a:solidFill>
          <a:srgbClr val="2A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6"/>
          <p:cNvSpPr/>
          <p:nvPr/>
        </p:nvSpPr>
        <p:spPr>
          <a:xfrm>
            <a:off x="985838" y="0"/>
            <a:ext cx="22606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1" y="0"/>
                </a:moveTo>
                <a:lnTo>
                  <a:pt x="21600" y="0"/>
                </a:lnTo>
                <a:lnTo>
                  <a:pt x="1079" y="21600"/>
                </a:lnTo>
                <a:lnTo>
                  <a:pt x="0" y="21600"/>
                </a:lnTo>
                <a:lnTo>
                  <a:pt x="2052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defTabSz="412704"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16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879500" y="879500"/>
            <a:ext cx="4760392" cy="50990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624" spc="-168" baseline="8928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6096000" y="3429001"/>
            <a:ext cx="5215880" cy="25495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1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613" eaLnBrk="0" hangingPunct="1">
              <a:defRPr smtClean="0">
                <a:solidFill>
                  <a:srgbClr val="DCDEE0"/>
                </a:solidFill>
              </a:defRPr>
            </a:lvl1pPr>
          </a:lstStyle>
          <a:p>
            <a:pPr>
              <a:defRPr/>
            </a:pPr>
            <a:fld id="{47917206-0704-45EE-9E84-5ABEE733D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732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kew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body" idx="13"/>
          </p:nvPr>
        </p:nvSpPr>
        <p:spPr>
          <a:xfrm>
            <a:off x="879500" y="0"/>
            <a:ext cx="6096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10" y="0"/>
                </a:moveTo>
                <a:lnTo>
                  <a:pt x="21600" y="0"/>
                </a:lnTo>
                <a:lnTo>
                  <a:pt x="13990" y="21600"/>
                </a:lnTo>
                <a:lnTo>
                  <a:pt x="0" y="21600"/>
                </a:lnTo>
                <a:lnTo>
                  <a:pt x="761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anchor="ctr"/>
          <a:lstStyle/>
          <a:p>
            <a:endParaRPr dirty="0"/>
          </a:p>
        </p:txBody>
      </p:sp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879500" y="879502"/>
            <a:ext cx="4759325" cy="5099001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624" spc="-168" baseline="8928">
                <a:solidFill>
                  <a:srgbClr val="2A44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6552556" y="3429001"/>
            <a:ext cx="4759325" cy="2549500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25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060DCE95-A0E9-4A99-AE69-C21C86EE4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213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C3B9-1D7E-4DD7-AB1A-E6C9330D1DF5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49FD-56A6-4ACA-806C-E10B9083BF9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06302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kew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body" idx="13"/>
          </p:nvPr>
        </p:nvSpPr>
        <p:spPr>
          <a:xfrm>
            <a:off x="5213152" y="0"/>
            <a:ext cx="6096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10" y="0"/>
                </a:moveTo>
                <a:lnTo>
                  <a:pt x="21600" y="0"/>
                </a:lnTo>
                <a:lnTo>
                  <a:pt x="13990" y="21600"/>
                </a:lnTo>
                <a:lnTo>
                  <a:pt x="0" y="21600"/>
                </a:lnTo>
                <a:lnTo>
                  <a:pt x="761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anchor="ctr"/>
          <a:lstStyle/>
          <a:p>
            <a:endParaRPr dirty="0"/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1639449" y="879501"/>
            <a:ext cx="5714571" cy="2549500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defRPr sz="5624" spc="-168" baseline="8928">
                <a:solidFill>
                  <a:srgbClr val="2A4489"/>
                </a:solidFill>
              </a:defRPr>
            </a:lvl1pPr>
          </a:lstStyle>
          <a:p>
            <a:r>
              <a:rPr dirty="0"/>
              <a:t>Text názvu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xfrm>
            <a:off x="879500" y="4072303"/>
            <a:ext cx="3997904" cy="1906199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273"/>
          <p:cNvSpPr>
            <a:spLocks noGrp="1"/>
          </p:cNvSpPr>
          <p:nvPr>
            <p:ph type="sldNum" sz="quarter" idx="14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C9AD23DC-6D03-4B39-9EB7-776DE663D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6271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/>
          </p:cNvSpPr>
          <p:nvPr>
            <p:ph type="title"/>
          </p:nvPr>
        </p:nvSpPr>
        <p:spPr>
          <a:xfrm>
            <a:off x="-441184" y="879500"/>
            <a:ext cx="11750336" cy="509535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0624" spc="-317" baseline="4716">
                <a:solidFill>
                  <a:srgbClr val="2A4489"/>
                </a:solidFill>
              </a:defRPr>
            </a:lvl1pPr>
          </a:lstStyle>
          <a:p>
            <a:r>
              <a:rPr dirty="0"/>
              <a:t>Text názvu</a:t>
            </a:r>
          </a:p>
        </p:txBody>
      </p:sp>
      <p:sp>
        <p:nvSpPr>
          <p:cNvPr id="3" name="Shape 1028"/>
          <p:cNvSpPr>
            <a:spLocks noGrp="1"/>
          </p:cNvSpPr>
          <p:nvPr>
            <p:ph type="sldNum" sz="quarter" idx="10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0AD4C149-8FDF-4F27-84AA-23EAFE2AC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49709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2">
    <p:bg>
      <p:bgPr>
        <a:solidFill>
          <a:srgbClr val="2A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/>
          </p:cNvSpPr>
          <p:nvPr>
            <p:ph type="title"/>
          </p:nvPr>
        </p:nvSpPr>
        <p:spPr>
          <a:xfrm>
            <a:off x="-441184" y="879500"/>
            <a:ext cx="11750336" cy="509535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0624" spc="-317" baseline="4716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3" name="Shape 1036"/>
          <p:cNvSpPr>
            <a:spLocks noGrp="1"/>
          </p:cNvSpPr>
          <p:nvPr>
            <p:ph type="sldNum" sz="quarter" idx="10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4CE152FD-2803-476E-9930-413E88FE2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1602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3">
    <p:bg>
      <p:bgPr>
        <a:solidFill>
          <a:srgbClr val="2A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>
            <a:spLocks noGrp="1"/>
          </p:cNvSpPr>
          <p:nvPr>
            <p:ph type="body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35"/>
          </a:solidFill>
        </p:spPr>
        <p:txBody>
          <a:bodyPr anchor="ctr"/>
          <a:lstStyle/>
          <a:p>
            <a:endParaRPr/>
          </a:p>
        </p:txBody>
      </p:sp>
      <p:sp>
        <p:nvSpPr>
          <p:cNvPr id="1044" name="Shape 1044"/>
          <p:cNvSpPr>
            <a:spLocks noGrp="1"/>
          </p:cNvSpPr>
          <p:nvPr>
            <p:ph type="title"/>
          </p:nvPr>
        </p:nvSpPr>
        <p:spPr>
          <a:xfrm>
            <a:off x="-441184" y="879500"/>
            <a:ext cx="11750336" cy="509535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0624" spc="-317" baseline="4716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4" name="Shape 1045"/>
          <p:cNvSpPr>
            <a:spLocks noGrp="1"/>
          </p:cNvSpPr>
          <p:nvPr>
            <p:ph type="sldNum" sz="quarter" idx="14"/>
          </p:nvPr>
        </p:nvSpPr>
        <p:spPr>
          <a:xfrm>
            <a:off x="844550" y="881063"/>
            <a:ext cx="409575" cy="554037"/>
          </a:xfrm>
        </p:spPr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9D574362-57DD-451F-B80F-EBE76943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3982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Skew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>
            <a:spLocks noGrp="1"/>
          </p:cNvSpPr>
          <p:nvPr>
            <p:ph type="body" idx="13"/>
          </p:nvPr>
        </p:nvSpPr>
        <p:spPr>
          <a:xfrm>
            <a:off x="879500" y="0"/>
            <a:ext cx="6096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10" y="0"/>
                </a:moveTo>
                <a:lnTo>
                  <a:pt x="21600" y="0"/>
                </a:lnTo>
                <a:lnTo>
                  <a:pt x="13990" y="21600"/>
                </a:lnTo>
                <a:lnTo>
                  <a:pt x="0" y="21600"/>
                </a:lnTo>
                <a:lnTo>
                  <a:pt x="761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anchor="ctr"/>
          <a:lstStyle/>
          <a:p>
            <a:endParaRPr/>
          </a:p>
        </p:txBody>
      </p:sp>
      <p:sp>
        <p:nvSpPr>
          <p:cNvPr id="1363" name="Shape 1363"/>
          <p:cNvSpPr>
            <a:spLocks noGrp="1"/>
          </p:cNvSpPr>
          <p:nvPr>
            <p:ph type="title"/>
          </p:nvPr>
        </p:nvSpPr>
        <p:spPr>
          <a:xfrm>
            <a:off x="879500" y="879502"/>
            <a:ext cx="3173104" cy="5099001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624" spc="-168" baseline="8928"/>
            </a:lvl1pPr>
          </a:lstStyle>
          <a:p>
            <a:r>
              <a:t>Text názvu</a:t>
            </a:r>
          </a:p>
        </p:txBody>
      </p:sp>
      <p:sp>
        <p:nvSpPr>
          <p:cNvPr id="1364" name="Shape 1364"/>
          <p:cNvSpPr>
            <a:spLocks noGrp="1"/>
          </p:cNvSpPr>
          <p:nvPr>
            <p:ph type="body" sz="quarter" idx="1"/>
          </p:nvPr>
        </p:nvSpPr>
        <p:spPr>
          <a:xfrm>
            <a:off x="7314296" y="1840727"/>
            <a:ext cx="3997584" cy="3176551"/>
          </a:xfrm>
          <a:prstGeom prst="rect">
            <a:avLst/>
          </a:prstGeom>
        </p:spPr>
        <p:txBody>
          <a:bodyPr anchor="ctr"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65" name="Shape 1365"/>
          <p:cNvSpPr>
            <a:spLocks noGrp="1"/>
          </p:cNvSpPr>
          <p:nvPr>
            <p:ph type="body" sz="quarter" idx="14"/>
          </p:nvPr>
        </p:nvSpPr>
        <p:spPr>
          <a:xfrm>
            <a:off x="3270521" y="5583463"/>
            <a:ext cx="2765984" cy="395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2" y="0"/>
                </a:moveTo>
                <a:lnTo>
                  <a:pt x="21600" y="0"/>
                </a:lnTo>
                <a:lnTo>
                  <a:pt x="20608" y="21600"/>
                </a:lnTo>
                <a:lnTo>
                  <a:pt x="0" y="21600"/>
                </a:lnTo>
                <a:lnTo>
                  <a:pt x="992" y="0"/>
                </a:lnTo>
                <a:close/>
              </a:path>
            </a:pathLst>
          </a:custGeom>
          <a:solidFill>
            <a:srgbClr val="53585F"/>
          </a:solidFill>
        </p:spPr>
        <p:txBody>
          <a:bodyPr anchor="ctr"/>
          <a:lstStyle>
            <a:lvl1pPr algn="ctr">
              <a:lnSpc>
                <a:spcPct val="100000"/>
              </a:lnSpc>
              <a:defRPr sz="937" cap="all" spc="45" baseline="-5555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7" name="Shape 1367"/>
          <p:cNvSpPr>
            <a:spLocks noGrp="1"/>
          </p:cNvSpPr>
          <p:nvPr>
            <p:ph type="body" sz="quarter" idx="15"/>
          </p:nvPr>
        </p:nvSpPr>
        <p:spPr>
          <a:xfrm>
            <a:off x="5908489" y="5583463"/>
            <a:ext cx="2765983" cy="395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2" y="0"/>
                </a:moveTo>
                <a:lnTo>
                  <a:pt x="21600" y="0"/>
                </a:lnTo>
                <a:lnTo>
                  <a:pt x="20608" y="21600"/>
                </a:lnTo>
                <a:lnTo>
                  <a:pt x="0" y="21600"/>
                </a:lnTo>
                <a:lnTo>
                  <a:pt x="992" y="0"/>
                </a:lnTo>
                <a:close/>
              </a:path>
            </a:pathLst>
          </a:custGeom>
          <a:solidFill>
            <a:srgbClr val="313439"/>
          </a:solidFill>
        </p:spPr>
        <p:txBody>
          <a:bodyPr anchor="ctr"/>
          <a:lstStyle>
            <a:lvl1pPr algn="ctr">
              <a:lnSpc>
                <a:spcPct val="100000"/>
              </a:lnSpc>
              <a:defRPr sz="937" cap="all" spc="45" baseline="-5555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8" name="Shape 1368"/>
          <p:cNvSpPr>
            <a:spLocks noGrp="1"/>
          </p:cNvSpPr>
          <p:nvPr>
            <p:ph type="body" sz="quarter" idx="16"/>
          </p:nvPr>
        </p:nvSpPr>
        <p:spPr>
          <a:xfrm>
            <a:off x="8545896" y="5583463"/>
            <a:ext cx="2765984" cy="395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2" y="0"/>
                </a:moveTo>
                <a:lnTo>
                  <a:pt x="21600" y="0"/>
                </a:lnTo>
                <a:lnTo>
                  <a:pt x="20608" y="21600"/>
                </a:lnTo>
                <a:lnTo>
                  <a:pt x="0" y="21600"/>
                </a:lnTo>
                <a:lnTo>
                  <a:pt x="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anchor="ctr"/>
          <a:lstStyle>
            <a:lvl1pPr algn="ctr">
              <a:lnSpc>
                <a:spcPct val="100000"/>
              </a:lnSpc>
              <a:defRPr sz="937" cap="all" spc="45" baseline="-5555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" name="Shape 136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5032FE59-B487-4924-9C08-0B0552A13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96195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o Info 3">
    <p:bg>
      <p:bgPr>
        <a:gradFill rotWithShape="1">
          <a:gsLst>
            <a:gs pos="0">
              <a:srgbClr val="B3C8E0"/>
            </a:gs>
            <a:gs pos="100000">
              <a:srgbClr val="C75E09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Shape 1420"/>
          <p:cNvSpPr>
            <a:spLocks noGrp="1"/>
          </p:cNvSpPr>
          <p:nvPr>
            <p:ph type="body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sp>
        <p:nvSpPr>
          <p:cNvPr id="1421" name="Shape 1421"/>
          <p:cNvSpPr>
            <a:spLocks noGrp="1"/>
          </p:cNvSpPr>
          <p:nvPr>
            <p:ph type="body" sz="quarter" idx="14"/>
          </p:nvPr>
        </p:nvSpPr>
        <p:spPr>
          <a:xfrm>
            <a:off x="5142783" y="2475783"/>
            <a:ext cx="1906439" cy="1906439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422" name="Shape 1422"/>
          <p:cNvSpPr>
            <a:spLocks noGrp="1"/>
          </p:cNvSpPr>
          <p:nvPr>
            <p:ph type="body" sz="quarter" idx="1"/>
          </p:nvPr>
        </p:nvSpPr>
        <p:spPr>
          <a:xfrm>
            <a:off x="879501" y="5974853"/>
            <a:ext cx="10433001" cy="2612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1197" i="1">
                <a:solidFill>
                  <a:srgbClr val="DCDEE0"/>
                </a:solidFill>
                <a:latin typeface="Arial"/>
                <a:ea typeface="Arial"/>
                <a:cs typeface="Arial"/>
                <a:sym typeface="Helvetica Light"/>
              </a:defRPr>
            </a:lvl1pPr>
            <a:lvl2pPr>
              <a:lnSpc>
                <a:spcPct val="100000"/>
              </a:lnSpc>
              <a:defRPr sz="1197" i="1">
                <a:solidFill>
                  <a:srgbClr val="DCDEE0"/>
                </a:solidFill>
                <a:latin typeface="Arial"/>
                <a:ea typeface="Arial"/>
                <a:cs typeface="Arial"/>
                <a:sym typeface="Helvetica Light"/>
              </a:defRPr>
            </a:lvl2pPr>
            <a:lvl3pPr>
              <a:lnSpc>
                <a:spcPct val="100000"/>
              </a:lnSpc>
              <a:defRPr sz="1197" i="1">
                <a:solidFill>
                  <a:srgbClr val="DCDEE0"/>
                </a:solidFill>
                <a:latin typeface="Arial"/>
                <a:ea typeface="Arial"/>
                <a:cs typeface="Arial"/>
                <a:sym typeface="Helvetica Light"/>
              </a:defRPr>
            </a:lvl3pPr>
            <a:lvl4pPr>
              <a:lnSpc>
                <a:spcPct val="100000"/>
              </a:lnSpc>
              <a:defRPr sz="1197" i="1">
                <a:solidFill>
                  <a:srgbClr val="DCDEE0"/>
                </a:solidFill>
                <a:latin typeface="Arial"/>
                <a:ea typeface="Arial"/>
                <a:cs typeface="Arial"/>
                <a:sym typeface="Helvetica Light"/>
              </a:defRPr>
            </a:lvl4pPr>
            <a:lvl5pPr>
              <a:lnSpc>
                <a:spcPct val="100000"/>
              </a:lnSpc>
              <a:defRPr sz="1197" i="1">
                <a:solidFill>
                  <a:srgbClr val="DCDEE0"/>
                </a:solidFill>
                <a:latin typeface="Arial"/>
                <a:ea typeface="Arial"/>
                <a:cs typeface="Arial"/>
                <a:sym typeface="Helvetica Light"/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423" name="Shape 1423"/>
          <p:cNvSpPr>
            <a:spLocks noGrp="1"/>
          </p:cNvSpPr>
          <p:nvPr>
            <p:ph type="title"/>
          </p:nvPr>
        </p:nvSpPr>
        <p:spPr>
          <a:xfrm>
            <a:off x="879501" y="4547866"/>
            <a:ext cx="10433001" cy="142698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6" name="Shape 14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1217613" eaLnBrk="0" hangingPunct="1">
              <a:defRPr smtClean="0"/>
            </a:lvl1pPr>
          </a:lstStyle>
          <a:p>
            <a:pPr>
              <a:defRPr/>
            </a:pPr>
            <a:fld id="{A0B6541D-5ADB-48F1-8EAA-78B02E777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9523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60E6-C33B-4039-9B8E-40149A987AD6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7716-EAC7-4B02-AA1C-800086823B9E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8967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0A00-B2FE-4172-A23F-375493AEF964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D81D-9C03-4056-B4C5-2E97BDEF0DA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8483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C07A-70F9-4B20-8D0C-B5DED221B412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327F-D81B-44B9-AC49-AA4E63BA16D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0991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11B7-CAB7-488C-8C92-87673875E7A8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A28B-D9D8-431C-B754-E503D556DDB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970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C757-0AF6-496D-8B5A-795AACC10C67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B84B-7281-408C-8D5C-D667DA09172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096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ED4D-9A30-4061-9169-0C11B339CA0B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D860-E437-498C-93C0-CF41AC9F61F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940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C071-C977-47D2-BF66-7465F6A6CA7E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6838-5D6A-4EB2-BBCF-70C15D83610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700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t-IT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t-IT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4D6328-F230-4C6E-B053-9C4B308ADD05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D7C894-1BC5-4B7C-A410-80D188D0AB1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/>
          <p:cNvSpPr>
            <a:spLocks noGrp="1"/>
          </p:cNvSpPr>
          <p:nvPr>
            <p:ph type="title"/>
          </p:nvPr>
        </p:nvSpPr>
        <p:spPr bwMode="auto">
          <a:xfrm>
            <a:off x="881063" y="881063"/>
            <a:ext cx="104298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8767" tIns="48767" rIns="48767" bIns="48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smtClean="0">
                <a:sym typeface="Helvetica" panose="020B0604020202020204" pitchFamily="34" charset="0"/>
              </a:rPr>
              <a:t>Text názvu</a:t>
            </a:r>
          </a:p>
        </p:txBody>
      </p:sp>
      <p:sp>
        <p:nvSpPr>
          <p:cNvPr id="2051" name="Shape 3"/>
          <p:cNvSpPr>
            <a:spLocks noGrp="1"/>
          </p:cNvSpPr>
          <p:nvPr>
            <p:ph type="body" idx="1"/>
          </p:nvPr>
        </p:nvSpPr>
        <p:spPr bwMode="auto">
          <a:xfrm>
            <a:off x="881063" y="3429000"/>
            <a:ext cx="104298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8767" tIns="48767" rIns="48767" bIns="48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smtClean="0">
                <a:sym typeface="Helvetica" panose="020B0604020202020204" pitchFamily="34" charset="0"/>
              </a:rPr>
              <a:t>Text úrovne 1</a:t>
            </a:r>
          </a:p>
          <a:p>
            <a:pPr lvl="1"/>
            <a:r>
              <a:rPr lang="sr-Latn-RS" altLang="sr-Latn-RS" smtClean="0">
                <a:sym typeface="Helvetica" panose="020B0604020202020204" pitchFamily="34" charset="0"/>
              </a:rPr>
              <a:t>Text úrovne 2</a:t>
            </a:r>
          </a:p>
          <a:p>
            <a:pPr lvl="2"/>
            <a:r>
              <a:rPr lang="sr-Latn-RS" altLang="sr-Latn-RS" smtClean="0">
                <a:sym typeface="Helvetica" panose="020B0604020202020204" pitchFamily="34" charset="0"/>
              </a:rPr>
              <a:t>Text úrovne 3</a:t>
            </a:r>
          </a:p>
          <a:p>
            <a:pPr lvl="3"/>
            <a:r>
              <a:rPr lang="sr-Latn-RS" altLang="sr-Latn-RS" smtClean="0">
                <a:sym typeface="Helvetica" panose="020B0604020202020204" pitchFamily="34" charset="0"/>
              </a:rPr>
              <a:t>Text úrovne 4</a:t>
            </a:r>
          </a:p>
          <a:p>
            <a:pPr lvl="4"/>
            <a:r>
              <a:rPr lang="sr-Latn-RS" altLang="sr-Latn-RS" smtClean="0">
                <a:sym typeface="Helvetica" panose="020B0604020202020204" pitchFamily="34" charset="0"/>
              </a:rPr>
              <a:t>Text úrovne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937875" y="881063"/>
            <a:ext cx="409575" cy="554037"/>
          </a:xfrm>
          <a:prstGeom prst="rect">
            <a:avLst/>
          </a:prstGeom>
          <a:ln w="12700">
            <a:miter lim="400000"/>
          </a:ln>
        </p:spPr>
        <p:txBody>
          <a:bodyPr vert="horz" wrap="none" lIns="48767" tIns="48767" rIns="48767" bIns="48767" numCol="1" anchor="t" anchorCtr="0" compatLnSpc="1">
            <a:prstTxWarp prst="textNoShape">
              <a:avLst/>
            </a:prstTxWarp>
            <a:spAutoFit/>
          </a:bodyPr>
          <a:lstStyle>
            <a:lvl1pPr algn="ctr" defTabSz="411163" eaLnBrk="1">
              <a:lnSpc>
                <a:spcPct val="150000"/>
              </a:lnSpc>
              <a:defRPr sz="190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</a:lstStyle>
          <a:p>
            <a:pPr>
              <a:defRPr/>
            </a:pPr>
            <a:fld id="{5C67D89A-7F39-433B-9E26-3CAB7960D1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l" defTabSz="4095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/>
          <a:ea typeface="Arial"/>
          <a:cs typeface="Arial"/>
          <a:sym typeface="Helvetica" panose="020B0604020202020204" pitchFamily="34" charset="0"/>
        </a:defRPr>
      </a:lvl1pPr>
      <a:lvl2pPr algn="l" defTabSz="4095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" panose="020B0604020202020204" pitchFamily="34" charset="0"/>
        </a:defRPr>
      </a:lvl2pPr>
      <a:lvl3pPr algn="l" defTabSz="4095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" panose="020B0604020202020204" pitchFamily="34" charset="0"/>
        </a:defRPr>
      </a:lvl3pPr>
      <a:lvl4pPr algn="l" defTabSz="4095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" panose="020B0604020202020204" pitchFamily="34" charset="0"/>
        </a:defRPr>
      </a:lvl4pPr>
      <a:lvl5pPr algn="l" defTabSz="40957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" panose="020B0604020202020204" pitchFamily="34" charset="0"/>
        </a:defRPr>
      </a:lvl5pPr>
      <a:lvl6pPr marL="0" marR="0" indent="571435" algn="l" defTabSz="4127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73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722" algn="l" defTabSz="4127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73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009" algn="l" defTabSz="4127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73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296" algn="l" defTabSz="4127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73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algn="l" defTabSz="409575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900">
          <a:solidFill>
            <a:srgbClr val="53585F"/>
          </a:solidFill>
          <a:latin typeface="Arial"/>
          <a:ea typeface="Arial"/>
          <a:cs typeface="Arial"/>
          <a:sym typeface="Helvetica" panose="020B0604020202020204" pitchFamily="34" charset="0"/>
        </a:defRPr>
      </a:lvl1pPr>
      <a:lvl2pPr indent="111125" algn="l" defTabSz="409575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900">
          <a:solidFill>
            <a:srgbClr val="53585F"/>
          </a:solidFill>
          <a:latin typeface="Arial"/>
          <a:ea typeface="Arial"/>
          <a:cs typeface="Arial"/>
          <a:sym typeface="Helvetica" panose="020B0604020202020204" pitchFamily="34" charset="0"/>
        </a:defRPr>
      </a:lvl2pPr>
      <a:lvl3pPr indent="225425" algn="l" defTabSz="409575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900">
          <a:solidFill>
            <a:srgbClr val="53585F"/>
          </a:solidFill>
          <a:latin typeface="Arial"/>
          <a:ea typeface="Arial"/>
          <a:cs typeface="Arial"/>
          <a:sym typeface="Helvetica" panose="020B0604020202020204" pitchFamily="34" charset="0"/>
        </a:defRPr>
      </a:lvl3pPr>
      <a:lvl4pPr indent="339725" algn="l" defTabSz="409575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900">
          <a:solidFill>
            <a:srgbClr val="53585F"/>
          </a:solidFill>
          <a:latin typeface="Arial"/>
          <a:ea typeface="Arial"/>
          <a:cs typeface="Arial"/>
          <a:sym typeface="Helvetica" panose="020B0604020202020204" pitchFamily="34" charset="0"/>
        </a:defRPr>
      </a:lvl4pPr>
      <a:lvl5pPr indent="454025" algn="l" defTabSz="409575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900">
          <a:solidFill>
            <a:srgbClr val="53585F"/>
          </a:solidFill>
          <a:latin typeface="Arial"/>
          <a:ea typeface="Arial"/>
          <a:cs typeface="Arial"/>
          <a:sym typeface="Helvetica" panose="020B0604020202020204" pitchFamily="34" charset="0"/>
        </a:defRPr>
      </a:lvl5pPr>
      <a:lvl6pPr marL="0" marR="0" indent="571435" algn="l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1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722" algn="l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1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009" algn="l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1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296" algn="l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1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86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74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61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47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35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22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009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96" algn="ctr" defTabSz="412704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7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914400" y="2132013"/>
            <a:ext cx="10363200" cy="1468437"/>
          </a:xfrm>
        </p:spPr>
        <p:txBody>
          <a:bodyPr/>
          <a:lstStyle/>
          <a:p>
            <a:pPr eaLnBrk="1" hangingPunct="1"/>
            <a:endParaRPr lang="hr-BA" altLang="sr-Latn-RS" smtClean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BA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B5790D-3DAF-4F10-81B8-4858978E944F}" type="slidenum">
              <a:rPr lang="hr-HR" altLang="sr-Latn-RS">
                <a:solidFill>
                  <a:srgbClr val="898989"/>
                </a:solidFill>
                <a:cs typeface="Arial" panose="020B0604020202020204" pitchFamily="34" charset="0"/>
              </a:rPr>
              <a:pPr/>
              <a:t>1</a:t>
            </a:fld>
            <a:endParaRPr lang="hr-HR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0"/>
            <a:ext cx="448468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Pravokutnik 1"/>
          <p:cNvSpPr>
            <a:spLocks noChangeArrowheads="1"/>
          </p:cNvSpPr>
          <p:nvPr/>
        </p:nvSpPr>
        <p:spPr bwMode="auto">
          <a:xfrm>
            <a:off x="7778750" y="4456113"/>
            <a:ext cx="434181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7375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sr-Latn-RS" sz="1467">
                <a:solidFill>
                  <a:schemeClr val="bg1"/>
                </a:solidFill>
                <a:latin typeface="Arial" panose="020B0604020202020204" pitchFamily="34" charset="0"/>
              </a:rPr>
              <a:t>Tomislav Šarić</a:t>
            </a:r>
            <a:endParaRPr lang="hr-HR" altLang="sr-Latn-RS" sz="1467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sr-Latn-RS" sz="1467">
                <a:solidFill>
                  <a:schemeClr val="bg1"/>
                </a:solidFill>
                <a:latin typeface="Arial" panose="020B0604020202020204" pitchFamily="34" charset="0"/>
              </a:rPr>
              <a:t>Department of Ecology, Agronomy and Aquaculture </a:t>
            </a:r>
            <a:endParaRPr lang="hr-HR" altLang="sr-Latn-RS" sz="1467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sr-Latn-RS" sz="1467">
                <a:solidFill>
                  <a:schemeClr val="bg1"/>
                </a:solidFill>
                <a:latin typeface="Arial" panose="020B0604020202020204" pitchFamily="34" charset="0"/>
              </a:rPr>
              <a:t>University of Zadar</a:t>
            </a:r>
            <a:endParaRPr lang="hr-HR" altLang="sr-Latn-RS" sz="1467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sr-Latn-RS" sz="1467">
                <a:solidFill>
                  <a:schemeClr val="bg1"/>
                </a:solidFill>
                <a:latin typeface="Arial" panose="020B0604020202020204" pitchFamily="34" charset="0"/>
              </a:rPr>
              <a:t>Croatia</a:t>
            </a:r>
          </a:p>
        </p:txBody>
      </p:sp>
      <p:pic>
        <p:nvPicPr>
          <p:cNvPr id="1844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497638"/>
            <a:ext cx="503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PROJECT INFO</a:t>
            </a:r>
            <a:endParaRPr lang="it-IT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hr-HR" dirty="0" smtClean="0"/>
              <a:t>Total </a:t>
            </a:r>
            <a:r>
              <a:rPr lang="hr-HR" dirty="0" err="1"/>
              <a:t>eligible</a:t>
            </a:r>
            <a:r>
              <a:rPr lang="hr-HR" dirty="0"/>
              <a:t> </a:t>
            </a:r>
            <a:r>
              <a:rPr lang="hr-HR" dirty="0" err="1"/>
              <a:t>costs</a:t>
            </a:r>
            <a:r>
              <a:rPr lang="hr-HR" dirty="0"/>
              <a:t>: 399.493,00 </a:t>
            </a:r>
            <a:r>
              <a:rPr lang="hr-HR" dirty="0" smtClean="0"/>
              <a:t>€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hr-HR" dirty="0" smtClean="0"/>
              <a:t>EU </a:t>
            </a:r>
            <a:r>
              <a:rPr lang="hr-HR" dirty="0" err="1"/>
              <a:t>contribution</a:t>
            </a:r>
            <a:r>
              <a:rPr lang="hr-HR" dirty="0"/>
              <a:t>: 319.593,00 </a:t>
            </a:r>
            <a:r>
              <a:rPr lang="hr-HR" dirty="0" smtClean="0"/>
              <a:t>€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hr-HR" dirty="0" smtClean="0"/>
              <a:t>Project </a:t>
            </a:r>
            <a:r>
              <a:rPr lang="hr-HR" dirty="0" err="1"/>
              <a:t>duration</a:t>
            </a:r>
            <a:r>
              <a:rPr lang="hr-HR" dirty="0"/>
              <a:t>: 01/01/2017 – 31/12/2018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dirty="0" smtClean="0"/>
              <a:t>Coordinator</a:t>
            </a:r>
            <a:r>
              <a:rPr lang="en-GB" dirty="0"/>
              <a:t>: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dirty="0"/>
              <a:t>P1 - University of Zadar, Department of ecology, agronomy and aquaculture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dirty="0"/>
              <a:t>Partners: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dirty="0"/>
              <a:t>P2 - </a:t>
            </a:r>
            <a:r>
              <a:rPr lang="en-GB" dirty="0" err="1"/>
              <a:t>Cromaris</a:t>
            </a:r>
            <a:r>
              <a:rPr lang="en-GB" dirty="0"/>
              <a:t> </a:t>
            </a:r>
            <a:r>
              <a:rPr lang="en-GB" dirty="0" err="1"/>
              <a:t>d.d</a:t>
            </a:r>
            <a:r>
              <a:rPr lang="en-GB" dirty="0" smtClean="0"/>
              <a:t>.</a:t>
            </a:r>
            <a:endParaRPr lang="en-GB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dirty="0"/>
              <a:t>P3 - WWF Adria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dirty="0"/>
              <a:t>P4 - Zadar County Rural Development </a:t>
            </a:r>
            <a:r>
              <a:rPr lang="en-GB" dirty="0" smtClean="0"/>
              <a:t>Agency</a:t>
            </a:r>
            <a:endParaRPr lang="en-GB" dirty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r="35265"/>
          <a:stretch>
            <a:fillRect/>
          </a:stretch>
        </p:blipFill>
        <p:spPr bwMode="auto">
          <a:xfrm>
            <a:off x="6858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903913" y="260350"/>
            <a:ext cx="56784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sr-Latn-RS" sz="3733" dirty="0"/>
              <a:t>PROJECT OBJECTIVES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903913" y="1655763"/>
            <a:ext cx="6242050" cy="45243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sz="2667" dirty="0" smtClean="0"/>
              <a:t>Main objective: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To create new skills and competences in blue economy sector and increase the employability of current and future sectors' workers in the County of Zadar and broader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sz="2667" dirty="0" smtClean="0"/>
              <a:t>Two specific objectives: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To create conditions for training of a new generation of students and professionals equipped with the appropriate skills to match the needs of the blue industry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To provide people already working in the field with the new skills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sr-Latn-RS" dirty="0" smtClean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57134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z="3200" smtClean="0"/>
              <a:t>GRADUATE STUDY PROGRAMME – 1st objective achieved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768013" cy="3262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sz="2667" b="1" dirty="0" smtClean="0"/>
              <a:t>„Sustainable Management of Aquatic Ecosystems”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Science area: Biotechnical; Duration - Two years; Number of ECTS: 120 ECTS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Multidisciplinary approach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made with inputs from 4 different sectors (scientific, public, private-blue sector, non-government)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Various fields covered; from local to global topics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Students easily employable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sr-Latn-R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altLang="sr-Latn-RS" dirty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8" b="33496"/>
          <a:stretch>
            <a:fillRect/>
          </a:stretch>
        </p:blipFill>
        <p:spPr bwMode="auto">
          <a:xfrm>
            <a:off x="0" y="4862513"/>
            <a:ext cx="12192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3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sr-Latn-RS" sz="3733" dirty="0" smtClean="0"/>
              <a:t>ON-LINE TRAINING COURSE – 2nd objective achieved  </a:t>
            </a:r>
            <a:endParaRPr lang="en-GB" altLang="sr-Latn-RS" sz="3733" dirty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611188" y="1316038"/>
            <a:ext cx="10971212" cy="1911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sz="2667" dirty="0" smtClean="0"/>
              <a:t>New learning material accessible to everybody (Universities, VET providers, companies in the sector, general public) and completely free (on-line)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„</a:t>
            </a:r>
            <a:r>
              <a:rPr lang="en-GB" altLang="sr-Latn-RS" b="1" dirty="0" smtClean="0"/>
              <a:t>Introduction to Sustainable Fisheries Practice </a:t>
            </a:r>
            <a:r>
              <a:rPr lang="en-GB" altLang="sr-Latn-RS" dirty="0" smtClean="0"/>
              <a:t>”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sr-Latn-RS" dirty="0" smtClean="0"/>
              <a:t>Sector analysis and workers’ needs respected during the development  of online course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altLang="sr-Latn-RS" sz="2667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sr-Latn-RS" sz="2667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8B0175-0714-408A-BFD0-3FE41DFD5E63}" type="slidenum">
              <a:rPr lang="hr-HR" altLang="sr-Latn-RS">
                <a:solidFill>
                  <a:srgbClr val="898989"/>
                </a:solidFill>
                <a:cs typeface="Arial" panose="020B0604020202020204" pitchFamily="34" charset="0"/>
              </a:rPr>
              <a:pPr/>
              <a:t>5</a:t>
            </a:fld>
            <a:endParaRPr lang="hr-HR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903663"/>
            <a:ext cx="51593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30650"/>
            <a:ext cx="50387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" y="3227388"/>
            <a:ext cx="4873625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dirty="0">
                <a:solidFill>
                  <a:srgbClr val="FF0000"/>
                </a:solidFill>
                <a:latin typeface="+mn-lt"/>
              </a:rPr>
              <a:t>Would you like to improve your knowledge related to the fish farming?</a:t>
            </a:r>
            <a:endParaRPr lang="en-GB" sz="2133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850" y="3227388"/>
            <a:ext cx="5029200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dirty="0">
                <a:solidFill>
                  <a:srgbClr val="FF0000"/>
                </a:solidFill>
                <a:latin typeface="+mn-lt"/>
              </a:rPr>
              <a:t>Please, mark in which of the stated areas would you like to gain further knowledge?</a:t>
            </a:r>
            <a:endParaRPr lang="en-GB" sz="2133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Transferability and replicability </a:t>
            </a:r>
            <a:endParaRPr lang="it-IT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44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On-line course: </a:t>
            </a:r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easily transferable and replicable in any other area and/or country in the EU (and wider) </a:t>
            </a:r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easily adoptable in diverse fisheries and aquaculture sector</a:t>
            </a:r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Study programme: </a:t>
            </a:r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transferable thought knowledge within student exchange programs ( for example: ERASMUS</a:t>
            </a:r>
            <a:r>
              <a:rPr lang="hr-HR" altLang="en-US" dirty="0" smtClean="0"/>
              <a:t>+</a:t>
            </a:r>
            <a:r>
              <a:rPr lang="en-GB" altLang="en-US" dirty="0" smtClean="0"/>
              <a:t>)</a:t>
            </a:r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hr-HR" altLang="en-US" dirty="0"/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hr-HR" altLang="en-US" dirty="0" smtClean="0"/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hr-HR" altLang="en-US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hr-HR" altLang="en-US" dirty="0" smtClean="0"/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15135"/>
          <a:stretch>
            <a:fillRect/>
          </a:stretch>
        </p:blipFill>
        <p:spPr bwMode="auto">
          <a:xfrm>
            <a:off x="6832600" y="4613275"/>
            <a:ext cx="5359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ontent Placeholder 2"/>
          <p:cNvSpPr txBox="1">
            <a:spLocks/>
          </p:cNvSpPr>
          <p:nvPr/>
        </p:nvSpPr>
        <p:spPr bwMode="auto">
          <a:xfrm>
            <a:off x="838200" y="4645025"/>
            <a:ext cx="59944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en-GB" altLang="en-US" dirty="0"/>
              <a:t>development process of graduate study could be used as a good multidisciplinary approach example (joint work of various stakeholders from different sectors –cooperation required!)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Potential barriers and how to overcome them</a:t>
            </a:r>
            <a:endParaRPr lang="en-GB" alt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6137952" cy="4852577"/>
          </a:xfrm>
        </p:spPr>
        <p:txBody>
          <a:bodyPr/>
          <a:lstStyle/>
          <a:p>
            <a:pPr eaLnBrk="1" hangingPunct="1">
              <a:buBlip>
                <a:blip r:embed="rId3"/>
              </a:buBlip>
              <a:defRPr/>
            </a:pPr>
            <a:r>
              <a:rPr lang="en-GB" altLang="en-US" dirty="0" smtClean="0"/>
              <a:t>On-line course</a:t>
            </a:r>
            <a:r>
              <a:rPr lang="hr-HR" altLang="en-US" dirty="0" smtClean="0"/>
              <a:t>:</a:t>
            </a:r>
          </a:p>
          <a:p>
            <a:pPr lvl="1" eaLnBrk="1" hangingPunct="1">
              <a:buBlip>
                <a:blip r:embed="rId3"/>
              </a:buBlip>
              <a:defRPr/>
            </a:pPr>
            <a:r>
              <a:rPr lang="en-GB" altLang="en-US" dirty="0" smtClean="0"/>
              <a:t>Available in English language. However, in fisheries sector through the Mediterranean countries this could be potential </a:t>
            </a:r>
            <a:r>
              <a:rPr lang="en-GB" dirty="0" smtClean="0"/>
              <a:t>barrier. To overcome this problem, modules within on-line course should be translated.</a:t>
            </a:r>
            <a:endParaRPr lang="en-GB" altLang="en-US" dirty="0" smtClean="0"/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Study programme</a:t>
            </a:r>
            <a:r>
              <a:rPr lang="hr-HR" altLang="en-US" dirty="0" smtClean="0"/>
              <a:t>:</a:t>
            </a:r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altLang="en-US" dirty="0" smtClean="0"/>
              <a:t>Mainly in Croatian language with few courses taught in English language. Therefore, to have broader audience in future, we plan to propose whole study program in English language.</a:t>
            </a:r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hr-HR" altLang="en-US" dirty="0" smtClean="0"/>
          </a:p>
          <a:p>
            <a:pPr lvl="1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hr-HR" altLang="en-US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hr-HR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168" y="2127629"/>
            <a:ext cx="5070832" cy="34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2344"/>
          <p:cNvSpPr>
            <a:spLocks noGrp="1"/>
          </p:cNvSpPr>
          <p:nvPr>
            <p:ph type="title"/>
          </p:nvPr>
        </p:nvSpPr>
        <p:spPr>
          <a:xfrm>
            <a:off x="881063" y="3771900"/>
            <a:ext cx="10429875" cy="503238"/>
          </a:xfrm>
        </p:spPr>
        <p:txBody>
          <a:bodyPr/>
          <a:lstStyle/>
          <a:p>
            <a:pPr defTabSz="410623" eaLnBrk="1" hangingPunct="1">
              <a:defRPr/>
            </a:pPr>
            <a:r>
              <a:rPr lang="sk-SK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RS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hank </a:t>
            </a:r>
            <a:r>
              <a:rPr lang="sk-SK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r-Latn-RS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sk-SK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r-Latn-RS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sk-SK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r-Latn-RS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sk-SK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altLang="sr-Latn-RS" sz="3733" dirty="0">
                <a:latin typeface="Arial" panose="020B0604020202020204" pitchFamily="34" charset="0"/>
                <a:cs typeface="Arial" panose="020B0604020202020204" pitchFamily="34" charset="0"/>
              </a:rPr>
              <a:t>ttention</a:t>
            </a: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527050"/>
            <a:ext cx="3673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1519238" y="5602288"/>
            <a:ext cx="97917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4">
              <a:defRPr/>
            </a:pPr>
            <a:r>
              <a:rPr lang="hr-HR" altLang="sr-Latn-RS" sz="2133" dirty="0">
                <a:solidFill>
                  <a:prstClr val="white"/>
                </a:solidFill>
                <a:cs typeface="Helvetica" panose="020B0604020202020204" pitchFamily="34" charset="0"/>
              </a:rPr>
              <a:t>www.bluesmart.hr               Facebook                  Twitter                 Newsletter </a:t>
            </a: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5576888"/>
            <a:ext cx="473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57688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557688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580063"/>
            <a:ext cx="45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491288"/>
            <a:ext cx="504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17439979-1B79-420C-9774-17645F17DA4F}"/>
</file>

<file path=customXml/itemProps2.xml><?xml version="1.0" encoding="utf-8"?>
<ds:datastoreItem xmlns:ds="http://schemas.openxmlformats.org/officeDocument/2006/customXml" ds:itemID="{26D03B58-EFE5-49AC-BB0C-59FA909878EA}"/>
</file>

<file path=customXml/itemProps3.xml><?xml version="1.0" encoding="utf-8"?>
<ds:datastoreItem xmlns:ds="http://schemas.openxmlformats.org/officeDocument/2006/customXml" ds:itemID="{87C5EEBE-88BD-4E98-B57A-D353D5E25F4D}"/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461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Office Theme</vt:lpstr>
      <vt:lpstr>White</vt:lpstr>
      <vt:lpstr>PowerPoint Presentation</vt:lpstr>
      <vt:lpstr>PROJECT INFO</vt:lpstr>
      <vt:lpstr>PROJECT OBJECTIVES</vt:lpstr>
      <vt:lpstr>GRADUATE STUDY PROGRAMME – 1st objective achieved </vt:lpstr>
      <vt:lpstr>ON-LINE TRAINING COURSE – 2nd objective achieved  </vt:lpstr>
      <vt:lpstr>Transferability and replicability </vt:lpstr>
      <vt:lpstr>Potential barriers and how to overcome them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SMART</dc:title>
  <dc:creator>Hewlett-Packard Company</dc:creator>
  <cp:lastModifiedBy>tosaric@unizd.hr</cp:lastModifiedBy>
  <cp:revision>31</cp:revision>
  <dcterms:created xsi:type="dcterms:W3CDTF">2019-03-31T14:22:34Z</dcterms:created>
  <dcterms:modified xsi:type="dcterms:W3CDTF">2019-04-05T11:34:27Z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