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8" r:id="rId2"/>
    <p:sldId id="271" r:id="rId3"/>
    <p:sldId id="263" r:id="rId4"/>
    <p:sldId id="286" r:id="rId5"/>
    <p:sldId id="282" r:id="rId6"/>
    <p:sldId id="269" r:id="rId7"/>
    <p:sldId id="280" r:id="rId8"/>
    <p:sldId id="285" r:id="rId9"/>
    <p:sldId id="289" r:id="rId10"/>
    <p:sldId id="276" r:id="rId11"/>
    <p:sldId id="287" r:id="rId12"/>
    <p:sldId id="281" r:id="rId13"/>
    <p:sldId id="283" r:id="rId14"/>
    <p:sldId id="292" r:id="rId15"/>
    <p:sldId id="293" r:id="rId16"/>
    <p:sldId id="291" r:id="rId17"/>
    <p:sldId id="290" r:id="rId18"/>
    <p:sldId id="270" r:id="rId19"/>
    <p:sldId id="272" r:id="rId20"/>
    <p:sldId id="288" r:id="rId21"/>
    <p:sldId id="275" r:id="rId22"/>
    <p:sldId id="266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37" autoAdjust="0"/>
  </p:normalViewPr>
  <p:slideViewPr>
    <p:cSldViewPr showGuides="1">
      <p:cViewPr>
        <p:scale>
          <a:sx n="80" d="100"/>
          <a:sy n="80" d="100"/>
        </p:scale>
        <p:origin x="-2514" y="-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EBC48-F15C-426D-ADFF-A2C2C89A1D6B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7A459-E541-438A-97E5-47FA66C84E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93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17D872E-F0D8-45E7-99B2-D594FC6F6161}" type="slidenum">
              <a:rPr lang="fr-FR" smtClean="0"/>
              <a:t>‹#›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E46056B-5102-4EDF-BBAF-29836A81C11C}" type="datetimeFigureOut">
              <a:rPr lang="fr-FR" smtClean="0"/>
              <a:t>30/09/2015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3568" y="956320"/>
            <a:ext cx="7575039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UNESCO and the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2001 Convention on the Protection of the Underwater Cultural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Heritage</a:t>
            </a:r>
            <a:endParaRPr lang="fr-F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6" descr="unesco_underwater_cultural_heritage_en_fina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47" y="4961979"/>
            <a:ext cx="26638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41" y="2708920"/>
            <a:ext cx="3993776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9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620000" cy="1143000"/>
          </a:xfrm>
        </p:spPr>
        <p:txBody>
          <a:bodyPr/>
          <a:lstStyle/>
          <a:p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stand.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464296"/>
            <a:ext cx="8219256" cy="3340968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/>
              <a:t>51 ratifications, incl. </a:t>
            </a:r>
            <a:r>
              <a:rPr lang="fr-FR" sz="2800" dirty="0" err="1" smtClean="0"/>
              <a:t>many</a:t>
            </a:r>
            <a:r>
              <a:rPr lang="fr-FR" sz="2800" dirty="0" smtClean="0"/>
              <a:t> EU States</a:t>
            </a:r>
          </a:p>
          <a:p>
            <a:r>
              <a:rPr lang="fr-FR" sz="2800" dirty="0" smtClean="0"/>
              <a:t>2001 Convention central standard for</a:t>
            </a:r>
          </a:p>
          <a:p>
            <a:pPr marL="114300" indent="0">
              <a:buNone/>
            </a:pPr>
            <a:r>
              <a:rPr lang="fr-FR" sz="2800" dirty="0" smtClean="0"/>
              <a:t>   </a:t>
            </a:r>
            <a:r>
              <a:rPr lang="fr-FR" sz="2800" dirty="0" err="1" smtClean="0"/>
              <a:t>underwater</a:t>
            </a:r>
            <a:r>
              <a:rPr lang="fr-FR" sz="2800" dirty="0" smtClean="0"/>
              <a:t> </a:t>
            </a:r>
            <a:r>
              <a:rPr lang="fr-FR" sz="2800" dirty="0" err="1" smtClean="0"/>
              <a:t>archaeology</a:t>
            </a:r>
            <a:r>
              <a:rPr lang="fr-FR" sz="2800" dirty="0" smtClean="0"/>
              <a:t> </a:t>
            </a:r>
            <a:r>
              <a:rPr lang="fr-FR" sz="2800" dirty="0" err="1" smtClean="0"/>
              <a:t>worldwide</a:t>
            </a:r>
            <a:r>
              <a:rPr lang="fr-FR" sz="2800" dirty="0" smtClean="0"/>
              <a:t>.</a:t>
            </a:r>
          </a:p>
          <a:p>
            <a:r>
              <a:rPr lang="fr-FR" sz="2800" dirty="0" smtClean="0"/>
              <a:t>12-expert </a:t>
            </a:r>
            <a:r>
              <a:rPr lang="fr-FR" sz="2800" dirty="0" err="1"/>
              <a:t>Advisory</a:t>
            </a:r>
            <a:r>
              <a:rPr lang="fr-FR" sz="2800" dirty="0"/>
              <a:t> Body (STAB</a:t>
            </a:r>
            <a:r>
              <a:rPr lang="fr-FR" sz="2800" dirty="0" smtClean="0"/>
              <a:t>)</a:t>
            </a:r>
            <a:endParaRPr lang="fr-FR" sz="2800" dirty="0"/>
          </a:p>
          <a:p>
            <a:r>
              <a:rPr lang="fr-FR" sz="2800" dirty="0" smtClean="0"/>
              <a:t>Wide training </a:t>
            </a:r>
            <a:r>
              <a:rPr lang="fr-FR" sz="2800" dirty="0" err="1" smtClean="0"/>
              <a:t>provided</a:t>
            </a:r>
            <a:endParaRPr lang="fr-FR" sz="2800" dirty="0" smtClean="0"/>
          </a:p>
          <a:p>
            <a:r>
              <a:rPr lang="fr-FR" sz="2800" dirty="0" smtClean="0"/>
              <a:t>Extensive training  and communication </a:t>
            </a:r>
            <a:r>
              <a:rPr lang="fr-FR" sz="2800" dirty="0" err="1" smtClean="0"/>
              <a:t>material</a:t>
            </a:r>
            <a:endParaRPr lang="fr-FR" sz="2800" dirty="0" smtClean="0"/>
          </a:p>
          <a:p>
            <a:r>
              <a:rPr lang="fr-FR" sz="2800" dirty="0" smtClean="0"/>
              <a:t>50 UNESCO Field Offices </a:t>
            </a:r>
            <a:r>
              <a:rPr lang="fr-FR" sz="2800" dirty="0" err="1" smtClean="0"/>
              <a:t>working</a:t>
            </a:r>
            <a:r>
              <a:rPr lang="fr-FR" sz="2800" dirty="0" smtClean="0"/>
              <a:t> on UCH issues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1" t="8392" r="12967" b="1809"/>
          <a:stretch/>
        </p:blipFill>
        <p:spPr bwMode="auto">
          <a:xfrm>
            <a:off x="6228184" y="692696"/>
            <a:ext cx="2143066" cy="305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98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4437112"/>
            <a:ext cx="7620000" cy="1143000"/>
          </a:xfrm>
        </p:spPr>
        <p:txBody>
          <a:bodyPr/>
          <a:lstStyle/>
          <a:p>
            <a:r>
              <a:rPr lang="fr-FR" sz="4400" b="1" dirty="0" smtClean="0"/>
              <a:t>Objective 2</a:t>
            </a:r>
            <a:br>
              <a:rPr lang="fr-FR" sz="4400" b="1" dirty="0" smtClean="0"/>
            </a:br>
            <a:r>
              <a:rPr lang="fr-FR" sz="4400" b="1" dirty="0" err="1" smtClean="0"/>
              <a:t>Making</a:t>
            </a:r>
            <a:r>
              <a:rPr lang="fr-FR" sz="4400" b="1" dirty="0" smtClean="0"/>
              <a:t> </a:t>
            </a:r>
            <a:r>
              <a:rPr lang="fr-FR" sz="4400" b="1" dirty="0" err="1" smtClean="0"/>
              <a:t>Submerged</a:t>
            </a:r>
            <a:r>
              <a:rPr lang="fr-FR" sz="4400" b="1" dirty="0" smtClean="0"/>
              <a:t> </a:t>
            </a:r>
            <a:r>
              <a:rPr lang="fr-FR" sz="4400" b="1" dirty="0" err="1" smtClean="0"/>
              <a:t>Heritage</a:t>
            </a:r>
            <a:r>
              <a:rPr lang="fr-FR" sz="4400" b="1" dirty="0" smtClean="0"/>
              <a:t> Accessible</a:t>
            </a:r>
            <a:endParaRPr lang="fr-FR" b="1" dirty="0"/>
          </a:p>
        </p:txBody>
      </p:sp>
      <p:pic>
        <p:nvPicPr>
          <p:cNvPr id="3" name="Picture 2" descr="http://s1.lemde.fr/image/2012/10/18/534x267/1777777_3_b682_un-casque-de-realite-virtuelle-avec-pedales_3c66b0778169318d7dec72cf3392e4b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r="7828"/>
          <a:stretch/>
        </p:blipFill>
        <p:spPr bwMode="auto">
          <a:xfrm>
            <a:off x="3995936" y="1760996"/>
            <a:ext cx="4191990" cy="26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7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7620000" cy="3619872"/>
          </a:xfrm>
        </p:spPr>
        <p:txBody>
          <a:bodyPr>
            <a:normAutofit lnSpcReduction="10000"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The difficulty of access is the dividing factor for the respect for UCH in comparison to land heritage. </a:t>
            </a:r>
          </a:p>
          <a:p>
            <a:endParaRPr lang="en-US" sz="2800" dirty="0" smtClean="0"/>
          </a:p>
          <a:p>
            <a:r>
              <a:rPr lang="en-US" sz="2800" dirty="0" smtClean="0"/>
              <a:t>Make </a:t>
            </a:r>
            <a:r>
              <a:rPr lang="en-US" sz="2800" dirty="0"/>
              <a:t>sites </a:t>
            </a:r>
            <a:r>
              <a:rPr lang="en-US" sz="2800" dirty="0" smtClean="0"/>
              <a:t>accessible, in situ, in museums or </a:t>
            </a:r>
            <a:r>
              <a:rPr lang="en-US" sz="2800" dirty="0" smtClean="0"/>
              <a:t>virtually is crucial.</a:t>
            </a:r>
            <a:endParaRPr lang="en-US" sz="2800" dirty="0"/>
          </a:p>
          <a:p>
            <a:r>
              <a:rPr lang="en-US" sz="2800" dirty="0"/>
              <a:t>Increase the public benefit of </a:t>
            </a:r>
            <a:r>
              <a:rPr lang="en-US" sz="2800" dirty="0" smtClean="0"/>
              <a:t>UCH.</a:t>
            </a:r>
            <a:endParaRPr lang="en-US" sz="2800" dirty="0" smtClean="0"/>
          </a:p>
          <a:p>
            <a:r>
              <a:rPr lang="en-US" sz="2800" dirty="0" smtClean="0"/>
              <a:t>Provide a common access </a:t>
            </a:r>
            <a:r>
              <a:rPr lang="en-US" sz="2800" dirty="0" smtClean="0"/>
              <a:t>platform.</a:t>
            </a:r>
            <a:endParaRPr lang="en-US" sz="2800" dirty="0" smtClean="0"/>
          </a:p>
          <a:p>
            <a:endParaRPr lang="en-US" sz="2800" dirty="0"/>
          </a:p>
          <a:p>
            <a:pPr marL="114300" indent="0">
              <a:buNone/>
            </a:pPr>
            <a:endParaRPr lang="fr-FR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620000" cy="1143000"/>
          </a:xfrm>
        </p:spPr>
        <p:txBody>
          <a:bodyPr/>
          <a:lstStyle/>
          <a:p>
            <a:r>
              <a:rPr lang="fr-FR" dirty="0" err="1" smtClean="0"/>
              <a:t>Making</a:t>
            </a:r>
            <a:r>
              <a:rPr lang="fr-FR" dirty="0" smtClean="0"/>
              <a:t> the invisible visible.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118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scapaflowwrecks.com/img/wrecks/brummer/3d/brummer-a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6615" y="1789"/>
            <a:ext cx="12076360" cy="603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6" descr="https://scontent.xx.fbcdn.net/hphotos-xpa1/t31.0-8/10603819_805078129512618_9219632795561636946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" t="53180" r="34134" b="7697"/>
          <a:stretch/>
        </p:blipFill>
        <p:spPr bwMode="auto">
          <a:xfrm>
            <a:off x="-2052736" y="1789"/>
            <a:ext cx="14258080" cy="59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cdn.historyextra.com/sites/default/files/imagecache/800px_530px/gallery/Pavlopetr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59" y="1789"/>
            <a:ext cx="934886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41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floaty actio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4862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floaty in a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84538"/>
            <a:ext cx="44862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area-cover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57563"/>
            <a:ext cx="4011613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Diver Rig deplo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42132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53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GI RECONSTRUC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064896" cy="1143000"/>
          </a:xfrm>
        </p:spPr>
        <p:txBody>
          <a:bodyPr/>
          <a:lstStyle/>
          <a:p>
            <a:r>
              <a:rPr lang="fr-FR" sz="3200" dirty="0" err="1" smtClean="0"/>
              <a:t>Heritage</a:t>
            </a:r>
            <a:r>
              <a:rPr lang="fr-FR" sz="3200" dirty="0" smtClean="0"/>
              <a:t> </a:t>
            </a:r>
            <a:r>
              <a:rPr lang="fr-FR" sz="3200" dirty="0" err="1" smtClean="0"/>
              <a:t>is</a:t>
            </a:r>
            <a:r>
              <a:rPr lang="fr-FR" sz="3200" dirty="0" smtClean="0"/>
              <a:t> more </a:t>
            </a:r>
            <a:r>
              <a:rPr lang="fr-FR" sz="3200" dirty="0" err="1" smtClean="0"/>
              <a:t>than</a:t>
            </a:r>
            <a:r>
              <a:rPr lang="fr-FR" sz="3200" dirty="0" smtClean="0"/>
              <a:t> beauty…</a:t>
            </a:r>
            <a:br>
              <a:rPr lang="fr-FR" sz="3200" dirty="0" smtClean="0"/>
            </a:br>
            <a:r>
              <a:rPr lang="fr-FR" sz="3200" dirty="0" err="1" smtClean="0"/>
              <a:t>Underwater</a:t>
            </a:r>
            <a:r>
              <a:rPr lang="fr-FR" sz="3200" dirty="0" smtClean="0"/>
              <a:t> cultural </a:t>
            </a:r>
            <a:r>
              <a:rPr lang="fr-FR" sz="3200" dirty="0" err="1" smtClean="0"/>
              <a:t>heritage</a:t>
            </a:r>
            <a:r>
              <a:rPr lang="fr-FR" sz="3200" dirty="0" smtClean="0"/>
              <a:t> &amp; </a:t>
            </a:r>
            <a:r>
              <a:rPr lang="fr-FR" sz="3200" dirty="0" err="1" smtClean="0"/>
              <a:t>peace</a:t>
            </a:r>
            <a:r>
              <a:rPr lang="fr-FR" sz="3200" dirty="0" smtClean="0"/>
              <a:t> </a:t>
            </a:r>
            <a:r>
              <a:rPr lang="fr-FR" sz="3200" dirty="0" err="1" smtClean="0"/>
              <a:t>education</a:t>
            </a:r>
            <a:r>
              <a:rPr lang="fr-FR" sz="3200" dirty="0" smtClean="0"/>
              <a:t>. </a:t>
            </a:r>
            <a:endParaRPr lang="fr-F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7200021" cy="4800600"/>
          </a:xfrm>
        </p:spPr>
      </p:pic>
    </p:spTree>
    <p:extLst>
      <p:ext uri="{BB962C8B-B14F-4D97-AF65-F5344CB8AC3E}">
        <p14:creationId xmlns:p14="http://schemas.microsoft.com/office/powerpoint/2010/main" val="308555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573016"/>
            <a:ext cx="7620000" cy="1143000"/>
          </a:xfrm>
        </p:spPr>
        <p:txBody>
          <a:bodyPr/>
          <a:lstStyle/>
          <a:p>
            <a:r>
              <a:rPr lang="fr-FR" sz="4400" b="1" dirty="0" err="1"/>
              <a:t>What</a:t>
            </a:r>
            <a:r>
              <a:rPr lang="fr-FR" sz="4400" b="1" dirty="0"/>
              <a:t> UNESCO and EU </a:t>
            </a:r>
            <a:r>
              <a:rPr lang="fr-FR" sz="4400" b="1" dirty="0" err="1"/>
              <a:t>can</a:t>
            </a:r>
            <a:r>
              <a:rPr lang="fr-FR" sz="4400" b="1" dirty="0"/>
              <a:t> </a:t>
            </a:r>
            <a:r>
              <a:rPr lang="fr-FR" sz="4400" b="1" dirty="0" err="1"/>
              <a:t>achieve</a:t>
            </a:r>
            <a:r>
              <a:rPr lang="fr-FR" sz="4400" b="1" dirty="0"/>
              <a:t> </a:t>
            </a:r>
            <a:r>
              <a:rPr lang="fr-FR" sz="4400" b="1" dirty="0" err="1"/>
              <a:t>together</a:t>
            </a: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2222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6752"/>
            <a:ext cx="7620000" cy="4800600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Creation of </a:t>
            </a:r>
            <a:r>
              <a:rPr lang="en-US" sz="2400" dirty="0" smtClean="0"/>
              <a:t>UCH </a:t>
            </a:r>
            <a:r>
              <a:rPr lang="en-US" sz="2400" dirty="0"/>
              <a:t>capacities </a:t>
            </a:r>
            <a:r>
              <a:rPr lang="en-US" sz="2400" dirty="0" smtClean="0"/>
              <a:t>and </a:t>
            </a:r>
            <a:r>
              <a:rPr lang="fr-FR" sz="2400" dirty="0" err="1" smtClean="0"/>
              <a:t>common</a:t>
            </a:r>
            <a:r>
              <a:rPr lang="fr-FR" sz="2400" dirty="0" smtClean="0"/>
              <a:t> </a:t>
            </a:r>
            <a:r>
              <a:rPr lang="fr-FR" sz="2400" dirty="0" err="1"/>
              <a:t>advocacy</a:t>
            </a:r>
            <a:r>
              <a:rPr lang="fr-FR" sz="2400" dirty="0"/>
              <a:t> of </a:t>
            </a:r>
            <a:r>
              <a:rPr lang="en-US" sz="2400" dirty="0" smtClean="0"/>
              <a:t>standards (2001 Convention)</a:t>
            </a:r>
            <a:endParaRPr lang="en-US" sz="2400" dirty="0"/>
          </a:p>
          <a:p>
            <a:pPr lvl="1"/>
            <a:r>
              <a:rPr lang="en-US" sz="2400" dirty="0"/>
              <a:t>More protection measures, less UCH exploitation </a:t>
            </a:r>
          </a:p>
          <a:p>
            <a:pPr lvl="1"/>
            <a:r>
              <a:rPr lang="en-US" sz="2400" dirty="0"/>
              <a:t>More research and a global academic network</a:t>
            </a:r>
          </a:p>
          <a:p>
            <a:pPr lvl="1"/>
            <a:r>
              <a:rPr lang="en-US" sz="2400" dirty="0"/>
              <a:t>More conscience of submerged heritage</a:t>
            </a:r>
          </a:p>
          <a:p>
            <a:pPr lvl="1"/>
            <a:r>
              <a:rPr lang="en-US" sz="2400" dirty="0" smtClean="0"/>
              <a:t>Foster access </a:t>
            </a:r>
            <a:r>
              <a:rPr lang="en-US" sz="2400" dirty="0"/>
              <a:t>to UCH</a:t>
            </a:r>
          </a:p>
          <a:p>
            <a:pPr lvl="1"/>
            <a:r>
              <a:rPr lang="en-US" sz="2400" dirty="0"/>
              <a:t>Focusing research and actions on global </a:t>
            </a:r>
            <a:r>
              <a:rPr lang="en-US" sz="2400" dirty="0" smtClean="0"/>
              <a:t>priorities</a:t>
            </a:r>
          </a:p>
          <a:p>
            <a:pPr lvl="1"/>
            <a:r>
              <a:rPr lang="fr-FR" sz="2400" dirty="0" err="1" smtClean="0"/>
              <a:t>Bring</a:t>
            </a:r>
            <a:r>
              <a:rPr lang="fr-FR" sz="2400" dirty="0" smtClean="0"/>
              <a:t> </a:t>
            </a:r>
            <a:r>
              <a:rPr lang="fr-FR" sz="2400" dirty="0"/>
              <a:t>UCH issues </a:t>
            </a:r>
            <a:r>
              <a:rPr lang="fr-FR" sz="2400" dirty="0" err="1"/>
              <a:t>into</a:t>
            </a:r>
            <a:r>
              <a:rPr lang="fr-FR" sz="2400" dirty="0"/>
              <a:t> high-</a:t>
            </a:r>
            <a:r>
              <a:rPr lang="fr-FR" sz="2400" dirty="0" err="1"/>
              <a:t>level</a:t>
            </a:r>
            <a:r>
              <a:rPr lang="fr-FR" sz="2400" dirty="0"/>
              <a:t> discussions on </a:t>
            </a:r>
            <a:r>
              <a:rPr lang="fr-FR" sz="2400" dirty="0" err="1"/>
              <a:t>tourism</a:t>
            </a:r>
            <a:r>
              <a:rPr lang="fr-FR" sz="2400" dirty="0"/>
              <a:t>, </a:t>
            </a:r>
            <a:r>
              <a:rPr lang="fr-FR" sz="2400" dirty="0" err="1"/>
              <a:t>sustainable</a:t>
            </a:r>
            <a:r>
              <a:rPr lang="fr-FR" sz="2400" dirty="0"/>
              <a:t> </a:t>
            </a:r>
            <a:r>
              <a:rPr lang="fr-FR" sz="2400" dirty="0" err="1"/>
              <a:t>development</a:t>
            </a:r>
            <a:r>
              <a:rPr lang="fr-FR" sz="2400" dirty="0"/>
              <a:t>, </a:t>
            </a:r>
            <a:r>
              <a:rPr lang="fr-FR" sz="2400" dirty="0" err="1"/>
              <a:t>climate</a:t>
            </a:r>
            <a:r>
              <a:rPr lang="fr-FR" sz="2400" dirty="0"/>
              <a:t> change, </a:t>
            </a:r>
            <a:r>
              <a:rPr lang="fr-FR" sz="2400" dirty="0" err="1"/>
              <a:t>research</a:t>
            </a:r>
            <a:endParaRPr lang="fr-FR" sz="2400" dirty="0"/>
          </a:p>
          <a:p>
            <a:pPr lvl="1"/>
            <a:endParaRPr lang="en-US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Priorities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6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620000" cy="1143000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advantages</a:t>
            </a:r>
            <a:r>
              <a:rPr lang="fr-FR" dirty="0" smtClean="0"/>
              <a:t> </a:t>
            </a:r>
            <a:r>
              <a:rPr lang="fr-FR" dirty="0" smtClean="0"/>
              <a:t>of </a:t>
            </a:r>
            <a:r>
              <a:rPr lang="fr-FR" dirty="0" smtClean="0"/>
              <a:t>UNESCO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208912" cy="46085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Wide, global expert network</a:t>
            </a:r>
          </a:p>
          <a:p>
            <a:r>
              <a:rPr lang="en-US" sz="2400" dirty="0" smtClean="0"/>
              <a:t>Direct access to 195 governments in culture issues</a:t>
            </a:r>
          </a:p>
          <a:p>
            <a:r>
              <a:rPr lang="en-US" sz="2400" dirty="0" smtClean="0"/>
              <a:t>Close connection to scientific community</a:t>
            </a:r>
          </a:p>
          <a:p>
            <a:r>
              <a:rPr lang="en-US" sz="2400" dirty="0" smtClean="0"/>
              <a:t>50 field offices, 195 Permanent Delegations and National Commissions</a:t>
            </a:r>
          </a:p>
          <a:p>
            <a:r>
              <a:rPr lang="en-US" sz="2400" dirty="0" smtClean="0"/>
              <a:t>Secretariat of 2001 Convention and involvement in field since 40 years</a:t>
            </a:r>
          </a:p>
          <a:p>
            <a:r>
              <a:rPr lang="en-US" sz="2400" dirty="0" smtClean="0"/>
              <a:t>High credibility to set trends in underwater archaeology (scientific standards, foster access, foster virtual reality use, etc.)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41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21" y="595537"/>
            <a:ext cx="7218371" cy="5281735"/>
          </a:xfrm>
          <a:prstGeom prst="rect">
            <a:avLst/>
          </a:prstGeom>
        </p:spPr>
      </p:pic>
      <p:pic>
        <p:nvPicPr>
          <p:cNvPr id="5" name="Picture 18" descr="http://www.unesco.org/new/typo3temp/pics/38c74e3ec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 b="5312"/>
          <a:stretch/>
        </p:blipFill>
        <p:spPr bwMode="auto">
          <a:xfrm>
            <a:off x="864273" y="-27384"/>
            <a:ext cx="7236119" cy="642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387424"/>
            <a:ext cx="7272000" cy="7272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675090"/>
            <a:ext cx="7637054" cy="82591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fr-F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</a:t>
            </a:r>
            <a:r>
              <a:rPr lang="fr-FR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fr-F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  <a:r>
              <a:rPr lang="fr-F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threat</a:t>
            </a:r>
            <a:r>
              <a:rPr lang="fr-F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  <a:endParaRPr lang="fr-F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620000" cy="1143000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the EU </a:t>
            </a:r>
            <a:r>
              <a:rPr lang="fr-FR" dirty="0" err="1" smtClean="0"/>
              <a:t>can</a:t>
            </a:r>
            <a:r>
              <a:rPr lang="fr-FR" dirty="0" smtClean="0"/>
              <a:t> gain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cooperation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UNESCO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76872"/>
            <a:ext cx="8208912" cy="4339952"/>
          </a:xfrm>
        </p:spPr>
        <p:txBody>
          <a:bodyPr>
            <a:normAutofit/>
          </a:bodyPr>
          <a:lstStyle/>
          <a:p>
            <a:r>
              <a:rPr lang="fr-FR" sz="2800" dirty="0" err="1"/>
              <a:t>Sustainable</a:t>
            </a:r>
            <a:r>
              <a:rPr lang="fr-FR" sz="2800" dirty="0"/>
              <a:t> </a:t>
            </a:r>
            <a:r>
              <a:rPr lang="fr-FR" sz="2800" dirty="0" err="1" smtClean="0"/>
              <a:t>projects</a:t>
            </a:r>
            <a:r>
              <a:rPr lang="fr-FR" sz="2800" dirty="0" smtClean="0"/>
              <a:t>, </a:t>
            </a:r>
            <a:r>
              <a:rPr lang="fr-FR" sz="2800" dirty="0" err="1" smtClean="0"/>
              <a:t>integrated</a:t>
            </a:r>
            <a:r>
              <a:rPr lang="fr-FR" sz="2800" dirty="0" smtClean="0"/>
              <a:t> in a long-</a:t>
            </a:r>
            <a:r>
              <a:rPr lang="fr-FR" sz="2800" dirty="0" err="1" smtClean="0"/>
              <a:t>term</a:t>
            </a:r>
            <a:r>
              <a:rPr lang="fr-FR" sz="2800" dirty="0" smtClean="0"/>
              <a:t> culture programme</a:t>
            </a:r>
            <a:endParaRPr lang="fr-FR" sz="2800" dirty="0"/>
          </a:p>
          <a:p>
            <a:r>
              <a:rPr lang="fr-FR" sz="2800" dirty="0" err="1"/>
              <a:t>Reliable</a:t>
            </a:r>
            <a:r>
              <a:rPr lang="fr-FR" sz="2800" dirty="0"/>
              <a:t> expert </a:t>
            </a:r>
            <a:r>
              <a:rPr lang="fr-FR" sz="2800" dirty="0" err="1" smtClean="0"/>
              <a:t>choice</a:t>
            </a:r>
            <a:r>
              <a:rPr lang="fr-FR" sz="2800" dirty="0" smtClean="0"/>
              <a:t> and </a:t>
            </a:r>
            <a:r>
              <a:rPr lang="fr-FR" sz="2800" dirty="0" err="1" smtClean="0"/>
              <a:t>professional</a:t>
            </a:r>
            <a:r>
              <a:rPr lang="fr-FR" sz="2800" dirty="0" smtClean="0"/>
              <a:t> lead</a:t>
            </a:r>
            <a:endParaRPr lang="fr-FR" sz="2800" dirty="0"/>
          </a:p>
          <a:p>
            <a:r>
              <a:rPr lang="fr-FR" sz="2800" dirty="0" smtClean="0"/>
              <a:t>Global </a:t>
            </a:r>
            <a:r>
              <a:rPr lang="fr-FR" sz="2800" dirty="0" err="1"/>
              <a:t>overview</a:t>
            </a:r>
            <a:r>
              <a:rPr lang="fr-FR" sz="2800" dirty="0"/>
              <a:t>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state-of-the-art</a:t>
            </a:r>
            <a:endParaRPr lang="fr-FR" sz="2800" dirty="0"/>
          </a:p>
          <a:p>
            <a:r>
              <a:rPr lang="fr-FR" sz="2800" dirty="0" err="1"/>
              <a:t>Focused</a:t>
            </a:r>
            <a:r>
              <a:rPr lang="fr-FR" sz="2800" dirty="0"/>
              <a:t> interventions on </a:t>
            </a:r>
            <a:r>
              <a:rPr lang="fr-FR" sz="2800" dirty="0" err="1"/>
              <a:t>priority</a:t>
            </a:r>
            <a:r>
              <a:rPr lang="fr-FR" sz="2800" dirty="0"/>
              <a:t> issues in the </a:t>
            </a:r>
            <a:r>
              <a:rPr lang="fr-FR" sz="2800" dirty="0" err="1"/>
              <a:t>field</a:t>
            </a:r>
            <a:endParaRPr lang="fr-FR" sz="2800" dirty="0"/>
          </a:p>
          <a:p>
            <a:r>
              <a:rPr lang="fr-FR" sz="2800" dirty="0"/>
              <a:t>Global </a:t>
            </a:r>
            <a:r>
              <a:rPr lang="fr-FR" sz="2800" dirty="0" smtClean="0"/>
              <a:t>impact on the cultural </a:t>
            </a:r>
            <a:r>
              <a:rPr lang="fr-FR" sz="2800" dirty="0" err="1" smtClean="0"/>
              <a:t>heritage</a:t>
            </a:r>
            <a:r>
              <a:rPr lang="fr-FR" sz="2800" dirty="0" smtClean="0"/>
              <a:t> </a:t>
            </a:r>
            <a:r>
              <a:rPr lang="fr-FR" sz="2800" dirty="0" err="1" smtClean="0"/>
              <a:t>domain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103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http://www.unesco.org/new/typo3temp/pics/e54a5a75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12" y="0"/>
            <a:ext cx="6890980" cy="689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unesco.org/new/typo3temp/pics/d9c0ed7e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12" y="22026"/>
            <a:ext cx="6863358" cy="686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unesco.org/new/typo3temp/pics/9db3b98f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70" y="-27384"/>
            <a:ext cx="6912000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unesco.org/new/typo3temp/pics/26b09c90f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12" y="-27384"/>
            <a:ext cx="6912000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unesco.org/new/typo3temp/pics/ecada9a2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70" y="-3663"/>
            <a:ext cx="6914736" cy="69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5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1"/>
          <p:cNvSpPr>
            <a:spLocks noGrp="1"/>
          </p:cNvSpPr>
          <p:nvPr>
            <p:ph idx="1"/>
          </p:nvPr>
        </p:nvSpPr>
        <p:spPr>
          <a:xfrm>
            <a:off x="467544" y="2240868"/>
            <a:ext cx="7620000" cy="2376264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/>
            <a:endParaRPr lang="fr-FR" altLang="fr-FR" dirty="0" smtClean="0"/>
          </a:p>
          <a:p>
            <a:pPr marL="0" indent="0" eaLnBrk="1" hangingPunct="1"/>
            <a:endParaRPr lang="fr-FR" altLang="fr-FR" sz="9600" dirty="0" smtClean="0"/>
          </a:p>
          <a:p>
            <a:pPr marL="0" indent="0" eaLnBrk="1" hangingPunct="1">
              <a:buFont typeface="Arial" charset="0"/>
              <a:buNone/>
            </a:pPr>
            <a:r>
              <a:rPr lang="fr-FR" altLang="fr-FR" sz="4800" dirty="0" smtClean="0">
                <a:latin typeface="Trebuchet MS" pitchFamily="34" charset="0"/>
              </a:rPr>
              <a:t>Contact:</a:t>
            </a:r>
          </a:p>
          <a:p>
            <a:pPr marL="0" indent="0" eaLnBrk="1" hangingPunct="1"/>
            <a:endParaRPr lang="fr-FR" altLang="fr-FR" sz="4800" dirty="0" smtClean="0">
              <a:latin typeface="Trebuchet MS" pitchFamily="34" charset="0"/>
            </a:endParaRP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fr-FR" altLang="fr-FR" sz="4800" dirty="0" smtClean="0">
                <a:latin typeface="Trebuchet MS" pitchFamily="34" charset="0"/>
              </a:rPr>
              <a:t>Ms Ulrike Guérin, UNESCO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fr-FR" altLang="fr-FR" sz="4800" dirty="0" smtClean="0">
                <a:latin typeface="Trebuchet MS" pitchFamily="34" charset="0"/>
              </a:rPr>
              <a:t>Programme </a:t>
            </a:r>
            <a:r>
              <a:rPr lang="fr-FR" altLang="fr-FR" sz="4800" dirty="0" err="1" smtClean="0">
                <a:latin typeface="Trebuchet MS" pitchFamily="34" charset="0"/>
              </a:rPr>
              <a:t>Specialist</a:t>
            </a:r>
            <a:r>
              <a:rPr lang="fr-FR" altLang="fr-FR" sz="4800" dirty="0" smtClean="0">
                <a:latin typeface="Trebuchet MS" pitchFamily="34" charset="0"/>
              </a:rPr>
              <a:t> in charge of 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fr-FR" altLang="fr-FR" sz="4800" dirty="0" smtClean="0">
                <a:latin typeface="Trebuchet MS" pitchFamily="34" charset="0"/>
              </a:rPr>
              <a:t>Convention on the Protection of the </a:t>
            </a:r>
            <a:r>
              <a:rPr lang="fr-FR" altLang="fr-FR" sz="4800" dirty="0" err="1" smtClean="0">
                <a:latin typeface="Trebuchet MS" pitchFamily="34" charset="0"/>
              </a:rPr>
              <a:t>Underwater</a:t>
            </a:r>
            <a:r>
              <a:rPr lang="fr-FR" altLang="fr-FR" sz="4800" dirty="0" smtClean="0">
                <a:latin typeface="Trebuchet MS" pitchFamily="34" charset="0"/>
              </a:rPr>
              <a:t> Cultural </a:t>
            </a:r>
            <a:r>
              <a:rPr lang="fr-FR" altLang="fr-FR" sz="4800" dirty="0" err="1" smtClean="0">
                <a:latin typeface="Trebuchet MS" pitchFamily="34" charset="0"/>
              </a:rPr>
              <a:t>Heritage</a:t>
            </a:r>
            <a:r>
              <a:rPr lang="fr-FR" altLang="fr-FR" sz="4800" dirty="0" smtClean="0">
                <a:latin typeface="Trebuchet MS" pitchFamily="34" charset="0"/>
              </a:rPr>
              <a:t> (2001)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fr-FR" altLang="fr-FR" sz="4800" dirty="0" smtClean="0">
                <a:latin typeface="Trebuchet MS" pitchFamily="34" charset="0"/>
              </a:rPr>
              <a:t>7, place de Fontenoy, 75352 Paris 07 SP France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en-GB" altLang="fr-FR" sz="4800" dirty="0" smtClean="0">
                <a:latin typeface="Trebuchet MS" pitchFamily="34" charset="0"/>
              </a:rPr>
              <a:t>Tel: + 33 1 45 68 44 06</a:t>
            </a:r>
            <a:endParaRPr lang="fr-FR" altLang="fr-FR" sz="4800" dirty="0" smtClean="0">
              <a:latin typeface="Trebuchet MS" pitchFamily="34" charset="0"/>
            </a:endParaRP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en-GB" altLang="fr-FR" sz="4800" dirty="0" smtClean="0">
                <a:latin typeface="Trebuchet MS" pitchFamily="34" charset="0"/>
              </a:rPr>
              <a:t>Email: u.guerin@unesco.org 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en-GB" altLang="fr-FR" sz="4800" dirty="0" smtClean="0">
                <a:latin typeface="Trebuchet MS" pitchFamily="34" charset="0"/>
              </a:rPr>
              <a:t>Skype: </a:t>
            </a:r>
            <a:r>
              <a:rPr lang="en-GB" altLang="fr-FR" sz="4800" dirty="0" err="1" smtClean="0">
                <a:latin typeface="Trebuchet MS" pitchFamily="34" charset="0"/>
              </a:rPr>
              <a:t>underwaterculturalheritage</a:t>
            </a:r>
            <a:endParaRPr lang="fr-FR" altLang="fr-FR" sz="4800" dirty="0" smtClean="0">
              <a:latin typeface="Trebuchet MS" pitchFamily="34" charset="0"/>
            </a:endParaRP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en-GB" altLang="fr-FR" sz="4800" dirty="0" smtClean="0">
                <a:latin typeface="Trebuchet MS" pitchFamily="34" charset="0"/>
              </a:rPr>
              <a:t>Web: www.unesco.org/en/underwater-cultural-heritage </a:t>
            </a:r>
            <a:endParaRPr lang="fr-FR" altLang="fr-FR" sz="4800" dirty="0" smtClean="0">
              <a:latin typeface="Trebuchet MS" pitchFamily="34" charset="0"/>
            </a:endParaRPr>
          </a:p>
          <a:p>
            <a:pPr marL="0" indent="0" eaLnBrk="1" hangingPunct="1"/>
            <a:endParaRPr lang="fr-FR" altLang="fr-FR" dirty="0" smtClean="0">
              <a:latin typeface="Arial" charset="0"/>
              <a:cs typeface="Arial" charset="0"/>
            </a:endParaRPr>
          </a:p>
        </p:txBody>
      </p:sp>
      <p:pic>
        <p:nvPicPr>
          <p:cNvPr id="3" name="Picture 6" descr="unesco_underwater_cultural_heritage_en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7"/>
            <a:ext cx="26638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199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7715200" cy="489654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/>
              <a:t>High </a:t>
            </a:r>
            <a:r>
              <a:rPr lang="en-US" sz="2800" dirty="0"/>
              <a:t>destruction of </a:t>
            </a:r>
            <a:r>
              <a:rPr lang="en-US" sz="2800" dirty="0" smtClean="0"/>
              <a:t>UCH</a:t>
            </a:r>
          </a:p>
          <a:p>
            <a:pPr lvl="1"/>
            <a:r>
              <a:rPr lang="en-US" sz="2400" dirty="0" smtClean="0"/>
              <a:t>pillaging </a:t>
            </a:r>
            <a:r>
              <a:rPr lang="en-US" sz="2400" dirty="0"/>
              <a:t>by </a:t>
            </a:r>
            <a:r>
              <a:rPr lang="en-US" sz="2400" dirty="0" smtClean="0"/>
              <a:t>treasure-hunters</a:t>
            </a:r>
            <a:endParaRPr lang="en-US" sz="2400" dirty="0"/>
          </a:p>
          <a:p>
            <a:pPr lvl="1"/>
            <a:r>
              <a:rPr lang="en-US" sz="2400" dirty="0" smtClean="0"/>
              <a:t>commercial exploitation</a:t>
            </a:r>
          </a:p>
          <a:p>
            <a:pPr lvl="1"/>
            <a:r>
              <a:rPr lang="en-US" sz="2400" dirty="0" smtClean="0"/>
              <a:t>trawling </a:t>
            </a:r>
            <a:r>
              <a:rPr lang="en-US" sz="2400" dirty="0" smtClean="0"/>
              <a:t>impact </a:t>
            </a:r>
            <a:r>
              <a:rPr lang="en-US" sz="2400" dirty="0"/>
              <a:t>and seabed exploitation</a:t>
            </a:r>
            <a:endParaRPr lang="en-US" sz="2400" dirty="0" smtClean="0"/>
          </a:p>
          <a:p>
            <a:pPr lvl="1"/>
            <a:r>
              <a:rPr lang="en-US" sz="2400" dirty="0" smtClean="0"/>
              <a:t>metal recovery</a:t>
            </a:r>
          </a:p>
          <a:p>
            <a:pPr marL="114300" indent="0">
              <a:buNone/>
            </a:pPr>
            <a:r>
              <a:rPr lang="en-US" sz="3000" dirty="0"/>
              <a:t>Few underwater </a:t>
            </a:r>
            <a:r>
              <a:rPr lang="en-US" sz="3000" dirty="0" smtClean="0"/>
              <a:t>archaeologists</a:t>
            </a:r>
          </a:p>
          <a:p>
            <a:pPr marL="114300" indent="0">
              <a:buNone/>
            </a:pPr>
            <a:r>
              <a:rPr lang="en-US" sz="3000" dirty="0" smtClean="0"/>
              <a:t>Too low research and protection investment</a:t>
            </a:r>
          </a:p>
          <a:p>
            <a:pPr marL="114300" indent="0">
              <a:buNone/>
            </a:pPr>
            <a:r>
              <a:rPr lang="en-US" sz="3000" dirty="0" smtClean="0"/>
              <a:t>Access </a:t>
            </a:r>
            <a:r>
              <a:rPr lang="en-US" sz="3000" dirty="0" err="1" smtClean="0"/>
              <a:t>lackinng</a:t>
            </a:r>
            <a:r>
              <a:rPr lang="en-US" sz="3000" dirty="0" smtClean="0"/>
              <a:t>…A </a:t>
            </a:r>
            <a:r>
              <a:rPr lang="en-US" sz="3000" dirty="0" smtClean="0"/>
              <a:t>hidden heritage</a:t>
            </a:r>
            <a:endParaRPr lang="en-US" sz="3000" dirty="0"/>
          </a:p>
          <a:p>
            <a:pPr marL="411480" lvl="1" indent="0">
              <a:buNone/>
            </a:pPr>
            <a:endParaRPr lang="en-US" sz="2400" dirty="0"/>
          </a:p>
        </p:txBody>
      </p:sp>
      <p:pic>
        <p:nvPicPr>
          <p:cNvPr id="4098" name="Picture 2" descr="https://nauticajonkepa.files.wordpress.com/2009/07/tesoro_mercedes_rescatado_odyssey.jpg?w=300&amp;h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08" y="260648"/>
            <a:ext cx="390993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4005064"/>
            <a:ext cx="7620000" cy="1143000"/>
          </a:xfrm>
        </p:spPr>
        <p:txBody>
          <a:bodyPr/>
          <a:lstStyle/>
          <a:p>
            <a:r>
              <a:rPr lang="fr-FR" sz="4400" b="1" dirty="0" smtClean="0"/>
              <a:t>Objective 1</a:t>
            </a:r>
            <a:br>
              <a:rPr lang="fr-FR" sz="4400" b="1" dirty="0" smtClean="0"/>
            </a:br>
            <a:r>
              <a:rPr lang="fr-FR" sz="4400" b="1" dirty="0" smtClean="0"/>
              <a:t>Protection and </a:t>
            </a:r>
            <a:r>
              <a:rPr lang="fr-FR" sz="4400" b="1" dirty="0" err="1" smtClean="0"/>
              <a:t>Research</a:t>
            </a:r>
            <a:endParaRPr lang="fr-FR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68760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0342"/>
            <a:ext cx="7704856" cy="4800600"/>
          </a:xfrm>
        </p:spPr>
        <p:txBody>
          <a:bodyPr>
            <a:normAutofit/>
          </a:bodyPr>
          <a:lstStyle/>
          <a:p>
            <a:pPr marL="628650" indent="-514350">
              <a:buFont typeface="+mj-lt"/>
              <a:buAutoNum type="arabicPeriod"/>
            </a:pPr>
            <a:r>
              <a:rPr lang="fr-FR" sz="2800" dirty="0" err="1" smtClean="0"/>
              <a:t>Achieve</a:t>
            </a:r>
            <a:r>
              <a:rPr lang="fr-FR" sz="2800" dirty="0" smtClean="0"/>
              <a:t> </a:t>
            </a:r>
            <a:r>
              <a:rPr lang="fr-FR" sz="2800" dirty="0"/>
              <a:t>full </a:t>
            </a:r>
            <a:r>
              <a:rPr lang="fr-FR" sz="2800" dirty="0" err="1"/>
              <a:t>legal</a:t>
            </a:r>
            <a:r>
              <a:rPr lang="fr-FR" sz="2800" dirty="0"/>
              <a:t> </a:t>
            </a:r>
            <a:r>
              <a:rPr lang="fr-FR" sz="2800" dirty="0" smtClean="0"/>
              <a:t>and </a:t>
            </a:r>
            <a:r>
              <a:rPr lang="fr-FR" sz="2800" dirty="0" err="1" smtClean="0"/>
              <a:t>practical</a:t>
            </a:r>
            <a:r>
              <a:rPr lang="fr-FR" sz="2800" dirty="0" smtClean="0"/>
              <a:t> protection</a:t>
            </a:r>
          </a:p>
          <a:p>
            <a:pPr marL="628650" indent="-514350">
              <a:buFont typeface="+mj-lt"/>
              <a:buAutoNum type="arabicPeriod"/>
            </a:pPr>
            <a:r>
              <a:rPr lang="fr-FR" sz="2800" dirty="0" smtClean="0"/>
              <a:t>Help in emergencies</a:t>
            </a:r>
            <a:endParaRPr lang="fr-FR" sz="2800" dirty="0"/>
          </a:p>
          <a:p>
            <a:pPr marL="628650" indent="-514350">
              <a:buFont typeface="+mj-lt"/>
              <a:buAutoNum type="arabicPeriod"/>
            </a:pPr>
            <a:r>
              <a:rPr lang="fr-FR" sz="2800" dirty="0" smtClean="0"/>
              <a:t>Set standards and </a:t>
            </a:r>
            <a:r>
              <a:rPr lang="fr-FR" sz="2800" dirty="0" err="1" smtClean="0"/>
              <a:t>foster</a:t>
            </a:r>
            <a:r>
              <a:rPr lang="fr-FR" sz="2800" dirty="0" smtClean="0"/>
              <a:t> </a:t>
            </a:r>
            <a:r>
              <a:rPr lang="fr-FR" sz="2800" dirty="0" err="1" smtClean="0"/>
              <a:t>research</a:t>
            </a:r>
            <a:endParaRPr lang="fr-FR" sz="2800" dirty="0"/>
          </a:p>
          <a:p>
            <a:pPr marL="628650" indent="-514350">
              <a:buFont typeface="+mj-lt"/>
              <a:buAutoNum type="arabicPeriod"/>
            </a:pPr>
            <a:r>
              <a:rPr lang="fr-FR" sz="2800" dirty="0"/>
              <a:t>Share data </a:t>
            </a:r>
            <a:r>
              <a:rPr lang="fr-FR" sz="2800" dirty="0" err="1"/>
              <a:t>through</a:t>
            </a:r>
            <a:r>
              <a:rPr lang="fr-FR" sz="2800" dirty="0"/>
              <a:t> international networks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468370" cy="230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8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620688"/>
            <a:ext cx="9144000" cy="1143000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→ </a:t>
            </a:r>
            <a:r>
              <a:rPr lang="fr-FR" i="1" dirty="0"/>
              <a:t>1. </a:t>
            </a:r>
            <a:r>
              <a:rPr lang="fr-FR" i="1" dirty="0" err="1"/>
              <a:t>Legal</a:t>
            </a:r>
            <a:r>
              <a:rPr lang="fr-FR" i="1" dirty="0"/>
              <a:t> </a:t>
            </a:r>
            <a:r>
              <a:rPr lang="fr-FR" i="1" dirty="0" smtClean="0"/>
              <a:t>Protection:</a:t>
            </a:r>
            <a:br>
              <a:rPr lang="fr-FR" i="1" dirty="0" smtClean="0"/>
            </a:br>
            <a:r>
              <a:rPr lang="fr-FR" i="1" dirty="0" smtClean="0"/>
              <a:t>     </a:t>
            </a:r>
            <a:r>
              <a:rPr lang="fr-FR" dirty="0" smtClean="0"/>
              <a:t>The </a:t>
            </a:r>
            <a:r>
              <a:rPr lang="fr-FR" dirty="0"/>
              <a:t>UNESCO 2001 Convention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7620000" cy="4411960"/>
          </a:xfrm>
        </p:spPr>
        <p:txBody>
          <a:bodyPr/>
          <a:lstStyle/>
          <a:p>
            <a:r>
              <a:rPr lang="en-US" sz="2800" dirty="0" smtClean="0"/>
              <a:t>Ethical principles </a:t>
            </a:r>
            <a:r>
              <a:rPr lang="en-US" sz="2800" dirty="0"/>
              <a:t>for the protection of </a:t>
            </a:r>
            <a:r>
              <a:rPr lang="en-US" sz="2800" dirty="0" smtClean="0"/>
              <a:t>UCH</a:t>
            </a:r>
          </a:p>
          <a:p>
            <a:r>
              <a:rPr lang="en-US" sz="2800" dirty="0" smtClean="0"/>
              <a:t>Comprehensive legal protection against commercial exploitation, pillage and traffic</a:t>
            </a:r>
            <a:endParaRPr lang="en-US" sz="2800" dirty="0"/>
          </a:p>
          <a:p>
            <a:r>
              <a:rPr lang="en-US" sz="2800" dirty="0" smtClean="0"/>
              <a:t>Legal protection in all waters, from lakes to high seas</a:t>
            </a:r>
            <a:endParaRPr lang="en-US" sz="2800" dirty="0"/>
          </a:p>
          <a:p>
            <a:r>
              <a:rPr lang="en-US" sz="2800" dirty="0"/>
              <a:t>W</a:t>
            </a:r>
            <a:r>
              <a:rPr lang="en-US" sz="2800" dirty="0" smtClean="0"/>
              <a:t>idely </a:t>
            </a:r>
            <a:r>
              <a:rPr lang="en-US" sz="2800" dirty="0"/>
              <a:t>recognized </a:t>
            </a:r>
            <a:r>
              <a:rPr lang="en-US" sz="2800" dirty="0" smtClean="0"/>
              <a:t>rules </a:t>
            </a:r>
            <a:r>
              <a:rPr lang="en-US" sz="2800" dirty="0"/>
              <a:t>for the treatment and research of </a:t>
            </a:r>
            <a:r>
              <a:rPr lang="en-US" sz="2800" dirty="0" smtClean="0"/>
              <a:t>UCH (Annex).</a:t>
            </a:r>
          </a:p>
          <a:p>
            <a:r>
              <a:rPr lang="en-US" sz="2800" dirty="0" smtClean="0"/>
              <a:t>A true expert intervention body.</a:t>
            </a:r>
            <a:endParaRPr lang="en-US" sz="28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19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Why</a:t>
            </a:r>
            <a:r>
              <a:rPr lang="fr-FR" sz="3200" dirty="0"/>
              <a:t> do </a:t>
            </a:r>
            <a:r>
              <a:rPr lang="fr-FR" sz="3200" dirty="0" err="1"/>
              <a:t>we</a:t>
            </a:r>
            <a:r>
              <a:rPr lang="fr-FR" sz="3200" dirty="0"/>
              <a:t> </a:t>
            </a:r>
            <a:r>
              <a:rPr lang="fr-FR" sz="3200" dirty="0" err="1"/>
              <a:t>need</a:t>
            </a:r>
            <a:r>
              <a:rPr lang="fr-FR" sz="3200" dirty="0"/>
              <a:t> a </a:t>
            </a:r>
            <a:r>
              <a:rPr lang="fr-FR" sz="3200" dirty="0" err="1"/>
              <a:t>common</a:t>
            </a:r>
            <a:r>
              <a:rPr lang="fr-FR" sz="3200" dirty="0"/>
              <a:t> </a:t>
            </a:r>
            <a:r>
              <a:rPr lang="fr-FR" sz="3200" dirty="0" err="1"/>
              <a:t>legal</a:t>
            </a:r>
            <a:r>
              <a:rPr lang="fr-FR" sz="3200" dirty="0"/>
              <a:t> </a:t>
            </a:r>
            <a:r>
              <a:rPr lang="fr-FR" sz="3200" dirty="0" err="1"/>
              <a:t>approach</a:t>
            </a:r>
            <a:r>
              <a:rPr lang="fr-FR" sz="32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373216"/>
            <a:ext cx="8424936" cy="1056184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fr-FR" dirty="0" smtClean="0"/>
              <a:t>The situation: </a:t>
            </a:r>
          </a:p>
          <a:p>
            <a:pPr marL="114300" indent="0">
              <a:buNone/>
            </a:pPr>
            <a:r>
              <a:rPr lang="fr-FR" dirty="0" err="1" smtClean="0"/>
              <a:t>Increasing</a:t>
            </a:r>
            <a:r>
              <a:rPr lang="fr-FR" dirty="0" smtClean="0"/>
              <a:t> </a:t>
            </a:r>
            <a:r>
              <a:rPr lang="fr-FR" dirty="0" err="1" smtClean="0"/>
              <a:t>seabed</a:t>
            </a:r>
            <a:r>
              <a:rPr lang="fr-FR" dirty="0" smtClean="0"/>
              <a:t> use; </a:t>
            </a:r>
            <a:r>
              <a:rPr lang="fr-FR" dirty="0" err="1" smtClean="0"/>
              <a:t>increasing</a:t>
            </a:r>
            <a:r>
              <a:rPr lang="fr-FR" dirty="0" smtClean="0"/>
              <a:t> global exchange of artefacts; </a:t>
            </a:r>
            <a:r>
              <a:rPr lang="fr-FR" dirty="0" err="1" smtClean="0"/>
              <a:t>big</a:t>
            </a:r>
            <a:r>
              <a:rPr lang="fr-FR" dirty="0" smtClean="0"/>
              <a:t> </a:t>
            </a:r>
            <a:r>
              <a:rPr lang="fr-FR" dirty="0" err="1" smtClean="0"/>
              <a:t>difference</a:t>
            </a:r>
            <a:r>
              <a:rPr lang="fr-FR" dirty="0" smtClean="0"/>
              <a:t> in </a:t>
            </a:r>
            <a:r>
              <a:rPr lang="fr-FR" dirty="0" err="1" smtClean="0"/>
              <a:t>technical</a:t>
            </a:r>
            <a:r>
              <a:rPr lang="fr-FR" dirty="0" smtClean="0"/>
              <a:t> </a:t>
            </a:r>
            <a:r>
              <a:rPr lang="fr-FR" dirty="0" err="1" smtClean="0"/>
              <a:t>advances</a:t>
            </a:r>
            <a:r>
              <a:rPr lang="fr-FR" dirty="0" smtClean="0"/>
              <a:t> in States; gaps in </a:t>
            </a:r>
            <a:r>
              <a:rPr lang="fr-FR" dirty="0" err="1" smtClean="0"/>
              <a:t>jurisdiction</a:t>
            </a:r>
            <a:endParaRPr lang="fr-FR" dirty="0"/>
          </a:p>
        </p:txBody>
      </p:sp>
      <p:pic>
        <p:nvPicPr>
          <p:cNvPr id="5122" name="Picture 2" descr="http://cimsec.org/wp-content/uploads/2014/06/Maritime-Zones.jp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6290320" cy="33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9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→ </a:t>
            </a:r>
            <a:r>
              <a:rPr lang="fr-FR" i="1" dirty="0"/>
              <a:t>2. Help </a:t>
            </a:r>
            <a:r>
              <a:rPr lang="fr-FR" i="1" dirty="0" smtClean="0"/>
              <a:t>in Emergencies</a:t>
            </a:r>
            <a:endParaRPr lang="fr-F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Scientific and </a:t>
            </a:r>
            <a:r>
              <a:rPr lang="fr-FR" dirty="0" err="1" smtClean="0"/>
              <a:t>Technical</a:t>
            </a:r>
            <a:r>
              <a:rPr lang="fr-FR" dirty="0" smtClean="0"/>
              <a:t> </a:t>
            </a:r>
            <a:r>
              <a:rPr lang="fr-FR" dirty="0" err="1" smtClean="0"/>
              <a:t>Advisory</a:t>
            </a:r>
            <a:r>
              <a:rPr lang="fr-FR" dirty="0" smtClean="0"/>
              <a:t> Body</a:t>
            </a:r>
          </a:p>
          <a:p>
            <a:r>
              <a:rPr lang="fr-FR" dirty="0" smtClean="0"/>
              <a:t>12 </a:t>
            </a:r>
            <a:r>
              <a:rPr lang="fr-FR" dirty="0" err="1" smtClean="0"/>
              <a:t>reputed</a:t>
            </a:r>
            <a:r>
              <a:rPr lang="fr-FR" dirty="0" smtClean="0"/>
              <a:t> experts</a:t>
            </a:r>
          </a:p>
          <a:p>
            <a:r>
              <a:rPr lang="fr-FR" dirty="0" err="1" smtClean="0"/>
              <a:t>Practical</a:t>
            </a:r>
            <a:r>
              <a:rPr lang="fr-FR" dirty="0" smtClean="0"/>
              <a:t> help to States Parties</a:t>
            </a:r>
          </a:p>
          <a:p>
            <a:r>
              <a:rPr lang="fr-FR" dirty="0" smtClean="0"/>
              <a:t>High </a:t>
            </a:r>
            <a:r>
              <a:rPr lang="fr-FR" dirty="0" err="1" smtClean="0"/>
              <a:t>visibility</a:t>
            </a:r>
            <a:endParaRPr lang="fr-FR" dirty="0" smtClean="0"/>
          </a:p>
          <a:p>
            <a:r>
              <a:rPr lang="fr-FR" dirty="0" err="1" smtClean="0"/>
              <a:t>Responds</a:t>
            </a:r>
            <a:r>
              <a:rPr lang="fr-FR" dirty="0" smtClean="0"/>
              <a:t> to </a:t>
            </a:r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competence</a:t>
            </a:r>
            <a:endParaRPr lang="fr-FR" dirty="0" smtClean="0"/>
          </a:p>
          <a:p>
            <a:r>
              <a:rPr lang="fr-FR" dirty="0" smtClean="0"/>
              <a:t>Emergency </a:t>
            </a:r>
            <a:r>
              <a:rPr lang="fr-FR" dirty="0" err="1" smtClean="0"/>
              <a:t>response</a:t>
            </a:r>
            <a:endParaRPr lang="fr-FR" dirty="0"/>
          </a:p>
        </p:txBody>
      </p:sp>
      <p:pic>
        <p:nvPicPr>
          <p:cNvPr id="3074" name="Picture 2" descr="http://www.unesco.org/new/typo3temp/pics/3272dd3c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3683563" cy="27626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4725144"/>
            <a:ext cx="5688632" cy="1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2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20000" cy="1354162"/>
          </a:xfrm>
        </p:spPr>
        <p:txBody>
          <a:bodyPr/>
          <a:lstStyle/>
          <a:p>
            <a:r>
              <a:rPr lang="fr-FR" i="1" dirty="0">
                <a:solidFill>
                  <a:srgbClr val="FF0000"/>
                </a:solidFill>
              </a:rPr>
              <a:t>→ </a:t>
            </a:r>
            <a:r>
              <a:rPr lang="fr-FR" sz="4400" i="1" dirty="0"/>
              <a:t>3. Building a Network </a:t>
            </a:r>
            <a:r>
              <a:rPr lang="fr-FR" sz="4400" i="1" dirty="0" err="1"/>
              <a:t>under</a:t>
            </a:r>
            <a:r>
              <a:rPr lang="fr-FR" sz="4400" i="1" dirty="0"/>
              <a:t> the Convention</a:t>
            </a:r>
            <a:endParaRPr lang="fr-FR" sz="4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19256" cy="4555976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Meeting of States Parties </a:t>
            </a:r>
          </a:p>
          <a:p>
            <a:r>
              <a:rPr lang="fr-FR" sz="2800" dirty="0" smtClean="0"/>
              <a:t>UNESCO </a:t>
            </a:r>
            <a:r>
              <a:rPr lang="fr-FR" sz="2800" dirty="0" err="1" smtClean="0"/>
              <a:t>University</a:t>
            </a:r>
            <a:r>
              <a:rPr lang="fr-FR" sz="2800" dirty="0" smtClean="0"/>
              <a:t> </a:t>
            </a:r>
            <a:r>
              <a:rPr lang="fr-FR" sz="2800" dirty="0"/>
              <a:t>Network (21 </a:t>
            </a:r>
            <a:r>
              <a:rPr lang="fr-FR" sz="2800" dirty="0" err="1" smtClean="0"/>
              <a:t>Universities</a:t>
            </a:r>
            <a:r>
              <a:rPr lang="fr-FR" sz="2800" dirty="0"/>
              <a:t>)</a:t>
            </a:r>
          </a:p>
          <a:p>
            <a:r>
              <a:rPr lang="fr-FR" sz="2800" dirty="0"/>
              <a:t>15 </a:t>
            </a:r>
            <a:r>
              <a:rPr lang="fr-FR" sz="2800" dirty="0" err="1"/>
              <a:t>accredited</a:t>
            </a:r>
            <a:r>
              <a:rPr lang="fr-FR" sz="2800" dirty="0"/>
              <a:t> </a:t>
            </a:r>
            <a:r>
              <a:rPr lang="fr-FR" sz="2800" dirty="0" err="1" smtClean="0"/>
              <a:t>NGOs</a:t>
            </a:r>
            <a:endParaRPr lang="fr-FR" sz="2800" dirty="0" smtClean="0"/>
          </a:p>
          <a:p>
            <a:r>
              <a:rPr lang="fr-FR" sz="2800" dirty="0" smtClean="0"/>
              <a:t>1 </a:t>
            </a:r>
            <a:r>
              <a:rPr lang="fr-FR" sz="2800" dirty="0" err="1" smtClean="0"/>
              <a:t>regional</a:t>
            </a:r>
            <a:r>
              <a:rPr lang="fr-FR" sz="2800" dirty="0" smtClean="0"/>
              <a:t> centre </a:t>
            </a:r>
            <a:r>
              <a:rPr lang="fr-FR" sz="2800" dirty="0"/>
              <a:t>in Zadar, </a:t>
            </a:r>
            <a:r>
              <a:rPr lang="fr-FR" sz="2800" dirty="0" err="1" smtClean="0"/>
              <a:t>Croatia</a:t>
            </a:r>
            <a:endParaRPr lang="fr-FR" sz="2800" dirty="0" smtClean="0"/>
          </a:p>
          <a:p>
            <a:r>
              <a:rPr lang="fr-FR" sz="2800" dirty="0" smtClean="0"/>
              <a:t>Wide expert network</a:t>
            </a:r>
          </a:p>
          <a:p>
            <a:r>
              <a:rPr lang="fr-FR" sz="2800" dirty="0" smtClean="0"/>
              <a:t>Facilitation of data </a:t>
            </a:r>
            <a:r>
              <a:rPr lang="fr-FR" sz="2800" dirty="0" err="1" smtClean="0"/>
              <a:t>share</a:t>
            </a:r>
            <a:r>
              <a:rPr lang="fr-FR" sz="2800" dirty="0" smtClean="0"/>
              <a:t> </a:t>
            </a:r>
            <a:r>
              <a:rPr lang="fr-FR" sz="2800" dirty="0" err="1" smtClean="0"/>
              <a:t>through</a:t>
            </a:r>
            <a:r>
              <a:rPr lang="fr-FR" sz="2800" dirty="0" smtClean="0"/>
              <a:t> meetings</a:t>
            </a:r>
            <a:r>
              <a:rPr lang="fr-FR" sz="2800" dirty="0"/>
              <a:t>, </a:t>
            </a:r>
            <a:r>
              <a:rPr lang="fr-FR" sz="2800" dirty="0" err="1" smtClean="0"/>
              <a:t>conferences</a:t>
            </a:r>
            <a:r>
              <a:rPr lang="fr-FR" sz="2800" dirty="0" smtClean="0"/>
              <a:t> and </a:t>
            </a:r>
            <a:r>
              <a:rPr lang="fr-FR" sz="2800" dirty="0" err="1"/>
              <a:t>education</a:t>
            </a:r>
            <a:r>
              <a:rPr lang="fr-FR" sz="2800" dirty="0"/>
              <a:t> </a:t>
            </a:r>
            <a:r>
              <a:rPr lang="fr-FR" sz="2800" dirty="0" err="1" smtClean="0"/>
              <a:t>worldwide</a:t>
            </a:r>
            <a:endParaRPr lang="fr-FR" sz="2800" dirty="0"/>
          </a:p>
          <a:p>
            <a:endParaRPr lang="fr-FR" sz="3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30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3">
      <a:dk1>
        <a:sysClr val="windowText" lastClr="000000"/>
      </a:dk1>
      <a:lt1>
        <a:sysClr val="window" lastClr="FFFFFF"/>
      </a:lt1>
      <a:dk2>
        <a:srgbClr val="0042C7"/>
      </a:dk2>
      <a:lt2>
        <a:srgbClr val="2F75FF"/>
      </a:lt2>
      <a:accent1>
        <a:srgbClr val="232D46"/>
      </a:accent1>
      <a:accent2>
        <a:srgbClr val="8898C3"/>
      </a:accent2>
      <a:accent3>
        <a:srgbClr val="AFBAD7"/>
      </a:accent3>
      <a:accent4>
        <a:srgbClr val="FF0000"/>
      </a:accent4>
      <a:accent5>
        <a:srgbClr val="E7DEC9"/>
      </a:accent5>
      <a:accent6>
        <a:srgbClr val="475A8D"/>
      </a:accent6>
      <a:hlink>
        <a:srgbClr val="00B0F0"/>
      </a:hlink>
      <a:folHlink>
        <a:srgbClr val="002D89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3353</TotalTime>
  <Words>562</Words>
  <Application>Microsoft Office PowerPoint</Application>
  <PresentationFormat>On-screen Show (4:3)</PresentationFormat>
  <Paragraphs>89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Adjacency</vt:lpstr>
      <vt:lpstr>PowerPoint Presentation</vt:lpstr>
      <vt:lpstr>PowerPoint Presentation</vt:lpstr>
      <vt:lpstr>The Challenges</vt:lpstr>
      <vt:lpstr>Objective 1 Protection and Research</vt:lpstr>
      <vt:lpstr>PowerPoint Presentation</vt:lpstr>
      <vt:lpstr>→ 1. Legal Protection:      The UNESCO 2001 Convention</vt:lpstr>
      <vt:lpstr>Why do we need a common legal approach?</vt:lpstr>
      <vt:lpstr>→ 2. Help in Emergencies</vt:lpstr>
      <vt:lpstr>→ 3. Building a Network under the Convention</vt:lpstr>
      <vt:lpstr>Where we stand.</vt:lpstr>
      <vt:lpstr>Objective 2 Making Submerged Heritage Accessible</vt:lpstr>
      <vt:lpstr>Making the invisible visible.</vt:lpstr>
      <vt:lpstr>PowerPoint Presentation</vt:lpstr>
      <vt:lpstr>PowerPoint Presentation</vt:lpstr>
      <vt:lpstr>PowerPoint Presentation</vt:lpstr>
      <vt:lpstr>Heritage is more than beauty… Underwater cultural heritage &amp; peace education. </vt:lpstr>
      <vt:lpstr>What UNESCO and EU can achieve together</vt:lpstr>
      <vt:lpstr>Priorities</vt:lpstr>
      <vt:lpstr>The advantages of UNESCO</vt:lpstr>
      <vt:lpstr>What the EU can gain from cooperation with UNESCO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Underwater Cultural Heritage and Sustainable Development</dc:title>
  <dc:creator>Lucas Simonds</dc:creator>
  <cp:lastModifiedBy>Guerin, Ulrike</cp:lastModifiedBy>
  <cp:revision>67</cp:revision>
  <dcterms:created xsi:type="dcterms:W3CDTF">2014-09-10T15:08:38Z</dcterms:created>
  <dcterms:modified xsi:type="dcterms:W3CDTF">2015-09-30T13:04:20Z</dcterms:modified>
</cp:coreProperties>
</file>