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comment2.xml" ContentType="application/vnd.openxmlformats-officedocument.presentationml.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4"/>
  </p:notesMasterIdLst>
  <p:sldIdLst>
    <p:sldId id="382" r:id="rId2"/>
    <p:sldId id="383" r:id="rId3"/>
    <p:sldId id="339" r:id="rId4"/>
    <p:sldId id="340" r:id="rId5"/>
    <p:sldId id="341" r:id="rId6"/>
    <p:sldId id="384" r:id="rId7"/>
    <p:sldId id="396" r:id="rId8"/>
    <p:sldId id="385" r:id="rId9"/>
    <p:sldId id="386" r:id="rId10"/>
    <p:sldId id="387" r:id="rId11"/>
    <p:sldId id="388" r:id="rId12"/>
    <p:sldId id="399" r:id="rId13"/>
    <p:sldId id="389" r:id="rId14"/>
    <p:sldId id="381" r:id="rId15"/>
    <p:sldId id="344" r:id="rId16"/>
    <p:sldId id="345" r:id="rId17"/>
    <p:sldId id="397" r:id="rId18"/>
    <p:sldId id="390" r:id="rId19"/>
    <p:sldId id="347" r:id="rId20"/>
    <p:sldId id="348" r:id="rId21"/>
    <p:sldId id="349" r:id="rId22"/>
    <p:sldId id="398" r:id="rId23"/>
    <p:sldId id="391" r:id="rId24"/>
    <p:sldId id="392" r:id="rId25"/>
    <p:sldId id="352" r:id="rId26"/>
    <p:sldId id="353" r:id="rId27"/>
    <p:sldId id="354" r:id="rId28"/>
    <p:sldId id="393" r:id="rId29"/>
    <p:sldId id="394" r:id="rId30"/>
    <p:sldId id="395" r:id="rId31"/>
    <p:sldId id="366" r:id="rId32"/>
    <p:sldId id="375" r:id="rId3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ustafa  Yucel" initials="" lastIdx="1" clrIdx="0"/>
  <p:cmAuthor id="1" name="adrians" initials="as" lastIdx="1"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512" autoAdjust="0"/>
    <p:restoredTop sz="93646"/>
  </p:normalViewPr>
  <p:slideViewPr>
    <p:cSldViewPr snapToGrid="0">
      <p:cViewPr>
        <p:scale>
          <a:sx n="125" d="100"/>
          <a:sy n="125" d="100"/>
        </p:scale>
        <p:origin x="1592" y="-112"/>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2482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8-01-05T15:46:26.342" idx="1">
    <p:pos x="10" y="10"/>
    <p:text/>
  </p:cm>
</p:cmLst>
</file>

<file path=ppt/comments/comment2.xml><?xml version="1.0" encoding="utf-8"?>
<p:cmLst xmlns:a="http://schemas.openxmlformats.org/drawingml/2006/main" xmlns:r="http://schemas.openxmlformats.org/officeDocument/2006/relationships" xmlns:p="http://schemas.openxmlformats.org/presentationml/2006/main">
  <p:cm authorId="1" dt="2018-02-25T13:12:07.631" idx="1">
    <p:pos x="2684" y="1159"/>
    <p:text>I THINK ALL THIS STANDS VERY WELL.. WHAT IS NEEDED IS MORE ON THE EDUCATION</p:text>
    <p:extLst>
      <p:ext uri="{C676402C-5697-4E1C-873F-D02D1690AC5C}">
        <p15:threadingInfo xmlns:p15="http://schemas.microsoft.com/office/powerpoint/2012/main" timeZoneBias="-1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86CE4F-1E79-D543-8EC5-1540E8EA3AFC}" type="datetimeFigureOut">
              <a:rPr lang="en-GB" smtClean="0"/>
              <a:t>26/03/2018</a:t>
            </a:fld>
            <a:endParaRPr lang="en-GB"/>
          </a:p>
        </p:txBody>
      </p:sp>
      <p:sp>
        <p:nvSpPr>
          <p:cNvPr id="4" name="Slayt Görüntüsü Yer Tutucus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GB"/>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498F5A-26C4-4347-A21E-B2AA8ACB3403}" type="slidenum">
              <a:rPr lang="en-GB" smtClean="0"/>
              <a:t>‹#›</a:t>
            </a:fld>
            <a:endParaRPr lang="en-GB"/>
          </a:p>
        </p:txBody>
      </p:sp>
    </p:spTree>
    <p:extLst>
      <p:ext uri="{BB962C8B-B14F-4D97-AF65-F5344CB8AC3E}">
        <p14:creationId xmlns:p14="http://schemas.microsoft.com/office/powerpoint/2010/main" val="18394560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others that inspire us</a:t>
            </a:r>
          </a:p>
          <a:p>
            <a:r>
              <a:rPr lang="en-US" dirty="0"/>
              <a:t>JPI oceans</a:t>
            </a:r>
          </a:p>
        </p:txBody>
      </p:sp>
      <p:sp>
        <p:nvSpPr>
          <p:cNvPr id="4" name="Slide Number Placeholder 3"/>
          <p:cNvSpPr>
            <a:spLocks noGrp="1"/>
          </p:cNvSpPr>
          <p:nvPr>
            <p:ph type="sldNum" sz="quarter" idx="10"/>
          </p:nvPr>
        </p:nvSpPr>
        <p:spPr/>
        <p:txBody>
          <a:bodyPr/>
          <a:lstStyle/>
          <a:p>
            <a:fld id="{07498F5A-26C4-4347-A21E-B2AA8ACB3403}" type="slidenum">
              <a:rPr lang="en-GB" smtClean="0"/>
              <a:t>3</a:t>
            </a:fld>
            <a:endParaRPr lang="en-GB"/>
          </a:p>
        </p:txBody>
      </p:sp>
    </p:spTree>
    <p:extLst>
      <p:ext uri="{BB962C8B-B14F-4D97-AF65-F5344CB8AC3E}">
        <p14:creationId xmlns:p14="http://schemas.microsoft.com/office/powerpoint/2010/main" val="21288570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would we like to achieve</a:t>
            </a:r>
          </a:p>
          <a:p>
            <a:r>
              <a:rPr lang="en-US" dirty="0"/>
              <a:t>Phrase the vision and the goals</a:t>
            </a:r>
          </a:p>
        </p:txBody>
      </p:sp>
      <p:sp>
        <p:nvSpPr>
          <p:cNvPr id="4" name="Slide Number Placeholder 3"/>
          <p:cNvSpPr>
            <a:spLocks noGrp="1"/>
          </p:cNvSpPr>
          <p:nvPr>
            <p:ph type="sldNum" sz="quarter" idx="10"/>
          </p:nvPr>
        </p:nvSpPr>
        <p:spPr/>
        <p:txBody>
          <a:bodyPr/>
          <a:lstStyle/>
          <a:p>
            <a:fld id="{07498F5A-26C4-4347-A21E-B2AA8ACB3403}" type="slidenum">
              <a:rPr lang="en-GB" smtClean="0"/>
              <a:t>7</a:t>
            </a:fld>
            <a:endParaRPr lang="en-GB"/>
          </a:p>
        </p:txBody>
      </p:sp>
    </p:spTree>
    <p:extLst>
      <p:ext uri="{BB962C8B-B14F-4D97-AF65-F5344CB8AC3E}">
        <p14:creationId xmlns:p14="http://schemas.microsoft.com/office/powerpoint/2010/main" val="9448928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Breakout sessions to agree on the challenges</a:t>
            </a:r>
          </a:p>
        </p:txBody>
      </p:sp>
      <p:sp>
        <p:nvSpPr>
          <p:cNvPr id="4" name="Slide Number Placeholder 3"/>
          <p:cNvSpPr>
            <a:spLocks noGrp="1"/>
          </p:cNvSpPr>
          <p:nvPr>
            <p:ph type="sldNum" sz="quarter" idx="10"/>
          </p:nvPr>
        </p:nvSpPr>
        <p:spPr/>
        <p:txBody>
          <a:bodyPr/>
          <a:lstStyle/>
          <a:p>
            <a:fld id="{07498F5A-26C4-4347-A21E-B2AA8ACB3403}" type="slidenum">
              <a:rPr lang="en-GB" smtClean="0"/>
              <a:t>10</a:t>
            </a:fld>
            <a:endParaRPr lang="en-GB"/>
          </a:p>
        </p:txBody>
      </p:sp>
    </p:spTree>
    <p:extLst>
      <p:ext uri="{BB962C8B-B14F-4D97-AF65-F5344CB8AC3E}">
        <p14:creationId xmlns:p14="http://schemas.microsoft.com/office/powerpoint/2010/main" val="28607531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Group work on OBJECTIVES</a:t>
            </a:r>
          </a:p>
        </p:txBody>
      </p:sp>
      <p:sp>
        <p:nvSpPr>
          <p:cNvPr id="4" name="Slide Number Placeholder 3"/>
          <p:cNvSpPr>
            <a:spLocks noGrp="1"/>
          </p:cNvSpPr>
          <p:nvPr>
            <p:ph type="sldNum" sz="quarter" idx="10"/>
          </p:nvPr>
        </p:nvSpPr>
        <p:spPr/>
        <p:txBody>
          <a:bodyPr/>
          <a:lstStyle/>
          <a:p>
            <a:fld id="{07498F5A-26C4-4347-A21E-B2AA8ACB3403}" type="slidenum">
              <a:rPr lang="en-GB" smtClean="0"/>
              <a:t>13</a:t>
            </a:fld>
            <a:endParaRPr lang="en-GB"/>
          </a:p>
        </p:txBody>
      </p:sp>
    </p:spTree>
    <p:extLst>
      <p:ext uri="{BB962C8B-B14F-4D97-AF65-F5344CB8AC3E}">
        <p14:creationId xmlns:p14="http://schemas.microsoft.com/office/powerpoint/2010/main" val="38014927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a:t>
            </a:r>
          </a:p>
        </p:txBody>
      </p:sp>
      <p:sp>
        <p:nvSpPr>
          <p:cNvPr id="4" name="Slide Number Placeholder 3"/>
          <p:cNvSpPr>
            <a:spLocks noGrp="1"/>
          </p:cNvSpPr>
          <p:nvPr>
            <p:ph type="sldNum" sz="quarter" idx="10"/>
          </p:nvPr>
        </p:nvSpPr>
        <p:spPr/>
        <p:txBody>
          <a:bodyPr/>
          <a:lstStyle/>
          <a:p>
            <a:fld id="{07498F5A-26C4-4347-A21E-B2AA8ACB3403}" type="slidenum">
              <a:rPr lang="en-GB" smtClean="0"/>
              <a:t>20</a:t>
            </a:fld>
            <a:endParaRPr lang="en-GB"/>
          </a:p>
        </p:txBody>
      </p:sp>
    </p:spTree>
    <p:extLst>
      <p:ext uri="{BB962C8B-B14F-4D97-AF65-F5344CB8AC3E}">
        <p14:creationId xmlns:p14="http://schemas.microsoft.com/office/powerpoint/2010/main" val="20565775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a:t>
            </a:r>
          </a:p>
        </p:txBody>
      </p:sp>
      <p:sp>
        <p:nvSpPr>
          <p:cNvPr id="4" name="Slide Number Placeholder 3"/>
          <p:cNvSpPr>
            <a:spLocks noGrp="1"/>
          </p:cNvSpPr>
          <p:nvPr>
            <p:ph type="sldNum" sz="quarter" idx="10"/>
          </p:nvPr>
        </p:nvSpPr>
        <p:spPr/>
        <p:txBody>
          <a:bodyPr/>
          <a:lstStyle/>
          <a:p>
            <a:fld id="{07498F5A-26C4-4347-A21E-B2AA8ACB3403}" type="slidenum">
              <a:rPr lang="en-GB" smtClean="0"/>
              <a:t>21</a:t>
            </a:fld>
            <a:endParaRPr lang="en-GB"/>
          </a:p>
        </p:txBody>
      </p:sp>
    </p:spTree>
    <p:extLst>
      <p:ext uri="{BB962C8B-B14F-4D97-AF65-F5344CB8AC3E}">
        <p14:creationId xmlns:p14="http://schemas.microsoft.com/office/powerpoint/2010/main" val="37791052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breakout</a:t>
            </a:r>
          </a:p>
        </p:txBody>
      </p:sp>
      <p:sp>
        <p:nvSpPr>
          <p:cNvPr id="4" name="Slide Number Placeholder 3"/>
          <p:cNvSpPr>
            <a:spLocks noGrp="1"/>
          </p:cNvSpPr>
          <p:nvPr>
            <p:ph type="sldNum" sz="quarter" idx="10"/>
          </p:nvPr>
        </p:nvSpPr>
        <p:spPr/>
        <p:txBody>
          <a:bodyPr/>
          <a:lstStyle/>
          <a:p>
            <a:fld id="{07498F5A-26C4-4347-A21E-B2AA8ACB3403}" type="slidenum">
              <a:rPr lang="en-GB" smtClean="0"/>
              <a:t>23</a:t>
            </a:fld>
            <a:endParaRPr lang="en-GB"/>
          </a:p>
        </p:txBody>
      </p:sp>
    </p:spTree>
    <p:extLst>
      <p:ext uri="{BB962C8B-B14F-4D97-AF65-F5344CB8AC3E}">
        <p14:creationId xmlns:p14="http://schemas.microsoft.com/office/powerpoint/2010/main" val="28472672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remove</a:t>
            </a:r>
          </a:p>
        </p:txBody>
      </p:sp>
      <p:sp>
        <p:nvSpPr>
          <p:cNvPr id="4" name="Slide Number Placeholder 3"/>
          <p:cNvSpPr>
            <a:spLocks noGrp="1"/>
          </p:cNvSpPr>
          <p:nvPr>
            <p:ph type="sldNum" sz="quarter" idx="10"/>
          </p:nvPr>
        </p:nvSpPr>
        <p:spPr/>
        <p:txBody>
          <a:bodyPr/>
          <a:lstStyle/>
          <a:p>
            <a:fld id="{07498F5A-26C4-4347-A21E-B2AA8ACB3403}" type="slidenum">
              <a:rPr lang="en-GB" smtClean="0"/>
              <a:t>25</a:t>
            </a:fld>
            <a:endParaRPr lang="en-GB"/>
          </a:p>
        </p:txBody>
      </p:sp>
    </p:spTree>
    <p:extLst>
      <p:ext uri="{BB962C8B-B14F-4D97-AF65-F5344CB8AC3E}">
        <p14:creationId xmlns:p14="http://schemas.microsoft.com/office/powerpoint/2010/main" val="14345098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a:t>AMA YAKLAŞAN ENDÜSTRİ 4.0 IN FARKINDAYIZ. YENİ TEKNOLOJİLERİ ÖZÜMSEYEN BUNNLARI KULLANAN KUŞAKLAR DENİZ EKONOMİSİNİN AŞILMASI GEREKEN ZORLUKLARINI AŞACAKLAR. SON DÜNYA EKONOMİK FORUMUNDA DA 5 DENİZ EKONOMİSİ KONUSUNA DESTEK OLACAK BUNLARI DÖNÜŞTÜRECEK 10 ADET ENSİTRSİ 4.0 TEKNOLOJİSİ BELİRLENDİ. </a:t>
            </a:r>
            <a:r>
              <a:rPr lang="tr-TR"/>
              <a:t>BİZ BUNLARI DA MAVİ BÜYÜME VİZYONUNA VE BÖLGENİN ARGE PROGRAMINA ALACAĞIZ. </a:t>
            </a:r>
          </a:p>
        </p:txBody>
      </p:sp>
      <p:sp>
        <p:nvSpPr>
          <p:cNvPr id="4" name="Slide Number Placeholder 3"/>
          <p:cNvSpPr>
            <a:spLocks noGrp="1"/>
          </p:cNvSpPr>
          <p:nvPr>
            <p:ph type="sldNum" sz="quarter" idx="10"/>
          </p:nvPr>
        </p:nvSpPr>
        <p:spPr/>
        <p:txBody>
          <a:bodyPr/>
          <a:lstStyle/>
          <a:p>
            <a:fld id="{CC1B10D9-A313-3A40-9CD1-197CDCD1CF1B}" type="slidenum">
              <a:rPr lang="tr-TR" smtClean="0"/>
              <a:t>32</a:t>
            </a:fld>
            <a:endParaRPr lang="tr-TR"/>
          </a:p>
        </p:txBody>
      </p:sp>
    </p:spTree>
    <p:extLst>
      <p:ext uri="{BB962C8B-B14F-4D97-AF65-F5344CB8AC3E}">
        <p14:creationId xmlns:p14="http://schemas.microsoft.com/office/powerpoint/2010/main" val="11585276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46D376A-6C65-4CAE-A3F2-A86DA335CC3E}" type="datetimeFigureOut">
              <a:rPr lang="en-US" smtClean="0"/>
              <a:t>3/26/18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221C2E-131A-4B91-95D7-53FEDD8A60AF}" type="slidenum">
              <a:rPr lang="en-US" smtClean="0"/>
              <a:t>‹#›</a:t>
            </a:fld>
            <a:endParaRPr lang="en-US"/>
          </a:p>
        </p:txBody>
      </p:sp>
    </p:spTree>
    <p:extLst>
      <p:ext uri="{BB962C8B-B14F-4D97-AF65-F5344CB8AC3E}">
        <p14:creationId xmlns:p14="http://schemas.microsoft.com/office/powerpoint/2010/main" val="28631478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6D376A-6C65-4CAE-A3F2-A86DA335CC3E}" type="datetimeFigureOut">
              <a:rPr lang="en-US" smtClean="0"/>
              <a:t>3/26/18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221C2E-131A-4B91-95D7-53FEDD8A60AF}" type="slidenum">
              <a:rPr lang="en-US" smtClean="0"/>
              <a:t>‹#›</a:t>
            </a:fld>
            <a:endParaRPr lang="en-US"/>
          </a:p>
        </p:txBody>
      </p:sp>
    </p:spTree>
    <p:extLst>
      <p:ext uri="{BB962C8B-B14F-4D97-AF65-F5344CB8AC3E}">
        <p14:creationId xmlns:p14="http://schemas.microsoft.com/office/powerpoint/2010/main" val="17193000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6D376A-6C65-4CAE-A3F2-A86DA335CC3E}" type="datetimeFigureOut">
              <a:rPr lang="en-US" smtClean="0"/>
              <a:t>3/26/18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221C2E-131A-4B91-95D7-53FEDD8A60AF}" type="slidenum">
              <a:rPr lang="en-US" smtClean="0"/>
              <a:t>‹#›</a:t>
            </a:fld>
            <a:endParaRPr lang="en-US"/>
          </a:p>
        </p:txBody>
      </p:sp>
    </p:spTree>
    <p:extLst>
      <p:ext uri="{BB962C8B-B14F-4D97-AF65-F5344CB8AC3E}">
        <p14:creationId xmlns:p14="http://schemas.microsoft.com/office/powerpoint/2010/main" val="23409257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6D376A-6C65-4CAE-A3F2-A86DA335CC3E}" type="datetimeFigureOut">
              <a:rPr lang="en-US" smtClean="0"/>
              <a:t>3/26/18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221C2E-131A-4B91-95D7-53FEDD8A60AF}" type="slidenum">
              <a:rPr lang="en-US" smtClean="0"/>
              <a:t>‹#›</a:t>
            </a:fld>
            <a:endParaRPr lang="en-US"/>
          </a:p>
        </p:txBody>
      </p:sp>
    </p:spTree>
    <p:extLst>
      <p:ext uri="{BB962C8B-B14F-4D97-AF65-F5344CB8AC3E}">
        <p14:creationId xmlns:p14="http://schemas.microsoft.com/office/powerpoint/2010/main" val="17468203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46D376A-6C65-4CAE-A3F2-A86DA335CC3E}" type="datetimeFigureOut">
              <a:rPr lang="en-US" smtClean="0"/>
              <a:t>3/26/18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221C2E-131A-4B91-95D7-53FEDD8A60AF}" type="slidenum">
              <a:rPr lang="en-US" smtClean="0"/>
              <a:t>‹#›</a:t>
            </a:fld>
            <a:endParaRPr lang="en-US"/>
          </a:p>
        </p:txBody>
      </p:sp>
    </p:spTree>
    <p:extLst>
      <p:ext uri="{BB962C8B-B14F-4D97-AF65-F5344CB8AC3E}">
        <p14:creationId xmlns:p14="http://schemas.microsoft.com/office/powerpoint/2010/main" val="36373984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46D376A-6C65-4CAE-A3F2-A86DA335CC3E}" type="datetimeFigureOut">
              <a:rPr lang="en-US" smtClean="0"/>
              <a:t>3/26/18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221C2E-131A-4B91-95D7-53FEDD8A60AF}" type="slidenum">
              <a:rPr lang="en-US" smtClean="0"/>
              <a:t>‹#›</a:t>
            </a:fld>
            <a:endParaRPr lang="en-US"/>
          </a:p>
        </p:txBody>
      </p:sp>
    </p:spTree>
    <p:extLst>
      <p:ext uri="{BB962C8B-B14F-4D97-AF65-F5344CB8AC3E}">
        <p14:creationId xmlns:p14="http://schemas.microsoft.com/office/powerpoint/2010/main" val="30972865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46D376A-6C65-4CAE-A3F2-A86DA335CC3E}" type="datetimeFigureOut">
              <a:rPr lang="en-US" smtClean="0"/>
              <a:t>3/26/18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6221C2E-131A-4B91-95D7-53FEDD8A60AF}" type="slidenum">
              <a:rPr lang="en-US" smtClean="0"/>
              <a:t>‹#›</a:t>
            </a:fld>
            <a:endParaRPr lang="en-US"/>
          </a:p>
        </p:txBody>
      </p:sp>
    </p:spTree>
    <p:extLst>
      <p:ext uri="{BB962C8B-B14F-4D97-AF65-F5344CB8AC3E}">
        <p14:creationId xmlns:p14="http://schemas.microsoft.com/office/powerpoint/2010/main" val="26375107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46D376A-6C65-4CAE-A3F2-A86DA335CC3E}" type="datetimeFigureOut">
              <a:rPr lang="en-US" smtClean="0"/>
              <a:t>3/26/18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6221C2E-131A-4B91-95D7-53FEDD8A60AF}" type="slidenum">
              <a:rPr lang="en-US" smtClean="0"/>
              <a:t>‹#›</a:t>
            </a:fld>
            <a:endParaRPr lang="en-US"/>
          </a:p>
        </p:txBody>
      </p:sp>
    </p:spTree>
    <p:extLst>
      <p:ext uri="{BB962C8B-B14F-4D97-AF65-F5344CB8AC3E}">
        <p14:creationId xmlns:p14="http://schemas.microsoft.com/office/powerpoint/2010/main" val="39016436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6D376A-6C65-4CAE-A3F2-A86DA335CC3E}" type="datetimeFigureOut">
              <a:rPr lang="en-US" smtClean="0"/>
              <a:t>3/26/18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6221C2E-131A-4B91-95D7-53FEDD8A60AF}" type="slidenum">
              <a:rPr lang="en-US" smtClean="0"/>
              <a:t>‹#›</a:t>
            </a:fld>
            <a:endParaRPr lang="en-US"/>
          </a:p>
        </p:txBody>
      </p:sp>
    </p:spTree>
    <p:extLst>
      <p:ext uri="{BB962C8B-B14F-4D97-AF65-F5344CB8AC3E}">
        <p14:creationId xmlns:p14="http://schemas.microsoft.com/office/powerpoint/2010/main" val="33618200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46D376A-6C65-4CAE-A3F2-A86DA335CC3E}" type="datetimeFigureOut">
              <a:rPr lang="en-US" smtClean="0"/>
              <a:t>3/26/18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221C2E-131A-4B91-95D7-53FEDD8A60AF}" type="slidenum">
              <a:rPr lang="en-US" smtClean="0"/>
              <a:t>‹#›</a:t>
            </a:fld>
            <a:endParaRPr lang="en-US"/>
          </a:p>
        </p:txBody>
      </p:sp>
    </p:spTree>
    <p:extLst>
      <p:ext uri="{BB962C8B-B14F-4D97-AF65-F5344CB8AC3E}">
        <p14:creationId xmlns:p14="http://schemas.microsoft.com/office/powerpoint/2010/main" val="35279833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46D376A-6C65-4CAE-A3F2-A86DA335CC3E}" type="datetimeFigureOut">
              <a:rPr lang="en-US" smtClean="0"/>
              <a:t>3/26/18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221C2E-131A-4B91-95D7-53FEDD8A60AF}" type="slidenum">
              <a:rPr lang="en-US" smtClean="0"/>
              <a:t>‹#›</a:t>
            </a:fld>
            <a:endParaRPr lang="en-US"/>
          </a:p>
        </p:txBody>
      </p:sp>
    </p:spTree>
    <p:extLst>
      <p:ext uri="{BB962C8B-B14F-4D97-AF65-F5344CB8AC3E}">
        <p14:creationId xmlns:p14="http://schemas.microsoft.com/office/powerpoint/2010/main" val="25837928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6D376A-6C65-4CAE-A3F2-A86DA335CC3E}" type="datetimeFigureOut">
              <a:rPr lang="en-US" smtClean="0"/>
              <a:t>3/26/18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221C2E-131A-4B91-95D7-53FEDD8A60AF}" type="slidenum">
              <a:rPr lang="en-US" smtClean="0"/>
              <a:t>‹#›</a:t>
            </a:fld>
            <a:endParaRPr lang="en-US"/>
          </a:p>
        </p:txBody>
      </p:sp>
    </p:spTree>
    <p:extLst>
      <p:ext uri="{BB962C8B-B14F-4D97-AF65-F5344CB8AC3E}">
        <p14:creationId xmlns:p14="http://schemas.microsoft.com/office/powerpoint/2010/main" val="33246428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comments" Target="../comments/comment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8"/>
          <p:cNvSpPr/>
          <p:nvPr/>
        </p:nvSpPr>
        <p:spPr>
          <a:xfrm>
            <a:off x="57751" y="353609"/>
            <a:ext cx="8893743" cy="1384995"/>
          </a:xfrm>
          <a:prstGeom prst="rect">
            <a:avLst/>
          </a:prstGeom>
        </p:spPr>
        <p:txBody>
          <a:bodyPr wrap="square">
            <a:spAutoFit/>
          </a:bodyPr>
          <a:lstStyle/>
          <a:p>
            <a:pPr algn="ctr" defTabSz="914400"/>
            <a:r>
              <a:rPr lang="tr-TR" sz="2800" b="1" dirty="0">
                <a:solidFill>
                  <a:srgbClr val="0070C0"/>
                </a:solidFill>
                <a:latin typeface="Arial" panose="020B0604020202020204" pitchFamily="34" charset="0"/>
                <a:ea typeface="Britannic Bold" charset="0"/>
                <a:cs typeface="Arial" panose="020B0604020202020204" pitchFamily="34" charset="0"/>
              </a:rPr>
              <a:t>4</a:t>
            </a:r>
            <a:r>
              <a:rPr lang="tr-TR" sz="2800" b="1" baseline="30000" dirty="0">
                <a:solidFill>
                  <a:srgbClr val="0070C0"/>
                </a:solidFill>
                <a:latin typeface="Arial" panose="020B0604020202020204" pitchFamily="34" charset="0"/>
                <a:ea typeface="Britannic Bold" charset="0"/>
                <a:cs typeface="Arial" panose="020B0604020202020204" pitchFamily="34" charset="0"/>
              </a:rPr>
              <a:t>rd</a:t>
            </a:r>
            <a:r>
              <a:rPr lang="tr-TR" sz="2800" b="1" dirty="0">
                <a:solidFill>
                  <a:srgbClr val="0070C0"/>
                </a:solidFill>
                <a:latin typeface="Arial" panose="020B0604020202020204" pitchFamily="34" charset="0"/>
                <a:ea typeface="Britannic Bold" charset="0"/>
                <a:cs typeface="Arial" panose="020B0604020202020204" pitchFamily="34" charset="0"/>
              </a:rPr>
              <a:t> Meeting </a:t>
            </a:r>
            <a:r>
              <a:rPr lang="tr-TR" sz="2800" b="1" dirty="0" err="1">
                <a:solidFill>
                  <a:srgbClr val="0070C0"/>
                </a:solidFill>
                <a:latin typeface="Arial" panose="020B0604020202020204" pitchFamily="34" charset="0"/>
                <a:ea typeface="Britannic Bold" charset="0"/>
                <a:cs typeface="Arial" panose="020B0604020202020204" pitchFamily="34" charset="0"/>
              </a:rPr>
              <a:t>for</a:t>
            </a:r>
            <a:r>
              <a:rPr lang="tr-TR" sz="2800" b="1" dirty="0">
                <a:solidFill>
                  <a:srgbClr val="0070C0"/>
                </a:solidFill>
                <a:latin typeface="Arial" panose="020B0604020202020204" pitchFamily="34" charset="0"/>
                <a:ea typeface="Britannic Bold" charset="0"/>
                <a:cs typeface="Arial" panose="020B0604020202020204" pitchFamily="34" charset="0"/>
              </a:rPr>
              <a:t> </a:t>
            </a:r>
            <a:r>
              <a:rPr lang="tr-TR" sz="2800" b="1" dirty="0" err="1">
                <a:solidFill>
                  <a:srgbClr val="0070C0"/>
                </a:solidFill>
                <a:latin typeface="Arial" panose="020B0604020202020204" pitchFamily="34" charset="0"/>
                <a:ea typeface="Britannic Bold" charset="0"/>
                <a:cs typeface="Arial" panose="020B0604020202020204" pitchFamily="34" charset="0"/>
              </a:rPr>
              <a:t>Developing</a:t>
            </a:r>
            <a:r>
              <a:rPr lang="tr-TR" sz="2800" b="1" dirty="0">
                <a:solidFill>
                  <a:srgbClr val="0070C0"/>
                </a:solidFill>
                <a:latin typeface="Arial" panose="020B0604020202020204" pitchFamily="34" charset="0"/>
                <a:ea typeface="Britannic Bold" charset="0"/>
                <a:cs typeface="Arial" panose="020B0604020202020204" pitchFamily="34" charset="0"/>
              </a:rPr>
              <a:t> a Blue Growth Initiative for Research and Innovation in the Black </a:t>
            </a:r>
            <a:r>
              <a:rPr lang="tr-TR" sz="2800" b="1" dirty="0" err="1">
                <a:solidFill>
                  <a:srgbClr val="0070C0"/>
                </a:solidFill>
                <a:latin typeface="Arial" panose="020B0604020202020204" pitchFamily="34" charset="0"/>
                <a:ea typeface="Britannic Bold" charset="0"/>
                <a:cs typeface="Arial" panose="020B0604020202020204" pitchFamily="34" charset="0"/>
              </a:rPr>
              <a:t>Sea</a:t>
            </a:r>
            <a:r>
              <a:rPr lang="tr-TR" sz="2800" b="1" dirty="0">
                <a:solidFill>
                  <a:srgbClr val="0070C0"/>
                </a:solidFill>
                <a:latin typeface="Arial" panose="020B0604020202020204" pitchFamily="34" charset="0"/>
                <a:ea typeface="Britannic Bold" charset="0"/>
                <a:cs typeface="Arial" panose="020B0604020202020204" pitchFamily="34" charset="0"/>
              </a:rPr>
              <a:t> İstanbul, </a:t>
            </a:r>
            <a:r>
              <a:rPr lang="tr-TR" sz="2800" b="1" dirty="0" err="1">
                <a:solidFill>
                  <a:srgbClr val="0070C0"/>
                </a:solidFill>
                <a:latin typeface="Arial" panose="020B0604020202020204" pitchFamily="34" charset="0"/>
                <a:ea typeface="Britannic Bold" charset="0"/>
                <a:cs typeface="Arial" panose="020B0604020202020204" pitchFamily="34" charset="0"/>
              </a:rPr>
              <a:t>Turkey</a:t>
            </a:r>
            <a:endParaRPr lang="en-US" sz="2800" b="1" dirty="0">
              <a:solidFill>
                <a:srgbClr val="0070C0"/>
              </a:solidFill>
              <a:latin typeface="Arial" panose="020B0604020202020204" pitchFamily="34" charset="0"/>
              <a:ea typeface="Britannic Bold" charset="0"/>
              <a:cs typeface="Arial" panose="020B0604020202020204" pitchFamily="34" charset="0"/>
            </a:endParaRPr>
          </a:p>
        </p:txBody>
      </p:sp>
      <p:sp>
        <p:nvSpPr>
          <p:cNvPr id="4" name="Rectangle 3">
            <a:extLst>
              <a:ext uri="{FF2B5EF4-FFF2-40B4-BE49-F238E27FC236}">
                <a16:creationId xmlns:a16="http://schemas.microsoft.com/office/drawing/2014/main" id="{05A08AF3-2913-445C-9D14-6ECA3D135BB4}"/>
              </a:ext>
            </a:extLst>
          </p:cNvPr>
          <p:cNvSpPr/>
          <p:nvPr/>
        </p:nvSpPr>
        <p:spPr>
          <a:xfrm>
            <a:off x="442761" y="4979825"/>
            <a:ext cx="8508733" cy="1763875"/>
          </a:xfrm>
          <a:prstGeom prst="rect">
            <a:avLst/>
          </a:prstGeom>
        </p:spPr>
        <p:txBody>
          <a:bodyPr vert="horz" lIns="91440" tIns="45720" rIns="91440" bIns="45720" rtlCol="0" anchor="ctr">
            <a:noAutofit/>
          </a:bodyPr>
          <a:lstStyle/>
          <a:p>
            <a:pPr algn="ctr" defTabSz="914400">
              <a:lnSpc>
                <a:spcPct val="90000"/>
              </a:lnSpc>
              <a:spcBef>
                <a:spcPct val="0"/>
              </a:spcBef>
            </a:pPr>
            <a:r>
              <a:rPr lang="en-US" sz="2200" dirty="0">
                <a:solidFill>
                  <a:prstClr val="black"/>
                </a:solidFill>
                <a:latin typeface="Arial" panose="020B0604020202020204" pitchFamily="34" charset="0"/>
                <a:ea typeface="Britannic Bold" charset="0"/>
                <a:cs typeface="Arial" panose="020B0604020202020204" pitchFamily="34" charset="0"/>
              </a:rPr>
              <a:t>Compiled and Collated by</a:t>
            </a:r>
          </a:p>
          <a:p>
            <a:pPr algn="ctr" defTabSz="914400">
              <a:lnSpc>
                <a:spcPct val="90000"/>
              </a:lnSpc>
              <a:spcBef>
                <a:spcPct val="0"/>
              </a:spcBef>
            </a:pPr>
            <a:r>
              <a:rPr lang="en-US" sz="2200" dirty="0">
                <a:solidFill>
                  <a:prstClr val="black"/>
                </a:solidFill>
                <a:latin typeface="Arial" panose="020B0604020202020204" pitchFamily="34" charset="0"/>
                <a:ea typeface="Britannic Bold" charset="0"/>
                <a:cs typeface="Arial" panose="020B0604020202020204" pitchFamily="34" charset="0"/>
              </a:rPr>
              <a:t>Institute of Marine Sciences, Middle East Technical University, (METU-IMS), TURKEY</a:t>
            </a:r>
          </a:p>
        </p:txBody>
      </p:sp>
      <p:sp>
        <p:nvSpPr>
          <p:cNvPr id="2" name="Rectangle 1"/>
          <p:cNvSpPr/>
          <p:nvPr/>
        </p:nvSpPr>
        <p:spPr>
          <a:xfrm>
            <a:off x="3946398" y="2243895"/>
            <a:ext cx="5197602" cy="1938992"/>
          </a:xfrm>
          <a:prstGeom prst="rect">
            <a:avLst/>
          </a:prstGeom>
        </p:spPr>
        <p:txBody>
          <a:bodyPr wrap="square">
            <a:spAutoFit/>
          </a:bodyPr>
          <a:lstStyle/>
          <a:p>
            <a:pPr marL="285750" indent="-285750" defTabSz="914400">
              <a:buFont typeface="Arial" charset="0"/>
              <a:buChar char="•"/>
            </a:pPr>
            <a:r>
              <a:rPr lang="en-US" sz="2400" dirty="0">
                <a:solidFill>
                  <a:prstClr val="black"/>
                </a:solidFill>
                <a:latin typeface="Arial" panose="020B0604020202020204" pitchFamily="34" charset="0"/>
                <a:cs typeface="Arial" panose="020B0604020202020204" pitchFamily="34" charset="0"/>
              </a:rPr>
              <a:t>Evaluation of Black Sea Projects </a:t>
            </a:r>
          </a:p>
          <a:p>
            <a:pPr marL="285750" indent="-285750" defTabSz="914400">
              <a:buFont typeface="Arial" charset="0"/>
              <a:buChar char="•"/>
            </a:pPr>
            <a:r>
              <a:rPr lang="en-US" sz="2400" dirty="0">
                <a:solidFill>
                  <a:prstClr val="black"/>
                </a:solidFill>
                <a:latin typeface="Arial" panose="020B0604020202020204" pitchFamily="34" charset="0"/>
                <a:cs typeface="Arial" panose="020B0604020202020204" pitchFamily="34" charset="0"/>
              </a:rPr>
              <a:t>Matrix of Research Gaps &amp; Needs </a:t>
            </a:r>
          </a:p>
          <a:p>
            <a:pPr marL="285750" indent="-285750" defTabSz="914400">
              <a:buFont typeface="Arial" charset="0"/>
              <a:buChar char="•"/>
            </a:pPr>
            <a:r>
              <a:rPr lang="en-US" sz="2400" b="1" dirty="0">
                <a:solidFill>
                  <a:prstClr val="black"/>
                </a:solidFill>
                <a:latin typeface="Arial" panose="020B0604020202020204" pitchFamily="34" charset="0"/>
                <a:cs typeface="Arial" panose="020B0604020202020204" pitchFamily="34" charset="0"/>
              </a:rPr>
              <a:t>A Revised Roadmap for a new SRIA for Blue Growth in the Black Sea</a:t>
            </a:r>
            <a:endParaRPr lang="en-GB" sz="2400" b="1" dirty="0">
              <a:solidFill>
                <a:prstClr val="black"/>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2"/>
          <a:stretch>
            <a:fillRect/>
          </a:stretch>
        </p:blipFill>
        <p:spPr>
          <a:xfrm>
            <a:off x="635267" y="1971717"/>
            <a:ext cx="3311131" cy="2483348"/>
          </a:xfrm>
          <a:prstGeom prst="rect">
            <a:avLst/>
          </a:prstGeom>
        </p:spPr>
      </p:pic>
    </p:spTree>
    <p:extLst>
      <p:ext uri="{BB962C8B-B14F-4D97-AF65-F5344CB8AC3E}">
        <p14:creationId xmlns:p14="http://schemas.microsoft.com/office/powerpoint/2010/main" val="12458523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0945" y="365126"/>
            <a:ext cx="8224405" cy="1325563"/>
          </a:xfrm>
        </p:spPr>
        <p:txBody>
          <a:bodyPr>
            <a:normAutofit fontScale="90000"/>
          </a:bodyPr>
          <a:lstStyle/>
          <a:p>
            <a:r>
              <a:rPr lang="en-GB" sz="3600" dirty="0">
                <a:solidFill>
                  <a:srgbClr val="0070C0"/>
                </a:solidFill>
                <a:latin typeface="Helvetica" charset="0"/>
                <a:ea typeface="Helvetica" charset="0"/>
                <a:cs typeface="Helvetica" charset="0"/>
              </a:rPr>
              <a:t>(new slide, A. </a:t>
            </a:r>
            <a:r>
              <a:rPr lang="en-GB" sz="3600" dirty="0" err="1">
                <a:solidFill>
                  <a:srgbClr val="0070C0"/>
                </a:solidFill>
                <a:latin typeface="Helvetica" charset="0"/>
                <a:ea typeface="Helvetica" charset="0"/>
                <a:cs typeface="Helvetica" charset="0"/>
              </a:rPr>
              <a:t>Stanica</a:t>
            </a:r>
            <a:r>
              <a:rPr lang="en-GB" sz="3600" dirty="0">
                <a:solidFill>
                  <a:srgbClr val="0070C0"/>
                </a:solidFill>
                <a:latin typeface="Helvetica" charset="0"/>
                <a:ea typeface="Helvetica" charset="0"/>
                <a:cs typeface="Helvetica" charset="0"/>
              </a:rPr>
              <a:t>)</a:t>
            </a:r>
            <a:br>
              <a:rPr lang="en-GB" sz="3600" dirty="0">
                <a:solidFill>
                  <a:srgbClr val="0070C0"/>
                </a:solidFill>
                <a:latin typeface="Helvetica" charset="0"/>
                <a:ea typeface="Helvetica" charset="0"/>
                <a:cs typeface="Helvetica" charset="0"/>
              </a:rPr>
            </a:br>
            <a:r>
              <a:rPr lang="en-GB" sz="3600" dirty="0">
                <a:solidFill>
                  <a:srgbClr val="0070C0"/>
                </a:solidFill>
                <a:latin typeface="Helvetica" charset="0"/>
                <a:ea typeface="Helvetica" charset="0"/>
                <a:cs typeface="Helvetica" charset="0"/>
              </a:rPr>
              <a:t>The Black Sea – a challenging environment</a:t>
            </a:r>
          </a:p>
        </p:txBody>
      </p:sp>
      <p:sp>
        <p:nvSpPr>
          <p:cNvPr id="3" name="Content Placeholder 2"/>
          <p:cNvSpPr>
            <a:spLocks noGrp="1"/>
          </p:cNvSpPr>
          <p:nvPr>
            <p:ph idx="1"/>
          </p:nvPr>
        </p:nvSpPr>
        <p:spPr>
          <a:xfrm>
            <a:off x="628650" y="1690688"/>
            <a:ext cx="7886700" cy="4673535"/>
          </a:xfrm>
        </p:spPr>
        <p:txBody>
          <a:bodyPr>
            <a:normAutofit fontScale="77500" lnSpcReduction="20000"/>
          </a:bodyPr>
          <a:lstStyle/>
          <a:p>
            <a:pPr marL="0" indent="0">
              <a:buNone/>
            </a:pPr>
            <a:r>
              <a:rPr lang="en-GB" dirty="0">
                <a:solidFill>
                  <a:srgbClr val="0070C0"/>
                </a:solidFill>
                <a:latin typeface="Helvetica" charset="0"/>
                <a:ea typeface="Helvetica" charset="0"/>
                <a:cs typeface="Helvetica" charset="0"/>
              </a:rPr>
              <a:t>Challenges of the Black Sea</a:t>
            </a:r>
          </a:p>
          <a:p>
            <a:pPr lvl="0"/>
            <a:r>
              <a:rPr lang="en-GB" dirty="0">
                <a:solidFill>
                  <a:srgbClr val="0070C0"/>
                </a:solidFill>
                <a:latin typeface="Helvetica" charset="0"/>
                <a:ea typeface="Helvetica" charset="0"/>
                <a:cs typeface="Helvetica" charset="0"/>
              </a:rPr>
              <a:t>Uniqueness of the Black Sea environment (water circulation and salinity with all related impacts on the ecosystems, anoxia processes, river-sea interactions)</a:t>
            </a:r>
          </a:p>
          <a:p>
            <a:pPr lvl="0"/>
            <a:r>
              <a:rPr lang="en-GB" dirty="0">
                <a:solidFill>
                  <a:srgbClr val="0070C0"/>
                </a:solidFill>
                <a:latin typeface="Helvetica" charset="0"/>
                <a:ea typeface="Helvetica" charset="0"/>
                <a:cs typeface="Helvetica" charset="0"/>
              </a:rPr>
              <a:t>Almost destroyed in the past by human activities (from agriculture, industry, fisheries, alien species)</a:t>
            </a:r>
          </a:p>
          <a:p>
            <a:pPr lvl="0"/>
            <a:r>
              <a:rPr lang="en-GB" dirty="0">
                <a:solidFill>
                  <a:srgbClr val="0070C0"/>
                </a:solidFill>
                <a:latin typeface="Helvetica" charset="0"/>
                <a:ea typeface="Helvetica" charset="0"/>
                <a:cs typeface="Helvetica" charset="0"/>
              </a:rPr>
              <a:t>Needs to stand huge pressure from the coastal communities, but even higher from the river catchments</a:t>
            </a:r>
          </a:p>
          <a:p>
            <a:pPr lvl="0"/>
            <a:r>
              <a:rPr lang="en-GB" dirty="0">
                <a:solidFill>
                  <a:srgbClr val="0070C0"/>
                </a:solidFill>
                <a:latin typeface="Helvetica" charset="0"/>
                <a:ea typeface="Helvetica" charset="0"/>
                <a:cs typeface="Helvetica" charset="0"/>
              </a:rPr>
              <a:t>A basin-scale effort is needed to “restart the engines” for the knowledge based society around the entire Black Sea. </a:t>
            </a:r>
          </a:p>
          <a:p>
            <a:pPr lvl="0"/>
            <a:r>
              <a:rPr lang="en-GB" dirty="0">
                <a:solidFill>
                  <a:srgbClr val="0070C0"/>
                </a:solidFill>
                <a:latin typeface="Helvetica" charset="0"/>
                <a:ea typeface="Helvetica" charset="0"/>
                <a:cs typeface="Helvetica" charset="0"/>
              </a:rPr>
              <a:t>Has critical potential in energy (especially in classical hydrocarbons but also gas-hydrates, besides wind and wave energy) – not yet well known – and plans for the energy exploitation must be made without destroying the  Black Sea ecosystems</a:t>
            </a:r>
          </a:p>
          <a:p>
            <a:endParaRPr lang="en-GB" dirty="0">
              <a:solidFill>
                <a:srgbClr val="0070C0"/>
              </a:solidFill>
              <a:latin typeface="Helvetica" charset="0"/>
              <a:ea typeface="Helvetica" charset="0"/>
              <a:cs typeface="Helvetica" charset="0"/>
            </a:endParaRPr>
          </a:p>
        </p:txBody>
      </p:sp>
    </p:spTree>
    <p:extLst>
      <p:ext uri="{BB962C8B-B14F-4D97-AF65-F5344CB8AC3E}">
        <p14:creationId xmlns:p14="http://schemas.microsoft.com/office/powerpoint/2010/main" val="15707258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1B796-9A1C-E64A-B998-861735149BEB}"/>
              </a:ext>
            </a:extLst>
          </p:cNvPr>
          <p:cNvSpPr>
            <a:spLocks noGrp="1"/>
          </p:cNvSpPr>
          <p:nvPr>
            <p:ph type="title"/>
          </p:nvPr>
        </p:nvSpPr>
        <p:spPr>
          <a:xfrm>
            <a:off x="553085" y="126172"/>
            <a:ext cx="8230870" cy="1325563"/>
          </a:xfrm>
        </p:spPr>
        <p:txBody>
          <a:bodyPr>
            <a:normAutofit/>
          </a:bodyPr>
          <a:lstStyle/>
          <a:p>
            <a:r>
              <a:rPr lang="en-US" sz="3600" dirty="0">
                <a:solidFill>
                  <a:srgbClr val="0070C0"/>
                </a:solidFill>
                <a:latin typeface="Helvetica" charset="0"/>
                <a:ea typeface="Helvetica" charset="0"/>
                <a:cs typeface="Helvetica" charset="0"/>
              </a:rPr>
              <a:t>Our Vision and Goals </a:t>
            </a:r>
            <a:br>
              <a:rPr lang="en-US" sz="3600" dirty="0">
                <a:solidFill>
                  <a:srgbClr val="0070C0"/>
                </a:solidFill>
                <a:latin typeface="Helvetica" charset="0"/>
                <a:ea typeface="Helvetica" charset="0"/>
                <a:cs typeface="Helvetica" charset="0"/>
              </a:rPr>
            </a:br>
            <a:r>
              <a:rPr lang="en-US" sz="3600" dirty="0">
                <a:solidFill>
                  <a:srgbClr val="0070C0"/>
                </a:solidFill>
                <a:latin typeface="Helvetica" charset="0"/>
                <a:ea typeface="Helvetica" charset="0"/>
                <a:cs typeface="Helvetica" charset="0"/>
              </a:rPr>
              <a:t>of the SRIA</a:t>
            </a:r>
          </a:p>
        </p:txBody>
      </p:sp>
      <p:sp>
        <p:nvSpPr>
          <p:cNvPr id="3" name="Content Placeholder 2">
            <a:extLst>
              <a:ext uri="{FF2B5EF4-FFF2-40B4-BE49-F238E27FC236}">
                <a16:creationId xmlns:a16="http://schemas.microsoft.com/office/drawing/2014/main" id="{078A9624-910D-CE43-AFEC-83AB090B8F4F}"/>
              </a:ext>
            </a:extLst>
          </p:cNvPr>
          <p:cNvSpPr>
            <a:spLocks noGrp="1"/>
          </p:cNvSpPr>
          <p:nvPr>
            <p:ph idx="1"/>
          </p:nvPr>
        </p:nvSpPr>
        <p:spPr>
          <a:xfrm>
            <a:off x="193040" y="2002420"/>
            <a:ext cx="8950960" cy="3291326"/>
          </a:xfrm>
        </p:spPr>
        <p:txBody>
          <a:bodyPr>
            <a:normAutofit/>
          </a:bodyPr>
          <a:lstStyle/>
          <a:p>
            <a:pPr marL="0" indent="0">
              <a:buNone/>
            </a:pPr>
            <a:endParaRPr lang="tr-TR" dirty="0">
              <a:solidFill>
                <a:srgbClr val="0070C0"/>
              </a:solidFill>
            </a:endParaRPr>
          </a:p>
          <a:p>
            <a:pPr marL="0" indent="0">
              <a:buNone/>
            </a:pPr>
            <a:r>
              <a:rPr lang="tr-TR" dirty="0" err="1">
                <a:solidFill>
                  <a:srgbClr val="0070C0"/>
                </a:solidFill>
              </a:rPr>
              <a:t>Get</a:t>
            </a:r>
            <a:r>
              <a:rPr lang="tr-TR" dirty="0">
                <a:solidFill>
                  <a:srgbClr val="0070C0"/>
                </a:solidFill>
              </a:rPr>
              <a:t> </a:t>
            </a:r>
            <a:r>
              <a:rPr lang="tr-TR" dirty="0" err="1">
                <a:solidFill>
                  <a:srgbClr val="0070C0"/>
                </a:solidFill>
              </a:rPr>
              <a:t>inspired</a:t>
            </a:r>
            <a:r>
              <a:rPr lang="tr-TR" dirty="0">
                <a:solidFill>
                  <a:srgbClr val="0070C0"/>
                </a:solidFill>
              </a:rPr>
              <a:t> </a:t>
            </a:r>
            <a:r>
              <a:rPr lang="tr-TR" dirty="0" err="1">
                <a:solidFill>
                  <a:srgbClr val="0070C0"/>
                </a:solidFill>
              </a:rPr>
              <a:t>by</a:t>
            </a:r>
            <a:r>
              <a:rPr lang="tr-TR" dirty="0">
                <a:solidFill>
                  <a:srgbClr val="0070C0"/>
                </a:solidFill>
              </a:rPr>
              <a:t> </a:t>
            </a:r>
            <a:r>
              <a:rPr lang="tr-TR" dirty="0" err="1">
                <a:solidFill>
                  <a:srgbClr val="0070C0"/>
                </a:solidFill>
              </a:rPr>
              <a:t>examples</a:t>
            </a:r>
            <a:r>
              <a:rPr lang="tr-TR" dirty="0">
                <a:solidFill>
                  <a:srgbClr val="0070C0"/>
                </a:solidFill>
              </a:rPr>
              <a:t> of </a:t>
            </a:r>
            <a:r>
              <a:rPr lang="tr-TR" dirty="0" err="1">
                <a:solidFill>
                  <a:srgbClr val="0070C0"/>
                </a:solidFill>
              </a:rPr>
              <a:t>other</a:t>
            </a:r>
            <a:r>
              <a:rPr lang="tr-TR" dirty="0">
                <a:solidFill>
                  <a:srgbClr val="0070C0"/>
                </a:solidFill>
              </a:rPr>
              <a:t> </a:t>
            </a:r>
            <a:r>
              <a:rPr lang="tr-TR" dirty="0" err="1">
                <a:solidFill>
                  <a:srgbClr val="0070C0"/>
                </a:solidFill>
              </a:rPr>
              <a:t>vision</a:t>
            </a:r>
            <a:r>
              <a:rPr lang="tr-TR" dirty="0">
                <a:solidFill>
                  <a:srgbClr val="0070C0"/>
                </a:solidFill>
              </a:rPr>
              <a:t> </a:t>
            </a:r>
            <a:r>
              <a:rPr lang="tr-TR" dirty="0" err="1">
                <a:solidFill>
                  <a:srgbClr val="0070C0"/>
                </a:solidFill>
              </a:rPr>
              <a:t>statements</a:t>
            </a:r>
            <a:r>
              <a:rPr lang="tr-TR" dirty="0">
                <a:solidFill>
                  <a:srgbClr val="0070C0"/>
                </a:solidFill>
              </a:rPr>
              <a:t>:</a:t>
            </a:r>
          </a:p>
          <a:p>
            <a:pPr marL="0" indent="0">
              <a:buNone/>
            </a:pPr>
            <a:r>
              <a:rPr lang="tr-TR" dirty="0">
                <a:solidFill>
                  <a:srgbClr val="0070C0"/>
                </a:solidFill>
              </a:rPr>
              <a:t>……</a:t>
            </a:r>
            <a:r>
              <a:rPr lang="tr-TR" dirty="0" err="1">
                <a:solidFill>
                  <a:srgbClr val="0070C0"/>
                </a:solidFill>
              </a:rPr>
              <a:t>the</a:t>
            </a:r>
            <a:r>
              <a:rPr lang="tr-TR" dirty="0">
                <a:solidFill>
                  <a:srgbClr val="0070C0"/>
                </a:solidFill>
              </a:rPr>
              <a:t> </a:t>
            </a:r>
            <a:r>
              <a:rPr lang="tr-TR" dirty="0" err="1">
                <a:solidFill>
                  <a:srgbClr val="0070C0"/>
                </a:solidFill>
              </a:rPr>
              <a:t>vision</a:t>
            </a:r>
            <a:r>
              <a:rPr lang="tr-TR" dirty="0">
                <a:solidFill>
                  <a:srgbClr val="0070C0"/>
                </a:solidFill>
              </a:rPr>
              <a:t> </a:t>
            </a:r>
            <a:r>
              <a:rPr lang="tr-TR" dirty="0" err="1">
                <a:solidFill>
                  <a:srgbClr val="0070C0"/>
                </a:solidFill>
              </a:rPr>
              <a:t>will</a:t>
            </a:r>
            <a:r>
              <a:rPr lang="tr-TR" dirty="0">
                <a:solidFill>
                  <a:srgbClr val="0070C0"/>
                </a:solidFill>
              </a:rPr>
              <a:t> be </a:t>
            </a:r>
            <a:r>
              <a:rPr lang="tr-TR" dirty="0" err="1">
                <a:solidFill>
                  <a:srgbClr val="0070C0"/>
                </a:solidFill>
              </a:rPr>
              <a:t>achieved</a:t>
            </a:r>
            <a:r>
              <a:rPr lang="tr-TR" dirty="0">
                <a:solidFill>
                  <a:srgbClr val="0070C0"/>
                </a:solidFill>
              </a:rPr>
              <a:t> </a:t>
            </a:r>
            <a:r>
              <a:rPr lang="tr-TR" dirty="0" err="1">
                <a:solidFill>
                  <a:srgbClr val="0070C0"/>
                </a:solidFill>
              </a:rPr>
              <a:t>through</a:t>
            </a:r>
            <a:r>
              <a:rPr lang="tr-TR" dirty="0">
                <a:solidFill>
                  <a:srgbClr val="0070C0"/>
                </a:solidFill>
              </a:rPr>
              <a:t> </a:t>
            </a:r>
            <a:r>
              <a:rPr lang="tr-TR" dirty="0" err="1">
                <a:solidFill>
                  <a:srgbClr val="0070C0"/>
                </a:solidFill>
              </a:rPr>
              <a:t>creating</a:t>
            </a:r>
            <a:r>
              <a:rPr lang="tr-TR" dirty="0">
                <a:solidFill>
                  <a:srgbClr val="0070C0"/>
                </a:solidFill>
              </a:rPr>
              <a:t> </a:t>
            </a:r>
            <a:r>
              <a:rPr lang="tr-TR" dirty="0" err="1">
                <a:solidFill>
                  <a:srgbClr val="0070C0"/>
                </a:solidFill>
              </a:rPr>
              <a:t>new</a:t>
            </a:r>
            <a:r>
              <a:rPr lang="tr-TR" dirty="0">
                <a:solidFill>
                  <a:srgbClr val="0070C0"/>
                </a:solidFill>
              </a:rPr>
              <a:t> </a:t>
            </a:r>
            <a:r>
              <a:rPr lang="tr-TR" dirty="0" err="1">
                <a:solidFill>
                  <a:srgbClr val="0070C0"/>
                </a:solidFill>
              </a:rPr>
              <a:t>knowledge</a:t>
            </a:r>
            <a:r>
              <a:rPr lang="tr-TR" dirty="0">
                <a:solidFill>
                  <a:srgbClr val="0070C0"/>
                </a:solidFill>
              </a:rPr>
              <a:t>, </a:t>
            </a:r>
            <a:r>
              <a:rPr lang="tr-TR" dirty="0" err="1">
                <a:solidFill>
                  <a:srgbClr val="0070C0"/>
                </a:solidFill>
              </a:rPr>
              <a:t>technologies</a:t>
            </a:r>
            <a:r>
              <a:rPr lang="tr-TR" dirty="0">
                <a:solidFill>
                  <a:srgbClr val="0070C0"/>
                </a:solidFill>
              </a:rPr>
              <a:t> </a:t>
            </a:r>
            <a:r>
              <a:rPr lang="tr-TR" dirty="0" err="1">
                <a:solidFill>
                  <a:srgbClr val="0070C0"/>
                </a:solidFill>
              </a:rPr>
              <a:t>and</a:t>
            </a:r>
            <a:r>
              <a:rPr lang="tr-TR" dirty="0">
                <a:solidFill>
                  <a:srgbClr val="0070C0"/>
                </a:solidFill>
              </a:rPr>
              <a:t> </a:t>
            </a:r>
            <a:r>
              <a:rPr lang="tr-TR" dirty="0" err="1">
                <a:solidFill>
                  <a:srgbClr val="0070C0"/>
                </a:solidFill>
              </a:rPr>
              <a:t>services</a:t>
            </a:r>
            <a:r>
              <a:rPr lang="tr-TR" dirty="0">
                <a:solidFill>
                  <a:srgbClr val="0070C0"/>
                </a:solidFill>
              </a:rPr>
              <a:t>, as </a:t>
            </a:r>
            <a:r>
              <a:rPr lang="tr-TR" dirty="0" err="1">
                <a:solidFill>
                  <a:srgbClr val="0070C0"/>
                </a:solidFill>
              </a:rPr>
              <a:t>well</a:t>
            </a:r>
            <a:r>
              <a:rPr lang="tr-TR" dirty="0">
                <a:solidFill>
                  <a:srgbClr val="0070C0"/>
                </a:solidFill>
              </a:rPr>
              <a:t> as </a:t>
            </a:r>
            <a:r>
              <a:rPr lang="tr-TR" dirty="0" err="1">
                <a:solidFill>
                  <a:srgbClr val="0070C0"/>
                </a:solidFill>
              </a:rPr>
              <a:t>fostering</a:t>
            </a:r>
            <a:r>
              <a:rPr lang="tr-TR" dirty="0">
                <a:solidFill>
                  <a:srgbClr val="0070C0"/>
                </a:solidFill>
              </a:rPr>
              <a:t> </a:t>
            </a:r>
            <a:r>
              <a:rPr lang="tr-TR" dirty="0" err="1">
                <a:solidFill>
                  <a:srgbClr val="0070C0"/>
                </a:solidFill>
              </a:rPr>
              <a:t>human</a:t>
            </a:r>
            <a:r>
              <a:rPr lang="tr-TR" dirty="0">
                <a:solidFill>
                  <a:srgbClr val="0070C0"/>
                </a:solidFill>
              </a:rPr>
              <a:t> </a:t>
            </a:r>
            <a:r>
              <a:rPr lang="tr-TR" dirty="0" err="1">
                <a:solidFill>
                  <a:srgbClr val="0070C0"/>
                </a:solidFill>
              </a:rPr>
              <a:t>capacity</a:t>
            </a:r>
            <a:r>
              <a:rPr lang="tr-TR" dirty="0">
                <a:solidFill>
                  <a:srgbClr val="0070C0"/>
                </a:solidFill>
              </a:rPr>
              <a:t> </a:t>
            </a:r>
            <a:r>
              <a:rPr lang="tr-TR" dirty="0" err="1">
                <a:solidFill>
                  <a:srgbClr val="0070C0"/>
                </a:solidFill>
              </a:rPr>
              <a:t>and</a:t>
            </a:r>
            <a:r>
              <a:rPr lang="tr-TR" dirty="0">
                <a:solidFill>
                  <a:srgbClr val="0070C0"/>
                </a:solidFill>
              </a:rPr>
              <a:t> </a:t>
            </a:r>
            <a:r>
              <a:rPr lang="tr-TR" dirty="0" err="1">
                <a:solidFill>
                  <a:srgbClr val="0070C0"/>
                </a:solidFill>
              </a:rPr>
              <a:t>infrastructures</a:t>
            </a:r>
            <a:r>
              <a:rPr lang="tr-TR" dirty="0">
                <a:solidFill>
                  <a:srgbClr val="0070C0"/>
                </a:solidFill>
              </a:rPr>
              <a:t> </a:t>
            </a:r>
            <a:r>
              <a:rPr lang="tr-TR" dirty="0" err="1">
                <a:solidFill>
                  <a:srgbClr val="0070C0"/>
                </a:solidFill>
              </a:rPr>
              <a:t>capacity</a:t>
            </a:r>
            <a:r>
              <a:rPr lang="tr-TR" dirty="0">
                <a:solidFill>
                  <a:srgbClr val="0070C0"/>
                </a:solidFill>
              </a:rPr>
              <a:t> </a:t>
            </a:r>
            <a:r>
              <a:rPr lang="tr-TR" dirty="0" err="1">
                <a:solidFill>
                  <a:srgbClr val="0070C0"/>
                </a:solidFill>
              </a:rPr>
              <a:t>building</a:t>
            </a:r>
            <a:r>
              <a:rPr lang="tr-TR" dirty="0">
                <a:solidFill>
                  <a:srgbClr val="0070C0"/>
                </a:solidFill>
              </a:rPr>
              <a:t>, </a:t>
            </a:r>
            <a:r>
              <a:rPr lang="tr-TR" dirty="0" err="1">
                <a:solidFill>
                  <a:srgbClr val="0070C0"/>
                </a:solidFill>
              </a:rPr>
              <a:t>related</a:t>
            </a:r>
            <a:r>
              <a:rPr lang="tr-TR" dirty="0">
                <a:solidFill>
                  <a:srgbClr val="0070C0"/>
                </a:solidFill>
              </a:rPr>
              <a:t> </a:t>
            </a:r>
            <a:r>
              <a:rPr lang="tr-TR" dirty="0" err="1">
                <a:solidFill>
                  <a:srgbClr val="0070C0"/>
                </a:solidFill>
              </a:rPr>
              <a:t>to</a:t>
            </a:r>
            <a:r>
              <a:rPr lang="tr-TR" dirty="0">
                <a:solidFill>
                  <a:srgbClr val="0070C0"/>
                </a:solidFill>
              </a:rPr>
              <a:t> </a:t>
            </a:r>
            <a:r>
              <a:rPr lang="tr-TR" dirty="0" err="1">
                <a:solidFill>
                  <a:srgbClr val="0070C0"/>
                </a:solidFill>
              </a:rPr>
              <a:t>the</a:t>
            </a:r>
            <a:r>
              <a:rPr lang="tr-TR" dirty="0">
                <a:solidFill>
                  <a:srgbClr val="0070C0"/>
                </a:solidFill>
              </a:rPr>
              <a:t> Black </a:t>
            </a:r>
            <a:r>
              <a:rPr lang="tr-TR" dirty="0" err="1">
                <a:solidFill>
                  <a:srgbClr val="0070C0"/>
                </a:solidFill>
              </a:rPr>
              <a:t>Sea</a:t>
            </a:r>
            <a:r>
              <a:rPr lang="tr-TR" dirty="0">
                <a:solidFill>
                  <a:srgbClr val="0070C0"/>
                </a:solidFill>
              </a:rPr>
              <a:t> </a:t>
            </a:r>
            <a:r>
              <a:rPr lang="tr-TR" dirty="0" err="1">
                <a:solidFill>
                  <a:srgbClr val="0070C0"/>
                </a:solidFill>
              </a:rPr>
              <a:t>marine</a:t>
            </a:r>
            <a:r>
              <a:rPr lang="tr-TR" dirty="0">
                <a:solidFill>
                  <a:srgbClr val="0070C0"/>
                </a:solidFill>
              </a:rPr>
              <a:t> </a:t>
            </a:r>
            <a:r>
              <a:rPr lang="tr-TR" dirty="0" err="1">
                <a:solidFill>
                  <a:srgbClr val="0070C0"/>
                </a:solidFill>
              </a:rPr>
              <a:t>and</a:t>
            </a:r>
            <a:r>
              <a:rPr lang="tr-TR" dirty="0">
                <a:solidFill>
                  <a:srgbClr val="0070C0"/>
                </a:solidFill>
              </a:rPr>
              <a:t> </a:t>
            </a:r>
            <a:r>
              <a:rPr lang="tr-TR" dirty="0" err="1">
                <a:solidFill>
                  <a:srgbClr val="0070C0"/>
                </a:solidFill>
              </a:rPr>
              <a:t>maritime</a:t>
            </a:r>
            <a:r>
              <a:rPr lang="tr-TR" dirty="0">
                <a:solidFill>
                  <a:srgbClr val="0070C0"/>
                </a:solidFill>
              </a:rPr>
              <a:t> </a:t>
            </a:r>
            <a:r>
              <a:rPr lang="tr-TR" dirty="0" err="1">
                <a:solidFill>
                  <a:srgbClr val="0070C0"/>
                </a:solidFill>
              </a:rPr>
              <a:t>sectors</a:t>
            </a:r>
            <a:r>
              <a:rPr lang="tr-TR" dirty="0">
                <a:solidFill>
                  <a:srgbClr val="0070C0"/>
                </a:solidFill>
              </a:rPr>
              <a:t>. </a:t>
            </a:r>
          </a:p>
        </p:txBody>
      </p:sp>
      <p:sp>
        <p:nvSpPr>
          <p:cNvPr id="4" name="Left Arrow 3">
            <a:extLst>
              <a:ext uri="{FF2B5EF4-FFF2-40B4-BE49-F238E27FC236}">
                <a16:creationId xmlns:a16="http://schemas.microsoft.com/office/drawing/2014/main" id="{8E5844EB-E397-C74F-8CB2-8E2AC6EB5704}"/>
              </a:ext>
            </a:extLst>
          </p:cNvPr>
          <p:cNvSpPr/>
          <p:nvPr/>
        </p:nvSpPr>
        <p:spPr>
          <a:xfrm>
            <a:off x="6818644" y="1413140"/>
            <a:ext cx="2187354" cy="58928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Second exercise</a:t>
            </a:r>
          </a:p>
        </p:txBody>
      </p:sp>
      <p:sp>
        <p:nvSpPr>
          <p:cNvPr id="5" name="Rectangle 4">
            <a:extLst>
              <a:ext uri="{FF2B5EF4-FFF2-40B4-BE49-F238E27FC236}">
                <a16:creationId xmlns:a16="http://schemas.microsoft.com/office/drawing/2014/main" id="{BEC3EC47-3E57-A344-99B0-795D6C7F1E71}"/>
              </a:ext>
            </a:extLst>
          </p:cNvPr>
          <p:cNvSpPr/>
          <p:nvPr/>
        </p:nvSpPr>
        <p:spPr>
          <a:xfrm>
            <a:off x="650240" y="1304836"/>
            <a:ext cx="5862320" cy="923330"/>
          </a:xfrm>
          <a:prstGeom prst="rect">
            <a:avLst/>
          </a:prstGeom>
        </p:spPr>
        <p:txBody>
          <a:bodyPr wrap="square">
            <a:spAutoFit/>
          </a:bodyPr>
          <a:lstStyle/>
          <a:p>
            <a:r>
              <a:rPr lang="en-US" b="1" dirty="0">
                <a:solidFill>
                  <a:srgbClr val="00B050"/>
                </a:solidFill>
                <a:latin typeface="Helvetica" charset="0"/>
                <a:ea typeface="Helvetica" charset="0"/>
                <a:cs typeface="Helvetica" charset="0"/>
              </a:rPr>
              <a:t>Vision and goals? </a:t>
            </a:r>
            <a:br>
              <a:rPr lang="en-US" b="1" dirty="0">
                <a:solidFill>
                  <a:srgbClr val="00B050"/>
                </a:solidFill>
                <a:latin typeface="Helvetica" charset="0"/>
                <a:ea typeface="Helvetica" charset="0"/>
                <a:cs typeface="Helvetica" charset="0"/>
              </a:rPr>
            </a:br>
            <a:r>
              <a:rPr lang="en-US" b="1" dirty="0">
                <a:solidFill>
                  <a:srgbClr val="00B050"/>
                </a:solidFill>
                <a:latin typeface="Helvetica" charset="0"/>
                <a:ea typeface="Helvetica" charset="0"/>
                <a:cs typeface="Helvetica" charset="0"/>
              </a:rPr>
              <a:t>What would success look like within 5-10 years?</a:t>
            </a:r>
            <a:br>
              <a:rPr lang="en-US" b="1" dirty="0">
                <a:solidFill>
                  <a:srgbClr val="00B050"/>
                </a:solidFill>
                <a:latin typeface="Helvetica" charset="0"/>
                <a:ea typeface="Helvetica" charset="0"/>
                <a:cs typeface="Helvetica" charset="0"/>
              </a:rPr>
            </a:br>
            <a:endParaRPr lang="en-US" dirty="0"/>
          </a:p>
        </p:txBody>
      </p:sp>
    </p:spTree>
    <p:extLst>
      <p:ext uri="{BB962C8B-B14F-4D97-AF65-F5344CB8AC3E}">
        <p14:creationId xmlns:p14="http://schemas.microsoft.com/office/powerpoint/2010/main" val="1722160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476518" y="2305317"/>
            <a:ext cx="8345510" cy="66970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t>Blue tourism needs clear waters – algae and litter free.</a:t>
            </a:r>
            <a:endParaRPr lang="en-US" dirty="0"/>
          </a:p>
        </p:txBody>
      </p:sp>
      <p:sp>
        <p:nvSpPr>
          <p:cNvPr id="6" name="Rounded Rectangle 5"/>
          <p:cNvSpPr/>
          <p:nvPr/>
        </p:nvSpPr>
        <p:spPr>
          <a:xfrm>
            <a:off x="476518" y="3127419"/>
            <a:ext cx="8345510" cy="66970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t>Blue energy needs to turn oil and gas into offshore wind energy platforms combined with other purposes such as aquaculture.</a:t>
            </a:r>
            <a:endParaRPr lang="en-US" dirty="0"/>
          </a:p>
        </p:txBody>
      </p:sp>
      <p:sp>
        <p:nvSpPr>
          <p:cNvPr id="7" name="Rounded Rectangle 6"/>
          <p:cNvSpPr/>
          <p:nvPr/>
        </p:nvSpPr>
        <p:spPr>
          <a:xfrm>
            <a:off x="476518" y="3970987"/>
            <a:ext cx="8345510" cy="66970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t>A blue Mediterranean diet needs sustainable fisheries and hi-tech aquaculture; Blue shipping needs clean quiet engines.</a:t>
            </a:r>
            <a:endParaRPr lang="en-US" dirty="0"/>
          </a:p>
        </p:txBody>
      </p:sp>
      <p:sp>
        <p:nvSpPr>
          <p:cNvPr id="8" name="Rounded Rectangle 7"/>
          <p:cNvSpPr/>
          <p:nvPr/>
        </p:nvSpPr>
        <p:spPr>
          <a:xfrm>
            <a:off x="476518" y="4814555"/>
            <a:ext cx="8345510" cy="13801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t>A safe blue Mediterranean Sea needs fit for purpose blue observation – an observation system for climate impact on the food web, forecasting, natural hazards, and underwater volcanic threats to coastal cities and where data are open accessible and turned into services for citizens. </a:t>
            </a:r>
            <a:endParaRPr lang="en-US" dirty="0"/>
          </a:p>
        </p:txBody>
      </p:sp>
      <p:sp>
        <p:nvSpPr>
          <p:cNvPr id="9" name="TextBox 8"/>
          <p:cNvSpPr txBox="1"/>
          <p:nvPr/>
        </p:nvSpPr>
        <p:spPr>
          <a:xfrm>
            <a:off x="614584" y="705762"/>
            <a:ext cx="7250639" cy="892552"/>
          </a:xfrm>
          <a:prstGeom prst="rect">
            <a:avLst/>
          </a:prstGeom>
          <a:noFill/>
        </p:spPr>
        <p:txBody>
          <a:bodyPr wrap="none" rtlCol="0">
            <a:spAutoFit/>
          </a:bodyPr>
          <a:lstStyle/>
          <a:p>
            <a:r>
              <a:rPr lang="tr-TR" sz="2600" b="1" dirty="0"/>
              <a:t>Research and Innovation for Blue Jobs </a:t>
            </a:r>
            <a:r>
              <a:rPr lang="tr-TR" sz="2600" b="1" dirty="0" err="1"/>
              <a:t>and</a:t>
            </a:r>
            <a:r>
              <a:rPr lang="tr-TR" sz="2600" b="1" dirty="0"/>
              <a:t> </a:t>
            </a:r>
            <a:r>
              <a:rPr lang="tr-TR" sz="2600" b="1" dirty="0" err="1"/>
              <a:t>Growth</a:t>
            </a:r>
            <a:r>
              <a:rPr lang="tr-TR" sz="2600" b="1" dirty="0"/>
              <a:t> </a:t>
            </a:r>
          </a:p>
          <a:p>
            <a:r>
              <a:rPr lang="tr-TR" sz="2600" b="1" dirty="0"/>
              <a:t>(Malta 2017)</a:t>
            </a:r>
            <a:endParaRPr lang="en-US" sz="2600" b="1" dirty="0"/>
          </a:p>
        </p:txBody>
      </p:sp>
    </p:spTree>
    <p:extLst>
      <p:ext uri="{BB962C8B-B14F-4D97-AF65-F5344CB8AC3E}">
        <p14:creationId xmlns:p14="http://schemas.microsoft.com/office/powerpoint/2010/main" val="26235003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1B796-9A1C-E64A-B998-861735149BEB}"/>
              </a:ext>
            </a:extLst>
          </p:cNvPr>
          <p:cNvSpPr>
            <a:spLocks noGrp="1"/>
          </p:cNvSpPr>
          <p:nvPr>
            <p:ph type="title"/>
          </p:nvPr>
        </p:nvSpPr>
        <p:spPr>
          <a:xfrm>
            <a:off x="553085" y="-105321"/>
            <a:ext cx="8230870" cy="1325563"/>
          </a:xfrm>
        </p:spPr>
        <p:txBody>
          <a:bodyPr>
            <a:normAutofit/>
          </a:bodyPr>
          <a:lstStyle/>
          <a:p>
            <a:r>
              <a:rPr lang="tr-TR" sz="3600" dirty="0" err="1">
                <a:solidFill>
                  <a:srgbClr val="0070C0"/>
                </a:solidFill>
                <a:latin typeface="Helvetica" charset="0"/>
                <a:ea typeface="Helvetica" charset="0"/>
                <a:cs typeface="Helvetica" charset="0"/>
              </a:rPr>
              <a:t>Goals</a:t>
            </a:r>
            <a:r>
              <a:rPr lang="tr-TR" sz="3600" dirty="0">
                <a:solidFill>
                  <a:srgbClr val="0070C0"/>
                </a:solidFill>
                <a:latin typeface="Helvetica" charset="0"/>
                <a:ea typeface="Helvetica" charset="0"/>
                <a:cs typeface="Helvetica" charset="0"/>
              </a:rPr>
              <a:t> </a:t>
            </a:r>
            <a:r>
              <a:rPr lang="en-US" sz="3600" dirty="0">
                <a:solidFill>
                  <a:srgbClr val="0070C0"/>
                </a:solidFill>
                <a:latin typeface="Helvetica" charset="0"/>
                <a:ea typeface="Helvetica" charset="0"/>
                <a:cs typeface="Helvetica" charset="0"/>
              </a:rPr>
              <a:t>of the SRIA (example of </a:t>
            </a:r>
            <a:r>
              <a:rPr lang="en-US" sz="3600" dirty="0" err="1">
                <a:solidFill>
                  <a:srgbClr val="0070C0"/>
                </a:solidFill>
                <a:latin typeface="Helvetica" charset="0"/>
                <a:ea typeface="Helvetica" charset="0"/>
                <a:cs typeface="Helvetica" charset="0"/>
              </a:rPr>
              <a:t>BlueMed</a:t>
            </a:r>
            <a:r>
              <a:rPr lang="en-US" sz="3600" dirty="0">
                <a:solidFill>
                  <a:srgbClr val="0070C0"/>
                </a:solidFill>
                <a:latin typeface="Helvetica" charset="0"/>
                <a:ea typeface="Helvetica" charset="0"/>
                <a:cs typeface="Helvetica" charset="0"/>
              </a:rPr>
              <a:t>)</a:t>
            </a:r>
          </a:p>
        </p:txBody>
      </p:sp>
      <p:sp>
        <p:nvSpPr>
          <p:cNvPr id="3" name="Content Placeholder 2">
            <a:extLst>
              <a:ext uri="{FF2B5EF4-FFF2-40B4-BE49-F238E27FC236}">
                <a16:creationId xmlns:a16="http://schemas.microsoft.com/office/drawing/2014/main" id="{078A9624-910D-CE43-AFEC-83AB090B8F4F}"/>
              </a:ext>
            </a:extLst>
          </p:cNvPr>
          <p:cNvSpPr>
            <a:spLocks noGrp="1"/>
          </p:cNvSpPr>
          <p:nvPr>
            <p:ph idx="1"/>
          </p:nvPr>
        </p:nvSpPr>
        <p:spPr>
          <a:xfrm>
            <a:off x="193040" y="1026160"/>
            <a:ext cx="8950960" cy="5760720"/>
          </a:xfrm>
        </p:spPr>
        <p:txBody>
          <a:bodyPr>
            <a:normAutofit fontScale="70000" lnSpcReduction="20000"/>
          </a:bodyPr>
          <a:lstStyle/>
          <a:p>
            <a:endParaRPr lang="tr-TR" b="1" dirty="0">
              <a:solidFill>
                <a:srgbClr val="0070C0"/>
              </a:solidFill>
            </a:endParaRPr>
          </a:p>
          <a:p>
            <a:r>
              <a:rPr lang="tr-TR" b="1" dirty="0" err="1">
                <a:solidFill>
                  <a:srgbClr val="0070C0"/>
                </a:solidFill>
              </a:rPr>
              <a:t>supporting</a:t>
            </a:r>
            <a:r>
              <a:rPr lang="tr-TR" b="1" dirty="0">
                <a:solidFill>
                  <a:srgbClr val="0070C0"/>
                </a:solidFill>
              </a:rPr>
              <a:t> </a:t>
            </a:r>
            <a:r>
              <a:rPr lang="tr-TR" b="1" dirty="0" err="1">
                <a:solidFill>
                  <a:srgbClr val="0070C0"/>
                </a:solidFill>
              </a:rPr>
              <a:t>the</a:t>
            </a:r>
            <a:r>
              <a:rPr lang="tr-TR" b="1" dirty="0">
                <a:solidFill>
                  <a:srgbClr val="0070C0"/>
                </a:solidFill>
              </a:rPr>
              <a:t> </a:t>
            </a:r>
            <a:r>
              <a:rPr lang="tr-TR" b="1" dirty="0" err="1">
                <a:solidFill>
                  <a:srgbClr val="0070C0"/>
                </a:solidFill>
              </a:rPr>
              <a:t>implementation</a:t>
            </a:r>
            <a:r>
              <a:rPr lang="tr-TR" b="1" dirty="0">
                <a:solidFill>
                  <a:srgbClr val="0070C0"/>
                </a:solidFill>
              </a:rPr>
              <a:t> of EU </a:t>
            </a:r>
            <a:r>
              <a:rPr lang="tr-TR" b="1" dirty="0" err="1">
                <a:solidFill>
                  <a:srgbClr val="0070C0"/>
                </a:solidFill>
              </a:rPr>
              <a:t>Policies</a:t>
            </a:r>
            <a:r>
              <a:rPr lang="tr-TR" b="1" dirty="0">
                <a:solidFill>
                  <a:srgbClr val="0070C0"/>
                </a:solidFill>
              </a:rPr>
              <a:t> </a:t>
            </a:r>
            <a:r>
              <a:rPr lang="tr-TR" b="1" dirty="0" err="1">
                <a:solidFill>
                  <a:srgbClr val="0070C0"/>
                </a:solidFill>
              </a:rPr>
              <a:t>and</a:t>
            </a:r>
            <a:r>
              <a:rPr lang="tr-TR" b="1" dirty="0">
                <a:solidFill>
                  <a:srgbClr val="0070C0"/>
                </a:solidFill>
              </a:rPr>
              <a:t> </a:t>
            </a:r>
            <a:r>
              <a:rPr lang="tr-TR" b="1" dirty="0" err="1">
                <a:solidFill>
                  <a:srgbClr val="0070C0"/>
                </a:solidFill>
              </a:rPr>
              <a:t>Directives</a:t>
            </a:r>
            <a:r>
              <a:rPr lang="tr-TR" b="1" dirty="0">
                <a:solidFill>
                  <a:srgbClr val="0070C0"/>
                </a:solidFill>
              </a:rPr>
              <a:t>  </a:t>
            </a:r>
            <a:r>
              <a:rPr lang="tr-TR" dirty="0" err="1">
                <a:solidFill>
                  <a:srgbClr val="0070C0"/>
                </a:solidFill>
              </a:rPr>
              <a:t>related</a:t>
            </a:r>
            <a:r>
              <a:rPr lang="tr-TR" dirty="0">
                <a:solidFill>
                  <a:srgbClr val="0070C0"/>
                </a:solidFill>
              </a:rPr>
              <a:t> </a:t>
            </a:r>
            <a:r>
              <a:rPr lang="tr-TR" dirty="0" err="1">
                <a:solidFill>
                  <a:srgbClr val="0070C0"/>
                </a:solidFill>
              </a:rPr>
              <a:t>to</a:t>
            </a:r>
            <a:r>
              <a:rPr lang="tr-TR" dirty="0">
                <a:solidFill>
                  <a:srgbClr val="0070C0"/>
                </a:solidFill>
              </a:rPr>
              <a:t> </a:t>
            </a:r>
            <a:r>
              <a:rPr lang="tr-TR" dirty="0" err="1">
                <a:solidFill>
                  <a:srgbClr val="0070C0"/>
                </a:solidFill>
              </a:rPr>
              <a:t>marine</a:t>
            </a:r>
            <a:r>
              <a:rPr lang="tr-TR" dirty="0">
                <a:solidFill>
                  <a:srgbClr val="0070C0"/>
                </a:solidFill>
              </a:rPr>
              <a:t> </a:t>
            </a:r>
            <a:r>
              <a:rPr lang="tr-TR" dirty="0" err="1">
                <a:solidFill>
                  <a:srgbClr val="0070C0"/>
                </a:solidFill>
              </a:rPr>
              <a:t>and</a:t>
            </a:r>
            <a:r>
              <a:rPr lang="tr-TR" dirty="0">
                <a:solidFill>
                  <a:srgbClr val="0070C0"/>
                </a:solidFill>
              </a:rPr>
              <a:t> </a:t>
            </a:r>
            <a:r>
              <a:rPr lang="tr-TR" dirty="0" err="1">
                <a:solidFill>
                  <a:srgbClr val="0070C0"/>
                </a:solidFill>
              </a:rPr>
              <a:t>maritime</a:t>
            </a:r>
            <a:r>
              <a:rPr lang="tr-TR" dirty="0">
                <a:solidFill>
                  <a:srgbClr val="0070C0"/>
                </a:solidFill>
              </a:rPr>
              <a:t> </a:t>
            </a:r>
            <a:r>
              <a:rPr lang="tr-TR" dirty="0" err="1">
                <a:solidFill>
                  <a:srgbClr val="0070C0"/>
                </a:solidFill>
              </a:rPr>
              <a:t>issues</a:t>
            </a:r>
            <a:r>
              <a:rPr lang="tr-TR" dirty="0">
                <a:solidFill>
                  <a:srgbClr val="0070C0"/>
                </a:solidFill>
              </a:rPr>
              <a:t> </a:t>
            </a:r>
            <a:r>
              <a:rPr lang="tr-TR" dirty="0" err="1">
                <a:solidFill>
                  <a:srgbClr val="0070C0"/>
                </a:solidFill>
              </a:rPr>
              <a:t>including</a:t>
            </a:r>
            <a:r>
              <a:rPr lang="tr-TR" dirty="0">
                <a:solidFill>
                  <a:srgbClr val="0070C0"/>
                </a:solidFill>
              </a:rPr>
              <a:t> </a:t>
            </a:r>
            <a:r>
              <a:rPr lang="tr-TR" dirty="0" err="1">
                <a:solidFill>
                  <a:srgbClr val="0070C0"/>
                </a:solidFill>
              </a:rPr>
              <a:t>better</a:t>
            </a:r>
            <a:r>
              <a:rPr lang="tr-TR" dirty="0">
                <a:solidFill>
                  <a:srgbClr val="0070C0"/>
                </a:solidFill>
              </a:rPr>
              <a:t> </a:t>
            </a:r>
            <a:r>
              <a:rPr lang="tr-TR" dirty="0" err="1">
                <a:solidFill>
                  <a:srgbClr val="0070C0"/>
                </a:solidFill>
              </a:rPr>
              <a:t>ecosystem</a:t>
            </a:r>
            <a:r>
              <a:rPr lang="tr-TR" dirty="0">
                <a:solidFill>
                  <a:srgbClr val="0070C0"/>
                </a:solidFill>
              </a:rPr>
              <a:t> </a:t>
            </a:r>
            <a:r>
              <a:rPr lang="tr-TR" dirty="0" err="1">
                <a:solidFill>
                  <a:srgbClr val="0070C0"/>
                </a:solidFill>
              </a:rPr>
              <a:t>assessments</a:t>
            </a:r>
            <a:r>
              <a:rPr lang="tr-TR" dirty="0">
                <a:solidFill>
                  <a:srgbClr val="0070C0"/>
                </a:solidFill>
              </a:rPr>
              <a:t> </a:t>
            </a:r>
            <a:r>
              <a:rPr lang="tr-TR" dirty="0" err="1">
                <a:solidFill>
                  <a:srgbClr val="0070C0"/>
                </a:solidFill>
              </a:rPr>
              <a:t>and</a:t>
            </a:r>
            <a:r>
              <a:rPr lang="tr-TR" dirty="0">
                <a:solidFill>
                  <a:srgbClr val="0070C0"/>
                </a:solidFill>
              </a:rPr>
              <a:t> </a:t>
            </a:r>
            <a:r>
              <a:rPr lang="tr-TR" dirty="0" err="1">
                <a:solidFill>
                  <a:srgbClr val="0070C0"/>
                </a:solidFill>
              </a:rPr>
              <a:t>forecasts</a:t>
            </a:r>
            <a:r>
              <a:rPr lang="tr-TR" dirty="0">
                <a:solidFill>
                  <a:srgbClr val="0070C0"/>
                </a:solidFill>
              </a:rPr>
              <a:t> </a:t>
            </a:r>
            <a:r>
              <a:rPr lang="tr-TR" dirty="0" err="1">
                <a:solidFill>
                  <a:srgbClr val="0070C0"/>
                </a:solidFill>
              </a:rPr>
              <a:t>and</a:t>
            </a:r>
            <a:r>
              <a:rPr lang="tr-TR" dirty="0">
                <a:solidFill>
                  <a:srgbClr val="0070C0"/>
                </a:solidFill>
              </a:rPr>
              <a:t> </a:t>
            </a:r>
            <a:r>
              <a:rPr lang="tr-TR" dirty="0" err="1">
                <a:solidFill>
                  <a:srgbClr val="0070C0"/>
                </a:solidFill>
              </a:rPr>
              <a:t>deeper</a:t>
            </a:r>
            <a:r>
              <a:rPr lang="tr-TR" dirty="0">
                <a:solidFill>
                  <a:srgbClr val="0070C0"/>
                </a:solidFill>
              </a:rPr>
              <a:t> </a:t>
            </a:r>
            <a:r>
              <a:rPr lang="tr-TR" dirty="0" err="1">
                <a:solidFill>
                  <a:srgbClr val="0070C0"/>
                </a:solidFill>
              </a:rPr>
              <a:t>understanding</a:t>
            </a:r>
            <a:r>
              <a:rPr lang="tr-TR" dirty="0">
                <a:solidFill>
                  <a:srgbClr val="0070C0"/>
                </a:solidFill>
              </a:rPr>
              <a:t> of </a:t>
            </a:r>
            <a:r>
              <a:rPr lang="tr-TR" dirty="0" err="1">
                <a:solidFill>
                  <a:srgbClr val="0070C0"/>
                </a:solidFill>
              </a:rPr>
              <a:t>vulnerability</a:t>
            </a:r>
            <a:r>
              <a:rPr lang="tr-TR" dirty="0">
                <a:solidFill>
                  <a:srgbClr val="0070C0"/>
                </a:solidFill>
              </a:rPr>
              <a:t>, risk </a:t>
            </a:r>
            <a:r>
              <a:rPr lang="tr-TR" dirty="0" err="1">
                <a:solidFill>
                  <a:srgbClr val="0070C0"/>
                </a:solidFill>
              </a:rPr>
              <a:t>and</a:t>
            </a:r>
            <a:r>
              <a:rPr lang="tr-TR" dirty="0">
                <a:solidFill>
                  <a:srgbClr val="0070C0"/>
                </a:solidFill>
              </a:rPr>
              <a:t> </a:t>
            </a:r>
            <a:r>
              <a:rPr lang="tr-TR" dirty="0" err="1">
                <a:solidFill>
                  <a:srgbClr val="0070C0"/>
                </a:solidFill>
              </a:rPr>
              <a:t>intervention</a:t>
            </a:r>
            <a:r>
              <a:rPr lang="tr-TR" dirty="0">
                <a:solidFill>
                  <a:srgbClr val="0070C0"/>
                </a:solidFill>
              </a:rPr>
              <a:t>. </a:t>
            </a:r>
            <a:r>
              <a:rPr lang="tr-TR" dirty="0" err="1">
                <a:solidFill>
                  <a:srgbClr val="0070C0"/>
                </a:solidFill>
              </a:rPr>
              <a:t>It</a:t>
            </a:r>
            <a:r>
              <a:rPr lang="tr-TR" dirty="0">
                <a:solidFill>
                  <a:srgbClr val="0070C0"/>
                </a:solidFill>
              </a:rPr>
              <a:t> </a:t>
            </a:r>
            <a:r>
              <a:rPr lang="tr-TR" dirty="0" err="1">
                <a:solidFill>
                  <a:srgbClr val="0070C0"/>
                </a:solidFill>
              </a:rPr>
              <a:t>also</a:t>
            </a:r>
            <a:r>
              <a:rPr lang="tr-TR" dirty="0">
                <a:solidFill>
                  <a:srgbClr val="0070C0"/>
                </a:solidFill>
              </a:rPr>
              <a:t> </a:t>
            </a:r>
            <a:r>
              <a:rPr lang="tr-TR" dirty="0" err="1">
                <a:solidFill>
                  <a:srgbClr val="0070C0"/>
                </a:solidFill>
              </a:rPr>
              <a:t>includes</a:t>
            </a:r>
            <a:r>
              <a:rPr lang="tr-TR" dirty="0">
                <a:solidFill>
                  <a:srgbClr val="0070C0"/>
                </a:solidFill>
              </a:rPr>
              <a:t>, </a:t>
            </a:r>
            <a:r>
              <a:rPr lang="tr-TR" dirty="0" err="1">
                <a:solidFill>
                  <a:srgbClr val="0070C0"/>
                </a:solidFill>
              </a:rPr>
              <a:t>better</a:t>
            </a:r>
            <a:r>
              <a:rPr lang="tr-TR" dirty="0">
                <a:solidFill>
                  <a:srgbClr val="0070C0"/>
                </a:solidFill>
              </a:rPr>
              <a:t> </a:t>
            </a:r>
            <a:r>
              <a:rPr lang="tr-TR" dirty="0" err="1">
                <a:solidFill>
                  <a:srgbClr val="0070C0"/>
                </a:solidFill>
              </a:rPr>
              <a:t>maritime</a:t>
            </a:r>
            <a:r>
              <a:rPr lang="tr-TR" dirty="0">
                <a:solidFill>
                  <a:srgbClr val="0070C0"/>
                </a:solidFill>
              </a:rPr>
              <a:t> </a:t>
            </a:r>
            <a:r>
              <a:rPr lang="tr-TR" dirty="0" err="1">
                <a:solidFill>
                  <a:srgbClr val="0070C0"/>
                </a:solidFill>
              </a:rPr>
              <a:t>spatial</a:t>
            </a:r>
            <a:r>
              <a:rPr lang="tr-TR" dirty="0">
                <a:solidFill>
                  <a:srgbClr val="0070C0"/>
                </a:solidFill>
              </a:rPr>
              <a:t> </a:t>
            </a:r>
            <a:r>
              <a:rPr lang="tr-TR" dirty="0" err="1">
                <a:solidFill>
                  <a:srgbClr val="0070C0"/>
                </a:solidFill>
              </a:rPr>
              <a:t>planning</a:t>
            </a:r>
            <a:r>
              <a:rPr lang="tr-TR" dirty="0">
                <a:solidFill>
                  <a:srgbClr val="0070C0"/>
                </a:solidFill>
              </a:rPr>
              <a:t> </a:t>
            </a:r>
            <a:r>
              <a:rPr lang="tr-TR" dirty="0" err="1">
                <a:solidFill>
                  <a:srgbClr val="0070C0"/>
                </a:solidFill>
              </a:rPr>
              <a:t>and</a:t>
            </a:r>
            <a:r>
              <a:rPr lang="tr-TR" dirty="0">
                <a:solidFill>
                  <a:srgbClr val="0070C0"/>
                </a:solidFill>
              </a:rPr>
              <a:t> </a:t>
            </a:r>
            <a:r>
              <a:rPr lang="tr-TR" dirty="0" err="1">
                <a:solidFill>
                  <a:srgbClr val="0070C0"/>
                </a:solidFill>
              </a:rPr>
              <a:t>knowledge-based</a:t>
            </a:r>
            <a:r>
              <a:rPr lang="tr-TR" dirty="0">
                <a:solidFill>
                  <a:srgbClr val="0070C0"/>
                </a:solidFill>
              </a:rPr>
              <a:t> </a:t>
            </a:r>
            <a:r>
              <a:rPr lang="tr-TR" dirty="0" err="1">
                <a:solidFill>
                  <a:srgbClr val="0070C0"/>
                </a:solidFill>
              </a:rPr>
              <a:t>support</a:t>
            </a:r>
            <a:r>
              <a:rPr lang="tr-TR" dirty="0">
                <a:solidFill>
                  <a:srgbClr val="0070C0"/>
                </a:solidFill>
              </a:rPr>
              <a:t> </a:t>
            </a:r>
            <a:r>
              <a:rPr lang="tr-TR" dirty="0" err="1">
                <a:solidFill>
                  <a:srgbClr val="0070C0"/>
                </a:solidFill>
              </a:rPr>
              <a:t>to</a:t>
            </a:r>
            <a:r>
              <a:rPr lang="tr-TR" dirty="0">
                <a:solidFill>
                  <a:srgbClr val="0070C0"/>
                </a:solidFill>
              </a:rPr>
              <a:t> </a:t>
            </a:r>
            <a:r>
              <a:rPr lang="tr-TR" dirty="0" err="1">
                <a:solidFill>
                  <a:srgbClr val="0070C0"/>
                </a:solidFill>
              </a:rPr>
              <a:t>management</a:t>
            </a:r>
            <a:r>
              <a:rPr lang="tr-TR" dirty="0">
                <a:solidFill>
                  <a:srgbClr val="0070C0"/>
                </a:solidFill>
              </a:rPr>
              <a:t> </a:t>
            </a:r>
            <a:r>
              <a:rPr lang="tr-TR" dirty="0" err="1">
                <a:solidFill>
                  <a:srgbClr val="0070C0"/>
                </a:solidFill>
              </a:rPr>
              <a:t>and</a:t>
            </a:r>
            <a:r>
              <a:rPr lang="tr-TR" dirty="0">
                <a:solidFill>
                  <a:srgbClr val="0070C0"/>
                </a:solidFill>
              </a:rPr>
              <a:t> </a:t>
            </a:r>
            <a:r>
              <a:rPr lang="tr-TR" dirty="0" err="1">
                <a:solidFill>
                  <a:srgbClr val="0070C0"/>
                </a:solidFill>
              </a:rPr>
              <a:t>decision-making</a:t>
            </a:r>
            <a:r>
              <a:rPr lang="tr-TR" dirty="0">
                <a:solidFill>
                  <a:srgbClr val="0070C0"/>
                </a:solidFill>
              </a:rPr>
              <a:t> </a:t>
            </a:r>
            <a:r>
              <a:rPr lang="tr-TR" dirty="0" err="1">
                <a:solidFill>
                  <a:srgbClr val="0070C0"/>
                </a:solidFill>
              </a:rPr>
              <a:t>towards</a:t>
            </a:r>
            <a:r>
              <a:rPr lang="tr-TR" dirty="0">
                <a:solidFill>
                  <a:srgbClr val="0070C0"/>
                </a:solidFill>
              </a:rPr>
              <a:t> </a:t>
            </a:r>
            <a:r>
              <a:rPr lang="tr-TR" dirty="0" err="1">
                <a:solidFill>
                  <a:srgbClr val="0070C0"/>
                </a:solidFill>
              </a:rPr>
              <a:t>the</a:t>
            </a:r>
            <a:r>
              <a:rPr lang="tr-TR" dirty="0">
                <a:solidFill>
                  <a:srgbClr val="0070C0"/>
                </a:solidFill>
              </a:rPr>
              <a:t> </a:t>
            </a:r>
            <a:r>
              <a:rPr lang="tr-TR" dirty="0" err="1">
                <a:solidFill>
                  <a:srgbClr val="0070C0"/>
                </a:solidFill>
              </a:rPr>
              <a:t>sustainable</a:t>
            </a:r>
            <a:r>
              <a:rPr lang="tr-TR" dirty="0">
                <a:solidFill>
                  <a:srgbClr val="0070C0"/>
                </a:solidFill>
              </a:rPr>
              <a:t> </a:t>
            </a:r>
            <a:r>
              <a:rPr lang="tr-TR" dirty="0" err="1">
                <a:solidFill>
                  <a:srgbClr val="0070C0"/>
                </a:solidFill>
              </a:rPr>
              <a:t>growth</a:t>
            </a:r>
            <a:r>
              <a:rPr lang="tr-TR" dirty="0">
                <a:solidFill>
                  <a:srgbClr val="0070C0"/>
                </a:solidFill>
              </a:rPr>
              <a:t> of </a:t>
            </a:r>
            <a:r>
              <a:rPr lang="tr-TR" dirty="0" err="1">
                <a:solidFill>
                  <a:srgbClr val="0070C0"/>
                </a:solidFill>
              </a:rPr>
              <a:t>the</a:t>
            </a:r>
            <a:r>
              <a:rPr lang="tr-TR" dirty="0">
                <a:solidFill>
                  <a:srgbClr val="0070C0"/>
                </a:solidFill>
              </a:rPr>
              <a:t> </a:t>
            </a:r>
            <a:r>
              <a:rPr lang="tr-TR" dirty="0" err="1">
                <a:solidFill>
                  <a:srgbClr val="0070C0"/>
                </a:solidFill>
              </a:rPr>
              <a:t>maritime</a:t>
            </a:r>
            <a:r>
              <a:rPr lang="tr-TR" dirty="0">
                <a:solidFill>
                  <a:srgbClr val="0070C0"/>
                </a:solidFill>
              </a:rPr>
              <a:t> </a:t>
            </a:r>
            <a:r>
              <a:rPr lang="tr-TR" dirty="0" err="1">
                <a:solidFill>
                  <a:srgbClr val="0070C0"/>
                </a:solidFill>
              </a:rPr>
              <a:t>economy</a:t>
            </a:r>
            <a:r>
              <a:rPr lang="tr-TR" dirty="0">
                <a:solidFill>
                  <a:srgbClr val="0070C0"/>
                </a:solidFill>
              </a:rPr>
              <a:t> in </a:t>
            </a:r>
            <a:r>
              <a:rPr lang="tr-TR" dirty="0" err="1">
                <a:solidFill>
                  <a:srgbClr val="0070C0"/>
                </a:solidFill>
              </a:rPr>
              <a:t>response</a:t>
            </a:r>
            <a:r>
              <a:rPr lang="tr-TR" dirty="0">
                <a:solidFill>
                  <a:srgbClr val="0070C0"/>
                </a:solidFill>
              </a:rPr>
              <a:t> </a:t>
            </a:r>
            <a:r>
              <a:rPr lang="tr-TR" dirty="0" err="1">
                <a:solidFill>
                  <a:srgbClr val="0070C0"/>
                </a:solidFill>
              </a:rPr>
              <a:t>to</a:t>
            </a:r>
            <a:r>
              <a:rPr lang="tr-TR" dirty="0">
                <a:solidFill>
                  <a:srgbClr val="0070C0"/>
                </a:solidFill>
              </a:rPr>
              <a:t> </a:t>
            </a:r>
            <a:r>
              <a:rPr lang="tr-TR" dirty="0" err="1">
                <a:solidFill>
                  <a:srgbClr val="0070C0"/>
                </a:solidFill>
              </a:rPr>
              <a:t>the</a:t>
            </a:r>
            <a:r>
              <a:rPr lang="tr-TR" dirty="0">
                <a:solidFill>
                  <a:srgbClr val="0070C0"/>
                </a:solidFill>
              </a:rPr>
              <a:t> </a:t>
            </a:r>
            <a:r>
              <a:rPr lang="tr-TR" dirty="0" err="1">
                <a:solidFill>
                  <a:srgbClr val="0070C0"/>
                </a:solidFill>
              </a:rPr>
              <a:t>societal</a:t>
            </a:r>
            <a:r>
              <a:rPr lang="tr-TR" dirty="0">
                <a:solidFill>
                  <a:srgbClr val="0070C0"/>
                </a:solidFill>
              </a:rPr>
              <a:t> </a:t>
            </a:r>
            <a:r>
              <a:rPr lang="tr-TR" dirty="0" err="1">
                <a:solidFill>
                  <a:srgbClr val="0070C0"/>
                </a:solidFill>
              </a:rPr>
              <a:t>and</a:t>
            </a:r>
            <a:r>
              <a:rPr lang="tr-TR" dirty="0">
                <a:solidFill>
                  <a:srgbClr val="0070C0"/>
                </a:solidFill>
              </a:rPr>
              <a:t> </a:t>
            </a:r>
            <a:r>
              <a:rPr lang="tr-TR" dirty="0" err="1">
                <a:solidFill>
                  <a:srgbClr val="0070C0"/>
                </a:solidFill>
              </a:rPr>
              <a:t>environmental</a:t>
            </a:r>
            <a:r>
              <a:rPr lang="tr-TR" dirty="0">
                <a:solidFill>
                  <a:srgbClr val="0070C0"/>
                </a:solidFill>
              </a:rPr>
              <a:t> </a:t>
            </a:r>
            <a:r>
              <a:rPr lang="tr-TR" dirty="0" err="1">
                <a:solidFill>
                  <a:srgbClr val="0070C0"/>
                </a:solidFill>
              </a:rPr>
              <a:t>challenges</a:t>
            </a:r>
            <a:r>
              <a:rPr lang="tr-TR" dirty="0">
                <a:solidFill>
                  <a:srgbClr val="0070C0"/>
                </a:solidFill>
              </a:rPr>
              <a:t>; </a:t>
            </a:r>
          </a:p>
          <a:p>
            <a:r>
              <a:rPr lang="tr-TR" b="1" dirty="0" err="1">
                <a:solidFill>
                  <a:srgbClr val="0070C0"/>
                </a:solidFill>
              </a:rPr>
              <a:t>promoting</a:t>
            </a:r>
            <a:r>
              <a:rPr lang="tr-TR" b="1" dirty="0">
                <a:solidFill>
                  <a:srgbClr val="0070C0"/>
                </a:solidFill>
              </a:rPr>
              <a:t> </a:t>
            </a:r>
            <a:r>
              <a:rPr lang="tr-TR" b="1" dirty="0" err="1">
                <a:solidFill>
                  <a:srgbClr val="0070C0"/>
                </a:solidFill>
              </a:rPr>
              <a:t>innovative</a:t>
            </a:r>
            <a:r>
              <a:rPr lang="tr-TR" b="1" dirty="0">
                <a:solidFill>
                  <a:srgbClr val="0070C0"/>
                </a:solidFill>
              </a:rPr>
              <a:t> </a:t>
            </a:r>
            <a:r>
              <a:rPr lang="tr-TR" b="1" dirty="0" err="1">
                <a:solidFill>
                  <a:srgbClr val="0070C0"/>
                </a:solidFill>
              </a:rPr>
              <a:t>multi-disciplinary</a:t>
            </a:r>
            <a:r>
              <a:rPr lang="tr-TR" b="1" dirty="0">
                <a:solidFill>
                  <a:srgbClr val="0070C0"/>
                </a:solidFill>
              </a:rPr>
              <a:t> </a:t>
            </a:r>
            <a:r>
              <a:rPr lang="tr-TR" b="1" dirty="0" err="1">
                <a:solidFill>
                  <a:srgbClr val="0070C0"/>
                </a:solidFill>
              </a:rPr>
              <a:t>research</a:t>
            </a:r>
            <a:r>
              <a:rPr lang="tr-TR" b="1" dirty="0">
                <a:solidFill>
                  <a:srgbClr val="0070C0"/>
                </a:solidFill>
              </a:rPr>
              <a:t> </a:t>
            </a:r>
            <a:r>
              <a:rPr lang="tr-TR" dirty="0" err="1">
                <a:solidFill>
                  <a:srgbClr val="0070C0"/>
                </a:solidFill>
              </a:rPr>
              <a:t>that</a:t>
            </a:r>
            <a:r>
              <a:rPr lang="tr-TR" dirty="0">
                <a:solidFill>
                  <a:srgbClr val="0070C0"/>
                </a:solidFill>
              </a:rPr>
              <a:t> </a:t>
            </a:r>
            <a:r>
              <a:rPr lang="tr-TR" dirty="0" err="1">
                <a:solidFill>
                  <a:srgbClr val="0070C0"/>
                </a:solidFill>
              </a:rPr>
              <a:t>will</a:t>
            </a:r>
            <a:r>
              <a:rPr lang="tr-TR" dirty="0">
                <a:solidFill>
                  <a:srgbClr val="0070C0"/>
                </a:solidFill>
              </a:rPr>
              <a:t> </a:t>
            </a:r>
            <a:r>
              <a:rPr lang="tr-TR" dirty="0" err="1">
                <a:solidFill>
                  <a:srgbClr val="0070C0"/>
                </a:solidFill>
              </a:rPr>
              <a:t>generate</a:t>
            </a:r>
            <a:r>
              <a:rPr lang="tr-TR" dirty="0">
                <a:solidFill>
                  <a:srgbClr val="0070C0"/>
                </a:solidFill>
              </a:rPr>
              <a:t> </a:t>
            </a:r>
            <a:r>
              <a:rPr lang="tr-TR" dirty="0" err="1">
                <a:solidFill>
                  <a:srgbClr val="0070C0"/>
                </a:solidFill>
              </a:rPr>
              <a:t>the</a:t>
            </a:r>
            <a:r>
              <a:rPr lang="tr-TR" dirty="0">
                <a:solidFill>
                  <a:srgbClr val="0070C0"/>
                </a:solidFill>
              </a:rPr>
              <a:t> </a:t>
            </a:r>
            <a:r>
              <a:rPr lang="tr-TR" dirty="0" err="1">
                <a:solidFill>
                  <a:srgbClr val="0070C0"/>
                </a:solidFill>
              </a:rPr>
              <a:t>knowledge</a:t>
            </a:r>
            <a:r>
              <a:rPr lang="tr-TR" dirty="0">
                <a:solidFill>
                  <a:srgbClr val="0070C0"/>
                </a:solidFill>
              </a:rPr>
              <a:t> </a:t>
            </a:r>
            <a:r>
              <a:rPr lang="tr-TR" dirty="0" err="1">
                <a:solidFill>
                  <a:srgbClr val="0070C0"/>
                </a:solidFill>
              </a:rPr>
              <a:t>needed</a:t>
            </a:r>
            <a:r>
              <a:rPr lang="tr-TR" dirty="0">
                <a:solidFill>
                  <a:srgbClr val="0070C0"/>
                </a:solidFill>
              </a:rPr>
              <a:t> </a:t>
            </a:r>
            <a:r>
              <a:rPr lang="tr-TR" dirty="0" err="1">
                <a:solidFill>
                  <a:srgbClr val="0070C0"/>
                </a:solidFill>
              </a:rPr>
              <a:t>to</a:t>
            </a:r>
            <a:r>
              <a:rPr lang="tr-TR" dirty="0">
                <a:solidFill>
                  <a:srgbClr val="0070C0"/>
                </a:solidFill>
              </a:rPr>
              <a:t> </a:t>
            </a:r>
            <a:r>
              <a:rPr lang="tr-TR" dirty="0" err="1">
                <a:solidFill>
                  <a:srgbClr val="0070C0"/>
                </a:solidFill>
              </a:rPr>
              <a:t>increase</a:t>
            </a:r>
            <a:r>
              <a:rPr lang="tr-TR" dirty="0">
                <a:solidFill>
                  <a:srgbClr val="0070C0"/>
                </a:solidFill>
              </a:rPr>
              <a:t> </a:t>
            </a:r>
            <a:r>
              <a:rPr lang="tr-TR" dirty="0" err="1">
                <a:solidFill>
                  <a:srgbClr val="0070C0"/>
                </a:solidFill>
              </a:rPr>
              <a:t>ecosystems</a:t>
            </a:r>
            <a:r>
              <a:rPr lang="tr-TR" dirty="0">
                <a:solidFill>
                  <a:srgbClr val="0070C0"/>
                </a:solidFill>
              </a:rPr>
              <a:t> </a:t>
            </a:r>
            <a:r>
              <a:rPr lang="tr-TR" dirty="0" err="1">
                <a:solidFill>
                  <a:srgbClr val="0070C0"/>
                </a:solidFill>
              </a:rPr>
              <a:t>resilience</a:t>
            </a:r>
            <a:r>
              <a:rPr lang="tr-TR" dirty="0">
                <a:solidFill>
                  <a:srgbClr val="0070C0"/>
                </a:solidFill>
              </a:rPr>
              <a:t>; </a:t>
            </a:r>
            <a:r>
              <a:rPr lang="tr-TR" dirty="0" err="1">
                <a:solidFill>
                  <a:srgbClr val="0070C0"/>
                </a:solidFill>
              </a:rPr>
              <a:t>provide</a:t>
            </a:r>
            <a:r>
              <a:rPr lang="tr-TR" dirty="0">
                <a:solidFill>
                  <a:srgbClr val="0070C0"/>
                </a:solidFill>
              </a:rPr>
              <a:t> </a:t>
            </a:r>
            <a:r>
              <a:rPr lang="tr-TR" dirty="0" err="1">
                <a:solidFill>
                  <a:srgbClr val="0070C0"/>
                </a:solidFill>
              </a:rPr>
              <a:t>new</a:t>
            </a:r>
            <a:r>
              <a:rPr lang="tr-TR" dirty="0">
                <a:solidFill>
                  <a:srgbClr val="0070C0"/>
                </a:solidFill>
              </a:rPr>
              <a:t> </a:t>
            </a:r>
            <a:r>
              <a:rPr lang="tr-TR" dirty="0" err="1">
                <a:solidFill>
                  <a:srgbClr val="0070C0"/>
                </a:solidFill>
              </a:rPr>
              <a:t>tools</a:t>
            </a:r>
            <a:r>
              <a:rPr lang="tr-TR" dirty="0">
                <a:solidFill>
                  <a:srgbClr val="0070C0"/>
                </a:solidFill>
              </a:rPr>
              <a:t> </a:t>
            </a:r>
            <a:r>
              <a:rPr lang="tr-TR" dirty="0" err="1">
                <a:solidFill>
                  <a:srgbClr val="0070C0"/>
                </a:solidFill>
              </a:rPr>
              <a:t>to</a:t>
            </a:r>
            <a:r>
              <a:rPr lang="tr-TR" dirty="0">
                <a:solidFill>
                  <a:srgbClr val="0070C0"/>
                </a:solidFill>
              </a:rPr>
              <a:t> </a:t>
            </a:r>
            <a:r>
              <a:rPr lang="tr-TR" dirty="0" err="1">
                <a:solidFill>
                  <a:srgbClr val="0070C0"/>
                </a:solidFill>
              </a:rPr>
              <a:t>mitigate</a:t>
            </a:r>
            <a:r>
              <a:rPr lang="tr-TR" dirty="0">
                <a:solidFill>
                  <a:srgbClr val="0070C0"/>
                </a:solidFill>
              </a:rPr>
              <a:t> </a:t>
            </a:r>
            <a:r>
              <a:rPr lang="tr-TR" dirty="0" err="1">
                <a:solidFill>
                  <a:srgbClr val="0070C0"/>
                </a:solidFill>
              </a:rPr>
              <a:t>the</a:t>
            </a:r>
            <a:r>
              <a:rPr lang="tr-TR" dirty="0">
                <a:solidFill>
                  <a:srgbClr val="0070C0"/>
                </a:solidFill>
              </a:rPr>
              <a:t> </a:t>
            </a:r>
            <a:r>
              <a:rPr lang="tr-TR" dirty="0" err="1">
                <a:solidFill>
                  <a:srgbClr val="0070C0"/>
                </a:solidFill>
              </a:rPr>
              <a:t>impacts</a:t>
            </a:r>
            <a:r>
              <a:rPr lang="tr-TR" dirty="0">
                <a:solidFill>
                  <a:srgbClr val="0070C0"/>
                </a:solidFill>
              </a:rPr>
              <a:t> </a:t>
            </a:r>
            <a:r>
              <a:rPr lang="tr-TR" dirty="0" err="1">
                <a:solidFill>
                  <a:srgbClr val="0070C0"/>
                </a:solidFill>
              </a:rPr>
              <a:t>from</a:t>
            </a:r>
            <a:r>
              <a:rPr lang="tr-TR" dirty="0">
                <a:solidFill>
                  <a:srgbClr val="0070C0"/>
                </a:solidFill>
              </a:rPr>
              <a:t> global </a:t>
            </a:r>
            <a:r>
              <a:rPr lang="tr-TR" dirty="0" err="1">
                <a:solidFill>
                  <a:srgbClr val="0070C0"/>
                </a:solidFill>
              </a:rPr>
              <a:t>climate</a:t>
            </a:r>
            <a:r>
              <a:rPr lang="tr-TR" dirty="0">
                <a:solidFill>
                  <a:srgbClr val="0070C0"/>
                </a:solidFill>
              </a:rPr>
              <a:t> </a:t>
            </a:r>
            <a:r>
              <a:rPr lang="tr-TR" dirty="0" err="1">
                <a:solidFill>
                  <a:srgbClr val="0070C0"/>
                </a:solidFill>
              </a:rPr>
              <a:t>change</a:t>
            </a:r>
            <a:r>
              <a:rPr lang="tr-TR" dirty="0">
                <a:solidFill>
                  <a:srgbClr val="0070C0"/>
                </a:solidFill>
              </a:rPr>
              <a:t> </a:t>
            </a:r>
            <a:r>
              <a:rPr lang="tr-TR" dirty="0" err="1">
                <a:solidFill>
                  <a:srgbClr val="0070C0"/>
                </a:solidFill>
              </a:rPr>
              <a:t>and</a:t>
            </a:r>
            <a:r>
              <a:rPr lang="tr-TR" dirty="0">
                <a:solidFill>
                  <a:srgbClr val="0070C0"/>
                </a:solidFill>
              </a:rPr>
              <a:t> </a:t>
            </a:r>
            <a:r>
              <a:rPr lang="tr-TR" dirty="0" err="1">
                <a:solidFill>
                  <a:srgbClr val="0070C0"/>
                </a:solidFill>
              </a:rPr>
              <a:t>the</a:t>
            </a:r>
            <a:r>
              <a:rPr lang="tr-TR" dirty="0">
                <a:solidFill>
                  <a:srgbClr val="0070C0"/>
                </a:solidFill>
              </a:rPr>
              <a:t> </a:t>
            </a:r>
            <a:r>
              <a:rPr lang="tr-TR" dirty="0" err="1">
                <a:solidFill>
                  <a:srgbClr val="0070C0"/>
                </a:solidFill>
              </a:rPr>
              <a:t>multiple</a:t>
            </a:r>
            <a:r>
              <a:rPr lang="tr-TR" dirty="0">
                <a:solidFill>
                  <a:srgbClr val="0070C0"/>
                </a:solidFill>
              </a:rPr>
              <a:t> </a:t>
            </a:r>
            <a:r>
              <a:rPr lang="tr-TR" dirty="0" err="1">
                <a:solidFill>
                  <a:srgbClr val="0070C0"/>
                </a:solidFill>
              </a:rPr>
              <a:t>environmental</a:t>
            </a:r>
            <a:r>
              <a:rPr lang="tr-TR" dirty="0">
                <a:solidFill>
                  <a:srgbClr val="0070C0"/>
                </a:solidFill>
              </a:rPr>
              <a:t> </a:t>
            </a:r>
            <a:r>
              <a:rPr lang="tr-TR" dirty="0" err="1">
                <a:solidFill>
                  <a:srgbClr val="0070C0"/>
                </a:solidFill>
              </a:rPr>
              <a:t>stressors</a:t>
            </a:r>
            <a:r>
              <a:rPr lang="tr-TR" dirty="0">
                <a:solidFill>
                  <a:srgbClr val="0070C0"/>
                </a:solidFill>
              </a:rPr>
              <a:t>, </a:t>
            </a:r>
            <a:r>
              <a:rPr lang="tr-TR" dirty="0" err="1">
                <a:solidFill>
                  <a:srgbClr val="0070C0"/>
                </a:solidFill>
              </a:rPr>
              <a:t>and</a:t>
            </a:r>
            <a:r>
              <a:rPr lang="tr-TR" dirty="0">
                <a:solidFill>
                  <a:srgbClr val="0070C0"/>
                </a:solidFill>
              </a:rPr>
              <a:t> </a:t>
            </a:r>
            <a:r>
              <a:rPr lang="tr-TR" dirty="0" err="1">
                <a:solidFill>
                  <a:srgbClr val="0070C0"/>
                </a:solidFill>
              </a:rPr>
              <a:t>to</a:t>
            </a:r>
            <a:r>
              <a:rPr lang="tr-TR" dirty="0">
                <a:solidFill>
                  <a:srgbClr val="0070C0"/>
                </a:solidFill>
              </a:rPr>
              <a:t> </a:t>
            </a:r>
            <a:r>
              <a:rPr lang="tr-TR" dirty="0" err="1">
                <a:solidFill>
                  <a:srgbClr val="0070C0"/>
                </a:solidFill>
              </a:rPr>
              <a:t>protect</a:t>
            </a:r>
            <a:r>
              <a:rPr lang="tr-TR" dirty="0">
                <a:solidFill>
                  <a:srgbClr val="0070C0"/>
                </a:solidFill>
              </a:rPr>
              <a:t> </a:t>
            </a:r>
            <a:r>
              <a:rPr lang="tr-TR" dirty="0" err="1">
                <a:solidFill>
                  <a:srgbClr val="0070C0"/>
                </a:solidFill>
              </a:rPr>
              <a:t>and</a:t>
            </a:r>
            <a:r>
              <a:rPr lang="tr-TR" dirty="0">
                <a:solidFill>
                  <a:srgbClr val="0070C0"/>
                </a:solidFill>
              </a:rPr>
              <a:t>/</a:t>
            </a:r>
            <a:r>
              <a:rPr lang="tr-TR" dirty="0" err="1">
                <a:solidFill>
                  <a:srgbClr val="0070C0"/>
                </a:solidFill>
              </a:rPr>
              <a:t>or</a:t>
            </a:r>
            <a:r>
              <a:rPr lang="tr-TR" dirty="0">
                <a:solidFill>
                  <a:srgbClr val="0070C0"/>
                </a:solidFill>
              </a:rPr>
              <a:t> restore </a:t>
            </a:r>
            <a:r>
              <a:rPr lang="tr-TR" dirty="0" err="1">
                <a:solidFill>
                  <a:srgbClr val="0070C0"/>
                </a:solidFill>
              </a:rPr>
              <a:t>vulnerable</a:t>
            </a:r>
            <a:r>
              <a:rPr lang="tr-TR" dirty="0">
                <a:solidFill>
                  <a:srgbClr val="0070C0"/>
                </a:solidFill>
              </a:rPr>
              <a:t> </a:t>
            </a:r>
            <a:r>
              <a:rPr lang="tr-TR" dirty="0" err="1">
                <a:solidFill>
                  <a:srgbClr val="0070C0"/>
                </a:solidFill>
              </a:rPr>
              <a:t>marine</a:t>
            </a:r>
            <a:r>
              <a:rPr lang="tr-TR" dirty="0">
                <a:solidFill>
                  <a:srgbClr val="0070C0"/>
                </a:solidFill>
              </a:rPr>
              <a:t> </a:t>
            </a:r>
            <a:r>
              <a:rPr lang="tr-TR" dirty="0" err="1">
                <a:solidFill>
                  <a:srgbClr val="0070C0"/>
                </a:solidFill>
              </a:rPr>
              <a:t>ecosystems</a:t>
            </a:r>
            <a:r>
              <a:rPr lang="tr-TR" dirty="0">
                <a:solidFill>
                  <a:srgbClr val="0070C0"/>
                </a:solidFill>
              </a:rPr>
              <a:t>; </a:t>
            </a:r>
          </a:p>
          <a:p>
            <a:r>
              <a:rPr lang="tr-TR" b="1" dirty="0" err="1">
                <a:solidFill>
                  <a:srgbClr val="0070C0"/>
                </a:solidFill>
              </a:rPr>
              <a:t>developing</a:t>
            </a:r>
            <a:r>
              <a:rPr lang="tr-TR" b="1" dirty="0">
                <a:solidFill>
                  <a:srgbClr val="0070C0"/>
                </a:solidFill>
              </a:rPr>
              <a:t> </a:t>
            </a:r>
            <a:r>
              <a:rPr lang="tr-TR" b="1" dirty="0" err="1">
                <a:solidFill>
                  <a:srgbClr val="0070C0"/>
                </a:solidFill>
              </a:rPr>
              <a:t>new</a:t>
            </a:r>
            <a:r>
              <a:rPr lang="tr-TR" b="1" dirty="0">
                <a:solidFill>
                  <a:srgbClr val="0070C0"/>
                </a:solidFill>
              </a:rPr>
              <a:t> </a:t>
            </a:r>
            <a:r>
              <a:rPr lang="tr-TR" b="1" dirty="0" err="1">
                <a:solidFill>
                  <a:srgbClr val="0070C0"/>
                </a:solidFill>
              </a:rPr>
              <a:t>marine</a:t>
            </a:r>
            <a:r>
              <a:rPr lang="tr-TR" b="1" dirty="0">
                <a:solidFill>
                  <a:srgbClr val="0070C0"/>
                </a:solidFill>
              </a:rPr>
              <a:t> </a:t>
            </a:r>
            <a:r>
              <a:rPr lang="tr-TR" b="1" dirty="0" err="1">
                <a:solidFill>
                  <a:srgbClr val="0070C0"/>
                </a:solidFill>
              </a:rPr>
              <a:t>based</a:t>
            </a:r>
            <a:r>
              <a:rPr lang="tr-TR" b="1" dirty="0">
                <a:solidFill>
                  <a:srgbClr val="0070C0"/>
                </a:solidFill>
              </a:rPr>
              <a:t> </a:t>
            </a:r>
            <a:r>
              <a:rPr lang="tr-TR" b="1" dirty="0" err="1">
                <a:solidFill>
                  <a:srgbClr val="0070C0"/>
                </a:solidFill>
              </a:rPr>
              <a:t>technologies</a:t>
            </a:r>
            <a:r>
              <a:rPr lang="tr-TR" dirty="0">
                <a:solidFill>
                  <a:srgbClr val="0070C0"/>
                </a:solidFill>
              </a:rPr>
              <a:t> </a:t>
            </a:r>
            <a:r>
              <a:rPr lang="tr-TR" dirty="0" err="1">
                <a:solidFill>
                  <a:srgbClr val="0070C0"/>
                </a:solidFill>
              </a:rPr>
              <a:t>to</a:t>
            </a:r>
            <a:r>
              <a:rPr lang="tr-TR" dirty="0">
                <a:solidFill>
                  <a:srgbClr val="0070C0"/>
                </a:solidFill>
              </a:rPr>
              <a:t> </a:t>
            </a:r>
            <a:r>
              <a:rPr lang="tr-TR" dirty="0" err="1">
                <a:solidFill>
                  <a:srgbClr val="0070C0"/>
                </a:solidFill>
              </a:rPr>
              <a:t>boost</a:t>
            </a:r>
            <a:r>
              <a:rPr lang="tr-TR" dirty="0">
                <a:solidFill>
                  <a:srgbClr val="0070C0"/>
                </a:solidFill>
              </a:rPr>
              <a:t> </a:t>
            </a:r>
            <a:r>
              <a:rPr lang="tr-TR" dirty="0" err="1">
                <a:solidFill>
                  <a:srgbClr val="0070C0"/>
                </a:solidFill>
              </a:rPr>
              <a:t>safe</a:t>
            </a:r>
            <a:r>
              <a:rPr lang="tr-TR" dirty="0">
                <a:solidFill>
                  <a:srgbClr val="0070C0"/>
                </a:solidFill>
              </a:rPr>
              <a:t> </a:t>
            </a:r>
            <a:r>
              <a:rPr lang="tr-TR" dirty="0" err="1">
                <a:solidFill>
                  <a:srgbClr val="0070C0"/>
                </a:solidFill>
              </a:rPr>
              <a:t>and</a:t>
            </a:r>
            <a:r>
              <a:rPr lang="tr-TR" dirty="0">
                <a:solidFill>
                  <a:srgbClr val="0070C0"/>
                </a:solidFill>
              </a:rPr>
              <a:t> </a:t>
            </a:r>
            <a:r>
              <a:rPr lang="tr-TR" dirty="0" err="1">
                <a:solidFill>
                  <a:srgbClr val="0070C0"/>
                </a:solidFill>
              </a:rPr>
              <a:t>sustainable</a:t>
            </a:r>
            <a:r>
              <a:rPr lang="tr-TR" dirty="0">
                <a:solidFill>
                  <a:srgbClr val="0070C0"/>
                </a:solidFill>
              </a:rPr>
              <a:t> </a:t>
            </a:r>
            <a:r>
              <a:rPr lang="tr-TR" dirty="0" err="1">
                <a:solidFill>
                  <a:srgbClr val="0070C0"/>
                </a:solidFill>
              </a:rPr>
              <a:t>economic</a:t>
            </a:r>
            <a:r>
              <a:rPr lang="tr-TR" dirty="0">
                <a:solidFill>
                  <a:srgbClr val="0070C0"/>
                </a:solidFill>
              </a:rPr>
              <a:t> </a:t>
            </a:r>
            <a:r>
              <a:rPr lang="tr-TR" dirty="0" err="1">
                <a:solidFill>
                  <a:srgbClr val="0070C0"/>
                </a:solidFill>
              </a:rPr>
              <a:t>growth</a:t>
            </a:r>
            <a:r>
              <a:rPr lang="tr-TR" dirty="0">
                <a:solidFill>
                  <a:srgbClr val="0070C0"/>
                </a:solidFill>
              </a:rPr>
              <a:t> of </a:t>
            </a:r>
            <a:r>
              <a:rPr lang="tr-TR" dirty="0" err="1">
                <a:solidFill>
                  <a:srgbClr val="0070C0"/>
                </a:solidFill>
              </a:rPr>
              <a:t>the</a:t>
            </a:r>
            <a:r>
              <a:rPr lang="tr-TR" dirty="0">
                <a:solidFill>
                  <a:srgbClr val="0070C0"/>
                </a:solidFill>
              </a:rPr>
              <a:t> </a:t>
            </a:r>
            <a:r>
              <a:rPr lang="tr-TR" dirty="0" err="1">
                <a:solidFill>
                  <a:srgbClr val="0070C0"/>
                </a:solidFill>
              </a:rPr>
              <a:t>maritime</a:t>
            </a:r>
            <a:r>
              <a:rPr lang="tr-TR" dirty="0">
                <a:solidFill>
                  <a:srgbClr val="0070C0"/>
                </a:solidFill>
              </a:rPr>
              <a:t> </a:t>
            </a:r>
            <a:r>
              <a:rPr lang="tr-TR" dirty="0" err="1">
                <a:solidFill>
                  <a:srgbClr val="0070C0"/>
                </a:solidFill>
              </a:rPr>
              <a:t>sectors</a:t>
            </a:r>
            <a:r>
              <a:rPr lang="tr-TR" dirty="0">
                <a:solidFill>
                  <a:srgbClr val="0070C0"/>
                </a:solidFill>
              </a:rPr>
              <a:t>, </a:t>
            </a:r>
            <a:r>
              <a:rPr lang="tr-TR" dirty="0" err="1">
                <a:solidFill>
                  <a:srgbClr val="0070C0"/>
                </a:solidFill>
              </a:rPr>
              <a:t>the</a:t>
            </a:r>
            <a:r>
              <a:rPr lang="tr-TR" dirty="0">
                <a:solidFill>
                  <a:srgbClr val="0070C0"/>
                </a:solidFill>
              </a:rPr>
              <a:t> </a:t>
            </a:r>
            <a:r>
              <a:rPr lang="tr-TR" dirty="0" err="1">
                <a:solidFill>
                  <a:srgbClr val="0070C0"/>
                </a:solidFill>
              </a:rPr>
              <a:t>conservation</a:t>
            </a:r>
            <a:r>
              <a:rPr lang="tr-TR" dirty="0">
                <a:solidFill>
                  <a:srgbClr val="0070C0"/>
                </a:solidFill>
              </a:rPr>
              <a:t> </a:t>
            </a:r>
            <a:r>
              <a:rPr lang="tr-TR" dirty="0" err="1">
                <a:solidFill>
                  <a:srgbClr val="0070C0"/>
                </a:solidFill>
              </a:rPr>
              <a:t>and</a:t>
            </a:r>
            <a:r>
              <a:rPr lang="tr-TR" dirty="0">
                <a:solidFill>
                  <a:srgbClr val="0070C0"/>
                </a:solidFill>
              </a:rPr>
              <a:t> </a:t>
            </a:r>
            <a:r>
              <a:rPr lang="tr-TR" dirty="0" err="1">
                <a:solidFill>
                  <a:srgbClr val="0070C0"/>
                </a:solidFill>
              </a:rPr>
              <a:t>valorisation</a:t>
            </a:r>
            <a:r>
              <a:rPr lang="tr-TR" dirty="0">
                <a:solidFill>
                  <a:srgbClr val="0070C0"/>
                </a:solidFill>
              </a:rPr>
              <a:t> of </a:t>
            </a:r>
            <a:r>
              <a:rPr lang="tr-TR" dirty="0" err="1">
                <a:solidFill>
                  <a:srgbClr val="0070C0"/>
                </a:solidFill>
              </a:rPr>
              <a:t>marine</a:t>
            </a:r>
            <a:r>
              <a:rPr lang="tr-TR" dirty="0">
                <a:solidFill>
                  <a:srgbClr val="0070C0"/>
                </a:solidFill>
              </a:rPr>
              <a:t> </a:t>
            </a:r>
            <a:r>
              <a:rPr lang="tr-TR" dirty="0" err="1">
                <a:solidFill>
                  <a:srgbClr val="0070C0"/>
                </a:solidFill>
              </a:rPr>
              <a:t>cultural</a:t>
            </a:r>
            <a:r>
              <a:rPr lang="tr-TR" dirty="0">
                <a:solidFill>
                  <a:srgbClr val="0070C0"/>
                </a:solidFill>
              </a:rPr>
              <a:t> </a:t>
            </a:r>
            <a:r>
              <a:rPr lang="tr-TR" dirty="0" err="1">
                <a:solidFill>
                  <a:srgbClr val="0070C0"/>
                </a:solidFill>
              </a:rPr>
              <a:t>heritage</a:t>
            </a:r>
            <a:r>
              <a:rPr lang="tr-TR" dirty="0">
                <a:solidFill>
                  <a:srgbClr val="0070C0"/>
                </a:solidFill>
              </a:rPr>
              <a:t>; </a:t>
            </a:r>
          </a:p>
          <a:p>
            <a:r>
              <a:rPr lang="tr-TR" b="1" dirty="0" err="1">
                <a:solidFill>
                  <a:srgbClr val="0070C0"/>
                </a:solidFill>
              </a:rPr>
              <a:t>creating</a:t>
            </a:r>
            <a:r>
              <a:rPr lang="tr-TR" b="1" dirty="0">
                <a:solidFill>
                  <a:srgbClr val="0070C0"/>
                </a:solidFill>
              </a:rPr>
              <a:t> an </a:t>
            </a:r>
            <a:r>
              <a:rPr lang="tr-TR" b="1" dirty="0" err="1">
                <a:solidFill>
                  <a:srgbClr val="0070C0"/>
                </a:solidFill>
              </a:rPr>
              <a:t>interoperable</a:t>
            </a:r>
            <a:r>
              <a:rPr lang="tr-TR" b="1" dirty="0">
                <a:solidFill>
                  <a:srgbClr val="0070C0"/>
                </a:solidFill>
              </a:rPr>
              <a:t>, </a:t>
            </a:r>
            <a:r>
              <a:rPr lang="tr-TR" b="1" dirty="0" err="1">
                <a:solidFill>
                  <a:srgbClr val="0070C0"/>
                </a:solidFill>
              </a:rPr>
              <a:t>fully</a:t>
            </a:r>
            <a:r>
              <a:rPr lang="tr-TR" b="1" dirty="0">
                <a:solidFill>
                  <a:srgbClr val="0070C0"/>
                </a:solidFill>
              </a:rPr>
              <a:t> </a:t>
            </a:r>
            <a:r>
              <a:rPr lang="tr-TR" b="1" dirty="0" err="1">
                <a:solidFill>
                  <a:srgbClr val="0070C0"/>
                </a:solidFill>
              </a:rPr>
              <a:t>integrated</a:t>
            </a:r>
            <a:r>
              <a:rPr lang="tr-TR" b="1" dirty="0">
                <a:solidFill>
                  <a:srgbClr val="0070C0"/>
                </a:solidFill>
              </a:rPr>
              <a:t> </a:t>
            </a:r>
            <a:r>
              <a:rPr lang="tr-TR" b="1" dirty="0" err="1">
                <a:solidFill>
                  <a:srgbClr val="0070C0"/>
                </a:solidFill>
              </a:rPr>
              <a:t>observing</a:t>
            </a:r>
            <a:r>
              <a:rPr lang="tr-TR" b="1" dirty="0">
                <a:solidFill>
                  <a:srgbClr val="0070C0"/>
                </a:solidFill>
              </a:rPr>
              <a:t> </a:t>
            </a:r>
            <a:r>
              <a:rPr lang="tr-TR" b="1" dirty="0" err="1">
                <a:solidFill>
                  <a:srgbClr val="0070C0"/>
                </a:solidFill>
              </a:rPr>
              <a:t>and</a:t>
            </a:r>
            <a:r>
              <a:rPr lang="tr-TR" b="1" dirty="0">
                <a:solidFill>
                  <a:srgbClr val="0070C0"/>
                </a:solidFill>
              </a:rPr>
              <a:t> </a:t>
            </a:r>
            <a:r>
              <a:rPr lang="tr-TR" b="1" dirty="0" err="1">
                <a:solidFill>
                  <a:srgbClr val="0070C0"/>
                </a:solidFill>
              </a:rPr>
              <a:t>forecasting</a:t>
            </a:r>
            <a:r>
              <a:rPr lang="tr-TR" b="1" dirty="0">
                <a:solidFill>
                  <a:srgbClr val="0070C0"/>
                </a:solidFill>
              </a:rPr>
              <a:t> </a:t>
            </a:r>
            <a:r>
              <a:rPr lang="tr-TR" b="1" dirty="0" err="1">
                <a:solidFill>
                  <a:srgbClr val="0070C0"/>
                </a:solidFill>
              </a:rPr>
              <a:t>capability</a:t>
            </a:r>
            <a:r>
              <a:rPr lang="tr-TR" dirty="0">
                <a:solidFill>
                  <a:srgbClr val="0070C0"/>
                </a:solidFill>
              </a:rPr>
              <a:t>. </a:t>
            </a:r>
            <a:r>
              <a:rPr lang="tr-TR" dirty="0" err="1">
                <a:solidFill>
                  <a:srgbClr val="0070C0"/>
                </a:solidFill>
              </a:rPr>
              <a:t>This</a:t>
            </a:r>
            <a:r>
              <a:rPr lang="tr-TR" dirty="0">
                <a:solidFill>
                  <a:srgbClr val="0070C0"/>
                </a:solidFill>
              </a:rPr>
              <a:t> </a:t>
            </a:r>
            <a:r>
              <a:rPr lang="tr-TR" dirty="0" err="1">
                <a:solidFill>
                  <a:srgbClr val="0070C0"/>
                </a:solidFill>
              </a:rPr>
              <a:t>will</a:t>
            </a:r>
            <a:r>
              <a:rPr lang="tr-TR" dirty="0">
                <a:solidFill>
                  <a:srgbClr val="0070C0"/>
                </a:solidFill>
              </a:rPr>
              <a:t> be </a:t>
            </a:r>
            <a:r>
              <a:rPr lang="tr-TR" dirty="0" err="1">
                <a:solidFill>
                  <a:srgbClr val="0070C0"/>
                </a:solidFill>
              </a:rPr>
              <a:t>based</a:t>
            </a:r>
            <a:r>
              <a:rPr lang="tr-TR" dirty="0">
                <a:solidFill>
                  <a:srgbClr val="0070C0"/>
                </a:solidFill>
              </a:rPr>
              <a:t> on </a:t>
            </a:r>
            <a:r>
              <a:rPr lang="tr-TR" dirty="0" err="1">
                <a:solidFill>
                  <a:srgbClr val="0070C0"/>
                </a:solidFill>
              </a:rPr>
              <a:t>open</a:t>
            </a:r>
            <a:r>
              <a:rPr lang="tr-TR" dirty="0">
                <a:solidFill>
                  <a:srgbClr val="0070C0"/>
                </a:solidFill>
              </a:rPr>
              <a:t> data structures4 </a:t>
            </a:r>
            <a:r>
              <a:rPr lang="tr-TR" dirty="0" err="1">
                <a:solidFill>
                  <a:srgbClr val="0070C0"/>
                </a:solidFill>
              </a:rPr>
              <a:t>and</a:t>
            </a:r>
            <a:r>
              <a:rPr lang="tr-TR" dirty="0">
                <a:solidFill>
                  <a:srgbClr val="0070C0"/>
                </a:solidFill>
              </a:rPr>
              <a:t> </a:t>
            </a:r>
            <a:r>
              <a:rPr lang="tr-TR" dirty="0" err="1">
                <a:solidFill>
                  <a:srgbClr val="0070C0"/>
                </a:solidFill>
              </a:rPr>
              <a:t>also</a:t>
            </a:r>
            <a:r>
              <a:rPr lang="tr-TR" dirty="0">
                <a:solidFill>
                  <a:srgbClr val="0070C0"/>
                </a:solidFill>
              </a:rPr>
              <a:t> </a:t>
            </a:r>
            <a:r>
              <a:rPr lang="tr-TR" dirty="0" err="1">
                <a:solidFill>
                  <a:srgbClr val="0070C0"/>
                </a:solidFill>
              </a:rPr>
              <a:t>foster</a:t>
            </a:r>
            <a:r>
              <a:rPr lang="tr-TR" dirty="0">
                <a:solidFill>
                  <a:srgbClr val="0070C0"/>
                </a:solidFill>
              </a:rPr>
              <a:t> </a:t>
            </a:r>
            <a:r>
              <a:rPr lang="tr-TR" dirty="0" err="1">
                <a:solidFill>
                  <a:srgbClr val="0070C0"/>
                </a:solidFill>
              </a:rPr>
              <a:t>easy</a:t>
            </a:r>
            <a:r>
              <a:rPr lang="tr-TR" dirty="0">
                <a:solidFill>
                  <a:srgbClr val="0070C0"/>
                </a:solidFill>
              </a:rPr>
              <a:t> </a:t>
            </a:r>
            <a:r>
              <a:rPr lang="tr-TR" dirty="0" err="1">
                <a:solidFill>
                  <a:srgbClr val="0070C0"/>
                </a:solidFill>
              </a:rPr>
              <a:t>access</a:t>
            </a:r>
            <a:r>
              <a:rPr lang="tr-TR" dirty="0">
                <a:solidFill>
                  <a:srgbClr val="0070C0"/>
                </a:solidFill>
              </a:rPr>
              <a:t> </a:t>
            </a:r>
            <a:r>
              <a:rPr lang="tr-TR" dirty="0" err="1">
                <a:solidFill>
                  <a:srgbClr val="0070C0"/>
                </a:solidFill>
              </a:rPr>
              <a:t>to</a:t>
            </a:r>
            <a:r>
              <a:rPr lang="tr-TR" dirty="0">
                <a:solidFill>
                  <a:srgbClr val="0070C0"/>
                </a:solidFill>
              </a:rPr>
              <a:t> </a:t>
            </a:r>
            <a:r>
              <a:rPr lang="tr-TR" dirty="0" err="1">
                <a:solidFill>
                  <a:srgbClr val="0070C0"/>
                </a:solidFill>
              </a:rPr>
              <a:t>them</a:t>
            </a:r>
            <a:r>
              <a:rPr lang="tr-TR" dirty="0">
                <a:solidFill>
                  <a:srgbClr val="0070C0"/>
                </a:solidFill>
              </a:rPr>
              <a:t>; </a:t>
            </a:r>
          </a:p>
          <a:p>
            <a:r>
              <a:rPr lang="tr-TR" b="1" dirty="0" err="1">
                <a:solidFill>
                  <a:srgbClr val="0070C0"/>
                </a:solidFill>
              </a:rPr>
              <a:t>promoting</a:t>
            </a:r>
            <a:r>
              <a:rPr lang="tr-TR" b="1" dirty="0">
                <a:solidFill>
                  <a:srgbClr val="0070C0"/>
                </a:solidFill>
              </a:rPr>
              <a:t> </a:t>
            </a:r>
            <a:r>
              <a:rPr lang="tr-TR" b="1" dirty="0" err="1">
                <a:solidFill>
                  <a:srgbClr val="0070C0"/>
                </a:solidFill>
              </a:rPr>
              <a:t>citizens</a:t>
            </a:r>
            <a:r>
              <a:rPr lang="tr-TR" b="1" dirty="0">
                <a:solidFill>
                  <a:srgbClr val="0070C0"/>
                </a:solidFill>
              </a:rPr>
              <a:t>’ </a:t>
            </a:r>
            <a:r>
              <a:rPr lang="tr-TR" b="1" dirty="0" err="1">
                <a:solidFill>
                  <a:srgbClr val="0070C0"/>
                </a:solidFill>
              </a:rPr>
              <a:t>awareness</a:t>
            </a:r>
            <a:r>
              <a:rPr lang="tr-TR" b="1" dirty="0">
                <a:solidFill>
                  <a:srgbClr val="0070C0"/>
                </a:solidFill>
              </a:rPr>
              <a:t> </a:t>
            </a:r>
            <a:r>
              <a:rPr lang="tr-TR" b="1" dirty="0" err="1">
                <a:solidFill>
                  <a:srgbClr val="0070C0"/>
                </a:solidFill>
              </a:rPr>
              <a:t>and</a:t>
            </a:r>
            <a:r>
              <a:rPr lang="tr-TR" b="1" dirty="0">
                <a:solidFill>
                  <a:srgbClr val="0070C0"/>
                </a:solidFill>
              </a:rPr>
              <a:t> </a:t>
            </a:r>
            <a:r>
              <a:rPr lang="tr-TR" b="1" dirty="0" err="1">
                <a:solidFill>
                  <a:srgbClr val="0070C0"/>
                </a:solidFill>
              </a:rPr>
              <a:t>literacy</a:t>
            </a:r>
            <a:r>
              <a:rPr lang="tr-TR" b="1" dirty="0">
                <a:solidFill>
                  <a:srgbClr val="0070C0"/>
                </a:solidFill>
              </a:rPr>
              <a:t> </a:t>
            </a:r>
            <a:r>
              <a:rPr lang="tr-TR" dirty="0">
                <a:solidFill>
                  <a:srgbClr val="0070C0"/>
                </a:solidFill>
              </a:rPr>
              <a:t>on </a:t>
            </a:r>
            <a:r>
              <a:rPr lang="tr-TR" dirty="0" err="1">
                <a:solidFill>
                  <a:srgbClr val="0070C0"/>
                </a:solidFill>
              </a:rPr>
              <a:t>the</a:t>
            </a:r>
            <a:r>
              <a:rPr lang="tr-TR" dirty="0">
                <a:solidFill>
                  <a:srgbClr val="0070C0"/>
                </a:solidFill>
              </a:rPr>
              <a:t> </a:t>
            </a:r>
            <a:r>
              <a:rPr lang="tr-TR" dirty="0" err="1">
                <a:solidFill>
                  <a:srgbClr val="0070C0"/>
                </a:solidFill>
              </a:rPr>
              <a:t>importance</a:t>
            </a:r>
            <a:r>
              <a:rPr lang="tr-TR" dirty="0">
                <a:solidFill>
                  <a:srgbClr val="0070C0"/>
                </a:solidFill>
              </a:rPr>
              <a:t> of a </a:t>
            </a:r>
            <a:r>
              <a:rPr lang="tr-TR" dirty="0" err="1">
                <a:solidFill>
                  <a:srgbClr val="0070C0"/>
                </a:solidFill>
              </a:rPr>
              <a:t>sustainable</a:t>
            </a:r>
            <a:r>
              <a:rPr lang="tr-TR" dirty="0">
                <a:solidFill>
                  <a:srgbClr val="0070C0"/>
                </a:solidFill>
              </a:rPr>
              <a:t> </a:t>
            </a:r>
            <a:r>
              <a:rPr lang="tr-TR" dirty="0" err="1">
                <a:solidFill>
                  <a:srgbClr val="0070C0"/>
                </a:solidFill>
              </a:rPr>
              <a:t>prosperous</a:t>
            </a:r>
            <a:r>
              <a:rPr lang="tr-TR" dirty="0">
                <a:solidFill>
                  <a:srgbClr val="0070C0"/>
                </a:solidFill>
              </a:rPr>
              <a:t> Black </a:t>
            </a:r>
            <a:r>
              <a:rPr lang="tr-TR" dirty="0" err="1">
                <a:solidFill>
                  <a:srgbClr val="0070C0"/>
                </a:solidFill>
              </a:rPr>
              <a:t>Sea</a:t>
            </a:r>
            <a:r>
              <a:rPr lang="tr-TR" dirty="0">
                <a:solidFill>
                  <a:srgbClr val="0070C0"/>
                </a:solidFill>
              </a:rPr>
              <a:t> </a:t>
            </a:r>
            <a:r>
              <a:rPr lang="tr-TR" dirty="0" err="1">
                <a:solidFill>
                  <a:srgbClr val="0070C0"/>
                </a:solidFill>
              </a:rPr>
              <a:t>for</a:t>
            </a:r>
            <a:r>
              <a:rPr lang="tr-TR" dirty="0">
                <a:solidFill>
                  <a:srgbClr val="0070C0"/>
                </a:solidFill>
              </a:rPr>
              <a:t> </a:t>
            </a:r>
            <a:r>
              <a:rPr lang="tr-TR" dirty="0" err="1">
                <a:solidFill>
                  <a:srgbClr val="0070C0"/>
                </a:solidFill>
              </a:rPr>
              <a:t>the</a:t>
            </a:r>
            <a:r>
              <a:rPr lang="tr-TR" dirty="0">
                <a:solidFill>
                  <a:srgbClr val="0070C0"/>
                </a:solidFill>
              </a:rPr>
              <a:t> </a:t>
            </a:r>
            <a:r>
              <a:rPr lang="tr-TR" dirty="0" err="1">
                <a:solidFill>
                  <a:srgbClr val="0070C0"/>
                </a:solidFill>
              </a:rPr>
              <a:t>surrounding</a:t>
            </a:r>
            <a:r>
              <a:rPr lang="tr-TR" dirty="0">
                <a:solidFill>
                  <a:srgbClr val="0070C0"/>
                </a:solidFill>
              </a:rPr>
              <a:t> </a:t>
            </a:r>
            <a:r>
              <a:rPr lang="tr-TR" dirty="0" err="1">
                <a:solidFill>
                  <a:srgbClr val="0070C0"/>
                </a:solidFill>
              </a:rPr>
              <a:t>countries</a:t>
            </a:r>
            <a:r>
              <a:rPr lang="tr-TR" dirty="0">
                <a:solidFill>
                  <a:srgbClr val="0070C0"/>
                </a:solidFill>
              </a:rPr>
              <a:t> </a:t>
            </a:r>
            <a:r>
              <a:rPr lang="tr-TR" dirty="0" err="1">
                <a:solidFill>
                  <a:srgbClr val="0070C0"/>
                </a:solidFill>
              </a:rPr>
              <a:t>and</a:t>
            </a:r>
            <a:r>
              <a:rPr lang="tr-TR" dirty="0">
                <a:solidFill>
                  <a:srgbClr val="0070C0"/>
                </a:solidFill>
              </a:rPr>
              <a:t> </a:t>
            </a:r>
            <a:r>
              <a:rPr lang="tr-TR" dirty="0" err="1">
                <a:solidFill>
                  <a:srgbClr val="0070C0"/>
                </a:solidFill>
              </a:rPr>
              <a:t>for</a:t>
            </a:r>
            <a:r>
              <a:rPr lang="tr-TR" dirty="0">
                <a:solidFill>
                  <a:srgbClr val="0070C0"/>
                </a:solidFill>
              </a:rPr>
              <a:t> Europe as a </a:t>
            </a:r>
            <a:r>
              <a:rPr lang="tr-TR" dirty="0" err="1">
                <a:solidFill>
                  <a:srgbClr val="0070C0"/>
                </a:solidFill>
              </a:rPr>
              <a:t>whole</a:t>
            </a:r>
            <a:r>
              <a:rPr lang="tr-TR" dirty="0">
                <a:solidFill>
                  <a:srgbClr val="0070C0"/>
                </a:solidFill>
              </a:rPr>
              <a:t>; </a:t>
            </a:r>
          </a:p>
          <a:p>
            <a:r>
              <a:rPr lang="tr-TR" b="1" dirty="0" err="1">
                <a:solidFill>
                  <a:srgbClr val="0070C0"/>
                </a:solidFill>
              </a:rPr>
              <a:t>training</a:t>
            </a:r>
            <a:r>
              <a:rPr lang="tr-TR" b="1" dirty="0">
                <a:solidFill>
                  <a:srgbClr val="0070C0"/>
                </a:solidFill>
              </a:rPr>
              <a:t> a </a:t>
            </a:r>
            <a:r>
              <a:rPr lang="tr-TR" b="1" dirty="0" err="1">
                <a:solidFill>
                  <a:srgbClr val="0070C0"/>
                </a:solidFill>
              </a:rPr>
              <a:t>new</a:t>
            </a:r>
            <a:r>
              <a:rPr lang="tr-TR" b="1" dirty="0">
                <a:solidFill>
                  <a:srgbClr val="0070C0"/>
                </a:solidFill>
              </a:rPr>
              <a:t> </a:t>
            </a:r>
            <a:r>
              <a:rPr lang="tr-TR" b="1" dirty="0" err="1">
                <a:solidFill>
                  <a:srgbClr val="0070C0"/>
                </a:solidFill>
              </a:rPr>
              <a:t>generation</a:t>
            </a:r>
            <a:r>
              <a:rPr lang="tr-TR" b="1" dirty="0">
                <a:solidFill>
                  <a:srgbClr val="0070C0"/>
                </a:solidFill>
              </a:rPr>
              <a:t> of </a:t>
            </a:r>
            <a:r>
              <a:rPr lang="tr-TR" b="1" dirty="0" err="1">
                <a:solidFill>
                  <a:srgbClr val="0070C0"/>
                </a:solidFill>
              </a:rPr>
              <a:t>scientists</a:t>
            </a:r>
            <a:r>
              <a:rPr lang="tr-TR" b="1" dirty="0">
                <a:solidFill>
                  <a:srgbClr val="0070C0"/>
                </a:solidFill>
              </a:rPr>
              <a:t>, </a:t>
            </a:r>
            <a:r>
              <a:rPr lang="tr-TR" b="1" dirty="0" err="1">
                <a:solidFill>
                  <a:srgbClr val="0070C0"/>
                </a:solidFill>
              </a:rPr>
              <a:t>engineers</a:t>
            </a:r>
            <a:r>
              <a:rPr lang="tr-TR" b="1" dirty="0">
                <a:solidFill>
                  <a:srgbClr val="0070C0"/>
                </a:solidFill>
              </a:rPr>
              <a:t> </a:t>
            </a:r>
            <a:r>
              <a:rPr lang="tr-TR" b="1" dirty="0" err="1">
                <a:solidFill>
                  <a:srgbClr val="0070C0"/>
                </a:solidFill>
              </a:rPr>
              <a:t>and</a:t>
            </a:r>
            <a:r>
              <a:rPr lang="tr-TR" b="1" dirty="0">
                <a:solidFill>
                  <a:srgbClr val="0070C0"/>
                </a:solidFill>
              </a:rPr>
              <a:t> </a:t>
            </a:r>
            <a:r>
              <a:rPr lang="tr-TR" b="1" dirty="0" err="1">
                <a:solidFill>
                  <a:srgbClr val="0070C0"/>
                </a:solidFill>
              </a:rPr>
              <a:t>entrepreneurs</a:t>
            </a:r>
            <a:r>
              <a:rPr lang="tr-TR" b="1" dirty="0">
                <a:solidFill>
                  <a:srgbClr val="0070C0"/>
                </a:solidFill>
              </a:rPr>
              <a:t> </a:t>
            </a:r>
            <a:r>
              <a:rPr lang="tr-TR" dirty="0" err="1">
                <a:solidFill>
                  <a:srgbClr val="0070C0"/>
                </a:solidFill>
              </a:rPr>
              <a:t>and</a:t>
            </a:r>
            <a:r>
              <a:rPr lang="tr-TR" dirty="0">
                <a:solidFill>
                  <a:srgbClr val="0070C0"/>
                </a:solidFill>
              </a:rPr>
              <a:t> </a:t>
            </a:r>
            <a:r>
              <a:rPr lang="tr-TR" dirty="0" err="1">
                <a:solidFill>
                  <a:srgbClr val="0070C0"/>
                </a:solidFill>
              </a:rPr>
              <a:t>workers</a:t>
            </a:r>
            <a:r>
              <a:rPr lang="tr-TR" dirty="0">
                <a:solidFill>
                  <a:srgbClr val="0070C0"/>
                </a:solidFill>
              </a:rPr>
              <a:t> </a:t>
            </a:r>
            <a:r>
              <a:rPr lang="tr-TR" dirty="0" err="1">
                <a:solidFill>
                  <a:srgbClr val="0070C0"/>
                </a:solidFill>
              </a:rPr>
              <a:t>that</a:t>
            </a:r>
            <a:r>
              <a:rPr lang="tr-TR" dirty="0">
                <a:solidFill>
                  <a:srgbClr val="0070C0"/>
                </a:solidFill>
              </a:rPr>
              <a:t> </a:t>
            </a:r>
            <a:r>
              <a:rPr lang="tr-TR" dirty="0" err="1">
                <a:solidFill>
                  <a:srgbClr val="0070C0"/>
                </a:solidFill>
              </a:rPr>
              <a:t>are</a:t>
            </a:r>
            <a:r>
              <a:rPr lang="tr-TR" dirty="0">
                <a:solidFill>
                  <a:srgbClr val="0070C0"/>
                </a:solidFill>
              </a:rPr>
              <a:t> </a:t>
            </a:r>
            <a:r>
              <a:rPr lang="tr-TR" dirty="0" err="1">
                <a:solidFill>
                  <a:srgbClr val="0070C0"/>
                </a:solidFill>
              </a:rPr>
              <a:t>able</a:t>
            </a:r>
            <a:r>
              <a:rPr lang="tr-TR" dirty="0">
                <a:solidFill>
                  <a:srgbClr val="0070C0"/>
                </a:solidFill>
              </a:rPr>
              <a:t> </a:t>
            </a:r>
            <a:r>
              <a:rPr lang="tr-TR" dirty="0" err="1">
                <a:solidFill>
                  <a:srgbClr val="0070C0"/>
                </a:solidFill>
              </a:rPr>
              <a:t>to</a:t>
            </a:r>
            <a:r>
              <a:rPr lang="tr-TR" dirty="0">
                <a:solidFill>
                  <a:srgbClr val="0070C0"/>
                </a:solidFill>
              </a:rPr>
              <a:t> </a:t>
            </a:r>
            <a:r>
              <a:rPr lang="tr-TR" dirty="0" err="1">
                <a:solidFill>
                  <a:srgbClr val="0070C0"/>
                </a:solidFill>
              </a:rPr>
              <a:t>tackle</a:t>
            </a:r>
            <a:r>
              <a:rPr lang="tr-TR" dirty="0">
                <a:solidFill>
                  <a:srgbClr val="0070C0"/>
                </a:solidFill>
              </a:rPr>
              <a:t> </a:t>
            </a:r>
            <a:r>
              <a:rPr lang="tr-TR" dirty="0" err="1">
                <a:solidFill>
                  <a:srgbClr val="0070C0"/>
                </a:solidFill>
              </a:rPr>
              <a:t>complex</a:t>
            </a:r>
            <a:r>
              <a:rPr lang="tr-TR" dirty="0">
                <a:solidFill>
                  <a:srgbClr val="0070C0"/>
                </a:solidFill>
              </a:rPr>
              <a:t> </a:t>
            </a:r>
            <a:r>
              <a:rPr lang="tr-TR" dirty="0" err="1">
                <a:solidFill>
                  <a:srgbClr val="0070C0"/>
                </a:solidFill>
              </a:rPr>
              <a:t>ecological</a:t>
            </a:r>
            <a:r>
              <a:rPr lang="tr-TR" dirty="0">
                <a:solidFill>
                  <a:srgbClr val="0070C0"/>
                </a:solidFill>
              </a:rPr>
              <a:t>, </a:t>
            </a:r>
            <a:r>
              <a:rPr lang="tr-TR" dirty="0" err="1">
                <a:solidFill>
                  <a:srgbClr val="0070C0"/>
                </a:solidFill>
              </a:rPr>
              <a:t>economic</a:t>
            </a:r>
            <a:r>
              <a:rPr lang="tr-TR" dirty="0">
                <a:solidFill>
                  <a:srgbClr val="0070C0"/>
                </a:solidFill>
              </a:rPr>
              <a:t> </a:t>
            </a:r>
            <a:r>
              <a:rPr lang="tr-TR" dirty="0" err="1">
                <a:solidFill>
                  <a:srgbClr val="0070C0"/>
                </a:solidFill>
              </a:rPr>
              <a:t>and</a:t>
            </a:r>
            <a:r>
              <a:rPr lang="tr-TR" dirty="0">
                <a:solidFill>
                  <a:srgbClr val="0070C0"/>
                </a:solidFill>
              </a:rPr>
              <a:t> </a:t>
            </a:r>
            <a:r>
              <a:rPr lang="tr-TR" dirty="0" err="1">
                <a:solidFill>
                  <a:srgbClr val="0070C0"/>
                </a:solidFill>
              </a:rPr>
              <a:t>societal</a:t>
            </a:r>
            <a:r>
              <a:rPr lang="tr-TR" dirty="0">
                <a:solidFill>
                  <a:srgbClr val="0070C0"/>
                </a:solidFill>
              </a:rPr>
              <a:t> </a:t>
            </a:r>
            <a:r>
              <a:rPr lang="tr-TR" dirty="0" err="1">
                <a:solidFill>
                  <a:srgbClr val="0070C0"/>
                </a:solidFill>
              </a:rPr>
              <a:t>problems</a:t>
            </a:r>
            <a:r>
              <a:rPr lang="tr-TR" dirty="0">
                <a:solidFill>
                  <a:srgbClr val="0070C0"/>
                </a:solidFill>
              </a:rPr>
              <a:t> </a:t>
            </a:r>
            <a:r>
              <a:rPr lang="tr-TR" dirty="0" err="1">
                <a:solidFill>
                  <a:srgbClr val="0070C0"/>
                </a:solidFill>
              </a:rPr>
              <a:t>from</a:t>
            </a:r>
            <a:r>
              <a:rPr lang="tr-TR" dirty="0">
                <a:solidFill>
                  <a:srgbClr val="0070C0"/>
                </a:solidFill>
              </a:rPr>
              <a:t> an </a:t>
            </a:r>
            <a:r>
              <a:rPr lang="tr-TR" dirty="0" err="1">
                <a:solidFill>
                  <a:srgbClr val="0070C0"/>
                </a:solidFill>
              </a:rPr>
              <a:t>holistic</a:t>
            </a:r>
            <a:r>
              <a:rPr lang="tr-TR" dirty="0">
                <a:solidFill>
                  <a:srgbClr val="0070C0"/>
                </a:solidFill>
              </a:rPr>
              <a:t> </a:t>
            </a:r>
            <a:r>
              <a:rPr lang="tr-TR" dirty="0" err="1">
                <a:solidFill>
                  <a:srgbClr val="0070C0"/>
                </a:solidFill>
              </a:rPr>
              <a:t>perspective</a:t>
            </a:r>
            <a:r>
              <a:rPr lang="tr-TR" dirty="0">
                <a:solidFill>
                  <a:srgbClr val="0070C0"/>
                </a:solidFill>
              </a:rPr>
              <a:t>, </a:t>
            </a:r>
            <a:r>
              <a:rPr lang="tr-TR" dirty="0" err="1">
                <a:solidFill>
                  <a:srgbClr val="0070C0"/>
                </a:solidFill>
              </a:rPr>
              <a:t>while</a:t>
            </a:r>
            <a:r>
              <a:rPr lang="tr-TR" dirty="0">
                <a:solidFill>
                  <a:srgbClr val="0070C0"/>
                </a:solidFill>
              </a:rPr>
              <a:t> </a:t>
            </a:r>
            <a:r>
              <a:rPr lang="tr-TR" dirty="0" err="1">
                <a:solidFill>
                  <a:srgbClr val="0070C0"/>
                </a:solidFill>
              </a:rPr>
              <a:t>supporting</a:t>
            </a:r>
            <a:r>
              <a:rPr lang="tr-TR" dirty="0">
                <a:solidFill>
                  <a:srgbClr val="0070C0"/>
                </a:solidFill>
              </a:rPr>
              <a:t> </a:t>
            </a:r>
            <a:r>
              <a:rPr lang="tr-TR" dirty="0" err="1">
                <a:solidFill>
                  <a:srgbClr val="0070C0"/>
                </a:solidFill>
              </a:rPr>
              <a:t>learning</a:t>
            </a:r>
            <a:r>
              <a:rPr lang="tr-TR" dirty="0">
                <a:solidFill>
                  <a:srgbClr val="0070C0"/>
                </a:solidFill>
              </a:rPr>
              <a:t>, </a:t>
            </a:r>
            <a:r>
              <a:rPr lang="tr-TR" dirty="0" err="1">
                <a:solidFill>
                  <a:srgbClr val="0070C0"/>
                </a:solidFill>
              </a:rPr>
              <a:t>tertiary</a:t>
            </a:r>
            <a:r>
              <a:rPr lang="tr-TR" dirty="0">
                <a:solidFill>
                  <a:srgbClr val="0070C0"/>
                </a:solidFill>
              </a:rPr>
              <a:t> </a:t>
            </a:r>
            <a:r>
              <a:rPr lang="tr-TR" dirty="0" err="1">
                <a:solidFill>
                  <a:srgbClr val="0070C0"/>
                </a:solidFill>
              </a:rPr>
              <a:t>education</a:t>
            </a:r>
            <a:r>
              <a:rPr lang="tr-TR" dirty="0">
                <a:solidFill>
                  <a:srgbClr val="0070C0"/>
                </a:solidFill>
              </a:rPr>
              <a:t>, </a:t>
            </a:r>
            <a:r>
              <a:rPr lang="tr-TR" dirty="0" err="1">
                <a:solidFill>
                  <a:srgbClr val="0070C0"/>
                </a:solidFill>
              </a:rPr>
              <a:t>development</a:t>
            </a:r>
            <a:r>
              <a:rPr lang="tr-TR" dirty="0">
                <a:solidFill>
                  <a:srgbClr val="0070C0"/>
                </a:solidFill>
              </a:rPr>
              <a:t> </a:t>
            </a:r>
            <a:r>
              <a:rPr lang="tr-TR" dirty="0" err="1">
                <a:solidFill>
                  <a:srgbClr val="0070C0"/>
                </a:solidFill>
              </a:rPr>
              <a:t>and</a:t>
            </a:r>
            <a:r>
              <a:rPr lang="tr-TR" dirty="0">
                <a:solidFill>
                  <a:srgbClr val="0070C0"/>
                </a:solidFill>
              </a:rPr>
              <a:t> transfer of </a:t>
            </a:r>
            <a:r>
              <a:rPr lang="tr-TR" dirty="0" err="1">
                <a:solidFill>
                  <a:srgbClr val="0070C0"/>
                </a:solidFill>
              </a:rPr>
              <a:t>technologies</a:t>
            </a:r>
            <a:r>
              <a:rPr lang="tr-TR" dirty="0">
                <a:solidFill>
                  <a:srgbClr val="0070C0"/>
                </a:solidFill>
              </a:rPr>
              <a:t> </a:t>
            </a:r>
            <a:r>
              <a:rPr lang="tr-TR" dirty="0" err="1">
                <a:solidFill>
                  <a:srgbClr val="0070C0"/>
                </a:solidFill>
              </a:rPr>
              <a:t>and</a:t>
            </a:r>
            <a:r>
              <a:rPr lang="tr-TR" dirty="0">
                <a:solidFill>
                  <a:srgbClr val="0070C0"/>
                </a:solidFill>
              </a:rPr>
              <a:t> </a:t>
            </a:r>
            <a:r>
              <a:rPr lang="tr-TR" dirty="0" err="1">
                <a:solidFill>
                  <a:srgbClr val="0070C0"/>
                </a:solidFill>
              </a:rPr>
              <a:t>knowledge</a:t>
            </a:r>
            <a:r>
              <a:rPr lang="tr-TR" dirty="0">
                <a:solidFill>
                  <a:srgbClr val="0070C0"/>
                </a:solidFill>
              </a:rPr>
              <a:t> </a:t>
            </a:r>
            <a:r>
              <a:rPr lang="tr-TR" dirty="0" err="1">
                <a:solidFill>
                  <a:srgbClr val="0070C0"/>
                </a:solidFill>
              </a:rPr>
              <a:t>for</a:t>
            </a:r>
            <a:r>
              <a:rPr lang="tr-TR" dirty="0">
                <a:solidFill>
                  <a:srgbClr val="0070C0"/>
                </a:solidFill>
              </a:rPr>
              <a:t> </a:t>
            </a:r>
            <a:r>
              <a:rPr lang="tr-TR" dirty="0" err="1">
                <a:solidFill>
                  <a:srgbClr val="0070C0"/>
                </a:solidFill>
              </a:rPr>
              <a:t>new</a:t>
            </a:r>
            <a:r>
              <a:rPr lang="tr-TR" dirty="0">
                <a:solidFill>
                  <a:srgbClr val="0070C0"/>
                </a:solidFill>
              </a:rPr>
              <a:t> </a:t>
            </a:r>
            <a:r>
              <a:rPr lang="tr-TR" dirty="0" err="1">
                <a:solidFill>
                  <a:srgbClr val="0070C0"/>
                </a:solidFill>
              </a:rPr>
              <a:t>and</a:t>
            </a:r>
            <a:r>
              <a:rPr lang="tr-TR" dirty="0">
                <a:solidFill>
                  <a:srgbClr val="0070C0"/>
                </a:solidFill>
              </a:rPr>
              <a:t> </a:t>
            </a:r>
            <a:r>
              <a:rPr lang="tr-TR" dirty="0" err="1">
                <a:solidFill>
                  <a:srgbClr val="0070C0"/>
                </a:solidFill>
              </a:rPr>
              <a:t>qualified</a:t>
            </a:r>
            <a:r>
              <a:rPr lang="tr-TR" dirty="0">
                <a:solidFill>
                  <a:srgbClr val="0070C0"/>
                </a:solidFill>
              </a:rPr>
              <a:t> “</a:t>
            </a:r>
            <a:r>
              <a:rPr lang="tr-TR" dirty="0" err="1">
                <a:solidFill>
                  <a:srgbClr val="0070C0"/>
                </a:solidFill>
              </a:rPr>
              <a:t>jobs</a:t>
            </a:r>
            <a:r>
              <a:rPr lang="tr-TR" dirty="0">
                <a:solidFill>
                  <a:srgbClr val="0070C0"/>
                </a:solidFill>
              </a:rPr>
              <a:t> of </a:t>
            </a:r>
            <a:r>
              <a:rPr lang="tr-TR" dirty="0" err="1">
                <a:solidFill>
                  <a:srgbClr val="0070C0"/>
                </a:solidFill>
              </a:rPr>
              <a:t>the</a:t>
            </a:r>
            <a:r>
              <a:rPr lang="tr-TR" dirty="0">
                <a:solidFill>
                  <a:srgbClr val="0070C0"/>
                </a:solidFill>
              </a:rPr>
              <a:t> </a:t>
            </a:r>
            <a:r>
              <a:rPr lang="tr-TR" dirty="0" err="1">
                <a:solidFill>
                  <a:srgbClr val="0070C0"/>
                </a:solidFill>
              </a:rPr>
              <a:t>sea</a:t>
            </a:r>
            <a:r>
              <a:rPr lang="tr-TR" dirty="0">
                <a:solidFill>
                  <a:srgbClr val="0070C0"/>
                </a:solidFill>
              </a:rPr>
              <a:t>”</a:t>
            </a:r>
            <a:endParaRPr lang="en-US" dirty="0">
              <a:solidFill>
                <a:srgbClr val="0070C0"/>
              </a:solidFill>
            </a:endParaRPr>
          </a:p>
        </p:txBody>
      </p:sp>
    </p:spTree>
    <p:extLst>
      <p:ext uri="{BB962C8B-B14F-4D97-AF65-F5344CB8AC3E}">
        <p14:creationId xmlns:p14="http://schemas.microsoft.com/office/powerpoint/2010/main" val="17755033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2"/>
          <a:stretch>
            <a:fillRect/>
          </a:stretch>
        </p:blipFill>
        <p:spPr>
          <a:xfrm>
            <a:off x="269447" y="1319073"/>
            <a:ext cx="8232905" cy="5492568"/>
          </a:xfrm>
          <a:prstGeom prst="rect">
            <a:avLst/>
          </a:prstGeom>
        </p:spPr>
      </p:pic>
      <p:sp>
        <p:nvSpPr>
          <p:cNvPr id="2" name="Title 1">
            <a:extLst>
              <a:ext uri="{FF2B5EF4-FFF2-40B4-BE49-F238E27FC236}">
                <a16:creationId xmlns:a16="http://schemas.microsoft.com/office/drawing/2014/main" id="{68D8AB66-905E-794C-AA60-36AFA7ACA347}"/>
              </a:ext>
            </a:extLst>
          </p:cNvPr>
          <p:cNvSpPr>
            <a:spLocks noGrp="1"/>
          </p:cNvSpPr>
          <p:nvPr>
            <p:ph type="title"/>
          </p:nvPr>
        </p:nvSpPr>
        <p:spPr>
          <a:xfrm>
            <a:off x="164716" y="132889"/>
            <a:ext cx="7880530" cy="1143000"/>
          </a:xfrm>
        </p:spPr>
        <p:txBody>
          <a:bodyPr>
            <a:noAutofit/>
          </a:bodyPr>
          <a:lstStyle/>
          <a:p>
            <a:pPr algn="l"/>
            <a:r>
              <a:rPr lang="en-US" sz="3600" dirty="0">
                <a:solidFill>
                  <a:srgbClr val="FF0000"/>
                </a:solidFill>
                <a:latin typeface="Helvetica" charset="0"/>
                <a:ea typeface="Helvetica" charset="0"/>
                <a:cs typeface="Helvetica" charset="0"/>
              </a:rPr>
              <a:t>OBJECTIVES</a:t>
            </a:r>
            <a:br>
              <a:rPr lang="en-US" sz="3600" dirty="0">
                <a:solidFill>
                  <a:srgbClr val="0070C0"/>
                </a:solidFill>
                <a:latin typeface="Helvetica" charset="0"/>
                <a:ea typeface="Helvetica" charset="0"/>
                <a:cs typeface="Helvetica" charset="0"/>
              </a:rPr>
            </a:br>
            <a:r>
              <a:rPr lang="en-US" sz="3600" dirty="0">
                <a:solidFill>
                  <a:srgbClr val="0070C0"/>
                </a:solidFill>
                <a:latin typeface="Helvetica" charset="0"/>
                <a:ea typeface="Helvetica" charset="0"/>
                <a:cs typeface="Helvetica" charset="0"/>
              </a:rPr>
              <a:t>Blue Economy in the Black Sea</a:t>
            </a:r>
            <a:r>
              <a:rPr lang="en-US" sz="2400" dirty="0">
                <a:solidFill>
                  <a:srgbClr val="0070C0"/>
                </a:solidFill>
                <a:latin typeface="Helvetica" charset="0"/>
                <a:ea typeface="Helvetica" charset="0"/>
                <a:cs typeface="Helvetica" charset="0"/>
              </a:rPr>
              <a:t>:</a:t>
            </a:r>
            <a:br>
              <a:rPr lang="en-US" sz="2400" dirty="0">
                <a:solidFill>
                  <a:srgbClr val="0070C0"/>
                </a:solidFill>
                <a:latin typeface="Helvetica" charset="0"/>
                <a:ea typeface="Helvetica" charset="0"/>
                <a:cs typeface="Helvetica" charset="0"/>
              </a:rPr>
            </a:br>
            <a:r>
              <a:rPr lang="en-US" sz="2400" dirty="0">
                <a:solidFill>
                  <a:srgbClr val="0070C0"/>
                </a:solidFill>
                <a:latin typeface="Helvetica" charset="0"/>
                <a:ea typeface="Helvetica" charset="0"/>
                <a:cs typeface="Helvetica" charset="0"/>
              </a:rPr>
              <a:t>Growth, Jobs and a Basin that is sustainably managed</a:t>
            </a:r>
          </a:p>
        </p:txBody>
      </p:sp>
      <p:sp>
        <p:nvSpPr>
          <p:cNvPr id="5" name="Rounded Rectangle 4"/>
          <p:cNvSpPr/>
          <p:nvPr/>
        </p:nvSpPr>
        <p:spPr bwMode="auto">
          <a:xfrm>
            <a:off x="370890" y="1612119"/>
            <a:ext cx="7958401" cy="2147455"/>
          </a:xfrm>
          <a:prstGeom prst="roundRect">
            <a:avLst/>
          </a:prstGeom>
          <a:solidFill>
            <a:schemeClr val="bg2">
              <a:lumMod val="40000"/>
              <a:lumOff val="60000"/>
              <a:alpha val="61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ヒラギノ角ゴ Pro W3" pitchFamily="1" charset="-128"/>
              <a:cs typeface="+mn-cs"/>
            </a:endParaRPr>
          </a:p>
        </p:txBody>
      </p:sp>
      <p:sp>
        <p:nvSpPr>
          <p:cNvPr id="6" name="Rounded Rectangle 5"/>
          <p:cNvSpPr/>
          <p:nvPr/>
        </p:nvSpPr>
        <p:spPr bwMode="auto">
          <a:xfrm>
            <a:off x="370890" y="3909477"/>
            <a:ext cx="7958401" cy="2306783"/>
          </a:xfrm>
          <a:prstGeom prst="roundRect">
            <a:avLst/>
          </a:prstGeom>
          <a:solidFill>
            <a:schemeClr val="accent6">
              <a:lumMod val="20000"/>
              <a:lumOff val="80000"/>
              <a:alpha val="65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ヒラギノ角ゴ Pro W3" pitchFamily="1" charset="-128"/>
              <a:cs typeface="+mn-cs"/>
            </a:endParaRPr>
          </a:p>
        </p:txBody>
      </p:sp>
      <p:pic>
        <p:nvPicPr>
          <p:cNvPr id="11" name="Picture 10"/>
          <p:cNvPicPr>
            <a:picLocks noChangeAspect="1"/>
          </p:cNvPicPr>
          <p:nvPr/>
        </p:nvPicPr>
        <p:blipFill>
          <a:blip r:embed="rId3"/>
          <a:stretch>
            <a:fillRect/>
          </a:stretch>
        </p:blipFill>
        <p:spPr>
          <a:xfrm>
            <a:off x="3985264" y="2026463"/>
            <a:ext cx="1581107" cy="1069572"/>
          </a:xfrm>
          <a:prstGeom prst="rect">
            <a:avLst/>
          </a:prstGeom>
        </p:spPr>
      </p:pic>
      <p:pic>
        <p:nvPicPr>
          <p:cNvPr id="12" name="Picture 11"/>
          <p:cNvPicPr>
            <a:picLocks noChangeAspect="1"/>
          </p:cNvPicPr>
          <p:nvPr/>
        </p:nvPicPr>
        <p:blipFill>
          <a:blip r:embed="rId4"/>
          <a:stretch>
            <a:fillRect/>
          </a:stretch>
        </p:blipFill>
        <p:spPr>
          <a:xfrm>
            <a:off x="2494744" y="2027181"/>
            <a:ext cx="1077262" cy="1035696"/>
          </a:xfrm>
          <a:prstGeom prst="rect">
            <a:avLst/>
          </a:prstGeom>
        </p:spPr>
      </p:pic>
      <p:pic>
        <p:nvPicPr>
          <p:cNvPr id="13" name="Picture 12"/>
          <p:cNvPicPr>
            <a:picLocks noChangeAspect="1"/>
          </p:cNvPicPr>
          <p:nvPr/>
        </p:nvPicPr>
        <p:blipFill>
          <a:blip r:embed="rId5"/>
          <a:stretch>
            <a:fillRect/>
          </a:stretch>
        </p:blipFill>
        <p:spPr>
          <a:xfrm>
            <a:off x="994627" y="2065798"/>
            <a:ext cx="1029781" cy="988998"/>
          </a:xfrm>
          <a:prstGeom prst="rect">
            <a:avLst/>
          </a:prstGeom>
        </p:spPr>
      </p:pic>
      <p:pic>
        <p:nvPicPr>
          <p:cNvPr id="14" name="Picture 13"/>
          <p:cNvPicPr>
            <a:picLocks noChangeAspect="1"/>
          </p:cNvPicPr>
          <p:nvPr/>
        </p:nvPicPr>
        <p:blipFill>
          <a:blip r:embed="rId6"/>
          <a:stretch>
            <a:fillRect/>
          </a:stretch>
        </p:blipFill>
        <p:spPr>
          <a:xfrm>
            <a:off x="770326" y="4203857"/>
            <a:ext cx="1001396" cy="1066234"/>
          </a:xfrm>
          <a:prstGeom prst="rect">
            <a:avLst/>
          </a:prstGeom>
        </p:spPr>
      </p:pic>
      <p:pic>
        <p:nvPicPr>
          <p:cNvPr id="15" name="Picture 14"/>
          <p:cNvPicPr>
            <a:picLocks noChangeAspect="1"/>
          </p:cNvPicPr>
          <p:nvPr/>
        </p:nvPicPr>
        <p:blipFill>
          <a:blip r:embed="rId7"/>
          <a:stretch>
            <a:fillRect/>
          </a:stretch>
        </p:blipFill>
        <p:spPr>
          <a:xfrm flipV="1">
            <a:off x="2147615" y="4222652"/>
            <a:ext cx="1067844" cy="1047439"/>
          </a:xfrm>
          <a:prstGeom prst="rect">
            <a:avLst/>
          </a:prstGeom>
        </p:spPr>
      </p:pic>
      <p:pic>
        <p:nvPicPr>
          <p:cNvPr id="16" name="Picture 15"/>
          <p:cNvPicPr>
            <a:picLocks noChangeAspect="1"/>
          </p:cNvPicPr>
          <p:nvPr/>
        </p:nvPicPr>
        <p:blipFill>
          <a:blip r:embed="rId8"/>
          <a:stretch>
            <a:fillRect/>
          </a:stretch>
        </p:blipFill>
        <p:spPr>
          <a:xfrm>
            <a:off x="3504487" y="4329036"/>
            <a:ext cx="1769080" cy="834670"/>
          </a:xfrm>
          <a:prstGeom prst="rect">
            <a:avLst/>
          </a:prstGeom>
        </p:spPr>
      </p:pic>
      <p:sp>
        <p:nvSpPr>
          <p:cNvPr id="17" name="TextBox 16"/>
          <p:cNvSpPr txBox="1"/>
          <p:nvPr/>
        </p:nvSpPr>
        <p:spPr>
          <a:xfrm>
            <a:off x="536647" y="3096035"/>
            <a:ext cx="186086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000000"/>
                </a:solidFill>
                <a:latin typeface="Arial"/>
              </a:rPr>
              <a:t>OCEAN FOOD</a:t>
            </a:r>
            <a:endParaRPr kumimoji="0" lang="en-US" sz="1200" b="1" i="0" u="none" strike="noStrike" kern="1200" cap="none" spc="0" normalizeH="0" baseline="0" noProof="0" dirty="0">
              <a:ln>
                <a:noFill/>
              </a:ln>
              <a:solidFill>
                <a:srgbClr val="000000"/>
              </a:solidFill>
              <a:effectLst/>
              <a:uLnTx/>
              <a:uFillTx/>
              <a:latin typeface="Arial"/>
              <a:cs typeface="+mn-cs"/>
            </a:endParaRPr>
          </a:p>
        </p:txBody>
      </p:sp>
      <p:sp>
        <p:nvSpPr>
          <p:cNvPr id="18" name="TextBox 17"/>
          <p:cNvSpPr txBox="1"/>
          <p:nvPr/>
        </p:nvSpPr>
        <p:spPr>
          <a:xfrm>
            <a:off x="2605490" y="3081672"/>
            <a:ext cx="892040"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cs typeface="+mn-cs"/>
              </a:rPr>
              <a:t>TOURISM</a:t>
            </a:r>
            <a:endParaRPr kumimoji="0" lang="en-US" sz="1200" b="0" i="0" u="none" strike="noStrike" kern="1200" cap="none" spc="0" normalizeH="0" baseline="0" noProof="0" dirty="0">
              <a:ln>
                <a:noFill/>
              </a:ln>
              <a:solidFill>
                <a:srgbClr val="000000"/>
              </a:solidFill>
              <a:effectLst/>
              <a:uLnTx/>
              <a:uFillTx/>
              <a:latin typeface="Arial"/>
              <a:cs typeface="+mn-cs"/>
            </a:endParaRPr>
          </a:p>
        </p:txBody>
      </p:sp>
      <p:sp>
        <p:nvSpPr>
          <p:cNvPr id="19" name="TextBox 18"/>
          <p:cNvSpPr txBox="1"/>
          <p:nvPr/>
        </p:nvSpPr>
        <p:spPr>
          <a:xfrm>
            <a:off x="3976753" y="3137248"/>
            <a:ext cx="1598131"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cs typeface="+mn-cs"/>
              </a:rPr>
              <a:t>TRANSPORTATION</a:t>
            </a:r>
            <a:endParaRPr kumimoji="0" lang="en-US" sz="1200" b="0" i="0" u="none" strike="noStrike" kern="1200" cap="none" spc="0" normalizeH="0" baseline="0" noProof="0" dirty="0">
              <a:ln>
                <a:noFill/>
              </a:ln>
              <a:solidFill>
                <a:srgbClr val="000000"/>
              </a:solidFill>
              <a:effectLst/>
              <a:uLnTx/>
              <a:uFillTx/>
              <a:latin typeface="Arial"/>
              <a:cs typeface="+mn-cs"/>
            </a:endParaRPr>
          </a:p>
        </p:txBody>
      </p:sp>
      <p:sp>
        <p:nvSpPr>
          <p:cNvPr id="20" name="TextBox 19"/>
          <p:cNvSpPr txBox="1"/>
          <p:nvPr/>
        </p:nvSpPr>
        <p:spPr>
          <a:xfrm>
            <a:off x="427054" y="5344024"/>
            <a:ext cx="168794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cs typeface="+mn-cs"/>
              </a:rPr>
              <a:t>BLUE ENERGY</a:t>
            </a:r>
            <a:endParaRPr kumimoji="0" lang="en-US" sz="1200" b="0" i="0" u="none" strike="noStrike" kern="1200" cap="none" spc="0" normalizeH="0" baseline="0" noProof="0" dirty="0">
              <a:ln>
                <a:noFill/>
              </a:ln>
              <a:solidFill>
                <a:srgbClr val="000000"/>
              </a:solidFill>
              <a:effectLst/>
              <a:uLnTx/>
              <a:uFillTx/>
              <a:latin typeface="Arial"/>
              <a:cs typeface="+mn-cs"/>
            </a:endParaRPr>
          </a:p>
        </p:txBody>
      </p:sp>
      <p:sp>
        <p:nvSpPr>
          <p:cNvPr id="21" name="TextBox 20"/>
          <p:cNvSpPr txBox="1"/>
          <p:nvPr/>
        </p:nvSpPr>
        <p:spPr>
          <a:xfrm>
            <a:off x="1771722" y="5251690"/>
            <a:ext cx="203016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cs typeface="+mn-cs"/>
              </a:rPr>
              <a:t>MARINE BIOTECHNOLOGY</a:t>
            </a:r>
            <a:endParaRPr kumimoji="0" lang="en-US" sz="1200" b="0" i="0" u="none" strike="noStrike" kern="1200" cap="none" spc="0" normalizeH="0" baseline="0" noProof="0" dirty="0">
              <a:ln>
                <a:noFill/>
              </a:ln>
              <a:solidFill>
                <a:srgbClr val="000000"/>
              </a:solidFill>
              <a:effectLst/>
              <a:uLnTx/>
              <a:uFillTx/>
              <a:latin typeface="Arial"/>
              <a:cs typeface="+mn-cs"/>
            </a:endParaRPr>
          </a:p>
        </p:txBody>
      </p:sp>
      <p:sp>
        <p:nvSpPr>
          <p:cNvPr id="22" name="TextBox 21"/>
          <p:cNvSpPr txBox="1"/>
          <p:nvPr/>
        </p:nvSpPr>
        <p:spPr>
          <a:xfrm>
            <a:off x="3294878" y="5332907"/>
            <a:ext cx="218829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cs typeface="+mn-cs"/>
              </a:rPr>
              <a:t>SUBMARINE</a:t>
            </a:r>
            <a:r>
              <a:rPr kumimoji="0" lang="en-US" sz="1200" b="1" i="0" u="none" strike="noStrike" kern="1200" cap="none" spc="0" normalizeH="0" noProof="0" dirty="0">
                <a:ln>
                  <a:noFill/>
                </a:ln>
                <a:solidFill>
                  <a:srgbClr val="000000"/>
                </a:solidFill>
                <a:effectLst/>
                <a:uLnTx/>
                <a:uFillTx/>
                <a:latin typeface="Arial"/>
                <a:cs typeface="+mn-cs"/>
              </a:rPr>
              <a:t> MINERAL AND ENERGY RESOURCES</a:t>
            </a:r>
            <a:endParaRPr kumimoji="0" lang="en-US" sz="1200" b="0" i="0" u="none" strike="noStrike" kern="1200" cap="none" spc="0" normalizeH="0" baseline="0" noProof="0" dirty="0">
              <a:ln>
                <a:noFill/>
              </a:ln>
              <a:solidFill>
                <a:srgbClr val="000000"/>
              </a:solidFill>
              <a:effectLst/>
              <a:uLnTx/>
              <a:uFillTx/>
              <a:latin typeface="Arial"/>
              <a:cs typeface="+mn-cs"/>
            </a:endParaRPr>
          </a:p>
        </p:txBody>
      </p:sp>
      <p:sp>
        <p:nvSpPr>
          <p:cNvPr id="23" name="TextBox 22"/>
          <p:cNvSpPr txBox="1"/>
          <p:nvPr/>
        </p:nvSpPr>
        <p:spPr>
          <a:xfrm>
            <a:off x="524341" y="1610919"/>
            <a:ext cx="257152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cs typeface="+mn-cs"/>
              </a:rPr>
              <a:t>Mature, Established</a:t>
            </a:r>
            <a:r>
              <a:rPr kumimoji="0" lang="en-US" sz="1200" b="1" i="0" u="none" strike="noStrike" kern="1200" cap="none" spc="0" normalizeH="0" noProof="0" dirty="0">
                <a:ln>
                  <a:noFill/>
                </a:ln>
                <a:solidFill>
                  <a:srgbClr val="000000"/>
                </a:solidFill>
                <a:effectLst/>
                <a:uLnTx/>
                <a:uFillTx/>
                <a:latin typeface="Arial"/>
                <a:cs typeface="+mn-cs"/>
              </a:rPr>
              <a:t> Sectors</a:t>
            </a:r>
            <a:endParaRPr kumimoji="0" lang="en-US" sz="1200" b="0" i="0" u="none" strike="noStrike" kern="1200" cap="none" spc="0" normalizeH="0" baseline="0" noProof="0" dirty="0">
              <a:ln>
                <a:noFill/>
              </a:ln>
              <a:solidFill>
                <a:srgbClr val="000000"/>
              </a:solidFill>
              <a:effectLst/>
              <a:uLnTx/>
              <a:uFillTx/>
              <a:latin typeface="Arial"/>
              <a:cs typeface="+mn-cs"/>
            </a:endParaRPr>
          </a:p>
        </p:txBody>
      </p:sp>
      <p:sp>
        <p:nvSpPr>
          <p:cNvPr id="24" name="TextBox 23"/>
          <p:cNvSpPr txBox="1"/>
          <p:nvPr/>
        </p:nvSpPr>
        <p:spPr>
          <a:xfrm>
            <a:off x="546710" y="3926858"/>
            <a:ext cx="252679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BBE0E3">
                    <a:lumMod val="50000"/>
                  </a:srgbClr>
                </a:solidFill>
                <a:effectLst/>
                <a:uLnTx/>
                <a:uFillTx/>
                <a:latin typeface="Arial"/>
                <a:cs typeface="+mn-cs"/>
              </a:rPr>
              <a:t>Potential</a:t>
            </a:r>
            <a:r>
              <a:rPr kumimoji="0" lang="en-US" sz="1200" b="1" i="0" u="none" strike="noStrike" kern="1200" cap="none" spc="0" normalizeH="0" noProof="0" dirty="0">
                <a:ln>
                  <a:noFill/>
                </a:ln>
                <a:solidFill>
                  <a:srgbClr val="BBE0E3">
                    <a:lumMod val="50000"/>
                  </a:srgbClr>
                </a:solidFill>
                <a:effectLst/>
                <a:uLnTx/>
                <a:uFillTx/>
                <a:latin typeface="Arial"/>
                <a:cs typeface="+mn-cs"/>
              </a:rPr>
              <a:t> Sectors for Growth</a:t>
            </a:r>
            <a:endParaRPr kumimoji="0" lang="en-US" sz="1200" b="1" i="0" u="none" strike="noStrike" kern="1200" cap="none" spc="0" normalizeH="0" baseline="0" noProof="0" dirty="0">
              <a:ln>
                <a:noFill/>
              </a:ln>
              <a:solidFill>
                <a:srgbClr val="BBE0E3">
                  <a:lumMod val="50000"/>
                </a:srgbClr>
              </a:solidFill>
              <a:effectLst/>
              <a:uLnTx/>
              <a:uFillTx/>
              <a:latin typeface="Arial"/>
              <a:cs typeface="+mn-cs"/>
            </a:endParaRPr>
          </a:p>
        </p:txBody>
      </p:sp>
      <p:sp>
        <p:nvSpPr>
          <p:cNvPr id="3" name="Rounded Rectangle 2"/>
          <p:cNvSpPr/>
          <p:nvPr/>
        </p:nvSpPr>
        <p:spPr bwMode="auto">
          <a:xfrm>
            <a:off x="5592680" y="1896895"/>
            <a:ext cx="2549781" cy="4132069"/>
          </a:xfrm>
          <a:prstGeom prst="roundRect">
            <a:avLst/>
          </a:prstGeom>
          <a:solidFill>
            <a:schemeClr val="bg1">
              <a:alpha val="61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lvl="0" algn="ctr">
              <a:defRPr/>
            </a:pPr>
            <a:endParaRPr lang="en-US" sz="1200" b="1" dirty="0">
              <a:solidFill>
                <a:srgbClr val="000000"/>
              </a:solidFill>
            </a:endParaRPr>
          </a:p>
          <a:p>
            <a:pPr lvl="0" algn="ctr">
              <a:defRPr/>
            </a:pPr>
            <a:endParaRPr lang="en-US" sz="1200" b="1" dirty="0">
              <a:solidFill>
                <a:srgbClr val="000000"/>
              </a:solidFill>
            </a:endParaRPr>
          </a:p>
          <a:p>
            <a:pPr lvl="0" algn="ctr">
              <a:defRPr/>
            </a:pPr>
            <a:endParaRPr lang="en-US" sz="1200" b="1" dirty="0">
              <a:solidFill>
                <a:srgbClr val="000000"/>
              </a:solidFill>
            </a:endParaRPr>
          </a:p>
          <a:p>
            <a:pPr lvl="0" algn="ctr">
              <a:defRPr/>
            </a:pPr>
            <a:endParaRPr lang="en-US" sz="1200" b="1" dirty="0">
              <a:solidFill>
                <a:srgbClr val="000000"/>
              </a:solidFill>
            </a:endParaRPr>
          </a:p>
          <a:p>
            <a:pPr lvl="0" algn="ctr">
              <a:defRPr/>
            </a:pPr>
            <a:endParaRPr lang="en-US" sz="1200" b="1" dirty="0">
              <a:solidFill>
                <a:srgbClr val="000000"/>
              </a:solidFill>
            </a:endParaRPr>
          </a:p>
          <a:p>
            <a:pPr lvl="0" algn="ctr">
              <a:defRPr/>
            </a:pPr>
            <a:endParaRPr lang="en-US" sz="1200" b="1" dirty="0">
              <a:solidFill>
                <a:srgbClr val="000000"/>
              </a:solidFill>
            </a:endParaRPr>
          </a:p>
          <a:p>
            <a:pPr lvl="0" algn="ctr">
              <a:defRPr/>
            </a:pPr>
            <a:endParaRPr lang="en-US" sz="1200" b="1" dirty="0">
              <a:solidFill>
                <a:srgbClr val="000000"/>
              </a:solidFill>
            </a:endParaRPr>
          </a:p>
          <a:p>
            <a:pPr lvl="0" algn="ctr">
              <a:defRPr/>
            </a:pPr>
            <a:endParaRPr lang="en-US" sz="1200" b="1" dirty="0">
              <a:solidFill>
                <a:srgbClr val="000000"/>
              </a:solidFill>
            </a:endParaRPr>
          </a:p>
          <a:p>
            <a:pPr lvl="0" algn="ctr">
              <a:defRPr/>
            </a:pPr>
            <a:endParaRPr lang="en-US" sz="1200" b="1" dirty="0">
              <a:solidFill>
                <a:srgbClr val="000000"/>
              </a:solidFill>
            </a:endParaRPr>
          </a:p>
          <a:p>
            <a:pPr lvl="0" algn="ctr">
              <a:defRPr/>
            </a:pPr>
            <a:endParaRPr lang="en-US" sz="1200" b="1" dirty="0">
              <a:solidFill>
                <a:srgbClr val="000000"/>
              </a:solidFill>
            </a:endParaRPr>
          </a:p>
          <a:p>
            <a:pPr lvl="0" algn="ctr">
              <a:defRPr/>
            </a:pPr>
            <a:endParaRPr lang="en-US" sz="1200" b="1" dirty="0">
              <a:solidFill>
                <a:srgbClr val="000000"/>
              </a:solidFill>
            </a:endParaRPr>
          </a:p>
          <a:p>
            <a:pPr lvl="0" algn="ctr">
              <a:defRPr/>
            </a:pPr>
            <a:endParaRPr lang="en-US" sz="1200" b="1" dirty="0">
              <a:solidFill>
                <a:srgbClr val="000000"/>
              </a:solidFill>
            </a:endParaRPr>
          </a:p>
          <a:p>
            <a:pPr lvl="0" algn="ctr">
              <a:defRPr/>
            </a:pPr>
            <a:endParaRPr lang="en-US" sz="1200" b="1" dirty="0">
              <a:solidFill>
                <a:srgbClr val="000000"/>
              </a:solidFill>
            </a:endParaRPr>
          </a:p>
          <a:p>
            <a:pPr lvl="0" algn="ctr">
              <a:defRPr/>
            </a:pPr>
            <a:endParaRPr lang="en-US" sz="1200" b="1" dirty="0">
              <a:solidFill>
                <a:srgbClr val="000000"/>
              </a:solidFill>
            </a:endParaRPr>
          </a:p>
          <a:p>
            <a:pPr lvl="0" algn="ctr">
              <a:defRPr/>
            </a:pPr>
            <a:endParaRPr lang="en-US" sz="1200" b="1" dirty="0">
              <a:solidFill>
                <a:srgbClr val="000000"/>
              </a:solidFill>
            </a:endParaRPr>
          </a:p>
          <a:p>
            <a:pPr lvl="0" algn="ctr">
              <a:defRPr/>
            </a:pPr>
            <a:r>
              <a:rPr lang="en-US" sz="1200" b="1" dirty="0">
                <a:solidFill>
                  <a:srgbClr val="000000"/>
                </a:solidFill>
              </a:rPr>
              <a:t>SYNERGY BETWEEN SECTORS</a:t>
            </a:r>
          </a:p>
          <a:p>
            <a:pPr lvl="0" algn="ctr">
              <a:defRPr/>
            </a:pPr>
            <a:r>
              <a:rPr lang="en-US" sz="1200" b="1" dirty="0">
                <a:solidFill>
                  <a:srgbClr val="000000"/>
                </a:solidFill>
              </a:rPr>
              <a:t>MANAGEMENT AND </a:t>
            </a:r>
          </a:p>
          <a:p>
            <a:pPr lvl="0" algn="ctr">
              <a:defRPr/>
            </a:pPr>
            <a:r>
              <a:rPr lang="en-US" sz="1200" b="1" dirty="0">
                <a:solidFill>
                  <a:srgbClr val="000000"/>
                </a:solidFill>
              </a:rPr>
              <a:t>SUSTAINABLE UTILIZATION</a:t>
            </a:r>
            <a:endParaRPr lang="en-US" sz="1200" dirty="0">
              <a:solidFill>
                <a:srgbClr val="000000"/>
              </a:solidFill>
            </a:endParaRPr>
          </a:p>
        </p:txBody>
      </p:sp>
      <p:pic>
        <p:nvPicPr>
          <p:cNvPr id="7" name="Picture 6"/>
          <p:cNvPicPr>
            <a:picLocks noChangeAspect="1"/>
          </p:cNvPicPr>
          <p:nvPr/>
        </p:nvPicPr>
        <p:blipFill>
          <a:blip r:embed="rId9"/>
          <a:stretch>
            <a:fillRect/>
          </a:stretch>
        </p:blipFill>
        <p:spPr>
          <a:xfrm>
            <a:off x="5655460" y="2829731"/>
            <a:ext cx="2444053" cy="1859686"/>
          </a:xfrm>
          <a:prstGeom prst="rect">
            <a:avLst/>
          </a:prstGeom>
        </p:spPr>
      </p:pic>
      <p:sp>
        <p:nvSpPr>
          <p:cNvPr id="25" name="TextBox 24"/>
          <p:cNvSpPr txBox="1"/>
          <p:nvPr/>
        </p:nvSpPr>
        <p:spPr>
          <a:xfrm>
            <a:off x="5889335" y="2203530"/>
            <a:ext cx="2155911"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Arial"/>
              </a:rPr>
              <a:t>MARITIME SPATIAL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Arial"/>
              </a:rPr>
              <a:t>PLANNING - MSP</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1" dirty="0">
              <a:solidFill>
                <a:srgbClr val="FF0000"/>
              </a:solidFill>
              <a:latin typeface="Arial"/>
            </a:endParaRPr>
          </a:p>
        </p:txBody>
      </p:sp>
      <p:sp>
        <p:nvSpPr>
          <p:cNvPr id="4" name="Espace réservé du numéro de diapositive 3">
            <a:extLst>
              <a:ext uri="{FF2B5EF4-FFF2-40B4-BE49-F238E27FC236}">
                <a16:creationId xmlns:a16="http://schemas.microsoft.com/office/drawing/2014/main" id="{0322E9B2-7F5C-4845-9FA7-58572DE40474}"/>
              </a:ext>
            </a:extLst>
          </p:cNvPr>
          <p:cNvSpPr>
            <a:spLocks noGrp="1"/>
          </p:cNvSpPr>
          <p:nvPr>
            <p:ph type="sldNum" sz="quarter" idx="12"/>
          </p:nvPr>
        </p:nvSpPr>
        <p:spPr>
          <a:xfrm>
            <a:off x="6457950" y="6610351"/>
            <a:ext cx="2057400" cy="365125"/>
          </a:xfrm>
        </p:spPr>
        <p:txBody>
          <a:bodyPr/>
          <a:lstStyle/>
          <a:p>
            <a:fld id="{17C937D2-C93E-492D-ACE2-A0D980F8E2E0}" type="slidenum">
              <a:rPr lang="en-US" smtClean="0">
                <a:solidFill>
                  <a:prstClr val="black">
                    <a:tint val="75000"/>
                  </a:prstClr>
                </a:solidFill>
              </a:rPr>
              <a:pPr/>
              <a:t>14</a:t>
            </a:fld>
            <a:endParaRPr lang="en-US">
              <a:solidFill>
                <a:prstClr val="black">
                  <a:tint val="75000"/>
                </a:prstClr>
              </a:solidFill>
            </a:endParaRPr>
          </a:p>
        </p:txBody>
      </p:sp>
    </p:spTree>
    <p:extLst>
      <p:ext uri="{BB962C8B-B14F-4D97-AF65-F5344CB8AC3E}">
        <p14:creationId xmlns:p14="http://schemas.microsoft.com/office/powerpoint/2010/main" val="26797451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7223F3C-188C-4305-A60A-9F5450E45928}"/>
              </a:ext>
            </a:extLst>
          </p:cNvPr>
          <p:cNvSpPr txBox="1"/>
          <p:nvPr/>
        </p:nvSpPr>
        <p:spPr>
          <a:xfrm>
            <a:off x="235131" y="235132"/>
            <a:ext cx="8188585" cy="954107"/>
          </a:xfrm>
          <a:prstGeom prst="rect">
            <a:avLst/>
          </a:prstGeom>
          <a:noFill/>
        </p:spPr>
        <p:txBody>
          <a:bodyPr wrap="none" rtlCol="0">
            <a:spAutoFit/>
          </a:bodyPr>
          <a:lstStyle/>
          <a:p>
            <a:r>
              <a:rPr lang="en-US" sz="2800" dirty="0">
                <a:latin typeface="Arial" panose="020B0604020202020204" pitchFamily="34" charset="0"/>
                <a:ea typeface="MS Mincho" panose="02020609040205080304" pitchFamily="49" charset="-128"/>
                <a:cs typeface="Arial" panose="020B0604020202020204" pitchFamily="34" charset="0"/>
              </a:rPr>
              <a:t>2- </a:t>
            </a:r>
            <a:r>
              <a:rPr lang="en-US" sz="2800" dirty="0">
                <a:solidFill>
                  <a:srgbClr val="FF0000"/>
                </a:solidFill>
                <a:latin typeface="Arial" panose="020B0604020202020204" pitchFamily="34" charset="0"/>
                <a:ea typeface="MS Mincho" panose="02020609040205080304" pitchFamily="49" charset="-128"/>
                <a:cs typeface="Arial" panose="020B0604020202020204" pitchFamily="34" charset="0"/>
              </a:rPr>
              <a:t>How can the preparation of the new Black Sea </a:t>
            </a:r>
          </a:p>
          <a:p>
            <a:r>
              <a:rPr lang="en-US" sz="2800" dirty="0">
                <a:solidFill>
                  <a:srgbClr val="FF0000"/>
                </a:solidFill>
                <a:latin typeface="Arial" panose="020B0604020202020204" pitchFamily="34" charset="0"/>
                <a:ea typeface="MS Mincho" panose="02020609040205080304" pitchFamily="49" charset="-128"/>
                <a:cs typeface="Arial" panose="020B0604020202020204" pitchFamily="34" charset="0"/>
              </a:rPr>
              <a:t>SRIA be </a:t>
            </a:r>
            <a:r>
              <a:rPr lang="en-US" sz="2800" b="1" dirty="0">
                <a:solidFill>
                  <a:srgbClr val="FF0000"/>
                </a:solidFill>
                <a:latin typeface="Arial" panose="020B0604020202020204" pitchFamily="34" charset="0"/>
                <a:ea typeface="MS Mincho" panose="02020609040205080304" pitchFamily="49" charset="-128"/>
                <a:cs typeface="Arial" panose="020B0604020202020204" pitchFamily="34" charset="0"/>
              </a:rPr>
              <a:t>inspired from </a:t>
            </a:r>
            <a:r>
              <a:rPr lang="en-US" sz="2800" dirty="0">
                <a:latin typeface="Arial" panose="020B0604020202020204" pitchFamily="34" charset="0"/>
                <a:ea typeface="MS Mincho" panose="02020609040205080304" pitchFamily="49" charset="-128"/>
                <a:cs typeface="Arial" panose="020B0604020202020204" pitchFamily="34" charset="0"/>
              </a:rPr>
              <a:t>existing SRIAs?</a:t>
            </a:r>
          </a:p>
        </p:txBody>
      </p:sp>
      <p:sp>
        <p:nvSpPr>
          <p:cNvPr id="5" name="Rectangle 4">
            <a:extLst>
              <a:ext uri="{FF2B5EF4-FFF2-40B4-BE49-F238E27FC236}">
                <a16:creationId xmlns:a16="http://schemas.microsoft.com/office/drawing/2014/main" id="{6440C23D-F1A7-4025-A18F-164E550B5904}"/>
              </a:ext>
            </a:extLst>
          </p:cNvPr>
          <p:cNvSpPr/>
          <p:nvPr/>
        </p:nvSpPr>
        <p:spPr>
          <a:xfrm>
            <a:off x="694481" y="2176041"/>
            <a:ext cx="2118167" cy="104172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75A83F4-4922-46C1-89F4-28E85D0B639E}"/>
              </a:ext>
            </a:extLst>
          </p:cNvPr>
          <p:cNvSpPr/>
          <p:nvPr/>
        </p:nvSpPr>
        <p:spPr>
          <a:xfrm>
            <a:off x="694481" y="3347013"/>
            <a:ext cx="2118167" cy="1041721"/>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A36ED1A-F392-4640-A8B8-D514C7659DB1}"/>
              </a:ext>
            </a:extLst>
          </p:cNvPr>
          <p:cNvSpPr/>
          <p:nvPr/>
        </p:nvSpPr>
        <p:spPr>
          <a:xfrm>
            <a:off x="694481" y="4554638"/>
            <a:ext cx="2118167" cy="1041721"/>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A14AD20-7B51-45A6-8F65-BAAB31A5BD4B}"/>
              </a:ext>
            </a:extLst>
          </p:cNvPr>
          <p:cNvSpPr/>
          <p:nvPr/>
        </p:nvSpPr>
        <p:spPr>
          <a:xfrm>
            <a:off x="3265990" y="2176041"/>
            <a:ext cx="2118167" cy="104172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298A8F5-7BC1-49C1-9519-2E3ACCB8A1E5}"/>
              </a:ext>
            </a:extLst>
          </p:cNvPr>
          <p:cNvSpPr/>
          <p:nvPr/>
        </p:nvSpPr>
        <p:spPr>
          <a:xfrm>
            <a:off x="3265990" y="3347013"/>
            <a:ext cx="2118167" cy="1041721"/>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20FA3F8-19E7-4E6E-A0AF-C54DD84C51A0}"/>
              </a:ext>
            </a:extLst>
          </p:cNvPr>
          <p:cNvSpPr/>
          <p:nvPr/>
        </p:nvSpPr>
        <p:spPr>
          <a:xfrm>
            <a:off x="3265990" y="4554638"/>
            <a:ext cx="2118167" cy="1714368"/>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2C1226E-4478-4A7F-9F08-8EF767861507}"/>
              </a:ext>
            </a:extLst>
          </p:cNvPr>
          <p:cNvSpPr/>
          <p:nvPr/>
        </p:nvSpPr>
        <p:spPr>
          <a:xfrm>
            <a:off x="6242613" y="1790219"/>
            <a:ext cx="2118167" cy="76971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BE0B718-DA13-41D6-A6DB-CCE8159F5D00}"/>
              </a:ext>
            </a:extLst>
          </p:cNvPr>
          <p:cNvSpPr/>
          <p:nvPr/>
        </p:nvSpPr>
        <p:spPr>
          <a:xfrm>
            <a:off x="6242610" y="3558671"/>
            <a:ext cx="2118167" cy="76971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B6A878D-329E-4274-889C-BCAA972D72E5}"/>
              </a:ext>
            </a:extLst>
          </p:cNvPr>
          <p:cNvSpPr/>
          <p:nvPr/>
        </p:nvSpPr>
        <p:spPr>
          <a:xfrm>
            <a:off x="6222287" y="4438314"/>
            <a:ext cx="2118167" cy="86038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A7FDE673-5D5D-48DA-BF37-F128146BDD38}"/>
              </a:ext>
            </a:extLst>
          </p:cNvPr>
          <p:cNvSpPr txBox="1"/>
          <p:nvPr/>
        </p:nvSpPr>
        <p:spPr>
          <a:xfrm>
            <a:off x="981712" y="1261641"/>
            <a:ext cx="1580882" cy="923330"/>
          </a:xfrm>
          <a:prstGeom prst="rect">
            <a:avLst/>
          </a:prstGeom>
          <a:noFill/>
        </p:spPr>
        <p:txBody>
          <a:bodyPr wrap="none" rtlCol="0">
            <a:spAutoFit/>
          </a:bodyPr>
          <a:lstStyle/>
          <a:p>
            <a:r>
              <a:rPr lang="en-US" dirty="0"/>
              <a:t>SEAS ERA</a:t>
            </a:r>
          </a:p>
          <a:p>
            <a:r>
              <a:rPr lang="en-US" dirty="0"/>
              <a:t>Atlantic 2014</a:t>
            </a:r>
          </a:p>
          <a:p>
            <a:r>
              <a:rPr lang="en-US" dirty="0"/>
              <a:t>Black Sea 2012</a:t>
            </a:r>
          </a:p>
        </p:txBody>
      </p:sp>
      <p:sp>
        <p:nvSpPr>
          <p:cNvPr id="18" name="Rectangle 17">
            <a:extLst>
              <a:ext uri="{FF2B5EF4-FFF2-40B4-BE49-F238E27FC236}">
                <a16:creationId xmlns:a16="http://schemas.microsoft.com/office/drawing/2014/main" id="{77A7E04C-7B06-404F-979A-180F1A1E397A}"/>
              </a:ext>
            </a:extLst>
          </p:cNvPr>
          <p:cNvSpPr/>
          <p:nvPr/>
        </p:nvSpPr>
        <p:spPr>
          <a:xfrm>
            <a:off x="6242610" y="2679028"/>
            <a:ext cx="2118167" cy="76971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6E54AB7-BB2B-49D5-BAC1-2E36C97639BE}"/>
              </a:ext>
            </a:extLst>
          </p:cNvPr>
          <p:cNvSpPr/>
          <p:nvPr/>
        </p:nvSpPr>
        <p:spPr>
          <a:xfrm>
            <a:off x="6222286" y="5408624"/>
            <a:ext cx="2118167" cy="86038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9FE94F16-C774-4E0F-AA07-F6BE6BCFC996}"/>
              </a:ext>
            </a:extLst>
          </p:cNvPr>
          <p:cNvPicPr>
            <a:picLocks noChangeAspect="1"/>
          </p:cNvPicPr>
          <p:nvPr/>
        </p:nvPicPr>
        <p:blipFill>
          <a:blip r:embed="rId2"/>
          <a:stretch>
            <a:fillRect/>
          </a:stretch>
        </p:blipFill>
        <p:spPr>
          <a:xfrm>
            <a:off x="3119432" y="1406458"/>
            <a:ext cx="2411282" cy="552364"/>
          </a:xfrm>
          <a:prstGeom prst="rect">
            <a:avLst/>
          </a:prstGeom>
        </p:spPr>
      </p:pic>
      <p:pic>
        <p:nvPicPr>
          <p:cNvPr id="21" name="Picture 20">
            <a:extLst>
              <a:ext uri="{FF2B5EF4-FFF2-40B4-BE49-F238E27FC236}">
                <a16:creationId xmlns:a16="http://schemas.microsoft.com/office/drawing/2014/main" id="{1CBDB94E-6E67-40DF-BDC6-9B32350EC3A4}"/>
              </a:ext>
            </a:extLst>
          </p:cNvPr>
          <p:cNvPicPr>
            <a:picLocks noChangeAspect="1"/>
          </p:cNvPicPr>
          <p:nvPr/>
        </p:nvPicPr>
        <p:blipFill>
          <a:blip r:embed="rId3"/>
          <a:stretch>
            <a:fillRect/>
          </a:stretch>
        </p:blipFill>
        <p:spPr>
          <a:xfrm>
            <a:off x="5903662" y="1214131"/>
            <a:ext cx="2594807" cy="801485"/>
          </a:xfrm>
          <a:prstGeom prst="rect">
            <a:avLst/>
          </a:prstGeom>
        </p:spPr>
      </p:pic>
      <p:sp>
        <p:nvSpPr>
          <p:cNvPr id="22" name="Rectangle 21">
            <a:extLst>
              <a:ext uri="{FF2B5EF4-FFF2-40B4-BE49-F238E27FC236}">
                <a16:creationId xmlns:a16="http://schemas.microsoft.com/office/drawing/2014/main" id="{5215FA27-0753-4437-8F6A-66AB76A17109}"/>
              </a:ext>
            </a:extLst>
          </p:cNvPr>
          <p:cNvSpPr/>
          <p:nvPr/>
        </p:nvSpPr>
        <p:spPr>
          <a:xfrm>
            <a:off x="783220" y="2331218"/>
            <a:ext cx="1999009" cy="646331"/>
          </a:xfrm>
          <a:prstGeom prst="rect">
            <a:avLst/>
          </a:prstGeom>
        </p:spPr>
        <p:txBody>
          <a:bodyPr wrap="none">
            <a:spAutoFit/>
          </a:bodyPr>
          <a:lstStyle/>
          <a:p>
            <a:r>
              <a:rPr lang="en-US" b="1" dirty="0"/>
              <a:t>Basic Research and</a:t>
            </a:r>
          </a:p>
          <a:p>
            <a:r>
              <a:rPr lang="en-US" b="1" dirty="0"/>
              <a:t> New Knowledge</a:t>
            </a:r>
          </a:p>
        </p:txBody>
      </p:sp>
      <p:sp>
        <p:nvSpPr>
          <p:cNvPr id="23" name="Rectangle 22">
            <a:extLst>
              <a:ext uri="{FF2B5EF4-FFF2-40B4-BE49-F238E27FC236}">
                <a16:creationId xmlns:a16="http://schemas.microsoft.com/office/drawing/2014/main" id="{2BF6C861-DB05-4598-91C9-EBD79C6505D8}"/>
              </a:ext>
            </a:extLst>
          </p:cNvPr>
          <p:cNvSpPr/>
          <p:nvPr/>
        </p:nvSpPr>
        <p:spPr>
          <a:xfrm>
            <a:off x="728943" y="3432408"/>
            <a:ext cx="2286000" cy="830997"/>
          </a:xfrm>
          <a:prstGeom prst="rect">
            <a:avLst/>
          </a:prstGeom>
        </p:spPr>
        <p:txBody>
          <a:bodyPr wrap="square">
            <a:spAutoFit/>
          </a:bodyPr>
          <a:lstStyle/>
          <a:p>
            <a:r>
              <a:rPr lang="en-US" sz="1600" b="1" dirty="0"/>
              <a:t>Applied Research - Science supporting Society and Economy</a:t>
            </a:r>
            <a:r>
              <a:rPr lang="en-US" sz="1600" dirty="0"/>
              <a:t> </a:t>
            </a:r>
          </a:p>
        </p:txBody>
      </p:sp>
      <p:sp>
        <p:nvSpPr>
          <p:cNvPr id="24" name="Rectangle 23">
            <a:extLst>
              <a:ext uri="{FF2B5EF4-FFF2-40B4-BE49-F238E27FC236}">
                <a16:creationId xmlns:a16="http://schemas.microsoft.com/office/drawing/2014/main" id="{0AE24924-9C03-420E-AAC8-BCE585BFA144}"/>
              </a:ext>
            </a:extLst>
          </p:cNvPr>
          <p:cNvSpPr/>
          <p:nvPr/>
        </p:nvSpPr>
        <p:spPr>
          <a:xfrm>
            <a:off x="663494" y="4617398"/>
            <a:ext cx="2239524" cy="646331"/>
          </a:xfrm>
          <a:prstGeom prst="rect">
            <a:avLst/>
          </a:prstGeom>
        </p:spPr>
        <p:txBody>
          <a:bodyPr wrap="none">
            <a:spAutoFit/>
          </a:bodyPr>
          <a:lstStyle/>
          <a:p>
            <a:r>
              <a:rPr lang="en-US" b="1" dirty="0"/>
              <a:t>Critical Supports/</a:t>
            </a:r>
          </a:p>
          <a:p>
            <a:r>
              <a:rPr lang="en-US" b="1" dirty="0"/>
              <a:t>Infrastructure needs </a:t>
            </a:r>
          </a:p>
        </p:txBody>
      </p:sp>
      <p:sp>
        <p:nvSpPr>
          <p:cNvPr id="25" name="Rectangle 24">
            <a:extLst>
              <a:ext uri="{FF2B5EF4-FFF2-40B4-BE49-F238E27FC236}">
                <a16:creationId xmlns:a16="http://schemas.microsoft.com/office/drawing/2014/main" id="{0ACA0A70-088B-4BF3-81B1-5B0CA57BCCC1}"/>
              </a:ext>
            </a:extLst>
          </p:cNvPr>
          <p:cNvSpPr/>
          <p:nvPr/>
        </p:nvSpPr>
        <p:spPr>
          <a:xfrm>
            <a:off x="3244714" y="2366019"/>
            <a:ext cx="2711242" cy="646331"/>
          </a:xfrm>
          <a:prstGeom prst="rect">
            <a:avLst/>
          </a:prstGeom>
        </p:spPr>
        <p:txBody>
          <a:bodyPr wrap="square">
            <a:spAutoFit/>
          </a:bodyPr>
          <a:lstStyle/>
          <a:p>
            <a:r>
              <a:rPr lang="en-US" b="1" dirty="0"/>
              <a:t>Key enabling knowledge </a:t>
            </a:r>
          </a:p>
          <a:p>
            <a:r>
              <a:rPr lang="en-US" b="1" dirty="0"/>
              <a:t>for the Mediterranean</a:t>
            </a:r>
          </a:p>
        </p:txBody>
      </p:sp>
      <p:sp>
        <p:nvSpPr>
          <p:cNvPr id="26" name="Rectangle 25">
            <a:extLst>
              <a:ext uri="{FF2B5EF4-FFF2-40B4-BE49-F238E27FC236}">
                <a16:creationId xmlns:a16="http://schemas.microsoft.com/office/drawing/2014/main" id="{15AEBF7D-9288-4788-9017-ACE28CD8E5D8}"/>
              </a:ext>
            </a:extLst>
          </p:cNvPr>
          <p:cNvSpPr/>
          <p:nvPr/>
        </p:nvSpPr>
        <p:spPr>
          <a:xfrm>
            <a:off x="3244714" y="3502190"/>
            <a:ext cx="2492990" cy="646331"/>
          </a:xfrm>
          <a:prstGeom prst="rect">
            <a:avLst/>
          </a:prstGeom>
        </p:spPr>
        <p:txBody>
          <a:bodyPr wrap="none">
            <a:spAutoFit/>
          </a:bodyPr>
          <a:lstStyle/>
          <a:p>
            <a:r>
              <a:rPr lang="en-US" b="1" dirty="0"/>
              <a:t>Key sectoral enablers </a:t>
            </a:r>
          </a:p>
          <a:p>
            <a:r>
              <a:rPr lang="en-US" b="1" dirty="0"/>
              <a:t>in the Mediterranean</a:t>
            </a:r>
            <a:r>
              <a:rPr lang="en-US" dirty="0"/>
              <a:t>	</a:t>
            </a:r>
          </a:p>
        </p:txBody>
      </p:sp>
      <p:sp>
        <p:nvSpPr>
          <p:cNvPr id="27" name="Rectangle 26">
            <a:extLst>
              <a:ext uri="{FF2B5EF4-FFF2-40B4-BE49-F238E27FC236}">
                <a16:creationId xmlns:a16="http://schemas.microsoft.com/office/drawing/2014/main" id="{6F3F9E63-74F6-458E-91F5-53DDFC8F74D1}"/>
              </a:ext>
            </a:extLst>
          </p:cNvPr>
          <p:cNvSpPr/>
          <p:nvPr/>
        </p:nvSpPr>
        <p:spPr>
          <a:xfrm>
            <a:off x="3119432" y="4517985"/>
            <a:ext cx="4572000" cy="1477328"/>
          </a:xfrm>
          <a:prstGeom prst="rect">
            <a:avLst/>
          </a:prstGeom>
        </p:spPr>
        <p:txBody>
          <a:bodyPr>
            <a:spAutoFit/>
          </a:bodyPr>
          <a:lstStyle/>
          <a:p>
            <a:r>
              <a:rPr lang="en-US" b="1" dirty="0"/>
              <a:t>Enabling technology </a:t>
            </a:r>
          </a:p>
          <a:p>
            <a:r>
              <a:rPr lang="en-US" b="1" dirty="0"/>
              <a:t>and capacity creation </a:t>
            </a:r>
          </a:p>
          <a:p>
            <a:r>
              <a:rPr lang="en-US" dirty="0"/>
              <a:t>for the Mediterranean </a:t>
            </a:r>
          </a:p>
          <a:p>
            <a:r>
              <a:rPr lang="en-US" dirty="0"/>
              <a:t>Innovative human potential </a:t>
            </a:r>
          </a:p>
          <a:p>
            <a:r>
              <a:rPr lang="en-US" dirty="0"/>
              <a:t>and infrastructure required </a:t>
            </a:r>
          </a:p>
        </p:txBody>
      </p:sp>
      <p:sp>
        <p:nvSpPr>
          <p:cNvPr id="28" name="Rectangle 27">
            <a:extLst>
              <a:ext uri="{FF2B5EF4-FFF2-40B4-BE49-F238E27FC236}">
                <a16:creationId xmlns:a16="http://schemas.microsoft.com/office/drawing/2014/main" id="{3FBB7CEF-AAB4-4836-BFA3-66C118F06585}"/>
              </a:ext>
            </a:extLst>
          </p:cNvPr>
          <p:cNvSpPr/>
          <p:nvPr/>
        </p:nvSpPr>
        <p:spPr>
          <a:xfrm>
            <a:off x="5784894" y="1927692"/>
            <a:ext cx="3401975" cy="584775"/>
          </a:xfrm>
          <a:prstGeom prst="rect">
            <a:avLst/>
          </a:prstGeom>
        </p:spPr>
        <p:txBody>
          <a:bodyPr wrap="square">
            <a:spAutoFit/>
          </a:bodyPr>
          <a:lstStyle/>
          <a:p>
            <a:r>
              <a:rPr lang="en-US" sz="1600" b="1" dirty="0"/>
              <a:t>Understanding the Baltic Sea </a:t>
            </a:r>
          </a:p>
          <a:p>
            <a:r>
              <a:rPr lang="en-US" sz="1600" b="1" dirty="0"/>
              <a:t>ecosystem structure and functioning</a:t>
            </a:r>
          </a:p>
        </p:txBody>
      </p:sp>
      <p:sp>
        <p:nvSpPr>
          <p:cNvPr id="29" name="Rectangle 28">
            <a:extLst>
              <a:ext uri="{FF2B5EF4-FFF2-40B4-BE49-F238E27FC236}">
                <a16:creationId xmlns:a16="http://schemas.microsoft.com/office/drawing/2014/main" id="{BD3F0142-F2F1-44A8-AE95-2A83DB97948C}"/>
              </a:ext>
            </a:extLst>
          </p:cNvPr>
          <p:cNvSpPr/>
          <p:nvPr/>
        </p:nvSpPr>
        <p:spPr>
          <a:xfrm>
            <a:off x="5784894" y="2651258"/>
            <a:ext cx="3454580" cy="861774"/>
          </a:xfrm>
          <a:prstGeom prst="rect">
            <a:avLst/>
          </a:prstGeom>
        </p:spPr>
        <p:txBody>
          <a:bodyPr wrap="square">
            <a:spAutoFit/>
          </a:bodyPr>
          <a:lstStyle/>
          <a:p>
            <a:r>
              <a:rPr lang="en-US" sz="1600" b="1" dirty="0"/>
              <a:t>Meeting the multifaceted challenges</a:t>
            </a:r>
          </a:p>
          <a:p>
            <a:r>
              <a:rPr lang="en-US" sz="1600" b="1" dirty="0"/>
              <a:t> in linking  the Baltic Sea </a:t>
            </a:r>
          </a:p>
          <a:p>
            <a:r>
              <a:rPr lang="en-US" sz="1600" b="1" dirty="0"/>
              <a:t>with its coast and catchment</a:t>
            </a:r>
          </a:p>
        </p:txBody>
      </p:sp>
      <p:sp>
        <p:nvSpPr>
          <p:cNvPr id="30" name="Rectangle 29">
            <a:extLst>
              <a:ext uri="{FF2B5EF4-FFF2-40B4-BE49-F238E27FC236}">
                <a16:creationId xmlns:a16="http://schemas.microsoft.com/office/drawing/2014/main" id="{21F6C199-ECC2-4DC0-B849-D8CDB28E4FF4}"/>
              </a:ext>
            </a:extLst>
          </p:cNvPr>
          <p:cNvSpPr/>
          <p:nvPr/>
        </p:nvSpPr>
        <p:spPr>
          <a:xfrm>
            <a:off x="5837499" y="3548954"/>
            <a:ext cx="3190238" cy="830997"/>
          </a:xfrm>
          <a:prstGeom prst="rect">
            <a:avLst/>
          </a:prstGeom>
        </p:spPr>
        <p:txBody>
          <a:bodyPr wrap="square">
            <a:spAutoFit/>
          </a:bodyPr>
          <a:lstStyle/>
          <a:p>
            <a:r>
              <a:rPr lang="en-US" sz="1600" b="1" dirty="0"/>
              <a:t>Enhancing sustainable use of coastal and marine goods and services of the Baltic Sea</a:t>
            </a:r>
          </a:p>
        </p:txBody>
      </p:sp>
      <p:sp>
        <p:nvSpPr>
          <p:cNvPr id="31" name="Rectangle 30">
            <a:extLst>
              <a:ext uri="{FF2B5EF4-FFF2-40B4-BE49-F238E27FC236}">
                <a16:creationId xmlns:a16="http://schemas.microsoft.com/office/drawing/2014/main" id="{46D185E8-FEA7-4E95-9ECF-AD510821E73C}"/>
              </a:ext>
            </a:extLst>
          </p:cNvPr>
          <p:cNvSpPr/>
          <p:nvPr/>
        </p:nvSpPr>
        <p:spPr>
          <a:xfrm>
            <a:off x="5784894" y="4458642"/>
            <a:ext cx="3734822" cy="830997"/>
          </a:xfrm>
          <a:prstGeom prst="rect">
            <a:avLst/>
          </a:prstGeom>
        </p:spPr>
        <p:txBody>
          <a:bodyPr wrap="square">
            <a:spAutoFit/>
          </a:bodyPr>
          <a:lstStyle/>
          <a:p>
            <a:r>
              <a:rPr lang="en-US" sz="1600" b="1" dirty="0"/>
              <a:t>Improving the capabilities of the society </a:t>
            </a:r>
          </a:p>
          <a:p>
            <a:r>
              <a:rPr lang="en-US" sz="1600" b="1" dirty="0"/>
              <a:t>to respond to challenges directed </a:t>
            </a:r>
          </a:p>
          <a:p>
            <a:r>
              <a:rPr lang="en-US" sz="1600" b="1" dirty="0"/>
              <a:t>to the Baltic Sea region</a:t>
            </a:r>
          </a:p>
        </p:txBody>
      </p:sp>
      <p:sp>
        <p:nvSpPr>
          <p:cNvPr id="32" name="Rectangle 31">
            <a:extLst>
              <a:ext uri="{FF2B5EF4-FFF2-40B4-BE49-F238E27FC236}">
                <a16:creationId xmlns:a16="http://schemas.microsoft.com/office/drawing/2014/main" id="{1E306C5A-C34E-4F1A-993E-172180E32ED0}"/>
              </a:ext>
            </a:extLst>
          </p:cNvPr>
          <p:cNvSpPr/>
          <p:nvPr/>
        </p:nvSpPr>
        <p:spPr>
          <a:xfrm>
            <a:off x="5837499" y="5427947"/>
            <a:ext cx="2634252" cy="830997"/>
          </a:xfrm>
          <a:prstGeom prst="rect">
            <a:avLst/>
          </a:prstGeom>
        </p:spPr>
        <p:txBody>
          <a:bodyPr wrap="square">
            <a:spAutoFit/>
          </a:bodyPr>
          <a:lstStyle/>
          <a:p>
            <a:r>
              <a:rPr lang="en-US" sz="1600" b="1" dirty="0"/>
              <a:t>Developing improved and </a:t>
            </a:r>
          </a:p>
          <a:p>
            <a:r>
              <a:rPr lang="en-US" sz="1600" b="1" dirty="0"/>
              <a:t>innovative observation and </a:t>
            </a:r>
          </a:p>
          <a:p>
            <a:r>
              <a:rPr lang="en-US" sz="1600" b="1" dirty="0"/>
              <a:t>data management systems</a:t>
            </a:r>
          </a:p>
        </p:txBody>
      </p:sp>
    </p:spTree>
    <p:extLst>
      <p:ext uri="{BB962C8B-B14F-4D97-AF65-F5344CB8AC3E}">
        <p14:creationId xmlns:p14="http://schemas.microsoft.com/office/powerpoint/2010/main" val="10843079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C468D7D-10F2-42F5-A932-4893938A86DA}"/>
              </a:ext>
            </a:extLst>
          </p:cNvPr>
          <p:cNvSpPr txBox="1"/>
          <p:nvPr/>
        </p:nvSpPr>
        <p:spPr>
          <a:xfrm>
            <a:off x="435494" y="1886021"/>
            <a:ext cx="1775921" cy="369332"/>
          </a:xfrm>
          <a:prstGeom prst="rect">
            <a:avLst/>
          </a:prstGeom>
          <a:noFill/>
        </p:spPr>
        <p:txBody>
          <a:bodyPr wrap="square" rtlCol="0">
            <a:spAutoFit/>
          </a:bodyPr>
          <a:lstStyle/>
          <a:p>
            <a:r>
              <a:rPr lang="en-US" b="1" dirty="0"/>
              <a:t>Atlantic 2013 </a:t>
            </a:r>
          </a:p>
        </p:txBody>
      </p:sp>
      <p:sp>
        <p:nvSpPr>
          <p:cNvPr id="5" name="TextBox 4">
            <a:extLst>
              <a:ext uri="{FF2B5EF4-FFF2-40B4-BE49-F238E27FC236}">
                <a16:creationId xmlns:a16="http://schemas.microsoft.com/office/drawing/2014/main" id="{B7D646C2-A796-42F0-83C9-ACDE8D35FCB8}"/>
              </a:ext>
            </a:extLst>
          </p:cNvPr>
          <p:cNvSpPr txBox="1"/>
          <p:nvPr/>
        </p:nvSpPr>
        <p:spPr>
          <a:xfrm>
            <a:off x="5969923" y="1836571"/>
            <a:ext cx="1440452" cy="369332"/>
          </a:xfrm>
          <a:prstGeom prst="rect">
            <a:avLst/>
          </a:prstGeom>
          <a:noFill/>
        </p:spPr>
        <p:txBody>
          <a:bodyPr wrap="square" rtlCol="0">
            <a:spAutoFit/>
          </a:bodyPr>
          <a:lstStyle/>
          <a:p>
            <a:r>
              <a:rPr lang="en-US" b="1" dirty="0" err="1"/>
              <a:t>BlueMed</a:t>
            </a:r>
            <a:endParaRPr lang="en-US" b="1" dirty="0"/>
          </a:p>
        </p:txBody>
      </p:sp>
      <p:sp>
        <p:nvSpPr>
          <p:cNvPr id="6" name="TextBox 5">
            <a:extLst>
              <a:ext uri="{FF2B5EF4-FFF2-40B4-BE49-F238E27FC236}">
                <a16:creationId xmlns:a16="http://schemas.microsoft.com/office/drawing/2014/main" id="{7241EF5B-335B-4B28-9E0D-069E94D733FC}"/>
              </a:ext>
            </a:extLst>
          </p:cNvPr>
          <p:cNvSpPr txBox="1"/>
          <p:nvPr/>
        </p:nvSpPr>
        <p:spPr>
          <a:xfrm>
            <a:off x="2755474" y="1793688"/>
            <a:ext cx="2133716" cy="646331"/>
          </a:xfrm>
          <a:prstGeom prst="rect">
            <a:avLst/>
          </a:prstGeom>
          <a:noFill/>
        </p:spPr>
        <p:txBody>
          <a:bodyPr wrap="square" rtlCol="0">
            <a:spAutoFit/>
          </a:bodyPr>
          <a:lstStyle/>
          <a:p>
            <a:r>
              <a:rPr lang="en-US" b="1" dirty="0">
                <a:solidFill>
                  <a:srgbClr val="FF0000"/>
                </a:solidFill>
              </a:rPr>
              <a:t>Black Sea Seas Era</a:t>
            </a:r>
          </a:p>
          <a:p>
            <a:r>
              <a:rPr lang="en-US" b="1" dirty="0">
                <a:solidFill>
                  <a:srgbClr val="FF0000"/>
                </a:solidFill>
              </a:rPr>
              <a:t>Final SRA – (2012)</a:t>
            </a:r>
          </a:p>
        </p:txBody>
      </p:sp>
      <p:sp>
        <p:nvSpPr>
          <p:cNvPr id="7" name="Rectangle 6">
            <a:extLst>
              <a:ext uri="{FF2B5EF4-FFF2-40B4-BE49-F238E27FC236}">
                <a16:creationId xmlns:a16="http://schemas.microsoft.com/office/drawing/2014/main" id="{B8640E65-2627-4DDE-B235-E255DB23A415}"/>
              </a:ext>
            </a:extLst>
          </p:cNvPr>
          <p:cNvSpPr/>
          <p:nvPr/>
        </p:nvSpPr>
        <p:spPr>
          <a:xfrm>
            <a:off x="187855" y="2388967"/>
            <a:ext cx="2262594" cy="784830"/>
          </a:xfrm>
          <a:prstGeom prst="rect">
            <a:avLst/>
          </a:prstGeom>
        </p:spPr>
        <p:txBody>
          <a:bodyPr wrap="square">
            <a:spAutoFit/>
          </a:bodyPr>
          <a:lstStyle/>
          <a:p>
            <a:r>
              <a:rPr lang="en-US" sz="900" b="1" dirty="0"/>
              <a:t>Basic Research and New Knowledge</a:t>
            </a:r>
          </a:p>
          <a:p>
            <a:pPr marL="171450" indent="-171450">
              <a:buAutoNum type="arabicPeriod"/>
            </a:pPr>
            <a:r>
              <a:rPr lang="en-US" sz="900" dirty="0"/>
              <a:t>Ecosystem Function –     Biodiversity- Complexity and Connectivity; </a:t>
            </a:r>
          </a:p>
          <a:p>
            <a:pPr marL="171450" indent="-171450">
              <a:buAutoNum type="arabicPeriod"/>
            </a:pPr>
            <a:r>
              <a:rPr lang="en-US" sz="900" dirty="0"/>
              <a:t>Coping with Uncertainty and Change –the impacts    of global climate change.</a:t>
            </a:r>
          </a:p>
        </p:txBody>
      </p:sp>
      <p:sp>
        <p:nvSpPr>
          <p:cNvPr id="8" name="Rectangle 7">
            <a:extLst>
              <a:ext uri="{FF2B5EF4-FFF2-40B4-BE49-F238E27FC236}">
                <a16:creationId xmlns:a16="http://schemas.microsoft.com/office/drawing/2014/main" id="{058996AD-0F1A-42BF-8B0E-93B35C3D3801}"/>
              </a:ext>
            </a:extLst>
          </p:cNvPr>
          <p:cNvSpPr/>
          <p:nvPr/>
        </p:nvSpPr>
        <p:spPr>
          <a:xfrm>
            <a:off x="101389" y="3278501"/>
            <a:ext cx="2364265" cy="2308324"/>
          </a:xfrm>
          <a:prstGeom prst="rect">
            <a:avLst/>
          </a:prstGeom>
        </p:spPr>
        <p:txBody>
          <a:bodyPr wrap="square">
            <a:spAutoFit/>
          </a:bodyPr>
          <a:lstStyle/>
          <a:p>
            <a:r>
              <a:rPr lang="en-US" sz="900" b="1" dirty="0"/>
              <a:t>Applied Research - Science supporting Society and Economy</a:t>
            </a:r>
            <a:r>
              <a:rPr lang="en-US" sz="900" dirty="0"/>
              <a:t>: </a:t>
            </a:r>
          </a:p>
          <a:p>
            <a:pPr marL="171450" indent="-171450">
              <a:buAutoNum type="arabicPeriod" startAt="3"/>
            </a:pPr>
            <a:r>
              <a:rPr lang="en-US" sz="900" dirty="0"/>
              <a:t>Protecting the Marine Environment – Implementing    the MSFD; </a:t>
            </a:r>
          </a:p>
          <a:p>
            <a:pPr marL="171450" indent="-171450">
              <a:buAutoNum type="arabicPeriod" startAt="4"/>
            </a:pPr>
            <a:r>
              <a:rPr lang="en-US" sz="900" dirty="0"/>
              <a:t>Marine Renewable Energy - Powering Europe; </a:t>
            </a:r>
          </a:p>
          <a:p>
            <a:pPr marL="171450" indent="-171450">
              <a:buAutoNum type="arabicPeriod" startAt="5"/>
            </a:pPr>
            <a:r>
              <a:rPr lang="en-US" sz="900" dirty="0"/>
              <a:t>The Greening of Maritime Transport - Safety,    Surveillance and Logistics; </a:t>
            </a:r>
          </a:p>
          <a:p>
            <a:pPr marL="171450" indent="-171450">
              <a:buAutoNum type="arabicPeriod" startAt="5"/>
            </a:pPr>
            <a:r>
              <a:rPr lang="en-US" sz="900" dirty="0"/>
              <a:t>Reclaiming Our Ocean Heritage - Marine/Maritime    Leisure and Tourism; </a:t>
            </a:r>
          </a:p>
          <a:p>
            <a:pPr marL="171450" indent="-171450">
              <a:buAutoNum type="arabicPeriod" startAt="5"/>
            </a:pPr>
            <a:r>
              <a:rPr lang="en-US" sz="900" dirty="0"/>
              <a:t>The Marine (Blue) </a:t>
            </a:r>
            <a:r>
              <a:rPr lang="en-US" sz="900" dirty="0" err="1"/>
              <a:t>Bioeconomy</a:t>
            </a:r>
            <a:r>
              <a:rPr lang="en-US" sz="900" dirty="0"/>
              <a:t>: Fisheries,    Aquaculture, Seafood; </a:t>
            </a:r>
          </a:p>
          <a:p>
            <a:pPr marL="171450" indent="-171450">
              <a:buAutoNum type="arabicPeriod" startAt="5"/>
            </a:pPr>
            <a:r>
              <a:rPr lang="en-US" sz="900" dirty="0"/>
              <a:t>Harvesting the oceans non-living resources:    Sustainable mineral, oil and gas extraction from    coastal and offshore areas.</a:t>
            </a:r>
          </a:p>
        </p:txBody>
      </p:sp>
      <p:sp>
        <p:nvSpPr>
          <p:cNvPr id="9" name="Rectangle 8">
            <a:extLst>
              <a:ext uri="{FF2B5EF4-FFF2-40B4-BE49-F238E27FC236}">
                <a16:creationId xmlns:a16="http://schemas.microsoft.com/office/drawing/2014/main" id="{9491AE2F-EC85-4647-91A4-1F36EA3318BA}"/>
              </a:ext>
            </a:extLst>
          </p:cNvPr>
          <p:cNvSpPr/>
          <p:nvPr/>
        </p:nvSpPr>
        <p:spPr>
          <a:xfrm>
            <a:off x="231656" y="5453874"/>
            <a:ext cx="2163374" cy="1200329"/>
          </a:xfrm>
          <a:prstGeom prst="rect">
            <a:avLst/>
          </a:prstGeom>
        </p:spPr>
        <p:txBody>
          <a:bodyPr wrap="square">
            <a:spAutoFit/>
          </a:bodyPr>
          <a:lstStyle/>
          <a:p>
            <a:r>
              <a:rPr lang="en-US" sz="900" b="1" dirty="0"/>
              <a:t>Critical Supports/Infrastructure needs: </a:t>
            </a:r>
          </a:p>
          <a:p>
            <a:pPr marL="171450" indent="-171450">
              <a:buAutoNum type="arabicPeriod" startAt="9"/>
            </a:pPr>
            <a:r>
              <a:rPr lang="en-US" sz="900" dirty="0"/>
              <a:t>A European Atlantic Ocean Observing and    Forecasting Capability (including seabed mapping); </a:t>
            </a:r>
          </a:p>
          <a:p>
            <a:pPr marL="171450" indent="-171450">
              <a:buAutoNum type="arabicPeriod" startAt="10"/>
            </a:pPr>
            <a:r>
              <a:rPr lang="en-US" sz="900" dirty="0"/>
              <a:t>An Atlantic Marine Socio-Economic Assessment    Capability and Database; </a:t>
            </a:r>
          </a:p>
          <a:p>
            <a:r>
              <a:rPr lang="en-US" sz="900" dirty="0"/>
              <a:t>11.   A European Atlantic Marine Science and Technology    Foresight Platform.</a:t>
            </a:r>
          </a:p>
        </p:txBody>
      </p:sp>
      <p:sp>
        <p:nvSpPr>
          <p:cNvPr id="11" name="Rectangle 10">
            <a:extLst>
              <a:ext uri="{FF2B5EF4-FFF2-40B4-BE49-F238E27FC236}">
                <a16:creationId xmlns:a16="http://schemas.microsoft.com/office/drawing/2014/main" id="{EB989144-F4F6-44DB-B312-B450A54776D4}"/>
              </a:ext>
            </a:extLst>
          </p:cNvPr>
          <p:cNvSpPr/>
          <p:nvPr/>
        </p:nvSpPr>
        <p:spPr>
          <a:xfrm>
            <a:off x="5382515" y="2341610"/>
            <a:ext cx="2615267" cy="1338828"/>
          </a:xfrm>
          <a:prstGeom prst="rect">
            <a:avLst/>
          </a:prstGeom>
        </p:spPr>
        <p:txBody>
          <a:bodyPr wrap="square">
            <a:spAutoFit/>
          </a:bodyPr>
          <a:lstStyle/>
          <a:p>
            <a:r>
              <a:rPr lang="en-US" sz="900" b="1" dirty="0"/>
              <a:t>Key enabling knowledge for the Mediterranean</a:t>
            </a:r>
          </a:p>
          <a:p>
            <a:pPr marL="171450" indent="-171450">
              <a:buFont typeface="+mj-lt"/>
              <a:buAutoNum type="arabicPeriod"/>
            </a:pPr>
            <a:r>
              <a:rPr lang="en-US" sz="900" dirty="0"/>
              <a:t>Mediterranean Sea ecosystems: services,  resources, vulnerability and resilience to natural  and anthropogenic pressures </a:t>
            </a:r>
          </a:p>
          <a:p>
            <a:pPr marL="171450" indent="-171450">
              <a:buFont typeface="+mj-lt"/>
              <a:buAutoNum type="arabicPeriod"/>
            </a:pPr>
            <a:r>
              <a:rPr lang="en-US" sz="900" dirty="0"/>
              <a:t>Mediterranean Sea dynamics: developing services in the field of sustainable adaptation to climate change and plans for mitigation </a:t>
            </a:r>
          </a:p>
          <a:p>
            <a:pPr marL="171450" indent="-171450">
              <a:buFont typeface="+mj-lt"/>
              <a:buAutoNum type="arabicPeriod"/>
            </a:pPr>
            <a:r>
              <a:rPr lang="en-US" sz="900" dirty="0"/>
              <a:t>Hazards and the protection of coastal areas  in the Mediterranean</a:t>
            </a:r>
          </a:p>
        </p:txBody>
      </p:sp>
      <p:sp>
        <p:nvSpPr>
          <p:cNvPr id="12" name="Rectangle 11">
            <a:extLst>
              <a:ext uri="{FF2B5EF4-FFF2-40B4-BE49-F238E27FC236}">
                <a16:creationId xmlns:a16="http://schemas.microsoft.com/office/drawing/2014/main" id="{628EFD35-B493-4337-B209-DF29D4DAC273}"/>
              </a:ext>
            </a:extLst>
          </p:cNvPr>
          <p:cNvSpPr/>
          <p:nvPr/>
        </p:nvSpPr>
        <p:spPr>
          <a:xfrm>
            <a:off x="5400368" y="3767720"/>
            <a:ext cx="2997129" cy="1338828"/>
          </a:xfrm>
          <a:prstGeom prst="rect">
            <a:avLst/>
          </a:prstGeom>
        </p:spPr>
        <p:txBody>
          <a:bodyPr wrap="square">
            <a:spAutoFit/>
          </a:bodyPr>
          <a:lstStyle/>
          <a:p>
            <a:r>
              <a:rPr lang="en-US" sz="900" b="1" dirty="0"/>
              <a:t>Key sectoral enablers in the Mediterranean</a:t>
            </a:r>
            <a:r>
              <a:rPr lang="en-US" sz="900" dirty="0"/>
              <a:t>	</a:t>
            </a:r>
          </a:p>
          <a:p>
            <a:pPr marL="171450" indent="-171450">
              <a:buFont typeface="+mj-lt"/>
              <a:buAutoNum type="arabicPeriod"/>
            </a:pPr>
            <a:r>
              <a:rPr lang="en-US" sz="900" dirty="0"/>
              <a:t>Innovative businesses based on marine bio-resources  in the Mediterranean </a:t>
            </a:r>
          </a:p>
          <a:p>
            <a:pPr marL="171450" indent="-171450">
              <a:buFont typeface="+mj-lt"/>
              <a:buAutoNum type="arabicPeriod"/>
            </a:pPr>
            <a:r>
              <a:rPr lang="en-US" sz="900" dirty="0"/>
              <a:t>Ecosystem-based management of Mediterranean aquaculture and fisheries </a:t>
            </a:r>
          </a:p>
          <a:p>
            <a:pPr marL="171450" indent="-171450">
              <a:buFont typeface="+mj-lt"/>
              <a:buAutoNum type="arabicPeriod"/>
            </a:pPr>
            <a:r>
              <a:rPr lang="en-US" sz="900" dirty="0"/>
              <a:t>Sustainable tourism in the Mediterranean </a:t>
            </a:r>
          </a:p>
          <a:p>
            <a:pPr marL="171450" indent="-171450">
              <a:buFont typeface="+mj-lt"/>
              <a:buAutoNum type="arabicPeriod"/>
            </a:pPr>
            <a:r>
              <a:rPr lang="en-US" sz="900" dirty="0"/>
              <a:t>Maritime clusters in the Mediterranean</a:t>
            </a:r>
          </a:p>
          <a:p>
            <a:pPr marL="171450" indent="-171450">
              <a:buFont typeface="+mj-lt"/>
              <a:buAutoNum type="arabicPeriod"/>
            </a:pPr>
            <a:r>
              <a:rPr lang="en-US" sz="900" dirty="0"/>
              <a:t>Maritime Spatial Planning and Integrated  Coastal Zone Management in the Mediterranean </a:t>
            </a:r>
          </a:p>
        </p:txBody>
      </p:sp>
      <p:sp>
        <p:nvSpPr>
          <p:cNvPr id="13" name="Rectangle 12">
            <a:extLst>
              <a:ext uri="{FF2B5EF4-FFF2-40B4-BE49-F238E27FC236}">
                <a16:creationId xmlns:a16="http://schemas.microsoft.com/office/drawing/2014/main" id="{3CD92763-53BD-4B0A-9D58-F4AE7807339C}"/>
              </a:ext>
            </a:extLst>
          </p:cNvPr>
          <p:cNvSpPr/>
          <p:nvPr/>
        </p:nvSpPr>
        <p:spPr>
          <a:xfrm>
            <a:off x="5400368" y="5200881"/>
            <a:ext cx="3074564" cy="1477328"/>
          </a:xfrm>
          <a:prstGeom prst="rect">
            <a:avLst/>
          </a:prstGeom>
        </p:spPr>
        <p:txBody>
          <a:bodyPr wrap="square">
            <a:spAutoFit/>
          </a:bodyPr>
          <a:lstStyle/>
          <a:p>
            <a:r>
              <a:rPr lang="en-US" sz="900" b="1" dirty="0"/>
              <a:t>Enabling technology and capacity creation for the Mediterranean Innovative human potential and infrastructure required </a:t>
            </a:r>
          </a:p>
          <a:p>
            <a:pPr marL="171450" indent="-171450">
              <a:buFont typeface="+mj-lt"/>
              <a:buAutoNum type="arabicPeriod"/>
            </a:pPr>
            <a:r>
              <a:rPr lang="en-US" sz="900" dirty="0"/>
              <a:t>A. Smart, greener maritime transport and facilities  in the Mediterranean  </a:t>
            </a:r>
          </a:p>
          <a:p>
            <a:pPr marL="171450" indent="-171450">
              <a:buFont typeface="+mj-lt"/>
              <a:buAutoNum type="arabicPeriod"/>
            </a:pPr>
            <a:r>
              <a:rPr lang="en-US" sz="900" dirty="0"/>
              <a:t>Observing systems and operational oceanography capacities in the Mediterranean </a:t>
            </a:r>
          </a:p>
          <a:p>
            <a:pPr marL="171450" indent="-171450">
              <a:buFont typeface="+mj-lt"/>
              <a:buAutoNum type="arabicPeriod"/>
            </a:pPr>
            <a:r>
              <a:rPr lang="en-US" sz="900" dirty="0"/>
              <a:t>Multi-purpose offshore platforms in the Mediterranean </a:t>
            </a:r>
          </a:p>
          <a:p>
            <a:pPr marL="171450" indent="-171450">
              <a:buFont typeface="+mj-lt"/>
              <a:buAutoNum type="arabicPeriod"/>
            </a:pPr>
            <a:r>
              <a:rPr lang="en-US" sz="900" dirty="0" err="1"/>
              <a:t>DMarine</a:t>
            </a:r>
            <a:r>
              <a:rPr lang="en-US" sz="900" dirty="0"/>
              <a:t> and coastal cultural heritage in the Mediterranean: discovering, protecting and valuing</a:t>
            </a:r>
          </a:p>
        </p:txBody>
      </p:sp>
      <p:sp>
        <p:nvSpPr>
          <p:cNvPr id="14" name="Rectangle 13">
            <a:extLst>
              <a:ext uri="{FF2B5EF4-FFF2-40B4-BE49-F238E27FC236}">
                <a16:creationId xmlns:a16="http://schemas.microsoft.com/office/drawing/2014/main" id="{0EFB000E-D6D8-4F66-87F3-DA72FBCAE6E5}"/>
              </a:ext>
            </a:extLst>
          </p:cNvPr>
          <p:cNvSpPr/>
          <p:nvPr/>
        </p:nvSpPr>
        <p:spPr>
          <a:xfrm>
            <a:off x="2670566" y="2429869"/>
            <a:ext cx="2319980" cy="1338828"/>
          </a:xfrm>
          <a:prstGeom prst="rect">
            <a:avLst/>
          </a:prstGeom>
        </p:spPr>
        <p:txBody>
          <a:bodyPr wrap="square">
            <a:spAutoFit/>
          </a:bodyPr>
          <a:lstStyle/>
          <a:p>
            <a:r>
              <a:rPr lang="en-US" sz="900" b="1" dirty="0">
                <a:solidFill>
                  <a:srgbClr val="FF0000"/>
                </a:solidFill>
              </a:rPr>
              <a:t>Basic Research and New Knowledge</a:t>
            </a:r>
          </a:p>
          <a:p>
            <a:pPr marL="171450" indent="-171450">
              <a:buAutoNum type="arabicPeriod"/>
            </a:pPr>
            <a:r>
              <a:rPr lang="en-US" sz="900" dirty="0">
                <a:solidFill>
                  <a:srgbClr val="FF0000"/>
                </a:solidFill>
              </a:rPr>
              <a:t> Geological structure and dynamics of the Black Sea Basin</a:t>
            </a:r>
          </a:p>
          <a:p>
            <a:pPr marL="171450" indent="-171450">
              <a:buAutoNum type="arabicPeriod"/>
            </a:pPr>
            <a:r>
              <a:rPr lang="en-US" sz="900" dirty="0">
                <a:solidFill>
                  <a:srgbClr val="FF0000"/>
                </a:solidFill>
              </a:rPr>
              <a:t>Physical climate, hydrological cycle, ventilation and inter‐basin coupling </a:t>
            </a:r>
          </a:p>
          <a:p>
            <a:pPr marL="171450" indent="-171450">
              <a:buAutoNum type="arabicPeriod"/>
            </a:pPr>
            <a:r>
              <a:rPr lang="en-US" sz="900" dirty="0">
                <a:solidFill>
                  <a:srgbClr val="FF0000"/>
                </a:solidFill>
              </a:rPr>
              <a:t>Climatic variability, ocean acidification</a:t>
            </a:r>
          </a:p>
          <a:p>
            <a:pPr marL="171450" indent="-171450">
              <a:buAutoNum type="arabicPeriod"/>
            </a:pPr>
            <a:r>
              <a:rPr lang="en-US" sz="900" dirty="0">
                <a:solidFill>
                  <a:srgbClr val="FF0000"/>
                </a:solidFill>
              </a:rPr>
              <a:t> Biodiversity, invasive species</a:t>
            </a:r>
          </a:p>
          <a:p>
            <a:pPr marL="171450" indent="-171450">
              <a:buAutoNum type="arabicPeriod"/>
            </a:pPr>
            <a:r>
              <a:rPr lang="en-US" sz="900" dirty="0" err="1">
                <a:solidFill>
                  <a:srgbClr val="FF0000"/>
                </a:solidFill>
              </a:rPr>
              <a:t>Euthropication</a:t>
            </a:r>
            <a:r>
              <a:rPr lang="en-US" sz="900" dirty="0">
                <a:solidFill>
                  <a:srgbClr val="FF0000"/>
                </a:solidFill>
              </a:rPr>
              <a:t>, good ecosystem health</a:t>
            </a:r>
          </a:p>
          <a:p>
            <a:pPr marL="171450" indent="-171450">
              <a:buAutoNum type="arabicPeriod"/>
            </a:pPr>
            <a:r>
              <a:rPr lang="en-US" sz="900" dirty="0">
                <a:solidFill>
                  <a:srgbClr val="FF0000"/>
                </a:solidFill>
              </a:rPr>
              <a:t>Deep sea research</a:t>
            </a:r>
          </a:p>
        </p:txBody>
      </p:sp>
      <p:sp>
        <p:nvSpPr>
          <p:cNvPr id="15" name="Rectangle 14">
            <a:extLst>
              <a:ext uri="{FF2B5EF4-FFF2-40B4-BE49-F238E27FC236}">
                <a16:creationId xmlns:a16="http://schemas.microsoft.com/office/drawing/2014/main" id="{8CB01497-6114-491E-B3C8-A5D4B4FB6C32}"/>
              </a:ext>
            </a:extLst>
          </p:cNvPr>
          <p:cNvSpPr/>
          <p:nvPr/>
        </p:nvSpPr>
        <p:spPr>
          <a:xfrm>
            <a:off x="2707697" y="3816132"/>
            <a:ext cx="2029087" cy="1615827"/>
          </a:xfrm>
          <a:prstGeom prst="rect">
            <a:avLst/>
          </a:prstGeom>
        </p:spPr>
        <p:txBody>
          <a:bodyPr wrap="square">
            <a:spAutoFit/>
          </a:bodyPr>
          <a:lstStyle/>
          <a:p>
            <a:r>
              <a:rPr lang="en-US" sz="900" b="1" dirty="0">
                <a:solidFill>
                  <a:srgbClr val="FF0000"/>
                </a:solidFill>
              </a:rPr>
              <a:t>Applied Research - Science supporting Society and Economy</a:t>
            </a:r>
            <a:r>
              <a:rPr lang="en-US" sz="900" dirty="0">
                <a:solidFill>
                  <a:srgbClr val="FF0000"/>
                </a:solidFill>
              </a:rPr>
              <a:t>:</a:t>
            </a:r>
          </a:p>
          <a:p>
            <a:pPr marL="171450" indent="-171450">
              <a:buFont typeface="+mj-lt"/>
              <a:buAutoNum type="arabicPeriod"/>
            </a:pPr>
            <a:r>
              <a:rPr lang="en-US" sz="900" dirty="0">
                <a:solidFill>
                  <a:srgbClr val="FF0000"/>
                </a:solidFill>
              </a:rPr>
              <a:t>Renewable energy, mineral resources, communication projects</a:t>
            </a:r>
          </a:p>
          <a:p>
            <a:pPr marL="171450" indent="-171450">
              <a:buFont typeface="+mj-lt"/>
              <a:buAutoNum type="arabicPeriod"/>
            </a:pPr>
            <a:r>
              <a:rPr lang="en-US" sz="900" dirty="0">
                <a:solidFill>
                  <a:srgbClr val="FF0000"/>
                </a:solidFill>
              </a:rPr>
              <a:t>Maritime Transport</a:t>
            </a:r>
          </a:p>
          <a:p>
            <a:pPr marL="171450" indent="-171450">
              <a:buFont typeface="+mj-lt"/>
              <a:buAutoNum type="arabicPeriod"/>
            </a:pPr>
            <a:r>
              <a:rPr lang="en-US" sz="900" dirty="0">
                <a:solidFill>
                  <a:srgbClr val="FF0000"/>
                </a:solidFill>
              </a:rPr>
              <a:t>Sustainable fisheries and aquaculture</a:t>
            </a:r>
          </a:p>
          <a:p>
            <a:pPr marL="171450" indent="-171450">
              <a:buFont typeface="+mj-lt"/>
              <a:buAutoNum type="arabicPeriod"/>
            </a:pPr>
            <a:r>
              <a:rPr lang="en-US" sz="900" dirty="0">
                <a:solidFill>
                  <a:srgbClr val="FF0000"/>
                </a:solidFill>
              </a:rPr>
              <a:t>Marine biotechnology</a:t>
            </a:r>
          </a:p>
          <a:p>
            <a:pPr marL="171450" indent="-171450">
              <a:buFont typeface="+mj-lt"/>
              <a:buAutoNum type="arabicPeriod"/>
            </a:pPr>
            <a:r>
              <a:rPr lang="en-US" sz="900" dirty="0">
                <a:solidFill>
                  <a:srgbClr val="FF0000"/>
                </a:solidFill>
              </a:rPr>
              <a:t>Natural hazards</a:t>
            </a:r>
          </a:p>
          <a:p>
            <a:pPr marL="171450" indent="-171450">
              <a:buFont typeface="+mj-lt"/>
              <a:buAutoNum type="arabicPeriod"/>
            </a:pPr>
            <a:r>
              <a:rPr lang="en-US" sz="900" dirty="0">
                <a:solidFill>
                  <a:srgbClr val="FF0000"/>
                </a:solidFill>
              </a:rPr>
              <a:t>Socio-economic research</a:t>
            </a:r>
          </a:p>
          <a:p>
            <a:pPr marL="171450" indent="-171450">
              <a:buFont typeface="+mj-lt"/>
              <a:buAutoNum type="arabicPeriod"/>
            </a:pPr>
            <a:r>
              <a:rPr lang="en-US" sz="900" dirty="0">
                <a:solidFill>
                  <a:srgbClr val="FF0000"/>
                </a:solidFill>
              </a:rPr>
              <a:t>MSP, MPA, ICZM</a:t>
            </a:r>
          </a:p>
        </p:txBody>
      </p:sp>
      <p:sp>
        <p:nvSpPr>
          <p:cNvPr id="16" name="Rectangle 15">
            <a:extLst>
              <a:ext uri="{FF2B5EF4-FFF2-40B4-BE49-F238E27FC236}">
                <a16:creationId xmlns:a16="http://schemas.microsoft.com/office/drawing/2014/main" id="{D6BAA4EC-79A8-47E4-8F58-28151B2AEEC9}"/>
              </a:ext>
            </a:extLst>
          </p:cNvPr>
          <p:cNvSpPr/>
          <p:nvPr/>
        </p:nvSpPr>
        <p:spPr>
          <a:xfrm>
            <a:off x="2765865" y="5479393"/>
            <a:ext cx="2029087" cy="923330"/>
          </a:xfrm>
          <a:prstGeom prst="rect">
            <a:avLst/>
          </a:prstGeom>
        </p:spPr>
        <p:txBody>
          <a:bodyPr wrap="square">
            <a:spAutoFit/>
          </a:bodyPr>
          <a:lstStyle/>
          <a:p>
            <a:r>
              <a:rPr lang="en-US" sz="900" b="1" dirty="0">
                <a:solidFill>
                  <a:srgbClr val="FF0000"/>
                </a:solidFill>
              </a:rPr>
              <a:t>Critical Supports/Infrastructure needs: </a:t>
            </a:r>
          </a:p>
          <a:p>
            <a:pPr marL="171450" indent="-171450">
              <a:buFont typeface="+mj-lt"/>
              <a:buAutoNum type="arabicPeriod"/>
            </a:pPr>
            <a:r>
              <a:rPr lang="en-US" sz="900" dirty="0">
                <a:solidFill>
                  <a:srgbClr val="FF0000"/>
                </a:solidFill>
              </a:rPr>
              <a:t>Tools for policy implementation</a:t>
            </a:r>
          </a:p>
          <a:p>
            <a:pPr marL="171450" indent="-171450">
              <a:buFont typeface="+mj-lt"/>
              <a:buAutoNum type="arabicPeriod"/>
            </a:pPr>
            <a:r>
              <a:rPr lang="en-US" sz="900" dirty="0">
                <a:solidFill>
                  <a:srgbClr val="FF0000"/>
                </a:solidFill>
              </a:rPr>
              <a:t>Observation and forecasting systems</a:t>
            </a:r>
          </a:p>
          <a:p>
            <a:pPr marL="171450" indent="-171450">
              <a:buFont typeface="+mj-lt"/>
              <a:buAutoNum type="arabicPeriod"/>
            </a:pPr>
            <a:r>
              <a:rPr lang="en-US" sz="900" dirty="0">
                <a:solidFill>
                  <a:srgbClr val="FF0000"/>
                </a:solidFill>
              </a:rPr>
              <a:t>Marine research infrastructure</a:t>
            </a:r>
          </a:p>
          <a:p>
            <a:pPr marL="171450" indent="-171450">
              <a:buFont typeface="+mj-lt"/>
              <a:buAutoNum type="arabicPeriod"/>
            </a:pPr>
            <a:r>
              <a:rPr lang="en-US" sz="900" dirty="0">
                <a:solidFill>
                  <a:srgbClr val="FF0000"/>
                </a:solidFill>
              </a:rPr>
              <a:t>Human capacity building</a:t>
            </a:r>
          </a:p>
        </p:txBody>
      </p:sp>
      <p:sp>
        <p:nvSpPr>
          <p:cNvPr id="17" name="TextBox 16">
            <a:extLst>
              <a:ext uri="{FF2B5EF4-FFF2-40B4-BE49-F238E27FC236}">
                <a16:creationId xmlns:a16="http://schemas.microsoft.com/office/drawing/2014/main" id="{D7223F3C-188C-4305-A60A-9F5450E45928}"/>
              </a:ext>
            </a:extLst>
          </p:cNvPr>
          <p:cNvSpPr txBox="1"/>
          <p:nvPr/>
        </p:nvSpPr>
        <p:spPr>
          <a:xfrm>
            <a:off x="235131" y="235132"/>
            <a:ext cx="8188585" cy="954107"/>
          </a:xfrm>
          <a:prstGeom prst="rect">
            <a:avLst/>
          </a:prstGeom>
          <a:noFill/>
        </p:spPr>
        <p:txBody>
          <a:bodyPr wrap="none" rtlCol="0">
            <a:spAutoFit/>
          </a:bodyPr>
          <a:lstStyle/>
          <a:p>
            <a:r>
              <a:rPr lang="en-US" sz="2800" dirty="0">
                <a:latin typeface="Arial" panose="020B0604020202020204" pitchFamily="34" charset="0"/>
                <a:ea typeface="MS Mincho" panose="02020609040205080304" pitchFamily="49" charset="-128"/>
                <a:cs typeface="Arial" panose="020B0604020202020204" pitchFamily="34" charset="0"/>
              </a:rPr>
              <a:t>2- </a:t>
            </a:r>
            <a:r>
              <a:rPr lang="en-US" sz="2800" dirty="0">
                <a:solidFill>
                  <a:srgbClr val="FF0000"/>
                </a:solidFill>
                <a:latin typeface="Arial" panose="020B0604020202020204" pitchFamily="34" charset="0"/>
                <a:ea typeface="MS Mincho" panose="02020609040205080304" pitchFamily="49" charset="-128"/>
                <a:cs typeface="Arial" panose="020B0604020202020204" pitchFamily="34" charset="0"/>
              </a:rPr>
              <a:t>How can the preparation of the new Black Sea </a:t>
            </a:r>
          </a:p>
          <a:p>
            <a:r>
              <a:rPr lang="en-US" sz="2800" dirty="0">
                <a:solidFill>
                  <a:srgbClr val="FF0000"/>
                </a:solidFill>
                <a:latin typeface="Arial" panose="020B0604020202020204" pitchFamily="34" charset="0"/>
                <a:ea typeface="MS Mincho" panose="02020609040205080304" pitchFamily="49" charset="-128"/>
                <a:cs typeface="Arial" panose="020B0604020202020204" pitchFamily="34" charset="0"/>
              </a:rPr>
              <a:t>SRIA be </a:t>
            </a:r>
            <a:r>
              <a:rPr lang="en-US" sz="2800" b="1" dirty="0">
                <a:solidFill>
                  <a:srgbClr val="FF0000"/>
                </a:solidFill>
                <a:latin typeface="Arial" panose="020B0604020202020204" pitchFamily="34" charset="0"/>
                <a:ea typeface="MS Mincho" panose="02020609040205080304" pitchFamily="49" charset="-128"/>
                <a:cs typeface="Arial" panose="020B0604020202020204" pitchFamily="34" charset="0"/>
              </a:rPr>
              <a:t>inspired from </a:t>
            </a:r>
            <a:r>
              <a:rPr lang="en-US" sz="2800" dirty="0">
                <a:latin typeface="Arial" panose="020B0604020202020204" pitchFamily="34" charset="0"/>
                <a:ea typeface="MS Mincho" panose="02020609040205080304" pitchFamily="49" charset="-128"/>
                <a:cs typeface="Arial" panose="020B0604020202020204" pitchFamily="34" charset="0"/>
              </a:rPr>
              <a:t>existing SRIAs?</a:t>
            </a:r>
          </a:p>
        </p:txBody>
      </p:sp>
    </p:spTree>
    <p:extLst>
      <p:ext uri="{BB962C8B-B14F-4D97-AF65-F5344CB8AC3E}">
        <p14:creationId xmlns:p14="http://schemas.microsoft.com/office/powerpoint/2010/main" val="36440618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C468D7D-10F2-42F5-A932-4893938A86DA}"/>
              </a:ext>
            </a:extLst>
          </p:cNvPr>
          <p:cNvSpPr txBox="1"/>
          <p:nvPr/>
        </p:nvSpPr>
        <p:spPr>
          <a:xfrm>
            <a:off x="475250" y="1627603"/>
            <a:ext cx="1775921" cy="369332"/>
          </a:xfrm>
          <a:prstGeom prst="rect">
            <a:avLst/>
          </a:prstGeom>
          <a:noFill/>
        </p:spPr>
        <p:txBody>
          <a:bodyPr wrap="square" rtlCol="0">
            <a:spAutoFit/>
          </a:bodyPr>
          <a:lstStyle/>
          <a:p>
            <a:r>
              <a:rPr lang="en-US" b="1" dirty="0"/>
              <a:t>Atlantic 2013 </a:t>
            </a:r>
          </a:p>
        </p:txBody>
      </p:sp>
      <p:sp>
        <p:nvSpPr>
          <p:cNvPr id="5" name="TextBox 4">
            <a:extLst>
              <a:ext uri="{FF2B5EF4-FFF2-40B4-BE49-F238E27FC236}">
                <a16:creationId xmlns:a16="http://schemas.microsoft.com/office/drawing/2014/main" id="{B7D646C2-A796-42F0-83C9-ACDE8D35FCB8}"/>
              </a:ext>
            </a:extLst>
          </p:cNvPr>
          <p:cNvSpPr txBox="1"/>
          <p:nvPr/>
        </p:nvSpPr>
        <p:spPr>
          <a:xfrm>
            <a:off x="6009679" y="1578153"/>
            <a:ext cx="1426598" cy="369332"/>
          </a:xfrm>
          <a:prstGeom prst="rect">
            <a:avLst/>
          </a:prstGeom>
          <a:noFill/>
        </p:spPr>
        <p:txBody>
          <a:bodyPr wrap="square" rtlCol="0">
            <a:spAutoFit/>
          </a:bodyPr>
          <a:lstStyle/>
          <a:p>
            <a:r>
              <a:rPr lang="en-US" b="1" dirty="0" err="1"/>
              <a:t>BlueMed</a:t>
            </a:r>
            <a:endParaRPr lang="en-US" b="1" dirty="0"/>
          </a:p>
        </p:txBody>
      </p:sp>
      <p:sp>
        <p:nvSpPr>
          <p:cNvPr id="6" name="TextBox 5">
            <a:extLst>
              <a:ext uri="{FF2B5EF4-FFF2-40B4-BE49-F238E27FC236}">
                <a16:creationId xmlns:a16="http://schemas.microsoft.com/office/drawing/2014/main" id="{7241EF5B-335B-4B28-9E0D-069E94D733FC}"/>
              </a:ext>
            </a:extLst>
          </p:cNvPr>
          <p:cNvSpPr txBox="1"/>
          <p:nvPr/>
        </p:nvSpPr>
        <p:spPr>
          <a:xfrm>
            <a:off x="2795230" y="1535270"/>
            <a:ext cx="2133716" cy="646331"/>
          </a:xfrm>
          <a:prstGeom prst="rect">
            <a:avLst/>
          </a:prstGeom>
          <a:noFill/>
        </p:spPr>
        <p:txBody>
          <a:bodyPr wrap="square" rtlCol="0">
            <a:spAutoFit/>
          </a:bodyPr>
          <a:lstStyle/>
          <a:p>
            <a:r>
              <a:rPr lang="en-US" b="1" dirty="0"/>
              <a:t>Black Sea Seas Era</a:t>
            </a:r>
          </a:p>
          <a:p>
            <a:r>
              <a:rPr lang="en-US" b="1" dirty="0"/>
              <a:t>Final SRA – D 8.1.1.</a:t>
            </a:r>
          </a:p>
        </p:txBody>
      </p:sp>
      <p:sp>
        <p:nvSpPr>
          <p:cNvPr id="7" name="Rectangle 6">
            <a:extLst>
              <a:ext uri="{FF2B5EF4-FFF2-40B4-BE49-F238E27FC236}">
                <a16:creationId xmlns:a16="http://schemas.microsoft.com/office/drawing/2014/main" id="{B8640E65-2627-4DDE-B235-E255DB23A415}"/>
              </a:ext>
            </a:extLst>
          </p:cNvPr>
          <p:cNvSpPr/>
          <p:nvPr/>
        </p:nvSpPr>
        <p:spPr>
          <a:xfrm>
            <a:off x="271412" y="2039711"/>
            <a:ext cx="2319980" cy="784830"/>
          </a:xfrm>
          <a:prstGeom prst="rect">
            <a:avLst/>
          </a:prstGeom>
        </p:spPr>
        <p:txBody>
          <a:bodyPr wrap="square">
            <a:spAutoFit/>
          </a:bodyPr>
          <a:lstStyle/>
          <a:p>
            <a:r>
              <a:rPr lang="en-US" sz="900" b="1" dirty="0"/>
              <a:t>Basic Research and New Knowledge</a:t>
            </a:r>
          </a:p>
          <a:p>
            <a:pPr marL="171450" indent="-171450">
              <a:buAutoNum type="arabicPeriod"/>
            </a:pPr>
            <a:r>
              <a:rPr lang="en-US" sz="900" dirty="0">
                <a:solidFill>
                  <a:srgbClr val="FF0000"/>
                </a:solidFill>
              </a:rPr>
              <a:t>Ecosystem Function –     Biodiversity- Complexity and Connectivity</a:t>
            </a:r>
            <a:r>
              <a:rPr lang="en-US" sz="900" dirty="0"/>
              <a:t>; </a:t>
            </a:r>
          </a:p>
          <a:p>
            <a:pPr marL="171450" indent="-171450">
              <a:buAutoNum type="arabicPeriod"/>
            </a:pPr>
            <a:r>
              <a:rPr lang="en-US" sz="900" dirty="0"/>
              <a:t>Coping with Uncertainty and Change –the impacts    of global climate change.</a:t>
            </a:r>
          </a:p>
        </p:txBody>
      </p:sp>
      <p:sp>
        <p:nvSpPr>
          <p:cNvPr id="8" name="Rectangle 7">
            <a:extLst>
              <a:ext uri="{FF2B5EF4-FFF2-40B4-BE49-F238E27FC236}">
                <a16:creationId xmlns:a16="http://schemas.microsoft.com/office/drawing/2014/main" id="{058996AD-0F1A-42BF-8B0E-93B35C3D3801}"/>
              </a:ext>
            </a:extLst>
          </p:cNvPr>
          <p:cNvSpPr/>
          <p:nvPr/>
        </p:nvSpPr>
        <p:spPr>
          <a:xfrm>
            <a:off x="271412" y="2867319"/>
            <a:ext cx="2276179" cy="2308324"/>
          </a:xfrm>
          <a:prstGeom prst="rect">
            <a:avLst/>
          </a:prstGeom>
        </p:spPr>
        <p:txBody>
          <a:bodyPr wrap="square">
            <a:spAutoFit/>
          </a:bodyPr>
          <a:lstStyle/>
          <a:p>
            <a:r>
              <a:rPr lang="en-US" sz="900" b="1" dirty="0"/>
              <a:t>Applied Research - Science supporting Society and Economy</a:t>
            </a:r>
            <a:r>
              <a:rPr lang="en-US" sz="900" dirty="0"/>
              <a:t>: </a:t>
            </a:r>
          </a:p>
          <a:p>
            <a:pPr marL="171450" indent="-171450">
              <a:buAutoNum type="arabicPeriod" startAt="3"/>
            </a:pPr>
            <a:r>
              <a:rPr lang="en-US" sz="900" dirty="0"/>
              <a:t>Protecting the Marine Environment – Implementing    the MSFD; </a:t>
            </a:r>
          </a:p>
          <a:p>
            <a:pPr marL="171450" indent="-171450">
              <a:buAutoNum type="arabicPeriod" startAt="4"/>
            </a:pPr>
            <a:r>
              <a:rPr lang="en-US" sz="900" dirty="0"/>
              <a:t>Marine Renewable Energy - Powering Europe; </a:t>
            </a:r>
          </a:p>
          <a:p>
            <a:pPr marL="171450" indent="-171450">
              <a:buAutoNum type="arabicPeriod" startAt="5"/>
            </a:pPr>
            <a:r>
              <a:rPr lang="en-US" sz="900" dirty="0"/>
              <a:t>The Greening of Maritime Transport - Safety,    Surveillance and Logistics; </a:t>
            </a:r>
          </a:p>
          <a:p>
            <a:pPr marL="171450" indent="-171450">
              <a:buAutoNum type="arabicPeriod" startAt="5"/>
            </a:pPr>
            <a:r>
              <a:rPr lang="en-US" sz="900" dirty="0">
                <a:solidFill>
                  <a:srgbClr val="FF0000"/>
                </a:solidFill>
              </a:rPr>
              <a:t>Reclaiming Our Ocean Heritage - Marine/Maritime    Leisure and Tourism; </a:t>
            </a:r>
          </a:p>
          <a:p>
            <a:pPr marL="171450" indent="-171450">
              <a:buAutoNum type="arabicPeriod" startAt="5"/>
            </a:pPr>
            <a:r>
              <a:rPr lang="en-US" sz="900" dirty="0"/>
              <a:t>The Marine (Blue) </a:t>
            </a:r>
            <a:r>
              <a:rPr lang="en-US" sz="900" dirty="0" err="1"/>
              <a:t>Bioeconomy</a:t>
            </a:r>
            <a:r>
              <a:rPr lang="en-US" sz="900" dirty="0"/>
              <a:t>: Fisheries,    Aquaculture, Seafood; </a:t>
            </a:r>
          </a:p>
          <a:p>
            <a:pPr marL="171450" indent="-171450">
              <a:buAutoNum type="arabicPeriod" startAt="5"/>
            </a:pPr>
            <a:r>
              <a:rPr lang="en-US" sz="900" dirty="0">
                <a:solidFill>
                  <a:srgbClr val="FF0000"/>
                </a:solidFill>
              </a:rPr>
              <a:t>Harvesting the oceans non-living resources:    Sustainable mineral, oil and gas extraction from    coastal and offshore areas.</a:t>
            </a:r>
          </a:p>
        </p:txBody>
      </p:sp>
      <p:sp>
        <p:nvSpPr>
          <p:cNvPr id="9" name="Rectangle 8">
            <a:extLst>
              <a:ext uri="{FF2B5EF4-FFF2-40B4-BE49-F238E27FC236}">
                <a16:creationId xmlns:a16="http://schemas.microsoft.com/office/drawing/2014/main" id="{9491AE2F-EC85-4647-91A4-1F36EA3318BA}"/>
              </a:ext>
            </a:extLst>
          </p:cNvPr>
          <p:cNvSpPr/>
          <p:nvPr/>
        </p:nvSpPr>
        <p:spPr>
          <a:xfrm>
            <a:off x="309377" y="5137586"/>
            <a:ext cx="2156447" cy="1200329"/>
          </a:xfrm>
          <a:prstGeom prst="rect">
            <a:avLst/>
          </a:prstGeom>
        </p:spPr>
        <p:txBody>
          <a:bodyPr wrap="square">
            <a:spAutoFit/>
          </a:bodyPr>
          <a:lstStyle/>
          <a:p>
            <a:r>
              <a:rPr lang="en-US" sz="900" b="1" dirty="0"/>
              <a:t>Critical Supports/Infrastructure needs: </a:t>
            </a:r>
          </a:p>
          <a:p>
            <a:pPr marL="171450" indent="-171450">
              <a:buAutoNum type="arabicPeriod" startAt="9"/>
            </a:pPr>
            <a:r>
              <a:rPr lang="en-US" sz="900" dirty="0"/>
              <a:t>A European Atlantic Ocean Observing and    Forecasting Capability (including seabed mapping); </a:t>
            </a:r>
          </a:p>
          <a:p>
            <a:pPr marL="171450" indent="-171450">
              <a:buAutoNum type="arabicPeriod" startAt="10"/>
            </a:pPr>
            <a:r>
              <a:rPr lang="en-US" sz="900" dirty="0">
                <a:solidFill>
                  <a:srgbClr val="FF0000"/>
                </a:solidFill>
              </a:rPr>
              <a:t>An Atlantic Marine Socio-Economic Assessment    Capability and Database; </a:t>
            </a:r>
          </a:p>
          <a:p>
            <a:r>
              <a:rPr lang="en-US" sz="900" dirty="0"/>
              <a:t>11.   A European Atlantic Marine Science and Technology    Foresight Platform.</a:t>
            </a:r>
          </a:p>
        </p:txBody>
      </p:sp>
      <p:sp>
        <p:nvSpPr>
          <p:cNvPr id="11" name="Rectangle 10">
            <a:extLst>
              <a:ext uri="{FF2B5EF4-FFF2-40B4-BE49-F238E27FC236}">
                <a16:creationId xmlns:a16="http://schemas.microsoft.com/office/drawing/2014/main" id="{EB989144-F4F6-44DB-B312-B450A54776D4}"/>
              </a:ext>
            </a:extLst>
          </p:cNvPr>
          <p:cNvSpPr/>
          <p:nvPr/>
        </p:nvSpPr>
        <p:spPr>
          <a:xfrm>
            <a:off x="5440124" y="2039711"/>
            <a:ext cx="2615267" cy="1338828"/>
          </a:xfrm>
          <a:prstGeom prst="rect">
            <a:avLst/>
          </a:prstGeom>
        </p:spPr>
        <p:txBody>
          <a:bodyPr wrap="square">
            <a:spAutoFit/>
          </a:bodyPr>
          <a:lstStyle/>
          <a:p>
            <a:r>
              <a:rPr lang="en-US" sz="900" b="1" dirty="0"/>
              <a:t>Key enabling knowledge for the Mediterranean</a:t>
            </a:r>
          </a:p>
          <a:p>
            <a:pPr marL="171450" indent="-171450">
              <a:buFont typeface="+mj-lt"/>
              <a:buAutoNum type="arabicPeriod"/>
            </a:pPr>
            <a:r>
              <a:rPr lang="en-US" sz="900" dirty="0">
                <a:solidFill>
                  <a:srgbClr val="FF0000"/>
                </a:solidFill>
              </a:rPr>
              <a:t>Mediterranean Sea ecosystems: services,  resources, vulnerability and resilience to natural  and anthropogenic pressures </a:t>
            </a:r>
          </a:p>
          <a:p>
            <a:pPr marL="171450" indent="-171450">
              <a:buFont typeface="+mj-lt"/>
              <a:buAutoNum type="arabicPeriod"/>
            </a:pPr>
            <a:r>
              <a:rPr lang="en-US" sz="900" dirty="0"/>
              <a:t>Mediterranean Sea dynamics: developing services in the field of sustainable adaptation to climate change and plans for mitigation </a:t>
            </a:r>
          </a:p>
          <a:p>
            <a:pPr marL="171450" indent="-171450">
              <a:buFont typeface="+mj-lt"/>
              <a:buAutoNum type="arabicPeriod"/>
            </a:pPr>
            <a:r>
              <a:rPr lang="en-US" sz="900" dirty="0"/>
              <a:t>Hazards and the protection of coastal areas  in the Mediterranean</a:t>
            </a:r>
          </a:p>
        </p:txBody>
      </p:sp>
      <p:sp>
        <p:nvSpPr>
          <p:cNvPr id="12" name="Rectangle 11">
            <a:extLst>
              <a:ext uri="{FF2B5EF4-FFF2-40B4-BE49-F238E27FC236}">
                <a16:creationId xmlns:a16="http://schemas.microsoft.com/office/drawing/2014/main" id="{628EFD35-B493-4337-B209-DF29D4DAC273}"/>
              </a:ext>
            </a:extLst>
          </p:cNvPr>
          <p:cNvSpPr/>
          <p:nvPr/>
        </p:nvSpPr>
        <p:spPr>
          <a:xfrm>
            <a:off x="5440124" y="3455566"/>
            <a:ext cx="2997129" cy="1338828"/>
          </a:xfrm>
          <a:prstGeom prst="rect">
            <a:avLst/>
          </a:prstGeom>
        </p:spPr>
        <p:txBody>
          <a:bodyPr wrap="square">
            <a:spAutoFit/>
          </a:bodyPr>
          <a:lstStyle/>
          <a:p>
            <a:r>
              <a:rPr lang="en-US" sz="900" b="1" dirty="0"/>
              <a:t>Key sectoral enablers in the Mediterranean</a:t>
            </a:r>
            <a:r>
              <a:rPr lang="en-US" sz="900" dirty="0"/>
              <a:t>	</a:t>
            </a:r>
          </a:p>
          <a:p>
            <a:pPr marL="171450" indent="-171450">
              <a:buFont typeface="+mj-lt"/>
              <a:buAutoNum type="arabicPeriod"/>
            </a:pPr>
            <a:r>
              <a:rPr lang="en-US" sz="900" dirty="0">
                <a:solidFill>
                  <a:srgbClr val="FF0000"/>
                </a:solidFill>
              </a:rPr>
              <a:t>Innovative businesses based on marine bio-resources  in the Mediterranean </a:t>
            </a:r>
          </a:p>
          <a:p>
            <a:pPr marL="171450" indent="-171450">
              <a:buFont typeface="+mj-lt"/>
              <a:buAutoNum type="arabicPeriod"/>
            </a:pPr>
            <a:r>
              <a:rPr lang="en-US" sz="900" dirty="0"/>
              <a:t>Ecosystem-based management of Mediterranean aquaculture and fisheries </a:t>
            </a:r>
          </a:p>
          <a:p>
            <a:pPr marL="171450" indent="-171450">
              <a:buFont typeface="+mj-lt"/>
              <a:buAutoNum type="arabicPeriod"/>
            </a:pPr>
            <a:r>
              <a:rPr lang="en-US" sz="900" dirty="0">
                <a:solidFill>
                  <a:srgbClr val="FF0000"/>
                </a:solidFill>
              </a:rPr>
              <a:t>Sustainable tourism in the Mediterranean </a:t>
            </a:r>
          </a:p>
          <a:p>
            <a:pPr marL="171450" indent="-171450">
              <a:buFont typeface="+mj-lt"/>
              <a:buAutoNum type="arabicPeriod"/>
            </a:pPr>
            <a:r>
              <a:rPr lang="en-US" sz="900" dirty="0"/>
              <a:t>Maritime clusters in the Mediterranean</a:t>
            </a:r>
          </a:p>
          <a:p>
            <a:pPr marL="171450" indent="-171450">
              <a:buFont typeface="+mj-lt"/>
              <a:buAutoNum type="arabicPeriod"/>
            </a:pPr>
            <a:r>
              <a:rPr lang="en-US" sz="900" dirty="0"/>
              <a:t>Maritime Spatial Planning and Integrated  Coastal Zone Management in the Mediterranean </a:t>
            </a:r>
          </a:p>
        </p:txBody>
      </p:sp>
      <p:sp>
        <p:nvSpPr>
          <p:cNvPr id="13" name="Rectangle 12">
            <a:extLst>
              <a:ext uri="{FF2B5EF4-FFF2-40B4-BE49-F238E27FC236}">
                <a16:creationId xmlns:a16="http://schemas.microsoft.com/office/drawing/2014/main" id="{3CD92763-53BD-4B0A-9D58-F4AE7807339C}"/>
              </a:ext>
            </a:extLst>
          </p:cNvPr>
          <p:cNvSpPr/>
          <p:nvPr/>
        </p:nvSpPr>
        <p:spPr>
          <a:xfrm>
            <a:off x="5440124" y="4939427"/>
            <a:ext cx="3074564" cy="1477328"/>
          </a:xfrm>
          <a:prstGeom prst="rect">
            <a:avLst/>
          </a:prstGeom>
        </p:spPr>
        <p:txBody>
          <a:bodyPr wrap="square">
            <a:spAutoFit/>
          </a:bodyPr>
          <a:lstStyle/>
          <a:p>
            <a:r>
              <a:rPr lang="en-US" sz="900" b="1" dirty="0"/>
              <a:t>Enabling technology and capacity creation for the Mediterranean Innovative human potential and infrastructure required </a:t>
            </a:r>
          </a:p>
          <a:p>
            <a:pPr marL="171450" indent="-171450">
              <a:buFont typeface="+mj-lt"/>
              <a:buAutoNum type="arabicPeriod"/>
            </a:pPr>
            <a:r>
              <a:rPr lang="en-US" sz="900" dirty="0">
                <a:solidFill>
                  <a:srgbClr val="FF0000"/>
                </a:solidFill>
              </a:rPr>
              <a:t>Smart, greener maritime transport and facilities  in the Mediterranean  </a:t>
            </a:r>
          </a:p>
          <a:p>
            <a:pPr marL="171450" indent="-171450">
              <a:buFont typeface="+mj-lt"/>
              <a:buAutoNum type="arabicPeriod"/>
            </a:pPr>
            <a:r>
              <a:rPr lang="en-US" sz="900" dirty="0"/>
              <a:t>Observing systems and operational oceanography capacities in the Mediterranean </a:t>
            </a:r>
          </a:p>
          <a:p>
            <a:pPr marL="171450" indent="-171450">
              <a:buFont typeface="+mj-lt"/>
              <a:buAutoNum type="arabicPeriod"/>
            </a:pPr>
            <a:r>
              <a:rPr lang="en-US" sz="900" dirty="0"/>
              <a:t>Multi-purpose offshore platforms in the Mediterranean </a:t>
            </a:r>
          </a:p>
          <a:p>
            <a:pPr marL="171450" indent="-171450">
              <a:buFont typeface="+mj-lt"/>
              <a:buAutoNum type="arabicPeriod"/>
            </a:pPr>
            <a:r>
              <a:rPr lang="en-US" sz="900" dirty="0"/>
              <a:t>Marine and coastal cultural heritage in the Mediterranean: discovering, protecting and valuing</a:t>
            </a:r>
          </a:p>
        </p:txBody>
      </p:sp>
      <p:sp>
        <p:nvSpPr>
          <p:cNvPr id="14" name="Rectangle 13">
            <a:extLst>
              <a:ext uri="{FF2B5EF4-FFF2-40B4-BE49-F238E27FC236}">
                <a16:creationId xmlns:a16="http://schemas.microsoft.com/office/drawing/2014/main" id="{0EFB000E-D6D8-4F66-87F3-DA72FBCAE6E5}"/>
              </a:ext>
            </a:extLst>
          </p:cNvPr>
          <p:cNvSpPr/>
          <p:nvPr/>
        </p:nvSpPr>
        <p:spPr>
          <a:xfrm>
            <a:off x="2702098" y="2126956"/>
            <a:ext cx="2319980" cy="1338828"/>
          </a:xfrm>
          <a:prstGeom prst="rect">
            <a:avLst/>
          </a:prstGeom>
        </p:spPr>
        <p:txBody>
          <a:bodyPr wrap="square">
            <a:spAutoFit/>
          </a:bodyPr>
          <a:lstStyle/>
          <a:p>
            <a:r>
              <a:rPr lang="en-US" sz="900" b="1" dirty="0"/>
              <a:t>Basic Research and New Knowledge</a:t>
            </a:r>
          </a:p>
          <a:p>
            <a:pPr marL="171450" indent="-171450">
              <a:buAutoNum type="arabicPeriod"/>
            </a:pPr>
            <a:r>
              <a:rPr lang="en-US" sz="900" dirty="0"/>
              <a:t> Geological structure and dynamics of the Black Sea Basin</a:t>
            </a:r>
          </a:p>
          <a:p>
            <a:pPr marL="171450" indent="-171450">
              <a:buAutoNum type="arabicPeriod"/>
            </a:pPr>
            <a:r>
              <a:rPr lang="en-US" sz="900" dirty="0"/>
              <a:t>Physical climate, hydrological cycle, ventilation and inter‐basin coupling </a:t>
            </a:r>
          </a:p>
          <a:p>
            <a:pPr marL="171450" indent="-171450">
              <a:buAutoNum type="arabicPeriod"/>
            </a:pPr>
            <a:r>
              <a:rPr lang="en-US" sz="900" dirty="0"/>
              <a:t>Climatic variability, ocean acidification</a:t>
            </a:r>
          </a:p>
          <a:p>
            <a:pPr marL="171450" indent="-171450">
              <a:buAutoNum type="arabicPeriod"/>
            </a:pPr>
            <a:r>
              <a:rPr lang="en-US" sz="900" dirty="0"/>
              <a:t>Biodiversity, invasive species</a:t>
            </a:r>
          </a:p>
          <a:p>
            <a:pPr marL="171450" indent="-171450">
              <a:buAutoNum type="arabicPeriod"/>
            </a:pPr>
            <a:r>
              <a:rPr lang="en-US" sz="900" dirty="0" err="1"/>
              <a:t>Euthropication</a:t>
            </a:r>
            <a:r>
              <a:rPr lang="en-US" sz="900" dirty="0"/>
              <a:t>, good ecosystem health</a:t>
            </a:r>
          </a:p>
          <a:p>
            <a:pPr marL="171450" indent="-171450">
              <a:buAutoNum type="arabicPeriod"/>
            </a:pPr>
            <a:r>
              <a:rPr lang="en-US" sz="900" dirty="0"/>
              <a:t>Deep sea research</a:t>
            </a:r>
          </a:p>
        </p:txBody>
      </p:sp>
      <p:sp>
        <p:nvSpPr>
          <p:cNvPr id="15" name="Rectangle 14">
            <a:extLst>
              <a:ext uri="{FF2B5EF4-FFF2-40B4-BE49-F238E27FC236}">
                <a16:creationId xmlns:a16="http://schemas.microsoft.com/office/drawing/2014/main" id="{8CB01497-6114-491E-B3C8-A5D4B4FB6C32}"/>
              </a:ext>
            </a:extLst>
          </p:cNvPr>
          <p:cNvSpPr/>
          <p:nvPr/>
        </p:nvSpPr>
        <p:spPr>
          <a:xfrm>
            <a:off x="2795230" y="3481739"/>
            <a:ext cx="2029087" cy="1615827"/>
          </a:xfrm>
          <a:prstGeom prst="rect">
            <a:avLst/>
          </a:prstGeom>
        </p:spPr>
        <p:txBody>
          <a:bodyPr wrap="square">
            <a:spAutoFit/>
          </a:bodyPr>
          <a:lstStyle/>
          <a:p>
            <a:r>
              <a:rPr lang="en-US" sz="900" b="1" dirty="0"/>
              <a:t>Applied Research - Science supporting Society and Economy</a:t>
            </a:r>
            <a:r>
              <a:rPr lang="en-US" sz="900" dirty="0"/>
              <a:t>:</a:t>
            </a:r>
          </a:p>
          <a:p>
            <a:pPr marL="171450" indent="-171450">
              <a:buFont typeface="+mj-lt"/>
              <a:buAutoNum type="arabicPeriod"/>
            </a:pPr>
            <a:r>
              <a:rPr lang="en-US" sz="900" dirty="0"/>
              <a:t>Renewable energy, mineral resources, communication projects</a:t>
            </a:r>
          </a:p>
          <a:p>
            <a:pPr marL="171450" indent="-171450">
              <a:buFont typeface="+mj-lt"/>
              <a:buAutoNum type="arabicPeriod"/>
            </a:pPr>
            <a:r>
              <a:rPr lang="en-US" sz="900" dirty="0"/>
              <a:t>Maritime Transport</a:t>
            </a:r>
          </a:p>
          <a:p>
            <a:pPr marL="171450" indent="-171450">
              <a:buFont typeface="+mj-lt"/>
              <a:buAutoNum type="arabicPeriod"/>
            </a:pPr>
            <a:r>
              <a:rPr lang="en-US" sz="900" dirty="0"/>
              <a:t>Sustainable fisheries and aquaculture</a:t>
            </a:r>
          </a:p>
          <a:p>
            <a:pPr marL="171450" indent="-171450">
              <a:buFont typeface="+mj-lt"/>
              <a:buAutoNum type="arabicPeriod"/>
            </a:pPr>
            <a:r>
              <a:rPr lang="en-US" sz="900" dirty="0"/>
              <a:t>Marine biotechnology</a:t>
            </a:r>
          </a:p>
          <a:p>
            <a:pPr marL="171450" indent="-171450">
              <a:buFont typeface="+mj-lt"/>
              <a:buAutoNum type="arabicPeriod"/>
            </a:pPr>
            <a:r>
              <a:rPr lang="en-US" sz="900" dirty="0"/>
              <a:t>Natural hazards</a:t>
            </a:r>
          </a:p>
          <a:p>
            <a:pPr marL="171450" indent="-171450">
              <a:buFont typeface="+mj-lt"/>
              <a:buAutoNum type="arabicPeriod"/>
            </a:pPr>
            <a:r>
              <a:rPr lang="en-US" sz="900" dirty="0"/>
              <a:t>Socio-economic research</a:t>
            </a:r>
          </a:p>
          <a:p>
            <a:pPr marL="171450" indent="-171450">
              <a:buFont typeface="+mj-lt"/>
              <a:buAutoNum type="arabicPeriod"/>
            </a:pPr>
            <a:r>
              <a:rPr lang="en-US" sz="900" dirty="0"/>
              <a:t>MSP, MPA, ICZM</a:t>
            </a:r>
          </a:p>
        </p:txBody>
      </p:sp>
      <p:sp>
        <p:nvSpPr>
          <p:cNvPr id="16" name="Rectangle 15">
            <a:extLst>
              <a:ext uri="{FF2B5EF4-FFF2-40B4-BE49-F238E27FC236}">
                <a16:creationId xmlns:a16="http://schemas.microsoft.com/office/drawing/2014/main" id="{D6BAA4EC-79A8-47E4-8F58-28151B2AEEC9}"/>
              </a:ext>
            </a:extLst>
          </p:cNvPr>
          <p:cNvSpPr/>
          <p:nvPr/>
        </p:nvSpPr>
        <p:spPr>
          <a:xfrm>
            <a:off x="2855767" y="5152559"/>
            <a:ext cx="2029087" cy="923330"/>
          </a:xfrm>
          <a:prstGeom prst="rect">
            <a:avLst/>
          </a:prstGeom>
        </p:spPr>
        <p:txBody>
          <a:bodyPr wrap="square">
            <a:spAutoFit/>
          </a:bodyPr>
          <a:lstStyle/>
          <a:p>
            <a:r>
              <a:rPr lang="en-US" sz="900" b="1" dirty="0"/>
              <a:t>Critical Supports/Infrastructure needs: </a:t>
            </a:r>
          </a:p>
          <a:p>
            <a:pPr marL="171450" indent="-171450">
              <a:buFont typeface="+mj-lt"/>
              <a:buAutoNum type="arabicPeriod"/>
            </a:pPr>
            <a:r>
              <a:rPr lang="en-US" sz="900" dirty="0"/>
              <a:t>Tools for policy implementation</a:t>
            </a:r>
          </a:p>
          <a:p>
            <a:pPr marL="171450" indent="-171450">
              <a:buFont typeface="+mj-lt"/>
              <a:buAutoNum type="arabicPeriod"/>
            </a:pPr>
            <a:r>
              <a:rPr lang="en-US" sz="900" dirty="0"/>
              <a:t>Observation and forecasting systems</a:t>
            </a:r>
          </a:p>
          <a:p>
            <a:pPr marL="171450" indent="-171450">
              <a:buFont typeface="+mj-lt"/>
              <a:buAutoNum type="arabicPeriod"/>
            </a:pPr>
            <a:r>
              <a:rPr lang="en-US" sz="900" dirty="0"/>
              <a:t>Marine research infrastructure</a:t>
            </a:r>
          </a:p>
          <a:p>
            <a:pPr marL="171450" indent="-171450">
              <a:buFont typeface="+mj-lt"/>
              <a:buAutoNum type="arabicPeriod"/>
            </a:pPr>
            <a:r>
              <a:rPr lang="en-US" sz="900" dirty="0"/>
              <a:t>Human capacity building</a:t>
            </a:r>
          </a:p>
        </p:txBody>
      </p:sp>
      <p:sp>
        <p:nvSpPr>
          <p:cNvPr id="18" name="TextBox 17">
            <a:extLst>
              <a:ext uri="{FF2B5EF4-FFF2-40B4-BE49-F238E27FC236}">
                <a16:creationId xmlns:a16="http://schemas.microsoft.com/office/drawing/2014/main" id="{D7223F3C-188C-4305-A60A-9F5450E45928}"/>
              </a:ext>
            </a:extLst>
          </p:cNvPr>
          <p:cNvSpPr txBox="1"/>
          <p:nvPr/>
        </p:nvSpPr>
        <p:spPr>
          <a:xfrm>
            <a:off x="235131" y="235132"/>
            <a:ext cx="8188585" cy="954107"/>
          </a:xfrm>
          <a:prstGeom prst="rect">
            <a:avLst/>
          </a:prstGeom>
          <a:noFill/>
        </p:spPr>
        <p:txBody>
          <a:bodyPr wrap="none" rtlCol="0">
            <a:spAutoFit/>
          </a:bodyPr>
          <a:lstStyle/>
          <a:p>
            <a:r>
              <a:rPr lang="en-US" sz="2800" dirty="0">
                <a:latin typeface="Arial" panose="020B0604020202020204" pitchFamily="34" charset="0"/>
                <a:ea typeface="MS Mincho" panose="02020609040205080304" pitchFamily="49" charset="-128"/>
                <a:cs typeface="Arial" panose="020B0604020202020204" pitchFamily="34" charset="0"/>
              </a:rPr>
              <a:t>2- </a:t>
            </a:r>
            <a:r>
              <a:rPr lang="en-US" sz="2800" dirty="0">
                <a:solidFill>
                  <a:srgbClr val="FF0000"/>
                </a:solidFill>
                <a:latin typeface="Arial" panose="020B0604020202020204" pitchFamily="34" charset="0"/>
                <a:ea typeface="MS Mincho" panose="02020609040205080304" pitchFamily="49" charset="-128"/>
                <a:cs typeface="Arial" panose="020B0604020202020204" pitchFamily="34" charset="0"/>
              </a:rPr>
              <a:t>How can the preparation of the new Black Sea </a:t>
            </a:r>
          </a:p>
          <a:p>
            <a:r>
              <a:rPr lang="en-US" sz="2800" dirty="0">
                <a:solidFill>
                  <a:srgbClr val="FF0000"/>
                </a:solidFill>
                <a:latin typeface="Arial" panose="020B0604020202020204" pitchFamily="34" charset="0"/>
                <a:ea typeface="MS Mincho" panose="02020609040205080304" pitchFamily="49" charset="-128"/>
                <a:cs typeface="Arial" panose="020B0604020202020204" pitchFamily="34" charset="0"/>
              </a:rPr>
              <a:t>SRIA be </a:t>
            </a:r>
            <a:r>
              <a:rPr lang="en-US" sz="2800" b="1" dirty="0">
                <a:solidFill>
                  <a:srgbClr val="FF0000"/>
                </a:solidFill>
                <a:latin typeface="Arial" panose="020B0604020202020204" pitchFamily="34" charset="0"/>
                <a:ea typeface="MS Mincho" panose="02020609040205080304" pitchFamily="49" charset="-128"/>
                <a:cs typeface="Arial" panose="020B0604020202020204" pitchFamily="34" charset="0"/>
              </a:rPr>
              <a:t>inspired from </a:t>
            </a:r>
            <a:r>
              <a:rPr lang="en-US" sz="2800" dirty="0">
                <a:latin typeface="Arial" panose="020B0604020202020204" pitchFamily="34" charset="0"/>
                <a:ea typeface="MS Mincho" panose="02020609040205080304" pitchFamily="49" charset="-128"/>
                <a:cs typeface="Arial" panose="020B0604020202020204" pitchFamily="34" charset="0"/>
              </a:rPr>
              <a:t>existing SRIAs?</a:t>
            </a:r>
          </a:p>
        </p:txBody>
      </p:sp>
    </p:spTree>
    <p:extLst>
      <p:ext uri="{BB962C8B-B14F-4D97-AF65-F5344CB8AC3E}">
        <p14:creationId xmlns:p14="http://schemas.microsoft.com/office/powerpoint/2010/main" val="21969489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C468D7D-10F2-42F5-A932-4893938A86DA}"/>
              </a:ext>
            </a:extLst>
          </p:cNvPr>
          <p:cNvSpPr txBox="1"/>
          <p:nvPr/>
        </p:nvSpPr>
        <p:spPr>
          <a:xfrm>
            <a:off x="475250" y="1627603"/>
            <a:ext cx="1775921" cy="369332"/>
          </a:xfrm>
          <a:prstGeom prst="rect">
            <a:avLst/>
          </a:prstGeom>
          <a:noFill/>
        </p:spPr>
        <p:txBody>
          <a:bodyPr wrap="square" rtlCol="0">
            <a:spAutoFit/>
          </a:bodyPr>
          <a:lstStyle/>
          <a:p>
            <a:r>
              <a:rPr lang="en-US" b="1" dirty="0"/>
              <a:t>Atlantic 2013 </a:t>
            </a:r>
          </a:p>
        </p:txBody>
      </p:sp>
      <p:sp>
        <p:nvSpPr>
          <p:cNvPr id="5" name="TextBox 4">
            <a:extLst>
              <a:ext uri="{FF2B5EF4-FFF2-40B4-BE49-F238E27FC236}">
                <a16:creationId xmlns:a16="http://schemas.microsoft.com/office/drawing/2014/main" id="{B7D646C2-A796-42F0-83C9-ACDE8D35FCB8}"/>
              </a:ext>
            </a:extLst>
          </p:cNvPr>
          <p:cNvSpPr txBox="1"/>
          <p:nvPr/>
        </p:nvSpPr>
        <p:spPr>
          <a:xfrm>
            <a:off x="6009679" y="1578153"/>
            <a:ext cx="1426598" cy="369332"/>
          </a:xfrm>
          <a:prstGeom prst="rect">
            <a:avLst/>
          </a:prstGeom>
          <a:noFill/>
        </p:spPr>
        <p:txBody>
          <a:bodyPr wrap="square" rtlCol="0">
            <a:spAutoFit/>
          </a:bodyPr>
          <a:lstStyle/>
          <a:p>
            <a:r>
              <a:rPr lang="en-US" b="1" dirty="0" err="1"/>
              <a:t>BlueMed</a:t>
            </a:r>
            <a:endParaRPr lang="en-US" b="1" dirty="0"/>
          </a:p>
        </p:txBody>
      </p:sp>
      <p:sp>
        <p:nvSpPr>
          <p:cNvPr id="6" name="TextBox 5">
            <a:extLst>
              <a:ext uri="{FF2B5EF4-FFF2-40B4-BE49-F238E27FC236}">
                <a16:creationId xmlns:a16="http://schemas.microsoft.com/office/drawing/2014/main" id="{7241EF5B-335B-4B28-9E0D-069E94D733FC}"/>
              </a:ext>
            </a:extLst>
          </p:cNvPr>
          <p:cNvSpPr txBox="1"/>
          <p:nvPr/>
        </p:nvSpPr>
        <p:spPr>
          <a:xfrm>
            <a:off x="2795230" y="1535270"/>
            <a:ext cx="2133716" cy="646331"/>
          </a:xfrm>
          <a:prstGeom prst="rect">
            <a:avLst/>
          </a:prstGeom>
          <a:noFill/>
        </p:spPr>
        <p:txBody>
          <a:bodyPr wrap="square" rtlCol="0">
            <a:spAutoFit/>
          </a:bodyPr>
          <a:lstStyle/>
          <a:p>
            <a:r>
              <a:rPr lang="en-US" b="1" dirty="0"/>
              <a:t>Black Sea Seas Era</a:t>
            </a:r>
          </a:p>
          <a:p>
            <a:r>
              <a:rPr lang="en-US" b="1" dirty="0"/>
              <a:t>Final SRA – D 8.1.1.</a:t>
            </a:r>
          </a:p>
        </p:txBody>
      </p:sp>
      <p:sp>
        <p:nvSpPr>
          <p:cNvPr id="7" name="Rectangle 6">
            <a:extLst>
              <a:ext uri="{FF2B5EF4-FFF2-40B4-BE49-F238E27FC236}">
                <a16:creationId xmlns:a16="http://schemas.microsoft.com/office/drawing/2014/main" id="{B8640E65-2627-4DDE-B235-E255DB23A415}"/>
              </a:ext>
            </a:extLst>
          </p:cNvPr>
          <p:cNvSpPr/>
          <p:nvPr/>
        </p:nvSpPr>
        <p:spPr>
          <a:xfrm>
            <a:off x="271412" y="2039711"/>
            <a:ext cx="2319980" cy="784830"/>
          </a:xfrm>
          <a:prstGeom prst="rect">
            <a:avLst/>
          </a:prstGeom>
        </p:spPr>
        <p:txBody>
          <a:bodyPr wrap="square">
            <a:spAutoFit/>
          </a:bodyPr>
          <a:lstStyle/>
          <a:p>
            <a:r>
              <a:rPr lang="en-US" sz="900" b="1" dirty="0"/>
              <a:t>Basic Research and New Knowledge</a:t>
            </a:r>
          </a:p>
          <a:p>
            <a:pPr marL="171450" indent="-171450">
              <a:buAutoNum type="arabicPeriod"/>
            </a:pPr>
            <a:r>
              <a:rPr lang="en-US" sz="900" dirty="0">
                <a:solidFill>
                  <a:srgbClr val="FF0000"/>
                </a:solidFill>
              </a:rPr>
              <a:t>Ecosystem Function –     Biodiversity- Complexity and Connectivity</a:t>
            </a:r>
            <a:r>
              <a:rPr lang="en-US" sz="900" dirty="0"/>
              <a:t>; </a:t>
            </a:r>
          </a:p>
          <a:p>
            <a:pPr marL="171450" indent="-171450">
              <a:buAutoNum type="arabicPeriod"/>
            </a:pPr>
            <a:r>
              <a:rPr lang="en-US" sz="900" dirty="0"/>
              <a:t>Coping with Uncertainty and Change –the impacts    of global climate change.</a:t>
            </a:r>
          </a:p>
        </p:txBody>
      </p:sp>
      <p:sp>
        <p:nvSpPr>
          <p:cNvPr id="8" name="Rectangle 7">
            <a:extLst>
              <a:ext uri="{FF2B5EF4-FFF2-40B4-BE49-F238E27FC236}">
                <a16:creationId xmlns:a16="http://schemas.microsoft.com/office/drawing/2014/main" id="{058996AD-0F1A-42BF-8B0E-93B35C3D3801}"/>
              </a:ext>
            </a:extLst>
          </p:cNvPr>
          <p:cNvSpPr/>
          <p:nvPr/>
        </p:nvSpPr>
        <p:spPr>
          <a:xfrm>
            <a:off x="271412" y="2867319"/>
            <a:ext cx="2276179" cy="2308324"/>
          </a:xfrm>
          <a:prstGeom prst="rect">
            <a:avLst/>
          </a:prstGeom>
        </p:spPr>
        <p:txBody>
          <a:bodyPr wrap="square">
            <a:spAutoFit/>
          </a:bodyPr>
          <a:lstStyle/>
          <a:p>
            <a:r>
              <a:rPr lang="en-US" sz="900" b="1" dirty="0"/>
              <a:t>Applied Research - Science supporting Society and Economy</a:t>
            </a:r>
            <a:r>
              <a:rPr lang="en-US" sz="900" dirty="0"/>
              <a:t>: </a:t>
            </a:r>
          </a:p>
          <a:p>
            <a:pPr marL="171450" indent="-171450">
              <a:buAutoNum type="arabicPeriod" startAt="3"/>
            </a:pPr>
            <a:r>
              <a:rPr lang="en-US" sz="900" dirty="0"/>
              <a:t>Protecting the Marine Environment – Implementing    the MSFD; </a:t>
            </a:r>
          </a:p>
          <a:p>
            <a:pPr marL="171450" indent="-171450">
              <a:buAutoNum type="arabicPeriod" startAt="4"/>
            </a:pPr>
            <a:r>
              <a:rPr lang="en-US" sz="900" dirty="0"/>
              <a:t>Marine Renewable Energy - Powering Europe; </a:t>
            </a:r>
          </a:p>
          <a:p>
            <a:pPr marL="171450" indent="-171450">
              <a:buAutoNum type="arabicPeriod" startAt="5"/>
            </a:pPr>
            <a:r>
              <a:rPr lang="en-US" sz="900" dirty="0"/>
              <a:t>The Greening of Maritime Transport - Safety,    Surveillance and Logistics; </a:t>
            </a:r>
          </a:p>
          <a:p>
            <a:pPr marL="171450" indent="-171450">
              <a:buAutoNum type="arabicPeriod" startAt="5"/>
            </a:pPr>
            <a:r>
              <a:rPr lang="en-US" sz="900" dirty="0">
                <a:solidFill>
                  <a:srgbClr val="FF0000"/>
                </a:solidFill>
              </a:rPr>
              <a:t>Reclaiming Our Ocean Heritage - Marine/Maritime    Leisure and Tourism; </a:t>
            </a:r>
          </a:p>
          <a:p>
            <a:pPr marL="171450" indent="-171450">
              <a:buAutoNum type="arabicPeriod" startAt="5"/>
            </a:pPr>
            <a:r>
              <a:rPr lang="en-US" sz="900" dirty="0"/>
              <a:t>The Marine (Blue) </a:t>
            </a:r>
            <a:r>
              <a:rPr lang="en-US" sz="900" dirty="0" err="1"/>
              <a:t>Bioeconomy</a:t>
            </a:r>
            <a:r>
              <a:rPr lang="en-US" sz="900" dirty="0"/>
              <a:t>: Fisheries,    Aquaculture, Seafood; </a:t>
            </a:r>
          </a:p>
          <a:p>
            <a:pPr marL="171450" indent="-171450">
              <a:buAutoNum type="arabicPeriod" startAt="5"/>
            </a:pPr>
            <a:r>
              <a:rPr lang="en-US" sz="900" dirty="0">
                <a:solidFill>
                  <a:srgbClr val="FF0000"/>
                </a:solidFill>
              </a:rPr>
              <a:t>Harvesting the oceans non-living resources:    Sustainable mineral, oil and gas extraction from    coastal and offshore areas.</a:t>
            </a:r>
          </a:p>
        </p:txBody>
      </p:sp>
      <p:sp>
        <p:nvSpPr>
          <p:cNvPr id="9" name="Rectangle 8">
            <a:extLst>
              <a:ext uri="{FF2B5EF4-FFF2-40B4-BE49-F238E27FC236}">
                <a16:creationId xmlns:a16="http://schemas.microsoft.com/office/drawing/2014/main" id="{9491AE2F-EC85-4647-91A4-1F36EA3318BA}"/>
              </a:ext>
            </a:extLst>
          </p:cNvPr>
          <p:cNvSpPr/>
          <p:nvPr/>
        </p:nvSpPr>
        <p:spPr>
          <a:xfrm>
            <a:off x="309377" y="5137586"/>
            <a:ext cx="2156447" cy="1200329"/>
          </a:xfrm>
          <a:prstGeom prst="rect">
            <a:avLst/>
          </a:prstGeom>
        </p:spPr>
        <p:txBody>
          <a:bodyPr wrap="square">
            <a:spAutoFit/>
          </a:bodyPr>
          <a:lstStyle/>
          <a:p>
            <a:r>
              <a:rPr lang="en-US" sz="900" b="1" dirty="0"/>
              <a:t>Critical Supports/Infrastructure needs: </a:t>
            </a:r>
          </a:p>
          <a:p>
            <a:pPr marL="171450" indent="-171450">
              <a:buAutoNum type="arabicPeriod" startAt="9"/>
            </a:pPr>
            <a:r>
              <a:rPr lang="en-US" sz="900" dirty="0"/>
              <a:t>A European Atlantic Ocean Observing and    Forecasting Capability (including seabed mapping); </a:t>
            </a:r>
          </a:p>
          <a:p>
            <a:pPr marL="171450" indent="-171450">
              <a:buAutoNum type="arabicPeriod" startAt="10"/>
            </a:pPr>
            <a:r>
              <a:rPr lang="en-US" sz="900" dirty="0">
                <a:solidFill>
                  <a:srgbClr val="FF0000"/>
                </a:solidFill>
              </a:rPr>
              <a:t>An Atlantic Marine Socio-Economic Assessment    Capability and Database; </a:t>
            </a:r>
          </a:p>
          <a:p>
            <a:r>
              <a:rPr lang="en-US" sz="900" dirty="0"/>
              <a:t>11.   A European Atlantic Marine Science and Technology    Foresight Platform.</a:t>
            </a:r>
          </a:p>
        </p:txBody>
      </p:sp>
      <p:sp>
        <p:nvSpPr>
          <p:cNvPr id="11" name="Rectangle 10">
            <a:extLst>
              <a:ext uri="{FF2B5EF4-FFF2-40B4-BE49-F238E27FC236}">
                <a16:creationId xmlns:a16="http://schemas.microsoft.com/office/drawing/2014/main" id="{EB989144-F4F6-44DB-B312-B450A54776D4}"/>
              </a:ext>
            </a:extLst>
          </p:cNvPr>
          <p:cNvSpPr/>
          <p:nvPr/>
        </p:nvSpPr>
        <p:spPr>
          <a:xfrm>
            <a:off x="5440124" y="2039711"/>
            <a:ext cx="2615267" cy="1338828"/>
          </a:xfrm>
          <a:prstGeom prst="rect">
            <a:avLst/>
          </a:prstGeom>
        </p:spPr>
        <p:txBody>
          <a:bodyPr wrap="square">
            <a:spAutoFit/>
          </a:bodyPr>
          <a:lstStyle/>
          <a:p>
            <a:r>
              <a:rPr lang="en-US" sz="900" b="1" dirty="0"/>
              <a:t>Key enabling knowledge for the Mediterranean</a:t>
            </a:r>
          </a:p>
          <a:p>
            <a:pPr marL="171450" indent="-171450">
              <a:buFont typeface="+mj-lt"/>
              <a:buAutoNum type="arabicPeriod"/>
            </a:pPr>
            <a:r>
              <a:rPr lang="en-US" sz="900" dirty="0">
                <a:solidFill>
                  <a:srgbClr val="FF0000"/>
                </a:solidFill>
              </a:rPr>
              <a:t>Mediterranean Sea ecosystems: services,  resources, vulnerability and resilience to natural  and anthropogenic pressures </a:t>
            </a:r>
          </a:p>
          <a:p>
            <a:pPr marL="171450" indent="-171450">
              <a:buFont typeface="+mj-lt"/>
              <a:buAutoNum type="arabicPeriod"/>
            </a:pPr>
            <a:r>
              <a:rPr lang="en-US" sz="900" dirty="0"/>
              <a:t>Mediterranean Sea dynamics: developing services in the field of sustainable adaptation to climate change and plans for mitigation </a:t>
            </a:r>
          </a:p>
          <a:p>
            <a:pPr marL="171450" indent="-171450">
              <a:buFont typeface="+mj-lt"/>
              <a:buAutoNum type="arabicPeriod"/>
            </a:pPr>
            <a:r>
              <a:rPr lang="en-US" sz="900" dirty="0"/>
              <a:t>Hazards and the protection of coastal areas  in the Mediterranean</a:t>
            </a:r>
          </a:p>
        </p:txBody>
      </p:sp>
      <p:sp>
        <p:nvSpPr>
          <p:cNvPr id="12" name="Rectangle 11">
            <a:extLst>
              <a:ext uri="{FF2B5EF4-FFF2-40B4-BE49-F238E27FC236}">
                <a16:creationId xmlns:a16="http://schemas.microsoft.com/office/drawing/2014/main" id="{628EFD35-B493-4337-B209-DF29D4DAC273}"/>
              </a:ext>
            </a:extLst>
          </p:cNvPr>
          <p:cNvSpPr/>
          <p:nvPr/>
        </p:nvSpPr>
        <p:spPr>
          <a:xfrm>
            <a:off x="5440124" y="3455566"/>
            <a:ext cx="2997129" cy="1338828"/>
          </a:xfrm>
          <a:prstGeom prst="rect">
            <a:avLst/>
          </a:prstGeom>
        </p:spPr>
        <p:txBody>
          <a:bodyPr wrap="square">
            <a:spAutoFit/>
          </a:bodyPr>
          <a:lstStyle/>
          <a:p>
            <a:r>
              <a:rPr lang="en-US" sz="900" b="1" dirty="0"/>
              <a:t>Key sectoral enablers in the Mediterranean</a:t>
            </a:r>
            <a:r>
              <a:rPr lang="en-US" sz="900" dirty="0"/>
              <a:t>	</a:t>
            </a:r>
          </a:p>
          <a:p>
            <a:pPr marL="171450" indent="-171450">
              <a:buFont typeface="+mj-lt"/>
              <a:buAutoNum type="arabicPeriod"/>
            </a:pPr>
            <a:r>
              <a:rPr lang="en-US" sz="900" dirty="0">
                <a:solidFill>
                  <a:srgbClr val="FF0000"/>
                </a:solidFill>
              </a:rPr>
              <a:t>Innovative businesses based on marine bio-resources  in the Mediterranean </a:t>
            </a:r>
          </a:p>
          <a:p>
            <a:pPr marL="171450" indent="-171450">
              <a:buFont typeface="+mj-lt"/>
              <a:buAutoNum type="arabicPeriod"/>
            </a:pPr>
            <a:r>
              <a:rPr lang="en-US" sz="900" dirty="0"/>
              <a:t>Ecosystem-based management of Mediterranean aquaculture and fisheries </a:t>
            </a:r>
          </a:p>
          <a:p>
            <a:pPr marL="171450" indent="-171450">
              <a:buFont typeface="+mj-lt"/>
              <a:buAutoNum type="arabicPeriod"/>
            </a:pPr>
            <a:r>
              <a:rPr lang="en-US" sz="900" dirty="0">
                <a:solidFill>
                  <a:srgbClr val="FF0000"/>
                </a:solidFill>
              </a:rPr>
              <a:t>Sustainable tourism in the Mediterranean </a:t>
            </a:r>
          </a:p>
          <a:p>
            <a:pPr marL="171450" indent="-171450">
              <a:buFont typeface="+mj-lt"/>
              <a:buAutoNum type="arabicPeriod"/>
            </a:pPr>
            <a:r>
              <a:rPr lang="en-US" sz="900" dirty="0"/>
              <a:t>Maritime clusters in the Mediterranean</a:t>
            </a:r>
          </a:p>
          <a:p>
            <a:pPr marL="171450" indent="-171450">
              <a:buFont typeface="+mj-lt"/>
              <a:buAutoNum type="arabicPeriod"/>
            </a:pPr>
            <a:r>
              <a:rPr lang="en-US" sz="900" dirty="0"/>
              <a:t>Maritime Spatial Planning and Integrated  Coastal Zone Management in the Mediterranean </a:t>
            </a:r>
          </a:p>
        </p:txBody>
      </p:sp>
      <p:sp>
        <p:nvSpPr>
          <p:cNvPr id="13" name="Rectangle 12">
            <a:extLst>
              <a:ext uri="{FF2B5EF4-FFF2-40B4-BE49-F238E27FC236}">
                <a16:creationId xmlns:a16="http://schemas.microsoft.com/office/drawing/2014/main" id="{3CD92763-53BD-4B0A-9D58-F4AE7807339C}"/>
              </a:ext>
            </a:extLst>
          </p:cNvPr>
          <p:cNvSpPr/>
          <p:nvPr/>
        </p:nvSpPr>
        <p:spPr>
          <a:xfrm>
            <a:off x="5440124" y="4939427"/>
            <a:ext cx="3074564" cy="1477328"/>
          </a:xfrm>
          <a:prstGeom prst="rect">
            <a:avLst/>
          </a:prstGeom>
        </p:spPr>
        <p:txBody>
          <a:bodyPr wrap="square">
            <a:spAutoFit/>
          </a:bodyPr>
          <a:lstStyle/>
          <a:p>
            <a:r>
              <a:rPr lang="en-US" sz="900" b="1" dirty="0"/>
              <a:t>Enabling technology and capacity creation for the Mediterranean Innovative human potential and infrastructure required </a:t>
            </a:r>
          </a:p>
          <a:p>
            <a:pPr marL="171450" indent="-171450">
              <a:buFont typeface="+mj-lt"/>
              <a:buAutoNum type="arabicPeriod"/>
            </a:pPr>
            <a:r>
              <a:rPr lang="en-US" sz="900" dirty="0">
                <a:solidFill>
                  <a:srgbClr val="FF0000"/>
                </a:solidFill>
              </a:rPr>
              <a:t>Smart, greener maritime transport and facilities  in the Mediterranean  </a:t>
            </a:r>
          </a:p>
          <a:p>
            <a:pPr marL="171450" indent="-171450">
              <a:buFont typeface="+mj-lt"/>
              <a:buAutoNum type="arabicPeriod"/>
            </a:pPr>
            <a:r>
              <a:rPr lang="en-US" sz="900" dirty="0"/>
              <a:t>Observing systems and operational oceanography capacities in the Mediterranean </a:t>
            </a:r>
          </a:p>
          <a:p>
            <a:pPr marL="171450" indent="-171450">
              <a:buFont typeface="+mj-lt"/>
              <a:buAutoNum type="arabicPeriod"/>
            </a:pPr>
            <a:r>
              <a:rPr lang="en-US" sz="900" dirty="0"/>
              <a:t>Multi-purpose offshore platforms in the Mediterranean </a:t>
            </a:r>
          </a:p>
          <a:p>
            <a:pPr marL="171450" indent="-171450">
              <a:buFont typeface="+mj-lt"/>
              <a:buAutoNum type="arabicPeriod"/>
            </a:pPr>
            <a:r>
              <a:rPr lang="en-US" sz="900" dirty="0"/>
              <a:t>Marine and coastal cultural heritage in the Mediterranean: discovering, protecting and valuing</a:t>
            </a:r>
          </a:p>
        </p:txBody>
      </p:sp>
      <p:sp>
        <p:nvSpPr>
          <p:cNvPr id="14" name="Rectangle 13">
            <a:extLst>
              <a:ext uri="{FF2B5EF4-FFF2-40B4-BE49-F238E27FC236}">
                <a16:creationId xmlns:a16="http://schemas.microsoft.com/office/drawing/2014/main" id="{0EFB000E-D6D8-4F66-87F3-DA72FBCAE6E5}"/>
              </a:ext>
            </a:extLst>
          </p:cNvPr>
          <p:cNvSpPr/>
          <p:nvPr/>
        </p:nvSpPr>
        <p:spPr>
          <a:xfrm>
            <a:off x="2702098" y="2126956"/>
            <a:ext cx="2319980" cy="1338828"/>
          </a:xfrm>
          <a:prstGeom prst="rect">
            <a:avLst/>
          </a:prstGeom>
        </p:spPr>
        <p:txBody>
          <a:bodyPr wrap="square">
            <a:spAutoFit/>
          </a:bodyPr>
          <a:lstStyle/>
          <a:p>
            <a:r>
              <a:rPr lang="en-US" sz="900" b="1" dirty="0"/>
              <a:t>Basic Research and New Knowledge</a:t>
            </a:r>
          </a:p>
          <a:p>
            <a:pPr marL="171450" indent="-171450">
              <a:buAutoNum type="arabicPeriod"/>
            </a:pPr>
            <a:r>
              <a:rPr lang="en-US" sz="900" dirty="0"/>
              <a:t> Geological structure and dynamics of the Black Sea Basin</a:t>
            </a:r>
          </a:p>
          <a:p>
            <a:pPr marL="171450" indent="-171450">
              <a:buAutoNum type="arabicPeriod"/>
            </a:pPr>
            <a:r>
              <a:rPr lang="en-US" sz="900" dirty="0"/>
              <a:t>Physical climate, hydrological cycle, ventilation and inter‐basin coupling </a:t>
            </a:r>
          </a:p>
          <a:p>
            <a:pPr marL="171450" indent="-171450">
              <a:buAutoNum type="arabicPeriod"/>
            </a:pPr>
            <a:r>
              <a:rPr lang="en-US" sz="900" dirty="0"/>
              <a:t>Climatic variability, ocean acidification</a:t>
            </a:r>
          </a:p>
          <a:p>
            <a:pPr marL="171450" indent="-171450">
              <a:buAutoNum type="arabicPeriod"/>
            </a:pPr>
            <a:r>
              <a:rPr lang="en-US" sz="900" dirty="0"/>
              <a:t>Biodiversity, invasive species</a:t>
            </a:r>
          </a:p>
          <a:p>
            <a:pPr marL="171450" indent="-171450">
              <a:buAutoNum type="arabicPeriod"/>
            </a:pPr>
            <a:r>
              <a:rPr lang="en-US" sz="900" dirty="0" err="1"/>
              <a:t>Euthropication</a:t>
            </a:r>
            <a:r>
              <a:rPr lang="en-US" sz="900" dirty="0"/>
              <a:t>, good ecosystem health</a:t>
            </a:r>
          </a:p>
          <a:p>
            <a:pPr marL="171450" indent="-171450">
              <a:buAutoNum type="arabicPeriod"/>
            </a:pPr>
            <a:r>
              <a:rPr lang="en-US" sz="900" dirty="0"/>
              <a:t>Deep sea research</a:t>
            </a:r>
          </a:p>
        </p:txBody>
      </p:sp>
      <p:sp>
        <p:nvSpPr>
          <p:cNvPr id="15" name="Rectangle 14">
            <a:extLst>
              <a:ext uri="{FF2B5EF4-FFF2-40B4-BE49-F238E27FC236}">
                <a16:creationId xmlns:a16="http://schemas.microsoft.com/office/drawing/2014/main" id="{8CB01497-6114-491E-B3C8-A5D4B4FB6C32}"/>
              </a:ext>
            </a:extLst>
          </p:cNvPr>
          <p:cNvSpPr/>
          <p:nvPr/>
        </p:nvSpPr>
        <p:spPr>
          <a:xfrm>
            <a:off x="2795230" y="3481739"/>
            <a:ext cx="2029087" cy="1615827"/>
          </a:xfrm>
          <a:prstGeom prst="rect">
            <a:avLst/>
          </a:prstGeom>
        </p:spPr>
        <p:txBody>
          <a:bodyPr wrap="square">
            <a:spAutoFit/>
          </a:bodyPr>
          <a:lstStyle/>
          <a:p>
            <a:r>
              <a:rPr lang="en-US" sz="900" b="1" dirty="0"/>
              <a:t>Applied Research - Science supporting Society and Economy</a:t>
            </a:r>
            <a:r>
              <a:rPr lang="en-US" sz="900" dirty="0"/>
              <a:t>:</a:t>
            </a:r>
          </a:p>
          <a:p>
            <a:pPr marL="171450" indent="-171450">
              <a:buFont typeface="+mj-lt"/>
              <a:buAutoNum type="arabicPeriod"/>
            </a:pPr>
            <a:r>
              <a:rPr lang="en-US" sz="900" dirty="0"/>
              <a:t>Renewable energy, mineral resources, communication projects</a:t>
            </a:r>
          </a:p>
          <a:p>
            <a:pPr marL="171450" indent="-171450">
              <a:buFont typeface="+mj-lt"/>
              <a:buAutoNum type="arabicPeriod"/>
            </a:pPr>
            <a:r>
              <a:rPr lang="en-US" sz="900" dirty="0"/>
              <a:t>Maritime Transport</a:t>
            </a:r>
          </a:p>
          <a:p>
            <a:pPr marL="171450" indent="-171450">
              <a:buFont typeface="+mj-lt"/>
              <a:buAutoNum type="arabicPeriod"/>
            </a:pPr>
            <a:r>
              <a:rPr lang="en-US" sz="900" dirty="0"/>
              <a:t>Sustainable fisheries and aquaculture</a:t>
            </a:r>
          </a:p>
          <a:p>
            <a:pPr marL="171450" indent="-171450">
              <a:buFont typeface="+mj-lt"/>
              <a:buAutoNum type="arabicPeriod"/>
            </a:pPr>
            <a:r>
              <a:rPr lang="en-US" sz="900" dirty="0"/>
              <a:t>Marine biotechnology</a:t>
            </a:r>
          </a:p>
          <a:p>
            <a:pPr marL="171450" indent="-171450">
              <a:buFont typeface="+mj-lt"/>
              <a:buAutoNum type="arabicPeriod"/>
            </a:pPr>
            <a:r>
              <a:rPr lang="en-US" sz="900" dirty="0"/>
              <a:t>Natural hazards</a:t>
            </a:r>
          </a:p>
          <a:p>
            <a:pPr marL="171450" indent="-171450">
              <a:buFont typeface="+mj-lt"/>
              <a:buAutoNum type="arabicPeriod"/>
            </a:pPr>
            <a:r>
              <a:rPr lang="en-US" sz="900" dirty="0"/>
              <a:t>Socio-economic research</a:t>
            </a:r>
          </a:p>
          <a:p>
            <a:pPr marL="171450" indent="-171450">
              <a:buFont typeface="+mj-lt"/>
              <a:buAutoNum type="arabicPeriod"/>
            </a:pPr>
            <a:r>
              <a:rPr lang="en-US" sz="900" dirty="0"/>
              <a:t>MSP, MPA, ICZM</a:t>
            </a:r>
          </a:p>
        </p:txBody>
      </p:sp>
      <p:sp>
        <p:nvSpPr>
          <p:cNvPr id="16" name="Rectangle 15">
            <a:extLst>
              <a:ext uri="{FF2B5EF4-FFF2-40B4-BE49-F238E27FC236}">
                <a16:creationId xmlns:a16="http://schemas.microsoft.com/office/drawing/2014/main" id="{D6BAA4EC-79A8-47E4-8F58-28151B2AEEC9}"/>
              </a:ext>
            </a:extLst>
          </p:cNvPr>
          <p:cNvSpPr/>
          <p:nvPr/>
        </p:nvSpPr>
        <p:spPr>
          <a:xfrm>
            <a:off x="2855767" y="5152559"/>
            <a:ext cx="2029087" cy="923330"/>
          </a:xfrm>
          <a:prstGeom prst="rect">
            <a:avLst/>
          </a:prstGeom>
        </p:spPr>
        <p:txBody>
          <a:bodyPr wrap="square">
            <a:spAutoFit/>
          </a:bodyPr>
          <a:lstStyle/>
          <a:p>
            <a:r>
              <a:rPr lang="en-US" sz="900" b="1" dirty="0"/>
              <a:t>Critical Supports/Infrastructure needs: </a:t>
            </a:r>
          </a:p>
          <a:p>
            <a:pPr marL="171450" indent="-171450">
              <a:buFont typeface="+mj-lt"/>
              <a:buAutoNum type="arabicPeriod"/>
            </a:pPr>
            <a:r>
              <a:rPr lang="en-US" sz="900" dirty="0"/>
              <a:t>Tools for policy implementation</a:t>
            </a:r>
          </a:p>
          <a:p>
            <a:pPr marL="171450" indent="-171450">
              <a:buFont typeface="+mj-lt"/>
              <a:buAutoNum type="arabicPeriod"/>
            </a:pPr>
            <a:r>
              <a:rPr lang="en-US" sz="900" dirty="0"/>
              <a:t>Observation and forecasting systems</a:t>
            </a:r>
          </a:p>
          <a:p>
            <a:pPr marL="171450" indent="-171450">
              <a:buFont typeface="+mj-lt"/>
              <a:buAutoNum type="arabicPeriod"/>
            </a:pPr>
            <a:r>
              <a:rPr lang="en-US" sz="900" dirty="0"/>
              <a:t>Marine research infrastructure</a:t>
            </a:r>
          </a:p>
          <a:p>
            <a:pPr marL="171450" indent="-171450">
              <a:buFont typeface="+mj-lt"/>
              <a:buAutoNum type="arabicPeriod"/>
            </a:pPr>
            <a:r>
              <a:rPr lang="en-US" sz="900" dirty="0"/>
              <a:t>Human capacity building</a:t>
            </a:r>
          </a:p>
        </p:txBody>
      </p:sp>
      <p:sp>
        <p:nvSpPr>
          <p:cNvPr id="2" name="TextBox 1">
            <a:extLst>
              <a:ext uri="{FF2B5EF4-FFF2-40B4-BE49-F238E27FC236}">
                <a16:creationId xmlns:a16="http://schemas.microsoft.com/office/drawing/2014/main" id="{EE97D3D5-15AE-4EA2-BD89-6D0CACEBFC93}"/>
              </a:ext>
            </a:extLst>
          </p:cNvPr>
          <p:cNvSpPr txBox="1"/>
          <p:nvPr/>
        </p:nvSpPr>
        <p:spPr>
          <a:xfrm flipH="1">
            <a:off x="760146" y="2677280"/>
            <a:ext cx="7138553" cy="3477875"/>
          </a:xfrm>
          <a:prstGeom prst="rect">
            <a:avLst/>
          </a:prstGeom>
          <a:solidFill>
            <a:schemeClr val="bg2"/>
          </a:solidFill>
        </p:spPr>
        <p:txBody>
          <a:bodyPr wrap="square" rtlCol="0">
            <a:spAutoFit/>
          </a:bodyPr>
          <a:lstStyle/>
          <a:p>
            <a:r>
              <a:rPr lang="en-US" sz="2000" b="1" dirty="0">
                <a:solidFill>
                  <a:srgbClr val="0070C0"/>
                </a:solidFill>
              </a:rPr>
              <a:t>RED TOPICS: LACKING IN PRESENT BS SRA  - </a:t>
            </a:r>
          </a:p>
          <a:p>
            <a:r>
              <a:rPr lang="en-US" sz="2000" b="1" dirty="0">
                <a:solidFill>
                  <a:srgbClr val="0070C0"/>
                </a:solidFill>
              </a:rPr>
              <a:t>(A </a:t>
            </a:r>
            <a:r>
              <a:rPr lang="en-US" sz="2000" b="1" dirty="0" err="1">
                <a:solidFill>
                  <a:srgbClr val="0070C0"/>
                </a:solidFill>
              </a:rPr>
              <a:t>Stanica</a:t>
            </a:r>
            <a:r>
              <a:rPr lang="en-US" sz="2000" b="1" dirty="0">
                <a:solidFill>
                  <a:srgbClr val="0070C0"/>
                </a:solidFill>
              </a:rPr>
              <a:t>) – I SUPPORT THE INCLUSION OF THE POINTS FROM THE ATLANTIC… HISTORICAL HERITAGE IS A MAJOR POINT, SO ARE OIL AND GAS – AND I THINK GAS-HYDRATES SHOULD STAND SEPARATELY AS THEY ALSO IMPLY STRONG TECHNOLOGICAL DEVELOPMENT FOR THE COASTAL COMMUNITIES</a:t>
            </a:r>
          </a:p>
          <a:p>
            <a:r>
              <a:rPr lang="en-US" sz="2000" b="1" dirty="0">
                <a:solidFill>
                  <a:srgbClr val="0070C0"/>
                </a:solidFill>
              </a:rPr>
              <a:t>SMART GREENER MARITIME TRANSPORT AND FACILITIES ARE ALSO CRITICAL FOR A BLUE TRANSPORT</a:t>
            </a:r>
          </a:p>
          <a:p>
            <a:endParaRPr lang="en-US" sz="2000" b="1" dirty="0">
              <a:solidFill>
                <a:srgbClr val="0070C0"/>
              </a:solidFill>
            </a:endParaRPr>
          </a:p>
          <a:p>
            <a:r>
              <a:rPr lang="en-US" sz="2000" b="1" dirty="0">
                <a:solidFill>
                  <a:srgbClr val="0070C0"/>
                </a:solidFill>
              </a:rPr>
              <a:t>A </a:t>
            </a:r>
            <a:r>
              <a:rPr lang="en-US" sz="2000" b="1" dirty="0" err="1">
                <a:solidFill>
                  <a:srgbClr val="0070C0"/>
                </a:solidFill>
              </a:rPr>
              <a:t>Stanica</a:t>
            </a:r>
            <a:r>
              <a:rPr lang="en-US" sz="2000" b="1" dirty="0">
                <a:solidFill>
                  <a:srgbClr val="0070C0"/>
                </a:solidFill>
              </a:rPr>
              <a:t>: Need More on Education </a:t>
            </a:r>
            <a:r>
              <a:rPr lang="en-US" sz="2000" b="1" dirty="0">
                <a:solidFill>
                  <a:srgbClr val="00B050"/>
                </a:solidFill>
              </a:rPr>
              <a:t>capacity building/BLUE work force/Blue talents for the future/outreach/careers</a:t>
            </a:r>
          </a:p>
        </p:txBody>
      </p:sp>
      <p:sp>
        <p:nvSpPr>
          <p:cNvPr id="18" name="TextBox 17">
            <a:extLst>
              <a:ext uri="{FF2B5EF4-FFF2-40B4-BE49-F238E27FC236}">
                <a16:creationId xmlns:a16="http://schemas.microsoft.com/office/drawing/2014/main" id="{D7223F3C-188C-4305-A60A-9F5450E45928}"/>
              </a:ext>
            </a:extLst>
          </p:cNvPr>
          <p:cNvSpPr txBox="1"/>
          <p:nvPr/>
        </p:nvSpPr>
        <p:spPr>
          <a:xfrm>
            <a:off x="235131" y="235132"/>
            <a:ext cx="8188585" cy="954107"/>
          </a:xfrm>
          <a:prstGeom prst="rect">
            <a:avLst/>
          </a:prstGeom>
          <a:noFill/>
        </p:spPr>
        <p:txBody>
          <a:bodyPr wrap="none" rtlCol="0">
            <a:spAutoFit/>
          </a:bodyPr>
          <a:lstStyle/>
          <a:p>
            <a:r>
              <a:rPr lang="en-US" sz="2800" dirty="0">
                <a:latin typeface="Arial" panose="020B0604020202020204" pitchFamily="34" charset="0"/>
                <a:ea typeface="MS Mincho" panose="02020609040205080304" pitchFamily="49" charset="-128"/>
                <a:cs typeface="Arial" panose="020B0604020202020204" pitchFamily="34" charset="0"/>
              </a:rPr>
              <a:t>2- </a:t>
            </a:r>
            <a:r>
              <a:rPr lang="en-US" sz="2800" dirty="0">
                <a:solidFill>
                  <a:srgbClr val="FF0000"/>
                </a:solidFill>
                <a:latin typeface="Arial" panose="020B0604020202020204" pitchFamily="34" charset="0"/>
                <a:ea typeface="MS Mincho" panose="02020609040205080304" pitchFamily="49" charset="-128"/>
                <a:cs typeface="Arial" panose="020B0604020202020204" pitchFamily="34" charset="0"/>
              </a:rPr>
              <a:t>How can the preparation of the new Black Sea </a:t>
            </a:r>
          </a:p>
          <a:p>
            <a:r>
              <a:rPr lang="en-US" sz="2800" dirty="0">
                <a:solidFill>
                  <a:srgbClr val="FF0000"/>
                </a:solidFill>
                <a:latin typeface="Arial" panose="020B0604020202020204" pitchFamily="34" charset="0"/>
                <a:ea typeface="MS Mincho" panose="02020609040205080304" pitchFamily="49" charset="-128"/>
                <a:cs typeface="Arial" panose="020B0604020202020204" pitchFamily="34" charset="0"/>
              </a:rPr>
              <a:t>SRIA be </a:t>
            </a:r>
            <a:r>
              <a:rPr lang="en-US" sz="2800" b="1" dirty="0">
                <a:solidFill>
                  <a:srgbClr val="FF0000"/>
                </a:solidFill>
                <a:latin typeface="Arial" panose="020B0604020202020204" pitchFamily="34" charset="0"/>
                <a:ea typeface="MS Mincho" panose="02020609040205080304" pitchFamily="49" charset="-128"/>
                <a:cs typeface="Arial" panose="020B0604020202020204" pitchFamily="34" charset="0"/>
              </a:rPr>
              <a:t>inspired from </a:t>
            </a:r>
            <a:r>
              <a:rPr lang="en-US" sz="2800" dirty="0">
                <a:latin typeface="Arial" panose="020B0604020202020204" pitchFamily="34" charset="0"/>
                <a:ea typeface="MS Mincho" panose="02020609040205080304" pitchFamily="49" charset="-128"/>
                <a:cs typeface="Arial" panose="020B0604020202020204" pitchFamily="34" charset="0"/>
              </a:rPr>
              <a:t>existing SRIAs?</a:t>
            </a:r>
          </a:p>
        </p:txBody>
      </p:sp>
    </p:spTree>
    <p:extLst>
      <p:ext uri="{BB962C8B-B14F-4D97-AF65-F5344CB8AC3E}">
        <p14:creationId xmlns:p14="http://schemas.microsoft.com/office/powerpoint/2010/main" val="814690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FAFC76-FE5D-416B-B54D-E2E86A744B30}"/>
              </a:ext>
            </a:extLst>
          </p:cNvPr>
          <p:cNvSpPr/>
          <p:nvPr/>
        </p:nvSpPr>
        <p:spPr>
          <a:xfrm>
            <a:off x="626164" y="1618856"/>
            <a:ext cx="7444409" cy="4524315"/>
          </a:xfrm>
          <a:prstGeom prst="rect">
            <a:avLst/>
          </a:prstGeom>
          <a:solidFill>
            <a:schemeClr val="accent1">
              <a:lumMod val="20000"/>
              <a:lumOff val="80000"/>
            </a:schemeClr>
          </a:solidFill>
        </p:spPr>
        <p:txBody>
          <a:bodyPr wrap="square">
            <a:spAutoFit/>
          </a:bodyPr>
          <a:lstStyle/>
          <a:p>
            <a:r>
              <a:rPr lang="en-US" sz="2400" dirty="0"/>
              <a:t>Major Challenges for the Black Sea:</a:t>
            </a:r>
          </a:p>
          <a:p>
            <a:r>
              <a:rPr lang="en-US" sz="2400" dirty="0"/>
              <a:t> </a:t>
            </a:r>
          </a:p>
          <a:p>
            <a:pPr marL="285750" indent="-285750">
              <a:buFont typeface="Arial" panose="020B0604020202020204" pitchFamily="34" charset="0"/>
              <a:buChar char="•"/>
            </a:pPr>
            <a:r>
              <a:rPr lang="en-US" sz="2400" dirty="0"/>
              <a:t>Need for more knowledge… but integrated and multidisciplinary</a:t>
            </a:r>
          </a:p>
          <a:p>
            <a:pPr marL="285750" indent="-285750">
              <a:buFont typeface="Arial" panose="020B0604020202020204" pitchFamily="34" charset="0"/>
              <a:buChar char="•"/>
            </a:pPr>
            <a:r>
              <a:rPr lang="en-US" sz="2400" dirty="0"/>
              <a:t>Applied science, but also integrated, holistic and towards blue economy. Developing solutions and products that will have to broad applications and impact, decrease costs</a:t>
            </a:r>
          </a:p>
          <a:p>
            <a:pPr marL="285750" indent="-285750">
              <a:buFont typeface="Arial" panose="020B0604020202020204" pitchFamily="34" charset="0"/>
              <a:buChar char="•"/>
            </a:pPr>
            <a:r>
              <a:rPr lang="en-US" sz="2400" dirty="0"/>
              <a:t>Emphasis on technology and observing systems, take account on what exists</a:t>
            </a:r>
          </a:p>
          <a:p>
            <a:pPr marL="285750" indent="-285750">
              <a:buFont typeface="Arial" panose="020B0604020202020204" pitchFamily="34" charset="0"/>
              <a:buChar char="•"/>
            </a:pPr>
            <a:r>
              <a:rPr lang="en-US" sz="2400" i="1" dirty="0">
                <a:solidFill>
                  <a:srgbClr val="FF0000"/>
                </a:solidFill>
              </a:rPr>
              <a:t>France(IFREMER): Consider listing challenges related to economy and ecosystem separately</a:t>
            </a:r>
          </a:p>
        </p:txBody>
      </p:sp>
      <p:sp>
        <p:nvSpPr>
          <p:cNvPr id="4" name="TextBox 3">
            <a:extLst>
              <a:ext uri="{FF2B5EF4-FFF2-40B4-BE49-F238E27FC236}">
                <a16:creationId xmlns:a16="http://schemas.microsoft.com/office/drawing/2014/main" id="{D7223F3C-188C-4305-A60A-9F5450E45928}"/>
              </a:ext>
            </a:extLst>
          </p:cNvPr>
          <p:cNvSpPr txBox="1"/>
          <p:nvPr/>
        </p:nvSpPr>
        <p:spPr>
          <a:xfrm>
            <a:off x="235131" y="235132"/>
            <a:ext cx="8188585" cy="954107"/>
          </a:xfrm>
          <a:prstGeom prst="rect">
            <a:avLst/>
          </a:prstGeom>
          <a:noFill/>
        </p:spPr>
        <p:txBody>
          <a:bodyPr wrap="none" rtlCol="0">
            <a:spAutoFit/>
          </a:bodyPr>
          <a:lstStyle/>
          <a:p>
            <a:r>
              <a:rPr lang="en-US" sz="2800" dirty="0">
                <a:latin typeface="Arial" panose="020B0604020202020204" pitchFamily="34" charset="0"/>
                <a:ea typeface="MS Mincho" panose="02020609040205080304" pitchFamily="49" charset="-128"/>
                <a:cs typeface="Arial" panose="020B0604020202020204" pitchFamily="34" charset="0"/>
              </a:rPr>
              <a:t>2- </a:t>
            </a:r>
            <a:r>
              <a:rPr lang="en-US" sz="2800" dirty="0">
                <a:solidFill>
                  <a:srgbClr val="FF0000"/>
                </a:solidFill>
                <a:latin typeface="Arial" panose="020B0604020202020204" pitchFamily="34" charset="0"/>
                <a:ea typeface="MS Mincho" panose="02020609040205080304" pitchFamily="49" charset="-128"/>
                <a:cs typeface="Arial" panose="020B0604020202020204" pitchFamily="34" charset="0"/>
              </a:rPr>
              <a:t>How can the preparation of the new Black Sea </a:t>
            </a:r>
          </a:p>
          <a:p>
            <a:r>
              <a:rPr lang="en-US" sz="2800" dirty="0">
                <a:solidFill>
                  <a:srgbClr val="FF0000"/>
                </a:solidFill>
                <a:latin typeface="Arial" panose="020B0604020202020204" pitchFamily="34" charset="0"/>
                <a:ea typeface="MS Mincho" panose="02020609040205080304" pitchFamily="49" charset="-128"/>
                <a:cs typeface="Arial" panose="020B0604020202020204" pitchFamily="34" charset="0"/>
              </a:rPr>
              <a:t>SRIA be </a:t>
            </a:r>
            <a:r>
              <a:rPr lang="en-US" sz="2800" b="1" dirty="0">
                <a:solidFill>
                  <a:srgbClr val="FF0000"/>
                </a:solidFill>
                <a:latin typeface="Arial" panose="020B0604020202020204" pitchFamily="34" charset="0"/>
                <a:ea typeface="MS Mincho" panose="02020609040205080304" pitchFamily="49" charset="-128"/>
                <a:cs typeface="Arial" panose="020B0604020202020204" pitchFamily="34" charset="0"/>
              </a:rPr>
              <a:t>inspired from </a:t>
            </a:r>
            <a:r>
              <a:rPr lang="en-US" sz="2800" dirty="0">
                <a:latin typeface="Arial" panose="020B0604020202020204" pitchFamily="34" charset="0"/>
                <a:ea typeface="MS Mincho" panose="02020609040205080304" pitchFamily="49" charset="-128"/>
                <a:cs typeface="Arial" panose="020B0604020202020204" pitchFamily="34" charset="0"/>
              </a:rPr>
              <a:t>existing SRIAs?</a:t>
            </a:r>
          </a:p>
        </p:txBody>
      </p:sp>
    </p:spTree>
    <p:extLst>
      <p:ext uri="{BB962C8B-B14F-4D97-AF65-F5344CB8AC3E}">
        <p14:creationId xmlns:p14="http://schemas.microsoft.com/office/powerpoint/2010/main" val="28630373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7223F3C-188C-4305-A60A-9F5450E45928}"/>
              </a:ext>
            </a:extLst>
          </p:cNvPr>
          <p:cNvSpPr txBox="1"/>
          <p:nvPr/>
        </p:nvSpPr>
        <p:spPr>
          <a:xfrm>
            <a:off x="235131" y="1462048"/>
            <a:ext cx="8908869" cy="3416320"/>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Black </a:t>
            </a:r>
            <a:endParaRPr lang="tr-TR"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Presented during December 2017 workshop</a:t>
            </a:r>
          </a:p>
          <a:p>
            <a:endParaRPr lang="en-US" sz="2400" dirty="0">
              <a:solidFill>
                <a:srgbClr val="FF0000"/>
              </a:solidFill>
              <a:latin typeface="Arial" panose="020B0604020202020204" pitchFamily="34" charset="0"/>
              <a:cs typeface="Arial" panose="020B0604020202020204" pitchFamily="34" charset="0"/>
            </a:endParaRPr>
          </a:p>
          <a:p>
            <a:r>
              <a:rPr lang="en-US" sz="2400" dirty="0">
                <a:solidFill>
                  <a:srgbClr val="FF0000"/>
                </a:solidFill>
                <a:latin typeface="Arial" panose="020B0604020202020204" pitchFamily="34" charset="0"/>
                <a:cs typeface="Arial" panose="020B0604020202020204" pitchFamily="34" charset="0"/>
              </a:rPr>
              <a:t>Red </a:t>
            </a:r>
            <a:endParaRPr lang="tr-TR" sz="2400" dirty="0">
              <a:solidFill>
                <a:srgbClr val="FF0000"/>
              </a:solidFill>
              <a:latin typeface="Arial" panose="020B0604020202020204" pitchFamily="34" charset="0"/>
              <a:cs typeface="Arial" panose="020B0604020202020204" pitchFamily="34" charset="0"/>
            </a:endParaRPr>
          </a:p>
          <a:p>
            <a:r>
              <a:rPr lang="en-US" sz="2400" dirty="0">
                <a:solidFill>
                  <a:srgbClr val="FF0000"/>
                </a:solidFill>
                <a:latin typeface="Arial" panose="020B0604020202020204" pitchFamily="34" charset="0"/>
                <a:cs typeface="Arial" panose="020B0604020202020204" pitchFamily="34" charset="0"/>
              </a:rPr>
              <a:t>Revised after December 2017 workshop, using </a:t>
            </a:r>
          </a:p>
          <a:p>
            <a:r>
              <a:rPr lang="en-US" sz="2400" dirty="0">
                <a:solidFill>
                  <a:srgbClr val="FF0000"/>
                </a:solidFill>
                <a:latin typeface="Arial" panose="020B0604020202020204" pitchFamily="34" charset="0"/>
                <a:cs typeface="Arial" panose="020B0604020202020204" pitchFamily="34" charset="0"/>
              </a:rPr>
              <a:t>feedback during the talks,</a:t>
            </a:r>
            <a:r>
              <a:rPr lang="en-US" sz="2400" dirty="0">
                <a:latin typeface="Arial" panose="020B0604020202020204" pitchFamily="34" charset="0"/>
                <a:cs typeface="Arial" panose="020B0604020202020204" pitchFamily="34" charset="0"/>
              </a:rPr>
              <a:t> </a:t>
            </a:r>
            <a:r>
              <a:rPr lang="en-US" sz="2400" dirty="0">
                <a:solidFill>
                  <a:srgbClr val="FF0000"/>
                </a:solidFill>
                <a:latin typeface="Arial" panose="020B0604020202020204" pitchFamily="34" charset="0"/>
                <a:cs typeface="Arial" panose="020B0604020202020204" pitchFamily="34" charset="0"/>
              </a:rPr>
              <a:t>Re-circulated on Jan 05 2018</a:t>
            </a:r>
          </a:p>
          <a:p>
            <a:endParaRPr lang="en-US" sz="2400" dirty="0">
              <a:solidFill>
                <a:srgbClr val="FF0000"/>
              </a:solidFill>
              <a:latin typeface="Arial" panose="020B0604020202020204" pitchFamily="34" charset="0"/>
              <a:cs typeface="Arial" panose="020B0604020202020204" pitchFamily="34" charset="0"/>
            </a:endParaRPr>
          </a:p>
          <a:p>
            <a:r>
              <a:rPr lang="en-US" sz="2400" dirty="0">
                <a:solidFill>
                  <a:srgbClr val="0070C0"/>
                </a:solidFill>
                <a:latin typeface="Arial" panose="020B0604020202020204" pitchFamily="34" charset="0"/>
                <a:cs typeface="Arial" panose="020B0604020202020204" pitchFamily="34" charset="0"/>
              </a:rPr>
              <a:t>Blue </a:t>
            </a:r>
          </a:p>
          <a:p>
            <a:r>
              <a:rPr lang="en-US" sz="2400" dirty="0">
                <a:solidFill>
                  <a:srgbClr val="0070C0"/>
                </a:solidFill>
                <a:latin typeface="Arial" panose="020B0604020202020204" pitchFamily="34" charset="0"/>
                <a:cs typeface="Arial" panose="020B0604020202020204" pitchFamily="34" charset="0"/>
              </a:rPr>
              <a:t>Feedback sent after Jan 05 2018</a:t>
            </a:r>
          </a:p>
        </p:txBody>
      </p:sp>
    </p:spTree>
    <p:extLst>
      <p:ext uri="{BB962C8B-B14F-4D97-AF65-F5344CB8AC3E}">
        <p14:creationId xmlns:p14="http://schemas.microsoft.com/office/powerpoint/2010/main" val="16807782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FAFC76-FE5D-416B-B54D-E2E86A744B30}"/>
              </a:ext>
            </a:extLst>
          </p:cNvPr>
          <p:cNvSpPr/>
          <p:nvPr/>
        </p:nvSpPr>
        <p:spPr>
          <a:xfrm>
            <a:off x="626164" y="1629742"/>
            <a:ext cx="7444409" cy="4893647"/>
          </a:xfrm>
          <a:prstGeom prst="rect">
            <a:avLst/>
          </a:prstGeom>
          <a:solidFill>
            <a:schemeClr val="accent1">
              <a:lumMod val="20000"/>
              <a:lumOff val="80000"/>
            </a:schemeClr>
          </a:solidFill>
        </p:spPr>
        <p:txBody>
          <a:bodyPr wrap="square">
            <a:spAutoFit/>
          </a:bodyPr>
          <a:lstStyle/>
          <a:p>
            <a:r>
              <a:rPr lang="en-US" sz="2400" dirty="0">
                <a:solidFill>
                  <a:srgbClr val="FF0000"/>
                </a:solidFill>
              </a:rPr>
              <a:t>Specific</a:t>
            </a:r>
            <a:r>
              <a:rPr lang="en-US" sz="2400" dirty="0"/>
              <a:t> to ‘fundamental research’ pillar:</a:t>
            </a:r>
          </a:p>
          <a:p>
            <a:endParaRPr lang="en-US" sz="2400" dirty="0"/>
          </a:p>
          <a:p>
            <a:pPr marL="342900" indent="-342900">
              <a:buFont typeface="Arial" panose="020B0604020202020204" pitchFamily="34" charset="0"/>
              <a:buChar char="•"/>
            </a:pPr>
            <a:r>
              <a:rPr lang="en-US" sz="2400" dirty="0"/>
              <a:t>To be based on gaps/opportunities analyses</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Specific topics to be addressed: </a:t>
            </a:r>
            <a:r>
              <a:rPr lang="en-US" sz="2400" b="1" dirty="0"/>
              <a:t>fisheries and aquaculture,  </a:t>
            </a:r>
            <a:r>
              <a:rPr lang="en-US" sz="2400" b="1" dirty="0" err="1"/>
              <a:t>multistressors</a:t>
            </a:r>
            <a:r>
              <a:rPr lang="en-US" sz="2400" b="1" dirty="0"/>
              <a:t>, hypoxia, microbe-to-fish ecosystem models as prediction tools, litter and microplastics, vulnerable seafloor ecosystems in the context of deep-sea resource extraction, basin interconnections</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Form/foster scientific excellence centers, ‘pockets of excellence’ </a:t>
            </a:r>
          </a:p>
        </p:txBody>
      </p:sp>
      <p:sp>
        <p:nvSpPr>
          <p:cNvPr id="5" name="TextBox 4">
            <a:extLst>
              <a:ext uri="{FF2B5EF4-FFF2-40B4-BE49-F238E27FC236}">
                <a16:creationId xmlns:a16="http://schemas.microsoft.com/office/drawing/2014/main" id="{272193EC-3C64-4E69-B65F-71E7C5AE5209}"/>
              </a:ext>
            </a:extLst>
          </p:cNvPr>
          <p:cNvSpPr txBox="1"/>
          <p:nvPr/>
        </p:nvSpPr>
        <p:spPr>
          <a:xfrm>
            <a:off x="235131" y="235132"/>
            <a:ext cx="7917552" cy="954107"/>
          </a:xfrm>
          <a:prstGeom prst="rect">
            <a:avLst/>
          </a:prstGeom>
          <a:noFill/>
        </p:spPr>
        <p:txBody>
          <a:bodyPr wrap="none" rtlCol="0">
            <a:spAutoFit/>
          </a:bodyPr>
          <a:lstStyle/>
          <a:p>
            <a:r>
              <a:rPr lang="en-US" sz="2800" dirty="0">
                <a:latin typeface="Arial" panose="020B0604020202020204" pitchFamily="34" charset="0"/>
                <a:ea typeface="MS Mincho" panose="02020609040205080304" pitchFamily="49" charset="-128"/>
                <a:cs typeface="Arial" panose="020B0604020202020204" pitchFamily="34" charset="0"/>
              </a:rPr>
              <a:t>3- What will be the </a:t>
            </a:r>
            <a:r>
              <a:rPr lang="en-US" sz="2800" b="1" dirty="0">
                <a:solidFill>
                  <a:srgbClr val="FF0000"/>
                </a:solidFill>
                <a:latin typeface="Arial" panose="020B0604020202020204" pitchFamily="34" charset="0"/>
                <a:ea typeface="MS Mincho" panose="02020609040205080304" pitchFamily="49" charset="-128"/>
                <a:cs typeface="Arial" panose="020B0604020202020204" pitchFamily="34" charset="0"/>
              </a:rPr>
              <a:t>specification</a:t>
            </a:r>
            <a:r>
              <a:rPr lang="en-US" sz="2800" dirty="0">
                <a:latin typeface="Arial" panose="020B0604020202020204" pitchFamily="34" charset="0"/>
                <a:ea typeface="MS Mincho" panose="02020609040205080304" pitchFamily="49" charset="-128"/>
                <a:cs typeface="Arial" panose="020B0604020202020204" pitchFamily="34" charset="0"/>
              </a:rPr>
              <a:t> strategy of the </a:t>
            </a:r>
          </a:p>
          <a:p>
            <a:r>
              <a:rPr lang="en-US" sz="2800" dirty="0">
                <a:latin typeface="Arial" panose="020B0604020202020204" pitchFamily="34" charset="0"/>
                <a:ea typeface="MS Mincho" panose="02020609040205080304" pitchFamily="49" charset="-128"/>
                <a:cs typeface="Arial" panose="020B0604020202020204" pitchFamily="34" charset="0"/>
              </a:rPr>
              <a:t>Black Sea R&amp;I SRA </a:t>
            </a:r>
            <a:r>
              <a:rPr lang="en-US" sz="2800" dirty="0">
                <a:solidFill>
                  <a:srgbClr val="00B050"/>
                </a:solidFill>
                <a:latin typeface="Arial" panose="020B0604020202020204" pitchFamily="34" charset="0"/>
                <a:ea typeface="MS Mincho" panose="02020609040205080304" pitchFamily="49" charset="-128"/>
                <a:cs typeface="Arial" panose="020B0604020202020204" pitchFamily="34" charset="0"/>
              </a:rPr>
              <a:t>(MATRIX A &amp; B)</a:t>
            </a:r>
          </a:p>
        </p:txBody>
      </p:sp>
    </p:spTree>
    <p:extLst>
      <p:ext uri="{BB962C8B-B14F-4D97-AF65-F5344CB8AC3E}">
        <p14:creationId xmlns:p14="http://schemas.microsoft.com/office/powerpoint/2010/main" val="38154656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FAFC76-FE5D-416B-B54D-E2E86A744B30}"/>
              </a:ext>
            </a:extLst>
          </p:cNvPr>
          <p:cNvSpPr/>
          <p:nvPr/>
        </p:nvSpPr>
        <p:spPr>
          <a:xfrm>
            <a:off x="626164" y="1618856"/>
            <a:ext cx="8040758" cy="3785652"/>
          </a:xfrm>
          <a:prstGeom prst="rect">
            <a:avLst/>
          </a:prstGeom>
          <a:solidFill>
            <a:schemeClr val="accent1">
              <a:lumMod val="20000"/>
              <a:lumOff val="80000"/>
            </a:schemeClr>
          </a:solidFill>
        </p:spPr>
        <p:txBody>
          <a:bodyPr wrap="square">
            <a:spAutoFit/>
          </a:bodyPr>
          <a:lstStyle/>
          <a:p>
            <a:r>
              <a:rPr lang="en-US" sz="2400" dirty="0">
                <a:solidFill>
                  <a:srgbClr val="FF0000"/>
                </a:solidFill>
              </a:rPr>
              <a:t>Specific</a:t>
            </a:r>
            <a:r>
              <a:rPr lang="en-US" sz="2400" dirty="0"/>
              <a:t> to ‘applied research for blue economy’ pillar</a:t>
            </a:r>
          </a:p>
          <a:p>
            <a:endParaRPr lang="en-US" sz="2400" dirty="0"/>
          </a:p>
          <a:p>
            <a:pPr marL="342900" indent="-342900">
              <a:buFont typeface="Arial" panose="020B0604020202020204" pitchFamily="34" charset="0"/>
              <a:buChar char="•"/>
            </a:pPr>
            <a:r>
              <a:rPr lang="en-US" sz="2400" dirty="0"/>
              <a:t>Need also to emphasize institution/capacity building but not only research capacity. Strong need to build a ‘blue economy sectors’. Engage also more non-marine science academic and research community (economists) </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Regional ‘clusters’ where close partnership between private sector, public local governance and research institutions</a:t>
            </a:r>
          </a:p>
          <a:p>
            <a:endParaRPr lang="en-US" sz="2400" dirty="0"/>
          </a:p>
        </p:txBody>
      </p:sp>
      <p:sp>
        <p:nvSpPr>
          <p:cNvPr id="5" name="TextBox 4">
            <a:extLst>
              <a:ext uri="{FF2B5EF4-FFF2-40B4-BE49-F238E27FC236}">
                <a16:creationId xmlns:a16="http://schemas.microsoft.com/office/drawing/2014/main" id="{272193EC-3C64-4E69-B65F-71E7C5AE5209}"/>
              </a:ext>
            </a:extLst>
          </p:cNvPr>
          <p:cNvSpPr txBox="1"/>
          <p:nvPr/>
        </p:nvSpPr>
        <p:spPr>
          <a:xfrm>
            <a:off x="235131" y="235132"/>
            <a:ext cx="8116324" cy="954107"/>
          </a:xfrm>
          <a:prstGeom prst="rect">
            <a:avLst/>
          </a:prstGeom>
          <a:noFill/>
        </p:spPr>
        <p:txBody>
          <a:bodyPr wrap="none" rtlCol="0">
            <a:spAutoFit/>
          </a:bodyPr>
          <a:lstStyle/>
          <a:p>
            <a:r>
              <a:rPr lang="en-US" sz="2800" dirty="0">
                <a:latin typeface="Arial" panose="020B0604020202020204" pitchFamily="34" charset="0"/>
                <a:ea typeface="MS Mincho" panose="02020609040205080304" pitchFamily="49" charset="-128"/>
                <a:cs typeface="Arial" panose="020B0604020202020204" pitchFamily="34" charset="0"/>
              </a:rPr>
              <a:t>3- What will be the </a:t>
            </a:r>
            <a:r>
              <a:rPr lang="en-US" sz="2800" b="1" dirty="0">
                <a:solidFill>
                  <a:srgbClr val="FF0000"/>
                </a:solidFill>
                <a:latin typeface="Arial" panose="020B0604020202020204" pitchFamily="34" charset="0"/>
                <a:ea typeface="MS Mincho" panose="02020609040205080304" pitchFamily="49" charset="-128"/>
                <a:cs typeface="Arial" panose="020B0604020202020204" pitchFamily="34" charset="0"/>
              </a:rPr>
              <a:t>specification</a:t>
            </a:r>
            <a:r>
              <a:rPr lang="en-US" sz="2800" dirty="0">
                <a:latin typeface="Arial" panose="020B0604020202020204" pitchFamily="34" charset="0"/>
                <a:ea typeface="MS Mincho" panose="02020609040205080304" pitchFamily="49" charset="-128"/>
                <a:cs typeface="Arial" panose="020B0604020202020204" pitchFamily="34" charset="0"/>
              </a:rPr>
              <a:t> strategy of the </a:t>
            </a:r>
          </a:p>
          <a:p>
            <a:r>
              <a:rPr lang="en-US" sz="2800" dirty="0">
                <a:latin typeface="Arial" panose="020B0604020202020204" pitchFamily="34" charset="0"/>
                <a:ea typeface="MS Mincho" panose="02020609040205080304" pitchFamily="49" charset="-128"/>
                <a:cs typeface="Arial" panose="020B0604020202020204" pitchFamily="34" charset="0"/>
              </a:rPr>
              <a:t>Black Sea R&amp;I SRA</a:t>
            </a:r>
          </a:p>
        </p:txBody>
      </p:sp>
    </p:spTree>
    <p:extLst>
      <p:ext uri="{BB962C8B-B14F-4D97-AF65-F5344CB8AC3E}">
        <p14:creationId xmlns:p14="http://schemas.microsoft.com/office/powerpoint/2010/main" val="39278553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58133" y="1905000"/>
            <a:ext cx="8207567" cy="4953000"/>
          </a:xfrm>
          <a:prstGeom prst="rect">
            <a:avLst/>
          </a:prstGeom>
          <a:solidFill>
            <a:schemeClr val="accent6">
              <a:lumMod val="20000"/>
              <a:lumOff val="8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endParaRPr lang="en-GB" sz="2800" b="1" dirty="0">
              <a:latin typeface="Arial" panose="020B0604020202020204" pitchFamily="34" charset="0"/>
              <a:ea typeface="Britannic Bold" charset="0"/>
              <a:cs typeface="Arial" panose="020B0604020202020204" pitchFamily="34" charset="0"/>
            </a:endParaRPr>
          </a:p>
          <a:p>
            <a:pPr marL="342900" indent="-342900">
              <a:lnSpc>
                <a:spcPct val="100000"/>
              </a:lnSpc>
              <a:buFont typeface="Arial" charset="0"/>
              <a:buChar char="•"/>
            </a:pPr>
            <a:r>
              <a:rPr lang="en-GB" sz="2000" dirty="0">
                <a:latin typeface="Arial" panose="020B0604020202020204" pitchFamily="34" charset="0"/>
                <a:ea typeface="Britannic Bold" charset="0"/>
                <a:cs typeface="Arial" panose="020B0604020202020204" pitchFamily="34" charset="0"/>
              </a:rPr>
              <a:t>More integrated, frequent and multi-parameter observation</a:t>
            </a:r>
          </a:p>
          <a:p>
            <a:pPr marL="342900" indent="-342900">
              <a:lnSpc>
                <a:spcPct val="100000"/>
              </a:lnSpc>
              <a:buFont typeface="Arial" charset="0"/>
              <a:buChar char="•"/>
            </a:pPr>
            <a:r>
              <a:rPr lang="en-GB" sz="2000" dirty="0">
                <a:latin typeface="Arial" panose="020B0604020202020204" pitchFamily="34" charset="0"/>
                <a:ea typeface="Britannic Bold" charset="0"/>
                <a:cs typeface="Arial" panose="020B0604020202020204" pitchFamily="34" charset="0"/>
              </a:rPr>
              <a:t>Use of high tech novel tools (genomics, sensors etc.) in established ‘areas’ such as living resources, operational oceanography</a:t>
            </a:r>
          </a:p>
          <a:p>
            <a:pPr marL="342900" indent="-342900">
              <a:lnSpc>
                <a:spcPct val="100000"/>
              </a:lnSpc>
              <a:buFont typeface="Arial" charset="0"/>
              <a:buChar char="•"/>
            </a:pPr>
            <a:r>
              <a:rPr lang="en-GB" sz="2000" dirty="0">
                <a:latin typeface="Arial" panose="020B0604020202020204" pitchFamily="34" charset="0"/>
                <a:ea typeface="Britannic Bold" charset="0"/>
                <a:cs typeface="Arial" panose="020B0604020202020204" pitchFamily="34" charset="0"/>
              </a:rPr>
              <a:t>Planning </a:t>
            </a:r>
            <a:r>
              <a:rPr lang="mr-IN" sz="2000" dirty="0">
                <a:latin typeface="Arial" panose="020B0604020202020204" pitchFamily="34" charset="0"/>
                <a:ea typeface="Britannic Bold" charset="0"/>
                <a:cs typeface="Arial" panose="020B0604020202020204" pitchFamily="34" charset="0"/>
              </a:rPr>
              <a:t>–</a:t>
            </a:r>
            <a:r>
              <a:rPr lang="en-GB" sz="2000" dirty="0">
                <a:latin typeface="Arial" panose="020B0604020202020204" pitchFamily="34" charset="0"/>
                <a:ea typeface="Britannic Bold" charset="0"/>
                <a:cs typeface="Arial" panose="020B0604020202020204" pitchFamily="34" charset="0"/>
              </a:rPr>
              <a:t> MSP,ICZM and other framework</a:t>
            </a:r>
          </a:p>
          <a:p>
            <a:pPr marL="342900" indent="-342900">
              <a:lnSpc>
                <a:spcPct val="100000"/>
              </a:lnSpc>
              <a:buFont typeface="Arial" charset="0"/>
              <a:buChar char="•"/>
            </a:pPr>
            <a:r>
              <a:rPr lang="en-GB" sz="2000" dirty="0">
                <a:latin typeface="Arial" panose="020B0604020202020204" pitchFamily="34" charset="0"/>
                <a:ea typeface="Britannic Bold" charset="0"/>
                <a:cs typeface="Arial" panose="020B0604020202020204" pitchFamily="34" charset="0"/>
              </a:rPr>
              <a:t>Catchment-sea interactions</a:t>
            </a:r>
          </a:p>
          <a:p>
            <a:pPr marL="342900" indent="-342900">
              <a:lnSpc>
                <a:spcPct val="100000"/>
              </a:lnSpc>
              <a:buFont typeface="Arial" charset="0"/>
              <a:buChar char="•"/>
            </a:pPr>
            <a:r>
              <a:rPr lang="en-GB" sz="2000" dirty="0">
                <a:latin typeface="Arial" panose="020B0604020202020204" pitchFamily="34" charset="0"/>
                <a:ea typeface="Britannic Bold" charset="0"/>
                <a:cs typeface="Arial" panose="020B0604020202020204" pitchFamily="34" charset="0"/>
              </a:rPr>
              <a:t>Researcher-industry-stakeholder partnership</a:t>
            </a:r>
          </a:p>
          <a:p>
            <a:pPr marL="342900" indent="-342900">
              <a:lnSpc>
                <a:spcPct val="100000"/>
              </a:lnSpc>
              <a:buFont typeface="Arial" charset="0"/>
              <a:buChar char="•"/>
            </a:pPr>
            <a:r>
              <a:rPr lang="en-GB" sz="2000" dirty="0">
                <a:latin typeface="Arial" panose="020B0604020202020204" pitchFamily="34" charset="0"/>
                <a:ea typeface="Britannic Bold" charset="0"/>
                <a:cs typeface="Arial" panose="020B0604020202020204" pitchFamily="34" charset="0"/>
              </a:rPr>
              <a:t>Socio-economics</a:t>
            </a:r>
          </a:p>
          <a:p>
            <a:pPr marL="342900" indent="-342900">
              <a:lnSpc>
                <a:spcPct val="100000"/>
              </a:lnSpc>
              <a:buFont typeface="Arial" charset="0"/>
              <a:buChar char="•"/>
            </a:pPr>
            <a:r>
              <a:rPr lang="en-GB" sz="2000" dirty="0">
                <a:latin typeface="Arial" panose="020B0604020202020204" pitchFamily="34" charset="0"/>
                <a:ea typeface="Britannic Bold" charset="0"/>
                <a:cs typeface="Arial" panose="020B0604020202020204" pitchFamily="34" charset="0"/>
              </a:rPr>
              <a:t>Capacity building, of both blue professionals and public sector</a:t>
            </a:r>
          </a:p>
          <a:p>
            <a:pPr marL="342900" indent="-342900">
              <a:lnSpc>
                <a:spcPct val="100000"/>
              </a:lnSpc>
              <a:buFont typeface="Arial" charset="0"/>
              <a:buChar char="•"/>
            </a:pPr>
            <a:r>
              <a:rPr lang="en-GB" sz="2000" dirty="0">
                <a:latin typeface="Arial" panose="020B0604020202020204" pitchFamily="34" charset="0"/>
                <a:ea typeface="Britannic Bold" charset="0"/>
                <a:cs typeface="Arial" panose="020B0604020202020204" pitchFamily="34" charset="0"/>
              </a:rPr>
              <a:t>Sustainable utilization of non-living resources, i.e. gas hydrates and renewable energy resources</a:t>
            </a:r>
          </a:p>
          <a:p>
            <a:pPr marL="342900" indent="-342900">
              <a:lnSpc>
                <a:spcPct val="100000"/>
              </a:lnSpc>
              <a:buFont typeface="Arial" charset="0"/>
              <a:buChar char="•"/>
            </a:pPr>
            <a:r>
              <a:rPr lang="en-GB" sz="2000" dirty="0">
                <a:latin typeface="Arial" panose="020B0604020202020204" pitchFamily="34" charset="0"/>
                <a:ea typeface="Britannic Bold" charset="0"/>
                <a:cs typeface="Arial" panose="020B0604020202020204" pitchFamily="34" charset="0"/>
              </a:rPr>
              <a:t>Coastal </a:t>
            </a:r>
            <a:r>
              <a:rPr lang="en-GB" sz="2000" dirty="0" err="1">
                <a:latin typeface="Arial" panose="020B0604020202020204" pitchFamily="34" charset="0"/>
                <a:ea typeface="Britannic Bold" charset="0"/>
                <a:cs typeface="Arial" panose="020B0604020202020204" pitchFamily="34" charset="0"/>
              </a:rPr>
              <a:t>communitty</a:t>
            </a:r>
            <a:r>
              <a:rPr lang="en-GB" sz="2000" dirty="0">
                <a:latin typeface="Arial" panose="020B0604020202020204" pitchFamily="34" charset="0"/>
                <a:ea typeface="Britannic Bold" charset="0"/>
                <a:cs typeface="Arial" panose="020B0604020202020204" pitchFamily="34" charset="0"/>
              </a:rPr>
              <a:t> resilience against climate change, extreme events</a:t>
            </a:r>
          </a:p>
          <a:p>
            <a:pPr marL="342900" indent="-342900">
              <a:lnSpc>
                <a:spcPct val="100000"/>
              </a:lnSpc>
              <a:buFont typeface="Arial" charset="0"/>
              <a:buChar char="•"/>
            </a:pPr>
            <a:r>
              <a:rPr lang="en-GB" sz="2000" i="1" dirty="0">
                <a:latin typeface="Arial" panose="020B0604020202020204" pitchFamily="34" charset="0"/>
                <a:ea typeface="Britannic Bold" charset="0"/>
                <a:cs typeface="Arial" panose="020B0604020202020204" pitchFamily="34" charset="0"/>
              </a:rPr>
              <a:t>Share of mature and emerging blue growth sectors in the overall Blue Economy </a:t>
            </a:r>
            <a:r>
              <a:rPr lang="mr-IN" sz="2000" i="1" dirty="0">
                <a:latin typeface="Arial" panose="020B0604020202020204" pitchFamily="34" charset="0"/>
                <a:ea typeface="Britannic Bold" charset="0"/>
                <a:cs typeface="Arial" panose="020B0604020202020204" pitchFamily="34" charset="0"/>
              </a:rPr>
              <a:t>–</a:t>
            </a:r>
            <a:r>
              <a:rPr lang="en-GB" sz="2000" i="1" dirty="0">
                <a:latin typeface="Arial" panose="020B0604020202020204" pitchFamily="34" charset="0"/>
                <a:ea typeface="Britannic Bold" charset="0"/>
                <a:cs typeface="Arial" panose="020B0604020202020204" pitchFamily="34" charset="0"/>
              </a:rPr>
              <a:t> numbers and economic analyses are missing, to the extent that this gap hinders setting up priorities and sub-strategies</a:t>
            </a:r>
            <a:endParaRPr lang="en-GB" sz="2800" b="1" dirty="0">
              <a:latin typeface="Arial" panose="020B0604020202020204" pitchFamily="34" charset="0"/>
              <a:ea typeface="Britannic Bold" charset="0"/>
              <a:cs typeface="Arial" panose="020B0604020202020204" pitchFamily="34" charset="0"/>
            </a:endParaRPr>
          </a:p>
          <a:p>
            <a:pPr>
              <a:lnSpc>
                <a:spcPct val="100000"/>
              </a:lnSpc>
            </a:pPr>
            <a:endParaRPr lang="en-GB" sz="2800" b="1" dirty="0">
              <a:latin typeface="Arial" panose="020B0604020202020204" pitchFamily="34" charset="0"/>
              <a:ea typeface="Britannic Bold" charset="0"/>
              <a:cs typeface="Arial" panose="020B0604020202020204" pitchFamily="34" charset="0"/>
            </a:endParaRPr>
          </a:p>
        </p:txBody>
      </p:sp>
      <p:sp>
        <p:nvSpPr>
          <p:cNvPr id="2" name="Rectangle 1"/>
          <p:cNvSpPr/>
          <p:nvPr/>
        </p:nvSpPr>
        <p:spPr>
          <a:xfrm>
            <a:off x="358132" y="1197114"/>
            <a:ext cx="8207567" cy="707886"/>
          </a:xfrm>
          <a:prstGeom prst="rect">
            <a:avLst/>
          </a:prstGeom>
        </p:spPr>
        <p:txBody>
          <a:bodyPr wrap="square">
            <a:spAutoFit/>
          </a:bodyPr>
          <a:lstStyle/>
          <a:p>
            <a:pPr lvl="0"/>
            <a:r>
              <a:rPr lang="en-GB" sz="2000" b="1" dirty="0">
                <a:solidFill>
                  <a:prstClr val="black"/>
                </a:solidFill>
                <a:latin typeface="Arial" panose="020B0604020202020204" pitchFamily="34" charset="0"/>
                <a:ea typeface="Britannic Bold" charset="0"/>
                <a:cs typeface="Arial" panose="020B0604020202020204" pitchFamily="34" charset="0"/>
              </a:rPr>
              <a:t>Major Trends in Research Needs and Opportunities (in no particular order and not exhaustive) </a:t>
            </a:r>
            <a:r>
              <a:rPr lang="en-GB" sz="2000" b="1" dirty="0">
                <a:solidFill>
                  <a:srgbClr val="FF0000"/>
                </a:solidFill>
                <a:latin typeface="Arial" panose="020B0604020202020204" pitchFamily="34" charset="0"/>
                <a:ea typeface="Britannic Bold" charset="0"/>
                <a:cs typeface="Arial" panose="020B0604020202020204" pitchFamily="34" charset="0"/>
              </a:rPr>
              <a:t>Matrix A &amp; B combined</a:t>
            </a:r>
          </a:p>
        </p:txBody>
      </p:sp>
      <p:sp>
        <p:nvSpPr>
          <p:cNvPr id="5" name="TextBox 4">
            <a:extLst>
              <a:ext uri="{FF2B5EF4-FFF2-40B4-BE49-F238E27FC236}">
                <a16:creationId xmlns:a16="http://schemas.microsoft.com/office/drawing/2014/main" id="{098C96A3-7E8E-A346-8A57-1AC879C05E3E}"/>
              </a:ext>
            </a:extLst>
          </p:cNvPr>
          <p:cNvSpPr txBox="1"/>
          <p:nvPr/>
        </p:nvSpPr>
        <p:spPr>
          <a:xfrm>
            <a:off x="358131" y="243007"/>
            <a:ext cx="8116324" cy="954107"/>
          </a:xfrm>
          <a:prstGeom prst="rect">
            <a:avLst/>
          </a:prstGeom>
          <a:noFill/>
        </p:spPr>
        <p:txBody>
          <a:bodyPr wrap="none" rtlCol="0">
            <a:spAutoFit/>
          </a:bodyPr>
          <a:lstStyle/>
          <a:p>
            <a:r>
              <a:rPr lang="en-US" sz="2800" dirty="0">
                <a:latin typeface="Arial" panose="020B0604020202020204" pitchFamily="34" charset="0"/>
                <a:ea typeface="MS Mincho" panose="02020609040205080304" pitchFamily="49" charset="-128"/>
                <a:cs typeface="Arial" panose="020B0604020202020204" pitchFamily="34" charset="0"/>
              </a:rPr>
              <a:t>3- What will be the </a:t>
            </a:r>
            <a:r>
              <a:rPr lang="en-US" sz="2800" b="1" dirty="0">
                <a:solidFill>
                  <a:srgbClr val="FF0000"/>
                </a:solidFill>
                <a:latin typeface="Arial" panose="020B0604020202020204" pitchFamily="34" charset="0"/>
                <a:ea typeface="MS Mincho" panose="02020609040205080304" pitchFamily="49" charset="-128"/>
                <a:cs typeface="Arial" panose="020B0604020202020204" pitchFamily="34" charset="0"/>
              </a:rPr>
              <a:t>specification</a:t>
            </a:r>
            <a:r>
              <a:rPr lang="en-US" sz="2800" dirty="0">
                <a:latin typeface="Arial" panose="020B0604020202020204" pitchFamily="34" charset="0"/>
                <a:ea typeface="MS Mincho" panose="02020609040205080304" pitchFamily="49" charset="-128"/>
                <a:cs typeface="Arial" panose="020B0604020202020204" pitchFamily="34" charset="0"/>
              </a:rPr>
              <a:t> strategy of the </a:t>
            </a:r>
          </a:p>
          <a:p>
            <a:r>
              <a:rPr lang="en-US" sz="2800" dirty="0">
                <a:latin typeface="Arial" panose="020B0604020202020204" pitchFamily="34" charset="0"/>
                <a:ea typeface="MS Mincho" panose="02020609040205080304" pitchFamily="49" charset="-128"/>
                <a:cs typeface="Arial" panose="020B0604020202020204" pitchFamily="34" charset="0"/>
              </a:rPr>
              <a:t>Black Sea R&amp;I SRA</a:t>
            </a:r>
          </a:p>
        </p:txBody>
      </p:sp>
    </p:spTree>
    <p:extLst>
      <p:ext uri="{BB962C8B-B14F-4D97-AF65-F5344CB8AC3E}">
        <p14:creationId xmlns:p14="http://schemas.microsoft.com/office/powerpoint/2010/main" val="10054789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F0DFE-7358-E447-8C81-3BF7A439EB17}"/>
              </a:ext>
            </a:extLst>
          </p:cNvPr>
          <p:cNvSpPr>
            <a:spLocks noGrp="1"/>
          </p:cNvSpPr>
          <p:nvPr>
            <p:ph type="title"/>
          </p:nvPr>
        </p:nvSpPr>
        <p:spPr>
          <a:xfrm>
            <a:off x="558311" y="148370"/>
            <a:ext cx="7886700" cy="526880"/>
          </a:xfrm>
        </p:spPr>
        <p:txBody>
          <a:bodyPr>
            <a:normAutofit fontScale="90000"/>
          </a:bodyPr>
          <a:lstStyle/>
          <a:p>
            <a:r>
              <a:rPr lang="en-US" sz="3200" dirty="0">
                <a:solidFill>
                  <a:srgbClr val="0070C0"/>
                </a:solidFill>
                <a:latin typeface="Helvetica" charset="0"/>
                <a:ea typeface="Helvetica" charset="0"/>
                <a:cs typeface="Helvetica" charset="0"/>
              </a:rPr>
              <a:t>Input from Georgia (TSU)</a:t>
            </a:r>
          </a:p>
        </p:txBody>
      </p:sp>
      <p:sp>
        <p:nvSpPr>
          <p:cNvPr id="3" name="Content Placeholder 2">
            <a:extLst>
              <a:ext uri="{FF2B5EF4-FFF2-40B4-BE49-F238E27FC236}">
                <a16:creationId xmlns:a16="http://schemas.microsoft.com/office/drawing/2014/main" id="{1DCED497-C4BD-6049-B355-20CB4AF4FE70}"/>
              </a:ext>
            </a:extLst>
          </p:cNvPr>
          <p:cNvSpPr>
            <a:spLocks noGrp="1"/>
          </p:cNvSpPr>
          <p:nvPr>
            <p:ph idx="1"/>
          </p:nvPr>
        </p:nvSpPr>
        <p:spPr>
          <a:xfrm>
            <a:off x="417634" y="869020"/>
            <a:ext cx="8227601" cy="5700591"/>
          </a:xfrm>
        </p:spPr>
        <p:txBody>
          <a:bodyPr>
            <a:noAutofit/>
          </a:bodyPr>
          <a:lstStyle/>
          <a:p>
            <a:r>
              <a:rPr lang="en-US" sz="1800" b="1" dirty="0">
                <a:solidFill>
                  <a:srgbClr val="0070C0"/>
                </a:solidFill>
                <a:latin typeface="Helvetica" charset="0"/>
                <a:ea typeface="Helvetica" charset="0"/>
                <a:cs typeface="Helvetica" charset="0"/>
              </a:rPr>
              <a:t>3. What will be the specification strategy of the new Black Sea SRIA? </a:t>
            </a:r>
            <a:endParaRPr lang="tr-TR" sz="1800" dirty="0">
              <a:solidFill>
                <a:srgbClr val="0070C0"/>
              </a:solidFill>
              <a:latin typeface="Helvetica" charset="0"/>
              <a:ea typeface="Helvetica" charset="0"/>
              <a:cs typeface="Helvetica" charset="0"/>
            </a:endParaRPr>
          </a:p>
          <a:p>
            <a:r>
              <a:rPr lang="en-US" sz="1800" dirty="0">
                <a:solidFill>
                  <a:srgbClr val="0070C0"/>
                </a:solidFill>
                <a:latin typeface="Helvetica" charset="0"/>
                <a:ea typeface="Helvetica" charset="0"/>
                <a:cs typeface="Helvetica" charset="0"/>
              </a:rPr>
              <a:t>Specification strategy can be based on ESG approach, in particular: Environmental,</a:t>
            </a:r>
            <a:r>
              <a:rPr lang="en-US" sz="1800" b="1" dirty="0">
                <a:solidFill>
                  <a:srgbClr val="0070C0"/>
                </a:solidFill>
                <a:latin typeface="Helvetica" charset="0"/>
                <a:ea typeface="Helvetica" charset="0"/>
                <a:cs typeface="Helvetica" charset="0"/>
              </a:rPr>
              <a:t> Social and Governance, what, actually, adequately response to MSFD and WFD principals. </a:t>
            </a:r>
            <a:endParaRPr lang="tr-TR" sz="1800" dirty="0">
              <a:solidFill>
                <a:srgbClr val="0070C0"/>
              </a:solidFill>
              <a:latin typeface="Helvetica" charset="0"/>
              <a:ea typeface="Helvetica" charset="0"/>
              <a:cs typeface="Helvetica" charset="0"/>
            </a:endParaRPr>
          </a:p>
          <a:p>
            <a:r>
              <a:rPr lang="en-US" sz="1800" dirty="0">
                <a:solidFill>
                  <a:srgbClr val="0070C0"/>
                </a:solidFill>
                <a:latin typeface="Helvetica" charset="0"/>
                <a:ea typeface="Helvetica" charset="0"/>
                <a:cs typeface="Helvetica" charset="0"/>
              </a:rPr>
              <a:t>-Marine bio-resources are affected by a variety of impacts (stressors) in addition to fishing, including </a:t>
            </a:r>
            <a:r>
              <a:rPr lang="en-US" sz="1800" dirty="0" err="1">
                <a:solidFill>
                  <a:srgbClr val="0070C0"/>
                </a:solidFill>
                <a:latin typeface="Helvetica" charset="0"/>
                <a:ea typeface="Helvetica" charset="0"/>
                <a:cs typeface="Helvetica" charset="0"/>
              </a:rPr>
              <a:t>landbased</a:t>
            </a:r>
            <a:r>
              <a:rPr lang="en-US" sz="1800" dirty="0">
                <a:solidFill>
                  <a:srgbClr val="0070C0"/>
                </a:solidFill>
                <a:latin typeface="Helvetica" charset="0"/>
                <a:ea typeface="Helvetica" charset="0"/>
                <a:cs typeface="Helvetica" charset="0"/>
              </a:rPr>
              <a:t> pollution, invasive species introduced by transboundary shipping and current human activities. </a:t>
            </a:r>
            <a:endParaRPr lang="tr-TR" sz="1800" dirty="0">
              <a:solidFill>
                <a:srgbClr val="0070C0"/>
              </a:solidFill>
              <a:latin typeface="Helvetica" charset="0"/>
              <a:ea typeface="Helvetica" charset="0"/>
              <a:cs typeface="Helvetica" charset="0"/>
            </a:endParaRPr>
          </a:p>
          <a:p>
            <a:r>
              <a:rPr lang="en-US" sz="1800" dirty="0">
                <a:solidFill>
                  <a:srgbClr val="0070C0"/>
                </a:solidFill>
                <a:latin typeface="Helvetica" charset="0"/>
                <a:ea typeface="Helvetica" charset="0"/>
                <a:cs typeface="Helvetica" charset="0"/>
              </a:rPr>
              <a:t>-Need to establish a regional political mechanism guaranteeing conflict-free use of Black Sea natural resources. </a:t>
            </a:r>
            <a:endParaRPr lang="tr-TR" sz="1800" dirty="0">
              <a:solidFill>
                <a:srgbClr val="0070C0"/>
              </a:solidFill>
              <a:latin typeface="Helvetica" charset="0"/>
              <a:ea typeface="Helvetica" charset="0"/>
              <a:cs typeface="Helvetica" charset="0"/>
            </a:endParaRPr>
          </a:p>
          <a:p>
            <a:r>
              <a:rPr lang="en-US" sz="1800" dirty="0">
                <a:solidFill>
                  <a:srgbClr val="0070C0"/>
                </a:solidFill>
                <a:latin typeface="Helvetica" charset="0"/>
                <a:ea typeface="Helvetica" charset="0"/>
                <a:cs typeface="Helvetica" charset="0"/>
              </a:rPr>
              <a:t>There is an increasing need for adoption of an integrated ecosystem management approach to exploitation of marine natural resources,</a:t>
            </a:r>
          </a:p>
          <a:p>
            <a:r>
              <a:rPr lang="en-US" sz="1800" dirty="0">
                <a:solidFill>
                  <a:srgbClr val="0070C0"/>
                </a:solidFill>
                <a:latin typeface="Helvetica" charset="0"/>
                <a:ea typeface="Helvetica" charset="0"/>
                <a:cs typeface="Helvetica" charset="0"/>
              </a:rPr>
              <a:t>-Regarding marine living resources, the information on the state of the populations of marine living resources and in specific mammals are incomplete and require a regionally coordinated effort. </a:t>
            </a:r>
            <a:endParaRPr lang="tr-TR" sz="1800" dirty="0">
              <a:solidFill>
                <a:srgbClr val="0070C0"/>
              </a:solidFill>
              <a:latin typeface="Helvetica" charset="0"/>
              <a:ea typeface="Helvetica" charset="0"/>
              <a:cs typeface="Helvetica" charset="0"/>
            </a:endParaRPr>
          </a:p>
          <a:p>
            <a:r>
              <a:rPr lang="en-US" sz="1800" dirty="0">
                <a:solidFill>
                  <a:srgbClr val="0070C0"/>
                </a:solidFill>
                <a:latin typeface="Helvetica" charset="0"/>
                <a:ea typeface="Helvetica" charset="0"/>
                <a:cs typeface="Helvetica" charset="0"/>
              </a:rPr>
              <a:t>Black Sea riparian countries should co-operate for appropriate protection, conservation and management of areas comprising such habitats. </a:t>
            </a:r>
            <a:endParaRPr lang="tr-TR" sz="1800" dirty="0">
              <a:solidFill>
                <a:srgbClr val="0070C0"/>
              </a:solidFill>
              <a:latin typeface="Helvetica" charset="0"/>
              <a:ea typeface="Helvetica" charset="0"/>
              <a:cs typeface="Helvetica" charset="0"/>
            </a:endParaRPr>
          </a:p>
          <a:p>
            <a:r>
              <a:rPr lang="en-US" sz="1800" dirty="0">
                <a:solidFill>
                  <a:srgbClr val="0070C0"/>
                </a:solidFill>
                <a:latin typeface="Helvetica" charset="0"/>
                <a:ea typeface="Helvetica" charset="0"/>
                <a:cs typeface="Helvetica" charset="0"/>
              </a:rPr>
              <a:t>-Creation of a national/regional network of marine and coastal protected areas for marine living resources can be a priority, also cooperation between </a:t>
            </a:r>
            <a:r>
              <a:rPr lang="en-US" sz="1800" dirty="0" err="1">
                <a:solidFill>
                  <a:srgbClr val="0070C0"/>
                </a:solidFill>
                <a:latin typeface="Helvetica" charset="0"/>
                <a:ea typeface="Helvetica" charset="0"/>
                <a:cs typeface="Helvetica" charset="0"/>
              </a:rPr>
              <a:t>neighbouring</a:t>
            </a:r>
            <a:r>
              <a:rPr lang="en-US" sz="1800" dirty="0">
                <a:solidFill>
                  <a:srgbClr val="0070C0"/>
                </a:solidFill>
                <a:latin typeface="Helvetica" charset="0"/>
                <a:ea typeface="Helvetica" charset="0"/>
                <a:cs typeface="Helvetica" charset="0"/>
              </a:rPr>
              <a:t> countries for creating common protected areas. </a:t>
            </a:r>
            <a:endParaRPr lang="tr-TR" sz="1800" dirty="0">
              <a:solidFill>
                <a:srgbClr val="0070C0"/>
              </a:solidFill>
              <a:latin typeface="Helvetica" charset="0"/>
              <a:ea typeface="Helvetica" charset="0"/>
              <a:cs typeface="Helvetica" charset="0"/>
            </a:endParaRPr>
          </a:p>
        </p:txBody>
      </p:sp>
    </p:spTree>
    <p:extLst>
      <p:ext uri="{BB962C8B-B14F-4D97-AF65-F5344CB8AC3E}">
        <p14:creationId xmlns:p14="http://schemas.microsoft.com/office/powerpoint/2010/main" val="12351381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1F623AB-58E6-BB43-BF56-712BE68B078D}"/>
              </a:ext>
            </a:extLst>
          </p:cNvPr>
          <p:cNvSpPr>
            <a:spLocks noGrp="1"/>
          </p:cNvSpPr>
          <p:nvPr>
            <p:ph idx="1"/>
          </p:nvPr>
        </p:nvSpPr>
        <p:spPr>
          <a:xfrm>
            <a:off x="238881" y="994756"/>
            <a:ext cx="8525560" cy="5597843"/>
          </a:xfrm>
        </p:spPr>
        <p:txBody>
          <a:bodyPr>
            <a:noAutofit/>
          </a:bodyPr>
          <a:lstStyle/>
          <a:p>
            <a:r>
              <a:rPr lang="en-US" sz="1600" dirty="0">
                <a:solidFill>
                  <a:srgbClr val="0070C0"/>
                </a:solidFill>
                <a:latin typeface="Helvetica" charset="0"/>
                <a:ea typeface="Helvetica" charset="0"/>
                <a:cs typeface="Helvetica" charset="0"/>
              </a:rPr>
              <a:t>Through analysis of data and information related of state of the Black Sea fisheries (state of the main fish stocks) recommendations will be elaborated in correlation with:</a:t>
            </a:r>
            <a:endParaRPr lang="tr-TR" sz="1600" dirty="0">
              <a:solidFill>
                <a:srgbClr val="0070C0"/>
              </a:solidFill>
              <a:latin typeface="Helvetica" charset="0"/>
              <a:ea typeface="Helvetica" charset="0"/>
              <a:cs typeface="Helvetica" charset="0"/>
            </a:endParaRPr>
          </a:p>
          <a:p>
            <a:r>
              <a:rPr lang="en-US" sz="1600" dirty="0">
                <a:solidFill>
                  <a:srgbClr val="0070C0"/>
                </a:solidFill>
                <a:latin typeface="Helvetica" charset="0"/>
                <a:ea typeface="Helvetica" charset="0"/>
                <a:cs typeface="Helvetica" charset="0"/>
              </a:rPr>
              <a:t> *  Protection of living resources from Black Sea on the basis of an adequate legal and institutional framework both at national and regional level;</a:t>
            </a:r>
            <a:endParaRPr lang="tr-TR" sz="1600" dirty="0">
              <a:solidFill>
                <a:srgbClr val="0070C0"/>
              </a:solidFill>
              <a:latin typeface="Helvetica" charset="0"/>
              <a:ea typeface="Helvetica" charset="0"/>
              <a:cs typeface="Helvetica" charset="0"/>
            </a:endParaRPr>
          </a:p>
          <a:p>
            <a:r>
              <a:rPr lang="en-US" sz="1600" dirty="0">
                <a:solidFill>
                  <a:srgbClr val="0070C0"/>
                </a:solidFill>
                <a:latin typeface="Helvetica" charset="0"/>
                <a:ea typeface="Helvetica" charset="0"/>
                <a:cs typeface="Helvetica" charset="0"/>
              </a:rPr>
              <a:t> * Sustainable management of the exploitable resources based on the regulations and assessments scientific grounded;</a:t>
            </a:r>
            <a:endParaRPr lang="tr-TR" sz="1600" dirty="0">
              <a:solidFill>
                <a:srgbClr val="0070C0"/>
              </a:solidFill>
              <a:latin typeface="Helvetica" charset="0"/>
              <a:ea typeface="Helvetica" charset="0"/>
              <a:cs typeface="Helvetica" charset="0"/>
            </a:endParaRPr>
          </a:p>
          <a:p>
            <a:r>
              <a:rPr lang="en-US" sz="1600" dirty="0">
                <a:solidFill>
                  <a:srgbClr val="0070C0"/>
                </a:solidFill>
                <a:latin typeface="Helvetica" charset="0"/>
                <a:ea typeface="Helvetica" charset="0"/>
                <a:cs typeface="Helvetica" charset="0"/>
              </a:rPr>
              <a:t> * Dimension of the fishing activities (fishing effort, times, areas);</a:t>
            </a:r>
            <a:endParaRPr lang="tr-TR" sz="1600" dirty="0">
              <a:solidFill>
                <a:srgbClr val="0070C0"/>
              </a:solidFill>
              <a:latin typeface="Helvetica" charset="0"/>
              <a:ea typeface="Helvetica" charset="0"/>
              <a:cs typeface="Helvetica" charset="0"/>
            </a:endParaRPr>
          </a:p>
          <a:p>
            <a:r>
              <a:rPr lang="en-US" sz="1600" dirty="0">
                <a:solidFill>
                  <a:srgbClr val="0070C0"/>
                </a:solidFill>
                <a:latin typeface="Helvetica" charset="0"/>
                <a:ea typeface="Helvetica" charset="0"/>
                <a:cs typeface="Helvetica" charset="0"/>
              </a:rPr>
              <a:t> * Identification of the coastal areas able to be introduced in the regional protected areas network;</a:t>
            </a:r>
            <a:endParaRPr lang="tr-TR" sz="1600" dirty="0">
              <a:solidFill>
                <a:srgbClr val="0070C0"/>
              </a:solidFill>
              <a:latin typeface="Helvetica" charset="0"/>
              <a:ea typeface="Helvetica" charset="0"/>
              <a:cs typeface="Helvetica" charset="0"/>
            </a:endParaRPr>
          </a:p>
          <a:p>
            <a:r>
              <a:rPr lang="en-US" sz="1600" dirty="0">
                <a:solidFill>
                  <a:srgbClr val="0070C0"/>
                </a:solidFill>
                <a:latin typeface="Helvetica" charset="0"/>
                <a:ea typeface="Helvetica" charset="0"/>
                <a:cs typeface="Helvetica" charset="0"/>
              </a:rPr>
              <a:t> * Identification of the priority measures for improvement of the protection in the areas proposed for trans-boundary ecological conservation;</a:t>
            </a:r>
            <a:endParaRPr lang="tr-TR" sz="1600" dirty="0">
              <a:solidFill>
                <a:srgbClr val="0070C0"/>
              </a:solidFill>
              <a:latin typeface="Helvetica" charset="0"/>
              <a:ea typeface="Helvetica" charset="0"/>
              <a:cs typeface="Helvetica" charset="0"/>
            </a:endParaRPr>
          </a:p>
          <a:p>
            <a:r>
              <a:rPr lang="en-US" sz="1600" dirty="0">
                <a:solidFill>
                  <a:srgbClr val="0070C0"/>
                </a:solidFill>
                <a:latin typeface="Helvetica" charset="0"/>
                <a:ea typeface="Helvetica" charset="0"/>
                <a:cs typeface="Helvetica" charset="0"/>
              </a:rPr>
              <a:t> * Identification of the endangered fish species;</a:t>
            </a:r>
            <a:endParaRPr lang="tr-TR" sz="1600" dirty="0">
              <a:solidFill>
                <a:srgbClr val="0070C0"/>
              </a:solidFill>
              <a:latin typeface="Helvetica" charset="0"/>
              <a:ea typeface="Helvetica" charset="0"/>
              <a:cs typeface="Helvetica" charset="0"/>
            </a:endParaRPr>
          </a:p>
          <a:p>
            <a:r>
              <a:rPr lang="en-US" sz="1600" dirty="0">
                <a:solidFill>
                  <a:srgbClr val="0070C0"/>
                </a:solidFill>
                <a:latin typeface="Helvetica" charset="0"/>
                <a:ea typeface="Helvetica" charset="0"/>
                <a:cs typeface="Helvetica" charset="0"/>
              </a:rPr>
              <a:t> * Study on the impact diminishing of the fishing activity on the </a:t>
            </a:r>
            <a:r>
              <a:rPr lang="en-US" sz="1600" dirty="0" err="1">
                <a:solidFill>
                  <a:srgbClr val="0070C0"/>
                </a:solidFill>
                <a:latin typeface="Helvetica" charset="0"/>
                <a:ea typeface="Helvetica" charset="0"/>
                <a:cs typeface="Helvetica" charset="0"/>
              </a:rPr>
              <a:t>biocenosis</a:t>
            </a:r>
            <a:r>
              <a:rPr lang="en-US" sz="1600" dirty="0">
                <a:solidFill>
                  <a:srgbClr val="0070C0"/>
                </a:solidFill>
                <a:latin typeface="Helvetica" charset="0"/>
                <a:ea typeface="Helvetica" charset="0"/>
                <a:cs typeface="Helvetica" charset="0"/>
              </a:rPr>
              <a:t> and the improvement of selectivity of the fishing gears;</a:t>
            </a:r>
            <a:endParaRPr lang="tr-TR" sz="1600" dirty="0">
              <a:solidFill>
                <a:srgbClr val="0070C0"/>
              </a:solidFill>
              <a:latin typeface="Helvetica" charset="0"/>
              <a:ea typeface="Helvetica" charset="0"/>
              <a:cs typeface="Helvetica" charset="0"/>
            </a:endParaRPr>
          </a:p>
          <a:p>
            <a:r>
              <a:rPr lang="en-US" sz="1600" dirty="0">
                <a:solidFill>
                  <a:srgbClr val="0070C0"/>
                </a:solidFill>
                <a:latin typeface="Helvetica" charset="0"/>
                <a:ea typeface="Helvetica" charset="0"/>
                <a:cs typeface="Helvetica" charset="0"/>
              </a:rPr>
              <a:t> * Establishment at the regional level of the fishing practices selective – </a:t>
            </a:r>
            <a:r>
              <a:rPr lang="en-US" sz="1600" dirty="0" err="1">
                <a:solidFill>
                  <a:srgbClr val="0070C0"/>
                </a:solidFill>
                <a:latin typeface="Helvetica" charset="0"/>
                <a:ea typeface="Helvetica" charset="0"/>
                <a:cs typeface="Helvetica" charset="0"/>
              </a:rPr>
              <a:t>undestructive</a:t>
            </a:r>
            <a:r>
              <a:rPr lang="en-US" sz="1600" dirty="0">
                <a:solidFill>
                  <a:srgbClr val="0070C0"/>
                </a:solidFill>
                <a:latin typeface="Helvetica" charset="0"/>
                <a:ea typeface="Helvetica" charset="0"/>
                <a:cs typeface="Helvetica" charset="0"/>
              </a:rPr>
              <a:t>;</a:t>
            </a:r>
            <a:endParaRPr lang="tr-TR" sz="1600" dirty="0">
              <a:solidFill>
                <a:srgbClr val="0070C0"/>
              </a:solidFill>
              <a:latin typeface="Helvetica" charset="0"/>
              <a:ea typeface="Helvetica" charset="0"/>
              <a:cs typeface="Helvetica" charset="0"/>
            </a:endParaRPr>
          </a:p>
          <a:p>
            <a:r>
              <a:rPr lang="en-US" sz="1600" dirty="0">
                <a:solidFill>
                  <a:srgbClr val="0070C0"/>
                </a:solidFill>
                <a:latin typeface="Helvetica" charset="0"/>
                <a:ea typeface="Helvetica" charset="0"/>
                <a:cs typeface="Helvetica" charset="0"/>
              </a:rPr>
              <a:t> * Initiation of the regional common </a:t>
            </a:r>
            <a:r>
              <a:rPr lang="en-US" sz="1600" dirty="0" err="1">
                <a:solidFill>
                  <a:srgbClr val="0070C0"/>
                </a:solidFill>
                <a:latin typeface="Helvetica" charset="0"/>
                <a:ea typeface="Helvetica" charset="0"/>
                <a:cs typeface="Helvetica" charset="0"/>
              </a:rPr>
              <a:t>programmes</a:t>
            </a:r>
            <a:r>
              <a:rPr lang="en-US" sz="1600" dirty="0">
                <a:solidFill>
                  <a:srgbClr val="0070C0"/>
                </a:solidFill>
                <a:latin typeface="Helvetica" charset="0"/>
                <a:ea typeface="Helvetica" charset="0"/>
                <a:cs typeface="Helvetica" charset="0"/>
              </a:rPr>
              <a:t> for periodical evaluation of the trans-frontier fish stocks and of the environmental conditions influencing them;</a:t>
            </a:r>
            <a:endParaRPr lang="tr-TR" sz="1600" dirty="0">
              <a:solidFill>
                <a:srgbClr val="0070C0"/>
              </a:solidFill>
              <a:latin typeface="Helvetica" charset="0"/>
              <a:ea typeface="Helvetica" charset="0"/>
              <a:cs typeface="Helvetica" charset="0"/>
            </a:endParaRPr>
          </a:p>
          <a:p>
            <a:r>
              <a:rPr lang="en-US" sz="1600" dirty="0">
                <a:solidFill>
                  <a:srgbClr val="0070C0"/>
                </a:solidFill>
                <a:latin typeface="Helvetica" charset="0"/>
                <a:ea typeface="Helvetica" charset="0"/>
                <a:cs typeface="Helvetica" charset="0"/>
              </a:rPr>
              <a:t> * Maintaining the health and integrity of marine ecosystems for the benefit of other uses and users including biodiversity, scientific interest, intrinsic value, trophic structure and other economic uses such as tourism and recreation.  </a:t>
            </a:r>
            <a:endParaRPr lang="tr-TR" sz="1600" dirty="0">
              <a:solidFill>
                <a:srgbClr val="0070C0"/>
              </a:solidFill>
              <a:latin typeface="Helvetica" charset="0"/>
              <a:ea typeface="Helvetica" charset="0"/>
              <a:cs typeface="Helvetica" charset="0"/>
            </a:endParaRPr>
          </a:p>
          <a:p>
            <a:endParaRPr lang="en-US" sz="1600" dirty="0">
              <a:solidFill>
                <a:srgbClr val="0070C0"/>
              </a:solidFill>
              <a:latin typeface="Helvetica" charset="0"/>
              <a:ea typeface="Helvetica" charset="0"/>
              <a:cs typeface="Helvetica" charset="0"/>
            </a:endParaRPr>
          </a:p>
        </p:txBody>
      </p:sp>
      <p:sp>
        <p:nvSpPr>
          <p:cNvPr id="4" name="Title 1">
            <a:extLst>
              <a:ext uri="{FF2B5EF4-FFF2-40B4-BE49-F238E27FC236}">
                <a16:creationId xmlns:a16="http://schemas.microsoft.com/office/drawing/2014/main" id="{870F0DFE-7358-E447-8C81-3BF7A439EB17}"/>
              </a:ext>
            </a:extLst>
          </p:cNvPr>
          <p:cNvSpPr>
            <a:spLocks noGrp="1"/>
          </p:cNvSpPr>
          <p:nvPr>
            <p:ph type="title"/>
          </p:nvPr>
        </p:nvSpPr>
        <p:spPr>
          <a:xfrm>
            <a:off x="558311" y="148370"/>
            <a:ext cx="7886700" cy="526880"/>
          </a:xfrm>
        </p:spPr>
        <p:txBody>
          <a:bodyPr>
            <a:normAutofit fontScale="90000"/>
          </a:bodyPr>
          <a:lstStyle/>
          <a:p>
            <a:r>
              <a:rPr lang="en-US" sz="3200" dirty="0">
                <a:solidFill>
                  <a:srgbClr val="0070C0"/>
                </a:solidFill>
                <a:latin typeface="Helvetica" charset="0"/>
                <a:ea typeface="Helvetica" charset="0"/>
                <a:cs typeface="Helvetica" charset="0"/>
              </a:rPr>
              <a:t>Input from Georgia (TSU)</a:t>
            </a:r>
          </a:p>
        </p:txBody>
      </p:sp>
    </p:spTree>
    <p:extLst>
      <p:ext uri="{BB962C8B-B14F-4D97-AF65-F5344CB8AC3E}">
        <p14:creationId xmlns:p14="http://schemas.microsoft.com/office/powerpoint/2010/main" val="13906778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FAFC76-FE5D-416B-B54D-E2E86A744B30}"/>
              </a:ext>
            </a:extLst>
          </p:cNvPr>
          <p:cNvSpPr/>
          <p:nvPr/>
        </p:nvSpPr>
        <p:spPr>
          <a:xfrm>
            <a:off x="626164" y="1618856"/>
            <a:ext cx="8040758" cy="3785652"/>
          </a:xfrm>
          <a:prstGeom prst="rect">
            <a:avLst/>
          </a:prstGeom>
          <a:solidFill>
            <a:schemeClr val="accent1">
              <a:lumMod val="20000"/>
              <a:lumOff val="80000"/>
            </a:schemeClr>
          </a:solidFill>
        </p:spPr>
        <p:txBody>
          <a:bodyPr wrap="square">
            <a:spAutoFit/>
          </a:bodyPr>
          <a:lstStyle/>
          <a:p>
            <a:endParaRPr lang="en-US" sz="2400" dirty="0"/>
          </a:p>
          <a:p>
            <a:pPr marL="342900" indent="-342900">
              <a:buFont typeface="Arial" panose="020B0604020202020204" pitchFamily="34" charset="0"/>
              <a:buChar char="•"/>
            </a:pPr>
            <a:r>
              <a:rPr lang="en-US" sz="2400" dirty="0" err="1"/>
              <a:t>BlueMed</a:t>
            </a:r>
            <a:r>
              <a:rPr lang="en-US" sz="2400" dirty="0"/>
              <a:t>/Atlantic ERA three-pillar strategic approach</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solidFill>
                  <a:srgbClr val="FF0000"/>
                </a:solidFill>
              </a:rPr>
              <a:t>But use transversal/horizontal themes: cooperation, training, etc. </a:t>
            </a:r>
            <a:r>
              <a:rPr lang="en-US" sz="2400" i="1" dirty="0">
                <a:solidFill>
                  <a:srgbClr val="FF0000"/>
                </a:solidFill>
              </a:rPr>
              <a:t>‘Reconnecting Black Sea Communities’ </a:t>
            </a:r>
          </a:p>
          <a:p>
            <a:endParaRPr lang="en-US" sz="2400" dirty="0"/>
          </a:p>
          <a:p>
            <a:pPr marL="342900" indent="-342900">
              <a:buFont typeface="Arial" panose="020B0604020202020204" pitchFamily="34" charset="0"/>
              <a:buChar char="•"/>
            </a:pPr>
            <a:r>
              <a:rPr lang="en-US" sz="2400" dirty="0"/>
              <a:t>Also think about </a:t>
            </a:r>
            <a:r>
              <a:rPr lang="en-US" sz="2400" dirty="0">
                <a:solidFill>
                  <a:srgbClr val="FF0000"/>
                </a:solidFill>
              </a:rPr>
              <a:t>specific strategies </a:t>
            </a:r>
            <a:r>
              <a:rPr lang="en-US" sz="2400" dirty="0"/>
              <a:t>for Black Sea. Some aspects (land-sea, emphasis on management) maybe from BONUS.</a:t>
            </a:r>
          </a:p>
          <a:p>
            <a:endParaRPr lang="en-US" sz="2400" dirty="0"/>
          </a:p>
        </p:txBody>
      </p:sp>
      <p:sp>
        <p:nvSpPr>
          <p:cNvPr id="5" name="TextBox 4">
            <a:extLst>
              <a:ext uri="{FF2B5EF4-FFF2-40B4-BE49-F238E27FC236}">
                <a16:creationId xmlns:a16="http://schemas.microsoft.com/office/drawing/2014/main" id="{272193EC-3C64-4E69-B65F-71E7C5AE5209}"/>
              </a:ext>
            </a:extLst>
          </p:cNvPr>
          <p:cNvSpPr txBox="1"/>
          <p:nvPr/>
        </p:nvSpPr>
        <p:spPr>
          <a:xfrm>
            <a:off x="0" y="146306"/>
            <a:ext cx="9696885" cy="954107"/>
          </a:xfrm>
          <a:prstGeom prst="rect">
            <a:avLst/>
          </a:prstGeom>
          <a:noFill/>
        </p:spPr>
        <p:txBody>
          <a:bodyPr wrap="none" rtlCol="0">
            <a:spAutoFit/>
          </a:bodyPr>
          <a:lstStyle/>
          <a:p>
            <a:r>
              <a:rPr lang="en-US" sz="2800" dirty="0">
                <a:latin typeface="Arial" panose="020B0604020202020204" pitchFamily="34" charset="0"/>
                <a:ea typeface="MS Mincho" panose="02020609040205080304" pitchFamily="49" charset="-128"/>
                <a:cs typeface="Arial" panose="020B0604020202020204" pitchFamily="34" charset="0"/>
              </a:rPr>
              <a:t>4- What will be the main strategic objectives, </a:t>
            </a:r>
          </a:p>
          <a:p>
            <a:r>
              <a:rPr lang="en-US" sz="2800" dirty="0">
                <a:latin typeface="Arial" panose="020B0604020202020204" pitchFamily="34" charset="0"/>
                <a:ea typeface="MS Mincho" panose="02020609040205080304" pitchFamily="49" charset="-128"/>
                <a:cs typeface="Arial" panose="020B0604020202020204" pitchFamily="34" charset="0"/>
              </a:rPr>
              <a:t>main pillars and </a:t>
            </a:r>
            <a:r>
              <a:rPr lang="en-US" sz="2800" dirty="0">
                <a:solidFill>
                  <a:srgbClr val="FF0000"/>
                </a:solidFill>
                <a:latin typeface="Arial" panose="020B0604020202020204" pitchFamily="34" charset="0"/>
                <a:ea typeface="MS Mincho" panose="02020609040205080304" pitchFamily="49" charset="-128"/>
                <a:cs typeface="Arial" panose="020B0604020202020204" pitchFamily="34" charset="0"/>
              </a:rPr>
              <a:t>transversal themes</a:t>
            </a:r>
            <a:r>
              <a:rPr lang="en-US" sz="2800" dirty="0">
                <a:latin typeface="Arial" panose="020B0604020202020204" pitchFamily="34" charset="0"/>
                <a:ea typeface="MS Mincho" panose="02020609040205080304" pitchFamily="49" charset="-128"/>
                <a:cs typeface="Arial" panose="020B0604020202020204" pitchFamily="34" charset="0"/>
              </a:rPr>
              <a:t> of the Black Sea SRIA?</a:t>
            </a:r>
          </a:p>
        </p:txBody>
      </p:sp>
    </p:spTree>
    <p:extLst>
      <p:ext uri="{BB962C8B-B14F-4D97-AF65-F5344CB8AC3E}">
        <p14:creationId xmlns:p14="http://schemas.microsoft.com/office/powerpoint/2010/main" val="35215945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88FF270-23D6-4F77-AD08-4CE85F1D0806}"/>
              </a:ext>
            </a:extLst>
          </p:cNvPr>
          <p:cNvSpPr/>
          <p:nvPr/>
        </p:nvSpPr>
        <p:spPr>
          <a:xfrm>
            <a:off x="347871" y="1815656"/>
            <a:ext cx="2743200" cy="432200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76A7B2C-179E-40DB-B395-366E67CBF163}"/>
              </a:ext>
            </a:extLst>
          </p:cNvPr>
          <p:cNvSpPr/>
          <p:nvPr/>
        </p:nvSpPr>
        <p:spPr>
          <a:xfrm>
            <a:off x="3105571" y="1815656"/>
            <a:ext cx="2873023" cy="436836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8F66651-828D-4D71-8DE6-410FC3BF7F29}"/>
              </a:ext>
            </a:extLst>
          </p:cNvPr>
          <p:cNvSpPr/>
          <p:nvPr/>
        </p:nvSpPr>
        <p:spPr>
          <a:xfrm>
            <a:off x="6038430" y="1815656"/>
            <a:ext cx="2936894" cy="4368368"/>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6420EF8-556B-4242-92DA-D757DD5F6D15}"/>
              </a:ext>
            </a:extLst>
          </p:cNvPr>
          <p:cNvSpPr/>
          <p:nvPr/>
        </p:nvSpPr>
        <p:spPr>
          <a:xfrm>
            <a:off x="607335" y="1916049"/>
            <a:ext cx="2224272" cy="1477328"/>
          </a:xfrm>
          <a:prstGeom prst="rect">
            <a:avLst/>
          </a:prstGeom>
        </p:spPr>
        <p:txBody>
          <a:bodyPr wrap="square">
            <a:spAutoFit/>
          </a:bodyPr>
          <a:lstStyle/>
          <a:p>
            <a:r>
              <a:rPr lang="en-US" b="1" dirty="0"/>
              <a:t>Pillar 1: Fundamental Research addressing Black Sea challenges</a:t>
            </a:r>
          </a:p>
          <a:p>
            <a:r>
              <a:rPr lang="en-US" b="1" dirty="0"/>
              <a:t>… </a:t>
            </a:r>
          </a:p>
          <a:p>
            <a:r>
              <a:rPr lang="en-US" b="1" dirty="0"/>
              <a:t>…</a:t>
            </a:r>
          </a:p>
        </p:txBody>
      </p:sp>
      <p:sp>
        <p:nvSpPr>
          <p:cNvPr id="9" name="Rectangle 8">
            <a:extLst>
              <a:ext uri="{FF2B5EF4-FFF2-40B4-BE49-F238E27FC236}">
                <a16:creationId xmlns:a16="http://schemas.microsoft.com/office/drawing/2014/main" id="{FCA213EE-BE3E-4454-91DE-B665393C8191}"/>
              </a:ext>
            </a:extLst>
          </p:cNvPr>
          <p:cNvSpPr/>
          <p:nvPr/>
        </p:nvSpPr>
        <p:spPr>
          <a:xfrm>
            <a:off x="3091072" y="1815656"/>
            <a:ext cx="2743200" cy="1754326"/>
          </a:xfrm>
          <a:prstGeom prst="rect">
            <a:avLst/>
          </a:prstGeom>
        </p:spPr>
        <p:txBody>
          <a:bodyPr wrap="square">
            <a:spAutoFit/>
          </a:bodyPr>
          <a:lstStyle/>
          <a:p>
            <a:r>
              <a:rPr lang="en-US" b="1" dirty="0"/>
              <a:t>Pillar 2:  Developing Products, Solutions and Clusters underpinning Black Sea Blue Growth</a:t>
            </a:r>
          </a:p>
          <a:p>
            <a:r>
              <a:rPr lang="en-US" b="1" dirty="0"/>
              <a:t>…</a:t>
            </a:r>
          </a:p>
          <a:p>
            <a:r>
              <a:rPr lang="en-US" b="1" dirty="0"/>
              <a:t>…</a:t>
            </a:r>
            <a:endParaRPr lang="en-US" dirty="0"/>
          </a:p>
        </p:txBody>
      </p:sp>
      <p:sp>
        <p:nvSpPr>
          <p:cNvPr id="10" name="Rectangle 9">
            <a:extLst>
              <a:ext uri="{FF2B5EF4-FFF2-40B4-BE49-F238E27FC236}">
                <a16:creationId xmlns:a16="http://schemas.microsoft.com/office/drawing/2014/main" id="{B9FF8736-F8BE-4DBB-8511-C203EA9EFE45}"/>
              </a:ext>
            </a:extLst>
          </p:cNvPr>
          <p:cNvSpPr/>
          <p:nvPr/>
        </p:nvSpPr>
        <p:spPr>
          <a:xfrm>
            <a:off x="6187367" y="1815656"/>
            <a:ext cx="2743199" cy="1754326"/>
          </a:xfrm>
          <a:prstGeom prst="rect">
            <a:avLst/>
          </a:prstGeom>
        </p:spPr>
        <p:txBody>
          <a:bodyPr wrap="square">
            <a:spAutoFit/>
          </a:bodyPr>
          <a:lstStyle/>
          <a:p>
            <a:r>
              <a:rPr lang="en-US" b="1" dirty="0"/>
              <a:t>Pillar 3: Critical Support and Innovative Infrastructure Building</a:t>
            </a:r>
          </a:p>
          <a:p>
            <a:r>
              <a:rPr lang="en-US" b="1" dirty="0"/>
              <a:t>…</a:t>
            </a:r>
          </a:p>
          <a:p>
            <a:r>
              <a:rPr lang="en-US" b="1" dirty="0"/>
              <a:t>…</a:t>
            </a:r>
          </a:p>
          <a:p>
            <a:r>
              <a:rPr lang="en-US" b="1" dirty="0"/>
              <a:t>… </a:t>
            </a:r>
          </a:p>
        </p:txBody>
      </p:sp>
      <p:sp>
        <p:nvSpPr>
          <p:cNvPr id="11" name="TextBox 10">
            <a:extLst>
              <a:ext uri="{FF2B5EF4-FFF2-40B4-BE49-F238E27FC236}">
                <a16:creationId xmlns:a16="http://schemas.microsoft.com/office/drawing/2014/main" id="{272193EC-3C64-4E69-B65F-71E7C5AE5209}"/>
              </a:ext>
            </a:extLst>
          </p:cNvPr>
          <p:cNvSpPr txBox="1"/>
          <p:nvPr/>
        </p:nvSpPr>
        <p:spPr>
          <a:xfrm>
            <a:off x="91440" y="135461"/>
            <a:ext cx="7782900" cy="1384995"/>
          </a:xfrm>
          <a:prstGeom prst="rect">
            <a:avLst/>
          </a:prstGeom>
          <a:noFill/>
        </p:spPr>
        <p:txBody>
          <a:bodyPr wrap="none" rtlCol="0">
            <a:spAutoFit/>
          </a:bodyPr>
          <a:lstStyle/>
          <a:p>
            <a:r>
              <a:rPr lang="en-US" sz="2800" dirty="0">
                <a:latin typeface="Arial" panose="020B0604020202020204" pitchFamily="34" charset="0"/>
                <a:ea typeface="MS Mincho" panose="02020609040205080304" pitchFamily="49" charset="-128"/>
                <a:cs typeface="Arial" panose="020B0604020202020204" pitchFamily="34" charset="0"/>
              </a:rPr>
              <a:t>4- Based on the previous discussions</a:t>
            </a:r>
          </a:p>
          <a:p>
            <a:r>
              <a:rPr lang="en-US" sz="2800" dirty="0">
                <a:latin typeface="Arial" panose="020B0604020202020204" pitchFamily="34" charset="0"/>
                <a:ea typeface="MS Mincho" panose="02020609040205080304" pitchFamily="49" charset="-128"/>
                <a:cs typeface="Arial" panose="020B0604020202020204" pitchFamily="34" charset="0"/>
              </a:rPr>
              <a:t>3 main pillars and a </a:t>
            </a:r>
            <a:r>
              <a:rPr lang="en-US" sz="2800" dirty="0">
                <a:solidFill>
                  <a:srgbClr val="00B050"/>
                </a:solidFill>
                <a:latin typeface="Arial" panose="020B0604020202020204" pitchFamily="34" charset="0"/>
                <a:ea typeface="MS Mincho" panose="02020609040205080304" pitchFamily="49" charset="-128"/>
                <a:cs typeface="Arial" panose="020B0604020202020204" pitchFamily="34" charset="0"/>
              </a:rPr>
              <a:t>4</a:t>
            </a:r>
            <a:r>
              <a:rPr lang="en-US" sz="2800" baseline="30000" dirty="0">
                <a:solidFill>
                  <a:srgbClr val="00B050"/>
                </a:solidFill>
                <a:latin typeface="Arial" panose="020B0604020202020204" pitchFamily="34" charset="0"/>
                <a:ea typeface="MS Mincho" panose="02020609040205080304" pitchFamily="49" charset="-128"/>
                <a:cs typeface="Arial" panose="020B0604020202020204" pitchFamily="34" charset="0"/>
              </a:rPr>
              <a:t>th</a:t>
            </a:r>
            <a:r>
              <a:rPr lang="en-US" sz="2800" dirty="0">
                <a:solidFill>
                  <a:srgbClr val="00B050"/>
                </a:solidFill>
                <a:latin typeface="Arial" panose="020B0604020202020204" pitchFamily="34" charset="0"/>
                <a:ea typeface="MS Mincho" panose="02020609040205080304" pitchFamily="49" charset="-128"/>
                <a:cs typeface="Arial" panose="020B0604020202020204" pitchFamily="34" charset="0"/>
              </a:rPr>
              <a:t> one or the 4</a:t>
            </a:r>
            <a:r>
              <a:rPr lang="en-US" sz="2800" baseline="30000" dirty="0">
                <a:solidFill>
                  <a:srgbClr val="00B050"/>
                </a:solidFill>
                <a:latin typeface="Arial" panose="020B0604020202020204" pitchFamily="34" charset="0"/>
                <a:ea typeface="MS Mincho" panose="02020609040205080304" pitchFamily="49" charset="-128"/>
                <a:cs typeface="Arial" panose="020B0604020202020204" pitchFamily="34" charset="0"/>
              </a:rPr>
              <a:t>th</a:t>
            </a:r>
            <a:r>
              <a:rPr lang="en-US" sz="2800" dirty="0">
                <a:solidFill>
                  <a:srgbClr val="00B050"/>
                </a:solidFill>
                <a:latin typeface="Arial" panose="020B0604020202020204" pitchFamily="34" charset="0"/>
                <a:ea typeface="MS Mincho" panose="02020609040205080304" pitchFamily="49" charset="-128"/>
                <a:cs typeface="Arial" panose="020B0604020202020204" pitchFamily="34" charset="0"/>
              </a:rPr>
              <a:t> should be </a:t>
            </a:r>
          </a:p>
          <a:p>
            <a:r>
              <a:rPr lang="en-US" sz="2800" dirty="0">
                <a:solidFill>
                  <a:srgbClr val="00B050"/>
                </a:solidFill>
                <a:latin typeface="Arial" panose="020B0604020202020204" pitchFamily="34" charset="0"/>
                <a:ea typeface="MS Mincho" panose="02020609040205080304" pitchFamily="49" charset="-128"/>
                <a:cs typeface="Arial" panose="020B0604020202020204" pitchFamily="34" charset="0"/>
              </a:rPr>
              <a:t>transversal </a:t>
            </a:r>
            <a:r>
              <a:rPr lang="en-US" sz="2800" dirty="0">
                <a:latin typeface="Arial" panose="020B0604020202020204" pitchFamily="34" charset="0"/>
                <a:ea typeface="MS Mincho" panose="02020609040205080304" pitchFamily="49" charset="-128"/>
                <a:cs typeface="Arial" panose="020B0604020202020204" pitchFamily="34" charset="0"/>
              </a:rPr>
              <a:t>of the Black Sea SRIA?</a:t>
            </a:r>
          </a:p>
        </p:txBody>
      </p:sp>
      <p:sp>
        <p:nvSpPr>
          <p:cNvPr id="12" name="Left Arrow 11">
            <a:extLst>
              <a:ext uri="{FF2B5EF4-FFF2-40B4-BE49-F238E27FC236}">
                <a16:creationId xmlns:a16="http://schemas.microsoft.com/office/drawing/2014/main" id="{55C05AF0-452B-A146-96B7-6729A40929B1}"/>
              </a:ext>
            </a:extLst>
          </p:cNvPr>
          <p:cNvSpPr/>
          <p:nvPr/>
        </p:nvSpPr>
        <p:spPr>
          <a:xfrm>
            <a:off x="6465289" y="1078776"/>
            <a:ext cx="2187354" cy="58928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Third exercise</a:t>
            </a:r>
          </a:p>
        </p:txBody>
      </p:sp>
    </p:spTree>
    <p:extLst>
      <p:ext uri="{BB962C8B-B14F-4D97-AF65-F5344CB8AC3E}">
        <p14:creationId xmlns:p14="http://schemas.microsoft.com/office/powerpoint/2010/main" val="27617035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72193EC-3C64-4E69-B65F-71E7C5AE5209}"/>
              </a:ext>
            </a:extLst>
          </p:cNvPr>
          <p:cNvSpPr txBox="1"/>
          <p:nvPr/>
        </p:nvSpPr>
        <p:spPr>
          <a:xfrm>
            <a:off x="-73494" y="59975"/>
            <a:ext cx="7951920" cy="2246769"/>
          </a:xfrm>
          <a:prstGeom prst="rect">
            <a:avLst/>
          </a:prstGeom>
          <a:noFill/>
        </p:spPr>
        <p:txBody>
          <a:bodyPr wrap="none" rtlCol="0">
            <a:spAutoFit/>
          </a:bodyPr>
          <a:lstStyle/>
          <a:p>
            <a:r>
              <a:rPr lang="en-US" sz="2800" dirty="0">
                <a:latin typeface="Arial" panose="020B0604020202020204" pitchFamily="34" charset="0"/>
                <a:ea typeface="MS Mincho" panose="02020609040205080304" pitchFamily="49" charset="-128"/>
                <a:cs typeface="Arial" panose="020B0604020202020204" pitchFamily="34" charset="0"/>
              </a:rPr>
              <a:t>4- Based on the previous discussions</a:t>
            </a:r>
          </a:p>
          <a:p>
            <a:r>
              <a:rPr lang="en-US" sz="2800" dirty="0">
                <a:latin typeface="Arial" panose="020B0604020202020204" pitchFamily="34" charset="0"/>
                <a:ea typeface="MS Mincho" panose="02020609040205080304" pitchFamily="49" charset="-128"/>
                <a:cs typeface="Arial" panose="020B0604020202020204" pitchFamily="34" charset="0"/>
              </a:rPr>
              <a:t>3 main pillars and a </a:t>
            </a:r>
            <a:r>
              <a:rPr lang="en-US" sz="2800" dirty="0">
                <a:solidFill>
                  <a:srgbClr val="00B050"/>
                </a:solidFill>
                <a:latin typeface="Arial" panose="020B0604020202020204" pitchFamily="34" charset="0"/>
                <a:ea typeface="MS Mincho" panose="02020609040205080304" pitchFamily="49" charset="-128"/>
                <a:cs typeface="Arial" panose="020B0604020202020204" pitchFamily="34" charset="0"/>
              </a:rPr>
              <a:t>4</a:t>
            </a:r>
            <a:r>
              <a:rPr lang="en-US" sz="2800" baseline="30000" dirty="0">
                <a:solidFill>
                  <a:srgbClr val="00B050"/>
                </a:solidFill>
                <a:latin typeface="Arial" panose="020B0604020202020204" pitchFamily="34" charset="0"/>
                <a:ea typeface="MS Mincho" panose="02020609040205080304" pitchFamily="49" charset="-128"/>
                <a:cs typeface="Arial" panose="020B0604020202020204" pitchFamily="34" charset="0"/>
              </a:rPr>
              <a:t>th</a:t>
            </a:r>
            <a:r>
              <a:rPr lang="en-US" sz="2800" dirty="0">
                <a:solidFill>
                  <a:srgbClr val="00B050"/>
                </a:solidFill>
                <a:latin typeface="Arial" panose="020B0604020202020204" pitchFamily="34" charset="0"/>
                <a:ea typeface="MS Mincho" panose="02020609040205080304" pitchFamily="49" charset="-128"/>
                <a:cs typeface="Arial" panose="020B0604020202020204" pitchFamily="34" charset="0"/>
              </a:rPr>
              <a:t> one or the 4</a:t>
            </a:r>
            <a:r>
              <a:rPr lang="en-US" sz="2800" baseline="30000" dirty="0">
                <a:solidFill>
                  <a:srgbClr val="00B050"/>
                </a:solidFill>
                <a:latin typeface="Arial" panose="020B0604020202020204" pitchFamily="34" charset="0"/>
                <a:ea typeface="MS Mincho" panose="02020609040205080304" pitchFamily="49" charset="-128"/>
                <a:cs typeface="Arial" panose="020B0604020202020204" pitchFamily="34" charset="0"/>
              </a:rPr>
              <a:t>th</a:t>
            </a:r>
            <a:r>
              <a:rPr lang="en-US" sz="2800" dirty="0">
                <a:solidFill>
                  <a:srgbClr val="00B050"/>
                </a:solidFill>
                <a:latin typeface="Arial" panose="020B0604020202020204" pitchFamily="34" charset="0"/>
                <a:ea typeface="MS Mincho" panose="02020609040205080304" pitchFamily="49" charset="-128"/>
                <a:cs typeface="Arial" panose="020B0604020202020204" pitchFamily="34" charset="0"/>
              </a:rPr>
              <a:t> should be </a:t>
            </a:r>
          </a:p>
          <a:p>
            <a:r>
              <a:rPr lang="en-US" sz="2800" dirty="0">
                <a:solidFill>
                  <a:srgbClr val="00B050"/>
                </a:solidFill>
                <a:latin typeface="Arial" panose="020B0604020202020204" pitchFamily="34" charset="0"/>
                <a:ea typeface="MS Mincho" panose="02020609040205080304" pitchFamily="49" charset="-128"/>
                <a:cs typeface="Arial" panose="020B0604020202020204" pitchFamily="34" charset="0"/>
              </a:rPr>
              <a:t>transversal </a:t>
            </a:r>
            <a:r>
              <a:rPr lang="en-US" sz="2800" dirty="0">
                <a:latin typeface="Arial" panose="020B0604020202020204" pitchFamily="34" charset="0"/>
                <a:ea typeface="MS Mincho" panose="02020609040205080304" pitchFamily="49" charset="-128"/>
                <a:cs typeface="Arial" panose="020B0604020202020204" pitchFamily="34" charset="0"/>
              </a:rPr>
              <a:t>of the Black Sea SRIA??</a:t>
            </a:r>
          </a:p>
          <a:p>
            <a:r>
              <a:rPr lang="en-US" sz="2800" i="1" dirty="0">
                <a:solidFill>
                  <a:srgbClr val="FF0000"/>
                </a:solidFill>
                <a:latin typeface="Arial" panose="020B0604020202020204" pitchFamily="34" charset="0"/>
                <a:ea typeface="MS Mincho" panose="02020609040205080304" pitchFamily="49" charset="-128"/>
                <a:cs typeface="Arial" panose="020B0604020202020204" pitchFamily="34" charset="0"/>
              </a:rPr>
              <a:t>To be filled…  OUR KEYWORDS DISTRIBUTED</a:t>
            </a:r>
          </a:p>
          <a:p>
            <a:endParaRPr lang="en-US" sz="2800" dirty="0">
              <a:latin typeface="Arial" panose="020B0604020202020204" pitchFamily="34" charset="0"/>
              <a:ea typeface="MS Mincho" panose="02020609040205080304" pitchFamily="49" charset="-128"/>
              <a:cs typeface="Arial" panose="020B0604020202020204" pitchFamily="34" charset="0"/>
            </a:endParaRPr>
          </a:p>
        </p:txBody>
      </p:sp>
      <p:sp>
        <p:nvSpPr>
          <p:cNvPr id="4" name="Rectangle 3">
            <a:extLst>
              <a:ext uri="{FF2B5EF4-FFF2-40B4-BE49-F238E27FC236}">
                <a16:creationId xmlns:a16="http://schemas.microsoft.com/office/drawing/2014/main" id="{588FF270-23D6-4F77-AD08-4CE85F1D0806}"/>
              </a:ext>
            </a:extLst>
          </p:cNvPr>
          <p:cNvSpPr/>
          <p:nvPr/>
        </p:nvSpPr>
        <p:spPr>
          <a:xfrm>
            <a:off x="347871" y="1815656"/>
            <a:ext cx="2743200" cy="432200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76A7B2C-179E-40DB-B395-366E67CBF163}"/>
              </a:ext>
            </a:extLst>
          </p:cNvPr>
          <p:cNvSpPr/>
          <p:nvPr/>
        </p:nvSpPr>
        <p:spPr>
          <a:xfrm>
            <a:off x="3105571" y="1815656"/>
            <a:ext cx="2873023" cy="436836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8F66651-828D-4D71-8DE6-410FC3BF7F29}"/>
              </a:ext>
            </a:extLst>
          </p:cNvPr>
          <p:cNvSpPr/>
          <p:nvPr/>
        </p:nvSpPr>
        <p:spPr>
          <a:xfrm>
            <a:off x="6038430" y="1815656"/>
            <a:ext cx="2936894" cy="4368368"/>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6420EF8-556B-4242-92DA-D757DD5F6D15}"/>
              </a:ext>
            </a:extLst>
          </p:cNvPr>
          <p:cNvSpPr/>
          <p:nvPr/>
        </p:nvSpPr>
        <p:spPr>
          <a:xfrm>
            <a:off x="379516" y="1907171"/>
            <a:ext cx="2810568" cy="4062651"/>
          </a:xfrm>
          <a:prstGeom prst="rect">
            <a:avLst/>
          </a:prstGeom>
        </p:spPr>
        <p:txBody>
          <a:bodyPr wrap="square">
            <a:spAutoFit/>
          </a:bodyPr>
          <a:lstStyle/>
          <a:p>
            <a:pPr fontAlgn="b"/>
            <a:r>
              <a:rPr lang="en-US" b="1" dirty="0"/>
              <a:t>Pillar 1: Fundamental Research addressing Black Sea challenges</a:t>
            </a:r>
            <a:r>
              <a:rPr lang="tr-TR" dirty="0"/>
              <a:t> </a:t>
            </a:r>
            <a:endParaRPr lang="en-US" dirty="0"/>
          </a:p>
          <a:p>
            <a:pPr fontAlgn="b"/>
            <a:endParaRPr lang="en-US" sz="1200" dirty="0"/>
          </a:p>
          <a:p>
            <a:pPr fontAlgn="b"/>
            <a:endParaRPr lang="en-US" sz="1200" dirty="0"/>
          </a:p>
          <a:p>
            <a:pPr fontAlgn="b"/>
            <a:r>
              <a:rPr lang="tr-TR" sz="1200" dirty="0"/>
              <a:t>Biodiversity</a:t>
            </a:r>
            <a:endParaRPr lang="en-US" sz="1200" dirty="0"/>
          </a:p>
          <a:p>
            <a:pPr fontAlgn="b"/>
            <a:r>
              <a:rPr lang="tr-TR" sz="1200" dirty="0"/>
              <a:t>Biological Invasions</a:t>
            </a:r>
            <a:endParaRPr lang="en-US" sz="1200" dirty="0"/>
          </a:p>
          <a:p>
            <a:pPr fontAlgn="b"/>
            <a:r>
              <a:rPr lang="tr-TR" sz="1200" dirty="0"/>
              <a:t>Catchment-Sea Interaction</a:t>
            </a:r>
            <a:endParaRPr lang="en-US" sz="1200" dirty="0"/>
          </a:p>
          <a:p>
            <a:pPr fontAlgn="t"/>
            <a:r>
              <a:rPr lang="tr-TR" sz="1200" dirty="0"/>
              <a:t>Climate Change &amp; Impacts</a:t>
            </a:r>
            <a:endParaRPr lang="en-US" sz="1200" dirty="0"/>
          </a:p>
          <a:p>
            <a:pPr fontAlgn="b"/>
            <a:r>
              <a:rPr lang="tr-TR" sz="1200" dirty="0"/>
              <a:t>Cultural Heritage</a:t>
            </a:r>
            <a:endParaRPr lang="en-US" sz="1200" dirty="0"/>
          </a:p>
          <a:p>
            <a:pPr fontAlgn="b"/>
            <a:r>
              <a:rPr lang="tr-TR" sz="1200" dirty="0"/>
              <a:t>Deep Sea Ecosystems</a:t>
            </a:r>
            <a:endParaRPr lang="en-US" sz="1200" dirty="0"/>
          </a:p>
          <a:p>
            <a:pPr fontAlgn="b"/>
            <a:r>
              <a:rPr lang="tr-TR" sz="1200" dirty="0"/>
              <a:t>Ecosystem Multiple Stressors</a:t>
            </a:r>
            <a:endParaRPr lang="en-US" sz="1200" dirty="0"/>
          </a:p>
          <a:p>
            <a:pPr fontAlgn="b"/>
            <a:r>
              <a:rPr lang="tr-TR" sz="1200" dirty="0"/>
              <a:t>Eutrophication and Deoxygenation</a:t>
            </a:r>
            <a:endParaRPr lang="en-US" sz="1200" dirty="0"/>
          </a:p>
          <a:p>
            <a:pPr fontAlgn="b"/>
            <a:r>
              <a:rPr lang="tr-TR" sz="1200" dirty="0"/>
              <a:t>Interconnections of Basins</a:t>
            </a:r>
            <a:endParaRPr lang="en-US" sz="1200" dirty="0"/>
          </a:p>
          <a:p>
            <a:pPr fontAlgn="b"/>
            <a:r>
              <a:rPr lang="tr-TR" sz="1200" dirty="0"/>
              <a:t>Marine and Coastal Hazards</a:t>
            </a:r>
            <a:endParaRPr lang="en-US" sz="1200" dirty="0"/>
          </a:p>
          <a:p>
            <a:pPr fontAlgn="b"/>
            <a:r>
              <a:rPr lang="tr-TR" sz="1200" dirty="0"/>
              <a:t>Marine Ecosystem Services</a:t>
            </a:r>
            <a:endParaRPr lang="en-US" sz="1200" dirty="0"/>
          </a:p>
          <a:p>
            <a:pPr fontAlgn="b"/>
            <a:r>
              <a:rPr lang="tr-TR" sz="1200" dirty="0"/>
              <a:t>Seas and Human Health</a:t>
            </a:r>
            <a:endParaRPr lang="en-US" sz="1200" dirty="0"/>
          </a:p>
          <a:p>
            <a:pPr fontAlgn="b"/>
            <a:r>
              <a:rPr lang="tr-TR" sz="1200" dirty="0"/>
              <a:t>Socioeconomic &amp; Policy Research</a:t>
            </a:r>
            <a:endParaRPr lang="en-US" sz="1200" dirty="0"/>
          </a:p>
          <a:p>
            <a:endParaRPr lang="en-US" sz="1200" b="1" dirty="0"/>
          </a:p>
          <a:p>
            <a:r>
              <a:rPr lang="en-US" sz="1200" b="1" dirty="0"/>
              <a:t>…</a:t>
            </a:r>
          </a:p>
        </p:txBody>
      </p:sp>
      <p:sp>
        <p:nvSpPr>
          <p:cNvPr id="9" name="Rectangle 8">
            <a:extLst>
              <a:ext uri="{FF2B5EF4-FFF2-40B4-BE49-F238E27FC236}">
                <a16:creationId xmlns:a16="http://schemas.microsoft.com/office/drawing/2014/main" id="{FCA213EE-BE3E-4454-91DE-B665393C8191}"/>
              </a:ext>
            </a:extLst>
          </p:cNvPr>
          <p:cNvSpPr/>
          <p:nvPr/>
        </p:nvSpPr>
        <p:spPr>
          <a:xfrm>
            <a:off x="3091072" y="1815656"/>
            <a:ext cx="2743200" cy="3693319"/>
          </a:xfrm>
          <a:prstGeom prst="rect">
            <a:avLst/>
          </a:prstGeom>
        </p:spPr>
        <p:txBody>
          <a:bodyPr wrap="square">
            <a:spAutoFit/>
          </a:bodyPr>
          <a:lstStyle/>
          <a:p>
            <a:r>
              <a:rPr lang="en-US" b="1" dirty="0"/>
              <a:t>Pillar 2:  Developing Products, Solutions and Clusters underpinning Black Sea Blue Growth</a:t>
            </a:r>
          </a:p>
          <a:p>
            <a:endParaRPr lang="en-US" b="1" dirty="0"/>
          </a:p>
          <a:p>
            <a:pPr fontAlgn="b"/>
            <a:r>
              <a:rPr lang="tr-TR" sz="1400" dirty="0"/>
              <a:t>Blue Biotechnology</a:t>
            </a:r>
            <a:endParaRPr lang="en-US" sz="1400" dirty="0"/>
          </a:p>
          <a:p>
            <a:pPr fontAlgn="b"/>
            <a:r>
              <a:rPr lang="tr-TR" sz="1400" dirty="0"/>
              <a:t>Deep sea mining, Oil and Gas Sustainable Exploitation </a:t>
            </a:r>
            <a:endParaRPr lang="en-US" sz="1400" dirty="0"/>
          </a:p>
          <a:p>
            <a:pPr fontAlgn="b"/>
            <a:r>
              <a:rPr lang="tr-TR" sz="1400" dirty="0"/>
              <a:t>Living Marine Resources (fishery, aquaculture, etc.)</a:t>
            </a:r>
            <a:endParaRPr lang="en-US" sz="1400" dirty="0"/>
          </a:p>
          <a:p>
            <a:pPr fontAlgn="b"/>
            <a:r>
              <a:rPr lang="tr-TR" sz="1400" dirty="0"/>
              <a:t>Marine Renewable Energy</a:t>
            </a:r>
            <a:endParaRPr lang="en-US" sz="1400" dirty="0"/>
          </a:p>
          <a:p>
            <a:pPr fontAlgn="b"/>
            <a:r>
              <a:rPr lang="tr-TR" sz="1400" dirty="0"/>
              <a:t>Maritime Transport</a:t>
            </a:r>
            <a:endParaRPr lang="en-US" sz="1400" dirty="0"/>
          </a:p>
          <a:p>
            <a:pPr fontAlgn="b"/>
            <a:r>
              <a:rPr lang="tr-TR" sz="1400" dirty="0"/>
              <a:t>MSP, ICZM</a:t>
            </a:r>
            <a:endParaRPr lang="en-US" sz="1400" dirty="0"/>
          </a:p>
          <a:p>
            <a:pPr fontAlgn="b"/>
            <a:r>
              <a:rPr lang="tr-TR" sz="1400" dirty="0"/>
              <a:t>Tourism and Surrounding Economy</a:t>
            </a:r>
            <a:endParaRPr lang="en-US" sz="1400" dirty="0"/>
          </a:p>
          <a:p>
            <a:endParaRPr lang="en-US" b="1" dirty="0"/>
          </a:p>
        </p:txBody>
      </p:sp>
      <p:sp>
        <p:nvSpPr>
          <p:cNvPr id="10" name="Rectangle 9">
            <a:extLst>
              <a:ext uri="{FF2B5EF4-FFF2-40B4-BE49-F238E27FC236}">
                <a16:creationId xmlns:a16="http://schemas.microsoft.com/office/drawing/2014/main" id="{B9FF8736-F8BE-4DBB-8511-C203EA9EFE45}"/>
              </a:ext>
            </a:extLst>
          </p:cNvPr>
          <p:cNvSpPr/>
          <p:nvPr/>
        </p:nvSpPr>
        <p:spPr>
          <a:xfrm>
            <a:off x="6187367" y="1815656"/>
            <a:ext cx="2743199" cy="4524315"/>
          </a:xfrm>
          <a:prstGeom prst="rect">
            <a:avLst/>
          </a:prstGeom>
        </p:spPr>
        <p:txBody>
          <a:bodyPr wrap="square">
            <a:spAutoFit/>
          </a:bodyPr>
          <a:lstStyle/>
          <a:p>
            <a:r>
              <a:rPr lang="en-US" b="1" dirty="0"/>
              <a:t>Pillar 3: Critical Support and Innovative Infrastructure Building</a:t>
            </a:r>
          </a:p>
          <a:p>
            <a:endParaRPr lang="en-US" b="1" dirty="0"/>
          </a:p>
          <a:p>
            <a:endParaRPr lang="en-US" b="1" dirty="0"/>
          </a:p>
          <a:p>
            <a:pPr fontAlgn="b"/>
            <a:r>
              <a:rPr lang="tr-TR" dirty="0"/>
              <a:t>Operational Oceanography/Observing Systems and Monitoring</a:t>
            </a:r>
            <a:endParaRPr lang="en-US" dirty="0"/>
          </a:p>
          <a:p>
            <a:pPr fontAlgn="b"/>
            <a:r>
              <a:rPr lang="tr-TR" dirty="0"/>
              <a:t>Training &amp; Technology Transfer</a:t>
            </a:r>
            <a:endParaRPr lang="en-US" dirty="0"/>
          </a:p>
          <a:p>
            <a:pPr fontAlgn="b"/>
            <a:r>
              <a:rPr lang="tr-TR" dirty="0"/>
              <a:t>Other/Multiple areas (specify in column B)</a:t>
            </a:r>
            <a:endParaRPr lang="en-US" dirty="0"/>
          </a:p>
          <a:p>
            <a:endParaRPr lang="en-US" b="1" dirty="0"/>
          </a:p>
          <a:p>
            <a:r>
              <a:rPr lang="en-US" b="1" dirty="0"/>
              <a:t>…</a:t>
            </a:r>
          </a:p>
          <a:p>
            <a:r>
              <a:rPr lang="en-US" b="1" dirty="0"/>
              <a:t>…</a:t>
            </a:r>
          </a:p>
          <a:p>
            <a:r>
              <a:rPr lang="en-US" b="1" dirty="0"/>
              <a:t>… </a:t>
            </a:r>
          </a:p>
        </p:txBody>
      </p:sp>
      <p:sp>
        <p:nvSpPr>
          <p:cNvPr id="2" name="Rectangle 1">
            <a:extLst>
              <a:ext uri="{FF2B5EF4-FFF2-40B4-BE49-F238E27FC236}">
                <a16:creationId xmlns:a16="http://schemas.microsoft.com/office/drawing/2014/main" id="{7DD10473-4CAB-4550-8767-C8F246C2220E}"/>
              </a:ext>
            </a:extLst>
          </p:cNvPr>
          <p:cNvSpPr/>
          <p:nvPr/>
        </p:nvSpPr>
        <p:spPr>
          <a:xfrm>
            <a:off x="536218" y="5814498"/>
            <a:ext cx="7951920" cy="646331"/>
          </a:xfrm>
          <a:prstGeom prst="rect">
            <a:avLst/>
          </a:prstGeom>
          <a:solidFill>
            <a:schemeClr val="accent1">
              <a:alpha val="25000"/>
            </a:schemeClr>
          </a:solidFill>
        </p:spPr>
        <p:txBody>
          <a:bodyPr wrap="square">
            <a:spAutoFit/>
          </a:bodyPr>
          <a:lstStyle/>
          <a:p>
            <a:r>
              <a:rPr lang="en-US" b="1" i="1" dirty="0">
                <a:solidFill>
                  <a:srgbClr val="FF0000"/>
                </a:solidFill>
                <a:latin typeface="Arial" panose="020B0604020202020204" pitchFamily="34" charset="0"/>
                <a:ea typeface="MS Mincho" panose="02020609040205080304" pitchFamily="49" charset="-128"/>
                <a:cs typeface="Arial" panose="020B0604020202020204" pitchFamily="34" charset="0"/>
              </a:rPr>
              <a:t>BUT RESEARCH KEYWORDS DO NOT NECESSARILY BE AGENDA SUBHEADINGS… NEED TO CONSTRUCT INCLUSIVE WORDING</a:t>
            </a:r>
          </a:p>
        </p:txBody>
      </p:sp>
    </p:spTree>
    <p:extLst>
      <p:ext uri="{BB962C8B-B14F-4D97-AF65-F5344CB8AC3E}">
        <p14:creationId xmlns:p14="http://schemas.microsoft.com/office/powerpoint/2010/main" val="5348022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53EA1-B520-CE43-8D0C-6ACB71901FCB}"/>
              </a:ext>
            </a:extLst>
          </p:cNvPr>
          <p:cNvSpPr>
            <a:spLocks noGrp="1"/>
          </p:cNvSpPr>
          <p:nvPr>
            <p:ph type="title"/>
          </p:nvPr>
        </p:nvSpPr>
        <p:spPr>
          <a:xfrm>
            <a:off x="618490" y="225083"/>
            <a:ext cx="7886700" cy="897427"/>
          </a:xfrm>
        </p:spPr>
        <p:txBody>
          <a:bodyPr>
            <a:normAutofit/>
          </a:bodyPr>
          <a:lstStyle/>
          <a:p>
            <a:r>
              <a:rPr lang="en-US" sz="4000" dirty="0">
                <a:solidFill>
                  <a:srgbClr val="0070C0"/>
                </a:solidFill>
                <a:latin typeface="Helvetica" charset="0"/>
                <a:ea typeface="Helvetica" charset="0"/>
                <a:cs typeface="Helvetica" charset="0"/>
              </a:rPr>
              <a:t>Input from Georgia (TSU)</a:t>
            </a:r>
          </a:p>
        </p:txBody>
      </p:sp>
      <p:sp>
        <p:nvSpPr>
          <p:cNvPr id="3" name="Content Placeholder 2">
            <a:extLst>
              <a:ext uri="{FF2B5EF4-FFF2-40B4-BE49-F238E27FC236}">
                <a16:creationId xmlns:a16="http://schemas.microsoft.com/office/drawing/2014/main" id="{FAAA026A-61F3-E141-B73C-E8922B3D80E7}"/>
              </a:ext>
            </a:extLst>
          </p:cNvPr>
          <p:cNvSpPr>
            <a:spLocks noGrp="1"/>
          </p:cNvSpPr>
          <p:nvPr>
            <p:ph idx="1"/>
          </p:nvPr>
        </p:nvSpPr>
        <p:spPr>
          <a:xfrm>
            <a:off x="508000" y="955040"/>
            <a:ext cx="8107680" cy="5902960"/>
          </a:xfrm>
        </p:spPr>
        <p:txBody>
          <a:bodyPr>
            <a:normAutofit fontScale="70000" lnSpcReduction="20000"/>
          </a:bodyPr>
          <a:lstStyle/>
          <a:p>
            <a:r>
              <a:rPr lang="en-US" b="1" dirty="0">
                <a:solidFill>
                  <a:srgbClr val="0070C0"/>
                </a:solidFill>
              </a:rPr>
              <a:t>4.  If we decide to move forward, what will be the main pillars, transversal themes and major strategic objectives of the SRIA?</a:t>
            </a:r>
            <a:endParaRPr lang="tr-TR" dirty="0">
              <a:solidFill>
                <a:srgbClr val="0070C0"/>
              </a:solidFill>
            </a:endParaRPr>
          </a:p>
          <a:p>
            <a:r>
              <a:rPr lang="en-US" dirty="0">
                <a:solidFill>
                  <a:srgbClr val="0070C0"/>
                </a:solidFill>
              </a:rPr>
              <a:t>Overall objective:</a:t>
            </a:r>
            <a:endParaRPr lang="tr-TR" dirty="0">
              <a:solidFill>
                <a:srgbClr val="0070C0"/>
              </a:solidFill>
            </a:endParaRPr>
          </a:p>
          <a:p>
            <a:r>
              <a:rPr lang="en-US" dirty="0">
                <a:solidFill>
                  <a:srgbClr val="0070C0"/>
                </a:solidFill>
              </a:rPr>
              <a:t> • To formulate recommendations for an ecosystem-based strategy for integrated management of marine natural resources for the Black Sea  (including designing of new technologies, tools and services), taking into account the EU Marine Strategy, Birds and Habitats Directives.  </a:t>
            </a:r>
            <a:endParaRPr lang="tr-TR" dirty="0">
              <a:solidFill>
                <a:srgbClr val="0070C0"/>
              </a:solidFill>
            </a:endParaRPr>
          </a:p>
          <a:p>
            <a:r>
              <a:rPr lang="en-US" dirty="0">
                <a:solidFill>
                  <a:srgbClr val="0070C0"/>
                </a:solidFill>
              </a:rPr>
              <a:t>The ecosystem approach requires humans to consider the impacts of their activities, including management responses and regulatory regimes, on entire ecosystems rather than individual species or values. </a:t>
            </a:r>
            <a:endParaRPr lang="tr-TR" dirty="0">
              <a:solidFill>
                <a:srgbClr val="0070C0"/>
              </a:solidFill>
            </a:endParaRPr>
          </a:p>
          <a:p>
            <a:r>
              <a:rPr lang="en-US" dirty="0">
                <a:solidFill>
                  <a:srgbClr val="0070C0"/>
                </a:solidFill>
              </a:rPr>
              <a:t> Specific Objectives:</a:t>
            </a:r>
            <a:endParaRPr lang="tr-TR" dirty="0">
              <a:solidFill>
                <a:srgbClr val="0070C0"/>
              </a:solidFill>
            </a:endParaRPr>
          </a:p>
          <a:p>
            <a:pPr lvl="0"/>
            <a:r>
              <a:rPr lang="en-US" dirty="0">
                <a:solidFill>
                  <a:srgbClr val="0070C0"/>
                </a:solidFill>
              </a:rPr>
              <a:t>To take steps to facilitate more close cooperation of BSEC and BISEP, basing on  </a:t>
            </a:r>
            <a:r>
              <a:rPr lang="en-US" b="1" dirty="0">
                <a:solidFill>
                  <a:srgbClr val="0070C0"/>
                </a:solidFill>
              </a:rPr>
              <a:t>coincidences of </a:t>
            </a:r>
            <a:r>
              <a:rPr lang="en-US" dirty="0">
                <a:solidFill>
                  <a:srgbClr val="0070C0"/>
                </a:solidFill>
              </a:rPr>
              <a:t>Blue Economics strategy ( e.g. Blue growth) and MSFD/WFD, aiming to elaborate joint strategy and roadmap.</a:t>
            </a:r>
            <a:endParaRPr lang="tr-TR" dirty="0">
              <a:solidFill>
                <a:srgbClr val="0070C0"/>
              </a:solidFill>
            </a:endParaRPr>
          </a:p>
          <a:p>
            <a:pPr lvl="0"/>
            <a:r>
              <a:rPr lang="en-US" dirty="0">
                <a:solidFill>
                  <a:srgbClr val="0070C0"/>
                </a:solidFill>
              </a:rPr>
              <a:t>To collate baseline environmental data and establish unified indicator system employing advanced open-access database and GIS technologies, to monitor the state of Black Sea environment and sustainable use of marine natural resources.</a:t>
            </a:r>
            <a:endParaRPr lang="tr-TR" dirty="0">
              <a:solidFill>
                <a:srgbClr val="0070C0"/>
              </a:solidFill>
            </a:endParaRPr>
          </a:p>
          <a:p>
            <a:pPr lvl="0"/>
            <a:r>
              <a:rPr lang="en-US" dirty="0">
                <a:solidFill>
                  <a:srgbClr val="0070C0"/>
                </a:solidFill>
              </a:rPr>
              <a:t>To develop models to assist the mitigation of and adaption to expected environmental changes (e.g. sea level rise, severe weather conditions) and economic development (e.g. transport networks, pipelines) in the Black Sea.</a:t>
            </a:r>
            <a:endParaRPr lang="tr-TR" dirty="0">
              <a:solidFill>
                <a:srgbClr val="0070C0"/>
              </a:solidFill>
            </a:endParaRPr>
          </a:p>
          <a:p>
            <a:pPr lvl="0"/>
            <a:endParaRPr lang="tr-TR" dirty="0">
              <a:solidFill>
                <a:srgbClr val="0070C0"/>
              </a:solidFill>
            </a:endParaRPr>
          </a:p>
          <a:p>
            <a:endParaRPr lang="en-US" dirty="0">
              <a:solidFill>
                <a:srgbClr val="0070C0"/>
              </a:solidFill>
            </a:endParaRPr>
          </a:p>
        </p:txBody>
      </p:sp>
    </p:spTree>
    <p:extLst>
      <p:ext uri="{BB962C8B-B14F-4D97-AF65-F5344CB8AC3E}">
        <p14:creationId xmlns:p14="http://schemas.microsoft.com/office/powerpoint/2010/main" val="20251488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53EA1-B520-CE43-8D0C-6ACB71901FCB}"/>
              </a:ext>
            </a:extLst>
          </p:cNvPr>
          <p:cNvSpPr>
            <a:spLocks noGrp="1"/>
          </p:cNvSpPr>
          <p:nvPr>
            <p:ph type="title"/>
          </p:nvPr>
        </p:nvSpPr>
        <p:spPr>
          <a:xfrm>
            <a:off x="618490" y="225083"/>
            <a:ext cx="7886700" cy="897427"/>
          </a:xfrm>
        </p:spPr>
        <p:txBody>
          <a:bodyPr>
            <a:normAutofit/>
          </a:bodyPr>
          <a:lstStyle/>
          <a:p>
            <a:r>
              <a:rPr lang="en-US" sz="4000" dirty="0">
                <a:solidFill>
                  <a:srgbClr val="0070C0"/>
                </a:solidFill>
                <a:latin typeface="Helvetica" charset="0"/>
                <a:ea typeface="Helvetica" charset="0"/>
                <a:cs typeface="Helvetica" charset="0"/>
              </a:rPr>
              <a:t>Input from Georgia (TSU)</a:t>
            </a:r>
          </a:p>
        </p:txBody>
      </p:sp>
      <p:sp>
        <p:nvSpPr>
          <p:cNvPr id="3" name="Content Placeholder 2">
            <a:extLst>
              <a:ext uri="{FF2B5EF4-FFF2-40B4-BE49-F238E27FC236}">
                <a16:creationId xmlns:a16="http://schemas.microsoft.com/office/drawing/2014/main" id="{FAAA026A-61F3-E141-B73C-E8922B3D80E7}"/>
              </a:ext>
            </a:extLst>
          </p:cNvPr>
          <p:cNvSpPr>
            <a:spLocks noGrp="1"/>
          </p:cNvSpPr>
          <p:nvPr>
            <p:ph idx="1"/>
          </p:nvPr>
        </p:nvSpPr>
        <p:spPr>
          <a:xfrm>
            <a:off x="508000" y="955040"/>
            <a:ext cx="8107680" cy="5902960"/>
          </a:xfrm>
        </p:spPr>
        <p:txBody>
          <a:bodyPr>
            <a:normAutofit fontScale="70000" lnSpcReduction="20000"/>
          </a:bodyPr>
          <a:lstStyle/>
          <a:p>
            <a:r>
              <a:rPr lang="en-US" b="1" dirty="0">
                <a:solidFill>
                  <a:srgbClr val="0070C0"/>
                </a:solidFill>
              </a:rPr>
              <a:t>4.  If we decide to move forward, what will be the main pillars, transversal themes and major strategic objectives of the SRIA?</a:t>
            </a:r>
            <a:endParaRPr lang="tr-TR" dirty="0">
              <a:solidFill>
                <a:srgbClr val="0070C0"/>
              </a:solidFill>
            </a:endParaRPr>
          </a:p>
          <a:p>
            <a:pPr lvl="0"/>
            <a:r>
              <a:rPr lang="en-US" dirty="0">
                <a:solidFill>
                  <a:srgbClr val="0070C0"/>
                </a:solidFill>
              </a:rPr>
              <a:t>To apply the precautionary approach in management of marine natural resources in order to rebuild and conserve stocks, as well as avoid irreversible or long-term adverse impacts.</a:t>
            </a:r>
            <a:endParaRPr lang="tr-TR" dirty="0">
              <a:solidFill>
                <a:srgbClr val="0070C0"/>
              </a:solidFill>
            </a:endParaRPr>
          </a:p>
          <a:p>
            <a:pPr lvl="0"/>
            <a:r>
              <a:rPr lang="en-US" dirty="0">
                <a:solidFill>
                  <a:srgbClr val="0070C0"/>
                </a:solidFill>
              </a:rPr>
              <a:t>To build capacity in research institutions, policy makers and economic actors to adopt and apply the ecosystem approach for sustainable use of marine natural resources using best available cost-effective technologies. </a:t>
            </a:r>
            <a:endParaRPr lang="tr-TR" dirty="0">
              <a:solidFill>
                <a:srgbClr val="0070C0"/>
              </a:solidFill>
            </a:endParaRPr>
          </a:p>
          <a:p>
            <a:pPr lvl="0"/>
            <a:r>
              <a:rPr lang="en-US" dirty="0">
                <a:solidFill>
                  <a:srgbClr val="0070C0"/>
                </a:solidFill>
              </a:rPr>
              <a:t>To facilitate the engagement of civil society in developing policies, instruments and practices for sustainable management of marine natural resources, in particular through the provisions of the Aarhus Convention. </a:t>
            </a:r>
            <a:endParaRPr lang="tr-TR" dirty="0">
              <a:solidFill>
                <a:srgbClr val="0070C0"/>
              </a:solidFill>
            </a:endParaRPr>
          </a:p>
          <a:p>
            <a:pPr lvl="0"/>
            <a:r>
              <a:rPr lang="en-US" dirty="0">
                <a:solidFill>
                  <a:srgbClr val="0070C0"/>
                </a:solidFill>
              </a:rPr>
              <a:t>Methodologies to prevent the emergence of new threatened species and to halt losses of currently known threatened species and destruction of their habitats by 2020-25 arising from human activities in the BS area. The following will be emphasized: </a:t>
            </a:r>
            <a:endParaRPr lang="tr-TR" dirty="0">
              <a:solidFill>
                <a:srgbClr val="0070C0"/>
              </a:solidFill>
            </a:endParaRPr>
          </a:p>
          <a:p>
            <a:pPr lvl="0"/>
            <a:r>
              <a:rPr lang="en-US" dirty="0">
                <a:solidFill>
                  <a:srgbClr val="0070C0"/>
                </a:solidFill>
              </a:rPr>
              <a:t>Measures to increase, where appropriate, protected areas and improve conservation of species, ecosystems and habitats, with particular attention to marine protected area, and manage them in a sustainable and environmentally sound way. </a:t>
            </a:r>
            <a:endParaRPr lang="tr-TR" dirty="0">
              <a:solidFill>
                <a:srgbClr val="0070C0"/>
              </a:solidFill>
            </a:endParaRPr>
          </a:p>
          <a:p>
            <a:pPr lvl="0"/>
            <a:r>
              <a:rPr lang="en-US" dirty="0">
                <a:solidFill>
                  <a:srgbClr val="0070C0"/>
                </a:solidFill>
              </a:rPr>
              <a:t>Promotion of the ecosystem approach to all human activities in the project area in particular in exploitation of living marine resources by introducing sustainable practices and eliminating harmful practices.  </a:t>
            </a:r>
            <a:endParaRPr lang="tr-TR" dirty="0">
              <a:solidFill>
                <a:srgbClr val="0070C0"/>
              </a:solidFill>
            </a:endParaRPr>
          </a:p>
          <a:p>
            <a:endParaRPr lang="en-US" dirty="0">
              <a:solidFill>
                <a:srgbClr val="0070C0"/>
              </a:solidFill>
            </a:endParaRPr>
          </a:p>
        </p:txBody>
      </p:sp>
    </p:spTree>
    <p:extLst>
      <p:ext uri="{BB962C8B-B14F-4D97-AF65-F5344CB8AC3E}">
        <p14:creationId xmlns:p14="http://schemas.microsoft.com/office/powerpoint/2010/main" val="12084510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7223F3C-188C-4305-A60A-9F5450E45928}"/>
              </a:ext>
            </a:extLst>
          </p:cNvPr>
          <p:cNvSpPr txBox="1"/>
          <p:nvPr/>
        </p:nvSpPr>
        <p:spPr>
          <a:xfrm>
            <a:off x="235131" y="235132"/>
            <a:ext cx="7652992" cy="954107"/>
          </a:xfrm>
          <a:prstGeom prst="rect">
            <a:avLst/>
          </a:prstGeom>
          <a:noFill/>
        </p:spPr>
        <p:txBody>
          <a:bodyPr wrap="none" rtlCol="0">
            <a:spAutoFit/>
          </a:bodyPr>
          <a:lstStyle/>
          <a:p>
            <a:r>
              <a:rPr lang="en-US" sz="2800" dirty="0">
                <a:latin typeface="Arial" panose="020B0604020202020204" pitchFamily="34" charset="0"/>
                <a:cs typeface="Arial" panose="020B0604020202020204" pitchFamily="34" charset="0"/>
              </a:rPr>
              <a:t>Next steps: The basis for a new Research and </a:t>
            </a:r>
          </a:p>
          <a:p>
            <a:r>
              <a:rPr lang="en-US" sz="2800" dirty="0">
                <a:latin typeface="Arial" panose="020B0604020202020204" pitchFamily="34" charset="0"/>
                <a:cs typeface="Arial" panose="020B0604020202020204" pitchFamily="34" charset="0"/>
              </a:rPr>
              <a:t>Innovation Strategy in the Black Sea</a:t>
            </a:r>
          </a:p>
        </p:txBody>
      </p:sp>
      <p:pic>
        <p:nvPicPr>
          <p:cNvPr id="7" name="Picture 6">
            <a:extLst>
              <a:ext uri="{FF2B5EF4-FFF2-40B4-BE49-F238E27FC236}">
                <a16:creationId xmlns:a16="http://schemas.microsoft.com/office/drawing/2014/main" id="{CE973C04-3652-4311-B0BD-87B35AA21632}"/>
              </a:ext>
            </a:extLst>
          </p:cNvPr>
          <p:cNvPicPr>
            <a:picLocks noChangeAspect="1"/>
          </p:cNvPicPr>
          <p:nvPr/>
        </p:nvPicPr>
        <p:blipFill>
          <a:blip r:embed="rId3"/>
          <a:stretch>
            <a:fillRect/>
          </a:stretch>
        </p:blipFill>
        <p:spPr>
          <a:xfrm>
            <a:off x="2150478" y="4274898"/>
            <a:ext cx="4375230" cy="2225994"/>
          </a:xfrm>
          <a:prstGeom prst="rect">
            <a:avLst/>
          </a:prstGeom>
        </p:spPr>
      </p:pic>
      <p:pic>
        <p:nvPicPr>
          <p:cNvPr id="8" name="Picture 7">
            <a:extLst>
              <a:ext uri="{FF2B5EF4-FFF2-40B4-BE49-F238E27FC236}">
                <a16:creationId xmlns:a16="http://schemas.microsoft.com/office/drawing/2014/main" id="{50767CA2-8A9F-4545-A598-FA59D504C2F1}"/>
              </a:ext>
            </a:extLst>
          </p:cNvPr>
          <p:cNvPicPr>
            <a:picLocks noChangeAspect="1"/>
          </p:cNvPicPr>
          <p:nvPr/>
        </p:nvPicPr>
        <p:blipFill>
          <a:blip r:embed="rId4"/>
          <a:stretch>
            <a:fillRect/>
          </a:stretch>
        </p:blipFill>
        <p:spPr>
          <a:xfrm>
            <a:off x="383724" y="1527868"/>
            <a:ext cx="3533507" cy="1611775"/>
          </a:xfrm>
          <a:prstGeom prst="rect">
            <a:avLst/>
          </a:prstGeom>
        </p:spPr>
      </p:pic>
      <p:pic>
        <p:nvPicPr>
          <p:cNvPr id="9" name="Picture 8">
            <a:extLst>
              <a:ext uri="{FF2B5EF4-FFF2-40B4-BE49-F238E27FC236}">
                <a16:creationId xmlns:a16="http://schemas.microsoft.com/office/drawing/2014/main" id="{F135BB7E-2F35-48C3-B24E-C1DC5F852087}"/>
              </a:ext>
            </a:extLst>
          </p:cNvPr>
          <p:cNvPicPr>
            <a:picLocks noChangeAspect="1"/>
          </p:cNvPicPr>
          <p:nvPr/>
        </p:nvPicPr>
        <p:blipFill>
          <a:blip r:embed="rId5"/>
          <a:stretch>
            <a:fillRect/>
          </a:stretch>
        </p:blipFill>
        <p:spPr>
          <a:xfrm>
            <a:off x="0" y="3183737"/>
            <a:ext cx="4495796" cy="566737"/>
          </a:xfrm>
          <a:prstGeom prst="rect">
            <a:avLst/>
          </a:prstGeom>
        </p:spPr>
      </p:pic>
      <p:pic>
        <p:nvPicPr>
          <p:cNvPr id="10" name="Picture 9">
            <a:extLst>
              <a:ext uri="{FF2B5EF4-FFF2-40B4-BE49-F238E27FC236}">
                <a16:creationId xmlns:a16="http://schemas.microsoft.com/office/drawing/2014/main" id="{B8340AE9-0A54-42CD-858D-1E9BF362DFBC}"/>
              </a:ext>
            </a:extLst>
          </p:cNvPr>
          <p:cNvPicPr>
            <a:picLocks noChangeAspect="1"/>
          </p:cNvPicPr>
          <p:nvPr/>
        </p:nvPicPr>
        <p:blipFill>
          <a:blip r:embed="rId6"/>
          <a:stretch>
            <a:fillRect/>
          </a:stretch>
        </p:blipFill>
        <p:spPr>
          <a:xfrm>
            <a:off x="4745626" y="1503618"/>
            <a:ext cx="4096946" cy="2225994"/>
          </a:xfrm>
          <a:prstGeom prst="rect">
            <a:avLst/>
          </a:prstGeom>
        </p:spPr>
      </p:pic>
    </p:spTree>
    <p:extLst>
      <p:ext uri="{BB962C8B-B14F-4D97-AF65-F5344CB8AC3E}">
        <p14:creationId xmlns:p14="http://schemas.microsoft.com/office/powerpoint/2010/main" val="18917833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5AEFC-A4DC-3C41-8E39-AA634F013FF6}"/>
              </a:ext>
            </a:extLst>
          </p:cNvPr>
          <p:cNvSpPr>
            <a:spLocks noGrp="1"/>
          </p:cNvSpPr>
          <p:nvPr>
            <p:ph type="title"/>
          </p:nvPr>
        </p:nvSpPr>
        <p:spPr/>
        <p:txBody>
          <a:bodyPr>
            <a:noAutofit/>
          </a:bodyPr>
          <a:lstStyle/>
          <a:p>
            <a:r>
              <a:rPr lang="en-US" sz="2800" dirty="0">
                <a:solidFill>
                  <a:srgbClr val="0070C0"/>
                </a:solidFill>
                <a:latin typeface="Helvetica" charset="0"/>
                <a:ea typeface="Helvetica" charset="0"/>
                <a:cs typeface="Helvetica" charset="0"/>
              </a:rPr>
              <a:t>UKRAINE-"Center for Problems of Marine Geology, </a:t>
            </a:r>
            <a:r>
              <a:rPr lang="en-US" sz="2800" dirty="0" err="1">
                <a:solidFill>
                  <a:srgbClr val="0070C0"/>
                </a:solidFill>
                <a:latin typeface="Helvetica" charset="0"/>
                <a:ea typeface="Helvetica" charset="0"/>
                <a:cs typeface="Helvetica" charset="0"/>
              </a:rPr>
              <a:t>Geoecology</a:t>
            </a:r>
            <a:r>
              <a:rPr lang="en-US" sz="2800" dirty="0">
                <a:solidFill>
                  <a:srgbClr val="0070C0"/>
                </a:solidFill>
                <a:latin typeface="Helvetica" charset="0"/>
                <a:ea typeface="Helvetica" charset="0"/>
                <a:cs typeface="Helvetica" charset="0"/>
              </a:rPr>
              <a:t> and Sedimentary Ore Formation of the National Academy of Sciences ”</a:t>
            </a:r>
          </a:p>
        </p:txBody>
      </p:sp>
      <p:sp>
        <p:nvSpPr>
          <p:cNvPr id="3" name="Content Placeholder 2">
            <a:extLst>
              <a:ext uri="{FF2B5EF4-FFF2-40B4-BE49-F238E27FC236}">
                <a16:creationId xmlns:a16="http://schemas.microsoft.com/office/drawing/2014/main" id="{B562DDB9-5326-B146-AE05-1E0693657868}"/>
              </a:ext>
            </a:extLst>
          </p:cNvPr>
          <p:cNvSpPr>
            <a:spLocks noGrp="1"/>
          </p:cNvSpPr>
          <p:nvPr>
            <p:ph idx="1"/>
          </p:nvPr>
        </p:nvSpPr>
        <p:spPr>
          <a:xfrm>
            <a:off x="403567" y="1994438"/>
            <a:ext cx="7886700" cy="4351338"/>
          </a:xfrm>
        </p:spPr>
        <p:txBody>
          <a:bodyPr>
            <a:normAutofit/>
          </a:bodyPr>
          <a:lstStyle/>
          <a:p>
            <a:pPr marL="0" indent="0">
              <a:buNone/>
            </a:pPr>
            <a:r>
              <a:rPr lang="en-US" dirty="0">
                <a:solidFill>
                  <a:srgbClr val="0070C0"/>
                </a:solidFill>
              </a:rPr>
              <a:t>The Black Sea – a unique natural laboratory and a developed regional </a:t>
            </a:r>
            <a:r>
              <a:rPr lang="en-US" dirty="0" err="1">
                <a:solidFill>
                  <a:srgbClr val="0070C0"/>
                </a:solidFill>
              </a:rPr>
              <a:t>geoecosystem</a:t>
            </a:r>
            <a:r>
              <a:rPr lang="en-US" dirty="0">
                <a:solidFill>
                  <a:srgbClr val="0070C0"/>
                </a:solidFill>
              </a:rPr>
              <a:t> with a friendly interface to man and society, with unique opportunities for blue growth.</a:t>
            </a:r>
          </a:p>
          <a:p>
            <a:r>
              <a:rPr lang="en-US" dirty="0">
                <a:solidFill>
                  <a:srgbClr val="0070C0"/>
                </a:solidFill>
              </a:rPr>
              <a:t>emphasize the importance of the learning and training of new professionals to build and further develop the blue economy in the Black Sea</a:t>
            </a:r>
          </a:p>
          <a:p>
            <a:endParaRPr lang="en-US" dirty="0">
              <a:solidFill>
                <a:srgbClr val="0070C0"/>
              </a:solidFill>
            </a:endParaRPr>
          </a:p>
        </p:txBody>
      </p:sp>
    </p:spTree>
    <p:extLst>
      <p:ext uri="{BB962C8B-B14F-4D97-AF65-F5344CB8AC3E}">
        <p14:creationId xmlns:p14="http://schemas.microsoft.com/office/powerpoint/2010/main" val="16842501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7223F3C-188C-4305-A60A-9F5450E45928}"/>
              </a:ext>
            </a:extLst>
          </p:cNvPr>
          <p:cNvSpPr txBox="1"/>
          <p:nvPr/>
        </p:nvSpPr>
        <p:spPr>
          <a:xfrm>
            <a:off x="235131" y="235132"/>
            <a:ext cx="8199681" cy="954107"/>
          </a:xfrm>
          <a:prstGeom prst="rect">
            <a:avLst/>
          </a:prstGeom>
          <a:noFill/>
        </p:spPr>
        <p:txBody>
          <a:bodyPr wrap="none" rtlCol="0">
            <a:spAutoFit/>
          </a:bodyPr>
          <a:lstStyle/>
          <a:p>
            <a:r>
              <a:rPr lang="en-US" sz="2800" b="1" dirty="0">
                <a:latin typeface="Arial" panose="020B0604020202020204" pitchFamily="34" charset="0"/>
                <a:cs typeface="Arial" panose="020B0604020202020204" pitchFamily="34" charset="0"/>
              </a:rPr>
              <a:t>Four Questions </a:t>
            </a:r>
            <a:r>
              <a:rPr lang="en-US" sz="2800" dirty="0">
                <a:latin typeface="Arial" panose="020B0604020202020204" pitchFamily="34" charset="0"/>
                <a:cs typeface="Arial" panose="020B0604020202020204" pitchFamily="34" charset="0"/>
              </a:rPr>
              <a:t>that we should be thinking about </a:t>
            </a:r>
          </a:p>
          <a:p>
            <a:r>
              <a:rPr lang="en-US" sz="2800" dirty="0">
                <a:latin typeface="Arial" panose="020B0604020202020204" pitchFamily="34" charset="0"/>
                <a:cs typeface="Arial" panose="020B0604020202020204" pitchFamily="34" charset="0"/>
              </a:rPr>
              <a:t>today for preparation towards the new SRIA</a:t>
            </a:r>
          </a:p>
        </p:txBody>
      </p:sp>
      <p:sp>
        <p:nvSpPr>
          <p:cNvPr id="6" name="Rectangle 5">
            <a:extLst>
              <a:ext uri="{FF2B5EF4-FFF2-40B4-BE49-F238E27FC236}">
                <a16:creationId xmlns:a16="http://schemas.microsoft.com/office/drawing/2014/main" id="{BFBEB359-6D58-496C-B1AA-9BB1053EB74E}"/>
              </a:ext>
            </a:extLst>
          </p:cNvPr>
          <p:cNvSpPr/>
          <p:nvPr/>
        </p:nvSpPr>
        <p:spPr>
          <a:xfrm>
            <a:off x="235131" y="1851126"/>
            <a:ext cx="8632239" cy="4154983"/>
          </a:xfrm>
          <a:prstGeom prst="rect">
            <a:avLst/>
          </a:prstGeom>
          <a:solidFill>
            <a:schemeClr val="accent1">
              <a:lumMod val="20000"/>
              <a:lumOff val="80000"/>
            </a:schemeClr>
          </a:solidFill>
        </p:spPr>
        <p:txBody>
          <a:bodyPr wrap="square">
            <a:spAutoFit/>
          </a:bodyPr>
          <a:lstStyle/>
          <a:p>
            <a:pPr marL="457200" indent="-457200">
              <a:buFont typeface="Arial" panose="020B0604020202020204" pitchFamily="34" charset="0"/>
              <a:buChar char="•"/>
            </a:pPr>
            <a:r>
              <a:rPr lang="en-US" sz="2400" dirty="0">
                <a:latin typeface="Arial" panose="020B0604020202020204" pitchFamily="34" charset="0"/>
                <a:ea typeface="MS Mincho" panose="02020609040205080304" pitchFamily="49" charset="-128"/>
                <a:cs typeface="Arial" panose="020B0604020202020204" pitchFamily="34" charset="0"/>
              </a:rPr>
              <a:t>What are our </a:t>
            </a:r>
            <a:r>
              <a:rPr lang="en-US" sz="2400" b="1" dirty="0">
                <a:solidFill>
                  <a:srgbClr val="FF0000"/>
                </a:solidFill>
                <a:latin typeface="Arial" panose="020B0604020202020204" pitchFamily="34" charset="0"/>
                <a:ea typeface="MS Mincho" panose="02020609040205080304" pitchFamily="49" charset="-128"/>
                <a:cs typeface="Arial" panose="020B0604020202020204" pitchFamily="34" charset="0"/>
              </a:rPr>
              <a:t>common</a:t>
            </a:r>
            <a:r>
              <a:rPr lang="en-US" sz="2400" dirty="0">
                <a:latin typeface="Arial" panose="020B0604020202020204" pitchFamily="34" charset="0"/>
                <a:ea typeface="MS Mincho" panose="02020609040205080304" pitchFamily="49" charset="-128"/>
                <a:cs typeface="Arial" panose="020B0604020202020204" pitchFamily="34" charset="0"/>
              </a:rPr>
              <a:t> vision and mutually agreed challenges for the Black Sea? </a:t>
            </a:r>
          </a:p>
          <a:p>
            <a:pPr marL="457200" indent="-457200">
              <a:buFont typeface="Arial" panose="020B0604020202020204" pitchFamily="34" charset="0"/>
              <a:buChar char="•"/>
            </a:pPr>
            <a:endParaRPr lang="en-US" sz="2400" dirty="0">
              <a:effectLst/>
              <a:latin typeface="Arial" panose="020B0604020202020204" pitchFamily="34" charset="0"/>
              <a:ea typeface="MS Mincho" panose="02020609040205080304" pitchFamily="49" charset="-128"/>
              <a:cs typeface="Arial" panose="020B0604020202020204" pitchFamily="34" charset="0"/>
            </a:endParaRPr>
          </a:p>
          <a:p>
            <a:pPr marL="457200" indent="-457200">
              <a:buFont typeface="Arial" panose="020B0604020202020204" pitchFamily="34" charset="0"/>
              <a:buChar char="•"/>
            </a:pPr>
            <a:r>
              <a:rPr lang="en-US" sz="2400" dirty="0">
                <a:solidFill>
                  <a:srgbClr val="FF0000"/>
                </a:solidFill>
                <a:latin typeface="Arial" panose="020B0604020202020204" pitchFamily="34" charset="0"/>
                <a:ea typeface="MS Mincho" panose="02020609040205080304" pitchFamily="49" charset="-128"/>
                <a:cs typeface="Arial" panose="020B0604020202020204" pitchFamily="34" charset="0"/>
              </a:rPr>
              <a:t>How can the preparation of the new Black Sea </a:t>
            </a:r>
          </a:p>
          <a:p>
            <a:r>
              <a:rPr lang="en-US" sz="2400" dirty="0">
                <a:solidFill>
                  <a:srgbClr val="FF0000"/>
                </a:solidFill>
                <a:latin typeface="Arial" panose="020B0604020202020204" pitchFamily="34" charset="0"/>
                <a:ea typeface="MS Mincho" panose="02020609040205080304" pitchFamily="49" charset="-128"/>
                <a:cs typeface="Arial" panose="020B0604020202020204" pitchFamily="34" charset="0"/>
              </a:rPr>
              <a:t>	SRIA </a:t>
            </a:r>
            <a:r>
              <a:rPr lang="en-US" sz="2400" b="1" dirty="0">
                <a:solidFill>
                  <a:srgbClr val="FF0000"/>
                </a:solidFill>
                <a:latin typeface="Arial" panose="020B0604020202020204" pitchFamily="34" charset="0"/>
                <a:ea typeface="MS Mincho" panose="02020609040205080304" pitchFamily="49" charset="-128"/>
                <a:cs typeface="Arial" panose="020B0604020202020204" pitchFamily="34" charset="0"/>
              </a:rPr>
              <a:t>be inspired from </a:t>
            </a:r>
            <a:r>
              <a:rPr lang="en-US" sz="2400" dirty="0">
                <a:latin typeface="Arial" panose="020B0604020202020204" pitchFamily="34" charset="0"/>
                <a:ea typeface="MS Mincho" panose="02020609040205080304" pitchFamily="49" charset="-128"/>
                <a:cs typeface="Arial" panose="020B0604020202020204" pitchFamily="34" charset="0"/>
              </a:rPr>
              <a:t>existing SRIAs?</a:t>
            </a:r>
          </a:p>
          <a:p>
            <a:pPr marL="457200" indent="-457200">
              <a:buFont typeface="Arial" panose="020B0604020202020204" pitchFamily="34" charset="0"/>
              <a:buChar char="•"/>
            </a:pPr>
            <a:endParaRPr lang="en-US" sz="2400" dirty="0">
              <a:effectLst/>
              <a:latin typeface="Arial" panose="020B0604020202020204" pitchFamily="34" charset="0"/>
              <a:ea typeface="MS Mincho" panose="02020609040205080304" pitchFamily="49" charset="-128"/>
              <a:cs typeface="Arial" panose="020B0604020202020204" pitchFamily="34" charset="0"/>
            </a:endParaRPr>
          </a:p>
          <a:p>
            <a:pPr marL="457200" indent="-457200">
              <a:buFont typeface="Arial" panose="020B0604020202020204" pitchFamily="34" charset="0"/>
              <a:buChar char="•"/>
            </a:pPr>
            <a:r>
              <a:rPr lang="en-US" sz="2400" dirty="0">
                <a:effectLst/>
                <a:latin typeface="Arial" panose="020B0604020202020204" pitchFamily="34" charset="0"/>
                <a:ea typeface="MS Mincho" panose="02020609040205080304" pitchFamily="49" charset="-128"/>
                <a:cs typeface="Arial" panose="020B0604020202020204" pitchFamily="34" charset="0"/>
              </a:rPr>
              <a:t>What will be the </a:t>
            </a:r>
            <a:r>
              <a:rPr lang="en-US" sz="2400" dirty="0" err="1">
                <a:solidFill>
                  <a:srgbClr val="FF0000"/>
                </a:solidFill>
                <a:effectLst/>
                <a:latin typeface="Arial" panose="020B0604020202020204" pitchFamily="34" charset="0"/>
                <a:ea typeface="MS Mincho" panose="02020609040205080304" pitchFamily="49" charset="-128"/>
                <a:cs typeface="Arial" panose="020B0604020202020204" pitchFamily="34" charset="0"/>
              </a:rPr>
              <a:t>specifities</a:t>
            </a:r>
            <a:r>
              <a:rPr lang="en-US" sz="2400" dirty="0">
                <a:effectLst/>
                <a:latin typeface="Arial" panose="020B0604020202020204" pitchFamily="34" charset="0"/>
                <a:ea typeface="MS Mincho" panose="02020609040205080304" pitchFamily="49" charset="-128"/>
                <a:cs typeface="Arial" panose="020B0604020202020204" pitchFamily="34" charset="0"/>
              </a:rPr>
              <a:t> of the new Black Sea SRIA</a:t>
            </a:r>
            <a:r>
              <a:rPr lang="en-US" sz="2400" dirty="0">
                <a:latin typeface="Arial" panose="020B0604020202020204" pitchFamily="34" charset="0"/>
                <a:ea typeface="MS Mincho" panose="02020609040205080304" pitchFamily="49" charset="-128"/>
                <a:cs typeface="Arial" panose="020B0604020202020204" pitchFamily="34" charset="0"/>
              </a:rPr>
              <a:t>?</a:t>
            </a:r>
          </a:p>
          <a:p>
            <a:pPr marL="457200" indent="-457200">
              <a:buFont typeface="Arial" panose="020B0604020202020204" pitchFamily="34" charset="0"/>
              <a:buChar char="•"/>
            </a:pPr>
            <a:endParaRPr lang="en-US" sz="2400" dirty="0">
              <a:effectLst/>
              <a:latin typeface="Arial" panose="020B0604020202020204" pitchFamily="34" charset="0"/>
              <a:ea typeface="MS Mincho" panose="02020609040205080304" pitchFamily="49" charset="-128"/>
              <a:cs typeface="Arial" panose="020B0604020202020204" pitchFamily="34" charset="0"/>
            </a:endParaRPr>
          </a:p>
          <a:p>
            <a:pPr marL="457200" indent="-457200">
              <a:buFont typeface="Arial" panose="020B0604020202020204" pitchFamily="34" charset="0"/>
              <a:buChar char="•"/>
            </a:pPr>
            <a:r>
              <a:rPr lang="en-US" sz="2400" dirty="0">
                <a:latin typeface="Arial" panose="020B0604020202020204" pitchFamily="34" charset="0"/>
                <a:ea typeface="MS Mincho" panose="02020609040205080304" pitchFamily="49" charset="-128"/>
                <a:cs typeface="Arial" panose="020B0604020202020204" pitchFamily="34" charset="0"/>
              </a:rPr>
              <a:t>If we decide to move forward, what will be the </a:t>
            </a:r>
            <a:r>
              <a:rPr lang="en-US" sz="2400" b="1" dirty="0">
                <a:latin typeface="Arial" panose="020B0604020202020204" pitchFamily="34" charset="0"/>
                <a:ea typeface="MS Mincho" panose="02020609040205080304" pitchFamily="49" charset="-128"/>
                <a:cs typeface="Arial" panose="020B0604020202020204" pitchFamily="34" charset="0"/>
              </a:rPr>
              <a:t>main pillars, </a:t>
            </a:r>
            <a:r>
              <a:rPr lang="en-US" sz="2400" b="1" dirty="0">
                <a:solidFill>
                  <a:srgbClr val="FF0000"/>
                </a:solidFill>
                <a:latin typeface="Arial" panose="020B0604020202020204" pitchFamily="34" charset="0"/>
                <a:ea typeface="MS Mincho" panose="02020609040205080304" pitchFamily="49" charset="-128"/>
                <a:cs typeface="Arial" panose="020B0604020202020204" pitchFamily="34" charset="0"/>
              </a:rPr>
              <a:t>transversal themes </a:t>
            </a:r>
            <a:r>
              <a:rPr lang="en-US" sz="2400" b="1" dirty="0">
                <a:latin typeface="Arial" panose="020B0604020202020204" pitchFamily="34" charset="0"/>
                <a:ea typeface="MS Mincho" panose="02020609040205080304" pitchFamily="49" charset="-128"/>
                <a:cs typeface="Arial" panose="020B0604020202020204" pitchFamily="34" charset="0"/>
              </a:rPr>
              <a:t>and major strategic objectives</a:t>
            </a:r>
            <a:r>
              <a:rPr lang="en-US" sz="2400" dirty="0">
                <a:latin typeface="Arial" panose="020B0604020202020204" pitchFamily="34" charset="0"/>
                <a:ea typeface="MS Mincho" panose="02020609040205080304" pitchFamily="49" charset="-128"/>
                <a:cs typeface="Arial" panose="020B0604020202020204" pitchFamily="34" charset="0"/>
              </a:rPr>
              <a:t> of the SRIA? </a:t>
            </a:r>
            <a:endParaRPr lang="en-US" sz="2400" dirty="0">
              <a:effectLst/>
              <a:latin typeface="Arial" panose="020B0604020202020204" pitchFamily="34" charset="0"/>
              <a:ea typeface="MS Mincho" panose="02020609040205080304" pitchFamily="49" charset="-128"/>
              <a:cs typeface="Arial" panose="020B0604020202020204" pitchFamily="34" charset="0"/>
            </a:endParaRPr>
          </a:p>
        </p:txBody>
      </p:sp>
    </p:spTree>
    <p:extLst>
      <p:ext uri="{BB962C8B-B14F-4D97-AF65-F5344CB8AC3E}">
        <p14:creationId xmlns:p14="http://schemas.microsoft.com/office/powerpoint/2010/main" val="13445473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118651" y="5212741"/>
            <a:ext cx="1437869" cy="1424368"/>
          </a:xfrm>
          <a:prstGeom prst="rect">
            <a:avLst/>
          </a:prstGeom>
        </p:spPr>
      </p:pic>
      <p:pic>
        <p:nvPicPr>
          <p:cNvPr id="3" name="Picture 2"/>
          <p:cNvPicPr>
            <a:picLocks noChangeAspect="1"/>
          </p:cNvPicPr>
          <p:nvPr/>
        </p:nvPicPr>
        <p:blipFill>
          <a:blip r:embed="rId4"/>
          <a:stretch>
            <a:fillRect/>
          </a:stretch>
        </p:blipFill>
        <p:spPr>
          <a:xfrm>
            <a:off x="6910094" y="4810301"/>
            <a:ext cx="1701846" cy="1919618"/>
          </a:xfrm>
          <a:prstGeom prst="rect">
            <a:avLst/>
          </a:prstGeom>
          <a:ln>
            <a:solidFill>
              <a:schemeClr val="tx1"/>
            </a:solidFill>
          </a:ln>
        </p:spPr>
      </p:pic>
      <p:sp>
        <p:nvSpPr>
          <p:cNvPr id="36" name="Shape 176"/>
          <p:cNvSpPr/>
          <p:nvPr/>
        </p:nvSpPr>
        <p:spPr>
          <a:xfrm>
            <a:off x="1567909" y="4650922"/>
            <a:ext cx="1174800" cy="1028700"/>
          </a:xfrm>
          <a:custGeom>
            <a:avLst/>
            <a:gdLst/>
            <a:ahLst/>
            <a:cxnLst/>
            <a:rect l="0" t="0" r="0" b="0"/>
            <a:pathLst>
              <a:path w="120000" h="120000" extrusionOk="0">
                <a:moveTo>
                  <a:pt x="120000" y="31851"/>
                </a:moveTo>
                <a:lnTo>
                  <a:pt x="97058" y="120000"/>
                </a:lnTo>
                <a:lnTo>
                  <a:pt x="0" y="59074"/>
                </a:lnTo>
                <a:lnTo>
                  <a:pt x="53582" y="0"/>
                </a:lnTo>
                <a:lnTo>
                  <a:pt x="120000" y="31851"/>
                </a:lnTo>
                <a:close/>
              </a:path>
            </a:pathLst>
          </a:custGeom>
          <a:gradFill>
            <a:gsLst>
              <a:gs pos="0">
                <a:srgbClr val="5F5F5F"/>
              </a:gs>
              <a:gs pos="50000">
                <a:srgbClr val="8A8A8A"/>
              </a:gs>
              <a:gs pos="100000">
                <a:srgbClr val="A5A5A5"/>
              </a:gs>
            </a:gsLst>
            <a:lin ang="8100019" scaled="0"/>
          </a:gradFill>
          <a:ln>
            <a:noFill/>
          </a:ln>
        </p:spPr>
        <p:txBody>
          <a:bodyPr spcFirstLastPara="1" wrap="square" lIns="91425" tIns="45700" rIns="91425" bIns="45700" anchor="t" anchorCtr="0">
            <a:noAutofit/>
          </a:bodyPr>
          <a:lstStyle/>
          <a:p>
            <a:pPr>
              <a:buClr>
                <a:srgbClr val="000000"/>
              </a:buClr>
            </a:pPr>
            <a:endParaRPr sz="2400" kern="0">
              <a:solidFill>
                <a:srgbClr val="000000"/>
              </a:solidFill>
              <a:latin typeface="Calibri"/>
              <a:ea typeface="Calibri"/>
              <a:cs typeface="Calibri"/>
              <a:sym typeface="Calibri"/>
            </a:endParaRPr>
          </a:p>
        </p:txBody>
      </p:sp>
      <p:sp>
        <p:nvSpPr>
          <p:cNvPr id="37" name="Shape 177"/>
          <p:cNvSpPr/>
          <p:nvPr/>
        </p:nvSpPr>
        <p:spPr>
          <a:xfrm>
            <a:off x="2909296" y="4965247"/>
            <a:ext cx="712800" cy="638100"/>
          </a:xfrm>
          <a:custGeom>
            <a:avLst/>
            <a:gdLst/>
            <a:ahLst/>
            <a:cxnLst/>
            <a:rect l="0" t="0" r="0" b="0"/>
            <a:pathLst>
              <a:path w="120000" h="120000" extrusionOk="0">
                <a:moveTo>
                  <a:pt x="0" y="120000"/>
                </a:moveTo>
                <a:lnTo>
                  <a:pt x="5612" y="40298"/>
                </a:lnTo>
                <a:lnTo>
                  <a:pt x="90868" y="0"/>
                </a:lnTo>
                <a:lnTo>
                  <a:pt x="120000" y="113134"/>
                </a:lnTo>
                <a:lnTo>
                  <a:pt x="0" y="120000"/>
                </a:lnTo>
                <a:close/>
              </a:path>
            </a:pathLst>
          </a:custGeom>
          <a:gradFill>
            <a:gsLst>
              <a:gs pos="0">
                <a:srgbClr val="5F5F5F"/>
              </a:gs>
              <a:gs pos="50000">
                <a:srgbClr val="8A8A8A"/>
              </a:gs>
              <a:gs pos="100000">
                <a:srgbClr val="A5A5A5"/>
              </a:gs>
            </a:gsLst>
            <a:lin ang="5400012" scaled="0"/>
          </a:gradFill>
          <a:ln>
            <a:noFill/>
          </a:ln>
        </p:spPr>
        <p:txBody>
          <a:bodyPr spcFirstLastPara="1" wrap="square" lIns="91425" tIns="45700" rIns="91425" bIns="45700" anchor="t" anchorCtr="0">
            <a:noAutofit/>
          </a:bodyPr>
          <a:lstStyle/>
          <a:p>
            <a:pPr>
              <a:buClr>
                <a:srgbClr val="000000"/>
              </a:buClr>
            </a:pPr>
            <a:endParaRPr sz="2400" kern="0">
              <a:solidFill>
                <a:srgbClr val="000000"/>
              </a:solidFill>
              <a:latin typeface="Calibri"/>
              <a:ea typeface="Calibri"/>
              <a:cs typeface="Calibri"/>
              <a:sym typeface="Calibri"/>
            </a:endParaRPr>
          </a:p>
        </p:txBody>
      </p:sp>
      <p:sp>
        <p:nvSpPr>
          <p:cNvPr id="38" name="Shape 178"/>
          <p:cNvSpPr/>
          <p:nvPr/>
        </p:nvSpPr>
        <p:spPr>
          <a:xfrm>
            <a:off x="1312271" y="4085772"/>
            <a:ext cx="708000" cy="819300"/>
          </a:xfrm>
          <a:custGeom>
            <a:avLst/>
            <a:gdLst/>
            <a:ahLst/>
            <a:cxnLst/>
            <a:rect l="0" t="0" r="0" b="0"/>
            <a:pathLst>
              <a:path w="120000" h="120000" extrusionOk="0">
                <a:moveTo>
                  <a:pt x="63766" y="120000"/>
                </a:moveTo>
                <a:lnTo>
                  <a:pt x="119999" y="79302"/>
                </a:lnTo>
                <a:lnTo>
                  <a:pt x="97130" y="0"/>
                </a:lnTo>
                <a:lnTo>
                  <a:pt x="0" y="33023"/>
                </a:lnTo>
                <a:lnTo>
                  <a:pt x="63766" y="120000"/>
                </a:lnTo>
                <a:close/>
              </a:path>
            </a:pathLst>
          </a:custGeom>
          <a:gradFill>
            <a:gsLst>
              <a:gs pos="0">
                <a:srgbClr val="5F5F5F"/>
              </a:gs>
              <a:gs pos="50000">
                <a:srgbClr val="8A8A8A"/>
              </a:gs>
              <a:gs pos="100000">
                <a:srgbClr val="A5A5A5"/>
              </a:gs>
            </a:gsLst>
            <a:lin ang="8100019" scaled="0"/>
          </a:gradFill>
          <a:ln>
            <a:noFill/>
          </a:ln>
        </p:spPr>
        <p:txBody>
          <a:bodyPr spcFirstLastPara="1" wrap="square" lIns="91425" tIns="45700" rIns="91425" bIns="45700" anchor="t" anchorCtr="0">
            <a:noAutofit/>
          </a:bodyPr>
          <a:lstStyle/>
          <a:p>
            <a:pPr>
              <a:buClr>
                <a:srgbClr val="000000"/>
              </a:buClr>
            </a:pPr>
            <a:endParaRPr sz="2400" kern="0">
              <a:solidFill>
                <a:srgbClr val="000000"/>
              </a:solidFill>
              <a:latin typeface="Calibri"/>
              <a:ea typeface="Calibri"/>
              <a:cs typeface="Calibri"/>
              <a:sym typeface="Calibri"/>
            </a:endParaRPr>
          </a:p>
        </p:txBody>
      </p:sp>
      <p:sp>
        <p:nvSpPr>
          <p:cNvPr id="39" name="Shape 179"/>
          <p:cNvSpPr/>
          <p:nvPr/>
        </p:nvSpPr>
        <p:spPr>
          <a:xfrm>
            <a:off x="1097959" y="2964844"/>
            <a:ext cx="876300" cy="1346400"/>
          </a:xfrm>
          <a:custGeom>
            <a:avLst/>
            <a:gdLst/>
            <a:ahLst/>
            <a:cxnLst/>
            <a:rect l="0" t="0" r="0" b="0"/>
            <a:pathLst>
              <a:path w="120000" h="120000" extrusionOk="0">
                <a:moveTo>
                  <a:pt x="0" y="120000"/>
                </a:moveTo>
                <a:lnTo>
                  <a:pt x="109347" y="98447"/>
                </a:lnTo>
                <a:lnTo>
                  <a:pt x="120000" y="27670"/>
                </a:lnTo>
                <a:lnTo>
                  <a:pt x="0" y="0"/>
                </a:lnTo>
                <a:lnTo>
                  <a:pt x="0" y="120000"/>
                </a:lnTo>
                <a:close/>
              </a:path>
            </a:pathLst>
          </a:custGeom>
          <a:gradFill>
            <a:gsLst>
              <a:gs pos="0">
                <a:srgbClr val="5F5F5F"/>
              </a:gs>
              <a:gs pos="50000">
                <a:srgbClr val="8A8A8A"/>
              </a:gs>
              <a:gs pos="100000">
                <a:srgbClr val="A5A5A5"/>
              </a:gs>
            </a:gsLst>
            <a:lin ang="10800025" scaled="0"/>
          </a:gradFill>
          <a:ln>
            <a:noFill/>
          </a:ln>
        </p:spPr>
        <p:txBody>
          <a:bodyPr spcFirstLastPara="1" wrap="square" lIns="91425" tIns="45700" rIns="91425" bIns="45700" anchor="t" anchorCtr="0">
            <a:noAutofit/>
          </a:bodyPr>
          <a:lstStyle/>
          <a:p>
            <a:pPr>
              <a:buClr>
                <a:srgbClr val="000000"/>
              </a:buClr>
            </a:pPr>
            <a:endParaRPr sz="2400" kern="0">
              <a:solidFill>
                <a:srgbClr val="000000"/>
              </a:solidFill>
              <a:latin typeface="Calibri"/>
              <a:ea typeface="Calibri"/>
              <a:cs typeface="Calibri"/>
              <a:sym typeface="Calibri"/>
            </a:endParaRPr>
          </a:p>
        </p:txBody>
      </p:sp>
      <p:sp>
        <p:nvSpPr>
          <p:cNvPr id="40" name="Shape 180"/>
          <p:cNvSpPr/>
          <p:nvPr/>
        </p:nvSpPr>
        <p:spPr>
          <a:xfrm>
            <a:off x="1610721" y="2220459"/>
            <a:ext cx="969900" cy="1005000"/>
          </a:xfrm>
          <a:custGeom>
            <a:avLst/>
            <a:gdLst/>
            <a:ahLst/>
            <a:cxnLst/>
            <a:rect l="0" t="0" r="0" b="0"/>
            <a:pathLst>
              <a:path w="120000" h="120000" extrusionOk="0">
                <a:moveTo>
                  <a:pt x="0" y="104437"/>
                </a:moveTo>
                <a:lnTo>
                  <a:pt x="44975" y="120000"/>
                </a:lnTo>
                <a:lnTo>
                  <a:pt x="120000" y="77062"/>
                </a:lnTo>
                <a:lnTo>
                  <a:pt x="70507" y="0"/>
                </a:lnTo>
                <a:lnTo>
                  <a:pt x="16301" y="16500"/>
                </a:lnTo>
                <a:lnTo>
                  <a:pt x="0" y="104437"/>
                </a:lnTo>
                <a:close/>
              </a:path>
            </a:pathLst>
          </a:custGeom>
          <a:gradFill>
            <a:gsLst>
              <a:gs pos="0">
                <a:srgbClr val="5F5F5F"/>
              </a:gs>
              <a:gs pos="50000">
                <a:srgbClr val="8A8A8A"/>
              </a:gs>
              <a:gs pos="100000">
                <a:srgbClr val="A5A5A5"/>
              </a:gs>
            </a:gsLst>
            <a:lin ang="13500032" scaled="0"/>
          </a:gradFill>
          <a:ln>
            <a:noFill/>
          </a:ln>
        </p:spPr>
        <p:txBody>
          <a:bodyPr spcFirstLastPara="1" wrap="square" lIns="91425" tIns="45700" rIns="91425" bIns="45700" anchor="t" anchorCtr="0">
            <a:noAutofit/>
          </a:bodyPr>
          <a:lstStyle/>
          <a:p>
            <a:pPr>
              <a:buClr>
                <a:srgbClr val="000000"/>
              </a:buClr>
            </a:pPr>
            <a:endParaRPr sz="2400" kern="0">
              <a:solidFill>
                <a:srgbClr val="000000"/>
              </a:solidFill>
              <a:latin typeface="Calibri"/>
              <a:ea typeface="Calibri"/>
              <a:cs typeface="Calibri"/>
              <a:sym typeface="Calibri"/>
            </a:endParaRPr>
          </a:p>
        </p:txBody>
      </p:sp>
      <p:sp>
        <p:nvSpPr>
          <p:cNvPr id="41" name="Shape 181"/>
          <p:cNvSpPr/>
          <p:nvPr/>
        </p:nvSpPr>
        <p:spPr>
          <a:xfrm>
            <a:off x="2294934" y="2256972"/>
            <a:ext cx="841500" cy="598500"/>
          </a:xfrm>
          <a:custGeom>
            <a:avLst/>
            <a:gdLst/>
            <a:ahLst/>
            <a:cxnLst/>
            <a:rect l="0" t="0" r="0" b="0"/>
            <a:pathLst>
              <a:path w="120000" h="120000" extrusionOk="0">
                <a:moveTo>
                  <a:pt x="0" y="11458"/>
                </a:moveTo>
                <a:lnTo>
                  <a:pt x="44377" y="120000"/>
                </a:lnTo>
                <a:lnTo>
                  <a:pt x="117509" y="89442"/>
                </a:lnTo>
                <a:lnTo>
                  <a:pt x="120000" y="0"/>
                </a:lnTo>
                <a:lnTo>
                  <a:pt x="0" y="11458"/>
                </a:lnTo>
                <a:close/>
              </a:path>
            </a:pathLst>
          </a:custGeom>
          <a:gradFill>
            <a:gsLst>
              <a:gs pos="0">
                <a:srgbClr val="5F5F5F"/>
              </a:gs>
              <a:gs pos="50000">
                <a:srgbClr val="8A8A8A"/>
              </a:gs>
              <a:gs pos="100000">
                <a:srgbClr val="A5A5A5"/>
              </a:gs>
            </a:gsLst>
            <a:lin ang="16200038" scaled="0"/>
          </a:gradFill>
          <a:ln>
            <a:noFill/>
          </a:ln>
        </p:spPr>
        <p:txBody>
          <a:bodyPr spcFirstLastPara="1" wrap="square" lIns="91425" tIns="45700" rIns="91425" bIns="45700" anchor="t" anchorCtr="0">
            <a:noAutofit/>
          </a:bodyPr>
          <a:lstStyle/>
          <a:p>
            <a:pPr>
              <a:buClr>
                <a:srgbClr val="000000"/>
              </a:buClr>
            </a:pPr>
            <a:endParaRPr sz="2400" kern="0">
              <a:solidFill>
                <a:srgbClr val="000000"/>
              </a:solidFill>
              <a:latin typeface="Calibri"/>
              <a:ea typeface="Calibri"/>
              <a:cs typeface="Calibri"/>
              <a:sym typeface="Calibri"/>
            </a:endParaRPr>
          </a:p>
        </p:txBody>
      </p:sp>
      <p:sp>
        <p:nvSpPr>
          <p:cNvPr id="42" name="Shape 182"/>
          <p:cNvSpPr/>
          <p:nvPr/>
        </p:nvSpPr>
        <p:spPr>
          <a:xfrm>
            <a:off x="3171234" y="1660072"/>
            <a:ext cx="1571700" cy="1440000"/>
          </a:xfrm>
          <a:custGeom>
            <a:avLst/>
            <a:gdLst/>
            <a:ahLst/>
            <a:cxnLst/>
            <a:rect l="0" t="0" r="0" b="0"/>
            <a:pathLst>
              <a:path w="120000" h="120000" extrusionOk="0">
                <a:moveTo>
                  <a:pt x="9333" y="0"/>
                </a:moveTo>
                <a:lnTo>
                  <a:pt x="0" y="85468"/>
                </a:lnTo>
                <a:lnTo>
                  <a:pt x="56606" y="119999"/>
                </a:lnTo>
                <a:lnTo>
                  <a:pt x="120000" y="69062"/>
                </a:lnTo>
                <a:lnTo>
                  <a:pt x="9333" y="0"/>
                </a:lnTo>
                <a:close/>
              </a:path>
            </a:pathLst>
          </a:custGeom>
          <a:gradFill>
            <a:gsLst>
              <a:gs pos="0">
                <a:srgbClr val="5F5F5F"/>
              </a:gs>
              <a:gs pos="50000">
                <a:srgbClr val="8A8A8A"/>
              </a:gs>
              <a:gs pos="100000">
                <a:srgbClr val="A5A5A5"/>
              </a:gs>
            </a:gsLst>
            <a:lin ang="16200038" scaled="0"/>
          </a:gradFill>
          <a:ln>
            <a:noFill/>
          </a:ln>
        </p:spPr>
        <p:txBody>
          <a:bodyPr spcFirstLastPara="1" wrap="square" lIns="91425" tIns="45700" rIns="91425" bIns="45700" anchor="t" anchorCtr="0">
            <a:noAutofit/>
          </a:bodyPr>
          <a:lstStyle/>
          <a:p>
            <a:pPr>
              <a:buClr>
                <a:srgbClr val="000000"/>
              </a:buClr>
            </a:pPr>
            <a:endParaRPr sz="2400" kern="0">
              <a:solidFill>
                <a:srgbClr val="000000"/>
              </a:solidFill>
              <a:latin typeface="Calibri"/>
              <a:ea typeface="Calibri"/>
              <a:cs typeface="Calibri"/>
              <a:sym typeface="Calibri"/>
            </a:endParaRPr>
          </a:p>
        </p:txBody>
      </p:sp>
      <p:sp>
        <p:nvSpPr>
          <p:cNvPr id="43" name="Shape 183"/>
          <p:cNvSpPr/>
          <p:nvPr/>
        </p:nvSpPr>
        <p:spPr>
          <a:xfrm>
            <a:off x="3957046" y="2833234"/>
            <a:ext cx="857400" cy="876300"/>
          </a:xfrm>
          <a:custGeom>
            <a:avLst/>
            <a:gdLst/>
            <a:ahLst/>
            <a:cxnLst/>
            <a:rect l="0" t="0" r="0" b="0"/>
            <a:pathLst>
              <a:path w="120000" h="120000" extrusionOk="0">
                <a:moveTo>
                  <a:pt x="0" y="40434"/>
                </a:moveTo>
                <a:lnTo>
                  <a:pt x="64888" y="0"/>
                </a:lnTo>
                <a:lnTo>
                  <a:pt x="120000" y="120000"/>
                </a:lnTo>
                <a:lnTo>
                  <a:pt x="24222" y="117608"/>
                </a:lnTo>
                <a:lnTo>
                  <a:pt x="0" y="40434"/>
                </a:lnTo>
                <a:close/>
              </a:path>
            </a:pathLst>
          </a:custGeom>
          <a:gradFill>
            <a:gsLst>
              <a:gs pos="0">
                <a:srgbClr val="5F5F5F"/>
              </a:gs>
              <a:gs pos="50000">
                <a:srgbClr val="8A8A8A"/>
              </a:gs>
              <a:gs pos="100000">
                <a:srgbClr val="A5A5A5"/>
              </a:gs>
            </a:gsLst>
            <a:lin ang="18900044" scaled="0"/>
          </a:gradFill>
          <a:ln>
            <a:noFill/>
          </a:ln>
        </p:spPr>
        <p:txBody>
          <a:bodyPr spcFirstLastPara="1" wrap="square" lIns="91425" tIns="45700" rIns="91425" bIns="45700" anchor="t" anchorCtr="0">
            <a:noAutofit/>
          </a:bodyPr>
          <a:lstStyle/>
          <a:p>
            <a:pPr>
              <a:buClr>
                <a:srgbClr val="000000"/>
              </a:buClr>
            </a:pPr>
            <a:endParaRPr sz="2400" kern="0">
              <a:solidFill>
                <a:srgbClr val="000000"/>
              </a:solidFill>
              <a:latin typeface="Calibri"/>
              <a:ea typeface="Calibri"/>
              <a:cs typeface="Calibri"/>
              <a:sym typeface="Calibri"/>
            </a:endParaRPr>
          </a:p>
        </p:txBody>
      </p:sp>
      <p:sp>
        <p:nvSpPr>
          <p:cNvPr id="44" name="Shape 184"/>
          <p:cNvSpPr/>
          <p:nvPr/>
        </p:nvSpPr>
        <p:spPr>
          <a:xfrm>
            <a:off x="3899896" y="3753984"/>
            <a:ext cx="1149300" cy="1135200"/>
          </a:xfrm>
          <a:custGeom>
            <a:avLst/>
            <a:gdLst/>
            <a:ahLst/>
            <a:cxnLst/>
            <a:rect l="0" t="0" r="0" b="0"/>
            <a:pathLst>
              <a:path w="120000" h="120000" extrusionOk="0">
                <a:moveTo>
                  <a:pt x="120000" y="6545"/>
                </a:moveTo>
                <a:lnTo>
                  <a:pt x="16243" y="0"/>
                </a:lnTo>
                <a:lnTo>
                  <a:pt x="0" y="67468"/>
                </a:lnTo>
                <a:lnTo>
                  <a:pt x="63314" y="120000"/>
                </a:lnTo>
                <a:lnTo>
                  <a:pt x="120000" y="6545"/>
                </a:lnTo>
                <a:close/>
              </a:path>
            </a:pathLst>
          </a:custGeom>
          <a:gradFill>
            <a:gsLst>
              <a:gs pos="0">
                <a:srgbClr val="5F5F5F"/>
              </a:gs>
              <a:gs pos="50000">
                <a:srgbClr val="8A8A8A"/>
              </a:gs>
              <a:gs pos="100000">
                <a:srgbClr val="A5A5A5"/>
              </a:gs>
            </a:gsLst>
            <a:lin ang="0" scaled="0"/>
          </a:gradFill>
          <a:ln>
            <a:noFill/>
          </a:ln>
        </p:spPr>
        <p:txBody>
          <a:bodyPr spcFirstLastPara="1" wrap="square" lIns="91425" tIns="45700" rIns="91425" bIns="45700" anchor="t" anchorCtr="0">
            <a:noAutofit/>
          </a:bodyPr>
          <a:lstStyle/>
          <a:p>
            <a:pPr>
              <a:buClr>
                <a:srgbClr val="000000"/>
              </a:buClr>
            </a:pPr>
            <a:endParaRPr sz="2400" kern="0">
              <a:solidFill>
                <a:srgbClr val="000000"/>
              </a:solidFill>
              <a:latin typeface="Calibri"/>
              <a:ea typeface="Calibri"/>
              <a:cs typeface="Calibri"/>
              <a:sym typeface="Calibri"/>
            </a:endParaRPr>
          </a:p>
        </p:txBody>
      </p:sp>
      <p:sp>
        <p:nvSpPr>
          <p:cNvPr id="45" name="Shape 185"/>
          <p:cNvSpPr/>
          <p:nvPr/>
        </p:nvSpPr>
        <p:spPr>
          <a:xfrm>
            <a:off x="3899896" y="3753984"/>
            <a:ext cx="1149300" cy="1135200"/>
          </a:xfrm>
          <a:custGeom>
            <a:avLst/>
            <a:gdLst/>
            <a:ahLst/>
            <a:cxnLst/>
            <a:rect l="0" t="0" r="0" b="0"/>
            <a:pathLst>
              <a:path w="120000" h="120000" extrusionOk="0">
                <a:moveTo>
                  <a:pt x="120000" y="6545"/>
                </a:moveTo>
                <a:lnTo>
                  <a:pt x="16243" y="0"/>
                </a:lnTo>
                <a:lnTo>
                  <a:pt x="0" y="67468"/>
                </a:lnTo>
                <a:lnTo>
                  <a:pt x="63314" y="120000"/>
                </a:lnTo>
              </a:path>
            </a:pathLst>
          </a:custGeom>
          <a:noFill/>
          <a:ln>
            <a:noFill/>
          </a:ln>
        </p:spPr>
        <p:txBody>
          <a:bodyPr spcFirstLastPara="1" wrap="square" lIns="91425" tIns="45700" rIns="91425" bIns="45700" anchor="t" anchorCtr="0">
            <a:noAutofit/>
          </a:bodyPr>
          <a:lstStyle/>
          <a:p>
            <a:pPr>
              <a:buClr>
                <a:srgbClr val="000000"/>
              </a:buClr>
            </a:pPr>
            <a:endParaRPr sz="2400" kern="0">
              <a:solidFill>
                <a:srgbClr val="000000"/>
              </a:solidFill>
              <a:latin typeface="Calibri"/>
              <a:ea typeface="Calibri"/>
              <a:cs typeface="Calibri"/>
              <a:sym typeface="Calibri"/>
            </a:endParaRPr>
          </a:p>
        </p:txBody>
      </p:sp>
      <p:sp>
        <p:nvSpPr>
          <p:cNvPr id="46" name="Shape 186"/>
          <p:cNvSpPr/>
          <p:nvPr/>
        </p:nvSpPr>
        <p:spPr>
          <a:xfrm>
            <a:off x="3485559" y="4577897"/>
            <a:ext cx="1086000" cy="1038300"/>
          </a:xfrm>
          <a:custGeom>
            <a:avLst/>
            <a:gdLst/>
            <a:ahLst/>
            <a:cxnLst/>
            <a:rect l="0" t="0" r="0" b="0"/>
            <a:pathLst>
              <a:path w="120000" h="120000" extrusionOk="0">
                <a:moveTo>
                  <a:pt x="120000" y="62018"/>
                </a:moveTo>
                <a:lnTo>
                  <a:pt x="58070" y="0"/>
                </a:lnTo>
                <a:lnTo>
                  <a:pt x="0" y="33027"/>
                </a:lnTo>
                <a:lnTo>
                  <a:pt x="29824" y="120000"/>
                </a:lnTo>
                <a:lnTo>
                  <a:pt x="120000" y="62018"/>
                </a:lnTo>
                <a:close/>
              </a:path>
            </a:pathLst>
          </a:custGeom>
          <a:gradFill>
            <a:gsLst>
              <a:gs pos="0">
                <a:srgbClr val="5F5F5F"/>
              </a:gs>
              <a:gs pos="50000">
                <a:srgbClr val="8A8A8A"/>
              </a:gs>
              <a:gs pos="100000">
                <a:srgbClr val="A5A5A5"/>
              </a:gs>
            </a:gsLst>
            <a:lin ang="2700006" scaled="0"/>
          </a:gradFill>
          <a:ln>
            <a:noFill/>
          </a:ln>
        </p:spPr>
        <p:txBody>
          <a:bodyPr spcFirstLastPara="1" wrap="square" lIns="91425" tIns="45700" rIns="91425" bIns="45700" anchor="t" anchorCtr="0">
            <a:noAutofit/>
          </a:bodyPr>
          <a:lstStyle/>
          <a:p>
            <a:pPr>
              <a:buClr>
                <a:srgbClr val="000000"/>
              </a:buClr>
            </a:pPr>
            <a:endParaRPr sz="2400" kern="0">
              <a:solidFill>
                <a:srgbClr val="000000"/>
              </a:solidFill>
              <a:latin typeface="Calibri"/>
              <a:ea typeface="Calibri"/>
              <a:cs typeface="Calibri"/>
              <a:sym typeface="Calibri"/>
            </a:endParaRPr>
          </a:p>
        </p:txBody>
      </p:sp>
      <p:sp>
        <p:nvSpPr>
          <p:cNvPr id="47" name="Shape 187"/>
          <p:cNvSpPr/>
          <p:nvPr/>
        </p:nvSpPr>
        <p:spPr>
          <a:xfrm>
            <a:off x="1115421" y="1898197"/>
            <a:ext cx="1073100" cy="1209600"/>
          </a:xfrm>
          <a:custGeom>
            <a:avLst/>
            <a:gdLst/>
            <a:ahLst/>
            <a:cxnLst/>
            <a:rect l="0" t="0" r="0" b="0"/>
            <a:pathLst>
              <a:path w="120000" h="120000" extrusionOk="0">
                <a:moveTo>
                  <a:pt x="0" y="36075"/>
                </a:moveTo>
                <a:cubicBezTo>
                  <a:pt x="0" y="32317"/>
                  <a:pt x="2823" y="27807"/>
                  <a:pt x="6494" y="25803"/>
                </a:cubicBezTo>
                <a:cubicBezTo>
                  <a:pt x="53364" y="2004"/>
                  <a:pt x="53364" y="2004"/>
                  <a:pt x="53364" y="2004"/>
                </a:cubicBezTo>
                <a:cubicBezTo>
                  <a:pt x="57035" y="0"/>
                  <a:pt x="62964" y="0"/>
                  <a:pt x="66635" y="2004"/>
                </a:cubicBezTo>
                <a:cubicBezTo>
                  <a:pt x="113505" y="25803"/>
                  <a:pt x="113505" y="25803"/>
                  <a:pt x="113505" y="25803"/>
                </a:cubicBezTo>
                <a:cubicBezTo>
                  <a:pt x="117176" y="27807"/>
                  <a:pt x="120000" y="32317"/>
                  <a:pt x="120000" y="36075"/>
                </a:cubicBezTo>
                <a:cubicBezTo>
                  <a:pt x="120000" y="83924"/>
                  <a:pt x="120000" y="83924"/>
                  <a:pt x="120000" y="83924"/>
                </a:cubicBezTo>
                <a:cubicBezTo>
                  <a:pt x="120000" y="87682"/>
                  <a:pt x="117176" y="92442"/>
                  <a:pt x="113505" y="94196"/>
                </a:cubicBezTo>
                <a:cubicBezTo>
                  <a:pt x="66635" y="118246"/>
                  <a:pt x="66635" y="118246"/>
                  <a:pt x="66635" y="118246"/>
                </a:cubicBezTo>
                <a:cubicBezTo>
                  <a:pt x="62964" y="120000"/>
                  <a:pt x="57035" y="120000"/>
                  <a:pt x="53364" y="118246"/>
                </a:cubicBezTo>
                <a:cubicBezTo>
                  <a:pt x="6494" y="94196"/>
                  <a:pt x="6494" y="94196"/>
                  <a:pt x="6494" y="94196"/>
                </a:cubicBezTo>
                <a:cubicBezTo>
                  <a:pt x="2823" y="92442"/>
                  <a:pt x="0" y="87682"/>
                  <a:pt x="0" y="83924"/>
                </a:cubicBezTo>
                <a:lnTo>
                  <a:pt x="0" y="36075"/>
                </a:lnTo>
                <a:close/>
              </a:path>
            </a:pathLst>
          </a:custGeom>
          <a:gradFill>
            <a:gsLst>
              <a:gs pos="0">
                <a:srgbClr val="8C8C8C"/>
              </a:gs>
              <a:gs pos="50000">
                <a:srgbClr val="CACACA"/>
              </a:gs>
              <a:gs pos="100000">
                <a:srgbClr val="F2F2F2"/>
              </a:gs>
            </a:gsLst>
            <a:lin ang="16200038" scaled="0"/>
          </a:gradFill>
          <a:ln>
            <a:noFill/>
          </a:ln>
        </p:spPr>
        <p:txBody>
          <a:bodyPr spcFirstLastPara="1" wrap="square" lIns="91425" tIns="45700" rIns="91425" bIns="45700" anchor="t" anchorCtr="0">
            <a:noAutofit/>
          </a:bodyPr>
          <a:lstStyle/>
          <a:p>
            <a:pPr>
              <a:buClr>
                <a:srgbClr val="000000"/>
              </a:buClr>
            </a:pPr>
            <a:endParaRPr sz="2400" kern="0">
              <a:solidFill>
                <a:srgbClr val="000000"/>
              </a:solidFill>
              <a:latin typeface="Calibri"/>
              <a:ea typeface="Calibri"/>
              <a:cs typeface="Calibri"/>
              <a:sym typeface="Calibri"/>
            </a:endParaRPr>
          </a:p>
        </p:txBody>
      </p:sp>
      <p:sp>
        <p:nvSpPr>
          <p:cNvPr id="48" name="Shape 188"/>
          <p:cNvSpPr/>
          <p:nvPr/>
        </p:nvSpPr>
        <p:spPr>
          <a:xfrm>
            <a:off x="467740" y="2951290"/>
            <a:ext cx="1225500" cy="1379400"/>
          </a:xfrm>
          <a:custGeom>
            <a:avLst/>
            <a:gdLst/>
            <a:ahLst/>
            <a:cxnLst/>
            <a:rect l="0" t="0" r="0" b="0"/>
            <a:pathLst>
              <a:path w="120000" h="120000" extrusionOk="0">
                <a:moveTo>
                  <a:pt x="0" y="36043"/>
                </a:moveTo>
                <a:cubicBezTo>
                  <a:pt x="0" y="32307"/>
                  <a:pt x="2969" y="27692"/>
                  <a:pt x="6680" y="25714"/>
                </a:cubicBezTo>
                <a:cubicBezTo>
                  <a:pt x="53195" y="1758"/>
                  <a:pt x="53195" y="1758"/>
                  <a:pt x="53195" y="1758"/>
                </a:cubicBezTo>
                <a:cubicBezTo>
                  <a:pt x="56907" y="0"/>
                  <a:pt x="63092" y="0"/>
                  <a:pt x="66556" y="1758"/>
                </a:cubicBezTo>
                <a:cubicBezTo>
                  <a:pt x="113319" y="25714"/>
                  <a:pt x="113319" y="25714"/>
                  <a:pt x="113319" y="25714"/>
                </a:cubicBezTo>
                <a:cubicBezTo>
                  <a:pt x="117030" y="27692"/>
                  <a:pt x="120000" y="32307"/>
                  <a:pt x="120000" y="36043"/>
                </a:cubicBezTo>
                <a:cubicBezTo>
                  <a:pt x="120000" y="83956"/>
                  <a:pt x="120000" y="83956"/>
                  <a:pt x="120000" y="83956"/>
                </a:cubicBezTo>
                <a:cubicBezTo>
                  <a:pt x="120000" y="87692"/>
                  <a:pt x="117030" y="92307"/>
                  <a:pt x="113319" y="94285"/>
                </a:cubicBezTo>
                <a:cubicBezTo>
                  <a:pt x="66556" y="118241"/>
                  <a:pt x="66556" y="118241"/>
                  <a:pt x="66556" y="118241"/>
                </a:cubicBezTo>
                <a:cubicBezTo>
                  <a:pt x="63092" y="119999"/>
                  <a:pt x="56907" y="119999"/>
                  <a:pt x="53195" y="118241"/>
                </a:cubicBezTo>
                <a:cubicBezTo>
                  <a:pt x="6680" y="94285"/>
                  <a:pt x="6680" y="94285"/>
                  <a:pt x="6680" y="94285"/>
                </a:cubicBezTo>
                <a:cubicBezTo>
                  <a:pt x="2969" y="92307"/>
                  <a:pt x="0" y="87692"/>
                  <a:pt x="0" y="83956"/>
                </a:cubicBezTo>
                <a:lnTo>
                  <a:pt x="0" y="36043"/>
                </a:lnTo>
                <a:close/>
              </a:path>
            </a:pathLst>
          </a:custGeom>
          <a:gradFill>
            <a:gsLst>
              <a:gs pos="0">
                <a:srgbClr val="8C8C8C"/>
              </a:gs>
              <a:gs pos="50000">
                <a:srgbClr val="CACACA"/>
              </a:gs>
              <a:gs pos="100000">
                <a:srgbClr val="F2F2F2"/>
              </a:gs>
            </a:gsLst>
            <a:lin ang="16200038" scaled="0"/>
          </a:gradFill>
          <a:ln>
            <a:noFill/>
          </a:ln>
        </p:spPr>
        <p:txBody>
          <a:bodyPr spcFirstLastPara="1" wrap="square" lIns="91425" tIns="45700" rIns="91425" bIns="45700" anchor="t" anchorCtr="0">
            <a:noAutofit/>
          </a:bodyPr>
          <a:lstStyle/>
          <a:p>
            <a:pPr>
              <a:buClr>
                <a:srgbClr val="000000"/>
              </a:buClr>
            </a:pPr>
            <a:endParaRPr sz="2400" kern="0">
              <a:solidFill>
                <a:srgbClr val="000000"/>
              </a:solidFill>
              <a:latin typeface="Calibri"/>
              <a:ea typeface="Calibri"/>
              <a:cs typeface="Calibri"/>
              <a:sym typeface="Calibri"/>
            </a:endParaRPr>
          </a:p>
        </p:txBody>
      </p:sp>
      <p:sp>
        <p:nvSpPr>
          <p:cNvPr id="49" name="Shape 189"/>
          <p:cNvSpPr/>
          <p:nvPr/>
        </p:nvSpPr>
        <p:spPr>
          <a:xfrm>
            <a:off x="2286996" y="1609272"/>
            <a:ext cx="849300" cy="955800"/>
          </a:xfrm>
          <a:custGeom>
            <a:avLst/>
            <a:gdLst/>
            <a:ahLst/>
            <a:cxnLst/>
            <a:rect l="0" t="0" r="0" b="0"/>
            <a:pathLst>
              <a:path w="120000" h="120000" extrusionOk="0">
                <a:moveTo>
                  <a:pt x="0" y="36190"/>
                </a:moveTo>
                <a:cubicBezTo>
                  <a:pt x="0" y="32380"/>
                  <a:pt x="2857" y="27619"/>
                  <a:pt x="6785" y="25714"/>
                </a:cubicBezTo>
                <a:cubicBezTo>
                  <a:pt x="53214" y="1904"/>
                  <a:pt x="53214" y="1904"/>
                  <a:pt x="53214" y="1904"/>
                </a:cubicBezTo>
                <a:cubicBezTo>
                  <a:pt x="56785" y="0"/>
                  <a:pt x="62857" y="0"/>
                  <a:pt x="66785" y="1904"/>
                </a:cubicBezTo>
                <a:cubicBezTo>
                  <a:pt x="113214" y="25714"/>
                  <a:pt x="113214" y="25714"/>
                  <a:pt x="113214" y="25714"/>
                </a:cubicBezTo>
                <a:cubicBezTo>
                  <a:pt x="116785" y="27619"/>
                  <a:pt x="120000" y="32380"/>
                  <a:pt x="120000" y="36190"/>
                </a:cubicBezTo>
                <a:cubicBezTo>
                  <a:pt x="120000" y="84126"/>
                  <a:pt x="120000" y="84126"/>
                  <a:pt x="120000" y="84126"/>
                </a:cubicBezTo>
                <a:cubicBezTo>
                  <a:pt x="120000" y="87619"/>
                  <a:pt x="116785" y="92380"/>
                  <a:pt x="113214" y="94285"/>
                </a:cubicBezTo>
                <a:cubicBezTo>
                  <a:pt x="66785" y="118095"/>
                  <a:pt x="66785" y="118095"/>
                  <a:pt x="66785" y="118095"/>
                </a:cubicBezTo>
                <a:cubicBezTo>
                  <a:pt x="62857" y="120000"/>
                  <a:pt x="56785" y="120000"/>
                  <a:pt x="53214" y="118095"/>
                </a:cubicBezTo>
                <a:cubicBezTo>
                  <a:pt x="6785" y="94285"/>
                  <a:pt x="6785" y="94285"/>
                  <a:pt x="6785" y="94285"/>
                </a:cubicBezTo>
                <a:cubicBezTo>
                  <a:pt x="2857" y="92380"/>
                  <a:pt x="0" y="87619"/>
                  <a:pt x="0" y="84126"/>
                </a:cubicBezTo>
                <a:lnTo>
                  <a:pt x="0" y="36190"/>
                </a:lnTo>
                <a:close/>
              </a:path>
            </a:pathLst>
          </a:custGeom>
          <a:gradFill>
            <a:gsLst>
              <a:gs pos="0">
                <a:srgbClr val="8C8C8C"/>
              </a:gs>
              <a:gs pos="50000">
                <a:srgbClr val="CACACA"/>
              </a:gs>
              <a:gs pos="100000">
                <a:srgbClr val="F2F2F2"/>
              </a:gs>
            </a:gsLst>
            <a:lin ang="16200038" scaled="0"/>
          </a:gradFill>
          <a:ln>
            <a:noFill/>
          </a:ln>
        </p:spPr>
        <p:txBody>
          <a:bodyPr spcFirstLastPara="1" wrap="square" lIns="91425" tIns="45700" rIns="91425" bIns="45700" anchor="t" anchorCtr="0">
            <a:noAutofit/>
          </a:bodyPr>
          <a:lstStyle/>
          <a:p>
            <a:pPr>
              <a:buClr>
                <a:srgbClr val="000000"/>
              </a:buClr>
            </a:pPr>
            <a:endParaRPr sz="2400" kern="0">
              <a:solidFill>
                <a:srgbClr val="000000"/>
              </a:solidFill>
              <a:latin typeface="Calibri"/>
              <a:ea typeface="Calibri"/>
              <a:cs typeface="Calibri"/>
              <a:sym typeface="Calibri"/>
            </a:endParaRPr>
          </a:p>
        </p:txBody>
      </p:sp>
      <p:sp>
        <p:nvSpPr>
          <p:cNvPr id="50" name="Shape 190"/>
          <p:cNvSpPr/>
          <p:nvPr/>
        </p:nvSpPr>
        <p:spPr>
          <a:xfrm>
            <a:off x="4365034" y="2587172"/>
            <a:ext cx="1009500" cy="1139700"/>
          </a:xfrm>
          <a:custGeom>
            <a:avLst/>
            <a:gdLst/>
            <a:ahLst/>
            <a:cxnLst/>
            <a:rect l="0" t="0" r="0" b="0"/>
            <a:pathLst>
              <a:path w="120000" h="120000" extrusionOk="0">
                <a:moveTo>
                  <a:pt x="0" y="36186"/>
                </a:moveTo>
                <a:cubicBezTo>
                  <a:pt x="0" y="32195"/>
                  <a:pt x="3000" y="27671"/>
                  <a:pt x="6600" y="25809"/>
                </a:cubicBezTo>
                <a:cubicBezTo>
                  <a:pt x="53400" y="1862"/>
                  <a:pt x="53400" y="1862"/>
                  <a:pt x="53400" y="1862"/>
                </a:cubicBezTo>
                <a:cubicBezTo>
                  <a:pt x="57000" y="0"/>
                  <a:pt x="63000" y="0"/>
                  <a:pt x="66600" y="1862"/>
                </a:cubicBezTo>
                <a:cubicBezTo>
                  <a:pt x="113400" y="25809"/>
                  <a:pt x="113400" y="25809"/>
                  <a:pt x="113400" y="25809"/>
                </a:cubicBezTo>
                <a:cubicBezTo>
                  <a:pt x="117000" y="27671"/>
                  <a:pt x="120000" y="32195"/>
                  <a:pt x="120000" y="36186"/>
                </a:cubicBezTo>
                <a:cubicBezTo>
                  <a:pt x="120000" y="83813"/>
                  <a:pt x="120000" y="83813"/>
                  <a:pt x="120000" y="83813"/>
                </a:cubicBezTo>
                <a:cubicBezTo>
                  <a:pt x="120000" y="87804"/>
                  <a:pt x="117000" y="92328"/>
                  <a:pt x="113400" y="94190"/>
                </a:cubicBezTo>
                <a:cubicBezTo>
                  <a:pt x="66600" y="118137"/>
                  <a:pt x="66600" y="118137"/>
                  <a:pt x="66600" y="118137"/>
                </a:cubicBezTo>
                <a:cubicBezTo>
                  <a:pt x="63000" y="120000"/>
                  <a:pt x="57000" y="120000"/>
                  <a:pt x="53400" y="118137"/>
                </a:cubicBezTo>
                <a:cubicBezTo>
                  <a:pt x="6600" y="94190"/>
                  <a:pt x="6600" y="94190"/>
                  <a:pt x="6600" y="94190"/>
                </a:cubicBezTo>
                <a:cubicBezTo>
                  <a:pt x="3000" y="92328"/>
                  <a:pt x="0" y="87804"/>
                  <a:pt x="0" y="83813"/>
                </a:cubicBezTo>
                <a:lnTo>
                  <a:pt x="0" y="36186"/>
                </a:lnTo>
                <a:close/>
              </a:path>
            </a:pathLst>
          </a:custGeom>
          <a:gradFill>
            <a:gsLst>
              <a:gs pos="0">
                <a:srgbClr val="8C8C8C"/>
              </a:gs>
              <a:gs pos="50000">
                <a:srgbClr val="CACACA"/>
              </a:gs>
              <a:gs pos="100000">
                <a:srgbClr val="F2F2F2"/>
              </a:gs>
            </a:gsLst>
            <a:lin ang="16200038" scaled="0"/>
          </a:gradFill>
          <a:ln>
            <a:noFill/>
          </a:ln>
        </p:spPr>
        <p:txBody>
          <a:bodyPr spcFirstLastPara="1" wrap="square" lIns="91425" tIns="45700" rIns="91425" bIns="45700" anchor="t" anchorCtr="0">
            <a:noAutofit/>
          </a:bodyPr>
          <a:lstStyle/>
          <a:p>
            <a:pPr>
              <a:buClr>
                <a:srgbClr val="000000"/>
              </a:buClr>
            </a:pPr>
            <a:endParaRPr sz="2400" kern="0">
              <a:solidFill>
                <a:srgbClr val="000000"/>
              </a:solidFill>
              <a:latin typeface="Calibri"/>
              <a:ea typeface="Calibri"/>
              <a:cs typeface="Calibri"/>
              <a:sym typeface="Calibri"/>
            </a:endParaRPr>
          </a:p>
        </p:txBody>
      </p:sp>
      <p:sp>
        <p:nvSpPr>
          <p:cNvPr id="51" name="Shape 191"/>
          <p:cNvSpPr/>
          <p:nvPr/>
        </p:nvSpPr>
        <p:spPr>
          <a:xfrm>
            <a:off x="4438059" y="3809547"/>
            <a:ext cx="1220700" cy="1374900"/>
          </a:xfrm>
          <a:custGeom>
            <a:avLst/>
            <a:gdLst/>
            <a:ahLst/>
            <a:cxnLst/>
            <a:rect l="0" t="0" r="0" b="0"/>
            <a:pathLst>
              <a:path w="120000" h="120000" extrusionOk="0">
                <a:moveTo>
                  <a:pt x="0" y="35955"/>
                </a:moveTo>
                <a:cubicBezTo>
                  <a:pt x="0" y="32205"/>
                  <a:pt x="2981" y="27573"/>
                  <a:pt x="6708" y="25808"/>
                </a:cubicBezTo>
                <a:cubicBezTo>
                  <a:pt x="53416" y="1764"/>
                  <a:pt x="53416" y="1764"/>
                  <a:pt x="53416" y="1764"/>
                </a:cubicBezTo>
                <a:cubicBezTo>
                  <a:pt x="56894" y="0"/>
                  <a:pt x="63105" y="0"/>
                  <a:pt x="66583" y="1764"/>
                </a:cubicBezTo>
                <a:cubicBezTo>
                  <a:pt x="113291" y="25808"/>
                  <a:pt x="113291" y="25808"/>
                  <a:pt x="113291" y="25808"/>
                </a:cubicBezTo>
                <a:cubicBezTo>
                  <a:pt x="117018" y="27573"/>
                  <a:pt x="120000" y="32205"/>
                  <a:pt x="120000" y="35955"/>
                </a:cubicBezTo>
                <a:cubicBezTo>
                  <a:pt x="120000" y="83823"/>
                  <a:pt x="120000" y="83823"/>
                  <a:pt x="120000" y="83823"/>
                </a:cubicBezTo>
                <a:cubicBezTo>
                  <a:pt x="120000" y="87573"/>
                  <a:pt x="117018" y="92205"/>
                  <a:pt x="113291" y="94191"/>
                </a:cubicBezTo>
                <a:cubicBezTo>
                  <a:pt x="66583" y="118014"/>
                  <a:pt x="66583" y="118014"/>
                  <a:pt x="66583" y="118014"/>
                </a:cubicBezTo>
                <a:cubicBezTo>
                  <a:pt x="63105" y="120000"/>
                  <a:pt x="56894" y="120000"/>
                  <a:pt x="53416" y="118014"/>
                </a:cubicBezTo>
                <a:cubicBezTo>
                  <a:pt x="6708" y="94191"/>
                  <a:pt x="6708" y="94191"/>
                  <a:pt x="6708" y="94191"/>
                </a:cubicBezTo>
                <a:cubicBezTo>
                  <a:pt x="2981" y="92205"/>
                  <a:pt x="0" y="87573"/>
                  <a:pt x="0" y="83823"/>
                </a:cubicBezTo>
                <a:lnTo>
                  <a:pt x="0" y="35955"/>
                </a:lnTo>
                <a:close/>
              </a:path>
            </a:pathLst>
          </a:custGeom>
          <a:gradFill>
            <a:gsLst>
              <a:gs pos="0">
                <a:srgbClr val="8C8C8C"/>
              </a:gs>
              <a:gs pos="50000">
                <a:srgbClr val="CACACA"/>
              </a:gs>
              <a:gs pos="100000">
                <a:srgbClr val="F2F2F2"/>
              </a:gs>
            </a:gsLst>
            <a:lin ang="16200038" scaled="0"/>
          </a:gradFill>
          <a:ln>
            <a:noFill/>
          </a:ln>
        </p:spPr>
        <p:txBody>
          <a:bodyPr spcFirstLastPara="1" wrap="square" lIns="91425" tIns="45700" rIns="91425" bIns="45700" anchor="t" anchorCtr="0">
            <a:noAutofit/>
          </a:bodyPr>
          <a:lstStyle/>
          <a:p>
            <a:pPr>
              <a:buClr>
                <a:srgbClr val="000000"/>
              </a:buClr>
            </a:pPr>
            <a:endParaRPr sz="2400" kern="0">
              <a:solidFill>
                <a:srgbClr val="000000"/>
              </a:solidFill>
              <a:latin typeface="Calibri"/>
              <a:ea typeface="Calibri"/>
              <a:cs typeface="Calibri"/>
              <a:sym typeface="Calibri"/>
            </a:endParaRPr>
          </a:p>
        </p:txBody>
      </p:sp>
      <p:sp>
        <p:nvSpPr>
          <p:cNvPr id="52" name="Shape 192"/>
          <p:cNvSpPr/>
          <p:nvPr/>
        </p:nvSpPr>
        <p:spPr>
          <a:xfrm>
            <a:off x="2938467" y="5343799"/>
            <a:ext cx="725400" cy="816000"/>
          </a:xfrm>
          <a:custGeom>
            <a:avLst/>
            <a:gdLst/>
            <a:ahLst/>
            <a:cxnLst/>
            <a:rect l="0" t="0" r="0" b="0"/>
            <a:pathLst>
              <a:path w="120000" h="120000" extrusionOk="0">
                <a:moveTo>
                  <a:pt x="0" y="36037"/>
                </a:moveTo>
                <a:cubicBezTo>
                  <a:pt x="0" y="32321"/>
                  <a:pt x="2926" y="27863"/>
                  <a:pt x="6689" y="26006"/>
                </a:cubicBezTo>
                <a:cubicBezTo>
                  <a:pt x="53101" y="1857"/>
                  <a:pt x="53101" y="1857"/>
                  <a:pt x="53101" y="1857"/>
                </a:cubicBezTo>
                <a:cubicBezTo>
                  <a:pt x="56864" y="0"/>
                  <a:pt x="62717" y="0"/>
                  <a:pt x="66480" y="1857"/>
                </a:cubicBezTo>
                <a:cubicBezTo>
                  <a:pt x="113310" y="26006"/>
                  <a:pt x="113310" y="26006"/>
                  <a:pt x="113310" y="26006"/>
                </a:cubicBezTo>
                <a:cubicBezTo>
                  <a:pt x="117073" y="27863"/>
                  <a:pt x="120000" y="32321"/>
                  <a:pt x="120000" y="36037"/>
                </a:cubicBezTo>
                <a:cubicBezTo>
                  <a:pt x="120000" y="83962"/>
                  <a:pt x="120000" y="83962"/>
                  <a:pt x="120000" y="83962"/>
                </a:cubicBezTo>
                <a:cubicBezTo>
                  <a:pt x="120000" y="87678"/>
                  <a:pt x="117073" y="92507"/>
                  <a:pt x="113310" y="94365"/>
                </a:cubicBezTo>
                <a:cubicBezTo>
                  <a:pt x="66480" y="118142"/>
                  <a:pt x="66480" y="118142"/>
                  <a:pt x="66480" y="118142"/>
                </a:cubicBezTo>
                <a:cubicBezTo>
                  <a:pt x="62717" y="120000"/>
                  <a:pt x="56864" y="120000"/>
                  <a:pt x="53101" y="118142"/>
                </a:cubicBezTo>
                <a:cubicBezTo>
                  <a:pt x="6689" y="94365"/>
                  <a:pt x="6689" y="94365"/>
                  <a:pt x="6689" y="94365"/>
                </a:cubicBezTo>
                <a:cubicBezTo>
                  <a:pt x="2926" y="92507"/>
                  <a:pt x="0" y="87678"/>
                  <a:pt x="0" y="83962"/>
                </a:cubicBezTo>
                <a:lnTo>
                  <a:pt x="0" y="36037"/>
                </a:lnTo>
                <a:close/>
              </a:path>
            </a:pathLst>
          </a:custGeom>
          <a:gradFill>
            <a:gsLst>
              <a:gs pos="0">
                <a:srgbClr val="8C8C8C"/>
              </a:gs>
              <a:gs pos="50000">
                <a:srgbClr val="CACACA"/>
              </a:gs>
              <a:gs pos="100000">
                <a:srgbClr val="F2F2F2"/>
              </a:gs>
            </a:gsLst>
            <a:lin ang="16200038" scaled="0"/>
          </a:gradFill>
          <a:ln>
            <a:noFill/>
          </a:ln>
        </p:spPr>
        <p:txBody>
          <a:bodyPr spcFirstLastPara="1" wrap="square" lIns="91425" tIns="45700" rIns="91425" bIns="45700" anchor="t" anchorCtr="0">
            <a:noAutofit/>
          </a:bodyPr>
          <a:lstStyle/>
          <a:p>
            <a:pPr>
              <a:buClr>
                <a:srgbClr val="000000"/>
              </a:buClr>
            </a:pPr>
            <a:endParaRPr sz="2400" kern="0">
              <a:solidFill>
                <a:srgbClr val="000000"/>
              </a:solidFill>
              <a:latin typeface="Calibri"/>
              <a:ea typeface="Calibri"/>
              <a:cs typeface="Calibri"/>
              <a:sym typeface="Calibri"/>
            </a:endParaRPr>
          </a:p>
        </p:txBody>
      </p:sp>
      <p:sp>
        <p:nvSpPr>
          <p:cNvPr id="53" name="Shape 193"/>
          <p:cNvSpPr/>
          <p:nvPr/>
        </p:nvSpPr>
        <p:spPr>
          <a:xfrm>
            <a:off x="1524996" y="4898572"/>
            <a:ext cx="990600" cy="1117500"/>
          </a:xfrm>
          <a:custGeom>
            <a:avLst/>
            <a:gdLst/>
            <a:ahLst/>
            <a:cxnLst/>
            <a:rect l="0" t="0" r="0" b="0"/>
            <a:pathLst>
              <a:path w="120000" h="120000" extrusionOk="0">
                <a:moveTo>
                  <a:pt x="0" y="36108"/>
                </a:moveTo>
                <a:cubicBezTo>
                  <a:pt x="0" y="32307"/>
                  <a:pt x="3061" y="27692"/>
                  <a:pt x="6734" y="25791"/>
                </a:cubicBezTo>
                <a:cubicBezTo>
                  <a:pt x="53265" y="1900"/>
                  <a:pt x="53265" y="1900"/>
                  <a:pt x="53265" y="1900"/>
                </a:cubicBezTo>
                <a:cubicBezTo>
                  <a:pt x="56938" y="0"/>
                  <a:pt x="63061" y="0"/>
                  <a:pt x="66734" y="1900"/>
                </a:cubicBezTo>
                <a:cubicBezTo>
                  <a:pt x="113265" y="25791"/>
                  <a:pt x="113265" y="25791"/>
                  <a:pt x="113265" y="25791"/>
                </a:cubicBezTo>
                <a:cubicBezTo>
                  <a:pt x="116938" y="27692"/>
                  <a:pt x="119999" y="32307"/>
                  <a:pt x="119999" y="36108"/>
                </a:cubicBezTo>
                <a:cubicBezTo>
                  <a:pt x="119999" y="83891"/>
                  <a:pt x="119999" y="83891"/>
                  <a:pt x="119999" y="83891"/>
                </a:cubicBezTo>
                <a:cubicBezTo>
                  <a:pt x="119999" y="87692"/>
                  <a:pt x="116938" y="92307"/>
                  <a:pt x="113265" y="94208"/>
                </a:cubicBezTo>
                <a:cubicBezTo>
                  <a:pt x="66734" y="118099"/>
                  <a:pt x="66734" y="118099"/>
                  <a:pt x="66734" y="118099"/>
                </a:cubicBezTo>
                <a:cubicBezTo>
                  <a:pt x="63061" y="120000"/>
                  <a:pt x="56938" y="120000"/>
                  <a:pt x="53265" y="118099"/>
                </a:cubicBezTo>
                <a:cubicBezTo>
                  <a:pt x="6734" y="94208"/>
                  <a:pt x="6734" y="94208"/>
                  <a:pt x="6734" y="94208"/>
                </a:cubicBezTo>
                <a:cubicBezTo>
                  <a:pt x="3061" y="92307"/>
                  <a:pt x="0" y="87692"/>
                  <a:pt x="0" y="83891"/>
                </a:cubicBezTo>
                <a:lnTo>
                  <a:pt x="0" y="36108"/>
                </a:lnTo>
                <a:close/>
              </a:path>
            </a:pathLst>
          </a:custGeom>
          <a:gradFill>
            <a:gsLst>
              <a:gs pos="0">
                <a:srgbClr val="8C8C8C"/>
              </a:gs>
              <a:gs pos="50000">
                <a:srgbClr val="CACACA"/>
              </a:gs>
              <a:gs pos="100000">
                <a:srgbClr val="F2F2F2"/>
              </a:gs>
            </a:gsLst>
            <a:lin ang="16200038" scaled="0"/>
          </a:gradFill>
          <a:ln>
            <a:noFill/>
          </a:ln>
        </p:spPr>
        <p:txBody>
          <a:bodyPr spcFirstLastPara="1" wrap="square" lIns="91425" tIns="45700" rIns="91425" bIns="45700" anchor="t" anchorCtr="0">
            <a:noAutofit/>
          </a:bodyPr>
          <a:lstStyle/>
          <a:p>
            <a:pPr>
              <a:buClr>
                <a:srgbClr val="000000"/>
              </a:buClr>
            </a:pPr>
            <a:endParaRPr sz="2400" kern="0">
              <a:solidFill>
                <a:srgbClr val="000000"/>
              </a:solidFill>
              <a:latin typeface="Calibri"/>
              <a:ea typeface="Calibri"/>
              <a:cs typeface="Calibri"/>
              <a:sym typeface="Calibri"/>
            </a:endParaRPr>
          </a:p>
        </p:txBody>
      </p:sp>
      <p:sp>
        <p:nvSpPr>
          <p:cNvPr id="54" name="Shape 194"/>
          <p:cNvSpPr/>
          <p:nvPr/>
        </p:nvSpPr>
        <p:spPr>
          <a:xfrm>
            <a:off x="3747496" y="4898572"/>
            <a:ext cx="865200" cy="973200"/>
          </a:xfrm>
          <a:custGeom>
            <a:avLst/>
            <a:gdLst/>
            <a:ahLst/>
            <a:cxnLst/>
            <a:rect l="0" t="0" r="0" b="0"/>
            <a:pathLst>
              <a:path w="120000" h="120000" extrusionOk="0">
                <a:moveTo>
                  <a:pt x="0" y="36155"/>
                </a:moveTo>
                <a:cubicBezTo>
                  <a:pt x="0" y="32415"/>
                  <a:pt x="2807" y="27740"/>
                  <a:pt x="6666" y="25870"/>
                </a:cubicBezTo>
                <a:cubicBezTo>
                  <a:pt x="53333" y="1870"/>
                  <a:pt x="53333" y="1870"/>
                  <a:pt x="53333" y="1870"/>
                </a:cubicBezTo>
                <a:cubicBezTo>
                  <a:pt x="56842" y="0"/>
                  <a:pt x="62807" y="0"/>
                  <a:pt x="66666" y="1870"/>
                </a:cubicBezTo>
                <a:cubicBezTo>
                  <a:pt x="113333" y="25870"/>
                  <a:pt x="113333" y="25870"/>
                  <a:pt x="113333" y="25870"/>
                </a:cubicBezTo>
                <a:cubicBezTo>
                  <a:pt x="116842" y="27740"/>
                  <a:pt x="120000" y="32415"/>
                  <a:pt x="120000" y="36155"/>
                </a:cubicBezTo>
                <a:cubicBezTo>
                  <a:pt x="120000" y="84155"/>
                  <a:pt x="120000" y="84155"/>
                  <a:pt x="120000" y="84155"/>
                </a:cubicBezTo>
                <a:cubicBezTo>
                  <a:pt x="120000" y="87896"/>
                  <a:pt x="116842" y="92571"/>
                  <a:pt x="113333" y="94441"/>
                </a:cubicBezTo>
                <a:cubicBezTo>
                  <a:pt x="66666" y="118129"/>
                  <a:pt x="66666" y="118129"/>
                  <a:pt x="66666" y="118129"/>
                </a:cubicBezTo>
                <a:cubicBezTo>
                  <a:pt x="62807" y="120000"/>
                  <a:pt x="56842" y="120000"/>
                  <a:pt x="53333" y="118129"/>
                </a:cubicBezTo>
                <a:cubicBezTo>
                  <a:pt x="6666" y="94441"/>
                  <a:pt x="6666" y="94441"/>
                  <a:pt x="6666" y="94441"/>
                </a:cubicBezTo>
                <a:cubicBezTo>
                  <a:pt x="2807" y="92571"/>
                  <a:pt x="0" y="87896"/>
                  <a:pt x="0" y="84155"/>
                </a:cubicBezTo>
                <a:lnTo>
                  <a:pt x="0" y="36155"/>
                </a:lnTo>
                <a:close/>
              </a:path>
            </a:pathLst>
          </a:custGeom>
          <a:gradFill>
            <a:gsLst>
              <a:gs pos="0">
                <a:srgbClr val="8C8C8C"/>
              </a:gs>
              <a:gs pos="50000">
                <a:srgbClr val="CACACA"/>
              </a:gs>
              <a:gs pos="100000">
                <a:srgbClr val="F2F2F2"/>
              </a:gs>
            </a:gsLst>
            <a:lin ang="16200038" scaled="0"/>
          </a:gradFill>
          <a:ln>
            <a:noFill/>
          </a:ln>
        </p:spPr>
        <p:txBody>
          <a:bodyPr spcFirstLastPara="1" wrap="square" lIns="91425" tIns="45700" rIns="91425" bIns="45700" anchor="t" anchorCtr="0">
            <a:noAutofit/>
          </a:bodyPr>
          <a:lstStyle/>
          <a:p>
            <a:pPr>
              <a:buClr>
                <a:srgbClr val="000000"/>
              </a:buClr>
            </a:pPr>
            <a:endParaRPr sz="2400" kern="0">
              <a:solidFill>
                <a:srgbClr val="000000"/>
              </a:solidFill>
              <a:latin typeface="Calibri"/>
              <a:ea typeface="Calibri"/>
              <a:cs typeface="Calibri"/>
              <a:sym typeface="Calibri"/>
            </a:endParaRPr>
          </a:p>
        </p:txBody>
      </p:sp>
      <p:sp>
        <p:nvSpPr>
          <p:cNvPr id="55" name="Shape 196"/>
          <p:cNvSpPr/>
          <p:nvPr/>
        </p:nvSpPr>
        <p:spPr>
          <a:xfrm>
            <a:off x="1024934" y="4285797"/>
            <a:ext cx="701700" cy="787500"/>
          </a:xfrm>
          <a:custGeom>
            <a:avLst/>
            <a:gdLst/>
            <a:ahLst/>
            <a:cxnLst/>
            <a:rect l="0" t="0" r="0" b="0"/>
            <a:pathLst>
              <a:path w="120000" h="120000" extrusionOk="0">
                <a:moveTo>
                  <a:pt x="0" y="36153"/>
                </a:moveTo>
                <a:cubicBezTo>
                  <a:pt x="0" y="32307"/>
                  <a:pt x="3021" y="27692"/>
                  <a:pt x="6906" y="25769"/>
                </a:cubicBezTo>
                <a:cubicBezTo>
                  <a:pt x="53525" y="1923"/>
                  <a:pt x="53525" y="1923"/>
                  <a:pt x="53525" y="1923"/>
                </a:cubicBezTo>
                <a:cubicBezTo>
                  <a:pt x="56978" y="0"/>
                  <a:pt x="63021" y="0"/>
                  <a:pt x="66906" y="1923"/>
                </a:cubicBezTo>
                <a:cubicBezTo>
                  <a:pt x="113525" y="25769"/>
                  <a:pt x="113525" y="25769"/>
                  <a:pt x="113525" y="25769"/>
                </a:cubicBezTo>
                <a:cubicBezTo>
                  <a:pt x="116978" y="27692"/>
                  <a:pt x="120000" y="32307"/>
                  <a:pt x="120000" y="36153"/>
                </a:cubicBezTo>
                <a:cubicBezTo>
                  <a:pt x="120000" y="83846"/>
                  <a:pt x="120000" y="83846"/>
                  <a:pt x="120000" y="83846"/>
                </a:cubicBezTo>
                <a:cubicBezTo>
                  <a:pt x="120000" y="87692"/>
                  <a:pt x="116978" y="92307"/>
                  <a:pt x="113525" y="94230"/>
                </a:cubicBezTo>
                <a:cubicBezTo>
                  <a:pt x="66906" y="118076"/>
                  <a:pt x="66906" y="118076"/>
                  <a:pt x="66906" y="118076"/>
                </a:cubicBezTo>
                <a:cubicBezTo>
                  <a:pt x="63021" y="120000"/>
                  <a:pt x="56978" y="120000"/>
                  <a:pt x="53525" y="118076"/>
                </a:cubicBezTo>
                <a:cubicBezTo>
                  <a:pt x="6906" y="94230"/>
                  <a:pt x="6906" y="94230"/>
                  <a:pt x="6906" y="94230"/>
                </a:cubicBezTo>
                <a:cubicBezTo>
                  <a:pt x="3021" y="92307"/>
                  <a:pt x="0" y="87692"/>
                  <a:pt x="0" y="83846"/>
                </a:cubicBezTo>
                <a:lnTo>
                  <a:pt x="0" y="36153"/>
                </a:lnTo>
                <a:close/>
              </a:path>
            </a:pathLst>
          </a:custGeom>
          <a:gradFill>
            <a:gsLst>
              <a:gs pos="0">
                <a:srgbClr val="8C8C8C"/>
              </a:gs>
              <a:gs pos="50000">
                <a:srgbClr val="CACACA"/>
              </a:gs>
              <a:gs pos="100000">
                <a:srgbClr val="F2F2F2"/>
              </a:gs>
            </a:gsLst>
            <a:lin ang="16200038" scaled="0"/>
          </a:gradFill>
          <a:ln>
            <a:noFill/>
          </a:ln>
        </p:spPr>
        <p:txBody>
          <a:bodyPr spcFirstLastPara="1" wrap="square" lIns="91425" tIns="45700" rIns="91425" bIns="45700" anchor="t" anchorCtr="0">
            <a:noAutofit/>
          </a:bodyPr>
          <a:lstStyle/>
          <a:p>
            <a:pPr>
              <a:buClr>
                <a:srgbClr val="000000"/>
              </a:buClr>
            </a:pPr>
            <a:endParaRPr sz="2400" kern="0">
              <a:solidFill>
                <a:srgbClr val="000000"/>
              </a:solidFill>
              <a:latin typeface="Calibri"/>
              <a:ea typeface="Calibri"/>
              <a:cs typeface="Calibri"/>
              <a:sym typeface="Calibri"/>
            </a:endParaRPr>
          </a:p>
        </p:txBody>
      </p:sp>
      <p:sp>
        <p:nvSpPr>
          <p:cNvPr id="56" name="Shape 197"/>
          <p:cNvSpPr/>
          <p:nvPr/>
        </p:nvSpPr>
        <p:spPr>
          <a:xfrm>
            <a:off x="1885359" y="2615747"/>
            <a:ext cx="2314500" cy="2605200"/>
          </a:xfrm>
          <a:custGeom>
            <a:avLst/>
            <a:gdLst/>
            <a:ahLst/>
            <a:cxnLst/>
            <a:rect l="0" t="0" r="0" b="0"/>
            <a:pathLst>
              <a:path w="120000" h="120000" extrusionOk="0">
                <a:moveTo>
                  <a:pt x="0" y="36081"/>
                </a:moveTo>
                <a:cubicBezTo>
                  <a:pt x="0" y="32240"/>
                  <a:pt x="3013" y="27701"/>
                  <a:pt x="6681" y="25838"/>
                </a:cubicBezTo>
                <a:cubicBezTo>
                  <a:pt x="53318" y="1862"/>
                  <a:pt x="53318" y="1862"/>
                  <a:pt x="53318" y="1862"/>
                </a:cubicBezTo>
                <a:cubicBezTo>
                  <a:pt x="56986" y="0"/>
                  <a:pt x="63013" y="0"/>
                  <a:pt x="66681" y="1862"/>
                </a:cubicBezTo>
                <a:cubicBezTo>
                  <a:pt x="113318" y="25838"/>
                  <a:pt x="113318" y="25838"/>
                  <a:pt x="113318" y="25838"/>
                </a:cubicBezTo>
                <a:cubicBezTo>
                  <a:pt x="116986" y="27701"/>
                  <a:pt x="119999" y="32240"/>
                  <a:pt x="119999" y="36081"/>
                </a:cubicBezTo>
                <a:cubicBezTo>
                  <a:pt x="119999" y="83918"/>
                  <a:pt x="119999" y="83918"/>
                  <a:pt x="119999" y="83918"/>
                </a:cubicBezTo>
                <a:cubicBezTo>
                  <a:pt x="119999" y="87643"/>
                  <a:pt x="116986" y="92298"/>
                  <a:pt x="113318" y="94161"/>
                </a:cubicBezTo>
                <a:cubicBezTo>
                  <a:pt x="66681" y="118137"/>
                  <a:pt x="66681" y="118137"/>
                  <a:pt x="66681" y="118137"/>
                </a:cubicBezTo>
                <a:cubicBezTo>
                  <a:pt x="63013" y="120000"/>
                  <a:pt x="56986" y="120000"/>
                  <a:pt x="53318" y="118137"/>
                </a:cubicBezTo>
                <a:cubicBezTo>
                  <a:pt x="6681" y="94161"/>
                  <a:pt x="6681" y="94161"/>
                  <a:pt x="6681" y="94161"/>
                </a:cubicBezTo>
                <a:cubicBezTo>
                  <a:pt x="3013" y="92298"/>
                  <a:pt x="0" y="87643"/>
                  <a:pt x="0" y="83918"/>
                </a:cubicBezTo>
                <a:lnTo>
                  <a:pt x="0" y="36081"/>
                </a:lnTo>
                <a:close/>
              </a:path>
            </a:pathLst>
          </a:custGeom>
          <a:gradFill>
            <a:gsLst>
              <a:gs pos="0">
                <a:srgbClr val="FFFFFF"/>
              </a:gs>
              <a:gs pos="21000">
                <a:srgbClr val="FFA72F"/>
              </a:gs>
              <a:gs pos="54000">
                <a:srgbClr val="FF9300"/>
              </a:gs>
              <a:gs pos="79000">
                <a:srgbClr val="EE8900"/>
              </a:gs>
              <a:gs pos="100000">
                <a:srgbClr val="EE8900"/>
              </a:gs>
            </a:gsLst>
            <a:lin ang="18900044" scaled="0"/>
          </a:gradFill>
          <a:ln>
            <a:noFill/>
          </a:ln>
        </p:spPr>
        <p:txBody>
          <a:bodyPr spcFirstLastPara="1" wrap="square" lIns="91425" tIns="45700" rIns="91425" bIns="45700" anchor="t" anchorCtr="0">
            <a:noAutofit/>
          </a:bodyPr>
          <a:lstStyle/>
          <a:p>
            <a:pPr>
              <a:buClr>
                <a:srgbClr val="000000"/>
              </a:buClr>
            </a:pPr>
            <a:endParaRPr sz="2400" kern="0">
              <a:solidFill>
                <a:srgbClr val="000000"/>
              </a:solidFill>
              <a:latin typeface="Calibri"/>
              <a:ea typeface="Calibri"/>
              <a:cs typeface="Calibri"/>
              <a:sym typeface="Calibri"/>
            </a:endParaRPr>
          </a:p>
        </p:txBody>
      </p:sp>
      <p:sp>
        <p:nvSpPr>
          <p:cNvPr id="57" name="Shape 198"/>
          <p:cNvSpPr/>
          <p:nvPr/>
        </p:nvSpPr>
        <p:spPr>
          <a:xfrm>
            <a:off x="1131160" y="1917596"/>
            <a:ext cx="1040100" cy="1172400"/>
          </a:xfrm>
          <a:custGeom>
            <a:avLst/>
            <a:gdLst/>
            <a:ahLst/>
            <a:cxnLst/>
            <a:rect l="0" t="0" r="0" b="0"/>
            <a:pathLst>
              <a:path w="120000" h="120000" extrusionOk="0">
                <a:moveTo>
                  <a:pt x="0" y="36075"/>
                </a:moveTo>
                <a:cubicBezTo>
                  <a:pt x="0" y="32317"/>
                  <a:pt x="2823" y="27807"/>
                  <a:pt x="6494" y="25803"/>
                </a:cubicBezTo>
                <a:cubicBezTo>
                  <a:pt x="53364" y="2004"/>
                  <a:pt x="53364" y="2004"/>
                  <a:pt x="53364" y="2004"/>
                </a:cubicBezTo>
                <a:cubicBezTo>
                  <a:pt x="57035" y="0"/>
                  <a:pt x="62964" y="0"/>
                  <a:pt x="66635" y="2004"/>
                </a:cubicBezTo>
                <a:cubicBezTo>
                  <a:pt x="113505" y="25803"/>
                  <a:pt x="113505" y="25803"/>
                  <a:pt x="113505" y="25803"/>
                </a:cubicBezTo>
                <a:cubicBezTo>
                  <a:pt x="117176" y="27807"/>
                  <a:pt x="120000" y="32317"/>
                  <a:pt x="120000" y="36075"/>
                </a:cubicBezTo>
                <a:cubicBezTo>
                  <a:pt x="120000" y="83924"/>
                  <a:pt x="120000" y="83924"/>
                  <a:pt x="120000" y="83924"/>
                </a:cubicBezTo>
                <a:cubicBezTo>
                  <a:pt x="120000" y="87682"/>
                  <a:pt x="117176" y="92442"/>
                  <a:pt x="113505" y="94196"/>
                </a:cubicBezTo>
                <a:cubicBezTo>
                  <a:pt x="66635" y="118246"/>
                  <a:pt x="66635" y="118246"/>
                  <a:pt x="66635" y="118246"/>
                </a:cubicBezTo>
                <a:cubicBezTo>
                  <a:pt x="62964" y="120000"/>
                  <a:pt x="57035" y="120000"/>
                  <a:pt x="53364" y="118246"/>
                </a:cubicBezTo>
                <a:cubicBezTo>
                  <a:pt x="6494" y="94196"/>
                  <a:pt x="6494" y="94196"/>
                  <a:pt x="6494" y="94196"/>
                </a:cubicBezTo>
                <a:cubicBezTo>
                  <a:pt x="2823" y="92442"/>
                  <a:pt x="0" y="87682"/>
                  <a:pt x="0" y="83924"/>
                </a:cubicBezTo>
                <a:lnTo>
                  <a:pt x="0" y="36075"/>
                </a:lnTo>
                <a:close/>
              </a:path>
            </a:pathLst>
          </a:custGeom>
          <a:gradFill>
            <a:gsLst>
              <a:gs pos="0">
                <a:srgbClr val="8C8C8C"/>
              </a:gs>
              <a:gs pos="50000">
                <a:srgbClr val="CACACA"/>
              </a:gs>
              <a:gs pos="100000">
                <a:srgbClr val="F2F2F2"/>
              </a:gs>
            </a:gsLst>
            <a:lin ang="8100019" scaled="0"/>
          </a:gradFill>
          <a:ln>
            <a:noFill/>
          </a:ln>
        </p:spPr>
        <p:txBody>
          <a:bodyPr spcFirstLastPara="1" wrap="square" lIns="91425" tIns="45700" rIns="91425" bIns="45700" anchor="t" anchorCtr="0">
            <a:noAutofit/>
          </a:bodyPr>
          <a:lstStyle/>
          <a:p>
            <a:pPr>
              <a:buClr>
                <a:srgbClr val="000000"/>
              </a:buClr>
            </a:pPr>
            <a:endParaRPr sz="2400" kern="0">
              <a:solidFill>
                <a:srgbClr val="000000"/>
              </a:solidFill>
              <a:latin typeface="Calibri"/>
              <a:ea typeface="Calibri"/>
              <a:cs typeface="Calibri"/>
              <a:sym typeface="Calibri"/>
            </a:endParaRPr>
          </a:p>
        </p:txBody>
      </p:sp>
      <p:sp>
        <p:nvSpPr>
          <p:cNvPr id="58" name="Shape 199"/>
          <p:cNvSpPr/>
          <p:nvPr/>
        </p:nvSpPr>
        <p:spPr>
          <a:xfrm>
            <a:off x="469121" y="2978296"/>
            <a:ext cx="1187700" cy="1337100"/>
          </a:xfrm>
          <a:custGeom>
            <a:avLst/>
            <a:gdLst/>
            <a:ahLst/>
            <a:cxnLst/>
            <a:rect l="0" t="0" r="0" b="0"/>
            <a:pathLst>
              <a:path w="120000" h="120000" extrusionOk="0">
                <a:moveTo>
                  <a:pt x="0" y="36043"/>
                </a:moveTo>
                <a:cubicBezTo>
                  <a:pt x="0" y="32307"/>
                  <a:pt x="2969" y="27692"/>
                  <a:pt x="6680" y="25714"/>
                </a:cubicBezTo>
                <a:cubicBezTo>
                  <a:pt x="53195" y="1758"/>
                  <a:pt x="53195" y="1758"/>
                  <a:pt x="53195" y="1758"/>
                </a:cubicBezTo>
                <a:cubicBezTo>
                  <a:pt x="56907" y="0"/>
                  <a:pt x="63092" y="0"/>
                  <a:pt x="66556" y="1758"/>
                </a:cubicBezTo>
                <a:cubicBezTo>
                  <a:pt x="113319" y="25714"/>
                  <a:pt x="113319" y="25714"/>
                  <a:pt x="113319" y="25714"/>
                </a:cubicBezTo>
                <a:cubicBezTo>
                  <a:pt x="117030" y="27692"/>
                  <a:pt x="120000" y="32307"/>
                  <a:pt x="120000" y="36043"/>
                </a:cubicBezTo>
                <a:cubicBezTo>
                  <a:pt x="120000" y="83956"/>
                  <a:pt x="120000" y="83956"/>
                  <a:pt x="120000" y="83956"/>
                </a:cubicBezTo>
                <a:cubicBezTo>
                  <a:pt x="120000" y="87692"/>
                  <a:pt x="117030" y="92307"/>
                  <a:pt x="113319" y="94285"/>
                </a:cubicBezTo>
                <a:cubicBezTo>
                  <a:pt x="66556" y="118241"/>
                  <a:pt x="66556" y="118241"/>
                  <a:pt x="66556" y="118241"/>
                </a:cubicBezTo>
                <a:cubicBezTo>
                  <a:pt x="63092" y="119999"/>
                  <a:pt x="56907" y="119999"/>
                  <a:pt x="53195" y="118241"/>
                </a:cubicBezTo>
                <a:cubicBezTo>
                  <a:pt x="6680" y="94285"/>
                  <a:pt x="6680" y="94285"/>
                  <a:pt x="6680" y="94285"/>
                </a:cubicBezTo>
                <a:cubicBezTo>
                  <a:pt x="2969" y="92307"/>
                  <a:pt x="0" y="87692"/>
                  <a:pt x="0" y="83956"/>
                </a:cubicBezTo>
                <a:lnTo>
                  <a:pt x="0" y="36043"/>
                </a:lnTo>
                <a:close/>
              </a:path>
            </a:pathLst>
          </a:custGeom>
          <a:gradFill>
            <a:gsLst>
              <a:gs pos="0">
                <a:srgbClr val="8C8C8C"/>
              </a:gs>
              <a:gs pos="50000">
                <a:srgbClr val="CACACA"/>
              </a:gs>
              <a:gs pos="100000">
                <a:srgbClr val="F2F2F2"/>
              </a:gs>
            </a:gsLst>
            <a:lin ang="8100019" scaled="0"/>
          </a:gradFill>
          <a:ln>
            <a:noFill/>
          </a:ln>
        </p:spPr>
        <p:txBody>
          <a:bodyPr spcFirstLastPara="1" wrap="square" lIns="91425" tIns="45700" rIns="91425" bIns="45700" anchor="t" anchorCtr="0">
            <a:noAutofit/>
          </a:bodyPr>
          <a:lstStyle/>
          <a:p>
            <a:pPr>
              <a:buClr>
                <a:srgbClr val="000000"/>
              </a:buClr>
            </a:pPr>
            <a:endParaRPr sz="2400" kern="0">
              <a:solidFill>
                <a:srgbClr val="000000"/>
              </a:solidFill>
              <a:latin typeface="Calibri"/>
              <a:ea typeface="Calibri"/>
              <a:cs typeface="Calibri"/>
              <a:sym typeface="Calibri"/>
            </a:endParaRPr>
          </a:p>
        </p:txBody>
      </p:sp>
      <p:sp>
        <p:nvSpPr>
          <p:cNvPr id="59" name="Shape 200"/>
          <p:cNvSpPr/>
          <p:nvPr/>
        </p:nvSpPr>
        <p:spPr>
          <a:xfrm>
            <a:off x="2280506" y="1500088"/>
            <a:ext cx="823200" cy="926400"/>
          </a:xfrm>
          <a:custGeom>
            <a:avLst/>
            <a:gdLst/>
            <a:ahLst/>
            <a:cxnLst/>
            <a:rect l="0" t="0" r="0" b="0"/>
            <a:pathLst>
              <a:path w="120000" h="120000" extrusionOk="0">
                <a:moveTo>
                  <a:pt x="0" y="36190"/>
                </a:moveTo>
                <a:cubicBezTo>
                  <a:pt x="0" y="32380"/>
                  <a:pt x="2857" y="27619"/>
                  <a:pt x="6785" y="25714"/>
                </a:cubicBezTo>
                <a:cubicBezTo>
                  <a:pt x="53214" y="1904"/>
                  <a:pt x="53214" y="1904"/>
                  <a:pt x="53214" y="1904"/>
                </a:cubicBezTo>
                <a:cubicBezTo>
                  <a:pt x="56785" y="0"/>
                  <a:pt x="62857" y="0"/>
                  <a:pt x="66785" y="1904"/>
                </a:cubicBezTo>
                <a:cubicBezTo>
                  <a:pt x="113214" y="25714"/>
                  <a:pt x="113214" y="25714"/>
                  <a:pt x="113214" y="25714"/>
                </a:cubicBezTo>
                <a:cubicBezTo>
                  <a:pt x="116785" y="27619"/>
                  <a:pt x="120000" y="32380"/>
                  <a:pt x="120000" y="36190"/>
                </a:cubicBezTo>
                <a:cubicBezTo>
                  <a:pt x="120000" y="84126"/>
                  <a:pt x="120000" y="84126"/>
                  <a:pt x="120000" y="84126"/>
                </a:cubicBezTo>
                <a:cubicBezTo>
                  <a:pt x="120000" y="87619"/>
                  <a:pt x="116785" y="92380"/>
                  <a:pt x="113214" y="94285"/>
                </a:cubicBezTo>
                <a:cubicBezTo>
                  <a:pt x="66785" y="118095"/>
                  <a:pt x="66785" y="118095"/>
                  <a:pt x="66785" y="118095"/>
                </a:cubicBezTo>
                <a:cubicBezTo>
                  <a:pt x="62857" y="120000"/>
                  <a:pt x="56785" y="120000"/>
                  <a:pt x="53214" y="118095"/>
                </a:cubicBezTo>
                <a:cubicBezTo>
                  <a:pt x="6785" y="94285"/>
                  <a:pt x="6785" y="94285"/>
                  <a:pt x="6785" y="94285"/>
                </a:cubicBezTo>
                <a:cubicBezTo>
                  <a:pt x="2857" y="92380"/>
                  <a:pt x="0" y="87619"/>
                  <a:pt x="0" y="84126"/>
                </a:cubicBezTo>
                <a:lnTo>
                  <a:pt x="0" y="36190"/>
                </a:lnTo>
                <a:close/>
              </a:path>
            </a:pathLst>
          </a:custGeom>
          <a:gradFill>
            <a:gsLst>
              <a:gs pos="0">
                <a:srgbClr val="8C8C8C"/>
              </a:gs>
              <a:gs pos="50000">
                <a:srgbClr val="CACACA"/>
              </a:gs>
              <a:gs pos="100000">
                <a:srgbClr val="F2F2F2"/>
              </a:gs>
            </a:gsLst>
            <a:lin ang="8100019" scaled="0"/>
          </a:gradFill>
          <a:ln>
            <a:noFill/>
          </a:ln>
        </p:spPr>
        <p:txBody>
          <a:bodyPr spcFirstLastPara="1" wrap="square" lIns="91425" tIns="45700" rIns="91425" bIns="45700" anchor="t" anchorCtr="0">
            <a:noAutofit/>
          </a:bodyPr>
          <a:lstStyle/>
          <a:p>
            <a:pPr>
              <a:buClr>
                <a:srgbClr val="000000"/>
              </a:buClr>
            </a:pPr>
            <a:endParaRPr sz="2400" kern="0">
              <a:solidFill>
                <a:srgbClr val="000000"/>
              </a:solidFill>
              <a:latin typeface="Calibri"/>
              <a:ea typeface="Calibri"/>
              <a:cs typeface="Calibri"/>
              <a:sym typeface="Calibri"/>
            </a:endParaRPr>
          </a:p>
        </p:txBody>
      </p:sp>
      <p:sp>
        <p:nvSpPr>
          <p:cNvPr id="60" name="Shape 201"/>
          <p:cNvSpPr/>
          <p:nvPr/>
        </p:nvSpPr>
        <p:spPr>
          <a:xfrm>
            <a:off x="4379795" y="2605496"/>
            <a:ext cx="978600" cy="1104600"/>
          </a:xfrm>
          <a:custGeom>
            <a:avLst/>
            <a:gdLst/>
            <a:ahLst/>
            <a:cxnLst/>
            <a:rect l="0" t="0" r="0" b="0"/>
            <a:pathLst>
              <a:path w="120000" h="120000" extrusionOk="0">
                <a:moveTo>
                  <a:pt x="0" y="36186"/>
                </a:moveTo>
                <a:cubicBezTo>
                  <a:pt x="0" y="32195"/>
                  <a:pt x="3000" y="27671"/>
                  <a:pt x="6600" y="25809"/>
                </a:cubicBezTo>
                <a:cubicBezTo>
                  <a:pt x="53400" y="1862"/>
                  <a:pt x="53400" y="1862"/>
                  <a:pt x="53400" y="1862"/>
                </a:cubicBezTo>
                <a:cubicBezTo>
                  <a:pt x="57000" y="0"/>
                  <a:pt x="63000" y="0"/>
                  <a:pt x="66600" y="1862"/>
                </a:cubicBezTo>
                <a:cubicBezTo>
                  <a:pt x="113400" y="25809"/>
                  <a:pt x="113400" y="25809"/>
                  <a:pt x="113400" y="25809"/>
                </a:cubicBezTo>
                <a:cubicBezTo>
                  <a:pt x="117000" y="27671"/>
                  <a:pt x="120000" y="32195"/>
                  <a:pt x="120000" y="36186"/>
                </a:cubicBezTo>
                <a:cubicBezTo>
                  <a:pt x="120000" y="83813"/>
                  <a:pt x="120000" y="83813"/>
                  <a:pt x="120000" y="83813"/>
                </a:cubicBezTo>
                <a:cubicBezTo>
                  <a:pt x="120000" y="87804"/>
                  <a:pt x="117000" y="92328"/>
                  <a:pt x="113400" y="94190"/>
                </a:cubicBezTo>
                <a:cubicBezTo>
                  <a:pt x="66600" y="118137"/>
                  <a:pt x="66600" y="118137"/>
                  <a:pt x="66600" y="118137"/>
                </a:cubicBezTo>
                <a:cubicBezTo>
                  <a:pt x="63000" y="120000"/>
                  <a:pt x="57000" y="120000"/>
                  <a:pt x="53400" y="118137"/>
                </a:cubicBezTo>
                <a:cubicBezTo>
                  <a:pt x="6600" y="94190"/>
                  <a:pt x="6600" y="94190"/>
                  <a:pt x="6600" y="94190"/>
                </a:cubicBezTo>
                <a:cubicBezTo>
                  <a:pt x="3000" y="92328"/>
                  <a:pt x="0" y="87804"/>
                  <a:pt x="0" y="83813"/>
                </a:cubicBezTo>
                <a:lnTo>
                  <a:pt x="0" y="36186"/>
                </a:lnTo>
                <a:close/>
              </a:path>
            </a:pathLst>
          </a:custGeom>
          <a:gradFill>
            <a:gsLst>
              <a:gs pos="0">
                <a:srgbClr val="8C8C8C"/>
              </a:gs>
              <a:gs pos="50000">
                <a:srgbClr val="CACACA"/>
              </a:gs>
              <a:gs pos="100000">
                <a:srgbClr val="F2F2F2"/>
              </a:gs>
            </a:gsLst>
            <a:lin ang="8100019" scaled="0"/>
          </a:gradFill>
          <a:ln>
            <a:noFill/>
          </a:ln>
        </p:spPr>
        <p:txBody>
          <a:bodyPr spcFirstLastPara="1" wrap="square" lIns="91425" tIns="45700" rIns="91425" bIns="45700" anchor="t" anchorCtr="0">
            <a:noAutofit/>
          </a:bodyPr>
          <a:lstStyle/>
          <a:p>
            <a:pPr>
              <a:buClr>
                <a:srgbClr val="000000"/>
              </a:buClr>
            </a:pPr>
            <a:endParaRPr sz="2400" kern="0">
              <a:solidFill>
                <a:srgbClr val="000000"/>
              </a:solidFill>
              <a:latin typeface="Calibri"/>
              <a:ea typeface="Calibri"/>
              <a:cs typeface="Calibri"/>
              <a:sym typeface="Calibri"/>
            </a:endParaRPr>
          </a:p>
        </p:txBody>
      </p:sp>
      <p:sp>
        <p:nvSpPr>
          <p:cNvPr id="61" name="Shape 202"/>
          <p:cNvSpPr/>
          <p:nvPr/>
        </p:nvSpPr>
        <p:spPr>
          <a:xfrm>
            <a:off x="4456809" y="3799209"/>
            <a:ext cx="1183200" cy="1332600"/>
          </a:xfrm>
          <a:custGeom>
            <a:avLst/>
            <a:gdLst/>
            <a:ahLst/>
            <a:cxnLst/>
            <a:rect l="0" t="0" r="0" b="0"/>
            <a:pathLst>
              <a:path w="120000" h="120000" extrusionOk="0">
                <a:moveTo>
                  <a:pt x="0" y="35955"/>
                </a:moveTo>
                <a:cubicBezTo>
                  <a:pt x="0" y="32205"/>
                  <a:pt x="2981" y="27573"/>
                  <a:pt x="6708" y="25808"/>
                </a:cubicBezTo>
                <a:cubicBezTo>
                  <a:pt x="53416" y="1764"/>
                  <a:pt x="53416" y="1764"/>
                  <a:pt x="53416" y="1764"/>
                </a:cubicBezTo>
                <a:cubicBezTo>
                  <a:pt x="56894" y="0"/>
                  <a:pt x="63105" y="0"/>
                  <a:pt x="66583" y="1764"/>
                </a:cubicBezTo>
                <a:cubicBezTo>
                  <a:pt x="113291" y="25808"/>
                  <a:pt x="113291" y="25808"/>
                  <a:pt x="113291" y="25808"/>
                </a:cubicBezTo>
                <a:cubicBezTo>
                  <a:pt x="117018" y="27573"/>
                  <a:pt x="120000" y="32205"/>
                  <a:pt x="120000" y="35955"/>
                </a:cubicBezTo>
                <a:cubicBezTo>
                  <a:pt x="120000" y="83823"/>
                  <a:pt x="120000" y="83823"/>
                  <a:pt x="120000" y="83823"/>
                </a:cubicBezTo>
                <a:cubicBezTo>
                  <a:pt x="120000" y="87573"/>
                  <a:pt x="117018" y="92205"/>
                  <a:pt x="113291" y="94191"/>
                </a:cubicBezTo>
                <a:cubicBezTo>
                  <a:pt x="66583" y="118014"/>
                  <a:pt x="66583" y="118014"/>
                  <a:pt x="66583" y="118014"/>
                </a:cubicBezTo>
                <a:cubicBezTo>
                  <a:pt x="63105" y="120000"/>
                  <a:pt x="56894" y="120000"/>
                  <a:pt x="53416" y="118014"/>
                </a:cubicBezTo>
                <a:cubicBezTo>
                  <a:pt x="6708" y="94191"/>
                  <a:pt x="6708" y="94191"/>
                  <a:pt x="6708" y="94191"/>
                </a:cubicBezTo>
                <a:cubicBezTo>
                  <a:pt x="2981" y="92205"/>
                  <a:pt x="0" y="87573"/>
                  <a:pt x="0" y="83823"/>
                </a:cubicBezTo>
                <a:lnTo>
                  <a:pt x="0" y="35955"/>
                </a:lnTo>
                <a:close/>
              </a:path>
            </a:pathLst>
          </a:custGeom>
          <a:gradFill>
            <a:gsLst>
              <a:gs pos="0">
                <a:srgbClr val="8C8C8C"/>
              </a:gs>
              <a:gs pos="50000">
                <a:srgbClr val="CACACA"/>
              </a:gs>
              <a:gs pos="100000">
                <a:srgbClr val="F2F2F2"/>
              </a:gs>
            </a:gsLst>
            <a:lin ang="8100019" scaled="0"/>
          </a:gradFill>
          <a:ln>
            <a:noFill/>
          </a:ln>
        </p:spPr>
        <p:txBody>
          <a:bodyPr spcFirstLastPara="1" wrap="square" lIns="91425" tIns="45700" rIns="91425" bIns="45700" anchor="t" anchorCtr="0">
            <a:noAutofit/>
          </a:bodyPr>
          <a:lstStyle/>
          <a:p>
            <a:pPr>
              <a:buClr>
                <a:srgbClr val="000000"/>
              </a:buClr>
            </a:pPr>
            <a:endParaRPr sz="2400" kern="0">
              <a:solidFill>
                <a:srgbClr val="000000"/>
              </a:solidFill>
              <a:latin typeface="Calibri"/>
              <a:ea typeface="Calibri"/>
              <a:cs typeface="Calibri"/>
              <a:sym typeface="Calibri"/>
            </a:endParaRPr>
          </a:p>
        </p:txBody>
      </p:sp>
      <p:sp>
        <p:nvSpPr>
          <p:cNvPr id="62" name="Shape 203"/>
          <p:cNvSpPr/>
          <p:nvPr/>
        </p:nvSpPr>
        <p:spPr>
          <a:xfrm>
            <a:off x="2932383" y="5358909"/>
            <a:ext cx="703200" cy="790800"/>
          </a:xfrm>
          <a:custGeom>
            <a:avLst/>
            <a:gdLst/>
            <a:ahLst/>
            <a:cxnLst/>
            <a:rect l="0" t="0" r="0" b="0"/>
            <a:pathLst>
              <a:path w="120000" h="120000" extrusionOk="0">
                <a:moveTo>
                  <a:pt x="0" y="36037"/>
                </a:moveTo>
                <a:cubicBezTo>
                  <a:pt x="0" y="32321"/>
                  <a:pt x="2926" y="27863"/>
                  <a:pt x="6689" y="26006"/>
                </a:cubicBezTo>
                <a:cubicBezTo>
                  <a:pt x="53101" y="1857"/>
                  <a:pt x="53101" y="1857"/>
                  <a:pt x="53101" y="1857"/>
                </a:cubicBezTo>
                <a:cubicBezTo>
                  <a:pt x="56864" y="0"/>
                  <a:pt x="62717" y="0"/>
                  <a:pt x="66480" y="1857"/>
                </a:cubicBezTo>
                <a:cubicBezTo>
                  <a:pt x="113310" y="26006"/>
                  <a:pt x="113310" y="26006"/>
                  <a:pt x="113310" y="26006"/>
                </a:cubicBezTo>
                <a:cubicBezTo>
                  <a:pt x="117073" y="27863"/>
                  <a:pt x="120000" y="32321"/>
                  <a:pt x="120000" y="36037"/>
                </a:cubicBezTo>
                <a:cubicBezTo>
                  <a:pt x="120000" y="83962"/>
                  <a:pt x="120000" y="83962"/>
                  <a:pt x="120000" y="83962"/>
                </a:cubicBezTo>
                <a:cubicBezTo>
                  <a:pt x="120000" y="87678"/>
                  <a:pt x="117073" y="92507"/>
                  <a:pt x="113310" y="94365"/>
                </a:cubicBezTo>
                <a:cubicBezTo>
                  <a:pt x="66480" y="118142"/>
                  <a:pt x="66480" y="118142"/>
                  <a:pt x="66480" y="118142"/>
                </a:cubicBezTo>
                <a:cubicBezTo>
                  <a:pt x="62717" y="120000"/>
                  <a:pt x="56864" y="120000"/>
                  <a:pt x="53101" y="118142"/>
                </a:cubicBezTo>
                <a:cubicBezTo>
                  <a:pt x="6689" y="94365"/>
                  <a:pt x="6689" y="94365"/>
                  <a:pt x="6689" y="94365"/>
                </a:cubicBezTo>
                <a:cubicBezTo>
                  <a:pt x="2926" y="92507"/>
                  <a:pt x="0" y="87678"/>
                  <a:pt x="0" y="83962"/>
                </a:cubicBezTo>
                <a:lnTo>
                  <a:pt x="0" y="36037"/>
                </a:lnTo>
                <a:close/>
              </a:path>
            </a:pathLst>
          </a:custGeom>
          <a:gradFill>
            <a:gsLst>
              <a:gs pos="0">
                <a:srgbClr val="8C8C8C"/>
              </a:gs>
              <a:gs pos="50000">
                <a:srgbClr val="CACACA"/>
              </a:gs>
              <a:gs pos="100000">
                <a:srgbClr val="F2F2F2"/>
              </a:gs>
            </a:gsLst>
            <a:lin ang="8100019" scaled="0"/>
          </a:gradFill>
          <a:ln>
            <a:noFill/>
          </a:ln>
        </p:spPr>
        <p:txBody>
          <a:bodyPr spcFirstLastPara="1" wrap="square" lIns="91425" tIns="45700" rIns="91425" bIns="45700" anchor="t" anchorCtr="0">
            <a:noAutofit/>
          </a:bodyPr>
          <a:lstStyle/>
          <a:p>
            <a:pPr>
              <a:buClr>
                <a:srgbClr val="000000"/>
              </a:buClr>
            </a:pPr>
            <a:endParaRPr sz="2400" kern="0">
              <a:solidFill>
                <a:srgbClr val="000000"/>
              </a:solidFill>
              <a:latin typeface="Calibri"/>
              <a:ea typeface="Calibri"/>
              <a:cs typeface="Calibri"/>
              <a:sym typeface="Calibri"/>
            </a:endParaRPr>
          </a:p>
        </p:txBody>
      </p:sp>
      <p:sp>
        <p:nvSpPr>
          <p:cNvPr id="63" name="Shape 204"/>
          <p:cNvSpPr/>
          <p:nvPr/>
        </p:nvSpPr>
        <p:spPr>
          <a:xfrm>
            <a:off x="1539464" y="4916554"/>
            <a:ext cx="960000" cy="1083300"/>
          </a:xfrm>
          <a:custGeom>
            <a:avLst/>
            <a:gdLst/>
            <a:ahLst/>
            <a:cxnLst/>
            <a:rect l="0" t="0" r="0" b="0"/>
            <a:pathLst>
              <a:path w="120000" h="120000" extrusionOk="0">
                <a:moveTo>
                  <a:pt x="0" y="36108"/>
                </a:moveTo>
                <a:cubicBezTo>
                  <a:pt x="0" y="32307"/>
                  <a:pt x="3061" y="27692"/>
                  <a:pt x="6734" y="25791"/>
                </a:cubicBezTo>
                <a:cubicBezTo>
                  <a:pt x="53265" y="1900"/>
                  <a:pt x="53265" y="1900"/>
                  <a:pt x="53265" y="1900"/>
                </a:cubicBezTo>
                <a:cubicBezTo>
                  <a:pt x="56938" y="0"/>
                  <a:pt x="63061" y="0"/>
                  <a:pt x="66734" y="1900"/>
                </a:cubicBezTo>
                <a:cubicBezTo>
                  <a:pt x="113265" y="25791"/>
                  <a:pt x="113265" y="25791"/>
                  <a:pt x="113265" y="25791"/>
                </a:cubicBezTo>
                <a:cubicBezTo>
                  <a:pt x="116938" y="27692"/>
                  <a:pt x="119999" y="32307"/>
                  <a:pt x="119999" y="36108"/>
                </a:cubicBezTo>
                <a:cubicBezTo>
                  <a:pt x="119999" y="83891"/>
                  <a:pt x="119999" y="83891"/>
                  <a:pt x="119999" y="83891"/>
                </a:cubicBezTo>
                <a:cubicBezTo>
                  <a:pt x="119999" y="87692"/>
                  <a:pt x="116938" y="92307"/>
                  <a:pt x="113265" y="94208"/>
                </a:cubicBezTo>
                <a:cubicBezTo>
                  <a:pt x="66734" y="118099"/>
                  <a:pt x="66734" y="118099"/>
                  <a:pt x="66734" y="118099"/>
                </a:cubicBezTo>
                <a:cubicBezTo>
                  <a:pt x="63061" y="120000"/>
                  <a:pt x="56938" y="120000"/>
                  <a:pt x="53265" y="118099"/>
                </a:cubicBezTo>
                <a:cubicBezTo>
                  <a:pt x="6734" y="94208"/>
                  <a:pt x="6734" y="94208"/>
                  <a:pt x="6734" y="94208"/>
                </a:cubicBezTo>
                <a:cubicBezTo>
                  <a:pt x="3061" y="92307"/>
                  <a:pt x="0" y="87692"/>
                  <a:pt x="0" y="83891"/>
                </a:cubicBezTo>
                <a:lnTo>
                  <a:pt x="0" y="36108"/>
                </a:lnTo>
                <a:close/>
              </a:path>
            </a:pathLst>
          </a:custGeom>
          <a:gradFill>
            <a:gsLst>
              <a:gs pos="0">
                <a:srgbClr val="8C8C8C"/>
              </a:gs>
              <a:gs pos="50000">
                <a:srgbClr val="CACACA"/>
              </a:gs>
              <a:gs pos="100000">
                <a:srgbClr val="F2F2F2"/>
              </a:gs>
            </a:gsLst>
            <a:lin ang="8100019" scaled="0"/>
          </a:gradFill>
          <a:ln>
            <a:noFill/>
          </a:ln>
        </p:spPr>
        <p:txBody>
          <a:bodyPr spcFirstLastPara="1" wrap="square" lIns="91425" tIns="45700" rIns="91425" bIns="45700" anchor="t" anchorCtr="0">
            <a:noAutofit/>
          </a:bodyPr>
          <a:lstStyle/>
          <a:p>
            <a:pPr>
              <a:buClr>
                <a:srgbClr val="000000"/>
              </a:buClr>
            </a:pPr>
            <a:endParaRPr sz="2400" kern="0">
              <a:solidFill>
                <a:srgbClr val="000000"/>
              </a:solidFill>
              <a:latin typeface="Calibri"/>
              <a:ea typeface="Calibri"/>
              <a:cs typeface="Calibri"/>
              <a:sym typeface="Calibri"/>
            </a:endParaRPr>
          </a:p>
        </p:txBody>
      </p:sp>
      <p:sp>
        <p:nvSpPr>
          <p:cNvPr id="64" name="Shape 205"/>
          <p:cNvSpPr/>
          <p:nvPr/>
        </p:nvSpPr>
        <p:spPr>
          <a:xfrm>
            <a:off x="3760033" y="4914330"/>
            <a:ext cx="838500" cy="943200"/>
          </a:xfrm>
          <a:custGeom>
            <a:avLst/>
            <a:gdLst/>
            <a:ahLst/>
            <a:cxnLst/>
            <a:rect l="0" t="0" r="0" b="0"/>
            <a:pathLst>
              <a:path w="120000" h="120000" extrusionOk="0">
                <a:moveTo>
                  <a:pt x="0" y="36155"/>
                </a:moveTo>
                <a:cubicBezTo>
                  <a:pt x="0" y="32415"/>
                  <a:pt x="2807" y="27740"/>
                  <a:pt x="6666" y="25870"/>
                </a:cubicBezTo>
                <a:cubicBezTo>
                  <a:pt x="53333" y="1870"/>
                  <a:pt x="53333" y="1870"/>
                  <a:pt x="53333" y="1870"/>
                </a:cubicBezTo>
                <a:cubicBezTo>
                  <a:pt x="56842" y="0"/>
                  <a:pt x="62807" y="0"/>
                  <a:pt x="66666" y="1870"/>
                </a:cubicBezTo>
                <a:cubicBezTo>
                  <a:pt x="113333" y="25870"/>
                  <a:pt x="113333" y="25870"/>
                  <a:pt x="113333" y="25870"/>
                </a:cubicBezTo>
                <a:cubicBezTo>
                  <a:pt x="116842" y="27740"/>
                  <a:pt x="120000" y="32415"/>
                  <a:pt x="120000" y="36155"/>
                </a:cubicBezTo>
                <a:cubicBezTo>
                  <a:pt x="120000" y="84155"/>
                  <a:pt x="120000" y="84155"/>
                  <a:pt x="120000" y="84155"/>
                </a:cubicBezTo>
                <a:cubicBezTo>
                  <a:pt x="120000" y="87896"/>
                  <a:pt x="116842" y="92571"/>
                  <a:pt x="113333" y="94441"/>
                </a:cubicBezTo>
                <a:cubicBezTo>
                  <a:pt x="66666" y="118129"/>
                  <a:pt x="66666" y="118129"/>
                  <a:pt x="66666" y="118129"/>
                </a:cubicBezTo>
                <a:cubicBezTo>
                  <a:pt x="62807" y="120000"/>
                  <a:pt x="56842" y="120000"/>
                  <a:pt x="53333" y="118129"/>
                </a:cubicBezTo>
                <a:cubicBezTo>
                  <a:pt x="6666" y="94441"/>
                  <a:pt x="6666" y="94441"/>
                  <a:pt x="6666" y="94441"/>
                </a:cubicBezTo>
                <a:cubicBezTo>
                  <a:pt x="2807" y="92571"/>
                  <a:pt x="0" y="87896"/>
                  <a:pt x="0" y="84155"/>
                </a:cubicBezTo>
                <a:lnTo>
                  <a:pt x="0" y="36155"/>
                </a:lnTo>
                <a:close/>
              </a:path>
            </a:pathLst>
          </a:custGeom>
          <a:gradFill>
            <a:gsLst>
              <a:gs pos="0">
                <a:srgbClr val="8C8C8C"/>
              </a:gs>
              <a:gs pos="50000">
                <a:srgbClr val="CACACA"/>
              </a:gs>
              <a:gs pos="100000">
                <a:srgbClr val="F2F2F2"/>
              </a:gs>
            </a:gsLst>
            <a:lin ang="8100019" scaled="0"/>
          </a:gradFill>
          <a:ln>
            <a:noFill/>
          </a:ln>
        </p:spPr>
        <p:txBody>
          <a:bodyPr spcFirstLastPara="1" wrap="square" lIns="91425" tIns="45700" rIns="91425" bIns="45700" anchor="t" anchorCtr="0">
            <a:noAutofit/>
          </a:bodyPr>
          <a:lstStyle/>
          <a:p>
            <a:pPr>
              <a:buClr>
                <a:srgbClr val="000000"/>
              </a:buClr>
            </a:pPr>
            <a:endParaRPr sz="2400" kern="0">
              <a:solidFill>
                <a:srgbClr val="000000"/>
              </a:solidFill>
              <a:latin typeface="Calibri"/>
              <a:ea typeface="Calibri"/>
              <a:cs typeface="Calibri"/>
              <a:sym typeface="Calibri"/>
            </a:endParaRPr>
          </a:p>
        </p:txBody>
      </p:sp>
      <p:sp>
        <p:nvSpPr>
          <p:cNvPr id="65" name="Shape 207"/>
          <p:cNvSpPr/>
          <p:nvPr/>
        </p:nvSpPr>
        <p:spPr>
          <a:xfrm>
            <a:off x="887315" y="4250176"/>
            <a:ext cx="814096" cy="881633"/>
          </a:xfrm>
          <a:custGeom>
            <a:avLst/>
            <a:gdLst/>
            <a:ahLst/>
            <a:cxnLst/>
            <a:rect l="0" t="0" r="0" b="0"/>
            <a:pathLst>
              <a:path w="120000" h="120000" extrusionOk="0">
                <a:moveTo>
                  <a:pt x="0" y="36153"/>
                </a:moveTo>
                <a:cubicBezTo>
                  <a:pt x="0" y="32307"/>
                  <a:pt x="3021" y="27692"/>
                  <a:pt x="6906" y="25769"/>
                </a:cubicBezTo>
                <a:cubicBezTo>
                  <a:pt x="53525" y="1923"/>
                  <a:pt x="53525" y="1923"/>
                  <a:pt x="53525" y="1923"/>
                </a:cubicBezTo>
                <a:cubicBezTo>
                  <a:pt x="56978" y="0"/>
                  <a:pt x="63021" y="0"/>
                  <a:pt x="66906" y="1923"/>
                </a:cubicBezTo>
                <a:cubicBezTo>
                  <a:pt x="113525" y="25769"/>
                  <a:pt x="113525" y="25769"/>
                  <a:pt x="113525" y="25769"/>
                </a:cubicBezTo>
                <a:cubicBezTo>
                  <a:pt x="116978" y="27692"/>
                  <a:pt x="120000" y="32307"/>
                  <a:pt x="120000" y="36153"/>
                </a:cubicBezTo>
                <a:cubicBezTo>
                  <a:pt x="120000" y="83846"/>
                  <a:pt x="120000" y="83846"/>
                  <a:pt x="120000" y="83846"/>
                </a:cubicBezTo>
                <a:cubicBezTo>
                  <a:pt x="120000" y="87692"/>
                  <a:pt x="116978" y="92307"/>
                  <a:pt x="113525" y="94230"/>
                </a:cubicBezTo>
                <a:cubicBezTo>
                  <a:pt x="66906" y="118076"/>
                  <a:pt x="66906" y="118076"/>
                  <a:pt x="66906" y="118076"/>
                </a:cubicBezTo>
                <a:cubicBezTo>
                  <a:pt x="63021" y="120000"/>
                  <a:pt x="56978" y="120000"/>
                  <a:pt x="53525" y="118076"/>
                </a:cubicBezTo>
                <a:cubicBezTo>
                  <a:pt x="6906" y="94230"/>
                  <a:pt x="6906" y="94230"/>
                  <a:pt x="6906" y="94230"/>
                </a:cubicBezTo>
                <a:cubicBezTo>
                  <a:pt x="3021" y="92307"/>
                  <a:pt x="0" y="87692"/>
                  <a:pt x="0" y="83846"/>
                </a:cubicBezTo>
                <a:lnTo>
                  <a:pt x="0" y="36153"/>
                </a:lnTo>
                <a:close/>
              </a:path>
            </a:pathLst>
          </a:custGeom>
          <a:gradFill>
            <a:gsLst>
              <a:gs pos="0">
                <a:srgbClr val="8C8C8C"/>
              </a:gs>
              <a:gs pos="50000">
                <a:srgbClr val="CACACA"/>
              </a:gs>
              <a:gs pos="100000">
                <a:srgbClr val="F2F2F2"/>
              </a:gs>
            </a:gsLst>
            <a:lin ang="8100019" scaled="0"/>
          </a:gradFill>
          <a:ln>
            <a:noFill/>
          </a:ln>
        </p:spPr>
        <p:txBody>
          <a:bodyPr spcFirstLastPara="1" wrap="square" lIns="91425" tIns="45700" rIns="91425" bIns="45700" anchor="t" anchorCtr="0">
            <a:noAutofit/>
          </a:bodyPr>
          <a:lstStyle/>
          <a:p>
            <a:pPr>
              <a:buClr>
                <a:srgbClr val="000000"/>
              </a:buClr>
            </a:pPr>
            <a:endParaRPr sz="2400" kern="0">
              <a:solidFill>
                <a:srgbClr val="000000"/>
              </a:solidFill>
              <a:latin typeface="Calibri"/>
              <a:ea typeface="Calibri"/>
              <a:cs typeface="Calibri"/>
              <a:sym typeface="Calibri"/>
            </a:endParaRPr>
          </a:p>
        </p:txBody>
      </p:sp>
      <p:grpSp>
        <p:nvGrpSpPr>
          <p:cNvPr id="66" name="Shape 208"/>
          <p:cNvGrpSpPr/>
          <p:nvPr/>
        </p:nvGrpSpPr>
        <p:grpSpPr>
          <a:xfrm>
            <a:off x="1870073" y="2642318"/>
            <a:ext cx="2364099" cy="2561100"/>
            <a:chOff x="8826138" y="1992875"/>
            <a:chExt cx="2364099" cy="2561100"/>
          </a:xfrm>
        </p:grpSpPr>
        <p:pic>
          <p:nvPicPr>
            <p:cNvPr id="67" name="Shape 209"/>
            <p:cNvPicPr preferRelativeResize="0"/>
            <p:nvPr/>
          </p:nvPicPr>
          <p:blipFill>
            <a:blip r:embed="rId5">
              <a:alphaModFix/>
            </a:blip>
            <a:stretch>
              <a:fillRect/>
            </a:stretch>
          </p:blipFill>
          <p:spPr>
            <a:xfrm>
              <a:off x="8826138" y="1992875"/>
              <a:ext cx="2364099" cy="2561100"/>
            </a:xfrm>
            <a:prstGeom prst="rect">
              <a:avLst/>
            </a:prstGeom>
            <a:noFill/>
            <a:ln>
              <a:noFill/>
            </a:ln>
          </p:spPr>
        </p:pic>
        <p:sp>
          <p:nvSpPr>
            <p:cNvPr id="68" name="Shape 210"/>
            <p:cNvSpPr txBox="1"/>
            <p:nvPr/>
          </p:nvSpPr>
          <p:spPr>
            <a:xfrm>
              <a:off x="8995063" y="2812097"/>
              <a:ext cx="1975182" cy="584700"/>
            </a:xfrm>
            <a:prstGeom prst="rect">
              <a:avLst/>
            </a:prstGeom>
            <a:noFill/>
            <a:ln>
              <a:noFill/>
            </a:ln>
          </p:spPr>
          <p:txBody>
            <a:bodyPr spcFirstLastPara="1" wrap="square" lIns="91425" tIns="45700" rIns="91425" bIns="45700" anchor="t" anchorCtr="0">
              <a:noAutofit/>
            </a:bodyPr>
            <a:lstStyle/>
            <a:p>
              <a:pPr algn="ctr">
                <a:buClr>
                  <a:srgbClr val="000000"/>
                </a:buClr>
              </a:pPr>
              <a:r>
                <a:rPr lang="tr-TR" sz="2000" b="1" kern="0" dirty="0" err="1">
                  <a:solidFill>
                    <a:srgbClr val="002060"/>
                  </a:solidFill>
                  <a:latin typeface="Helvetica" charset="0"/>
                  <a:ea typeface="Helvetica" charset="0"/>
                  <a:cs typeface="Helvetica" charset="0"/>
                  <a:sym typeface="Permanent Marker"/>
                </a:rPr>
                <a:t>Industry</a:t>
              </a:r>
              <a:r>
                <a:rPr lang="tr-TR" sz="2000" b="1" kern="0" dirty="0">
                  <a:solidFill>
                    <a:srgbClr val="002060"/>
                  </a:solidFill>
                  <a:latin typeface="Helvetica" charset="0"/>
                  <a:ea typeface="Helvetica" charset="0"/>
                  <a:cs typeface="Helvetica" charset="0"/>
                  <a:sym typeface="Permanent Marker"/>
                </a:rPr>
                <a:t> 4.0 Technologies </a:t>
              </a:r>
              <a:r>
                <a:rPr lang="tr-TR" sz="2000" b="1" kern="0" dirty="0" err="1">
                  <a:solidFill>
                    <a:srgbClr val="002060"/>
                  </a:solidFill>
                  <a:latin typeface="Helvetica" charset="0"/>
                  <a:ea typeface="Helvetica" charset="0"/>
                  <a:cs typeface="Helvetica" charset="0"/>
                  <a:sym typeface="Permanent Marker"/>
                </a:rPr>
                <a:t>towards</a:t>
              </a:r>
              <a:r>
                <a:rPr lang="tr-TR" sz="2000" b="1" kern="0" dirty="0">
                  <a:solidFill>
                    <a:srgbClr val="002060"/>
                  </a:solidFill>
                  <a:latin typeface="Helvetica" charset="0"/>
                  <a:ea typeface="Helvetica" charset="0"/>
                  <a:cs typeface="Helvetica" charset="0"/>
                  <a:sym typeface="Permanent Marker"/>
                </a:rPr>
                <a:t> Blue </a:t>
              </a:r>
              <a:r>
                <a:rPr lang="tr-TR" sz="2000" b="1" kern="0" dirty="0" err="1">
                  <a:solidFill>
                    <a:srgbClr val="002060"/>
                  </a:solidFill>
                  <a:latin typeface="Helvetica" charset="0"/>
                  <a:ea typeface="Helvetica" charset="0"/>
                  <a:cs typeface="Helvetica" charset="0"/>
                  <a:sym typeface="Permanent Marker"/>
                </a:rPr>
                <a:t>Growth</a:t>
              </a:r>
              <a:endParaRPr sz="2000" b="1" kern="0" dirty="0">
                <a:solidFill>
                  <a:srgbClr val="002060"/>
                </a:solidFill>
                <a:latin typeface="Helvetica" charset="0"/>
                <a:ea typeface="Helvetica" charset="0"/>
                <a:cs typeface="Helvetica" charset="0"/>
                <a:sym typeface="Permanent Marker"/>
              </a:endParaRPr>
            </a:p>
          </p:txBody>
        </p:sp>
      </p:grpSp>
      <p:sp>
        <p:nvSpPr>
          <p:cNvPr id="69" name="Shape 215"/>
          <p:cNvSpPr/>
          <p:nvPr/>
        </p:nvSpPr>
        <p:spPr>
          <a:xfrm>
            <a:off x="3702712" y="1647765"/>
            <a:ext cx="680113" cy="648513"/>
          </a:xfrm>
          <a:custGeom>
            <a:avLst/>
            <a:gdLst/>
            <a:ahLst/>
            <a:cxnLst/>
            <a:rect l="0" t="0" r="0" b="0"/>
            <a:pathLst>
              <a:path w="16766" h="15987" extrusionOk="0">
                <a:moveTo>
                  <a:pt x="14284" y="487"/>
                </a:moveTo>
                <a:lnTo>
                  <a:pt x="14405" y="536"/>
                </a:lnTo>
                <a:lnTo>
                  <a:pt x="14478" y="585"/>
                </a:lnTo>
                <a:lnTo>
                  <a:pt x="14527" y="658"/>
                </a:lnTo>
                <a:lnTo>
                  <a:pt x="14527" y="755"/>
                </a:lnTo>
                <a:lnTo>
                  <a:pt x="14527" y="852"/>
                </a:lnTo>
                <a:lnTo>
                  <a:pt x="14551" y="925"/>
                </a:lnTo>
                <a:lnTo>
                  <a:pt x="13578" y="925"/>
                </a:lnTo>
                <a:lnTo>
                  <a:pt x="13627" y="804"/>
                </a:lnTo>
                <a:lnTo>
                  <a:pt x="13700" y="706"/>
                </a:lnTo>
                <a:lnTo>
                  <a:pt x="13797" y="609"/>
                </a:lnTo>
                <a:lnTo>
                  <a:pt x="13894" y="536"/>
                </a:lnTo>
                <a:lnTo>
                  <a:pt x="13967" y="512"/>
                </a:lnTo>
                <a:lnTo>
                  <a:pt x="14065" y="487"/>
                </a:lnTo>
                <a:close/>
                <a:moveTo>
                  <a:pt x="4064" y="633"/>
                </a:moveTo>
                <a:lnTo>
                  <a:pt x="4137" y="682"/>
                </a:lnTo>
                <a:lnTo>
                  <a:pt x="4210" y="755"/>
                </a:lnTo>
                <a:lnTo>
                  <a:pt x="4259" y="852"/>
                </a:lnTo>
                <a:lnTo>
                  <a:pt x="4283" y="950"/>
                </a:lnTo>
                <a:lnTo>
                  <a:pt x="3529" y="974"/>
                </a:lnTo>
                <a:lnTo>
                  <a:pt x="3602" y="804"/>
                </a:lnTo>
                <a:lnTo>
                  <a:pt x="3650" y="755"/>
                </a:lnTo>
                <a:lnTo>
                  <a:pt x="3675" y="706"/>
                </a:lnTo>
                <a:lnTo>
                  <a:pt x="3796" y="633"/>
                </a:lnTo>
                <a:close/>
                <a:moveTo>
                  <a:pt x="13724" y="2020"/>
                </a:moveTo>
                <a:lnTo>
                  <a:pt x="13797" y="2044"/>
                </a:lnTo>
                <a:lnTo>
                  <a:pt x="13870" y="2093"/>
                </a:lnTo>
                <a:lnTo>
                  <a:pt x="13943" y="2142"/>
                </a:lnTo>
                <a:lnTo>
                  <a:pt x="13992" y="2215"/>
                </a:lnTo>
                <a:lnTo>
                  <a:pt x="14040" y="2288"/>
                </a:lnTo>
                <a:lnTo>
                  <a:pt x="14089" y="2385"/>
                </a:lnTo>
                <a:lnTo>
                  <a:pt x="14113" y="2531"/>
                </a:lnTo>
                <a:lnTo>
                  <a:pt x="13992" y="2555"/>
                </a:lnTo>
                <a:lnTo>
                  <a:pt x="13870" y="2555"/>
                </a:lnTo>
                <a:lnTo>
                  <a:pt x="13773" y="2531"/>
                </a:lnTo>
                <a:lnTo>
                  <a:pt x="13724" y="2482"/>
                </a:lnTo>
                <a:lnTo>
                  <a:pt x="13675" y="2409"/>
                </a:lnTo>
                <a:lnTo>
                  <a:pt x="13602" y="2215"/>
                </a:lnTo>
                <a:lnTo>
                  <a:pt x="13554" y="2020"/>
                </a:lnTo>
                <a:close/>
                <a:moveTo>
                  <a:pt x="3407" y="1874"/>
                </a:moveTo>
                <a:lnTo>
                  <a:pt x="3529" y="1923"/>
                </a:lnTo>
                <a:lnTo>
                  <a:pt x="3602" y="1971"/>
                </a:lnTo>
                <a:lnTo>
                  <a:pt x="3675" y="2044"/>
                </a:lnTo>
                <a:lnTo>
                  <a:pt x="3723" y="2142"/>
                </a:lnTo>
                <a:lnTo>
                  <a:pt x="3772" y="2215"/>
                </a:lnTo>
                <a:lnTo>
                  <a:pt x="3821" y="2434"/>
                </a:lnTo>
                <a:lnTo>
                  <a:pt x="3821" y="2531"/>
                </a:lnTo>
                <a:lnTo>
                  <a:pt x="3796" y="2628"/>
                </a:lnTo>
                <a:lnTo>
                  <a:pt x="3699" y="2628"/>
                </a:lnTo>
                <a:lnTo>
                  <a:pt x="3602" y="2555"/>
                </a:lnTo>
                <a:lnTo>
                  <a:pt x="3529" y="2482"/>
                </a:lnTo>
                <a:lnTo>
                  <a:pt x="3480" y="2385"/>
                </a:lnTo>
                <a:lnTo>
                  <a:pt x="3456" y="2263"/>
                </a:lnTo>
                <a:lnTo>
                  <a:pt x="3431" y="2142"/>
                </a:lnTo>
                <a:lnTo>
                  <a:pt x="3407" y="1874"/>
                </a:lnTo>
                <a:close/>
                <a:moveTo>
                  <a:pt x="2920" y="1923"/>
                </a:moveTo>
                <a:lnTo>
                  <a:pt x="2969" y="2263"/>
                </a:lnTo>
                <a:lnTo>
                  <a:pt x="2993" y="2434"/>
                </a:lnTo>
                <a:lnTo>
                  <a:pt x="3042" y="2580"/>
                </a:lnTo>
                <a:lnTo>
                  <a:pt x="3115" y="2726"/>
                </a:lnTo>
                <a:lnTo>
                  <a:pt x="3188" y="2847"/>
                </a:lnTo>
                <a:lnTo>
                  <a:pt x="3310" y="2945"/>
                </a:lnTo>
                <a:lnTo>
                  <a:pt x="3407" y="3042"/>
                </a:lnTo>
                <a:lnTo>
                  <a:pt x="3164" y="3042"/>
                </a:lnTo>
                <a:lnTo>
                  <a:pt x="3042" y="3018"/>
                </a:lnTo>
                <a:lnTo>
                  <a:pt x="2920" y="2945"/>
                </a:lnTo>
                <a:lnTo>
                  <a:pt x="2823" y="2872"/>
                </a:lnTo>
                <a:lnTo>
                  <a:pt x="2750" y="2774"/>
                </a:lnTo>
                <a:lnTo>
                  <a:pt x="2701" y="2653"/>
                </a:lnTo>
                <a:lnTo>
                  <a:pt x="2677" y="2531"/>
                </a:lnTo>
                <a:lnTo>
                  <a:pt x="2677" y="2385"/>
                </a:lnTo>
                <a:lnTo>
                  <a:pt x="2726" y="2239"/>
                </a:lnTo>
                <a:lnTo>
                  <a:pt x="2774" y="2117"/>
                </a:lnTo>
                <a:lnTo>
                  <a:pt x="2872" y="1996"/>
                </a:lnTo>
                <a:lnTo>
                  <a:pt x="2920" y="1923"/>
                </a:lnTo>
                <a:close/>
                <a:moveTo>
                  <a:pt x="13067" y="2069"/>
                </a:moveTo>
                <a:lnTo>
                  <a:pt x="13140" y="2385"/>
                </a:lnTo>
                <a:lnTo>
                  <a:pt x="13262" y="2653"/>
                </a:lnTo>
                <a:lnTo>
                  <a:pt x="13310" y="2750"/>
                </a:lnTo>
                <a:lnTo>
                  <a:pt x="13383" y="2823"/>
                </a:lnTo>
                <a:lnTo>
                  <a:pt x="13529" y="2969"/>
                </a:lnTo>
                <a:lnTo>
                  <a:pt x="13724" y="3042"/>
                </a:lnTo>
                <a:lnTo>
                  <a:pt x="13919" y="3091"/>
                </a:lnTo>
                <a:lnTo>
                  <a:pt x="13870" y="3139"/>
                </a:lnTo>
                <a:lnTo>
                  <a:pt x="13724" y="3188"/>
                </a:lnTo>
                <a:lnTo>
                  <a:pt x="13578" y="3212"/>
                </a:lnTo>
                <a:lnTo>
                  <a:pt x="13456" y="3188"/>
                </a:lnTo>
                <a:lnTo>
                  <a:pt x="13310" y="3139"/>
                </a:lnTo>
                <a:lnTo>
                  <a:pt x="13213" y="3066"/>
                </a:lnTo>
                <a:lnTo>
                  <a:pt x="13116" y="2945"/>
                </a:lnTo>
                <a:lnTo>
                  <a:pt x="13018" y="2847"/>
                </a:lnTo>
                <a:lnTo>
                  <a:pt x="12970" y="2701"/>
                </a:lnTo>
                <a:lnTo>
                  <a:pt x="12945" y="2531"/>
                </a:lnTo>
                <a:lnTo>
                  <a:pt x="12945" y="2361"/>
                </a:lnTo>
                <a:lnTo>
                  <a:pt x="12994" y="2215"/>
                </a:lnTo>
                <a:lnTo>
                  <a:pt x="13067" y="2069"/>
                </a:lnTo>
                <a:close/>
                <a:moveTo>
                  <a:pt x="5548" y="1339"/>
                </a:moveTo>
                <a:lnTo>
                  <a:pt x="7641" y="1387"/>
                </a:lnTo>
                <a:lnTo>
                  <a:pt x="13018" y="1387"/>
                </a:lnTo>
                <a:lnTo>
                  <a:pt x="13018" y="1533"/>
                </a:lnTo>
                <a:lnTo>
                  <a:pt x="12872" y="1631"/>
                </a:lnTo>
                <a:lnTo>
                  <a:pt x="12775" y="1752"/>
                </a:lnTo>
                <a:lnTo>
                  <a:pt x="12702" y="1923"/>
                </a:lnTo>
                <a:lnTo>
                  <a:pt x="12629" y="2069"/>
                </a:lnTo>
                <a:lnTo>
                  <a:pt x="12580" y="2239"/>
                </a:lnTo>
                <a:lnTo>
                  <a:pt x="12556" y="2434"/>
                </a:lnTo>
                <a:lnTo>
                  <a:pt x="12556" y="2604"/>
                </a:lnTo>
                <a:lnTo>
                  <a:pt x="12580" y="2750"/>
                </a:lnTo>
                <a:lnTo>
                  <a:pt x="12629" y="2993"/>
                </a:lnTo>
                <a:lnTo>
                  <a:pt x="12751" y="3188"/>
                </a:lnTo>
                <a:lnTo>
                  <a:pt x="12897" y="3334"/>
                </a:lnTo>
                <a:lnTo>
                  <a:pt x="13067" y="3480"/>
                </a:lnTo>
                <a:lnTo>
                  <a:pt x="13262" y="3553"/>
                </a:lnTo>
                <a:lnTo>
                  <a:pt x="13481" y="3602"/>
                </a:lnTo>
                <a:lnTo>
                  <a:pt x="13724" y="3602"/>
                </a:lnTo>
                <a:lnTo>
                  <a:pt x="13943" y="3553"/>
                </a:lnTo>
                <a:lnTo>
                  <a:pt x="14113" y="3480"/>
                </a:lnTo>
                <a:lnTo>
                  <a:pt x="14259" y="3358"/>
                </a:lnTo>
                <a:lnTo>
                  <a:pt x="14381" y="3212"/>
                </a:lnTo>
                <a:lnTo>
                  <a:pt x="14454" y="3042"/>
                </a:lnTo>
                <a:lnTo>
                  <a:pt x="14503" y="2872"/>
                </a:lnTo>
                <a:lnTo>
                  <a:pt x="14527" y="2701"/>
                </a:lnTo>
                <a:lnTo>
                  <a:pt x="14551" y="2507"/>
                </a:lnTo>
                <a:lnTo>
                  <a:pt x="14527" y="2312"/>
                </a:lnTo>
                <a:lnTo>
                  <a:pt x="14454" y="2142"/>
                </a:lnTo>
                <a:lnTo>
                  <a:pt x="14381" y="1996"/>
                </a:lnTo>
                <a:lnTo>
                  <a:pt x="14284" y="1874"/>
                </a:lnTo>
                <a:lnTo>
                  <a:pt x="14186" y="1777"/>
                </a:lnTo>
                <a:lnTo>
                  <a:pt x="14040" y="1704"/>
                </a:lnTo>
                <a:lnTo>
                  <a:pt x="13894" y="1631"/>
                </a:lnTo>
                <a:lnTo>
                  <a:pt x="13748" y="1606"/>
                </a:lnTo>
                <a:lnTo>
                  <a:pt x="13602" y="1582"/>
                </a:lnTo>
                <a:lnTo>
                  <a:pt x="13554" y="1533"/>
                </a:lnTo>
                <a:lnTo>
                  <a:pt x="13505" y="1485"/>
                </a:lnTo>
                <a:lnTo>
                  <a:pt x="13505" y="1387"/>
                </a:lnTo>
                <a:lnTo>
                  <a:pt x="16255" y="1387"/>
                </a:lnTo>
                <a:lnTo>
                  <a:pt x="16230" y="1996"/>
                </a:lnTo>
                <a:lnTo>
                  <a:pt x="16230" y="2604"/>
                </a:lnTo>
                <a:lnTo>
                  <a:pt x="16279" y="3821"/>
                </a:lnTo>
                <a:lnTo>
                  <a:pt x="15890" y="3748"/>
                </a:lnTo>
                <a:lnTo>
                  <a:pt x="15476" y="3723"/>
                </a:lnTo>
                <a:lnTo>
                  <a:pt x="15038" y="3699"/>
                </a:lnTo>
                <a:lnTo>
                  <a:pt x="14624" y="3723"/>
                </a:lnTo>
                <a:lnTo>
                  <a:pt x="13797" y="3796"/>
                </a:lnTo>
                <a:lnTo>
                  <a:pt x="12970" y="3796"/>
                </a:lnTo>
                <a:lnTo>
                  <a:pt x="12386" y="3772"/>
                </a:lnTo>
                <a:lnTo>
                  <a:pt x="11802" y="3772"/>
                </a:lnTo>
                <a:lnTo>
                  <a:pt x="10634" y="3796"/>
                </a:lnTo>
                <a:lnTo>
                  <a:pt x="9466" y="3821"/>
                </a:lnTo>
                <a:lnTo>
                  <a:pt x="8322" y="3845"/>
                </a:lnTo>
                <a:lnTo>
                  <a:pt x="7130" y="3821"/>
                </a:lnTo>
                <a:lnTo>
                  <a:pt x="5962" y="3772"/>
                </a:lnTo>
                <a:lnTo>
                  <a:pt x="4794" y="3723"/>
                </a:lnTo>
                <a:lnTo>
                  <a:pt x="3139" y="3723"/>
                </a:lnTo>
                <a:lnTo>
                  <a:pt x="2653" y="3772"/>
                </a:lnTo>
                <a:lnTo>
                  <a:pt x="2166" y="3796"/>
                </a:lnTo>
                <a:lnTo>
                  <a:pt x="1679" y="3796"/>
                </a:lnTo>
                <a:lnTo>
                  <a:pt x="1096" y="3772"/>
                </a:lnTo>
                <a:lnTo>
                  <a:pt x="804" y="3772"/>
                </a:lnTo>
                <a:lnTo>
                  <a:pt x="512" y="3821"/>
                </a:lnTo>
                <a:lnTo>
                  <a:pt x="585" y="3115"/>
                </a:lnTo>
                <a:lnTo>
                  <a:pt x="658" y="2409"/>
                </a:lnTo>
                <a:lnTo>
                  <a:pt x="682" y="2166"/>
                </a:lnTo>
                <a:lnTo>
                  <a:pt x="682" y="1874"/>
                </a:lnTo>
                <a:lnTo>
                  <a:pt x="658" y="1606"/>
                </a:lnTo>
                <a:lnTo>
                  <a:pt x="585" y="1339"/>
                </a:lnTo>
                <a:lnTo>
                  <a:pt x="585" y="1339"/>
                </a:lnTo>
                <a:lnTo>
                  <a:pt x="877" y="1363"/>
                </a:lnTo>
                <a:lnTo>
                  <a:pt x="1169" y="1387"/>
                </a:lnTo>
                <a:lnTo>
                  <a:pt x="2069" y="1387"/>
                </a:lnTo>
                <a:lnTo>
                  <a:pt x="2969" y="1363"/>
                </a:lnTo>
                <a:lnTo>
                  <a:pt x="2945" y="1412"/>
                </a:lnTo>
                <a:lnTo>
                  <a:pt x="2774" y="1509"/>
                </a:lnTo>
                <a:lnTo>
                  <a:pt x="2604" y="1631"/>
                </a:lnTo>
                <a:lnTo>
                  <a:pt x="2458" y="1801"/>
                </a:lnTo>
                <a:lnTo>
                  <a:pt x="2336" y="1971"/>
                </a:lnTo>
                <a:lnTo>
                  <a:pt x="2288" y="2117"/>
                </a:lnTo>
                <a:lnTo>
                  <a:pt x="2239" y="2263"/>
                </a:lnTo>
                <a:lnTo>
                  <a:pt x="2239" y="2434"/>
                </a:lnTo>
                <a:lnTo>
                  <a:pt x="2215" y="2580"/>
                </a:lnTo>
                <a:lnTo>
                  <a:pt x="2239" y="2750"/>
                </a:lnTo>
                <a:lnTo>
                  <a:pt x="2288" y="2896"/>
                </a:lnTo>
                <a:lnTo>
                  <a:pt x="2361" y="3042"/>
                </a:lnTo>
                <a:lnTo>
                  <a:pt x="2458" y="3164"/>
                </a:lnTo>
                <a:lnTo>
                  <a:pt x="2604" y="3310"/>
                </a:lnTo>
                <a:lnTo>
                  <a:pt x="2750" y="3383"/>
                </a:lnTo>
                <a:lnTo>
                  <a:pt x="2920" y="3456"/>
                </a:lnTo>
                <a:lnTo>
                  <a:pt x="3091" y="3480"/>
                </a:lnTo>
                <a:lnTo>
                  <a:pt x="3285" y="3480"/>
                </a:lnTo>
                <a:lnTo>
                  <a:pt x="3480" y="3456"/>
                </a:lnTo>
                <a:lnTo>
                  <a:pt x="3650" y="3407"/>
                </a:lnTo>
                <a:lnTo>
                  <a:pt x="3821" y="3334"/>
                </a:lnTo>
                <a:lnTo>
                  <a:pt x="3967" y="3237"/>
                </a:lnTo>
                <a:lnTo>
                  <a:pt x="4088" y="3139"/>
                </a:lnTo>
                <a:lnTo>
                  <a:pt x="4161" y="2993"/>
                </a:lnTo>
                <a:lnTo>
                  <a:pt x="4234" y="2847"/>
                </a:lnTo>
                <a:lnTo>
                  <a:pt x="4259" y="2701"/>
                </a:lnTo>
                <a:lnTo>
                  <a:pt x="4283" y="2531"/>
                </a:lnTo>
                <a:lnTo>
                  <a:pt x="4259" y="2385"/>
                </a:lnTo>
                <a:lnTo>
                  <a:pt x="4234" y="2215"/>
                </a:lnTo>
                <a:lnTo>
                  <a:pt x="4186" y="2093"/>
                </a:lnTo>
                <a:lnTo>
                  <a:pt x="4137" y="1947"/>
                </a:lnTo>
                <a:lnTo>
                  <a:pt x="4064" y="1825"/>
                </a:lnTo>
                <a:lnTo>
                  <a:pt x="3967" y="1704"/>
                </a:lnTo>
                <a:lnTo>
                  <a:pt x="3869" y="1582"/>
                </a:lnTo>
                <a:lnTo>
                  <a:pt x="3748" y="1509"/>
                </a:lnTo>
                <a:lnTo>
                  <a:pt x="3626" y="1436"/>
                </a:lnTo>
                <a:lnTo>
                  <a:pt x="3480" y="1412"/>
                </a:lnTo>
                <a:lnTo>
                  <a:pt x="3431" y="1412"/>
                </a:lnTo>
                <a:lnTo>
                  <a:pt x="3456" y="1363"/>
                </a:lnTo>
                <a:lnTo>
                  <a:pt x="4502" y="1339"/>
                </a:lnTo>
                <a:close/>
                <a:moveTo>
                  <a:pt x="11802" y="6011"/>
                </a:moveTo>
                <a:lnTo>
                  <a:pt x="11753" y="6132"/>
                </a:lnTo>
                <a:lnTo>
                  <a:pt x="11704" y="6254"/>
                </a:lnTo>
                <a:lnTo>
                  <a:pt x="11680" y="6522"/>
                </a:lnTo>
                <a:lnTo>
                  <a:pt x="11656" y="6789"/>
                </a:lnTo>
                <a:lnTo>
                  <a:pt x="11656" y="7057"/>
                </a:lnTo>
                <a:lnTo>
                  <a:pt x="11656" y="7446"/>
                </a:lnTo>
                <a:lnTo>
                  <a:pt x="11704" y="7860"/>
                </a:lnTo>
                <a:lnTo>
                  <a:pt x="9855" y="7860"/>
                </a:lnTo>
                <a:lnTo>
                  <a:pt x="9855" y="7836"/>
                </a:lnTo>
                <a:lnTo>
                  <a:pt x="9831" y="7325"/>
                </a:lnTo>
                <a:lnTo>
                  <a:pt x="9758" y="6814"/>
                </a:lnTo>
                <a:lnTo>
                  <a:pt x="9733" y="6619"/>
                </a:lnTo>
                <a:lnTo>
                  <a:pt x="9733" y="6449"/>
                </a:lnTo>
                <a:lnTo>
                  <a:pt x="9709" y="6084"/>
                </a:lnTo>
                <a:lnTo>
                  <a:pt x="10755" y="6059"/>
                </a:lnTo>
                <a:lnTo>
                  <a:pt x="11802" y="6011"/>
                </a:lnTo>
                <a:close/>
                <a:moveTo>
                  <a:pt x="13870" y="5962"/>
                </a:moveTo>
                <a:lnTo>
                  <a:pt x="14089" y="6011"/>
                </a:lnTo>
                <a:lnTo>
                  <a:pt x="14162" y="6059"/>
                </a:lnTo>
                <a:lnTo>
                  <a:pt x="14235" y="6108"/>
                </a:lnTo>
                <a:lnTo>
                  <a:pt x="14284" y="6157"/>
                </a:lnTo>
                <a:lnTo>
                  <a:pt x="14259" y="6473"/>
                </a:lnTo>
                <a:lnTo>
                  <a:pt x="14284" y="6765"/>
                </a:lnTo>
                <a:lnTo>
                  <a:pt x="14284" y="7081"/>
                </a:lnTo>
                <a:lnTo>
                  <a:pt x="14284" y="7398"/>
                </a:lnTo>
                <a:lnTo>
                  <a:pt x="14235" y="7884"/>
                </a:lnTo>
                <a:lnTo>
                  <a:pt x="12142" y="7860"/>
                </a:lnTo>
                <a:lnTo>
                  <a:pt x="12118" y="7568"/>
                </a:lnTo>
                <a:lnTo>
                  <a:pt x="12094" y="7179"/>
                </a:lnTo>
                <a:lnTo>
                  <a:pt x="12094" y="6789"/>
                </a:lnTo>
                <a:lnTo>
                  <a:pt x="12094" y="6376"/>
                </a:lnTo>
                <a:lnTo>
                  <a:pt x="12069" y="6181"/>
                </a:lnTo>
                <a:lnTo>
                  <a:pt x="12045" y="6011"/>
                </a:lnTo>
                <a:lnTo>
                  <a:pt x="12288" y="5986"/>
                </a:lnTo>
                <a:lnTo>
                  <a:pt x="12872" y="5962"/>
                </a:lnTo>
                <a:close/>
                <a:moveTo>
                  <a:pt x="7276" y="6011"/>
                </a:moveTo>
                <a:lnTo>
                  <a:pt x="9417" y="6059"/>
                </a:lnTo>
                <a:lnTo>
                  <a:pt x="9369" y="6181"/>
                </a:lnTo>
                <a:lnTo>
                  <a:pt x="9344" y="6351"/>
                </a:lnTo>
                <a:lnTo>
                  <a:pt x="9320" y="6497"/>
                </a:lnTo>
                <a:lnTo>
                  <a:pt x="9344" y="6668"/>
                </a:lnTo>
                <a:lnTo>
                  <a:pt x="9369" y="7008"/>
                </a:lnTo>
                <a:lnTo>
                  <a:pt x="9417" y="7276"/>
                </a:lnTo>
                <a:lnTo>
                  <a:pt x="9442" y="7884"/>
                </a:lnTo>
                <a:lnTo>
                  <a:pt x="8176" y="7909"/>
                </a:lnTo>
                <a:lnTo>
                  <a:pt x="7495" y="7957"/>
                </a:lnTo>
                <a:lnTo>
                  <a:pt x="7495" y="7446"/>
                </a:lnTo>
                <a:lnTo>
                  <a:pt x="7471" y="6960"/>
                </a:lnTo>
                <a:lnTo>
                  <a:pt x="7398" y="6473"/>
                </a:lnTo>
                <a:lnTo>
                  <a:pt x="7325" y="6254"/>
                </a:lnTo>
                <a:lnTo>
                  <a:pt x="7276" y="6011"/>
                </a:lnTo>
                <a:close/>
                <a:moveTo>
                  <a:pt x="6911" y="6011"/>
                </a:moveTo>
                <a:lnTo>
                  <a:pt x="6887" y="6205"/>
                </a:lnTo>
                <a:lnTo>
                  <a:pt x="6887" y="6424"/>
                </a:lnTo>
                <a:lnTo>
                  <a:pt x="6960" y="6838"/>
                </a:lnTo>
                <a:lnTo>
                  <a:pt x="6984" y="7130"/>
                </a:lnTo>
                <a:lnTo>
                  <a:pt x="7008" y="7398"/>
                </a:lnTo>
                <a:lnTo>
                  <a:pt x="7008" y="7982"/>
                </a:lnTo>
                <a:lnTo>
                  <a:pt x="6157" y="8030"/>
                </a:lnTo>
                <a:lnTo>
                  <a:pt x="5281" y="8079"/>
                </a:lnTo>
                <a:lnTo>
                  <a:pt x="5062" y="8079"/>
                </a:lnTo>
                <a:lnTo>
                  <a:pt x="5037" y="7203"/>
                </a:lnTo>
                <a:lnTo>
                  <a:pt x="5037" y="6303"/>
                </a:lnTo>
                <a:lnTo>
                  <a:pt x="5037" y="6205"/>
                </a:lnTo>
                <a:lnTo>
                  <a:pt x="5013" y="6035"/>
                </a:lnTo>
                <a:lnTo>
                  <a:pt x="5743" y="6011"/>
                </a:lnTo>
                <a:close/>
                <a:moveTo>
                  <a:pt x="2774" y="6011"/>
                </a:moveTo>
                <a:lnTo>
                  <a:pt x="3091" y="6035"/>
                </a:lnTo>
                <a:lnTo>
                  <a:pt x="3407" y="6059"/>
                </a:lnTo>
                <a:lnTo>
                  <a:pt x="3699" y="6059"/>
                </a:lnTo>
                <a:lnTo>
                  <a:pt x="4648" y="6035"/>
                </a:lnTo>
                <a:lnTo>
                  <a:pt x="4599" y="6303"/>
                </a:lnTo>
                <a:lnTo>
                  <a:pt x="4599" y="6522"/>
                </a:lnTo>
                <a:lnTo>
                  <a:pt x="4575" y="6911"/>
                </a:lnTo>
                <a:lnTo>
                  <a:pt x="4575" y="7300"/>
                </a:lnTo>
                <a:lnTo>
                  <a:pt x="4599" y="8103"/>
                </a:lnTo>
                <a:lnTo>
                  <a:pt x="3869" y="8079"/>
                </a:lnTo>
                <a:lnTo>
                  <a:pt x="3529" y="8055"/>
                </a:lnTo>
                <a:lnTo>
                  <a:pt x="3188" y="8006"/>
                </a:lnTo>
                <a:lnTo>
                  <a:pt x="2701" y="8006"/>
                </a:lnTo>
                <a:lnTo>
                  <a:pt x="2531" y="8030"/>
                </a:lnTo>
                <a:lnTo>
                  <a:pt x="2482" y="7519"/>
                </a:lnTo>
                <a:lnTo>
                  <a:pt x="2434" y="7008"/>
                </a:lnTo>
                <a:lnTo>
                  <a:pt x="2409" y="6741"/>
                </a:lnTo>
                <a:lnTo>
                  <a:pt x="2409" y="6497"/>
                </a:lnTo>
                <a:lnTo>
                  <a:pt x="2434" y="6254"/>
                </a:lnTo>
                <a:lnTo>
                  <a:pt x="2482" y="6011"/>
                </a:lnTo>
                <a:close/>
                <a:moveTo>
                  <a:pt x="10220" y="8639"/>
                </a:moveTo>
                <a:lnTo>
                  <a:pt x="10147" y="8663"/>
                </a:lnTo>
                <a:lnTo>
                  <a:pt x="10098" y="8736"/>
                </a:lnTo>
                <a:lnTo>
                  <a:pt x="10098" y="8809"/>
                </a:lnTo>
                <a:lnTo>
                  <a:pt x="10123" y="8882"/>
                </a:lnTo>
                <a:lnTo>
                  <a:pt x="10196" y="9052"/>
                </a:lnTo>
                <a:lnTo>
                  <a:pt x="10317" y="9198"/>
                </a:lnTo>
                <a:lnTo>
                  <a:pt x="10439" y="9320"/>
                </a:lnTo>
                <a:lnTo>
                  <a:pt x="10366" y="9393"/>
                </a:lnTo>
                <a:lnTo>
                  <a:pt x="10317" y="9490"/>
                </a:lnTo>
                <a:lnTo>
                  <a:pt x="10269" y="9563"/>
                </a:lnTo>
                <a:lnTo>
                  <a:pt x="10269" y="9660"/>
                </a:lnTo>
                <a:lnTo>
                  <a:pt x="10293" y="9733"/>
                </a:lnTo>
                <a:lnTo>
                  <a:pt x="10317" y="9758"/>
                </a:lnTo>
                <a:lnTo>
                  <a:pt x="10342" y="9758"/>
                </a:lnTo>
                <a:lnTo>
                  <a:pt x="10439" y="9733"/>
                </a:lnTo>
                <a:lnTo>
                  <a:pt x="10536" y="9709"/>
                </a:lnTo>
                <a:lnTo>
                  <a:pt x="10707" y="9587"/>
                </a:lnTo>
                <a:lnTo>
                  <a:pt x="10780" y="9660"/>
                </a:lnTo>
                <a:lnTo>
                  <a:pt x="10877" y="9733"/>
                </a:lnTo>
                <a:lnTo>
                  <a:pt x="10999" y="9782"/>
                </a:lnTo>
                <a:lnTo>
                  <a:pt x="11096" y="9806"/>
                </a:lnTo>
                <a:lnTo>
                  <a:pt x="11145" y="9782"/>
                </a:lnTo>
                <a:lnTo>
                  <a:pt x="11193" y="9782"/>
                </a:lnTo>
                <a:lnTo>
                  <a:pt x="11266" y="9685"/>
                </a:lnTo>
                <a:lnTo>
                  <a:pt x="11291" y="9636"/>
                </a:lnTo>
                <a:lnTo>
                  <a:pt x="11315" y="9587"/>
                </a:lnTo>
                <a:lnTo>
                  <a:pt x="11291" y="9539"/>
                </a:lnTo>
                <a:lnTo>
                  <a:pt x="11266" y="9490"/>
                </a:lnTo>
                <a:lnTo>
                  <a:pt x="11218" y="9417"/>
                </a:lnTo>
                <a:lnTo>
                  <a:pt x="11169" y="9393"/>
                </a:lnTo>
                <a:lnTo>
                  <a:pt x="11047" y="9295"/>
                </a:lnTo>
                <a:lnTo>
                  <a:pt x="11266" y="9150"/>
                </a:lnTo>
                <a:lnTo>
                  <a:pt x="11485" y="9028"/>
                </a:lnTo>
                <a:lnTo>
                  <a:pt x="11558" y="8979"/>
                </a:lnTo>
                <a:lnTo>
                  <a:pt x="11607" y="8906"/>
                </a:lnTo>
                <a:lnTo>
                  <a:pt x="11631" y="8833"/>
                </a:lnTo>
                <a:lnTo>
                  <a:pt x="11607" y="8760"/>
                </a:lnTo>
                <a:lnTo>
                  <a:pt x="11558" y="8712"/>
                </a:lnTo>
                <a:lnTo>
                  <a:pt x="11510" y="8663"/>
                </a:lnTo>
                <a:lnTo>
                  <a:pt x="11437" y="8639"/>
                </a:lnTo>
                <a:lnTo>
                  <a:pt x="11339" y="8663"/>
                </a:lnTo>
                <a:lnTo>
                  <a:pt x="11193" y="8736"/>
                </a:lnTo>
                <a:lnTo>
                  <a:pt x="11047" y="8833"/>
                </a:lnTo>
                <a:lnTo>
                  <a:pt x="10780" y="9028"/>
                </a:lnTo>
                <a:lnTo>
                  <a:pt x="10512" y="8785"/>
                </a:lnTo>
                <a:lnTo>
                  <a:pt x="10366" y="8687"/>
                </a:lnTo>
                <a:lnTo>
                  <a:pt x="10293" y="8639"/>
                </a:lnTo>
                <a:close/>
                <a:moveTo>
                  <a:pt x="12191" y="8322"/>
                </a:moveTo>
                <a:lnTo>
                  <a:pt x="14211" y="8347"/>
                </a:lnTo>
                <a:lnTo>
                  <a:pt x="14186" y="9028"/>
                </a:lnTo>
                <a:lnTo>
                  <a:pt x="14186" y="9368"/>
                </a:lnTo>
                <a:lnTo>
                  <a:pt x="14211" y="9709"/>
                </a:lnTo>
                <a:lnTo>
                  <a:pt x="14235" y="10171"/>
                </a:lnTo>
                <a:lnTo>
                  <a:pt x="13992" y="10147"/>
                </a:lnTo>
                <a:lnTo>
                  <a:pt x="13724" y="10147"/>
                </a:lnTo>
                <a:lnTo>
                  <a:pt x="13213" y="10171"/>
                </a:lnTo>
                <a:lnTo>
                  <a:pt x="12191" y="10196"/>
                </a:lnTo>
                <a:lnTo>
                  <a:pt x="12191" y="10196"/>
                </a:lnTo>
                <a:lnTo>
                  <a:pt x="12240" y="9247"/>
                </a:lnTo>
                <a:lnTo>
                  <a:pt x="12215" y="8785"/>
                </a:lnTo>
                <a:lnTo>
                  <a:pt x="12191" y="8322"/>
                </a:lnTo>
                <a:close/>
                <a:moveTo>
                  <a:pt x="7008" y="8420"/>
                </a:moveTo>
                <a:lnTo>
                  <a:pt x="7033" y="9320"/>
                </a:lnTo>
                <a:lnTo>
                  <a:pt x="7033" y="9782"/>
                </a:lnTo>
                <a:lnTo>
                  <a:pt x="7033" y="10220"/>
                </a:lnTo>
                <a:lnTo>
                  <a:pt x="5110" y="10220"/>
                </a:lnTo>
                <a:lnTo>
                  <a:pt x="5110" y="9368"/>
                </a:lnTo>
                <a:lnTo>
                  <a:pt x="5086" y="8541"/>
                </a:lnTo>
                <a:lnTo>
                  <a:pt x="6059" y="8493"/>
                </a:lnTo>
                <a:lnTo>
                  <a:pt x="7008" y="8420"/>
                </a:lnTo>
                <a:close/>
                <a:moveTo>
                  <a:pt x="9490" y="8322"/>
                </a:moveTo>
                <a:lnTo>
                  <a:pt x="9539" y="9052"/>
                </a:lnTo>
                <a:lnTo>
                  <a:pt x="9539" y="9417"/>
                </a:lnTo>
                <a:lnTo>
                  <a:pt x="9514" y="9782"/>
                </a:lnTo>
                <a:lnTo>
                  <a:pt x="9466" y="10220"/>
                </a:lnTo>
                <a:lnTo>
                  <a:pt x="7519" y="10220"/>
                </a:lnTo>
                <a:lnTo>
                  <a:pt x="7544" y="9782"/>
                </a:lnTo>
                <a:lnTo>
                  <a:pt x="7519" y="9320"/>
                </a:lnTo>
                <a:lnTo>
                  <a:pt x="7495" y="8420"/>
                </a:lnTo>
                <a:lnTo>
                  <a:pt x="7495" y="8395"/>
                </a:lnTo>
                <a:lnTo>
                  <a:pt x="7982" y="8371"/>
                </a:lnTo>
                <a:lnTo>
                  <a:pt x="9490" y="8322"/>
                </a:lnTo>
                <a:close/>
                <a:moveTo>
                  <a:pt x="11753" y="8322"/>
                </a:moveTo>
                <a:lnTo>
                  <a:pt x="11802" y="8906"/>
                </a:lnTo>
                <a:lnTo>
                  <a:pt x="11802" y="9563"/>
                </a:lnTo>
                <a:lnTo>
                  <a:pt x="11753" y="10196"/>
                </a:lnTo>
                <a:lnTo>
                  <a:pt x="11680" y="10196"/>
                </a:lnTo>
                <a:lnTo>
                  <a:pt x="9879" y="10220"/>
                </a:lnTo>
                <a:lnTo>
                  <a:pt x="9928" y="9879"/>
                </a:lnTo>
                <a:lnTo>
                  <a:pt x="9952" y="9490"/>
                </a:lnTo>
                <a:lnTo>
                  <a:pt x="9952" y="9101"/>
                </a:lnTo>
                <a:lnTo>
                  <a:pt x="9928" y="8712"/>
                </a:lnTo>
                <a:lnTo>
                  <a:pt x="9904" y="8322"/>
                </a:lnTo>
                <a:close/>
                <a:moveTo>
                  <a:pt x="2555" y="8298"/>
                </a:moveTo>
                <a:lnTo>
                  <a:pt x="2750" y="8371"/>
                </a:lnTo>
                <a:lnTo>
                  <a:pt x="2945" y="8420"/>
                </a:lnTo>
                <a:lnTo>
                  <a:pt x="3334" y="8468"/>
                </a:lnTo>
                <a:lnTo>
                  <a:pt x="3650" y="8517"/>
                </a:lnTo>
                <a:lnTo>
                  <a:pt x="3991" y="8517"/>
                </a:lnTo>
                <a:lnTo>
                  <a:pt x="4624" y="8541"/>
                </a:lnTo>
                <a:lnTo>
                  <a:pt x="4648" y="9368"/>
                </a:lnTo>
                <a:lnTo>
                  <a:pt x="4648" y="10220"/>
                </a:lnTo>
                <a:lnTo>
                  <a:pt x="3285" y="10220"/>
                </a:lnTo>
                <a:lnTo>
                  <a:pt x="2920" y="10244"/>
                </a:lnTo>
                <a:lnTo>
                  <a:pt x="2555" y="10293"/>
                </a:lnTo>
                <a:lnTo>
                  <a:pt x="2580" y="9393"/>
                </a:lnTo>
                <a:lnTo>
                  <a:pt x="2580" y="8931"/>
                </a:lnTo>
                <a:lnTo>
                  <a:pt x="2580" y="8468"/>
                </a:lnTo>
                <a:lnTo>
                  <a:pt x="2555" y="8298"/>
                </a:lnTo>
                <a:close/>
                <a:moveTo>
                  <a:pt x="14259" y="10658"/>
                </a:moveTo>
                <a:lnTo>
                  <a:pt x="14259" y="11023"/>
                </a:lnTo>
                <a:lnTo>
                  <a:pt x="14235" y="11364"/>
                </a:lnTo>
                <a:lnTo>
                  <a:pt x="14186" y="11972"/>
                </a:lnTo>
                <a:lnTo>
                  <a:pt x="14162" y="12288"/>
                </a:lnTo>
                <a:lnTo>
                  <a:pt x="14162" y="12434"/>
                </a:lnTo>
                <a:lnTo>
                  <a:pt x="14186" y="12579"/>
                </a:lnTo>
                <a:lnTo>
                  <a:pt x="14186" y="12579"/>
                </a:lnTo>
                <a:lnTo>
                  <a:pt x="13773" y="12556"/>
                </a:lnTo>
                <a:lnTo>
                  <a:pt x="13018" y="12532"/>
                </a:lnTo>
                <a:lnTo>
                  <a:pt x="12142" y="12556"/>
                </a:lnTo>
                <a:lnTo>
                  <a:pt x="12167" y="12167"/>
                </a:lnTo>
                <a:lnTo>
                  <a:pt x="12167" y="11777"/>
                </a:lnTo>
                <a:lnTo>
                  <a:pt x="12142" y="11412"/>
                </a:lnTo>
                <a:lnTo>
                  <a:pt x="12142" y="11023"/>
                </a:lnTo>
                <a:lnTo>
                  <a:pt x="12167" y="10731"/>
                </a:lnTo>
                <a:lnTo>
                  <a:pt x="13213" y="10707"/>
                </a:lnTo>
                <a:lnTo>
                  <a:pt x="14259" y="10658"/>
                </a:lnTo>
                <a:close/>
                <a:moveTo>
                  <a:pt x="11729" y="10731"/>
                </a:moveTo>
                <a:lnTo>
                  <a:pt x="11704" y="10828"/>
                </a:lnTo>
                <a:lnTo>
                  <a:pt x="11704" y="11266"/>
                </a:lnTo>
                <a:lnTo>
                  <a:pt x="11704" y="11704"/>
                </a:lnTo>
                <a:lnTo>
                  <a:pt x="11704" y="12142"/>
                </a:lnTo>
                <a:lnTo>
                  <a:pt x="11680" y="12580"/>
                </a:lnTo>
                <a:lnTo>
                  <a:pt x="11510" y="12580"/>
                </a:lnTo>
                <a:lnTo>
                  <a:pt x="9733" y="12653"/>
                </a:lnTo>
                <a:lnTo>
                  <a:pt x="9758" y="12556"/>
                </a:lnTo>
                <a:lnTo>
                  <a:pt x="9733" y="12459"/>
                </a:lnTo>
                <a:lnTo>
                  <a:pt x="9709" y="12240"/>
                </a:lnTo>
                <a:lnTo>
                  <a:pt x="9709" y="11850"/>
                </a:lnTo>
                <a:lnTo>
                  <a:pt x="9733" y="11461"/>
                </a:lnTo>
                <a:lnTo>
                  <a:pt x="9806" y="10755"/>
                </a:lnTo>
                <a:lnTo>
                  <a:pt x="11729" y="10731"/>
                </a:lnTo>
                <a:close/>
                <a:moveTo>
                  <a:pt x="2555" y="10609"/>
                </a:moveTo>
                <a:lnTo>
                  <a:pt x="2872" y="10658"/>
                </a:lnTo>
                <a:lnTo>
                  <a:pt x="3188" y="10707"/>
                </a:lnTo>
                <a:lnTo>
                  <a:pt x="3845" y="10707"/>
                </a:lnTo>
                <a:lnTo>
                  <a:pt x="4624" y="10731"/>
                </a:lnTo>
                <a:lnTo>
                  <a:pt x="4599" y="11680"/>
                </a:lnTo>
                <a:lnTo>
                  <a:pt x="4575" y="12653"/>
                </a:lnTo>
                <a:lnTo>
                  <a:pt x="4064" y="12629"/>
                </a:lnTo>
                <a:lnTo>
                  <a:pt x="3553" y="12629"/>
                </a:lnTo>
                <a:lnTo>
                  <a:pt x="3042" y="12653"/>
                </a:lnTo>
                <a:lnTo>
                  <a:pt x="2555" y="12702"/>
                </a:lnTo>
                <a:lnTo>
                  <a:pt x="2555" y="11680"/>
                </a:lnTo>
                <a:lnTo>
                  <a:pt x="2531" y="10634"/>
                </a:lnTo>
                <a:lnTo>
                  <a:pt x="2555" y="10609"/>
                </a:lnTo>
                <a:close/>
                <a:moveTo>
                  <a:pt x="5378" y="10731"/>
                </a:moveTo>
                <a:lnTo>
                  <a:pt x="6984" y="10755"/>
                </a:lnTo>
                <a:lnTo>
                  <a:pt x="6887" y="12045"/>
                </a:lnTo>
                <a:lnTo>
                  <a:pt x="6862" y="12386"/>
                </a:lnTo>
                <a:lnTo>
                  <a:pt x="6887" y="12556"/>
                </a:lnTo>
                <a:lnTo>
                  <a:pt x="6911" y="12653"/>
                </a:lnTo>
                <a:lnTo>
                  <a:pt x="6960" y="12702"/>
                </a:lnTo>
                <a:lnTo>
                  <a:pt x="6035" y="12702"/>
                </a:lnTo>
                <a:lnTo>
                  <a:pt x="5110" y="12678"/>
                </a:lnTo>
                <a:lnTo>
                  <a:pt x="5062" y="12678"/>
                </a:lnTo>
                <a:lnTo>
                  <a:pt x="5062" y="12653"/>
                </a:lnTo>
                <a:lnTo>
                  <a:pt x="5062" y="11704"/>
                </a:lnTo>
                <a:lnTo>
                  <a:pt x="5110" y="10731"/>
                </a:lnTo>
                <a:close/>
                <a:moveTo>
                  <a:pt x="9393" y="10755"/>
                </a:moveTo>
                <a:lnTo>
                  <a:pt x="9296" y="11583"/>
                </a:lnTo>
                <a:lnTo>
                  <a:pt x="9271" y="11826"/>
                </a:lnTo>
                <a:lnTo>
                  <a:pt x="9247" y="12118"/>
                </a:lnTo>
                <a:lnTo>
                  <a:pt x="9271" y="12288"/>
                </a:lnTo>
                <a:lnTo>
                  <a:pt x="9271" y="12434"/>
                </a:lnTo>
                <a:lnTo>
                  <a:pt x="9320" y="12556"/>
                </a:lnTo>
                <a:lnTo>
                  <a:pt x="9369" y="12678"/>
                </a:lnTo>
                <a:lnTo>
                  <a:pt x="8225" y="12702"/>
                </a:lnTo>
                <a:lnTo>
                  <a:pt x="7325" y="12702"/>
                </a:lnTo>
                <a:lnTo>
                  <a:pt x="7349" y="12678"/>
                </a:lnTo>
                <a:lnTo>
                  <a:pt x="7373" y="12264"/>
                </a:lnTo>
                <a:lnTo>
                  <a:pt x="7398" y="11777"/>
                </a:lnTo>
                <a:lnTo>
                  <a:pt x="7471" y="10755"/>
                </a:lnTo>
                <a:close/>
                <a:moveTo>
                  <a:pt x="13578" y="5451"/>
                </a:moveTo>
                <a:lnTo>
                  <a:pt x="13335" y="5475"/>
                </a:lnTo>
                <a:lnTo>
                  <a:pt x="12945" y="5500"/>
                </a:lnTo>
                <a:lnTo>
                  <a:pt x="11607" y="5573"/>
                </a:lnTo>
                <a:lnTo>
                  <a:pt x="10950" y="5621"/>
                </a:lnTo>
                <a:lnTo>
                  <a:pt x="10293" y="5646"/>
                </a:lnTo>
                <a:lnTo>
                  <a:pt x="9150" y="5621"/>
                </a:lnTo>
                <a:lnTo>
                  <a:pt x="8006" y="5621"/>
                </a:lnTo>
                <a:lnTo>
                  <a:pt x="6887" y="5597"/>
                </a:lnTo>
                <a:lnTo>
                  <a:pt x="5743" y="5597"/>
                </a:lnTo>
                <a:lnTo>
                  <a:pt x="4624" y="5621"/>
                </a:lnTo>
                <a:lnTo>
                  <a:pt x="3504" y="5646"/>
                </a:lnTo>
                <a:lnTo>
                  <a:pt x="3188" y="5646"/>
                </a:lnTo>
                <a:lnTo>
                  <a:pt x="2872" y="5621"/>
                </a:lnTo>
                <a:lnTo>
                  <a:pt x="2531" y="5621"/>
                </a:lnTo>
                <a:lnTo>
                  <a:pt x="2385" y="5670"/>
                </a:lnTo>
                <a:lnTo>
                  <a:pt x="2239" y="5719"/>
                </a:lnTo>
                <a:lnTo>
                  <a:pt x="2190" y="5792"/>
                </a:lnTo>
                <a:lnTo>
                  <a:pt x="2166" y="5865"/>
                </a:lnTo>
                <a:lnTo>
                  <a:pt x="2190" y="5938"/>
                </a:lnTo>
                <a:lnTo>
                  <a:pt x="2239" y="5986"/>
                </a:lnTo>
                <a:lnTo>
                  <a:pt x="2166" y="6108"/>
                </a:lnTo>
                <a:lnTo>
                  <a:pt x="2117" y="6254"/>
                </a:lnTo>
                <a:lnTo>
                  <a:pt x="2093" y="6522"/>
                </a:lnTo>
                <a:lnTo>
                  <a:pt x="2069" y="6935"/>
                </a:lnTo>
                <a:lnTo>
                  <a:pt x="2069" y="7325"/>
                </a:lnTo>
                <a:lnTo>
                  <a:pt x="2117" y="8128"/>
                </a:lnTo>
                <a:lnTo>
                  <a:pt x="2166" y="8736"/>
                </a:lnTo>
                <a:lnTo>
                  <a:pt x="2166" y="9344"/>
                </a:lnTo>
                <a:lnTo>
                  <a:pt x="2142" y="10561"/>
                </a:lnTo>
                <a:lnTo>
                  <a:pt x="2117" y="11753"/>
                </a:lnTo>
                <a:lnTo>
                  <a:pt x="2093" y="12361"/>
                </a:lnTo>
                <a:lnTo>
                  <a:pt x="2117" y="12970"/>
                </a:lnTo>
                <a:lnTo>
                  <a:pt x="2117" y="13043"/>
                </a:lnTo>
                <a:lnTo>
                  <a:pt x="2166" y="13116"/>
                </a:lnTo>
                <a:lnTo>
                  <a:pt x="2215" y="13164"/>
                </a:lnTo>
                <a:lnTo>
                  <a:pt x="2288" y="13189"/>
                </a:lnTo>
                <a:lnTo>
                  <a:pt x="2361" y="13189"/>
                </a:lnTo>
                <a:lnTo>
                  <a:pt x="2434" y="13164"/>
                </a:lnTo>
                <a:lnTo>
                  <a:pt x="2482" y="13116"/>
                </a:lnTo>
                <a:lnTo>
                  <a:pt x="2531" y="13067"/>
                </a:lnTo>
                <a:lnTo>
                  <a:pt x="3821" y="13067"/>
                </a:lnTo>
                <a:lnTo>
                  <a:pt x="4453" y="13091"/>
                </a:lnTo>
                <a:lnTo>
                  <a:pt x="5110" y="13091"/>
                </a:lnTo>
                <a:lnTo>
                  <a:pt x="6668" y="13140"/>
                </a:lnTo>
                <a:lnTo>
                  <a:pt x="8225" y="13140"/>
                </a:lnTo>
                <a:lnTo>
                  <a:pt x="9758" y="13116"/>
                </a:lnTo>
                <a:lnTo>
                  <a:pt x="11315" y="13067"/>
                </a:lnTo>
                <a:lnTo>
                  <a:pt x="12118" y="13043"/>
                </a:lnTo>
                <a:lnTo>
                  <a:pt x="12921" y="13091"/>
                </a:lnTo>
                <a:lnTo>
                  <a:pt x="14600" y="13091"/>
                </a:lnTo>
                <a:lnTo>
                  <a:pt x="14649" y="13043"/>
                </a:lnTo>
                <a:lnTo>
                  <a:pt x="14722" y="13018"/>
                </a:lnTo>
                <a:lnTo>
                  <a:pt x="14746" y="12970"/>
                </a:lnTo>
                <a:lnTo>
                  <a:pt x="14795" y="12897"/>
                </a:lnTo>
                <a:lnTo>
                  <a:pt x="14795" y="12824"/>
                </a:lnTo>
                <a:lnTo>
                  <a:pt x="14795" y="12775"/>
                </a:lnTo>
                <a:lnTo>
                  <a:pt x="14746" y="12702"/>
                </a:lnTo>
                <a:lnTo>
                  <a:pt x="14746" y="12678"/>
                </a:lnTo>
                <a:lnTo>
                  <a:pt x="14673" y="12605"/>
                </a:lnTo>
                <a:lnTo>
                  <a:pt x="14697" y="12507"/>
                </a:lnTo>
                <a:lnTo>
                  <a:pt x="14770" y="11753"/>
                </a:lnTo>
                <a:lnTo>
                  <a:pt x="14795" y="11023"/>
                </a:lnTo>
                <a:lnTo>
                  <a:pt x="14770" y="10269"/>
                </a:lnTo>
                <a:lnTo>
                  <a:pt x="14722" y="9514"/>
                </a:lnTo>
                <a:lnTo>
                  <a:pt x="14697" y="8979"/>
                </a:lnTo>
                <a:lnTo>
                  <a:pt x="14722" y="8468"/>
                </a:lnTo>
                <a:lnTo>
                  <a:pt x="14770" y="7398"/>
                </a:lnTo>
                <a:lnTo>
                  <a:pt x="14795" y="7033"/>
                </a:lnTo>
                <a:lnTo>
                  <a:pt x="14770" y="6668"/>
                </a:lnTo>
                <a:lnTo>
                  <a:pt x="14722" y="6327"/>
                </a:lnTo>
                <a:lnTo>
                  <a:pt x="14624" y="5986"/>
                </a:lnTo>
                <a:lnTo>
                  <a:pt x="14624" y="5889"/>
                </a:lnTo>
                <a:lnTo>
                  <a:pt x="14600" y="5816"/>
                </a:lnTo>
                <a:lnTo>
                  <a:pt x="14551" y="5719"/>
                </a:lnTo>
                <a:lnTo>
                  <a:pt x="14478" y="5670"/>
                </a:lnTo>
                <a:lnTo>
                  <a:pt x="14381" y="5597"/>
                </a:lnTo>
                <a:lnTo>
                  <a:pt x="14284" y="5548"/>
                </a:lnTo>
                <a:lnTo>
                  <a:pt x="14065" y="5500"/>
                </a:lnTo>
                <a:lnTo>
                  <a:pt x="13846" y="5475"/>
                </a:lnTo>
                <a:lnTo>
                  <a:pt x="13578" y="5451"/>
                </a:lnTo>
                <a:close/>
                <a:moveTo>
                  <a:pt x="3796" y="4137"/>
                </a:moveTo>
                <a:lnTo>
                  <a:pt x="4916" y="4161"/>
                </a:lnTo>
                <a:lnTo>
                  <a:pt x="6059" y="4186"/>
                </a:lnTo>
                <a:lnTo>
                  <a:pt x="7179" y="4234"/>
                </a:lnTo>
                <a:lnTo>
                  <a:pt x="8322" y="4283"/>
                </a:lnTo>
                <a:lnTo>
                  <a:pt x="9393" y="4259"/>
                </a:lnTo>
                <a:lnTo>
                  <a:pt x="10463" y="4234"/>
                </a:lnTo>
                <a:lnTo>
                  <a:pt x="11534" y="4210"/>
                </a:lnTo>
                <a:lnTo>
                  <a:pt x="12605" y="4234"/>
                </a:lnTo>
                <a:lnTo>
                  <a:pt x="13529" y="4259"/>
                </a:lnTo>
                <a:lnTo>
                  <a:pt x="13992" y="4234"/>
                </a:lnTo>
                <a:lnTo>
                  <a:pt x="14478" y="4210"/>
                </a:lnTo>
                <a:lnTo>
                  <a:pt x="14916" y="4186"/>
                </a:lnTo>
                <a:lnTo>
                  <a:pt x="15379" y="4186"/>
                </a:lnTo>
                <a:lnTo>
                  <a:pt x="15817" y="4210"/>
                </a:lnTo>
                <a:lnTo>
                  <a:pt x="16060" y="4234"/>
                </a:lnTo>
                <a:lnTo>
                  <a:pt x="16279" y="4283"/>
                </a:lnTo>
                <a:lnTo>
                  <a:pt x="16303" y="4283"/>
                </a:lnTo>
                <a:lnTo>
                  <a:pt x="16303" y="4697"/>
                </a:lnTo>
                <a:lnTo>
                  <a:pt x="16279" y="5086"/>
                </a:lnTo>
                <a:lnTo>
                  <a:pt x="16230" y="6084"/>
                </a:lnTo>
                <a:lnTo>
                  <a:pt x="16206" y="7081"/>
                </a:lnTo>
                <a:lnTo>
                  <a:pt x="16182" y="9077"/>
                </a:lnTo>
                <a:lnTo>
                  <a:pt x="16157" y="10050"/>
                </a:lnTo>
                <a:lnTo>
                  <a:pt x="16133" y="10999"/>
                </a:lnTo>
                <a:lnTo>
                  <a:pt x="16157" y="11534"/>
                </a:lnTo>
                <a:lnTo>
                  <a:pt x="16206" y="12045"/>
                </a:lnTo>
                <a:lnTo>
                  <a:pt x="16279" y="12556"/>
                </a:lnTo>
                <a:lnTo>
                  <a:pt x="16328" y="13067"/>
                </a:lnTo>
                <a:lnTo>
                  <a:pt x="16328" y="13627"/>
                </a:lnTo>
                <a:lnTo>
                  <a:pt x="16303" y="14186"/>
                </a:lnTo>
                <a:lnTo>
                  <a:pt x="15281" y="14284"/>
                </a:lnTo>
                <a:lnTo>
                  <a:pt x="14259" y="14332"/>
                </a:lnTo>
                <a:lnTo>
                  <a:pt x="13213" y="14357"/>
                </a:lnTo>
                <a:lnTo>
                  <a:pt x="12191" y="14381"/>
                </a:lnTo>
                <a:lnTo>
                  <a:pt x="11096" y="14405"/>
                </a:lnTo>
                <a:lnTo>
                  <a:pt x="10025" y="14430"/>
                </a:lnTo>
                <a:lnTo>
                  <a:pt x="7860" y="14527"/>
                </a:lnTo>
                <a:lnTo>
                  <a:pt x="6789" y="14551"/>
                </a:lnTo>
                <a:lnTo>
                  <a:pt x="5719" y="14551"/>
                </a:lnTo>
                <a:lnTo>
                  <a:pt x="3602" y="14478"/>
                </a:lnTo>
                <a:lnTo>
                  <a:pt x="2604" y="14478"/>
                </a:lnTo>
                <a:lnTo>
                  <a:pt x="1606" y="14503"/>
                </a:lnTo>
                <a:lnTo>
                  <a:pt x="1047" y="14478"/>
                </a:lnTo>
                <a:lnTo>
                  <a:pt x="779" y="14478"/>
                </a:lnTo>
                <a:lnTo>
                  <a:pt x="633" y="14503"/>
                </a:lnTo>
                <a:lnTo>
                  <a:pt x="512" y="14527"/>
                </a:lnTo>
                <a:lnTo>
                  <a:pt x="463" y="13700"/>
                </a:lnTo>
                <a:lnTo>
                  <a:pt x="439" y="12848"/>
                </a:lnTo>
                <a:lnTo>
                  <a:pt x="439" y="11169"/>
                </a:lnTo>
                <a:lnTo>
                  <a:pt x="463" y="9466"/>
                </a:lnTo>
                <a:lnTo>
                  <a:pt x="487" y="7787"/>
                </a:lnTo>
                <a:lnTo>
                  <a:pt x="487" y="6887"/>
                </a:lnTo>
                <a:lnTo>
                  <a:pt x="463" y="5986"/>
                </a:lnTo>
                <a:lnTo>
                  <a:pt x="439" y="5086"/>
                </a:lnTo>
                <a:lnTo>
                  <a:pt x="463" y="4648"/>
                </a:lnTo>
                <a:lnTo>
                  <a:pt x="463" y="4186"/>
                </a:lnTo>
                <a:lnTo>
                  <a:pt x="804" y="4161"/>
                </a:lnTo>
                <a:lnTo>
                  <a:pt x="1144" y="4186"/>
                </a:lnTo>
                <a:lnTo>
                  <a:pt x="1801" y="4210"/>
                </a:lnTo>
                <a:lnTo>
                  <a:pt x="2288" y="4210"/>
                </a:lnTo>
                <a:lnTo>
                  <a:pt x="2799" y="4186"/>
                </a:lnTo>
                <a:lnTo>
                  <a:pt x="3285" y="4161"/>
                </a:lnTo>
                <a:lnTo>
                  <a:pt x="3796" y="4137"/>
                </a:lnTo>
                <a:close/>
                <a:moveTo>
                  <a:pt x="15671" y="14770"/>
                </a:moveTo>
                <a:lnTo>
                  <a:pt x="15500" y="14965"/>
                </a:lnTo>
                <a:lnTo>
                  <a:pt x="15403" y="15062"/>
                </a:lnTo>
                <a:lnTo>
                  <a:pt x="15354" y="15184"/>
                </a:lnTo>
                <a:lnTo>
                  <a:pt x="15087" y="15184"/>
                </a:lnTo>
                <a:lnTo>
                  <a:pt x="15184" y="14989"/>
                </a:lnTo>
                <a:lnTo>
                  <a:pt x="15208" y="14892"/>
                </a:lnTo>
                <a:lnTo>
                  <a:pt x="15233" y="14770"/>
                </a:lnTo>
                <a:close/>
                <a:moveTo>
                  <a:pt x="15038" y="14795"/>
                </a:moveTo>
                <a:lnTo>
                  <a:pt x="14965" y="14868"/>
                </a:lnTo>
                <a:lnTo>
                  <a:pt x="14868" y="15014"/>
                </a:lnTo>
                <a:lnTo>
                  <a:pt x="14770" y="15184"/>
                </a:lnTo>
                <a:lnTo>
                  <a:pt x="14405" y="15208"/>
                </a:lnTo>
                <a:lnTo>
                  <a:pt x="14527" y="15014"/>
                </a:lnTo>
                <a:lnTo>
                  <a:pt x="14649" y="14795"/>
                </a:lnTo>
                <a:close/>
                <a:moveTo>
                  <a:pt x="10877" y="14843"/>
                </a:moveTo>
                <a:lnTo>
                  <a:pt x="10755" y="15014"/>
                </a:lnTo>
                <a:lnTo>
                  <a:pt x="10634" y="15233"/>
                </a:lnTo>
                <a:lnTo>
                  <a:pt x="10220" y="15233"/>
                </a:lnTo>
                <a:lnTo>
                  <a:pt x="10293" y="15038"/>
                </a:lnTo>
                <a:lnTo>
                  <a:pt x="10342" y="14868"/>
                </a:lnTo>
                <a:lnTo>
                  <a:pt x="10877" y="14843"/>
                </a:lnTo>
                <a:close/>
                <a:moveTo>
                  <a:pt x="11753" y="14819"/>
                </a:moveTo>
                <a:lnTo>
                  <a:pt x="11729" y="14868"/>
                </a:lnTo>
                <a:lnTo>
                  <a:pt x="11607" y="15038"/>
                </a:lnTo>
                <a:lnTo>
                  <a:pt x="11485" y="15233"/>
                </a:lnTo>
                <a:lnTo>
                  <a:pt x="11072" y="15233"/>
                </a:lnTo>
                <a:lnTo>
                  <a:pt x="11169" y="15038"/>
                </a:lnTo>
                <a:lnTo>
                  <a:pt x="11291" y="14843"/>
                </a:lnTo>
                <a:lnTo>
                  <a:pt x="11753" y="14819"/>
                </a:lnTo>
                <a:close/>
                <a:moveTo>
                  <a:pt x="12532" y="14819"/>
                </a:moveTo>
                <a:lnTo>
                  <a:pt x="12507" y="14868"/>
                </a:lnTo>
                <a:lnTo>
                  <a:pt x="12313" y="15233"/>
                </a:lnTo>
                <a:lnTo>
                  <a:pt x="11899" y="15233"/>
                </a:lnTo>
                <a:lnTo>
                  <a:pt x="12021" y="15014"/>
                </a:lnTo>
                <a:lnTo>
                  <a:pt x="12069" y="14916"/>
                </a:lnTo>
                <a:lnTo>
                  <a:pt x="12094" y="14819"/>
                </a:lnTo>
                <a:close/>
                <a:moveTo>
                  <a:pt x="13529" y="14819"/>
                </a:moveTo>
                <a:lnTo>
                  <a:pt x="13481" y="14868"/>
                </a:lnTo>
                <a:lnTo>
                  <a:pt x="13237" y="15233"/>
                </a:lnTo>
                <a:lnTo>
                  <a:pt x="12678" y="15233"/>
                </a:lnTo>
                <a:lnTo>
                  <a:pt x="12775" y="15014"/>
                </a:lnTo>
                <a:lnTo>
                  <a:pt x="12897" y="14819"/>
                </a:lnTo>
                <a:close/>
                <a:moveTo>
                  <a:pt x="14357" y="14795"/>
                </a:moveTo>
                <a:lnTo>
                  <a:pt x="14186" y="15014"/>
                </a:lnTo>
                <a:lnTo>
                  <a:pt x="14016" y="15208"/>
                </a:lnTo>
                <a:lnTo>
                  <a:pt x="13627" y="15233"/>
                </a:lnTo>
                <a:lnTo>
                  <a:pt x="13724" y="15062"/>
                </a:lnTo>
                <a:lnTo>
                  <a:pt x="13846" y="14868"/>
                </a:lnTo>
                <a:lnTo>
                  <a:pt x="13870" y="14819"/>
                </a:lnTo>
                <a:lnTo>
                  <a:pt x="14357" y="14795"/>
                </a:lnTo>
                <a:close/>
                <a:moveTo>
                  <a:pt x="10025" y="14868"/>
                </a:moveTo>
                <a:lnTo>
                  <a:pt x="9952" y="14989"/>
                </a:lnTo>
                <a:lnTo>
                  <a:pt x="9831" y="15233"/>
                </a:lnTo>
                <a:lnTo>
                  <a:pt x="9320" y="15257"/>
                </a:lnTo>
                <a:lnTo>
                  <a:pt x="9417" y="15087"/>
                </a:lnTo>
                <a:lnTo>
                  <a:pt x="9514" y="14892"/>
                </a:lnTo>
                <a:lnTo>
                  <a:pt x="10025" y="14868"/>
                </a:lnTo>
                <a:close/>
                <a:moveTo>
                  <a:pt x="9101" y="14916"/>
                </a:moveTo>
                <a:lnTo>
                  <a:pt x="9052" y="14989"/>
                </a:lnTo>
                <a:lnTo>
                  <a:pt x="8955" y="15111"/>
                </a:lnTo>
                <a:lnTo>
                  <a:pt x="8858" y="15281"/>
                </a:lnTo>
                <a:lnTo>
                  <a:pt x="8663" y="15281"/>
                </a:lnTo>
                <a:lnTo>
                  <a:pt x="8663" y="15257"/>
                </a:lnTo>
                <a:lnTo>
                  <a:pt x="8809" y="14916"/>
                </a:lnTo>
                <a:close/>
                <a:moveTo>
                  <a:pt x="8468" y="14941"/>
                </a:moveTo>
                <a:lnTo>
                  <a:pt x="8395" y="15038"/>
                </a:lnTo>
                <a:lnTo>
                  <a:pt x="8225" y="15281"/>
                </a:lnTo>
                <a:lnTo>
                  <a:pt x="7738" y="15306"/>
                </a:lnTo>
                <a:lnTo>
                  <a:pt x="7763" y="15281"/>
                </a:lnTo>
                <a:lnTo>
                  <a:pt x="7836" y="15135"/>
                </a:lnTo>
                <a:lnTo>
                  <a:pt x="7909" y="14965"/>
                </a:lnTo>
                <a:lnTo>
                  <a:pt x="8468" y="14941"/>
                </a:lnTo>
                <a:close/>
                <a:moveTo>
                  <a:pt x="16303" y="14746"/>
                </a:moveTo>
                <a:lnTo>
                  <a:pt x="16303" y="15014"/>
                </a:lnTo>
                <a:lnTo>
                  <a:pt x="16303" y="15306"/>
                </a:lnTo>
                <a:lnTo>
                  <a:pt x="16182" y="15257"/>
                </a:lnTo>
                <a:lnTo>
                  <a:pt x="16084" y="15233"/>
                </a:lnTo>
                <a:lnTo>
                  <a:pt x="15841" y="15208"/>
                </a:lnTo>
                <a:lnTo>
                  <a:pt x="15987" y="14989"/>
                </a:lnTo>
                <a:lnTo>
                  <a:pt x="16157" y="14746"/>
                </a:lnTo>
                <a:close/>
                <a:moveTo>
                  <a:pt x="7617" y="14965"/>
                </a:moveTo>
                <a:lnTo>
                  <a:pt x="7471" y="15160"/>
                </a:lnTo>
                <a:lnTo>
                  <a:pt x="7349" y="15330"/>
                </a:lnTo>
                <a:lnTo>
                  <a:pt x="6911" y="15330"/>
                </a:lnTo>
                <a:lnTo>
                  <a:pt x="6984" y="15160"/>
                </a:lnTo>
                <a:lnTo>
                  <a:pt x="7057" y="14965"/>
                </a:lnTo>
                <a:close/>
                <a:moveTo>
                  <a:pt x="6716" y="14965"/>
                </a:moveTo>
                <a:lnTo>
                  <a:pt x="6570" y="15160"/>
                </a:lnTo>
                <a:lnTo>
                  <a:pt x="6449" y="15354"/>
                </a:lnTo>
                <a:lnTo>
                  <a:pt x="5889" y="15379"/>
                </a:lnTo>
                <a:lnTo>
                  <a:pt x="5889" y="15379"/>
                </a:lnTo>
                <a:lnTo>
                  <a:pt x="6011" y="15257"/>
                </a:lnTo>
                <a:lnTo>
                  <a:pt x="6132" y="15135"/>
                </a:lnTo>
                <a:lnTo>
                  <a:pt x="6254" y="15038"/>
                </a:lnTo>
                <a:lnTo>
                  <a:pt x="6376" y="14965"/>
                </a:lnTo>
                <a:close/>
                <a:moveTo>
                  <a:pt x="5256" y="14941"/>
                </a:moveTo>
                <a:lnTo>
                  <a:pt x="5865" y="14965"/>
                </a:lnTo>
                <a:lnTo>
                  <a:pt x="5792" y="15038"/>
                </a:lnTo>
                <a:lnTo>
                  <a:pt x="5646" y="15184"/>
                </a:lnTo>
                <a:lnTo>
                  <a:pt x="5500" y="15379"/>
                </a:lnTo>
                <a:lnTo>
                  <a:pt x="4672" y="15379"/>
                </a:lnTo>
                <a:lnTo>
                  <a:pt x="4867" y="15233"/>
                </a:lnTo>
                <a:lnTo>
                  <a:pt x="5062" y="15135"/>
                </a:lnTo>
                <a:lnTo>
                  <a:pt x="5183" y="15038"/>
                </a:lnTo>
                <a:lnTo>
                  <a:pt x="5232" y="14989"/>
                </a:lnTo>
                <a:lnTo>
                  <a:pt x="5256" y="14941"/>
                </a:lnTo>
                <a:close/>
                <a:moveTo>
                  <a:pt x="4113" y="14916"/>
                </a:moveTo>
                <a:lnTo>
                  <a:pt x="4745" y="14941"/>
                </a:lnTo>
                <a:lnTo>
                  <a:pt x="4624" y="15038"/>
                </a:lnTo>
                <a:lnTo>
                  <a:pt x="4453" y="15184"/>
                </a:lnTo>
                <a:lnTo>
                  <a:pt x="4307" y="15354"/>
                </a:lnTo>
                <a:lnTo>
                  <a:pt x="4283" y="15403"/>
                </a:lnTo>
                <a:lnTo>
                  <a:pt x="3626" y="15403"/>
                </a:lnTo>
                <a:lnTo>
                  <a:pt x="3650" y="15354"/>
                </a:lnTo>
                <a:lnTo>
                  <a:pt x="3894" y="15087"/>
                </a:lnTo>
                <a:lnTo>
                  <a:pt x="4113" y="14916"/>
                </a:lnTo>
                <a:close/>
                <a:moveTo>
                  <a:pt x="1874" y="14892"/>
                </a:moveTo>
                <a:lnTo>
                  <a:pt x="1801" y="14965"/>
                </a:lnTo>
                <a:lnTo>
                  <a:pt x="1631" y="15184"/>
                </a:lnTo>
                <a:lnTo>
                  <a:pt x="1558" y="15281"/>
                </a:lnTo>
                <a:lnTo>
                  <a:pt x="1509" y="15427"/>
                </a:lnTo>
                <a:lnTo>
                  <a:pt x="1217" y="15427"/>
                </a:lnTo>
                <a:lnTo>
                  <a:pt x="1266" y="15354"/>
                </a:lnTo>
                <a:lnTo>
                  <a:pt x="1436" y="15208"/>
                </a:lnTo>
                <a:lnTo>
                  <a:pt x="1509" y="15160"/>
                </a:lnTo>
                <a:lnTo>
                  <a:pt x="1558" y="15135"/>
                </a:lnTo>
                <a:lnTo>
                  <a:pt x="1606" y="15087"/>
                </a:lnTo>
                <a:lnTo>
                  <a:pt x="1631" y="15038"/>
                </a:lnTo>
                <a:lnTo>
                  <a:pt x="1631" y="14965"/>
                </a:lnTo>
                <a:lnTo>
                  <a:pt x="1631" y="14892"/>
                </a:lnTo>
                <a:close/>
                <a:moveTo>
                  <a:pt x="2750" y="14892"/>
                </a:moveTo>
                <a:lnTo>
                  <a:pt x="2726" y="14916"/>
                </a:lnTo>
                <a:lnTo>
                  <a:pt x="2628" y="15087"/>
                </a:lnTo>
                <a:lnTo>
                  <a:pt x="2555" y="15233"/>
                </a:lnTo>
                <a:lnTo>
                  <a:pt x="2531" y="15330"/>
                </a:lnTo>
                <a:lnTo>
                  <a:pt x="2531" y="15427"/>
                </a:lnTo>
                <a:lnTo>
                  <a:pt x="1898" y="15427"/>
                </a:lnTo>
                <a:lnTo>
                  <a:pt x="2093" y="15233"/>
                </a:lnTo>
                <a:lnTo>
                  <a:pt x="2190" y="15135"/>
                </a:lnTo>
                <a:lnTo>
                  <a:pt x="2312" y="15038"/>
                </a:lnTo>
                <a:lnTo>
                  <a:pt x="2409" y="14989"/>
                </a:lnTo>
                <a:lnTo>
                  <a:pt x="2482" y="14892"/>
                </a:lnTo>
                <a:close/>
                <a:moveTo>
                  <a:pt x="3553" y="14892"/>
                </a:moveTo>
                <a:lnTo>
                  <a:pt x="3431" y="15062"/>
                </a:lnTo>
                <a:lnTo>
                  <a:pt x="3310" y="15208"/>
                </a:lnTo>
                <a:lnTo>
                  <a:pt x="3261" y="15306"/>
                </a:lnTo>
                <a:lnTo>
                  <a:pt x="3188" y="15403"/>
                </a:lnTo>
                <a:lnTo>
                  <a:pt x="2920" y="15427"/>
                </a:lnTo>
                <a:lnTo>
                  <a:pt x="2823" y="15427"/>
                </a:lnTo>
                <a:lnTo>
                  <a:pt x="2969" y="15233"/>
                </a:lnTo>
                <a:lnTo>
                  <a:pt x="3066" y="15111"/>
                </a:lnTo>
                <a:lnTo>
                  <a:pt x="3164" y="14989"/>
                </a:lnTo>
                <a:lnTo>
                  <a:pt x="3285" y="14892"/>
                </a:lnTo>
                <a:close/>
                <a:moveTo>
                  <a:pt x="877" y="14868"/>
                </a:moveTo>
                <a:lnTo>
                  <a:pt x="1193" y="14892"/>
                </a:lnTo>
                <a:lnTo>
                  <a:pt x="1023" y="15038"/>
                </a:lnTo>
                <a:lnTo>
                  <a:pt x="877" y="15233"/>
                </a:lnTo>
                <a:lnTo>
                  <a:pt x="804" y="15330"/>
                </a:lnTo>
                <a:lnTo>
                  <a:pt x="755" y="15452"/>
                </a:lnTo>
                <a:lnTo>
                  <a:pt x="585" y="15452"/>
                </a:lnTo>
                <a:lnTo>
                  <a:pt x="536" y="14868"/>
                </a:lnTo>
                <a:close/>
                <a:moveTo>
                  <a:pt x="13894" y="1"/>
                </a:moveTo>
                <a:lnTo>
                  <a:pt x="13724" y="49"/>
                </a:lnTo>
                <a:lnTo>
                  <a:pt x="13578" y="122"/>
                </a:lnTo>
                <a:lnTo>
                  <a:pt x="13456" y="220"/>
                </a:lnTo>
                <a:lnTo>
                  <a:pt x="13335" y="341"/>
                </a:lnTo>
                <a:lnTo>
                  <a:pt x="13262" y="463"/>
                </a:lnTo>
                <a:lnTo>
                  <a:pt x="13189" y="609"/>
                </a:lnTo>
                <a:lnTo>
                  <a:pt x="13116" y="779"/>
                </a:lnTo>
                <a:lnTo>
                  <a:pt x="13067" y="925"/>
                </a:lnTo>
                <a:lnTo>
                  <a:pt x="11996" y="925"/>
                </a:lnTo>
                <a:lnTo>
                  <a:pt x="10901" y="950"/>
                </a:lnTo>
                <a:lnTo>
                  <a:pt x="9831" y="974"/>
                </a:lnTo>
                <a:lnTo>
                  <a:pt x="8736" y="974"/>
                </a:lnTo>
                <a:lnTo>
                  <a:pt x="7641" y="998"/>
                </a:lnTo>
                <a:lnTo>
                  <a:pt x="6108" y="974"/>
                </a:lnTo>
                <a:lnTo>
                  <a:pt x="4599" y="950"/>
                </a:lnTo>
                <a:lnTo>
                  <a:pt x="4648" y="852"/>
                </a:lnTo>
                <a:lnTo>
                  <a:pt x="4624" y="731"/>
                </a:lnTo>
                <a:lnTo>
                  <a:pt x="4599" y="609"/>
                </a:lnTo>
                <a:lnTo>
                  <a:pt x="4526" y="487"/>
                </a:lnTo>
                <a:lnTo>
                  <a:pt x="4429" y="366"/>
                </a:lnTo>
                <a:lnTo>
                  <a:pt x="4332" y="293"/>
                </a:lnTo>
                <a:lnTo>
                  <a:pt x="4210" y="220"/>
                </a:lnTo>
                <a:lnTo>
                  <a:pt x="4088" y="171"/>
                </a:lnTo>
                <a:lnTo>
                  <a:pt x="3894" y="147"/>
                </a:lnTo>
                <a:lnTo>
                  <a:pt x="3723" y="147"/>
                </a:lnTo>
                <a:lnTo>
                  <a:pt x="3553" y="220"/>
                </a:lnTo>
                <a:lnTo>
                  <a:pt x="3407" y="317"/>
                </a:lnTo>
                <a:lnTo>
                  <a:pt x="3285" y="439"/>
                </a:lnTo>
                <a:lnTo>
                  <a:pt x="3188" y="585"/>
                </a:lnTo>
                <a:lnTo>
                  <a:pt x="3115" y="755"/>
                </a:lnTo>
                <a:lnTo>
                  <a:pt x="3042" y="925"/>
                </a:lnTo>
                <a:lnTo>
                  <a:pt x="3042" y="998"/>
                </a:lnTo>
                <a:lnTo>
                  <a:pt x="1242" y="1047"/>
                </a:lnTo>
                <a:lnTo>
                  <a:pt x="828" y="1023"/>
                </a:lnTo>
                <a:lnTo>
                  <a:pt x="633" y="1023"/>
                </a:lnTo>
                <a:lnTo>
                  <a:pt x="439" y="1047"/>
                </a:lnTo>
                <a:lnTo>
                  <a:pt x="390" y="1023"/>
                </a:lnTo>
                <a:lnTo>
                  <a:pt x="317" y="1023"/>
                </a:lnTo>
                <a:lnTo>
                  <a:pt x="268" y="1071"/>
                </a:lnTo>
                <a:lnTo>
                  <a:pt x="244" y="1144"/>
                </a:lnTo>
                <a:lnTo>
                  <a:pt x="268" y="1850"/>
                </a:lnTo>
                <a:lnTo>
                  <a:pt x="268" y="2215"/>
                </a:lnTo>
                <a:lnTo>
                  <a:pt x="268" y="2555"/>
                </a:lnTo>
                <a:lnTo>
                  <a:pt x="171" y="3358"/>
                </a:lnTo>
                <a:lnTo>
                  <a:pt x="74" y="4137"/>
                </a:lnTo>
                <a:lnTo>
                  <a:pt x="49" y="4624"/>
                </a:lnTo>
                <a:lnTo>
                  <a:pt x="25" y="5086"/>
                </a:lnTo>
                <a:lnTo>
                  <a:pt x="25" y="6059"/>
                </a:lnTo>
                <a:lnTo>
                  <a:pt x="49" y="7008"/>
                </a:lnTo>
                <a:lnTo>
                  <a:pt x="74" y="7982"/>
                </a:lnTo>
                <a:lnTo>
                  <a:pt x="25" y="9879"/>
                </a:lnTo>
                <a:lnTo>
                  <a:pt x="1" y="11802"/>
                </a:lnTo>
                <a:lnTo>
                  <a:pt x="1" y="12751"/>
                </a:lnTo>
                <a:lnTo>
                  <a:pt x="1" y="13700"/>
                </a:lnTo>
                <a:lnTo>
                  <a:pt x="49" y="14673"/>
                </a:lnTo>
                <a:lnTo>
                  <a:pt x="122" y="15622"/>
                </a:lnTo>
                <a:lnTo>
                  <a:pt x="122" y="15671"/>
                </a:lnTo>
                <a:lnTo>
                  <a:pt x="147" y="15719"/>
                </a:lnTo>
                <a:lnTo>
                  <a:pt x="171" y="15792"/>
                </a:lnTo>
                <a:lnTo>
                  <a:pt x="195" y="15841"/>
                </a:lnTo>
                <a:lnTo>
                  <a:pt x="244" y="15865"/>
                </a:lnTo>
                <a:lnTo>
                  <a:pt x="293" y="15890"/>
                </a:lnTo>
                <a:lnTo>
                  <a:pt x="560" y="15938"/>
                </a:lnTo>
                <a:lnTo>
                  <a:pt x="828" y="15963"/>
                </a:lnTo>
                <a:lnTo>
                  <a:pt x="1339" y="15987"/>
                </a:lnTo>
                <a:lnTo>
                  <a:pt x="1850" y="15987"/>
                </a:lnTo>
                <a:lnTo>
                  <a:pt x="2385" y="15963"/>
                </a:lnTo>
                <a:lnTo>
                  <a:pt x="3577" y="15938"/>
                </a:lnTo>
                <a:lnTo>
                  <a:pt x="4770" y="15938"/>
                </a:lnTo>
                <a:lnTo>
                  <a:pt x="5938" y="15914"/>
                </a:lnTo>
                <a:lnTo>
                  <a:pt x="7130" y="15890"/>
                </a:lnTo>
                <a:lnTo>
                  <a:pt x="9466" y="15817"/>
                </a:lnTo>
                <a:lnTo>
                  <a:pt x="10536" y="15792"/>
                </a:lnTo>
                <a:lnTo>
                  <a:pt x="11607" y="15792"/>
                </a:lnTo>
                <a:lnTo>
                  <a:pt x="12678" y="15817"/>
                </a:lnTo>
                <a:lnTo>
                  <a:pt x="13748" y="15792"/>
                </a:lnTo>
                <a:lnTo>
                  <a:pt x="15038" y="15744"/>
                </a:lnTo>
                <a:lnTo>
                  <a:pt x="15646" y="15744"/>
                </a:lnTo>
                <a:lnTo>
                  <a:pt x="15914" y="15768"/>
                </a:lnTo>
                <a:lnTo>
                  <a:pt x="16011" y="15792"/>
                </a:lnTo>
                <a:lnTo>
                  <a:pt x="16060" y="15792"/>
                </a:lnTo>
                <a:lnTo>
                  <a:pt x="16084" y="15817"/>
                </a:lnTo>
                <a:lnTo>
                  <a:pt x="16157" y="15841"/>
                </a:lnTo>
                <a:lnTo>
                  <a:pt x="16279" y="15841"/>
                </a:lnTo>
                <a:lnTo>
                  <a:pt x="16328" y="15865"/>
                </a:lnTo>
                <a:lnTo>
                  <a:pt x="16401" y="15890"/>
                </a:lnTo>
                <a:lnTo>
                  <a:pt x="16474" y="15865"/>
                </a:lnTo>
                <a:lnTo>
                  <a:pt x="16547" y="15817"/>
                </a:lnTo>
                <a:lnTo>
                  <a:pt x="16595" y="15744"/>
                </a:lnTo>
                <a:lnTo>
                  <a:pt x="16620" y="15671"/>
                </a:lnTo>
                <a:lnTo>
                  <a:pt x="16668" y="15476"/>
                </a:lnTo>
                <a:lnTo>
                  <a:pt x="16693" y="15111"/>
                </a:lnTo>
                <a:lnTo>
                  <a:pt x="16717" y="14454"/>
                </a:lnTo>
                <a:lnTo>
                  <a:pt x="16741" y="13773"/>
                </a:lnTo>
                <a:lnTo>
                  <a:pt x="16717" y="13262"/>
                </a:lnTo>
                <a:lnTo>
                  <a:pt x="16693" y="12775"/>
                </a:lnTo>
                <a:lnTo>
                  <a:pt x="16571" y="11777"/>
                </a:lnTo>
                <a:lnTo>
                  <a:pt x="16547" y="11193"/>
                </a:lnTo>
                <a:lnTo>
                  <a:pt x="16547" y="10634"/>
                </a:lnTo>
                <a:lnTo>
                  <a:pt x="16595" y="9466"/>
                </a:lnTo>
                <a:lnTo>
                  <a:pt x="16644" y="8420"/>
                </a:lnTo>
                <a:lnTo>
                  <a:pt x="16668" y="7373"/>
                </a:lnTo>
                <a:lnTo>
                  <a:pt x="16693" y="6327"/>
                </a:lnTo>
                <a:lnTo>
                  <a:pt x="16717" y="5281"/>
                </a:lnTo>
                <a:lnTo>
                  <a:pt x="16766" y="4283"/>
                </a:lnTo>
                <a:lnTo>
                  <a:pt x="16741" y="3285"/>
                </a:lnTo>
                <a:lnTo>
                  <a:pt x="16693" y="2312"/>
                </a:lnTo>
                <a:lnTo>
                  <a:pt x="16595" y="1314"/>
                </a:lnTo>
                <a:lnTo>
                  <a:pt x="16644" y="1266"/>
                </a:lnTo>
                <a:lnTo>
                  <a:pt x="16668" y="1193"/>
                </a:lnTo>
                <a:lnTo>
                  <a:pt x="16668" y="1120"/>
                </a:lnTo>
                <a:lnTo>
                  <a:pt x="16668" y="1047"/>
                </a:lnTo>
                <a:lnTo>
                  <a:pt x="16620" y="998"/>
                </a:lnTo>
                <a:lnTo>
                  <a:pt x="16571" y="950"/>
                </a:lnTo>
                <a:lnTo>
                  <a:pt x="16522" y="901"/>
                </a:lnTo>
                <a:lnTo>
                  <a:pt x="16425" y="901"/>
                </a:lnTo>
                <a:lnTo>
                  <a:pt x="14916" y="925"/>
                </a:lnTo>
                <a:lnTo>
                  <a:pt x="14965" y="877"/>
                </a:lnTo>
                <a:lnTo>
                  <a:pt x="14989" y="755"/>
                </a:lnTo>
                <a:lnTo>
                  <a:pt x="14989" y="658"/>
                </a:lnTo>
                <a:lnTo>
                  <a:pt x="14989" y="560"/>
                </a:lnTo>
                <a:lnTo>
                  <a:pt x="14941" y="463"/>
                </a:lnTo>
                <a:lnTo>
                  <a:pt x="14892" y="366"/>
                </a:lnTo>
                <a:lnTo>
                  <a:pt x="14843" y="293"/>
                </a:lnTo>
                <a:lnTo>
                  <a:pt x="14673" y="171"/>
                </a:lnTo>
                <a:lnTo>
                  <a:pt x="14503" y="74"/>
                </a:lnTo>
                <a:lnTo>
                  <a:pt x="14284" y="25"/>
                </a:lnTo>
                <a:lnTo>
                  <a:pt x="14089" y="1"/>
                </a:lnTo>
                <a:close/>
              </a:path>
            </a:pathLst>
          </a:custGeom>
          <a:solidFill>
            <a:srgbClr val="2C343B"/>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cs typeface="Arial"/>
              <a:sym typeface="Arial"/>
            </a:endParaRPr>
          </a:p>
        </p:txBody>
      </p:sp>
      <p:sp>
        <p:nvSpPr>
          <p:cNvPr id="70" name="Shape 222"/>
          <p:cNvSpPr/>
          <p:nvPr/>
        </p:nvSpPr>
        <p:spPr>
          <a:xfrm>
            <a:off x="2650821" y="2895150"/>
            <a:ext cx="749960" cy="642721"/>
          </a:xfrm>
          <a:custGeom>
            <a:avLst/>
            <a:gdLst/>
            <a:ahLst/>
            <a:cxnLst/>
            <a:rect l="0" t="0" r="0" b="0"/>
            <a:pathLst>
              <a:path w="22532" h="18226" extrusionOk="0">
                <a:moveTo>
                  <a:pt x="7640" y="5499"/>
                </a:moveTo>
                <a:lnTo>
                  <a:pt x="7859" y="5524"/>
                </a:lnTo>
                <a:lnTo>
                  <a:pt x="8078" y="5572"/>
                </a:lnTo>
                <a:lnTo>
                  <a:pt x="8297" y="5645"/>
                </a:lnTo>
                <a:lnTo>
                  <a:pt x="8492" y="5743"/>
                </a:lnTo>
                <a:lnTo>
                  <a:pt x="8662" y="5840"/>
                </a:lnTo>
                <a:lnTo>
                  <a:pt x="8833" y="5986"/>
                </a:lnTo>
                <a:lnTo>
                  <a:pt x="9003" y="6132"/>
                </a:lnTo>
                <a:lnTo>
                  <a:pt x="9125" y="6302"/>
                </a:lnTo>
                <a:lnTo>
                  <a:pt x="9246" y="6473"/>
                </a:lnTo>
                <a:lnTo>
                  <a:pt x="9344" y="6667"/>
                </a:lnTo>
                <a:lnTo>
                  <a:pt x="9417" y="6862"/>
                </a:lnTo>
                <a:lnTo>
                  <a:pt x="9465" y="7081"/>
                </a:lnTo>
                <a:lnTo>
                  <a:pt x="9490" y="7300"/>
                </a:lnTo>
                <a:lnTo>
                  <a:pt x="9514" y="7543"/>
                </a:lnTo>
                <a:lnTo>
                  <a:pt x="9490" y="7762"/>
                </a:lnTo>
                <a:lnTo>
                  <a:pt x="9441" y="7932"/>
                </a:lnTo>
                <a:lnTo>
                  <a:pt x="9392" y="8103"/>
                </a:lnTo>
                <a:lnTo>
                  <a:pt x="9319" y="8249"/>
                </a:lnTo>
                <a:lnTo>
                  <a:pt x="9246" y="8419"/>
                </a:lnTo>
                <a:lnTo>
                  <a:pt x="9149" y="8541"/>
                </a:lnTo>
                <a:lnTo>
                  <a:pt x="9027" y="8687"/>
                </a:lnTo>
                <a:lnTo>
                  <a:pt x="8784" y="8906"/>
                </a:lnTo>
                <a:lnTo>
                  <a:pt x="8516" y="9100"/>
                </a:lnTo>
                <a:lnTo>
                  <a:pt x="8200" y="9246"/>
                </a:lnTo>
                <a:lnTo>
                  <a:pt x="7884" y="9368"/>
                </a:lnTo>
                <a:lnTo>
                  <a:pt x="7543" y="9417"/>
                </a:lnTo>
                <a:lnTo>
                  <a:pt x="7348" y="9441"/>
                </a:lnTo>
                <a:lnTo>
                  <a:pt x="7178" y="9441"/>
                </a:lnTo>
                <a:lnTo>
                  <a:pt x="6984" y="9417"/>
                </a:lnTo>
                <a:lnTo>
                  <a:pt x="6789" y="9368"/>
                </a:lnTo>
                <a:lnTo>
                  <a:pt x="6619" y="9295"/>
                </a:lnTo>
                <a:lnTo>
                  <a:pt x="6448" y="9222"/>
                </a:lnTo>
                <a:lnTo>
                  <a:pt x="6278" y="9149"/>
                </a:lnTo>
                <a:lnTo>
                  <a:pt x="6132" y="9027"/>
                </a:lnTo>
                <a:lnTo>
                  <a:pt x="5986" y="8930"/>
                </a:lnTo>
                <a:lnTo>
                  <a:pt x="5840" y="8784"/>
                </a:lnTo>
                <a:lnTo>
                  <a:pt x="5718" y="8638"/>
                </a:lnTo>
                <a:lnTo>
                  <a:pt x="5621" y="8492"/>
                </a:lnTo>
                <a:lnTo>
                  <a:pt x="5524" y="8322"/>
                </a:lnTo>
                <a:lnTo>
                  <a:pt x="5451" y="8151"/>
                </a:lnTo>
                <a:lnTo>
                  <a:pt x="5402" y="7981"/>
                </a:lnTo>
                <a:lnTo>
                  <a:pt x="5378" y="7786"/>
                </a:lnTo>
                <a:lnTo>
                  <a:pt x="5378" y="7543"/>
                </a:lnTo>
                <a:lnTo>
                  <a:pt x="5402" y="7324"/>
                </a:lnTo>
                <a:lnTo>
                  <a:pt x="5451" y="7130"/>
                </a:lnTo>
                <a:lnTo>
                  <a:pt x="5524" y="6911"/>
                </a:lnTo>
                <a:lnTo>
                  <a:pt x="5621" y="6716"/>
                </a:lnTo>
                <a:lnTo>
                  <a:pt x="5743" y="6521"/>
                </a:lnTo>
                <a:lnTo>
                  <a:pt x="5889" y="6351"/>
                </a:lnTo>
                <a:lnTo>
                  <a:pt x="6035" y="6181"/>
                </a:lnTo>
                <a:lnTo>
                  <a:pt x="6181" y="6035"/>
                </a:lnTo>
                <a:lnTo>
                  <a:pt x="6351" y="5937"/>
                </a:lnTo>
                <a:lnTo>
                  <a:pt x="6521" y="5840"/>
                </a:lnTo>
                <a:lnTo>
                  <a:pt x="6692" y="5743"/>
                </a:lnTo>
                <a:lnTo>
                  <a:pt x="7032" y="5621"/>
                </a:lnTo>
                <a:lnTo>
                  <a:pt x="7421" y="5499"/>
                </a:lnTo>
                <a:close/>
                <a:moveTo>
                  <a:pt x="7665" y="4988"/>
                </a:moveTo>
                <a:lnTo>
                  <a:pt x="7373" y="5013"/>
                </a:lnTo>
                <a:lnTo>
                  <a:pt x="7300" y="5013"/>
                </a:lnTo>
                <a:lnTo>
                  <a:pt x="7251" y="5037"/>
                </a:lnTo>
                <a:lnTo>
                  <a:pt x="7178" y="5110"/>
                </a:lnTo>
                <a:lnTo>
                  <a:pt x="6984" y="5159"/>
                </a:lnTo>
                <a:lnTo>
                  <a:pt x="6789" y="5207"/>
                </a:lnTo>
                <a:lnTo>
                  <a:pt x="6619" y="5280"/>
                </a:lnTo>
                <a:lnTo>
                  <a:pt x="6424" y="5353"/>
                </a:lnTo>
                <a:lnTo>
                  <a:pt x="6083" y="5548"/>
                </a:lnTo>
                <a:lnTo>
                  <a:pt x="5791" y="5791"/>
                </a:lnTo>
                <a:lnTo>
                  <a:pt x="5597" y="5962"/>
                </a:lnTo>
                <a:lnTo>
                  <a:pt x="5426" y="6156"/>
                </a:lnTo>
                <a:lnTo>
                  <a:pt x="5280" y="6400"/>
                </a:lnTo>
                <a:lnTo>
                  <a:pt x="5134" y="6619"/>
                </a:lnTo>
                <a:lnTo>
                  <a:pt x="5037" y="6862"/>
                </a:lnTo>
                <a:lnTo>
                  <a:pt x="4964" y="7130"/>
                </a:lnTo>
                <a:lnTo>
                  <a:pt x="4915" y="7397"/>
                </a:lnTo>
                <a:lnTo>
                  <a:pt x="4891" y="7665"/>
                </a:lnTo>
                <a:lnTo>
                  <a:pt x="4915" y="7908"/>
                </a:lnTo>
                <a:lnTo>
                  <a:pt x="4940" y="8151"/>
                </a:lnTo>
                <a:lnTo>
                  <a:pt x="5013" y="8395"/>
                </a:lnTo>
                <a:lnTo>
                  <a:pt x="5110" y="8614"/>
                </a:lnTo>
                <a:lnTo>
                  <a:pt x="5232" y="8808"/>
                </a:lnTo>
                <a:lnTo>
                  <a:pt x="5378" y="9003"/>
                </a:lnTo>
                <a:lnTo>
                  <a:pt x="5548" y="9173"/>
                </a:lnTo>
                <a:lnTo>
                  <a:pt x="5743" y="9344"/>
                </a:lnTo>
                <a:lnTo>
                  <a:pt x="5937" y="9490"/>
                </a:lnTo>
                <a:lnTo>
                  <a:pt x="6132" y="9611"/>
                </a:lnTo>
                <a:lnTo>
                  <a:pt x="6351" y="9709"/>
                </a:lnTo>
                <a:lnTo>
                  <a:pt x="6594" y="9806"/>
                </a:lnTo>
                <a:lnTo>
                  <a:pt x="6838" y="9855"/>
                </a:lnTo>
                <a:lnTo>
                  <a:pt x="7057" y="9903"/>
                </a:lnTo>
                <a:lnTo>
                  <a:pt x="7300" y="9928"/>
                </a:lnTo>
                <a:lnTo>
                  <a:pt x="7543" y="9903"/>
                </a:lnTo>
                <a:lnTo>
                  <a:pt x="7762" y="9879"/>
                </a:lnTo>
                <a:lnTo>
                  <a:pt x="7981" y="9855"/>
                </a:lnTo>
                <a:lnTo>
                  <a:pt x="8176" y="9782"/>
                </a:lnTo>
                <a:lnTo>
                  <a:pt x="8395" y="9709"/>
                </a:lnTo>
                <a:lnTo>
                  <a:pt x="8589" y="9636"/>
                </a:lnTo>
                <a:lnTo>
                  <a:pt x="8784" y="9514"/>
                </a:lnTo>
                <a:lnTo>
                  <a:pt x="8954" y="9392"/>
                </a:lnTo>
                <a:lnTo>
                  <a:pt x="9125" y="9271"/>
                </a:lnTo>
                <a:lnTo>
                  <a:pt x="9295" y="9125"/>
                </a:lnTo>
                <a:lnTo>
                  <a:pt x="9441" y="8979"/>
                </a:lnTo>
                <a:lnTo>
                  <a:pt x="9563" y="8808"/>
                </a:lnTo>
                <a:lnTo>
                  <a:pt x="9684" y="8614"/>
                </a:lnTo>
                <a:lnTo>
                  <a:pt x="9782" y="8419"/>
                </a:lnTo>
                <a:lnTo>
                  <a:pt x="9855" y="8224"/>
                </a:lnTo>
                <a:lnTo>
                  <a:pt x="9928" y="8030"/>
                </a:lnTo>
                <a:lnTo>
                  <a:pt x="9976" y="7811"/>
                </a:lnTo>
                <a:lnTo>
                  <a:pt x="10001" y="7519"/>
                </a:lnTo>
                <a:lnTo>
                  <a:pt x="10001" y="7227"/>
                </a:lnTo>
                <a:lnTo>
                  <a:pt x="9952" y="6959"/>
                </a:lnTo>
                <a:lnTo>
                  <a:pt x="9903" y="6692"/>
                </a:lnTo>
                <a:lnTo>
                  <a:pt x="9806" y="6448"/>
                </a:lnTo>
                <a:lnTo>
                  <a:pt x="9660" y="6205"/>
                </a:lnTo>
                <a:lnTo>
                  <a:pt x="9514" y="5986"/>
                </a:lnTo>
                <a:lnTo>
                  <a:pt x="9344" y="5767"/>
                </a:lnTo>
                <a:lnTo>
                  <a:pt x="9149" y="5597"/>
                </a:lnTo>
                <a:lnTo>
                  <a:pt x="8930" y="5426"/>
                </a:lnTo>
                <a:lnTo>
                  <a:pt x="8711" y="5280"/>
                </a:lnTo>
                <a:lnTo>
                  <a:pt x="8468" y="5159"/>
                </a:lnTo>
                <a:lnTo>
                  <a:pt x="8200" y="5086"/>
                </a:lnTo>
                <a:lnTo>
                  <a:pt x="7932" y="5013"/>
                </a:lnTo>
                <a:lnTo>
                  <a:pt x="7665" y="4988"/>
                </a:lnTo>
                <a:close/>
                <a:moveTo>
                  <a:pt x="6570" y="414"/>
                </a:moveTo>
                <a:lnTo>
                  <a:pt x="6789" y="438"/>
                </a:lnTo>
                <a:lnTo>
                  <a:pt x="7032" y="438"/>
                </a:lnTo>
                <a:lnTo>
                  <a:pt x="7494" y="462"/>
                </a:lnTo>
                <a:lnTo>
                  <a:pt x="8103" y="487"/>
                </a:lnTo>
                <a:lnTo>
                  <a:pt x="8395" y="511"/>
                </a:lnTo>
                <a:lnTo>
                  <a:pt x="8687" y="511"/>
                </a:lnTo>
                <a:lnTo>
                  <a:pt x="8687" y="681"/>
                </a:lnTo>
                <a:lnTo>
                  <a:pt x="8687" y="852"/>
                </a:lnTo>
                <a:lnTo>
                  <a:pt x="8419" y="754"/>
                </a:lnTo>
                <a:lnTo>
                  <a:pt x="8273" y="730"/>
                </a:lnTo>
                <a:lnTo>
                  <a:pt x="8127" y="706"/>
                </a:lnTo>
                <a:lnTo>
                  <a:pt x="8005" y="706"/>
                </a:lnTo>
                <a:lnTo>
                  <a:pt x="7859" y="730"/>
                </a:lnTo>
                <a:lnTo>
                  <a:pt x="7738" y="779"/>
                </a:lnTo>
                <a:lnTo>
                  <a:pt x="7640" y="876"/>
                </a:lnTo>
                <a:lnTo>
                  <a:pt x="7616" y="925"/>
                </a:lnTo>
                <a:lnTo>
                  <a:pt x="7616" y="949"/>
                </a:lnTo>
                <a:lnTo>
                  <a:pt x="7640" y="998"/>
                </a:lnTo>
                <a:lnTo>
                  <a:pt x="7957" y="998"/>
                </a:lnTo>
                <a:lnTo>
                  <a:pt x="8224" y="1022"/>
                </a:lnTo>
                <a:lnTo>
                  <a:pt x="8468" y="1095"/>
                </a:lnTo>
                <a:lnTo>
                  <a:pt x="8735" y="1192"/>
                </a:lnTo>
                <a:lnTo>
                  <a:pt x="8760" y="1338"/>
                </a:lnTo>
                <a:lnTo>
                  <a:pt x="8565" y="1338"/>
                </a:lnTo>
                <a:lnTo>
                  <a:pt x="7932" y="1290"/>
                </a:lnTo>
                <a:lnTo>
                  <a:pt x="7713" y="1265"/>
                </a:lnTo>
                <a:lnTo>
                  <a:pt x="7616" y="1265"/>
                </a:lnTo>
                <a:lnTo>
                  <a:pt x="7494" y="1314"/>
                </a:lnTo>
                <a:lnTo>
                  <a:pt x="7470" y="1363"/>
                </a:lnTo>
                <a:lnTo>
                  <a:pt x="7470" y="1411"/>
                </a:lnTo>
                <a:lnTo>
                  <a:pt x="7519" y="1509"/>
                </a:lnTo>
                <a:lnTo>
                  <a:pt x="7592" y="1582"/>
                </a:lnTo>
                <a:lnTo>
                  <a:pt x="7689" y="1630"/>
                </a:lnTo>
                <a:lnTo>
                  <a:pt x="7786" y="1655"/>
                </a:lnTo>
                <a:lnTo>
                  <a:pt x="8030" y="1679"/>
                </a:lnTo>
                <a:lnTo>
                  <a:pt x="8224" y="1703"/>
                </a:lnTo>
                <a:lnTo>
                  <a:pt x="8516" y="1752"/>
                </a:lnTo>
                <a:lnTo>
                  <a:pt x="8833" y="1776"/>
                </a:lnTo>
                <a:lnTo>
                  <a:pt x="8881" y="2117"/>
                </a:lnTo>
                <a:lnTo>
                  <a:pt x="8857" y="2117"/>
                </a:lnTo>
                <a:lnTo>
                  <a:pt x="8711" y="2068"/>
                </a:lnTo>
                <a:lnTo>
                  <a:pt x="8565" y="2020"/>
                </a:lnTo>
                <a:lnTo>
                  <a:pt x="8249" y="1995"/>
                </a:lnTo>
                <a:lnTo>
                  <a:pt x="8005" y="1947"/>
                </a:lnTo>
                <a:lnTo>
                  <a:pt x="7713" y="1947"/>
                </a:lnTo>
                <a:lnTo>
                  <a:pt x="7713" y="1995"/>
                </a:lnTo>
                <a:lnTo>
                  <a:pt x="7689" y="2044"/>
                </a:lnTo>
                <a:lnTo>
                  <a:pt x="7762" y="2166"/>
                </a:lnTo>
                <a:lnTo>
                  <a:pt x="7835" y="2239"/>
                </a:lnTo>
                <a:lnTo>
                  <a:pt x="7957" y="2287"/>
                </a:lnTo>
                <a:lnTo>
                  <a:pt x="8078" y="2336"/>
                </a:lnTo>
                <a:lnTo>
                  <a:pt x="8419" y="2409"/>
                </a:lnTo>
                <a:lnTo>
                  <a:pt x="8760" y="2458"/>
                </a:lnTo>
                <a:lnTo>
                  <a:pt x="8833" y="2458"/>
                </a:lnTo>
                <a:lnTo>
                  <a:pt x="8881" y="2433"/>
                </a:lnTo>
                <a:lnTo>
                  <a:pt x="8930" y="2409"/>
                </a:lnTo>
                <a:lnTo>
                  <a:pt x="8954" y="2385"/>
                </a:lnTo>
                <a:lnTo>
                  <a:pt x="9027" y="2506"/>
                </a:lnTo>
                <a:lnTo>
                  <a:pt x="9076" y="2579"/>
                </a:lnTo>
                <a:lnTo>
                  <a:pt x="9125" y="2604"/>
                </a:lnTo>
                <a:lnTo>
                  <a:pt x="9198" y="2628"/>
                </a:lnTo>
                <a:lnTo>
                  <a:pt x="9246" y="2628"/>
                </a:lnTo>
                <a:lnTo>
                  <a:pt x="9490" y="2701"/>
                </a:lnTo>
                <a:lnTo>
                  <a:pt x="9733" y="2798"/>
                </a:lnTo>
                <a:lnTo>
                  <a:pt x="9952" y="2920"/>
                </a:lnTo>
                <a:lnTo>
                  <a:pt x="10171" y="3066"/>
                </a:lnTo>
                <a:lnTo>
                  <a:pt x="10220" y="3090"/>
                </a:lnTo>
                <a:lnTo>
                  <a:pt x="10268" y="3115"/>
                </a:lnTo>
                <a:lnTo>
                  <a:pt x="10390" y="3115"/>
                </a:lnTo>
                <a:lnTo>
                  <a:pt x="10463" y="3042"/>
                </a:lnTo>
                <a:lnTo>
                  <a:pt x="10512" y="2969"/>
                </a:lnTo>
                <a:lnTo>
                  <a:pt x="10633" y="2896"/>
                </a:lnTo>
                <a:lnTo>
                  <a:pt x="10755" y="2823"/>
                </a:lnTo>
                <a:lnTo>
                  <a:pt x="10950" y="2652"/>
                </a:lnTo>
                <a:lnTo>
                  <a:pt x="11412" y="2312"/>
                </a:lnTo>
                <a:lnTo>
                  <a:pt x="11655" y="2166"/>
                </a:lnTo>
                <a:lnTo>
                  <a:pt x="11899" y="2044"/>
                </a:lnTo>
                <a:lnTo>
                  <a:pt x="11972" y="1995"/>
                </a:lnTo>
                <a:lnTo>
                  <a:pt x="11996" y="1947"/>
                </a:lnTo>
                <a:lnTo>
                  <a:pt x="12093" y="2020"/>
                </a:lnTo>
                <a:lnTo>
                  <a:pt x="12385" y="2239"/>
                </a:lnTo>
                <a:lnTo>
                  <a:pt x="12653" y="2458"/>
                </a:lnTo>
                <a:lnTo>
                  <a:pt x="12872" y="2701"/>
                </a:lnTo>
                <a:lnTo>
                  <a:pt x="13091" y="2944"/>
                </a:lnTo>
                <a:lnTo>
                  <a:pt x="13188" y="3066"/>
                </a:lnTo>
                <a:lnTo>
                  <a:pt x="13286" y="3188"/>
                </a:lnTo>
                <a:lnTo>
                  <a:pt x="13115" y="3382"/>
                </a:lnTo>
                <a:lnTo>
                  <a:pt x="12896" y="3188"/>
                </a:lnTo>
                <a:lnTo>
                  <a:pt x="12677" y="2993"/>
                </a:lnTo>
                <a:lnTo>
                  <a:pt x="12580" y="2920"/>
                </a:lnTo>
                <a:lnTo>
                  <a:pt x="12458" y="2871"/>
                </a:lnTo>
                <a:lnTo>
                  <a:pt x="12337" y="2823"/>
                </a:lnTo>
                <a:lnTo>
                  <a:pt x="12215" y="2798"/>
                </a:lnTo>
                <a:lnTo>
                  <a:pt x="12166" y="2823"/>
                </a:lnTo>
                <a:lnTo>
                  <a:pt x="12142" y="2847"/>
                </a:lnTo>
                <a:lnTo>
                  <a:pt x="12118" y="2896"/>
                </a:lnTo>
                <a:lnTo>
                  <a:pt x="12142" y="2944"/>
                </a:lnTo>
                <a:lnTo>
                  <a:pt x="12215" y="3042"/>
                </a:lnTo>
                <a:lnTo>
                  <a:pt x="12288" y="3115"/>
                </a:lnTo>
                <a:lnTo>
                  <a:pt x="12458" y="3261"/>
                </a:lnTo>
                <a:lnTo>
                  <a:pt x="12677" y="3480"/>
                </a:lnTo>
                <a:lnTo>
                  <a:pt x="12896" y="3650"/>
                </a:lnTo>
                <a:lnTo>
                  <a:pt x="12921" y="3650"/>
                </a:lnTo>
                <a:lnTo>
                  <a:pt x="12750" y="3869"/>
                </a:lnTo>
                <a:lnTo>
                  <a:pt x="12653" y="3747"/>
                </a:lnTo>
                <a:lnTo>
                  <a:pt x="12531" y="3626"/>
                </a:lnTo>
                <a:lnTo>
                  <a:pt x="12458" y="3528"/>
                </a:lnTo>
                <a:lnTo>
                  <a:pt x="12361" y="3431"/>
                </a:lnTo>
                <a:lnTo>
                  <a:pt x="12264" y="3334"/>
                </a:lnTo>
                <a:lnTo>
                  <a:pt x="12142" y="3285"/>
                </a:lnTo>
                <a:lnTo>
                  <a:pt x="12118" y="3285"/>
                </a:lnTo>
                <a:lnTo>
                  <a:pt x="12069" y="3309"/>
                </a:lnTo>
                <a:lnTo>
                  <a:pt x="12069" y="3334"/>
                </a:lnTo>
                <a:lnTo>
                  <a:pt x="12069" y="3382"/>
                </a:lnTo>
                <a:lnTo>
                  <a:pt x="12093" y="3504"/>
                </a:lnTo>
                <a:lnTo>
                  <a:pt x="12142" y="3626"/>
                </a:lnTo>
                <a:lnTo>
                  <a:pt x="12288" y="3869"/>
                </a:lnTo>
                <a:lnTo>
                  <a:pt x="12385" y="4039"/>
                </a:lnTo>
                <a:lnTo>
                  <a:pt x="12531" y="4210"/>
                </a:lnTo>
                <a:lnTo>
                  <a:pt x="12434" y="4331"/>
                </a:lnTo>
                <a:lnTo>
                  <a:pt x="12312" y="4526"/>
                </a:lnTo>
                <a:lnTo>
                  <a:pt x="12215" y="4356"/>
                </a:lnTo>
                <a:lnTo>
                  <a:pt x="12069" y="4185"/>
                </a:lnTo>
                <a:lnTo>
                  <a:pt x="11947" y="4015"/>
                </a:lnTo>
                <a:lnTo>
                  <a:pt x="11850" y="3845"/>
                </a:lnTo>
                <a:lnTo>
                  <a:pt x="11801" y="3796"/>
                </a:lnTo>
                <a:lnTo>
                  <a:pt x="11753" y="3772"/>
                </a:lnTo>
                <a:lnTo>
                  <a:pt x="11680" y="3772"/>
                </a:lnTo>
                <a:lnTo>
                  <a:pt x="11631" y="3845"/>
                </a:lnTo>
                <a:lnTo>
                  <a:pt x="11631" y="3966"/>
                </a:lnTo>
                <a:lnTo>
                  <a:pt x="11655" y="4064"/>
                </a:lnTo>
                <a:lnTo>
                  <a:pt x="11704" y="4185"/>
                </a:lnTo>
                <a:lnTo>
                  <a:pt x="11753" y="4283"/>
                </a:lnTo>
                <a:lnTo>
                  <a:pt x="12118" y="4842"/>
                </a:lnTo>
                <a:lnTo>
                  <a:pt x="12166" y="4891"/>
                </a:lnTo>
                <a:lnTo>
                  <a:pt x="12239" y="4915"/>
                </a:lnTo>
                <a:lnTo>
                  <a:pt x="12264" y="4940"/>
                </a:lnTo>
                <a:lnTo>
                  <a:pt x="12288" y="4964"/>
                </a:lnTo>
                <a:lnTo>
                  <a:pt x="12410" y="5232"/>
                </a:lnTo>
                <a:lnTo>
                  <a:pt x="12458" y="5524"/>
                </a:lnTo>
                <a:lnTo>
                  <a:pt x="12483" y="5694"/>
                </a:lnTo>
                <a:lnTo>
                  <a:pt x="12507" y="5864"/>
                </a:lnTo>
                <a:lnTo>
                  <a:pt x="12507" y="6035"/>
                </a:lnTo>
                <a:lnTo>
                  <a:pt x="12531" y="6205"/>
                </a:lnTo>
                <a:lnTo>
                  <a:pt x="12580" y="6278"/>
                </a:lnTo>
                <a:lnTo>
                  <a:pt x="12629" y="6302"/>
                </a:lnTo>
                <a:lnTo>
                  <a:pt x="12702" y="6327"/>
                </a:lnTo>
                <a:lnTo>
                  <a:pt x="12775" y="6327"/>
                </a:lnTo>
                <a:lnTo>
                  <a:pt x="12994" y="6400"/>
                </a:lnTo>
                <a:lnTo>
                  <a:pt x="13213" y="6424"/>
                </a:lnTo>
                <a:lnTo>
                  <a:pt x="13651" y="6473"/>
                </a:lnTo>
                <a:lnTo>
                  <a:pt x="13967" y="6521"/>
                </a:lnTo>
                <a:lnTo>
                  <a:pt x="14283" y="6570"/>
                </a:lnTo>
                <a:lnTo>
                  <a:pt x="14502" y="6643"/>
                </a:lnTo>
                <a:lnTo>
                  <a:pt x="14600" y="6692"/>
                </a:lnTo>
                <a:lnTo>
                  <a:pt x="14697" y="6692"/>
                </a:lnTo>
                <a:lnTo>
                  <a:pt x="14673" y="6959"/>
                </a:lnTo>
                <a:lnTo>
                  <a:pt x="14648" y="7227"/>
                </a:lnTo>
                <a:lnTo>
                  <a:pt x="14673" y="7738"/>
                </a:lnTo>
                <a:lnTo>
                  <a:pt x="14648" y="8176"/>
                </a:lnTo>
                <a:lnTo>
                  <a:pt x="14648" y="8395"/>
                </a:lnTo>
                <a:lnTo>
                  <a:pt x="14673" y="8614"/>
                </a:lnTo>
                <a:lnTo>
                  <a:pt x="14454" y="8638"/>
                </a:lnTo>
                <a:lnTo>
                  <a:pt x="14454" y="8638"/>
                </a:lnTo>
                <a:lnTo>
                  <a:pt x="14478" y="8541"/>
                </a:lnTo>
                <a:lnTo>
                  <a:pt x="14478" y="8443"/>
                </a:lnTo>
                <a:lnTo>
                  <a:pt x="14454" y="8249"/>
                </a:lnTo>
                <a:lnTo>
                  <a:pt x="14405" y="7981"/>
                </a:lnTo>
                <a:lnTo>
                  <a:pt x="14381" y="7884"/>
                </a:lnTo>
                <a:lnTo>
                  <a:pt x="14332" y="7762"/>
                </a:lnTo>
                <a:lnTo>
                  <a:pt x="14308" y="7738"/>
                </a:lnTo>
                <a:lnTo>
                  <a:pt x="14283" y="7713"/>
                </a:lnTo>
                <a:lnTo>
                  <a:pt x="14235" y="7738"/>
                </a:lnTo>
                <a:lnTo>
                  <a:pt x="14210" y="7762"/>
                </a:lnTo>
                <a:lnTo>
                  <a:pt x="14162" y="7884"/>
                </a:lnTo>
                <a:lnTo>
                  <a:pt x="14137" y="7981"/>
                </a:lnTo>
                <a:lnTo>
                  <a:pt x="14113" y="8249"/>
                </a:lnTo>
                <a:lnTo>
                  <a:pt x="14113" y="8468"/>
                </a:lnTo>
                <a:lnTo>
                  <a:pt x="14137" y="8565"/>
                </a:lnTo>
                <a:lnTo>
                  <a:pt x="14186" y="8662"/>
                </a:lnTo>
                <a:lnTo>
                  <a:pt x="13797" y="8687"/>
                </a:lnTo>
                <a:lnTo>
                  <a:pt x="13699" y="8687"/>
                </a:lnTo>
                <a:lnTo>
                  <a:pt x="13748" y="8589"/>
                </a:lnTo>
                <a:lnTo>
                  <a:pt x="13797" y="8346"/>
                </a:lnTo>
                <a:lnTo>
                  <a:pt x="13845" y="8103"/>
                </a:lnTo>
                <a:lnTo>
                  <a:pt x="13870" y="7835"/>
                </a:lnTo>
                <a:lnTo>
                  <a:pt x="13845" y="7762"/>
                </a:lnTo>
                <a:lnTo>
                  <a:pt x="13772" y="7713"/>
                </a:lnTo>
                <a:lnTo>
                  <a:pt x="13699" y="7713"/>
                </a:lnTo>
                <a:lnTo>
                  <a:pt x="13651" y="7762"/>
                </a:lnTo>
                <a:lnTo>
                  <a:pt x="13626" y="7811"/>
                </a:lnTo>
                <a:lnTo>
                  <a:pt x="13480" y="8273"/>
                </a:lnTo>
                <a:lnTo>
                  <a:pt x="13407" y="8492"/>
                </a:lnTo>
                <a:lnTo>
                  <a:pt x="13407" y="8614"/>
                </a:lnTo>
                <a:lnTo>
                  <a:pt x="13407" y="8662"/>
                </a:lnTo>
                <a:lnTo>
                  <a:pt x="13432" y="8711"/>
                </a:lnTo>
                <a:lnTo>
                  <a:pt x="13237" y="8711"/>
                </a:lnTo>
                <a:lnTo>
                  <a:pt x="13042" y="8735"/>
                </a:lnTo>
                <a:lnTo>
                  <a:pt x="13091" y="8443"/>
                </a:lnTo>
                <a:lnTo>
                  <a:pt x="13115" y="8176"/>
                </a:lnTo>
                <a:lnTo>
                  <a:pt x="13091" y="8030"/>
                </a:lnTo>
                <a:lnTo>
                  <a:pt x="13067" y="7908"/>
                </a:lnTo>
                <a:lnTo>
                  <a:pt x="13042" y="7859"/>
                </a:lnTo>
                <a:lnTo>
                  <a:pt x="13018" y="7835"/>
                </a:lnTo>
                <a:lnTo>
                  <a:pt x="12969" y="7835"/>
                </a:lnTo>
                <a:lnTo>
                  <a:pt x="12921" y="7859"/>
                </a:lnTo>
                <a:lnTo>
                  <a:pt x="12848" y="7957"/>
                </a:lnTo>
                <a:lnTo>
                  <a:pt x="12823" y="8054"/>
                </a:lnTo>
                <a:lnTo>
                  <a:pt x="12750" y="8273"/>
                </a:lnTo>
                <a:lnTo>
                  <a:pt x="12604" y="8906"/>
                </a:lnTo>
                <a:lnTo>
                  <a:pt x="12604" y="8954"/>
                </a:lnTo>
                <a:lnTo>
                  <a:pt x="12629" y="9027"/>
                </a:lnTo>
                <a:lnTo>
                  <a:pt x="12507" y="9271"/>
                </a:lnTo>
                <a:lnTo>
                  <a:pt x="12385" y="9514"/>
                </a:lnTo>
                <a:lnTo>
                  <a:pt x="12288" y="9660"/>
                </a:lnTo>
                <a:lnTo>
                  <a:pt x="12191" y="9806"/>
                </a:lnTo>
                <a:lnTo>
                  <a:pt x="11996" y="10049"/>
                </a:lnTo>
                <a:lnTo>
                  <a:pt x="11947" y="10122"/>
                </a:lnTo>
                <a:lnTo>
                  <a:pt x="11947" y="10171"/>
                </a:lnTo>
                <a:lnTo>
                  <a:pt x="11972" y="10244"/>
                </a:lnTo>
                <a:lnTo>
                  <a:pt x="11996" y="10293"/>
                </a:lnTo>
                <a:lnTo>
                  <a:pt x="12045" y="10341"/>
                </a:lnTo>
                <a:lnTo>
                  <a:pt x="12166" y="10341"/>
                </a:lnTo>
                <a:lnTo>
                  <a:pt x="12239" y="10317"/>
                </a:lnTo>
                <a:lnTo>
                  <a:pt x="12337" y="10487"/>
                </a:lnTo>
                <a:lnTo>
                  <a:pt x="12483" y="10633"/>
                </a:lnTo>
                <a:lnTo>
                  <a:pt x="12726" y="10950"/>
                </a:lnTo>
                <a:lnTo>
                  <a:pt x="12994" y="11339"/>
                </a:lnTo>
                <a:lnTo>
                  <a:pt x="13237" y="11728"/>
                </a:lnTo>
                <a:lnTo>
                  <a:pt x="13067" y="11947"/>
                </a:lnTo>
                <a:lnTo>
                  <a:pt x="12872" y="12166"/>
                </a:lnTo>
                <a:lnTo>
                  <a:pt x="12483" y="12556"/>
                </a:lnTo>
                <a:lnTo>
                  <a:pt x="12191" y="12848"/>
                </a:lnTo>
                <a:lnTo>
                  <a:pt x="12045" y="12994"/>
                </a:lnTo>
                <a:lnTo>
                  <a:pt x="11923" y="13164"/>
                </a:lnTo>
                <a:lnTo>
                  <a:pt x="11704" y="13018"/>
                </a:lnTo>
                <a:lnTo>
                  <a:pt x="11874" y="12945"/>
                </a:lnTo>
                <a:lnTo>
                  <a:pt x="12020" y="12848"/>
                </a:lnTo>
                <a:lnTo>
                  <a:pt x="12288" y="12677"/>
                </a:lnTo>
                <a:lnTo>
                  <a:pt x="12337" y="12629"/>
                </a:lnTo>
                <a:lnTo>
                  <a:pt x="12361" y="12580"/>
                </a:lnTo>
                <a:lnTo>
                  <a:pt x="12361" y="12507"/>
                </a:lnTo>
                <a:lnTo>
                  <a:pt x="12337" y="12458"/>
                </a:lnTo>
                <a:lnTo>
                  <a:pt x="12312" y="12434"/>
                </a:lnTo>
                <a:lnTo>
                  <a:pt x="12264" y="12385"/>
                </a:lnTo>
                <a:lnTo>
                  <a:pt x="12191" y="12385"/>
                </a:lnTo>
                <a:lnTo>
                  <a:pt x="12118" y="12410"/>
                </a:lnTo>
                <a:lnTo>
                  <a:pt x="11899" y="12531"/>
                </a:lnTo>
                <a:lnTo>
                  <a:pt x="11655" y="12677"/>
                </a:lnTo>
                <a:lnTo>
                  <a:pt x="11388" y="12799"/>
                </a:lnTo>
                <a:lnTo>
                  <a:pt x="11266" y="12726"/>
                </a:lnTo>
                <a:lnTo>
                  <a:pt x="11315" y="12702"/>
                </a:lnTo>
                <a:lnTo>
                  <a:pt x="11534" y="12556"/>
                </a:lnTo>
                <a:lnTo>
                  <a:pt x="11631" y="12458"/>
                </a:lnTo>
                <a:lnTo>
                  <a:pt x="11704" y="12337"/>
                </a:lnTo>
                <a:lnTo>
                  <a:pt x="11728" y="12288"/>
                </a:lnTo>
                <a:lnTo>
                  <a:pt x="11728" y="12239"/>
                </a:lnTo>
                <a:lnTo>
                  <a:pt x="11704" y="12166"/>
                </a:lnTo>
                <a:lnTo>
                  <a:pt x="11680" y="12118"/>
                </a:lnTo>
                <a:lnTo>
                  <a:pt x="11631" y="12093"/>
                </a:lnTo>
                <a:lnTo>
                  <a:pt x="11582" y="12069"/>
                </a:lnTo>
                <a:lnTo>
                  <a:pt x="11534" y="12069"/>
                </a:lnTo>
                <a:lnTo>
                  <a:pt x="11461" y="12093"/>
                </a:lnTo>
                <a:lnTo>
                  <a:pt x="11290" y="12264"/>
                </a:lnTo>
                <a:lnTo>
                  <a:pt x="11096" y="12410"/>
                </a:lnTo>
                <a:lnTo>
                  <a:pt x="10974" y="12507"/>
                </a:lnTo>
                <a:lnTo>
                  <a:pt x="10731" y="12288"/>
                </a:lnTo>
                <a:lnTo>
                  <a:pt x="10950" y="12142"/>
                </a:lnTo>
                <a:lnTo>
                  <a:pt x="11071" y="12069"/>
                </a:lnTo>
                <a:lnTo>
                  <a:pt x="11193" y="11996"/>
                </a:lnTo>
                <a:lnTo>
                  <a:pt x="11242" y="11947"/>
                </a:lnTo>
                <a:lnTo>
                  <a:pt x="11266" y="11899"/>
                </a:lnTo>
                <a:lnTo>
                  <a:pt x="11290" y="11826"/>
                </a:lnTo>
                <a:lnTo>
                  <a:pt x="11290" y="11753"/>
                </a:lnTo>
                <a:lnTo>
                  <a:pt x="11266" y="11704"/>
                </a:lnTo>
                <a:lnTo>
                  <a:pt x="11217" y="11680"/>
                </a:lnTo>
                <a:lnTo>
                  <a:pt x="11096" y="11680"/>
                </a:lnTo>
                <a:lnTo>
                  <a:pt x="10974" y="11753"/>
                </a:lnTo>
                <a:lnTo>
                  <a:pt x="10877" y="11801"/>
                </a:lnTo>
                <a:lnTo>
                  <a:pt x="10633" y="11947"/>
                </a:lnTo>
                <a:lnTo>
                  <a:pt x="10390" y="12093"/>
                </a:lnTo>
                <a:lnTo>
                  <a:pt x="10293" y="12069"/>
                </a:lnTo>
                <a:lnTo>
                  <a:pt x="10147" y="12069"/>
                </a:lnTo>
                <a:lnTo>
                  <a:pt x="10098" y="12118"/>
                </a:lnTo>
                <a:lnTo>
                  <a:pt x="9952" y="12118"/>
                </a:lnTo>
                <a:lnTo>
                  <a:pt x="9855" y="12191"/>
                </a:lnTo>
                <a:lnTo>
                  <a:pt x="9733" y="12264"/>
                </a:lnTo>
                <a:lnTo>
                  <a:pt x="9587" y="12312"/>
                </a:lnTo>
                <a:lnTo>
                  <a:pt x="9319" y="12385"/>
                </a:lnTo>
                <a:lnTo>
                  <a:pt x="9198" y="12434"/>
                </a:lnTo>
                <a:lnTo>
                  <a:pt x="9100" y="12507"/>
                </a:lnTo>
                <a:lnTo>
                  <a:pt x="8979" y="12507"/>
                </a:lnTo>
                <a:lnTo>
                  <a:pt x="8930" y="12556"/>
                </a:lnTo>
                <a:lnTo>
                  <a:pt x="8906" y="12604"/>
                </a:lnTo>
                <a:lnTo>
                  <a:pt x="8906" y="12629"/>
                </a:lnTo>
                <a:lnTo>
                  <a:pt x="8857" y="12629"/>
                </a:lnTo>
                <a:lnTo>
                  <a:pt x="8735" y="12677"/>
                </a:lnTo>
                <a:lnTo>
                  <a:pt x="8638" y="12726"/>
                </a:lnTo>
                <a:lnTo>
                  <a:pt x="8419" y="12848"/>
                </a:lnTo>
                <a:lnTo>
                  <a:pt x="8297" y="12872"/>
                </a:lnTo>
                <a:lnTo>
                  <a:pt x="8200" y="12896"/>
                </a:lnTo>
                <a:lnTo>
                  <a:pt x="8103" y="12921"/>
                </a:lnTo>
                <a:lnTo>
                  <a:pt x="8005" y="12945"/>
                </a:lnTo>
                <a:lnTo>
                  <a:pt x="7957" y="13018"/>
                </a:lnTo>
                <a:lnTo>
                  <a:pt x="7981" y="13067"/>
                </a:lnTo>
                <a:lnTo>
                  <a:pt x="8030" y="13140"/>
                </a:lnTo>
                <a:lnTo>
                  <a:pt x="8127" y="13188"/>
                </a:lnTo>
                <a:lnTo>
                  <a:pt x="8224" y="13213"/>
                </a:lnTo>
                <a:lnTo>
                  <a:pt x="8346" y="13188"/>
                </a:lnTo>
                <a:lnTo>
                  <a:pt x="8468" y="13164"/>
                </a:lnTo>
                <a:lnTo>
                  <a:pt x="8589" y="13115"/>
                </a:lnTo>
                <a:lnTo>
                  <a:pt x="8833" y="12994"/>
                </a:lnTo>
                <a:lnTo>
                  <a:pt x="8808" y="13115"/>
                </a:lnTo>
                <a:lnTo>
                  <a:pt x="8638" y="13213"/>
                </a:lnTo>
                <a:lnTo>
                  <a:pt x="8443" y="13310"/>
                </a:lnTo>
                <a:lnTo>
                  <a:pt x="8224" y="13383"/>
                </a:lnTo>
                <a:lnTo>
                  <a:pt x="8127" y="13432"/>
                </a:lnTo>
                <a:lnTo>
                  <a:pt x="8054" y="13480"/>
                </a:lnTo>
                <a:lnTo>
                  <a:pt x="8030" y="13553"/>
                </a:lnTo>
                <a:lnTo>
                  <a:pt x="8054" y="13602"/>
                </a:lnTo>
                <a:lnTo>
                  <a:pt x="8103" y="13651"/>
                </a:lnTo>
                <a:lnTo>
                  <a:pt x="8176" y="13675"/>
                </a:lnTo>
                <a:lnTo>
                  <a:pt x="8297" y="13699"/>
                </a:lnTo>
                <a:lnTo>
                  <a:pt x="8443" y="13651"/>
                </a:lnTo>
                <a:lnTo>
                  <a:pt x="8589" y="13626"/>
                </a:lnTo>
                <a:lnTo>
                  <a:pt x="8760" y="13553"/>
                </a:lnTo>
                <a:lnTo>
                  <a:pt x="8711" y="13797"/>
                </a:lnTo>
                <a:lnTo>
                  <a:pt x="8711" y="13821"/>
                </a:lnTo>
                <a:lnTo>
                  <a:pt x="8662" y="13845"/>
                </a:lnTo>
                <a:lnTo>
                  <a:pt x="8419" y="13918"/>
                </a:lnTo>
                <a:lnTo>
                  <a:pt x="8176" y="13991"/>
                </a:lnTo>
                <a:lnTo>
                  <a:pt x="8030" y="14016"/>
                </a:lnTo>
                <a:lnTo>
                  <a:pt x="7957" y="14040"/>
                </a:lnTo>
                <a:lnTo>
                  <a:pt x="7957" y="14089"/>
                </a:lnTo>
                <a:lnTo>
                  <a:pt x="7932" y="14113"/>
                </a:lnTo>
                <a:lnTo>
                  <a:pt x="7932" y="14162"/>
                </a:lnTo>
                <a:lnTo>
                  <a:pt x="7957" y="14186"/>
                </a:lnTo>
                <a:lnTo>
                  <a:pt x="8030" y="14235"/>
                </a:lnTo>
                <a:lnTo>
                  <a:pt x="8127" y="14259"/>
                </a:lnTo>
                <a:lnTo>
                  <a:pt x="8224" y="14283"/>
                </a:lnTo>
                <a:lnTo>
                  <a:pt x="8322" y="14283"/>
                </a:lnTo>
                <a:lnTo>
                  <a:pt x="8419" y="14259"/>
                </a:lnTo>
                <a:lnTo>
                  <a:pt x="8614" y="14210"/>
                </a:lnTo>
                <a:lnTo>
                  <a:pt x="8614" y="14210"/>
                </a:lnTo>
                <a:lnTo>
                  <a:pt x="8589" y="14381"/>
                </a:lnTo>
                <a:lnTo>
                  <a:pt x="8589" y="14575"/>
                </a:lnTo>
                <a:lnTo>
                  <a:pt x="8103" y="14575"/>
                </a:lnTo>
                <a:lnTo>
                  <a:pt x="7616" y="14624"/>
                </a:lnTo>
                <a:lnTo>
                  <a:pt x="6765" y="14624"/>
                </a:lnTo>
                <a:lnTo>
                  <a:pt x="6765" y="14405"/>
                </a:lnTo>
                <a:lnTo>
                  <a:pt x="6740" y="14162"/>
                </a:lnTo>
                <a:lnTo>
                  <a:pt x="6692" y="13748"/>
                </a:lnTo>
                <a:lnTo>
                  <a:pt x="6643" y="13432"/>
                </a:lnTo>
                <a:lnTo>
                  <a:pt x="6570" y="13042"/>
                </a:lnTo>
                <a:lnTo>
                  <a:pt x="6521" y="12848"/>
                </a:lnTo>
                <a:lnTo>
                  <a:pt x="6448" y="12702"/>
                </a:lnTo>
                <a:lnTo>
                  <a:pt x="6351" y="12556"/>
                </a:lnTo>
                <a:lnTo>
                  <a:pt x="6302" y="12531"/>
                </a:lnTo>
                <a:lnTo>
                  <a:pt x="6229" y="12483"/>
                </a:lnTo>
                <a:lnTo>
                  <a:pt x="6156" y="12483"/>
                </a:lnTo>
                <a:lnTo>
                  <a:pt x="6083" y="12507"/>
                </a:lnTo>
                <a:lnTo>
                  <a:pt x="5864" y="12434"/>
                </a:lnTo>
                <a:lnTo>
                  <a:pt x="5670" y="12385"/>
                </a:lnTo>
                <a:lnTo>
                  <a:pt x="5524" y="12312"/>
                </a:lnTo>
                <a:lnTo>
                  <a:pt x="5378" y="12239"/>
                </a:lnTo>
                <a:lnTo>
                  <a:pt x="5232" y="12166"/>
                </a:lnTo>
                <a:lnTo>
                  <a:pt x="5086" y="12118"/>
                </a:lnTo>
                <a:lnTo>
                  <a:pt x="5013" y="12045"/>
                </a:lnTo>
                <a:lnTo>
                  <a:pt x="4940" y="11996"/>
                </a:lnTo>
                <a:lnTo>
                  <a:pt x="4842" y="11996"/>
                </a:lnTo>
                <a:lnTo>
                  <a:pt x="4794" y="12020"/>
                </a:lnTo>
                <a:lnTo>
                  <a:pt x="4745" y="12069"/>
                </a:lnTo>
                <a:lnTo>
                  <a:pt x="4429" y="11923"/>
                </a:lnTo>
                <a:lnTo>
                  <a:pt x="4210" y="11826"/>
                </a:lnTo>
                <a:lnTo>
                  <a:pt x="4112" y="11801"/>
                </a:lnTo>
                <a:lnTo>
                  <a:pt x="4064" y="11801"/>
                </a:lnTo>
                <a:lnTo>
                  <a:pt x="4015" y="11826"/>
                </a:lnTo>
                <a:lnTo>
                  <a:pt x="3966" y="11850"/>
                </a:lnTo>
                <a:lnTo>
                  <a:pt x="3966" y="11899"/>
                </a:lnTo>
                <a:lnTo>
                  <a:pt x="3966" y="11947"/>
                </a:lnTo>
                <a:lnTo>
                  <a:pt x="3991" y="12020"/>
                </a:lnTo>
                <a:lnTo>
                  <a:pt x="4088" y="12093"/>
                </a:lnTo>
                <a:lnTo>
                  <a:pt x="4307" y="12239"/>
                </a:lnTo>
                <a:lnTo>
                  <a:pt x="4477" y="12361"/>
                </a:lnTo>
                <a:lnTo>
                  <a:pt x="4356" y="12507"/>
                </a:lnTo>
                <a:lnTo>
                  <a:pt x="4331" y="12434"/>
                </a:lnTo>
                <a:lnTo>
                  <a:pt x="4283" y="12385"/>
                </a:lnTo>
                <a:lnTo>
                  <a:pt x="4185" y="12337"/>
                </a:lnTo>
                <a:lnTo>
                  <a:pt x="4088" y="12337"/>
                </a:lnTo>
                <a:lnTo>
                  <a:pt x="3942" y="12312"/>
                </a:lnTo>
                <a:lnTo>
                  <a:pt x="3820" y="12264"/>
                </a:lnTo>
                <a:lnTo>
                  <a:pt x="3723" y="12191"/>
                </a:lnTo>
                <a:lnTo>
                  <a:pt x="3601" y="12118"/>
                </a:lnTo>
                <a:lnTo>
                  <a:pt x="3504" y="12045"/>
                </a:lnTo>
                <a:lnTo>
                  <a:pt x="3382" y="11996"/>
                </a:lnTo>
                <a:lnTo>
                  <a:pt x="3334" y="11996"/>
                </a:lnTo>
                <a:lnTo>
                  <a:pt x="3309" y="12020"/>
                </a:lnTo>
                <a:lnTo>
                  <a:pt x="3285" y="12045"/>
                </a:lnTo>
                <a:lnTo>
                  <a:pt x="3285" y="12142"/>
                </a:lnTo>
                <a:lnTo>
                  <a:pt x="3309" y="12215"/>
                </a:lnTo>
                <a:lnTo>
                  <a:pt x="3334" y="12288"/>
                </a:lnTo>
                <a:lnTo>
                  <a:pt x="3382" y="12337"/>
                </a:lnTo>
                <a:lnTo>
                  <a:pt x="3504" y="12458"/>
                </a:lnTo>
                <a:lnTo>
                  <a:pt x="3650" y="12556"/>
                </a:lnTo>
                <a:lnTo>
                  <a:pt x="3747" y="12629"/>
                </a:lnTo>
                <a:lnTo>
                  <a:pt x="3869" y="12677"/>
                </a:lnTo>
                <a:lnTo>
                  <a:pt x="4015" y="12702"/>
                </a:lnTo>
                <a:lnTo>
                  <a:pt x="4137" y="12702"/>
                </a:lnTo>
                <a:lnTo>
                  <a:pt x="3820" y="12969"/>
                </a:lnTo>
                <a:lnTo>
                  <a:pt x="3796" y="12921"/>
                </a:lnTo>
                <a:lnTo>
                  <a:pt x="3772" y="12872"/>
                </a:lnTo>
                <a:lnTo>
                  <a:pt x="3723" y="12848"/>
                </a:lnTo>
                <a:lnTo>
                  <a:pt x="3650" y="12823"/>
                </a:lnTo>
                <a:lnTo>
                  <a:pt x="3553" y="12823"/>
                </a:lnTo>
                <a:lnTo>
                  <a:pt x="3480" y="12799"/>
                </a:lnTo>
                <a:lnTo>
                  <a:pt x="3334" y="12702"/>
                </a:lnTo>
                <a:lnTo>
                  <a:pt x="3188" y="12580"/>
                </a:lnTo>
                <a:lnTo>
                  <a:pt x="3163" y="12556"/>
                </a:lnTo>
                <a:lnTo>
                  <a:pt x="3115" y="12531"/>
                </a:lnTo>
                <a:lnTo>
                  <a:pt x="3066" y="12507"/>
                </a:lnTo>
                <a:lnTo>
                  <a:pt x="3017" y="12483"/>
                </a:lnTo>
                <a:lnTo>
                  <a:pt x="2993" y="12483"/>
                </a:lnTo>
                <a:lnTo>
                  <a:pt x="2969" y="12507"/>
                </a:lnTo>
                <a:lnTo>
                  <a:pt x="2944" y="12604"/>
                </a:lnTo>
                <a:lnTo>
                  <a:pt x="2944" y="12677"/>
                </a:lnTo>
                <a:lnTo>
                  <a:pt x="2944" y="12726"/>
                </a:lnTo>
                <a:lnTo>
                  <a:pt x="2969" y="12799"/>
                </a:lnTo>
                <a:lnTo>
                  <a:pt x="3017" y="12872"/>
                </a:lnTo>
                <a:lnTo>
                  <a:pt x="3115" y="12969"/>
                </a:lnTo>
                <a:lnTo>
                  <a:pt x="3285" y="13115"/>
                </a:lnTo>
                <a:lnTo>
                  <a:pt x="3382" y="13164"/>
                </a:lnTo>
                <a:lnTo>
                  <a:pt x="3504" y="13213"/>
                </a:lnTo>
                <a:lnTo>
                  <a:pt x="3309" y="13310"/>
                </a:lnTo>
                <a:lnTo>
                  <a:pt x="3261" y="13286"/>
                </a:lnTo>
                <a:lnTo>
                  <a:pt x="2896" y="12969"/>
                </a:lnTo>
                <a:lnTo>
                  <a:pt x="2531" y="12629"/>
                </a:lnTo>
                <a:lnTo>
                  <a:pt x="2214" y="12312"/>
                </a:lnTo>
                <a:lnTo>
                  <a:pt x="2068" y="12118"/>
                </a:lnTo>
                <a:lnTo>
                  <a:pt x="1947" y="11947"/>
                </a:lnTo>
                <a:lnTo>
                  <a:pt x="2093" y="11777"/>
                </a:lnTo>
                <a:lnTo>
                  <a:pt x="2214" y="11607"/>
                </a:lnTo>
                <a:lnTo>
                  <a:pt x="2433" y="11242"/>
                </a:lnTo>
                <a:lnTo>
                  <a:pt x="2798" y="10779"/>
                </a:lnTo>
                <a:lnTo>
                  <a:pt x="3139" y="10317"/>
                </a:lnTo>
                <a:lnTo>
                  <a:pt x="3163" y="10293"/>
                </a:lnTo>
                <a:lnTo>
                  <a:pt x="3236" y="10244"/>
                </a:lnTo>
                <a:lnTo>
                  <a:pt x="3285" y="10147"/>
                </a:lnTo>
                <a:lnTo>
                  <a:pt x="3285" y="10074"/>
                </a:lnTo>
                <a:lnTo>
                  <a:pt x="3261" y="10025"/>
                </a:lnTo>
                <a:lnTo>
                  <a:pt x="3212" y="9976"/>
                </a:lnTo>
                <a:lnTo>
                  <a:pt x="3090" y="9855"/>
                </a:lnTo>
                <a:lnTo>
                  <a:pt x="2969" y="9709"/>
                </a:lnTo>
                <a:lnTo>
                  <a:pt x="2750" y="9441"/>
                </a:lnTo>
                <a:lnTo>
                  <a:pt x="2628" y="9246"/>
                </a:lnTo>
                <a:lnTo>
                  <a:pt x="2628" y="9222"/>
                </a:lnTo>
                <a:lnTo>
                  <a:pt x="2628" y="9149"/>
                </a:lnTo>
                <a:lnTo>
                  <a:pt x="2604" y="9076"/>
                </a:lnTo>
                <a:lnTo>
                  <a:pt x="2579" y="9003"/>
                </a:lnTo>
                <a:lnTo>
                  <a:pt x="2506" y="8954"/>
                </a:lnTo>
                <a:lnTo>
                  <a:pt x="2409" y="8930"/>
                </a:lnTo>
                <a:lnTo>
                  <a:pt x="1460" y="8881"/>
                </a:lnTo>
                <a:lnTo>
                  <a:pt x="998" y="8808"/>
                </a:lnTo>
                <a:lnTo>
                  <a:pt x="754" y="8784"/>
                </a:lnTo>
                <a:lnTo>
                  <a:pt x="535" y="8711"/>
                </a:lnTo>
                <a:lnTo>
                  <a:pt x="535" y="8614"/>
                </a:lnTo>
                <a:lnTo>
                  <a:pt x="511" y="8492"/>
                </a:lnTo>
                <a:lnTo>
                  <a:pt x="462" y="8273"/>
                </a:lnTo>
                <a:lnTo>
                  <a:pt x="462" y="7908"/>
                </a:lnTo>
                <a:lnTo>
                  <a:pt x="462" y="7567"/>
                </a:lnTo>
                <a:lnTo>
                  <a:pt x="511" y="7105"/>
                </a:lnTo>
                <a:lnTo>
                  <a:pt x="535" y="6862"/>
                </a:lnTo>
                <a:lnTo>
                  <a:pt x="535" y="6740"/>
                </a:lnTo>
                <a:lnTo>
                  <a:pt x="511" y="6619"/>
                </a:lnTo>
                <a:lnTo>
                  <a:pt x="681" y="6570"/>
                </a:lnTo>
                <a:lnTo>
                  <a:pt x="1046" y="6497"/>
                </a:lnTo>
                <a:lnTo>
                  <a:pt x="949" y="6643"/>
                </a:lnTo>
                <a:lnTo>
                  <a:pt x="876" y="6789"/>
                </a:lnTo>
                <a:lnTo>
                  <a:pt x="754" y="7105"/>
                </a:lnTo>
                <a:lnTo>
                  <a:pt x="754" y="7203"/>
                </a:lnTo>
                <a:lnTo>
                  <a:pt x="779" y="7227"/>
                </a:lnTo>
                <a:lnTo>
                  <a:pt x="803" y="7276"/>
                </a:lnTo>
                <a:lnTo>
                  <a:pt x="876" y="7324"/>
                </a:lnTo>
                <a:lnTo>
                  <a:pt x="973" y="7324"/>
                </a:lnTo>
                <a:lnTo>
                  <a:pt x="1022" y="7300"/>
                </a:lnTo>
                <a:lnTo>
                  <a:pt x="1046" y="7276"/>
                </a:lnTo>
                <a:lnTo>
                  <a:pt x="1095" y="7203"/>
                </a:lnTo>
                <a:lnTo>
                  <a:pt x="1168" y="6984"/>
                </a:lnTo>
                <a:lnTo>
                  <a:pt x="1265" y="6765"/>
                </a:lnTo>
                <a:lnTo>
                  <a:pt x="1338" y="6619"/>
                </a:lnTo>
                <a:lnTo>
                  <a:pt x="1436" y="6448"/>
                </a:lnTo>
                <a:lnTo>
                  <a:pt x="1606" y="6424"/>
                </a:lnTo>
                <a:lnTo>
                  <a:pt x="1509" y="6570"/>
                </a:lnTo>
                <a:lnTo>
                  <a:pt x="1436" y="6740"/>
                </a:lnTo>
                <a:lnTo>
                  <a:pt x="1387" y="6911"/>
                </a:lnTo>
                <a:lnTo>
                  <a:pt x="1338" y="7057"/>
                </a:lnTo>
                <a:lnTo>
                  <a:pt x="1338" y="7105"/>
                </a:lnTo>
                <a:lnTo>
                  <a:pt x="1363" y="7154"/>
                </a:lnTo>
                <a:lnTo>
                  <a:pt x="1387" y="7203"/>
                </a:lnTo>
                <a:lnTo>
                  <a:pt x="1436" y="7251"/>
                </a:lnTo>
                <a:lnTo>
                  <a:pt x="1484" y="7276"/>
                </a:lnTo>
                <a:lnTo>
                  <a:pt x="1557" y="7276"/>
                </a:lnTo>
                <a:lnTo>
                  <a:pt x="1630" y="7227"/>
                </a:lnTo>
                <a:lnTo>
                  <a:pt x="1679" y="7178"/>
                </a:lnTo>
                <a:lnTo>
                  <a:pt x="1679" y="7154"/>
                </a:lnTo>
                <a:lnTo>
                  <a:pt x="1728" y="6935"/>
                </a:lnTo>
                <a:lnTo>
                  <a:pt x="1801" y="6716"/>
                </a:lnTo>
                <a:lnTo>
                  <a:pt x="1898" y="6570"/>
                </a:lnTo>
                <a:lnTo>
                  <a:pt x="1947" y="6424"/>
                </a:lnTo>
                <a:lnTo>
                  <a:pt x="2093" y="6424"/>
                </a:lnTo>
                <a:lnTo>
                  <a:pt x="2044" y="6546"/>
                </a:lnTo>
                <a:lnTo>
                  <a:pt x="1947" y="6813"/>
                </a:lnTo>
                <a:lnTo>
                  <a:pt x="1922" y="6935"/>
                </a:lnTo>
                <a:lnTo>
                  <a:pt x="1898" y="7057"/>
                </a:lnTo>
                <a:lnTo>
                  <a:pt x="1922" y="7105"/>
                </a:lnTo>
                <a:lnTo>
                  <a:pt x="1947" y="7154"/>
                </a:lnTo>
                <a:lnTo>
                  <a:pt x="2020" y="7203"/>
                </a:lnTo>
                <a:lnTo>
                  <a:pt x="2117" y="7203"/>
                </a:lnTo>
                <a:lnTo>
                  <a:pt x="2166" y="7178"/>
                </a:lnTo>
                <a:lnTo>
                  <a:pt x="2190" y="7130"/>
                </a:lnTo>
                <a:lnTo>
                  <a:pt x="2239" y="6935"/>
                </a:lnTo>
                <a:lnTo>
                  <a:pt x="2287" y="6716"/>
                </a:lnTo>
                <a:lnTo>
                  <a:pt x="2336" y="6546"/>
                </a:lnTo>
                <a:lnTo>
                  <a:pt x="2360" y="6400"/>
                </a:lnTo>
                <a:lnTo>
                  <a:pt x="2482" y="6375"/>
                </a:lnTo>
                <a:lnTo>
                  <a:pt x="2531" y="6351"/>
                </a:lnTo>
                <a:lnTo>
                  <a:pt x="2579" y="6302"/>
                </a:lnTo>
                <a:lnTo>
                  <a:pt x="2604" y="6254"/>
                </a:lnTo>
                <a:lnTo>
                  <a:pt x="2604" y="6205"/>
                </a:lnTo>
                <a:lnTo>
                  <a:pt x="2652" y="6132"/>
                </a:lnTo>
                <a:lnTo>
                  <a:pt x="2677" y="6059"/>
                </a:lnTo>
                <a:lnTo>
                  <a:pt x="2677" y="5913"/>
                </a:lnTo>
                <a:lnTo>
                  <a:pt x="2701" y="5767"/>
                </a:lnTo>
                <a:lnTo>
                  <a:pt x="2798" y="5499"/>
                </a:lnTo>
                <a:lnTo>
                  <a:pt x="2993" y="4964"/>
                </a:lnTo>
                <a:lnTo>
                  <a:pt x="3090" y="4891"/>
                </a:lnTo>
                <a:lnTo>
                  <a:pt x="3139" y="4794"/>
                </a:lnTo>
                <a:lnTo>
                  <a:pt x="3139" y="4745"/>
                </a:lnTo>
                <a:lnTo>
                  <a:pt x="3139" y="4696"/>
                </a:lnTo>
                <a:lnTo>
                  <a:pt x="3115" y="4648"/>
                </a:lnTo>
                <a:lnTo>
                  <a:pt x="3066" y="4575"/>
                </a:lnTo>
                <a:lnTo>
                  <a:pt x="2750" y="4234"/>
                </a:lnTo>
                <a:lnTo>
                  <a:pt x="2433" y="3893"/>
                </a:lnTo>
                <a:lnTo>
                  <a:pt x="2117" y="3528"/>
                </a:lnTo>
                <a:lnTo>
                  <a:pt x="1801" y="3188"/>
                </a:lnTo>
                <a:lnTo>
                  <a:pt x="1971" y="3042"/>
                </a:lnTo>
                <a:lnTo>
                  <a:pt x="2141" y="2871"/>
                </a:lnTo>
                <a:lnTo>
                  <a:pt x="2433" y="2506"/>
                </a:lnTo>
                <a:lnTo>
                  <a:pt x="2604" y="2336"/>
                </a:lnTo>
                <a:lnTo>
                  <a:pt x="2774" y="2166"/>
                </a:lnTo>
                <a:lnTo>
                  <a:pt x="2944" y="2044"/>
                </a:lnTo>
                <a:lnTo>
                  <a:pt x="3163" y="1947"/>
                </a:lnTo>
                <a:lnTo>
                  <a:pt x="3236" y="1922"/>
                </a:lnTo>
                <a:lnTo>
                  <a:pt x="3261" y="1922"/>
                </a:lnTo>
                <a:lnTo>
                  <a:pt x="3115" y="2020"/>
                </a:lnTo>
                <a:lnTo>
                  <a:pt x="2993" y="2117"/>
                </a:lnTo>
                <a:lnTo>
                  <a:pt x="2847" y="2263"/>
                </a:lnTo>
                <a:lnTo>
                  <a:pt x="2725" y="2409"/>
                </a:lnTo>
                <a:lnTo>
                  <a:pt x="2701" y="2506"/>
                </a:lnTo>
                <a:lnTo>
                  <a:pt x="2701" y="2579"/>
                </a:lnTo>
                <a:lnTo>
                  <a:pt x="2701" y="2652"/>
                </a:lnTo>
                <a:lnTo>
                  <a:pt x="2750" y="2701"/>
                </a:lnTo>
                <a:lnTo>
                  <a:pt x="2798" y="2725"/>
                </a:lnTo>
                <a:lnTo>
                  <a:pt x="2871" y="2725"/>
                </a:lnTo>
                <a:lnTo>
                  <a:pt x="2944" y="2677"/>
                </a:lnTo>
                <a:lnTo>
                  <a:pt x="2993" y="2628"/>
                </a:lnTo>
                <a:lnTo>
                  <a:pt x="3090" y="2506"/>
                </a:lnTo>
                <a:lnTo>
                  <a:pt x="3212" y="2360"/>
                </a:lnTo>
                <a:lnTo>
                  <a:pt x="3358" y="2239"/>
                </a:lnTo>
                <a:lnTo>
                  <a:pt x="3553" y="2117"/>
                </a:lnTo>
                <a:lnTo>
                  <a:pt x="3626" y="2166"/>
                </a:lnTo>
                <a:lnTo>
                  <a:pt x="3504" y="2263"/>
                </a:lnTo>
                <a:lnTo>
                  <a:pt x="3407" y="2336"/>
                </a:lnTo>
                <a:lnTo>
                  <a:pt x="3285" y="2458"/>
                </a:lnTo>
                <a:lnTo>
                  <a:pt x="3188" y="2579"/>
                </a:lnTo>
                <a:lnTo>
                  <a:pt x="3115" y="2725"/>
                </a:lnTo>
                <a:lnTo>
                  <a:pt x="3090" y="2798"/>
                </a:lnTo>
                <a:lnTo>
                  <a:pt x="3090" y="2871"/>
                </a:lnTo>
                <a:lnTo>
                  <a:pt x="3115" y="2920"/>
                </a:lnTo>
                <a:lnTo>
                  <a:pt x="3139" y="2944"/>
                </a:lnTo>
                <a:lnTo>
                  <a:pt x="3212" y="2969"/>
                </a:lnTo>
                <a:lnTo>
                  <a:pt x="3285" y="2969"/>
                </a:lnTo>
                <a:lnTo>
                  <a:pt x="3358" y="2944"/>
                </a:lnTo>
                <a:lnTo>
                  <a:pt x="3431" y="2847"/>
                </a:lnTo>
                <a:lnTo>
                  <a:pt x="3480" y="2750"/>
                </a:lnTo>
                <a:lnTo>
                  <a:pt x="3577" y="2652"/>
                </a:lnTo>
                <a:lnTo>
                  <a:pt x="3674" y="2555"/>
                </a:lnTo>
                <a:lnTo>
                  <a:pt x="3869" y="2360"/>
                </a:lnTo>
                <a:lnTo>
                  <a:pt x="3966" y="2433"/>
                </a:lnTo>
                <a:lnTo>
                  <a:pt x="4112" y="2506"/>
                </a:lnTo>
                <a:lnTo>
                  <a:pt x="3893" y="2628"/>
                </a:lnTo>
                <a:lnTo>
                  <a:pt x="3699" y="2750"/>
                </a:lnTo>
                <a:lnTo>
                  <a:pt x="3553" y="2871"/>
                </a:lnTo>
                <a:lnTo>
                  <a:pt x="3407" y="3017"/>
                </a:lnTo>
                <a:lnTo>
                  <a:pt x="3334" y="3115"/>
                </a:lnTo>
                <a:lnTo>
                  <a:pt x="3309" y="3188"/>
                </a:lnTo>
                <a:lnTo>
                  <a:pt x="3309" y="3285"/>
                </a:lnTo>
                <a:lnTo>
                  <a:pt x="3334" y="3382"/>
                </a:lnTo>
                <a:lnTo>
                  <a:pt x="3382" y="3431"/>
                </a:lnTo>
                <a:lnTo>
                  <a:pt x="3455" y="3455"/>
                </a:lnTo>
                <a:lnTo>
                  <a:pt x="3528" y="3431"/>
                </a:lnTo>
                <a:lnTo>
                  <a:pt x="3577" y="3382"/>
                </a:lnTo>
                <a:lnTo>
                  <a:pt x="3674" y="3261"/>
                </a:lnTo>
                <a:lnTo>
                  <a:pt x="3747" y="3139"/>
                </a:lnTo>
                <a:lnTo>
                  <a:pt x="3869" y="3042"/>
                </a:lnTo>
                <a:lnTo>
                  <a:pt x="3991" y="2969"/>
                </a:lnTo>
                <a:lnTo>
                  <a:pt x="4185" y="2847"/>
                </a:lnTo>
                <a:lnTo>
                  <a:pt x="4380" y="2701"/>
                </a:lnTo>
                <a:lnTo>
                  <a:pt x="4623" y="2871"/>
                </a:lnTo>
                <a:lnTo>
                  <a:pt x="4356" y="3066"/>
                </a:lnTo>
                <a:lnTo>
                  <a:pt x="4234" y="3139"/>
                </a:lnTo>
                <a:lnTo>
                  <a:pt x="4088" y="3261"/>
                </a:lnTo>
                <a:lnTo>
                  <a:pt x="3966" y="3382"/>
                </a:lnTo>
                <a:lnTo>
                  <a:pt x="3942" y="3455"/>
                </a:lnTo>
                <a:lnTo>
                  <a:pt x="3918" y="3528"/>
                </a:lnTo>
                <a:lnTo>
                  <a:pt x="3942" y="3577"/>
                </a:lnTo>
                <a:lnTo>
                  <a:pt x="3966" y="3601"/>
                </a:lnTo>
                <a:lnTo>
                  <a:pt x="4015" y="3626"/>
                </a:lnTo>
                <a:lnTo>
                  <a:pt x="4064" y="3626"/>
                </a:lnTo>
                <a:lnTo>
                  <a:pt x="4112" y="3601"/>
                </a:lnTo>
                <a:lnTo>
                  <a:pt x="4161" y="3553"/>
                </a:lnTo>
                <a:lnTo>
                  <a:pt x="4258" y="3480"/>
                </a:lnTo>
                <a:lnTo>
                  <a:pt x="4380" y="3358"/>
                </a:lnTo>
                <a:lnTo>
                  <a:pt x="4526" y="3261"/>
                </a:lnTo>
                <a:lnTo>
                  <a:pt x="4842" y="3042"/>
                </a:lnTo>
                <a:lnTo>
                  <a:pt x="4891" y="3066"/>
                </a:lnTo>
                <a:lnTo>
                  <a:pt x="4964" y="3090"/>
                </a:lnTo>
                <a:lnTo>
                  <a:pt x="5037" y="3090"/>
                </a:lnTo>
                <a:lnTo>
                  <a:pt x="5110" y="3042"/>
                </a:lnTo>
                <a:lnTo>
                  <a:pt x="5159" y="2993"/>
                </a:lnTo>
                <a:lnTo>
                  <a:pt x="5378" y="2896"/>
                </a:lnTo>
                <a:lnTo>
                  <a:pt x="5645" y="2798"/>
                </a:lnTo>
                <a:lnTo>
                  <a:pt x="6156" y="2652"/>
                </a:lnTo>
                <a:lnTo>
                  <a:pt x="6229" y="2604"/>
                </a:lnTo>
                <a:lnTo>
                  <a:pt x="6278" y="2531"/>
                </a:lnTo>
                <a:lnTo>
                  <a:pt x="6302" y="2506"/>
                </a:lnTo>
                <a:lnTo>
                  <a:pt x="6351" y="2360"/>
                </a:lnTo>
                <a:lnTo>
                  <a:pt x="6400" y="2214"/>
                </a:lnTo>
                <a:lnTo>
                  <a:pt x="6424" y="1922"/>
                </a:lnTo>
                <a:lnTo>
                  <a:pt x="6473" y="1314"/>
                </a:lnTo>
                <a:lnTo>
                  <a:pt x="6546" y="876"/>
                </a:lnTo>
                <a:lnTo>
                  <a:pt x="6570" y="633"/>
                </a:lnTo>
                <a:lnTo>
                  <a:pt x="6570" y="535"/>
                </a:lnTo>
                <a:lnTo>
                  <a:pt x="6570" y="414"/>
                </a:lnTo>
                <a:close/>
                <a:moveTo>
                  <a:pt x="17519" y="12093"/>
                </a:moveTo>
                <a:lnTo>
                  <a:pt x="17544" y="12142"/>
                </a:lnTo>
                <a:lnTo>
                  <a:pt x="17592" y="12191"/>
                </a:lnTo>
                <a:lnTo>
                  <a:pt x="17665" y="12215"/>
                </a:lnTo>
                <a:lnTo>
                  <a:pt x="17738" y="12215"/>
                </a:lnTo>
                <a:lnTo>
                  <a:pt x="18030" y="12239"/>
                </a:lnTo>
                <a:lnTo>
                  <a:pt x="18322" y="12312"/>
                </a:lnTo>
                <a:lnTo>
                  <a:pt x="18590" y="12434"/>
                </a:lnTo>
                <a:lnTo>
                  <a:pt x="18712" y="12507"/>
                </a:lnTo>
                <a:lnTo>
                  <a:pt x="18809" y="12604"/>
                </a:lnTo>
                <a:lnTo>
                  <a:pt x="18906" y="12702"/>
                </a:lnTo>
                <a:lnTo>
                  <a:pt x="18979" y="12799"/>
                </a:lnTo>
                <a:lnTo>
                  <a:pt x="19052" y="12921"/>
                </a:lnTo>
                <a:lnTo>
                  <a:pt x="19101" y="13042"/>
                </a:lnTo>
                <a:lnTo>
                  <a:pt x="19125" y="13188"/>
                </a:lnTo>
                <a:lnTo>
                  <a:pt x="19150" y="13334"/>
                </a:lnTo>
                <a:lnTo>
                  <a:pt x="19150" y="13480"/>
                </a:lnTo>
                <a:lnTo>
                  <a:pt x="19125" y="13651"/>
                </a:lnTo>
                <a:lnTo>
                  <a:pt x="19052" y="13870"/>
                </a:lnTo>
                <a:lnTo>
                  <a:pt x="18955" y="14089"/>
                </a:lnTo>
                <a:lnTo>
                  <a:pt x="18809" y="14283"/>
                </a:lnTo>
                <a:lnTo>
                  <a:pt x="18663" y="14454"/>
                </a:lnTo>
                <a:lnTo>
                  <a:pt x="18493" y="14624"/>
                </a:lnTo>
                <a:lnTo>
                  <a:pt x="18298" y="14770"/>
                </a:lnTo>
                <a:lnTo>
                  <a:pt x="18103" y="14867"/>
                </a:lnTo>
                <a:lnTo>
                  <a:pt x="17884" y="14965"/>
                </a:lnTo>
                <a:lnTo>
                  <a:pt x="17738" y="14989"/>
                </a:lnTo>
                <a:lnTo>
                  <a:pt x="17446" y="14989"/>
                </a:lnTo>
                <a:lnTo>
                  <a:pt x="17300" y="14965"/>
                </a:lnTo>
                <a:lnTo>
                  <a:pt x="17154" y="14916"/>
                </a:lnTo>
                <a:lnTo>
                  <a:pt x="17033" y="14843"/>
                </a:lnTo>
                <a:lnTo>
                  <a:pt x="16911" y="14746"/>
                </a:lnTo>
                <a:lnTo>
                  <a:pt x="16814" y="14648"/>
                </a:lnTo>
                <a:lnTo>
                  <a:pt x="16619" y="14429"/>
                </a:lnTo>
                <a:lnTo>
                  <a:pt x="16449" y="14186"/>
                </a:lnTo>
                <a:lnTo>
                  <a:pt x="16351" y="13894"/>
                </a:lnTo>
                <a:lnTo>
                  <a:pt x="16303" y="13626"/>
                </a:lnTo>
                <a:lnTo>
                  <a:pt x="16303" y="13456"/>
                </a:lnTo>
                <a:lnTo>
                  <a:pt x="16303" y="13286"/>
                </a:lnTo>
                <a:lnTo>
                  <a:pt x="16351" y="13115"/>
                </a:lnTo>
                <a:lnTo>
                  <a:pt x="16424" y="12969"/>
                </a:lnTo>
                <a:lnTo>
                  <a:pt x="16497" y="12823"/>
                </a:lnTo>
                <a:lnTo>
                  <a:pt x="16595" y="12677"/>
                </a:lnTo>
                <a:lnTo>
                  <a:pt x="16692" y="12556"/>
                </a:lnTo>
                <a:lnTo>
                  <a:pt x="16814" y="12434"/>
                </a:lnTo>
                <a:lnTo>
                  <a:pt x="16960" y="12312"/>
                </a:lnTo>
                <a:lnTo>
                  <a:pt x="17130" y="12215"/>
                </a:lnTo>
                <a:lnTo>
                  <a:pt x="17300" y="12142"/>
                </a:lnTo>
                <a:lnTo>
                  <a:pt x="17495" y="12093"/>
                </a:lnTo>
                <a:close/>
                <a:moveTo>
                  <a:pt x="7008" y="0"/>
                </a:moveTo>
                <a:lnTo>
                  <a:pt x="6692" y="24"/>
                </a:lnTo>
                <a:lnTo>
                  <a:pt x="6521" y="73"/>
                </a:lnTo>
                <a:lnTo>
                  <a:pt x="6375" y="122"/>
                </a:lnTo>
                <a:lnTo>
                  <a:pt x="6327" y="146"/>
                </a:lnTo>
                <a:lnTo>
                  <a:pt x="6302" y="170"/>
                </a:lnTo>
                <a:lnTo>
                  <a:pt x="6278" y="219"/>
                </a:lnTo>
                <a:lnTo>
                  <a:pt x="6278" y="268"/>
                </a:lnTo>
                <a:lnTo>
                  <a:pt x="6205" y="365"/>
                </a:lnTo>
                <a:lnTo>
                  <a:pt x="6156" y="462"/>
                </a:lnTo>
                <a:lnTo>
                  <a:pt x="6108" y="608"/>
                </a:lnTo>
                <a:lnTo>
                  <a:pt x="6083" y="730"/>
                </a:lnTo>
                <a:lnTo>
                  <a:pt x="6035" y="1265"/>
                </a:lnTo>
                <a:lnTo>
                  <a:pt x="5937" y="1776"/>
                </a:lnTo>
                <a:lnTo>
                  <a:pt x="5913" y="2020"/>
                </a:lnTo>
                <a:lnTo>
                  <a:pt x="5913" y="2287"/>
                </a:lnTo>
                <a:lnTo>
                  <a:pt x="5670" y="2360"/>
                </a:lnTo>
                <a:lnTo>
                  <a:pt x="5451" y="2458"/>
                </a:lnTo>
                <a:lnTo>
                  <a:pt x="4988" y="2677"/>
                </a:lnTo>
                <a:lnTo>
                  <a:pt x="4161" y="2093"/>
                </a:lnTo>
                <a:lnTo>
                  <a:pt x="3966" y="1947"/>
                </a:lnTo>
                <a:lnTo>
                  <a:pt x="3723" y="1776"/>
                </a:lnTo>
                <a:lnTo>
                  <a:pt x="3601" y="1703"/>
                </a:lnTo>
                <a:lnTo>
                  <a:pt x="3480" y="1630"/>
                </a:lnTo>
                <a:lnTo>
                  <a:pt x="3334" y="1606"/>
                </a:lnTo>
                <a:lnTo>
                  <a:pt x="3236" y="1606"/>
                </a:lnTo>
                <a:lnTo>
                  <a:pt x="3163" y="1557"/>
                </a:lnTo>
                <a:lnTo>
                  <a:pt x="3042" y="1557"/>
                </a:lnTo>
                <a:lnTo>
                  <a:pt x="2944" y="1606"/>
                </a:lnTo>
                <a:lnTo>
                  <a:pt x="2823" y="1679"/>
                </a:lnTo>
                <a:lnTo>
                  <a:pt x="2604" y="1825"/>
                </a:lnTo>
                <a:lnTo>
                  <a:pt x="2409" y="1995"/>
                </a:lnTo>
                <a:lnTo>
                  <a:pt x="2239" y="2190"/>
                </a:lnTo>
                <a:lnTo>
                  <a:pt x="1849" y="2604"/>
                </a:lnTo>
                <a:lnTo>
                  <a:pt x="1655" y="2798"/>
                </a:lnTo>
                <a:lnTo>
                  <a:pt x="1484" y="3042"/>
                </a:lnTo>
                <a:lnTo>
                  <a:pt x="1436" y="3066"/>
                </a:lnTo>
                <a:lnTo>
                  <a:pt x="1387" y="3115"/>
                </a:lnTo>
                <a:lnTo>
                  <a:pt x="1363" y="3163"/>
                </a:lnTo>
                <a:lnTo>
                  <a:pt x="1387" y="3236"/>
                </a:lnTo>
                <a:lnTo>
                  <a:pt x="1509" y="3455"/>
                </a:lnTo>
                <a:lnTo>
                  <a:pt x="1655" y="3650"/>
                </a:lnTo>
                <a:lnTo>
                  <a:pt x="1971" y="4039"/>
                </a:lnTo>
                <a:lnTo>
                  <a:pt x="2287" y="4477"/>
                </a:lnTo>
                <a:lnTo>
                  <a:pt x="2482" y="4672"/>
                </a:lnTo>
                <a:lnTo>
                  <a:pt x="2652" y="4867"/>
                </a:lnTo>
                <a:lnTo>
                  <a:pt x="2531" y="5061"/>
                </a:lnTo>
                <a:lnTo>
                  <a:pt x="2433" y="5280"/>
                </a:lnTo>
                <a:lnTo>
                  <a:pt x="2312" y="5597"/>
                </a:lnTo>
                <a:lnTo>
                  <a:pt x="2263" y="5791"/>
                </a:lnTo>
                <a:lnTo>
                  <a:pt x="2263" y="5962"/>
                </a:lnTo>
                <a:lnTo>
                  <a:pt x="1995" y="5962"/>
                </a:lnTo>
                <a:lnTo>
                  <a:pt x="1703" y="5986"/>
                </a:lnTo>
                <a:lnTo>
                  <a:pt x="1192" y="6083"/>
                </a:lnTo>
                <a:lnTo>
                  <a:pt x="973" y="6108"/>
                </a:lnTo>
                <a:lnTo>
                  <a:pt x="706" y="6181"/>
                </a:lnTo>
                <a:lnTo>
                  <a:pt x="584" y="6229"/>
                </a:lnTo>
                <a:lnTo>
                  <a:pt x="462" y="6278"/>
                </a:lnTo>
                <a:lnTo>
                  <a:pt x="365" y="6351"/>
                </a:lnTo>
                <a:lnTo>
                  <a:pt x="292" y="6424"/>
                </a:lnTo>
                <a:lnTo>
                  <a:pt x="243" y="6448"/>
                </a:lnTo>
                <a:lnTo>
                  <a:pt x="195" y="6473"/>
                </a:lnTo>
                <a:lnTo>
                  <a:pt x="146" y="6570"/>
                </a:lnTo>
                <a:lnTo>
                  <a:pt x="97" y="6692"/>
                </a:lnTo>
                <a:lnTo>
                  <a:pt x="73" y="6935"/>
                </a:lnTo>
                <a:lnTo>
                  <a:pt x="0" y="7738"/>
                </a:lnTo>
                <a:lnTo>
                  <a:pt x="0" y="8005"/>
                </a:lnTo>
                <a:lnTo>
                  <a:pt x="0" y="8346"/>
                </a:lnTo>
                <a:lnTo>
                  <a:pt x="24" y="8492"/>
                </a:lnTo>
                <a:lnTo>
                  <a:pt x="73" y="8638"/>
                </a:lnTo>
                <a:lnTo>
                  <a:pt x="122" y="8760"/>
                </a:lnTo>
                <a:lnTo>
                  <a:pt x="243" y="8833"/>
                </a:lnTo>
                <a:lnTo>
                  <a:pt x="219" y="8906"/>
                </a:lnTo>
                <a:lnTo>
                  <a:pt x="243" y="8954"/>
                </a:lnTo>
                <a:lnTo>
                  <a:pt x="268" y="9003"/>
                </a:lnTo>
                <a:lnTo>
                  <a:pt x="316" y="9027"/>
                </a:lnTo>
                <a:lnTo>
                  <a:pt x="560" y="9125"/>
                </a:lnTo>
                <a:lnTo>
                  <a:pt x="779" y="9198"/>
                </a:lnTo>
                <a:lnTo>
                  <a:pt x="1046" y="9246"/>
                </a:lnTo>
                <a:lnTo>
                  <a:pt x="1290" y="9271"/>
                </a:lnTo>
                <a:lnTo>
                  <a:pt x="1801" y="9344"/>
                </a:lnTo>
                <a:lnTo>
                  <a:pt x="2312" y="9368"/>
                </a:lnTo>
                <a:lnTo>
                  <a:pt x="2385" y="9538"/>
                </a:lnTo>
                <a:lnTo>
                  <a:pt x="2458" y="9660"/>
                </a:lnTo>
                <a:lnTo>
                  <a:pt x="2628" y="9952"/>
                </a:lnTo>
                <a:lnTo>
                  <a:pt x="2847" y="10195"/>
                </a:lnTo>
                <a:lnTo>
                  <a:pt x="2652" y="10366"/>
                </a:lnTo>
                <a:lnTo>
                  <a:pt x="2506" y="10560"/>
                </a:lnTo>
                <a:lnTo>
                  <a:pt x="2190" y="10925"/>
                </a:lnTo>
                <a:lnTo>
                  <a:pt x="1849" y="11363"/>
                </a:lnTo>
                <a:lnTo>
                  <a:pt x="1679" y="11558"/>
                </a:lnTo>
                <a:lnTo>
                  <a:pt x="1630" y="11680"/>
                </a:lnTo>
                <a:lnTo>
                  <a:pt x="1582" y="11777"/>
                </a:lnTo>
                <a:lnTo>
                  <a:pt x="1582" y="11850"/>
                </a:lnTo>
                <a:lnTo>
                  <a:pt x="1606" y="11923"/>
                </a:lnTo>
                <a:lnTo>
                  <a:pt x="1606" y="12045"/>
                </a:lnTo>
                <a:lnTo>
                  <a:pt x="1630" y="12166"/>
                </a:lnTo>
                <a:lnTo>
                  <a:pt x="1679" y="12264"/>
                </a:lnTo>
                <a:lnTo>
                  <a:pt x="1752" y="12385"/>
                </a:lnTo>
                <a:lnTo>
                  <a:pt x="1922" y="12604"/>
                </a:lnTo>
                <a:lnTo>
                  <a:pt x="2093" y="12775"/>
                </a:lnTo>
                <a:lnTo>
                  <a:pt x="2312" y="13018"/>
                </a:lnTo>
                <a:lnTo>
                  <a:pt x="2531" y="13237"/>
                </a:lnTo>
                <a:lnTo>
                  <a:pt x="2798" y="13456"/>
                </a:lnTo>
                <a:lnTo>
                  <a:pt x="3042" y="13651"/>
                </a:lnTo>
                <a:lnTo>
                  <a:pt x="3090" y="13699"/>
                </a:lnTo>
                <a:lnTo>
                  <a:pt x="3139" y="13699"/>
                </a:lnTo>
                <a:lnTo>
                  <a:pt x="3236" y="13675"/>
                </a:lnTo>
                <a:lnTo>
                  <a:pt x="3358" y="13699"/>
                </a:lnTo>
                <a:lnTo>
                  <a:pt x="3455" y="13675"/>
                </a:lnTo>
                <a:lnTo>
                  <a:pt x="3577" y="13651"/>
                </a:lnTo>
                <a:lnTo>
                  <a:pt x="3699" y="13602"/>
                </a:lnTo>
                <a:lnTo>
                  <a:pt x="3918" y="13456"/>
                </a:lnTo>
                <a:lnTo>
                  <a:pt x="4088" y="13334"/>
                </a:lnTo>
                <a:lnTo>
                  <a:pt x="4331" y="13140"/>
                </a:lnTo>
                <a:lnTo>
                  <a:pt x="4575" y="12921"/>
                </a:lnTo>
                <a:lnTo>
                  <a:pt x="5013" y="12434"/>
                </a:lnTo>
                <a:lnTo>
                  <a:pt x="5110" y="12531"/>
                </a:lnTo>
                <a:lnTo>
                  <a:pt x="5232" y="12580"/>
                </a:lnTo>
                <a:lnTo>
                  <a:pt x="5451" y="12677"/>
                </a:lnTo>
                <a:lnTo>
                  <a:pt x="5767" y="12823"/>
                </a:lnTo>
                <a:lnTo>
                  <a:pt x="5937" y="12872"/>
                </a:lnTo>
                <a:lnTo>
                  <a:pt x="6108" y="12896"/>
                </a:lnTo>
                <a:lnTo>
                  <a:pt x="6156" y="13091"/>
                </a:lnTo>
                <a:lnTo>
                  <a:pt x="6181" y="13261"/>
                </a:lnTo>
                <a:lnTo>
                  <a:pt x="6254" y="13651"/>
                </a:lnTo>
                <a:lnTo>
                  <a:pt x="6302" y="14040"/>
                </a:lnTo>
                <a:lnTo>
                  <a:pt x="6302" y="14259"/>
                </a:lnTo>
                <a:lnTo>
                  <a:pt x="6302" y="14502"/>
                </a:lnTo>
                <a:lnTo>
                  <a:pt x="6327" y="14600"/>
                </a:lnTo>
                <a:lnTo>
                  <a:pt x="6351" y="14721"/>
                </a:lnTo>
                <a:lnTo>
                  <a:pt x="6400" y="14794"/>
                </a:lnTo>
                <a:lnTo>
                  <a:pt x="6473" y="14867"/>
                </a:lnTo>
                <a:lnTo>
                  <a:pt x="6497" y="14892"/>
                </a:lnTo>
                <a:lnTo>
                  <a:pt x="6521" y="14940"/>
                </a:lnTo>
                <a:lnTo>
                  <a:pt x="6619" y="14989"/>
                </a:lnTo>
                <a:lnTo>
                  <a:pt x="6716" y="15038"/>
                </a:lnTo>
                <a:lnTo>
                  <a:pt x="6838" y="15062"/>
                </a:lnTo>
                <a:lnTo>
                  <a:pt x="6959" y="15086"/>
                </a:lnTo>
                <a:lnTo>
                  <a:pt x="7203" y="15086"/>
                </a:lnTo>
                <a:lnTo>
                  <a:pt x="7421" y="15062"/>
                </a:lnTo>
                <a:lnTo>
                  <a:pt x="8030" y="15038"/>
                </a:lnTo>
                <a:lnTo>
                  <a:pt x="8638" y="15038"/>
                </a:lnTo>
                <a:lnTo>
                  <a:pt x="8735" y="15013"/>
                </a:lnTo>
                <a:lnTo>
                  <a:pt x="8808" y="14965"/>
                </a:lnTo>
                <a:lnTo>
                  <a:pt x="8857" y="14867"/>
                </a:lnTo>
                <a:lnTo>
                  <a:pt x="8881" y="14794"/>
                </a:lnTo>
                <a:lnTo>
                  <a:pt x="8906" y="14770"/>
                </a:lnTo>
                <a:lnTo>
                  <a:pt x="8979" y="14673"/>
                </a:lnTo>
                <a:lnTo>
                  <a:pt x="9027" y="14551"/>
                </a:lnTo>
                <a:lnTo>
                  <a:pt x="9100" y="14283"/>
                </a:lnTo>
                <a:lnTo>
                  <a:pt x="9149" y="13772"/>
                </a:lnTo>
                <a:lnTo>
                  <a:pt x="9222" y="13286"/>
                </a:lnTo>
                <a:lnTo>
                  <a:pt x="9246" y="13042"/>
                </a:lnTo>
                <a:lnTo>
                  <a:pt x="9246" y="12799"/>
                </a:lnTo>
                <a:lnTo>
                  <a:pt x="9514" y="12799"/>
                </a:lnTo>
                <a:lnTo>
                  <a:pt x="9757" y="12726"/>
                </a:lnTo>
                <a:lnTo>
                  <a:pt x="10001" y="12629"/>
                </a:lnTo>
                <a:lnTo>
                  <a:pt x="10122" y="12556"/>
                </a:lnTo>
                <a:lnTo>
                  <a:pt x="10220" y="12483"/>
                </a:lnTo>
                <a:lnTo>
                  <a:pt x="10341" y="12604"/>
                </a:lnTo>
                <a:lnTo>
                  <a:pt x="10487" y="12726"/>
                </a:lnTo>
                <a:lnTo>
                  <a:pt x="10779" y="12945"/>
                </a:lnTo>
                <a:lnTo>
                  <a:pt x="11290" y="13310"/>
                </a:lnTo>
                <a:lnTo>
                  <a:pt x="11826" y="13675"/>
                </a:lnTo>
                <a:lnTo>
                  <a:pt x="11874" y="13699"/>
                </a:lnTo>
                <a:lnTo>
                  <a:pt x="11947" y="13724"/>
                </a:lnTo>
                <a:lnTo>
                  <a:pt x="11996" y="13699"/>
                </a:lnTo>
                <a:lnTo>
                  <a:pt x="12045" y="13675"/>
                </a:lnTo>
                <a:lnTo>
                  <a:pt x="12142" y="13602"/>
                </a:lnTo>
                <a:lnTo>
                  <a:pt x="12166" y="13480"/>
                </a:lnTo>
                <a:lnTo>
                  <a:pt x="12361" y="13334"/>
                </a:lnTo>
                <a:lnTo>
                  <a:pt x="12531" y="13164"/>
                </a:lnTo>
                <a:lnTo>
                  <a:pt x="12872" y="12799"/>
                </a:lnTo>
                <a:lnTo>
                  <a:pt x="13286" y="12385"/>
                </a:lnTo>
                <a:lnTo>
                  <a:pt x="13480" y="12166"/>
                </a:lnTo>
                <a:lnTo>
                  <a:pt x="13675" y="11947"/>
                </a:lnTo>
                <a:lnTo>
                  <a:pt x="13699" y="11874"/>
                </a:lnTo>
                <a:lnTo>
                  <a:pt x="13699" y="11801"/>
                </a:lnTo>
                <a:lnTo>
                  <a:pt x="13724" y="11704"/>
                </a:lnTo>
                <a:lnTo>
                  <a:pt x="13699" y="11607"/>
                </a:lnTo>
                <a:lnTo>
                  <a:pt x="13553" y="11363"/>
                </a:lnTo>
                <a:lnTo>
                  <a:pt x="13407" y="11120"/>
                </a:lnTo>
                <a:lnTo>
                  <a:pt x="13067" y="10682"/>
                </a:lnTo>
                <a:lnTo>
                  <a:pt x="12945" y="10512"/>
                </a:lnTo>
                <a:lnTo>
                  <a:pt x="12799" y="10341"/>
                </a:lnTo>
                <a:lnTo>
                  <a:pt x="12629" y="10195"/>
                </a:lnTo>
                <a:lnTo>
                  <a:pt x="12458" y="10074"/>
                </a:lnTo>
                <a:lnTo>
                  <a:pt x="12604" y="9855"/>
                </a:lnTo>
                <a:lnTo>
                  <a:pt x="12750" y="9611"/>
                </a:lnTo>
                <a:lnTo>
                  <a:pt x="12823" y="9368"/>
                </a:lnTo>
                <a:lnTo>
                  <a:pt x="12872" y="9125"/>
                </a:lnTo>
                <a:lnTo>
                  <a:pt x="12994" y="9149"/>
                </a:lnTo>
                <a:lnTo>
                  <a:pt x="13091" y="9173"/>
                </a:lnTo>
                <a:lnTo>
                  <a:pt x="13334" y="9173"/>
                </a:lnTo>
                <a:lnTo>
                  <a:pt x="13797" y="9149"/>
                </a:lnTo>
                <a:lnTo>
                  <a:pt x="14283" y="9125"/>
                </a:lnTo>
                <a:lnTo>
                  <a:pt x="14794" y="9076"/>
                </a:lnTo>
                <a:lnTo>
                  <a:pt x="14867" y="9052"/>
                </a:lnTo>
                <a:lnTo>
                  <a:pt x="14916" y="9003"/>
                </a:lnTo>
                <a:lnTo>
                  <a:pt x="14940" y="8954"/>
                </a:lnTo>
                <a:lnTo>
                  <a:pt x="14965" y="8906"/>
                </a:lnTo>
                <a:lnTo>
                  <a:pt x="15038" y="8881"/>
                </a:lnTo>
                <a:lnTo>
                  <a:pt x="15086" y="8833"/>
                </a:lnTo>
                <a:lnTo>
                  <a:pt x="15135" y="8760"/>
                </a:lnTo>
                <a:lnTo>
                  <a:pt x="15135" y="8687"/>
                </a:lnTo>
                <a:lnTo>
                  <a:pt x="15135" y="7689"/>
                </a:lnTo>
                <a:lnTo>
                  <a:pt x="15135" y="7203"/>
                </a:lnTo>
                <a:lnTo>
                  <a:pt x="15086" y="6716"/>
                </a:lnTo>
                <a:lnTo>
                  <a:pt x="15062" y="6643"/>
                </a:lnTo>
                <a:lnTo>
                  <a:pt x="15013" y="6570"/>
                </a:lnTo>
                <a:lnTo>
                  <a:pt x="14940" y="6546"/>
                </a:lnTo>
                <a:lnTo>
                  <a:pt x="14867" y="6521"/>
                </a:lnTo>
                <a:lnTo>
                  <a:pt x="14819" y="6400"/>
                </a:lnTo>
                <a:lnTo>
                  <a:pt x="14746" y="6302"/>
                </a:lnTo>
                <a:lnTo>
                  <a:pt x="14648" y="6229"/>
                </a:lnTo>
                <a:lnTo>
                  <a:pt x="14527" y="6181"/>
                </a:lnTo>
                <a:lnTo>
                  <a:pt x="14259" y="6108"/>
                </a:lnTo>
                <a:lnTo>
                  <a:pt x="14016" y="6083"/>
                </a:lnTo>
                <a:lnTo>
                  <a:pt x="13480" y="6010"/>
                </a:lnTo>
                <a:lnTo>
                  <a:pt x="13213" y="5986"/>
                </a:lnTo>
                <a:lnTo>
                  <a:pt x="12921" y="5986"/>
                </a:lnTo>
                <a:lnTo>
                  <a:pt x="12896" y="5694"/>
                </a:lnTo>
                <a:lnTo>
                  <a:pt x="12848" y="5426"/>
                </a:lnTo>
                <a:lnTo>
                  <a:pt x="12823" y="5256"/>
                </a:lnTo>
                <a:lnTo>
                  <a:pt x="12775" y="5086"/>
                </a:lnTo>
                <a:lnTo>
                  <a:pt x="12702" y="4915"/>
                </a:lnTo>
                <a:lnTo>
                  <a:pt x="12629" y="4769"/>
                </a:lnTo>
                <a:lnTo>
                  <a:pt x="12750" y="4599"/>
                </a:lnTo>
                <a:lnTo>
                  <a:pt x="12848" y="4453"/>
                </a:lnTo>
                <a:lnTo>
                  <a:pt x="13213" y="3918"/>
                </a:lnTo>
                <a:lnTo>
                  <a:pt x="13432" y="3650"/>
                </a:lnTo>
                <a:lnTo>
                  <a:pt x="13651" y="3407"/>
                </a:lnTo>
                <a:lnTo>
                  <a:pt x="13699" y="3309"/>
                </a:lnTo>
                <a:lnTo>
                  <a:pt x="13699" y="3261"/>
                </a:lnTo>
                <a:lnTo>
                  <a:pt x="13699" y="3212"/>
                </a:lnTo>
                <a:lnTo>
                  <a:pt x="13675" y="3139"/>
                </a:lnTo>
                <a:lnTo>
                  <a:pt x="13699" y="3090"/>
                </a:lnTo>
                <a:lnTo>
                  <a:pt x="13675" y="3017"/>
                </a:lnTo>
                <a:lnTo>
                  <a:pt x="13675" y="2944"/>
                </a:lnTo>
                <a:lnTo>
                  <a:pt x="13602" y="2847"/>
                </a:lnTo>
                <a:lnTo>
                  <a:pt x="13407" y="2628"/>
                </a:lnTo>
                <a:lnTo>
                  <a:pt x="13164" y="2360"/>
                </a:lnTo>
                <a:lnTo>
                  <a:pt x="12896" y="2093"/>
                </a:lnTo>
                <a:lnTo>
                  <a:pt x="12702" y="1922"/>
                </a:lnTo>
                <a:lnTo>
                  <a:pt x="12434" y="1728"/>
                </a:lnTo>
                <a:lnTo>
                  <a:pt x="12312" y="1655"/>
                </a:lnTo>
                <a:lnTo>
                  <a:pt x="12166" y="1582"/>
                </a:lnTo>
                <a:lnTo>
                  <a:pt x="12020" y="1557"/>
                </a:lnTo>
                <a:lnTo>
                  <a:pt x="11899" y="1582"/>
                </a:lnTo>
                <a:lnTo>
                  <a:pt x="11850" y="1582"/>
                </a:lnTo>
                <a:lnTo>
                  <a:pt x="11777" y="1606"/>
                </a:lnTo>
                <a:lnTo>
                  <a:pt x="11534" y="1728"/>
                </a:lnTo>
                <a:lnTo>
                  <a:pt x="11290" y="1874"/>
                </a:lnTo>
                <a:lnTo>
                  <a:pt x="10828" y="2190"/>
                </a:lnTo>
                <a:lnTo>
                  <a:pt x="10560" y="2385"/>
                </a:lnTo>
                <a:lnTo>
                  <a:pt x="10414" y="2506"/>
                </a:lnTo>
                <a:lnTo>
                  <a:pt x="10293" y="2628"/>
                </a:lnTo>
                <a:lnTo>
                  <a:pt x="10098" y="2506"/>
                </a:lnTo>
                <a:lnTo>
                  <a:pt x="9879" y="2409"/>
                </a:lnTo>
                <a:lnTo>
                  <a:pt x="9636" y="2336"/>
                </a:lnTo>
                <a:lnTo>
                  <a:pt x="9417" y="2312"/>
                </a:lnTo>
                <a:lnTo>
                  <a:pt x="9392" y="2287"/>
                </a:lnTo>
                <a:lnTo>
                  <a:pt x="9295" y="1995"/>
                </a:lnTo>
                <a:lnTo>
                  <a:pt x="9246" y="1703"/>
                </a:lnTo>
                <a:lnTo>
                  <a:pt x="9246" y="1679"/>
                </a:lnTo>
                <a:lnTo>
                  <a:pt x="9271" y="1630"/>
                </a:lnTo>
                <a:lnTo>
                  <a:pt x="9271" y="1606"/>
                </a:lnTo>
                <a:lnTo>
                  <a:pt x="9198" y="1484"/>
                </a:lnTo>
                <a:lnTo>
                  <a:pt x="9149" y="949"/>
                </a:lnTo>
                <a:lnTo>
                  <a:pt x="9125" y="681"/>
                </a:lnTo>
                <a:lnTo>
                  <a:pt x="9052" y="438"/>
                </a:lnTo>
                <a:lnTo>
                  <a:pt x="9100" y="389"/>
                </a:lnTo>
                <a:lnTo>
                  <a:pt x="9100" y="341"/>
                </a:lnTo>
                <a:lnTo>
                  <a:pt x="9125" y="292"/>
                </a:lnTo>
                <a:lnTo>
                  <a:pt x="9100" y="243"/>
                </a:lnTo>
                <a:lnTo>
                  <a:pt x="9076" y="170"/>
                </a:lnTo>
                <a:lnTo>
                  <a:pt x="9052" y="146"/>
                </a:lnTo>
                <a:lnTo>
                  <a:pt x="9003" y="97"/>
                </a:lnTo>
                <a:lnTo>
                  <a:pt x="8930" y="97"/>
                </a:lnTo>
                <a:lnTo>
                  <a:pt x="8614" y="49"/>
                </a:lnTo>
                <a:lnTo>
                  <a:pt x="8297" y="49"/>
                </a:lnTo>
                <a:lnTo>
                  <a:pt x="7665" y="24"/>
                </a:lnTo>
                <a:lnTo>
                  <a:pt x="7348" y="24"/>
                </a:lnTo>
                <a:lnTo>
                  <a:pt x="7008" y="0"/>
                </a:lnTo>
                <a:close/>
                <a:moveTo>
                  <a:pt x="17471" y="11655"/>
                </a:moveTo>
                <a:lnTo>
                  <a:pt x="17300" y="11704"/>
                </a:lnTo>
                <a:lnTo>
                  <a:pt x="16960" y="11801"/>
                </a:lnTo>
                <a:lnTo>
                  <a:pt x="16692" y="11923"/>
                </a:lnTo>
                <a:lnTo>
                  <a:pt x="16522" y="12045"/>
                </a:lnTo>
                <a:lnTo>
                  <a:pt x="16351" y="12191"/>
                </a:lnTo>
                <a:lnTo>
                  <a:pt x="16205" y="12385"/>
                </a:lnTo>
                <a:lnTo>
                  <a:pt x="16084" y="12556"/>
                </a:lnTo>
                <a:lnTo>
                  <a:pt x="15986" y="12750"/>
                </a:lnTo>
                <a:lnTo>
                  <a:pt x="15913" y="12969"/>
                </a:lnTo>
                <a:lnTo>
                  <a:pt x="15865" y="13188"/>
                </a:lnTo>
                <a:lnTo>
                  <a:pt x="15816" y="13407"/>
                </a:lnTo>
                <a:lnTo>
                  <a:pt x="15816" y="13602"/>
                </a:lnTo>
                <a:lnTo>
                  <a:pt x="15816" y="13797"/>
                </a:lnTo>
                <a:lnTo>
                  <a:pt x="15865" y="13991"/>
                </a:lnTo>
                <a:lnTo>
                  <a:pt x="15913" y="14186"/>
                </a:lnTo>
                <a:lnTo>
                  <a:pt x="16011" y="14381"/>
                </a:lnTo>
                <a:lnTo>
                  <a:pt x="16108" y="14551"/>
                </a:lnTo>
                <a:lnTo>
                  <a:pt x="16230" y="14721"/>
                </a:lnTo>
                <a:lnTo>
                  <a:pt x="16351" y="14892"/>
                </a:lnTo>
                <a:lnTo>
                  <a:pt x="16497" y="15038"/>
                </a:lnTo>
                <a:lnTo>
                  <a:pt x="16668" y="15159"/>
                </a:lnTo>
                <a:lnTo>
                  <a:pt x="16838" y="15257"/>
                </a:lnTo>
                <a:lnTo>
                  <a:pt x="17008" y="15354"/>
                </a:lnTo>
                <a:lnTo>
                  <a:pt x="17203" y="15427"/>
                </a:lnTo>
                <a:lnTo>
                  <a:pt x="17398" y="15476"/>
                </a:lnTo>
                <a:lnTo>
                  <a:pt x="17787" y="15476"/>
                </a:lnTo>
                <a:lnTo>
                  <a:pt x="17957" y="15427"/>
                </a:lnTo>
                <a:lnTo>
                  <a:pt x="18128" y="15403"/>
                </a:lnTo>
                <a:lnTo>
                  <a:pt x="18420" y="15257"/>
                </a:lnTo>
                <a:lnTo>
                  <a:pt x="18712" y="15086"/>
                </a:lnTo>
                <a:lnTo>
                  <a:pt x="18955" y="14867"/>
                </a:lnTo>
                <a:lnTo>
                  <a:pt x="19174" y="14600"/>
                </a:lnTo>
                <a:lnTo>
                  <a:pt x="19369" y="14308"/>
                </a:lnTo>
                <a:lnTo>
                  <a:pt x="19515" y="14016"/>
                </a:lnTo>
                <a:lnTo>
                  <a:pt x="19612" y="13699"/>
                </a:lnTo>
                <a:lnTo>
                  <a:pt x="19636" y="13505"/>
                </a:lnTo>
                <a:lnTo>
                  <a:pt x="19661" y="13286"/>
                </a:lnTo>
                <a:lnTo>
                  <a:pt x="19636" y="13115"/>
                </a:lnTo>
                <a:lnTo>
                  <a:pt x="19588" y="12921"/>
                </a:lnTo>
                <a:lnTo>
                  <a:pt x="19539" y="12775"/>
                </a:lnTo>
                <a:lnTo>
                  <a:pt x="19466" y="12604"/>
                </a:lnTo>
                <a:lnTo>
                  <a:pt x="19344" y="12458"/>
                </a:lnTo>
                <a:lnTo>
                  <a:pt x="19247" y="12337"/>
                </a:lnTo>
                <a:lnTo>
                  <a:pt x="19101" y="12215"/>
                </a:lnTo>
                <a:lnTo>
                  <a:pt x="18979" y="12093"/>
                </a:lnTo>
                <a:lnTo>
                  <a:pt x="18809" y="11996"/>
                </a:lnTo>
                <a:lnTo>
                  <a:pt x="18639" y="11923"/>
                </a:lnTo>
                <a:lnTo>
                  <a:pt x="18468" y="11850"/>
                </a:lnTo>
                <a:lnTo>
                  <a:pt x="18298" y="11801"/>
                </a:lnTo>
                <a:lnTo>
                  <a:pt x="18103" y="11753"/>
                </a:lnTo>
                <a:lnTo>
                  <a:pt x="17933" y="11728"/>
                </a:lnTo>
                <a:lnTo>
                  <a:pt x="17787" y="11680"/>
                </a:lnTo>
                <a:lnTo>
                  <a:pt x="17617" y="11655"/>
                </a:lnTo>
                <a:close/>
                <a:moveTo>
                  <a:pt x="17957" y="9417"/>
                </a:moveTo>
                <a:lnTo>
                  <a:pt x="17860" y="9490"/>
                </a:lnTo>
                <a:lnTo>
                  <a:pt x="17860" y="9514"/>
                </a:lnTo>
                <a:lnTo>
                  <a:pt x="17811" y="9587"/>
                </a:lnTo>
                <a:lnTo>
                  <a:pt x="17836" y="9660"/>
                </a:lnTo>
                <a:lnTo>
                  <a:pt x="17884" y="9709"/>
                </a:lnTo>
                <a:lnTo>
                  <a:pt x="17811" y="9757"/>
                </a:lnTo>
                <a:lnTo>
                  <a:pt x="17763" y="9782"/>
                </a:lnTo>
                <a:lnTo>
                  <a:pt x="17738" y="9830"/>
                </a:lnTo>
                <a:lnTo>
                  <a:pt x="17738" y="9879"/>
                </a:lnTo>
                <a:lnTo>
                  <a:pt x="17738" y="9928"/>
                </a:lnTo>
                <a:lnTo>
                  <a:pt x="17787" y="10001"/>
                </a:lnTo>
                <a:lnTo>
                  <a:pt x="17836" y="10049"/>
                </a:lnTo>
                <a:lnTo>
                  <a:pt x="17884" y="10098"/>
                </a:lnTo>
                <a:lnTo>
                  <a:pt x="17957" y="10122"/>
                </a:lnTo>
                <a:lnTo>
                  <a:pt x="17933" y="10147"/>
                </a:lnTo>
                <a:lnTo>
                  <a:pt x="17884" y="10195"/>
                </a:lnTo>
                <a:lnTo>
                  <a:pt x="17860" y="10244"/>
                </a:lnTo>
                <a:lnTo>
                  <a:pt x="17884" y="10317"/>
                </a:lnTo>
                <a:lnTo>
                  <a:pt x="17933" y="10414"/>
                </a:lnTo>
                <a:lnTo>
                  <a:pt x="18006" y="10487"/>
                </a:lnTo>
                <a:lnTo>
                  <a:pt x="18103" y="10512"/>
                </a:lnTo>
                <a:lnTo>
                  <a:pt x="18176" y="10536"/>
                </a:lnTo>
                <a:lnTo>
                  <a:pt x="18444" y="10585"/>
                </a:lnTo>
                <a:lnTo>
                  <a:pt x="18590" y="10609"/>
                </a:lnTo>
                <a:lnTo>
                  <a:pt x="18639" y="10633"/>
                </a:lnTo>
                <a:lnTo>
                  <a:pt x="18687" y="10609"/>
                </a:lnTo>
                <a:lnTo>
                  <a:pt x="18760" y="10682"/>
                </a:lnTo>
                <a:lnTo>
                  <a:pt x="18858" y="10731"/>
                </a:lnTo>
                <a:lnTo>
                  <a:pt x="18906" y="10731"/>
                </a:lnTo>
                <a:lnTo>
                  <a:pt x="19174" y="10828"/>
                </a:lnTo>
                <a:lnTo>
                  <a:pt x="19296" y="10877"/>
                </a:lnTo>
                <a:lnTo>
                  <a:pt x="19393" y="10950"/>
                </a:lnTo>
                <a:lnTo>
                  <a:pt x="19466" y="10998"/>
                </a:lnTo>
                <a:lnTo>
                  <a:pt x="19539" y="11023"/>
                </a:lnTo>
                <a:lnTo>
                  <a:pt x="19612" y="10998"/>
                </a:lnTo>
                <a:lnTo>
                  <a:pt x="19661" y="10974"/>
                </a:lnTo>
                <a:lnTo>
                  <a:pt x="19709" y="10950"/>
                </a:lnTo>
                <a:lnTo>
                  <a:pt x="19734" y="10901"/>
                </a:lnTo>
                <a:lnTo>
                  <a:pt x="19904" y="10779"/>
                </a:lnTo>
                <a:lnTo>
                  <a:pt x="19977" y="10706"/>
                </a:lnTo>
                <a:lnTo>
                  <a:pt x="20074" y="10658"/>
                </a:lnTo>
                <a:lnTo>
                  <a:pt x="20293" y="10487"/>
                </a:lnTo>
                <a:lnTo>
                  <a:pt x="20537" y="10366"/>
                </a:lnTo>
                <a:lnTo>
                  <a:pt x="20561" y="10341"/>
                </a:lnTo>
                <a:lnTo>
                  <a:pt x="20707" y="10463"/>
                </a:lnTo>
                <a:lnTo>
                  <a:pt x="20877" y="10609"/>
                </a:lnTo>
                <a:lnTo>
                  <a:pt x="21096" y="10828"/>
                </a:lnTo>
                <a:lnTo>
                  <a:pt x="21096" y="10828"/>
                </a:lnTo>
                <a:lnTo>
                  <a:pt x="21023" y="10779"/>
                </a:lnTo>
                <a:lnTo>
                  <a:pt x="20877" y="10682"/>
                </a:lnTo>
                <a:lnTo>
                  <a:pt x="20804" y="10658"/>
                </a:lnTo>
                <a:lnTo>
                  <a:pt x="20707" y="10633"/>
                </a:lnTo>
                <a:lnTo>
                  <a:pt x="20683" y="10633"/>
                </a:lnTo>
                <a:lnTo>
                  <a:pt x="20610" y="10658"/>
                </a:lnTo>
                <a:lnTo>
                  <a:pt x="20561" y="10731"/>
                </a:lnTo>
                <a:lnTo>
                  <a:pt x="20537" y="10779"/>
                </a:lnTo>
                <a:lnTo>
                  <a:pt x="20561" y="10852"/>
                </a:lnTo>
                <a:lnTo>
                  <a:pt x="20610" y="10925"/>
                </a:lnTo>
                <a:lnTo>
                  <a:pt x="20537" y="10974"/>
                </a:lnTo>
                <a:lnTo>
                  <a:pt x="20488" y="11023"/>
                </a:lnTo>
                <a:lnTo>
                  <a:pt x="20488" y="11096"/>
                </a:lnTo>
                <a:lnTo>
                  <a:pt x="20561" y="11266"/>
                </a:lnTo>
                <a:lnTo>
                  <a:pt x="20634" y="11436"/>
                </a:lnTo>
                <a:lnTo>
                  <a:pt x="20756" y="11582"/>
                </a:lnTo>
                <a:lnTo>
                  <a:pt x="20707" y="11534"/>
                </a:lnTo>
                <a:lnTo>
                  <a:pt x="20610" y="11412"/>
                </a:lnTo>
                <a:lnTo>
                  <a:pt x="20561" y="11315"/>
                </a:lnTo>
                <a:lnTo>
                  <a:pt x="20537" y="11266"/>
                </a:lnTo>
                <a:lnTo>
                  <a:pt x="20488" y="11242"/>
                </a:lnTo>
                <a:lnTo>
                  <a:pt x="20439" y="11217"/>
                </a:lnTo>
                <a:lnTo>
                  <a:pt x="20342" y="11217"/>
                </a:lnTo>
                <a:lnTo>
                  <a:pt x="20293" y="11242"/>
                </a:lnTo>
                <a:lnTo>
                  <a:pt x="20269" y="11290"/>
                </a:lnTo>
                <a:lnTo>
                  <a:pt x="20245" y="11339"/>
                </a:lnTo>
                <a:lnTo>
                  <a:pt x="20245" y="11436"/>
                </a:lnTo>
                <a:lnTo>
                  <a:pt x="20245" y="11509"/>
                </a:lnTo>
                <a:lnTo>
                  <a:pt x="20318" y="11680"/>
                </a:lnTo>
                <a:lnTo>
                  <a:pt x="20537" y="12020"/>
                </a:lnTo>
                <a:lnTo>
                  <a:pt x="20585" y="12069"/>
                </a:lnTo>
                <a:lnTo>
                  <a:pt x="20658" y="12093"/>
                </a:lnTo>
                <a:lnTo>
                  <a:pt x="20707" y="12239"/>
                </a:lnTo>
                <a:lnTo>
                  <a:pt x="20731" y="12385"/>
                </a:lnTo>
                <a:lnTo>
                  <a:pt x="20756" y="12556"/>
                </a:lnTo>
                <a:lnTo>
                  <a:pt x="20756" y="12677"/>
                </a:lnTo>
                <a:lnTo>
                  <a:pt x="20780" y="12799"/>
                </a:lnTo>
                <a:lnTo>
                  <a:pt x="20804" y="12872"/>
                </a:lnTo>
                <a:lnTo>
                  <a:pt x="20853" y="12921"/>
                </a:lnTo>
                <a:lnTo>
                  <a:pt x="20926" y="12945"/>
                </a:lnTo>
                <a:lnTo>
                  <a:pt x="21023" y="12945"/>
                </a:lnTo>
                <a:lnTo>
                  <a:pt x="21218" y="12994"/>
                </a:lnTo>
                <a:lnTo>
                  <a:pt x="21413" y="13018"/>
                </a:lnTo>
                <a:lnTo>
                  <a:pt x="21534" y="13042"/>
                </a:lnTo>
                <a:lnTo>
                  <a:pt x="21705" y="13067"/>
                </a:lnTo>
                <a:lnTo>
                  <a:pt x="21899" y="13091"/>
                </a:lnTo>
                <a:lnTo>
                  <a:pt x="21997" y="13115"/>
                </a:lnTo>
                <a:lnTo>
                  <a:pt x="22070" y="13164"/>
                </a:lnTo>
                <a:lnTo>
                  <a:pt x="22070" y="13359"/>
                </a:lnTo>
                <a:lnTo>
                  <a:pt x="22070" y="13578"/>
                </a:lnTo>
                <a:lnTo>
                  <a:pt x="22070" y="13699"/>
                </a:lnTo>
                <a:lnTo>
                  <a:pt x="22045" y="13675"/>
                </a:lnTo>
                <a:lnTo>
                  <a:pt x="21997" y="13626"/>
                </a:lnTo>
                <a:lnTo>
                  <a:pt x="21924" y="13602"/>
                </a:lnTo>
                <a:lnTo>
                  <a:pt x="21851" y="13626"/>
                </a:lnTo>
                <a:lnTo>
                  <a:pt x="21802" y="13675"/>
                </a:lnTo>
                <a:lnTo>
                  <a:pt x="21778" y="13724"/>
                </a:lnTo>
                <a:lnTo>
                  <a:pt x="21729" y="13651"/>
                </a:lnTo>
                <a:lnTo>
                  <a:pt x="21680" y="13602"/>
                </a:lnTo>
                <a:lnTo>
                  <a:pt x="21656" y="13602"/>
                </a:lnTo>
                <a:lnTo>
                  <a:pt x="21607" y="13578"/>
                </a:lnTo>
                <a:lnTo>
                  <a:pt x="21534" y="13602"/>
                </a:lnTo>
                <a:lnTo>
                  <a:pt x="21486" y="13651"/>
                </a:lnTo>
                <a:lnTo>
                  <a:pt x="21437" y="13699"/>
                </a:lnTo>
                <a:lnTo>
                  <a:pt x="21388" y="13894"/>
                </a:lnTo>
                <a:lnTo>
                  <a:pt x="21364" y="13991"/>
                </a:lnTo>
                <a:lnTo>
                  <a:pt x="21315" y="14137"/>
                </a:lnTo>
                <a:lnTo>
                  <a:pt x="21315" y="14089"/>
                </a:lnTo>
                <a:lnTo>
                  <a:pt x="21315" y="13918"/>
                </a:lnTo>
                <a:lnTo>
                  <a:pt x="21291" y="13772"/>
                </a:lnTo>
                <a:lnTo>
                  <a:pt x="21267" y="13724"/>
                </a:lnTo>
                <a:lnTo>
                  <a:pt x="21242" y="13699"/>
                </a:lnTo>
                <a:lnTo>
                  <a:pt x="21194" y="13675"/>
                </a:lnTo>
                <a:lnTo>
                  <a:pt x="21145" y="13651"/>
                </a:lnTo>
                <a:lnTo>
                  <a:pt x="21072" y="13675"/>
                </a:lnTo>
                <a:lnTo>
                  <a:pt x="21023" y="13724"/>
                </a:lnTo>
                <a:lnTo>
                  <a:pt x="20999" y="13772"/>
                </a:lnTo>
                <a:lnTo>
                  <a:pt x="20975" y="13845"/>
                </a:lnTo>
                <a:lnTo>
                  <a:pt x="20926" y="13967"/>
                </a:lnTo>
                <a:lnTo>
                  <a:pt x="20926" y="14016"/>
                </a:lnTo>
                <a:lnTo>
                  <a:pt x="20829" y="14381"/>
                </a:lnTo>
                <a:lnTo>
                  <a:pt x="20829" y="14454"/>
                </a:lnTo>
                <a:lnTo>
                  <a:pt x="20756" y="14600"/>
                </a:lnTo>
                <a:lnTo>
                  <a:pt x="20707" y="14721"/>
                </a:lnTo>
                <a:lnTo>
                  <a:pt x="20610" y="14867"/>
                </a:lnTo>
                <a:lnTo>
                  <a:pt x="20512" y="14989"/>
                </a:lnTo>
                <a:lnTo>
                  <a:pt x="20488" y="15038"/>
                </a:lnTo>
                <a:lnTo>
                  <a:pt x="20439" y="15086"/>
                </a:lnTo>
                <a:lnTo>
                  <a:pt x="20439" y="15135"/>
                </a:lnTo>
                <a:lnTo>
                  <a:pt x="20439" y="15184"/>
                </a:lnTo>
                <a:lnTo>
                  <a:pt x="20439" y="15257"/>
                </a:lnTo>
                <a:lnTo>
                  <a:pt x="20488" y="15305"/>
                </a:lnTo>
                <a:lnTo>
                  <a:pt x="20512" y="15330"/>
                </a:lnTo>
                <a:lnTo>
                  <a:pt x="20585" y="15354"/>
                </a:lnTo>
                <a:lnTo>
                  <a:pt x="20634" y="15378"/>
                </a:lnTo>
                <a:lnTo>
                  <a:pt x="20658" y="15378"/>
                </a:lnTo>
                <a:lnTo>
                  <a:pt x="20804" y="15548"/>
                </a:lnTo>
                <a:lnTo>
                  <a:pt x="20926" y="15694"/>
                </a:lnTo>
                <a:lnTo>
                  <a:pt x="21048" y="15889"/>
                </a:lnTo>
                <a:lnTo>
                  <a:pt x="21194" y="16108"/>
                </a:lnTo>
                <a:lnTo>
                  <a:pt x="21048" y="16254"/>
                </a:lnTo>
                <a:lnTo>
                  <a:pt x="20902" y="16424"/>
                </a:lnTo>
                <a:lnTo>
                  <a:pt x="20829" y="16473"/>
                </a:lnTo>
                <a:lnTo>
                  <a:pt x="20756" y="16424"/>
                </a:lnTo>
                <a:lnTo>
                  <a:pt x="20683" y="16400"/>
                </a:lnTo>
                <a:lnTo>
                  <a:pt x="20585" y="16424"/>
                </a:lnTo>
                <a:lnTo>
                  <a:pt x="20488" y="16473"/>
                </a:lnTo>
                <a:lnTo>
                  <a:pt x="20488" y="16376"/>
                </a:lnTo>
                <a:lnTo>
                  <a:pt x="20464" y="16303"/>
                </a:lnTo>
                <a:lnTo>
                  <a:pt x="20391" y="16230"/>
                </a:lnTo>
                <a:lnTo>
                  <a:pt x="20293" y="16205"/>
                </a:lnTo>
                <a:lnTo>
                  <a:pt x="20220" y="16230"/>
                </a:lnTo>
                <a:lnTo>
                  <a:pt x="20220" y="16157"/>
                </a:lnTo>
                <a:lnTo>
                  <a:pt x="20220" y="16108"/>
                </a:lnTo>
                <a:lnTo>
                  <a:pt x="20196" y="16035"/>
                </a:lnTo>
                <a:lnTo>
                  <a:pt x="20172" y="16011"/>
                </a:lnTo>
                <a:lnTo>
                  <a:pt x="20123" y="15986"/>
                </a:lnTo>
                <a:lnTo>
                  <a:pt x="20074" y="15962"/>
                </a:lnTo>
                <a:lnTo>
                  <a:pt x="20001" y="15986"/>
                </a:lnTo>
                <a:lnTo>
                  <a:pt x="19928" y="16011"/>
                </a:lnTo>
                <a:lnTo>
                  <a:pt x="19831" y="16059"/>
                </a:lnTo>
                <a:lnTo>
                  <a:pt x="19636" y="16181"/>
                </a:lnTo>
                <a:lnTo>
                  <a:pt x="19588" y="16230"/>
                </a:lnTo>
                <a:lnTo>
                  <a:pt x="19466" y="16205"/>
                </a:lnTo>
                <a:lnTo>
                  <a:pt x="19417" y="16205"/>
                </a:lnTo>
                <a:lnTo>
                  <a:pt x="19369" y="16230"/>
                </a:lnTo>
                <a:lnTo>
                  <a:pt x="19271" y="16254"/>
                </a:lnTo>
                <a:lnTo>
                  <a:pt x="19198" y="16303"/>
                </a:lnTo>
                <a:lnTo>
                  <a:pt x="19077" y="16376"/>
                </a:lnTo>
                <a:lnTo>
                  <a:pt x="18979" y="16400"/>
                </a:lnTo>
                <a:lnTo>
                  <a:pt x="18882" y="16424"/>
                </a:lnTo>
                <a:lnTo>
                  <a:pt x="18785" y="16473"/>
                </a:lnTo>
                <a:lnTo>
                  <a:pt x="18687" y="16497"/>
                </a:lnTo>
                <a:lnTo>
                  <a:pt x="18614" y="16546"/>
                </a:lnTo>
                <a:lnTo>
                  <a:pt x="18517" y="16595"/>
                </a:lnTo>
                <a:lnTo>
                  <a:pt x="18444" y="16619"/>
                </a:lnTo>
                <a:lnTo>
                  <a:pt x="18371" y="16668"/>
                </a:lnTo>
                <a:lnTo>
                  <a:pt x="18274" y="16692"/>
                </a:lnTo>
                <a:lnTo>
                  <a:pt x="18176" y="16716"/>
                </a:lnTo>
                <a:lnTo>
                  <a:pt x="18079" y="16765"/>
                </a:lnTo>
                <a:lnTo>
                  <a:pt x="18055" y="16814"/>
                </a:lnTo>
                <a:lnTo>
                  <a:pt x="18030" y="16838"/>
                </a:lnTo>
                <a:lnTo>
                  <a:pt x="18030" y="16911"/>
                </a:lnTo>
                <a:lnTo>
                  <a:pt x="18055" y="16960"/>
                </a:lnTo>
                <a:lnTo>
                  <a:pt x="18079" y="17008"/>
                </a:lnTo>
                <a:lnTo>
                  <a:pt x="18152" y="17057"/>
                </a:lnTo>
                <a:lnTo>
                  <a:pt x="18103" y="17106"/>
                </a:lnTo>
                <a:lnTo>
                  <a:pt x="18079" y="17154"/>
                </a:lnTo>
                <a:lnTo>
                  <a:pt x="18055" y="17203"/>
                </a:lnTo>
                <a:lnTo>
                  <a:pt x="18079" y="17252"/>
                </a:lnTo>
                <a:lnTo>
                  <a:pt x="18103" y="17300"/>
                </a:lnTo>
                <a:lnTo>
                  <a:pt x="18152" y="17349"/>
                </a:lnTo>
                <a:lnTo>
                  <a:pt x="18225" y="17373"/>
                </a:lnTo>
                <a:lnTo>
                  <a:pt x="18201" y="17373"/>
                </a:lnTo>
                <a:lnTo>
                  <a:pt x="18103" y="17398"/>
                </a:lnTo>
                <a:lnTo>
                  <a:pt x="18055" y="17446"/>
                </a:lnTo>
                <a:lnTo>
                  <a:pt x="18006" y="17519"/>
                </a:lnTo>
                <a:lnTo>
                  <a:pt x="18030" y="17592"/>
                </a:lnTo>
                <a:lnTo>
                  <a:pt x="18055" y="17641"/>
                </a:lnTo>
                <a:lnTo>
                  <a:pt x="18128" y="17690"/>
                </a:lnTo>
                <a:lnTo>
                  <a:pt x="18225" y="17714"/>
                </a:lnTo>
                <a:lnTo>
                  <a:pt x="17909" y="17738"/>
                </a:lnTo>
                <a:lnTo>
                  <a:pt x="17519" y="17738"/>
                </a:lnTo>
                <a:lnTo>
                  <a:pt x="17495" y="17568"/>
                </a:lnTo>
                <a:lnTo>
                  <a:pt x="17471" y="17398"/>
                </a:lnTo>
                <a:lnTo>
                  <a:pt x="17446" y="17300"/>
                </a:lnTo>
                <a:lnTo>
                  <a:pt x="17446" y="17203"/>
                </a:lnTo>
                <a:lnTo>
                  <a:pt x="17422" y="16984"/>
                </a:lnTo>
                <a:lnTo>
                  <a:pt x="17373" y="16765"/>
                </a:lnTo>
                <a:lnTo>
                  <a:pt x="17325" y="16668"/>
                </a:lnTo>
                <a:lnTo>
                  <a:pt x="17276" y="16595"/>
                </a:lnTo>
                <a:lnTo>
                  <a:pt x="17203" y="16522"/>
                </a:lnTo>
                <a:lnTo>
                  <a:pt x="17106" y="16473"/>
                </a:lnTo>
                <a:lnTo>
                  <a:pt x="17057" y="16449"/>
                </a:lnTo>
                <a:lnTo>
                  <a:pt x="17008" y="16449"/>
                </a:lnTo>
                <a:lnTo>
                  <a:pt x="16862" y="16424"/>
                </a:lnTo>
                <a:lnTo>
                  <a:pt x="16789" y="16400"/>
                </a:lnTo>
                <a:lnTo>
                  <a:pt x="16643" y="16327"/>
                </a:lnTo>
                <a:lnTo>
                  <a:pt x="16449" y="16254"/>
                </a:lnTo>
                <a:lnTo>
                  <a:pt x="16376" y="16181"/>
                </a:lnTo>
                <a:lnTo>
                  <a:pt x="16278" y="16157"/>
                </a:lnTo>
                <a:lnTo>
                  <a:pt x="16181" y="16181"/>
                </a:lnTo>
                <a:lnTo>
                  <a:pt x="16157" y="16181"/>
                </a:lnTo>
                <a:lnTo>
                  <a:pt x="16035" y="16132"/>
                </a:lnTo>
                <a:lnTo>
                  <a:pt x="16011" y="16108"/>
                </a:lnTo>
                <a:lnTo>
                  <a:pt x="15913" y="16059"/>
                </a:lnTo>
                <a:lnTo>
                  <a:pt x="15792" y="16035"/>
                </a:lnTo>
                <a:lnTo>
                  <a:pt x="15694" y="16059"/>
                </a:lnTo>
                <a:lnTo>
                  <a:pt x="15646" y="16132"/>
                </a:lnTo>
                <a:lnTo>
                  <a:pt x="15621" y="16205"/>
                </a:lnTo>
                <a:lnTo>
                  <a:pt x="15646" y="16303"/>
                </a:lnTo>
                <a:lnTo>
                  <a:pt x="15646" y="16303"/>
                </a:lnTo>
                <a:lnTo>
                  <a:pt x="15597" y="16278"/>
                </a:lnTo>
                <a:lnTo>
                  <a:pt x="15500" y="16205"/>
                </a:lnTo>
                <a:lnTo>
                  <a:pt x="15402" y="16157"/>
                </a:lnTo>
                <a:lnTo>
                  <a:pt x="15354" y="16157"/>
                </a:lnTo>
                <a:lnTo>
                  <a:pt x="15305" y="16181"/>
                </a:lnTo>
                <a:lnTo>
                  <a:pt x="15256" y="16205"/>
                </a:lnTo>
                <a:lnTo>
                  <a:pt x="15232" y="16230"/>
                </a:lnTo>
                <a:lnTo>
                  <a:pt x="15208" y="16278"/>
                </a:lnTo>
                <a:lnTo>
                  <a:pt x="15232" y="16400"/>
                </a:lnTo>
                <a:lnTo>
                  <a:pt x="15281" y="16497"/>
                </a:lnTo>
                <a:lnTo>
                  <a:pt x="15232" y="16497"/>
                </a:lnTo>
                <a:lnTo>
                  <a:pt x="15183" y="16473"/>
                </a:lnTo>
                <a:lnTo>
                  <a:pt x="15135" y="16449"/>
                </a:lnTo>
                <a:lnTo>
                  <a:pt x="15062" y="16473"/>
                </a:lnTo>
                <a:lnTo>
                  <a:pt x="15038" y="16546"/>
                </a:lnTo>
                <a:lnTo>
                  <a:pt x="15013" y="16570"/>
                </a:lnTo>
                <a:lnTo>
                  <a:pt x="15013" y="16643"/>
                </a:lnTo>
                <a:lnTo>
                  <a:pt x="14916" y="16570"/>
                </a:lnTo>
                <a:lnTo>
                  <a:pt x="14770" y="16424"/>
                </a:lnTo>
                <a:lnTo>
                  <a:pt x="14624" y="16254"/>
                </a:lnTo>
                <a:lnTo>
                  <a:pt x="14721" y="16132"/>
                </a:lnTo>
                <a:lnTo>
                  <a:pt x="14794" y="15986"/>
                </a:lnTo>
                <a:lnTo>
                  <a:pt x="14892" y="15865"/>
                </a:lnTo>
                <a:lnTo>
                  <a:pt x="15062" y="15621"/>
                </a:lnTo>
                <a:lnTo>
                  <a:pt x="15305" y="15305"/>
                </a:lnTo>
                <a:lnTo>
                  <a:pt x="15378" y="15232"/>
                </a:lnTo>
                <a:lnTo>
                  <a:pt x="15402" y="15159"/>
                </a:lnTo>
                <a:lnTo>
                  <a:pt x="15402" y="15062"/>
                </a:lnTo>
                <a:lnTo>
                  <a:pt x="15329" y="14965"/>
                </a:lnTo>
                <a:lnTo>
                  <a:pt x="15183" y="14819"/>
                </a:lnTo>
                <a:lnTo>
                  <a:pt x="15086" y="14673"/>
                </a:lnTo>
                <a:lnTo>
                  <a:pt x="15038" y="14624"/>
                </a:lnTo>
                <a:lnTo>
                  <a:pt x="15013" y="14575"/>
                </a:lnTo>
                <a:lnTo>
                  <a:pt x="15013" y="14551"/>
                </a:lnTo>
                <a:lnTo>
                  <a:pt x="14989" y="14454"/>
                </a:lnTo>
                <a:lnTo>
                  <a:pt x="14940" y="14405"/>
                </a:lnTo>
                <a:lnTo>
                  <a:pt x="14892" y="14356"/>
                </a:lnTo>
                <a:lnTo>
                  <a:pt x="14794" y="14332"/>
                </a:lnTo>
                <a:lnTo>
                  <a:pt x="14478" y="14308"/>
                </a:lnTo>
                <a:lnTo>
                  <a:pt x="14113" y="14283"/>
                </a:lnTo>
                <a:lnTo>
                  <a:pt x="13748" y="14210"/>
                </a:lnTo>
                <a:lnTo>
                  <a:pt x="13724" y="14089"/>
                </a:lnTo>
                <a:lnTo>
                  <a:pt x="13724" y="14016"/>
                </a:lnTo>
                <a:lnTo>
                  <a:pt x="13699" y="13821"/>
                </a:lnTo>
                <a:lnTo>
                  <a:pt x="13724" y="13602"/>
                </a:lnTo>
                <a:lnTo>
                  <a:pt x="13724" y="13456"/>
                </a:lnTo>
                <a:lnTo>
                  <a:pt x="13748" y="13505"/>
                </a:lnTo>
                <a:lnTo>
                  <a:pt x="13821" y="13529"/>
                </a:lnTo>
                <a:lnTo>
                  <a:pt x="13894" y="13553"/>
                </a:lnTo>
                <a:lnTo>
                  <a:pt x="13943" y="13553"/>
                </a:lnTo>
                <a:lnTo>
                  <a:pt x="13991" y="13529"/>
                </a:lnTo>
                <a:lnTo>
                  <a:pt x="14016" y="13505"/>
                </a:lnTo>
                <a:lnTo>
                  <a:pt x="14089" y="13432"/>
                </a:lnTo>
                <a:lnTo>
                  <a:pt x="14137" y="13480"/>
                </a:lnTo>
                <a:lnTo>
                  <a:pt x="14186" y="13505"/>
                </a:lnTo>
                <a:lnTo>
                  <a:pt x="14235" y="13529"/>
                </a:lnTo>
                <a:lnTo>
                  <a:pt x="14308" y="13505"/>
                </a:lnTo>
                <a:lnTo>
                  <a:pt x="14381" y="13480"/>
                </a:lnTo>
                <a:lnTo>
                  <a:pt x="14429" y="13407"/>
                </a:lnTo>
                <a:lnTo>
                  <a:pt x="14502" y="13456"/>
                </a:lnTo>
                <a:lnTo>
                  <a:pt x="14575" y="13480"/>
                </a:lnTo>
                <a:lnTo>
                  <a:pt x="14624" y="13480"/>
                </a:lnTo>
                <a:lnTo>
                  <a:pt x="14673" y="13456"/>
                </a:lnTo>
                <a:lnTo>
                  <a:pt x="14721" y="13432"/>
                </a:lnTo>
                <a:lnTo>
                  <a:pt x="14746" y="13383"/>
                </a:lnTo>
                <a:lnTo>
                  <a:pt x="14770" y="13261"/>
                </a:lnTo>
                <a:lnTo>
                  <a:pt x="14794" y="13164"/>
                </a:lnTo>
                <a:lnTo>
                  <a:pt x="14819" y="13115"/>
                </a:lnTo>
                <a:lnTo>
                  <a:pt x="14819" y="13042"/>
                </a:lnTo>
                <a:lnTo>
                  <a:pt x="14843" y="12969"/>
                </a:lnTo>
                <a:lnTo>
                  <a:pt x="14916" y="12945"/>
                </a:lnTo>
                <a:lnTo>
                  <a:pt x="14965" y="12921"/>
                </a:lnTo>
                <a:lnTo>
                  <a:pt x="14989" y="12872"/>
                </a:lnTo>
                <a:lnTo>
                  <a:pt x="15013" y="12799"/>
                </a:lnTo>
                <a:lnTo>
                  <a:pt x="15038" y="12750"/>
                </a:lnTo>
                <a:lnTo>
                  <a:pt x="15038" y="12702"/>
                </a:lnTo>
                <a:lnTo>
                  <a:pt x="15062" y="12580"/>
                </a:lnTo>
                <a:lnTo>
                  <a:pt x="15086" y="12458"/>
                </a:lnTo>
                <a:lnTo>
                  <a:pt x="15159" y="12239"/>
                </a:lnTo>
                <a:lnTo>
                  <a:pt x="15232" y="12093"/>
                </a:lnTo>
                <a:lnTo>
                  <a:pt x="15281" y="12020"/>
                </a:lnTo>
                <a:lnTo>
                  <a:pt x="15329" y="11923"/>
                </a:lnTo>
                <a:lnTo>
                  <a:pt x="15305" y="11826"/>
                </a:lnTo>
                <a:lnTo>
                  <a:pt x="15256" y="11728"/>
                </a:lnTo>
                <a:lnTo>
                  <a:pt x="15062" y="11534"/>
                </a:lnTo>
                <a:lnTo>
                  <a:pt x="14867" y="11315"/>
                </a:lnTo>
                <a:lnTo>
                  <a:pt x="14575" y="10974"/>
                </a:lnTo>
                <a:lnTo>
                  <a:pt x="14697" y="10828"/>
                </a:lnTo>
                <a:lnTo>
                  <a:pt x="14819" y="10682"/>
                </a:lnTo>
                <a:lnTo>
                  <a:pt x="14867" y="10633"/>
                </a:lnTo>
                <a:lnTo>
                  <a:pt x="14892" y="10706"/>
                </a:lnTo>
                <a:lnTo>
                  <a:pt x="14940" y="10731"/>
                </a:lnTo>
                <a:lnTo>
                  <a:pt x="14989" y="10779"/>
                </a:lnTo>
                <a:lnTo>
                  <a:pt x="15111" y="10779"/>
                </a:lnTo>
                <a:lnTo>
                  <a:pt x="15111" y="10828"/>
                </a:lnTo>
                <a:lnTo>
                  <a:pt x="15159" y="10877"/>
                </a:lnTo>
                <a:lnTo>
                  <a:pt x="15232" y="10925"/>
                </a:lnTo>
                <a:lnTo>
                  <a:pt x="15232" y="11023"/>
                </a:lnTo>
                <a:lnTo>
                  <a:pt x="15256" y="11120"/>
                </a:lnTo>
                <a:lnTo>
                  <a:pt x="15329" y="11193"/>
                </a:lnTo>
                <a:lnTo>
                  <a:pt x="15427" y="11217"/>
                </a:lnTo>
                <a:lnTo>
                  <a:pt x="15524" y="11193"/>
                </a:lnTo>
                <a:lnTo>
                  <a:pt x="15573" y="11120"/>
                </a:lnTo>
                <a:lnTo>
                  <a:pt x="15646" y="11023"/>
                </a:lnTo>
                <a:lnTo>
                  <a:pt x="15621" y="11096"/>
                </a:lnTo>
                <a:lnTo>
                  <a:pt x="15597" y="11169"/>
                </a:lnTo>
                <a:lnTo>
                  <a:pt x="15621" y="11217"/>
                </a:lnTo>
                <a:lnTo>
                  <a:pt x="15646" y="11290"/>
                </a:lnTo>
                <a:lnTo>
                  <a:pt x="15694" y="11315"/>
                </a:lnTo>
                <a:lnTo>
                  <a:pt x="15816" y="11315"/>
                </a:lnTo>
                <a:lnTo>
                  <a:pt x="15889" y="11266"/>
                </a:lnTo>
                <a:lnTo>
                  <a:pt x="15938" y="11217"/>
                </a:lnTo>
                <a:lnTo>
                  <a:pt x="15962" y="11217"/>
                </a:lnTo>
                <a:lnTo>
                  <a:pt x="16108" y="11071"/>
                </a:lnTo>
                <a:lnTo>
                  <a:pt x="16181" y="11047"/>
                </a:lnTo>
                <a:lnTo>
                  <a:pt x="16254" y="10998"/>
                </a:lnTo>
                <a:lnTo>
                  <a:pt x="16327" y="10998"/>
                </a:lnTo>
                <a:lnTo>
                  <a:pt x="16424" y="10974"/>
                </a:lnTo>
                <a:lnTo>
                  <a:pt x="16497" y="10925"/>
                </a:lnTo>
                <a:lnTo>
                  <a:pt x="16765" y="10828"/>
                </a:lnTo>
                <a:lnTo>
                  <a:pt x="17057" y="10731"/>
                </a:lnTo>
                <a:lnTo>
                  <a:pt x="17154" y="10682"/>
                </a:lnTo>
                <a:lnTo>
                  <a:pt x="17203" y="10609"/>
                </a:lnTo>
                <a:lnTo>
                  <a:pt x="17227" y="10585"/>
                </a:lnTo>
                <a:lnTo>
                  <a:pt x="17252" y="10463"/>
                </a:lnTo>
                <a:lnTo>
                  <a:pt x="17300" y="10317"/>
                </a:lnTo>
                <a:lnTo>
                  <a:pt x="17300" y="10049"/>
                </a:lnTo>
                <a:lnTo>
                  <a:pt x="17325" y="9855"/>
                </a:lnTo>
                <a:lnTo>
                  <a:pt x="17349" y="9709"/>
                </a:lnTo>
                <a:lnTo>
                  <a:pt x="17373" y="9563"/>
                </a:lnTo>
                <a:lnTo>
                  <a:pt x="17398" y="9417"/>
                </a:lnTo>
                <a:close/>
                <a:moveTo>
                  <a:pt x="17568" y="8954"/>
                </a:moveTo>
                <a:lnTo>
                  <a:pt x="17325" y="8979"/>
                </a:lnTo>
                <a:lnTo>
                  <a:pt x="17130" y="9027"/>
                </a:lnTo>
                <a:lnTo>
                  <a:pt x="17057" y="9076"/>
                </a:lnTo>
                <a:lnTo>
                  <a:pt x="17008" y="9173"/>
                </a:lnTo>
                <a:lnTo>
                  <a:pt x="16960" y="9271"/>
                </a:lnTo>
                <a:lnTo>
                  <a:pt x="16911" y="9392"/>
                </a:lnTo>
                <a:lnTo>
                  <a:pt x="16887" y="9660"/>
                </a:lnTo>
                <a:lnTo>
                  <a:pt x="16862" y="9782"/>
                </a:lnTo>
                <a:lnTo>
                  <a:pt x="16838" y="9928"/>
                </a:lnTo>
                <a:lnTo>
                  <a:pt x="16814" y="10147"/>
                </a:lnTo>
                <a:lnTo>
                  <a:pt x="16789" y="10341"/>
                </a:lnTo>
                <a:lnTo>
                  <a:pt x="16570" y="10439"/>
                </a:lnTo>
                <a:lnTo>
                  <a:pt x="16351" y="10536"/>
                </a:lnTo>
                <a:lnTo>
                  <a:pt x="16157" y="10414"/>
                </a:lnTo>
                <a:lnTo>
                  <a:pt x="15889" y="10220"/>
                </a:lnTo>
                <a:lnTo>
                  <a:pt x="15792" y="10147"/>
                </a:lnTo>
                <a:lnTo>
                  <a:pt x="15573" y="10001"/>
                </a:lnTo>
                <a:lnTo>
                  <a:pt x="15451" y="9928"/>
                </a:lnTo>
                <a:lnTo>
                  <a:pt x="15305" y="9903"/>
                </a:lnTo>
                <a:lnTo>
                  <a:pt x="15208" y="9879"/>
                </a:lnTo>
                <a:lnTo>
                  <a:pt x="15135" y="9903"/>
                </a:lnTo>
                <a:lnTo>
                  <a:pt x="14989" y="9976"/>
                </a:lnTo>
                <a:lnTo>
                  <a:pt x="14843" y="10074"/>
                </a:lnTo>
                <a:lnTo>
                  <a:pt x="14624" y="10293"/>
                </a:lnTo>
                <a:lnTo>
                  <a:pt x="14502" y="10414"/>
                </a:lnTo>
                <a:lnTo>
                  <a:pt x="14332" y="10609"/>
                </a:lnTo>
                <a:lnTo>
                  <a:pt x="14162" y="10779"/>
                </a:lnTo>
                <a:lnTo>
                  <a:pt x="14113" y="10828"/>
                </a:lnTo>
                <a:lnTo>
                  <a:pt x="14089" y="10877"/>
                </a:lnTo>
                <a:lnTo>
                  <a:pt x="14064" y="10950"/>
                </a:lnTo>
                <a:lnTo>
                  <a:pt x="14089" y="11023"/>
                </a:lnTo>
                <a:lnTo>
                  <a:pt x="14137" y="11120"/>
                </a:lnTo>
                <a:lnTo>
                  <a:pt x="14186" y="11217"/>
                </a:lnTo>
                <a:lnTo>
                  <a:pt x="14332" y="11412"/>
                </a:lnTo>
                <a:lnTo>
                  <a:pt x="14454" y="11534"/>
                </a:lnTo>
                <a:lnTo>
                  <a:pt x="14478" y="11607"/>
                </a:lnTo>
                <a:lnTo>
                  <a:pt x="14648" y="11801"/>
                </a:lnTo>
                <a:lnTo>
                  <a:pt x="14819" y="11996"/>
                </a:lnTo>
                <a:lnTo>
                  <a:pt x="14721" y="12166"/>
                </a:lnTo>
                <a:lnTo>
                  <a:pt x="14721" y="12191"/>
                </a:lnTo>
                <a:lnTo>
                  <a:pt x="14648" y="12361"/>
                </a:lnTo>
                <a:lnTo>
                  <a:pt x="14600" y="12531"/>
                </a:lnTo>
                <a:lnTo>
                  <a:pt x="14381" y="12556"/>
                </a:lnTo>
                <a:lnTo>
                  <a:pt x="14162" y="12580"/>
                </a:lnTo>
                <a:lnTo>
                  <a:pt x="14040" y="12604"/>
                </a:lnTo>
                <a:lnTo>
                  <a:pt x="13991" y="12604"/>
                </a:lnTo>
                <a:lnTo>
                  <a:pt x="13845" y="12653"/>
                </a:lnTo>
                <a:lnTo>
                  <a:pt x="13675" y="12677"/>
                </a:lnTo>
                <a:lnTo>
                  <a:pt x="13553" y="12750"/>
                </a:lnTo>
                <a:lnTo>
                  <a:pt x="13456" y="12823"/>
                </a:lnTo>
                <a:lnTo>
                  <a:pt x="13407" y="12872"/>
                </a:lnTo>
                <a:lnTo>
                  <a:pt x="13334" y="12945"/>
                </a:lnTo>
                <a:lnTo>
                  <a:pt x="13310" y="13018"/>
                </a:lnTo>
                <a:lnTo>
                  <a:pt x="13286" y="13164"/>
                </a:lnTo>
                <a:lnTo>
                  <a:pt x="13286" y="13213"/>
                </a:lnTo>
                <a:lnTo>
                  <a:pt x="13237" y="13699"/>
                </a:lnTo>
                <a:lnTo>
                  <a:pt x="13237" y="13748"/>
                </a:lnTo>
                <a:lnTo>
                  <a:pt x="13237" y="13918"/>
                </a:lnTo>
                <a:lnTo>
                  <a:pt x="13237" y="14113"/>
                </a:lnTo>
                <a:lnTo>
                  <a:pt x="13286" y="14283"/>
                </a:lnTo>
                <a:lnTo>
                  <a:pt x="13310" y="14356"/>
                </a:lnTo>
                <a:lnTo>
                  <a:pt x="13383" y="14405"/>
                </a:lnTo>
                <a:lnTo>
                  <a:pt x="13407" y="14502"/>
                </a:lnTo>
                <a:lnTo>
                  <a:pt x="13480" y="14551"/>
                </a:lnTo>
                <a:lnTo>
                  <a:pt x="13724" y="14648"/>
                </a:lnTo>
                <a:lnTo>
                  <a:pt x="13991" y="14697"/>
                </a:lnTo>
                <a:lnTo>
                  <a:pt x="14259" y="14746"/>
                </a:lnTo>
                <a:lnTo>
                  <a:pt x="14527" y="14770"/>
                </a:lnTo>
                <a:lnTo>
                  <a:pt x="14673" y="14770"/>
                </a:lnTo>
                <a:lnTo>
                  <a:pt x="14697" y="14867"/>
                </a:lnTo>
                <a:lnTo>
                  <a:pt x="14721" y="14916"/>
                </a:lnTo>
                <a:lnTo>
                  <a:pt x="14819" y="15038"/>
                </a:lnTo>
                <a:lnTo>
                  <a:pt x="14916" y="15184"/>
                </a:lnTo>
                <a:lnTo>
                  <a:pt x="14746" y="15330"/>
                </a:lnTo>
                <a:lnTo>
                  <a:pt x="14624" y="15500"/>
                </a:lnTo>
                <a:lnTo>
                  <a:pt x="14575" y="15573"/>
                </a:lnTo>
                <a:lnTo>
                  <a:pt x="14381" y="15816"/>
                </a:lnTo>
                <a:lnTo>
                  <a:pt x="14332" y="15865"/>
                </a:lnTo>
                <a:lnTo>
                  <a:pt x="14235" y="15986"/>
                </a:lnTo>
                <a:lnTo>
                  <a:pt x="14210" y="16059"/>
                </a:lnTo>
                <a:lnTo>
                  <a:pt x="14186" y="16108"/>
                </a:lnTo>
                <a:lnTo>
                  <a:pt x="14210" y="16230"/>
                </a:lnTo>
                <a:lnTo>
                  <a:pt x="14210" y="16303"/>
                </a:lnTo>
                <a:lnTo>
                  <a:pt x="14235" y="16376"/>
                </a:lnTo>
                <a:lnTo>
                  <a:pt x="14283" y="16522"/>
                </a:lnTo>
                <a:lnTo>
                  <a:pt x="14381" y="16643"/>
                </a:lnTo>
                <a:lnTo>
                  <a:pt x="14478" y="16765"/>
                </a:lnTo>
                <a:lnTo>
                  <a:pt x="14527" y="16789"/>
                </a:lnTo>
                <a:lnTo>
                  <a:pt x="14794" y="17081"/>
                </a:lnTo>
                <a:lnTo>
                  <a:pt x="15111" y="17349"/>
                </a:lnTo>
                <a:lnTo>
                  <a:pt x="15183" y="17373"/>
                </a:lnTo>
                <a:lnTo>
                  <a:pt x="15232" y="17398"/>
                </a:lnTo>
                <a:lnTo>
                  <a:pt x="15305" y="17373"/>
                </a:lnTo>
                <a:lnTo>
                  <a:pt x="15354" y="17373"/>
                </a:lnTo>
                <a:lnTo>
                  <a:pt x="15475" y="17349"/>
                </a:lnTo>
                <a:lnTo>
                  <a:pt x="15621" y="17300"/>
                </a:lnTo>
                <a:lnTo>
                  <a:pt x="15840" y="17154"/>
                </a:lnTo>
                <a:lnTo>
                  <a:pt x="15865" y="17130"/>
                </a:lnTo>
                <a:lnTo>
                  <a:pt x="16132" y="16911"/>
                </a:lnTo>
                <a:lnTo>
                  <a:pt x="16376" y="16668"/>
                </a:lnTo>
                <a:lnTo>
                  <a:pt x="16546" y="16741"/>
                </a:lnTo>
                <a:lnTo>
                  <a:pt x="16570" y="16765"/>
                </a:lnTo>
                <a:lnTo>
                  <a:pt x="16619" y="16789"/>
                </a:lnTo>
                <a:lnTo>
                  <a:pt x="16765" y="16862"/>
                </a:lnTo>
                <a:lnTo>
                  <a:pt x="16935" y="16887"/>
                </a:lnTo>
                <a:lnTo>
                  <a:pt x="16935" y="16960"/>
                </a:lnTo>
                <a:lnTo>
                  <a:pt x="16960" y="17033"/>
                </a:lnTo>
                <a:lnTo>
                  <a:pt x="17008" y="17276"/>
                </a:lnTo>
                <a:lnTo>
                  <a:pt x="17033" y="17495"/>
                </a:lnTo>
                <a:lnTo>
                  <a:pt x="17033" y="17617"/>
                </a:lnTo>
                <a:lnTo>
                  <a:pt x="17033" y="17738"/>
                </a:lnTo>
                <a:lnTo>
                  <a:pt x="17033" y="17860"/>
                </a:lnTo>
                <a:lnTo>
                  <a:pt x="17081" y="17982"/>
                </a:lnTo>
                <a:lnTo>
                  <a:pt x="17179" y="18079"/>
                </a:lnTo>
                <a:lnTo>
                  <a:pt x="17203" y="18103"/>
                </a:lnTo>
                <a:lnTo>
                  <a:pt x="17276" y="18152"/>
                </a:lnTo>
                <a:lnTo>
                  <a:pt x="17398" y="18201"/>
                </a:lnTo>
                <a:lnTo>
                  <a:pt x="17592" y="18225"/>
                </a:lnTo>
                <a:lnTo>
                  <a:pt x="17714" y="18201"/>
                </a:lnTo>
                <a:lnTo>
                  <a:pt x="18152" y="18201"/>
                </a:lnTo>
                <a:lnTo>
                  <a:pt x="18541" y="18176"/>
                </a:lnTo>
                <a:lnTo>
                  <a:pt x="18614" y="18176"/>
                </a:lnTo>
                <a:lnTo>
                  <a:pt x="18687" y="18128"/>
                </a:lnTo>
                <a:lnTo>
                  <a:pt x="18736" y="18055"/>
                </a:lnTo>
                <a:lnTo>
                  <a:pt x="18760" y="17982"/>
                </a:lnTo>
                <a:lnTo>
                  <a:pt x="18833" y="17860"/>
                </a:lnTo>
                <a:lnTo>
                  <a:pt x="18882" y="17738"/>
                </a:lnTo>
                <a:lnTo>
                  <a:pt x="18931" y="17471"/>
                </a:lnTo>
                <a:lnTo>
                  <a:pt x="18931" y="17349"/>
                </a:lnTo>
                <a:lnTo>
                  <a:pt x="18931" y="17325"/>
                </a:lnTo>
                <a:lnTo>
                  <a:pt x="18979" y="17081"/>
                </a:lnTo>
                <a:lnTo>
                  <a:pt x="19004" y="16838"/>
                </a:lnTo>
                <a:lnTo>
                  <a:pt x="19125" y="16814"/>
                </a:lnTo>
                <a:lnTo>
                  <a:pt x="19223" y="16789"/>
                </a:lnTo>
                <a:lnTo>
                  <a:pt x="19369" y="16741"/>
                </a:lnTo>
                <a:lnTo>
                  <a:pt x="19466" y="16692"/>
                </a:lnTo>
                <a:lnTo>
                  <a:pt x="19661" y="16838"/>
                </a:lnTo>
                <a:lnTo>
                  <a:pt x="19758" y="16911"/>
                </a:lnTo>
                <a:lnTo>
                  <a:pt x="20074" y="17130"/>
                </a:lnTo>
                <a:lnTo>
                  <a:pt x="20391" y="17349"/>
                </a:lnTo>
                <a:lnTo>
                  <a:pt x="20464" y="17398"/>
                </a:lnTo>
                <a:lnTo>
                  <a:pt x="20512" y="17398"/>
                </a:lnTo>
                <a:lnTo>
                  <a:pt x="20585" y="17373"/>
                </a:lnTo>
                <a:lnTo>
                  <a:pt x="20658" y="17349"/>
                </a:lnTo>
                <a:lnTo>
                  <a:pt x="20707" y="17276"/>
                </a:lnTo>
                <a:lnTo>
                  <a:pt x="20756" y="17203"/>
                </a:lnTo>
                <a:lnTo>
                  <a:pt x="20999" y="16984"/>
                </a:lnTo>
                <a:lnTo>
                  <a:pt x="21145" y="16814"/>
                </a:lnTo>
                <a:lnTo>
                  <a:pt x="21413" y="16570"/>
                </a:lnTo>
                <a:lnTo>
                  <a:pt x="21632" y="16278"/>
                </a:lnTo>
                <a:lnTo>
                  <a:pt x="21680" y="16230"/>
                </a:lnTo>
                <a:lnTo>
                  <a:pt x="21680" y="16157"/>
                </a:lnTo>
                <a:lnTo>
                  <a:pt x="21680" y="16084"/>
                </a:lnTo>
                <a:lnTo>
                  <a:pt x="21656" y="15986"/>
                </a:lnTo>
                <a:lnTo>
                  <a:pt x="21486" y="15670"/>
                </a:lnTo>
                <a:lnTo>
                  <a:pt x="21267" y="15403"/>
                </a:lnTo>
                <a:lnTo>
                  <a:pt x="21145" y="15232"/>
                </a:lnTo>
                <a:lnTo>
                  <a:pt x="20975" y="15086"/>
                </a:lnTo>
                <a:lnTo>
                  <a:pt x="21096" y="14867"/>
                </a:lnTo>
                <a:lnTo>
                  <a:pt x="21169" y="14648"/>
                </a:lnTo>
                <a:lnTo>
                  <a:pt x="21291" y="14673"/>
                </a:lnTo>
                <a:lnTo>
                  <a:pt x="21510" y="14648"/>
                </a:lnTo>
                <a:lnTo>
                  <a:pt x="21753" y="14648"/>
                </a:lnTo>
                <a:lnTo>
                  <a:pt x="21997" y="14624"/>
                </a:lnTo>
                <a:lnTo>
                  <a:pt x="22264" y="14600"/>
                </a:lnTo>
                <a:lnTo>
                  <a:pt x="22362" y="14551"/>
                </a:lnTo>
                <a:lnTo>
                  <a:pt x="22410" y="14478"/>
                </a:lnTo>
                <a:lnTo>
                  <a:pt x="22459" y="14429"/>
                </a:lnTo>
                <a:lnTo>
                  <a:pt x="22508" y="14381"/>
                </a:lnTo>
                <a:lnTo>
                  <a:pt x="22532" y="14332"/>
                </a:lnTo>
                <a:lnTo>
                  <a:pt x="22532" y="14259"/>
                </a:lnTo>
                <a:lnTo>
                  <a:pt x="22532" y="13845"/>
                </a:lnTo>
                <a:lnTo>
                  <a:pt x="22532" y="13456"/>
                </a:lnTo>
                <a:lnTo>
                  <a:pt x="22508" y="13067"/>
                </a:lnTo>
                <a:lnTo>
                  <a:pt x="22508" y="13018"/>
                </a:lnTo>
                <a:lnTo>
                  <a:pt x="22459" y="12945"/>
                </a:lnTo>
                <a:lnTo>
                  <a:pt x="22410" y="12921"/>
                </a:lnTo>
                <a:lnTo>
                  <a:pt x="22362" y="12896"/>
                </a:lnTo>
                <a:lnTo>
                  <a:pt x="22313" y="12823"/>
                </a:lnTo>
                <a:lnTo>
                  <a:pt x="22264" y="12750"/>
                </a:lnTo>
                <a:lnTo>
                  <a:pt x="22118" y="12677"/>
                </a:lnTo>
                <a:lnTo>
                  <a:pt x="21948" y="12629"/>
                </a:lnTo>
                <a:lnTo>
                  <a:pt x="21802" y="12604"/>
                </a:lnTo>
                <a:lnTo>
                  <a:pt x="21778" y="12604"/>
                </a:lnTo>
                <a:lnTo>
                  <a:pt x="21510" y="12556"/>
                </a:lnTo>
                <a:lnTo>
                  <a:pt x="21218" y="12556"/>
                </a:lnTo>
                <a:lnTo>
                  <a:pt x="21169" y="12337"/>
                </a:lnTo>
                <a:lnTo>
                  <a:pt x="21169" y="12288"/>
                </a:lnTo>
                <a:lnTo>
                  <a:pt x="21121" y="12093"/>
                </a:lnTo>
                <a:lnTo>
                  <a:pt x="21048" y="11923"/>
                </a:lnTo>
                <a:lnTo>
                  <a:pt x="21121" y="11826"/>
                </a:lnTo>
                <a:lnTo>
                  <a:pt x="21145" y="11777"/>
                </a:lnTo>
                <a:lnTo>
                  <a:pt x="21242" y="11655"/>
                </a:lnTo>
                <a:lnTo>
                  <a:pt x="21413" y="11412"/>
                </a:lnTo>
                <a:lnTo>
                  <a:pt x="21607" y="11169"/>
                </a:lnTo>
                <a:lnTo>
                  <a:pt x="21656" y="11120"/>
                </a:lnTo>
                <a:lnTo>
                  <a:pt x="21680" y="11071"/>
                </a:lnTo>
                <a:lnTo>
                  <a:pt x="21680" y="10998"/>
                </a:lnTo>
                <a:lnTo>
                  <a:pt x="21680" y="10950"/>
                </a:lnTo>
                <a:lnTo>
                  <a:pt x="21656" y="10925"/>
                </a:lnTo>
                <a:lnTo>
                  <a:pt x="21680" y="10901"/>
                </a:lnTo>
                <a:lnTo>
                  <a:pt x="21656" y="10804"/>
                </a:lnTo>
                <a:lnTo>
                  <a:pt x="21632" y="10731"/>
                </a:lnTo>
                <a:lnTo>
                  <a:pt x="21510" y="10609"/>
                </a:lnTo>
                <a:lnTo>
                  <a:pt x="21486" y="10560"/>
                </a:lnTo>
                <a:lnTo>
                  <a:pt x="21315" y="10390"/>
                </a:lnTo>
                <a:lnTo>
                  <a:pt x="21145" y="10244"/>
                </a:lnTo>
                <a:lnTo>
                  <a:pt x="21145" y="10220"/>
                </a:lnTo>
                <a:lnTo>
                  <a:pt x="21023" y="10122"/>
                </a:lnTo>
                <a:lnTo>
                  <a:pt x="20877" y="10001"/>
                </a:lnTo>
                <a:lnTo>
                  <a:pt x="20731" y="9928"/>
                </a:lnTo>
                <a:lnTo>
                  <a:pt x="20634" y="9903"/>
                </a:lnTo>
                <a:lnTo>
                  <a:pt x="20561" y="9879"/>
                </a:lnTo>
                <a:lnTo>
                  <a:pt x="20488" y="9903"/>
                </a:lnTo>
                <a:lnTo>
                  <a:pt x="20464" y="9903"/>
                </a:lnTo>
                <a:lnTo>
                  <a:pt x="20391" y="9928"/>
                </a:lnTo>
                <a:lnTo>
                  <a:pt x="20220" y="10001"/>
                </a:lnTo>
                <a:lnTo>
                  <a:pt x="20074" y="10098"/>
                </a:lnTo>
                <a:lnTo>
                  <a:pt x="19807" y="10293"/>
                </a:lnTo>
                <a:lnTo>
                  <a:pt x="19709" y="10341"/>
                </a:lnTo>
                <a:lnTo>
                  <a:pt x="19515" y="10487"/>
                </a:lnTo>
                <a:lnTo>
                  <a:pt x="19296" y="10390"/>
                </a:lnTo>
                <a:lnTo>
                  <a:pt x="19052" y="10341"/>
                </a:lnTo>
                <a:lnTo>
                  <a:pt x="19004" y="10098"/>
                </a:lnTo>
                <a:lnTo>
                  <a:pt x="19028" y="10025"/>
                </a:lnTo>
                <a:lnTo>
                  <a:pt x="19004" y="9976"/>
                </a:lnTo>
                <a:lnTo>
                  <a:pt x="18979" y="9903"/>
                </a:lnTo>
                <a:lnTo>
                  <a:pt x="18955" y="9782"/>
                </a:lnTo>
                <a:lnTo>
                  <a:pt x="18931" y="9563"/>
                </a:lnTo>
                <a:lnTo>
                  <a:pt x="18882" y="9319"/>
                </a:lnTo>
                <a:lnTo>
                  <a:pt x="18906" y="9246"/>
                </a:lnTo>
                <a:lnTo>
                  <a:pt x="18906" y="9149"/>
                </a:lnTo>
                <a:lnTo>
                  <a:pt x="18882" y="9100"/>
                </a:lnTo>
                <a:lnTo>
                  <a:pt x="18833" y="9052"/>
                </a:lnTo>
                <a:lnTo>
                  <a:pt x="18785" y="9027"/>
                </a:lnTo>
                <a:lnTo>
                  <a:pt x="18712" y="9003"/>
                </a:lnTo>
                <a:lnTo>
                  <a:pt x="18444" y="8979"/>
                </a:lnTo>
                <a:lnTo>
                  <a:pt x="17957" y="8979"/>
                </a:lnTo>
                <a:lnTo>
                  <a:pt x="17836" y="8954"/>
                </a:lnTo>
                <a:close/>
              </a:path>
            </a:pathLst>
          </a:custGeom>
          <a:solidFill>
            <a:srgbClr val="FFFFFF"/>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cs typeface="Arial"/>
              <a:sym typeface="Arial"/>
            </a:endParaRPr>
          </a:p>
        </p:txBody>
      </p:sp>
      <p:sp>
        <p:nvSpPr>
          <p:cNvPr id="71" name="Shape 195"/>
          <p:cNvSpPr/>
          <p:nvPr/>
        </p:nvSpPr>
        <p:spPr>
          <a:xfrm>
            <a:off x="3288709" y="1182235"/>
            <a:ext cx="1508100" cy="1698600"/>
          </a:xfrm>
          <a:custGeom>
            <a:avLst/>
            <a:gdLst/>
            <a:ahLst/>
            <a:cxnLst/>
            <a:rect l="0" t="0" r="0" b="0"/>
            <a:pathLst>
              <a:path w="120000" h="120000" extrusionOk="0">
                <a:moveTo>
                  <a:pt x="0" y="36071"/>
                </a:moveTo>
                <a:cubicBezTo>
                  <a:pt x="0" y="32321"/>
                  <a:pt x="3015" y="27678"/>
                  <a:pt x="6834" y="25892"/>
                </a:cubicBezTo>
                <a:cubicBezTo>
                  <a:pt x="53467" y="1964"/>
                  <a:pt x="53467" y="1964"/>
                  <a:pt x="53467" y="1964"/>
                </a:cubicBezTo>
                <a:cubicBezTo>
                  <a:pt x="57085" y="0"/>
                  <a:pt x="63115" y="0"/>
                  <a:pt x="66733" y="1964"/>
                </a:cubicBezTo>
                <a:cubicBezTo>
                  <a:pt x="113366" y="25892"/>
                  <a:pt x="113366" y="25892"/>
                  <a:pt x="113366" y="25892"/>
                </a:cubicBezTo>
                <a:cubicBezTo>
                  <a:pt x="116984" y="27678"/>
                  <a:pt x="120000" y="32321"/>
                  <a:pt x="120000" y="36071"/>
                </a:cubicBezTo>
                <a:cubicBezTo>
                  <a:pt x="120000" y="83928"/>
                  <a:pt x="120000" y="83928"/>
                  <a:pt x="120000" y="83928"/>
                </a:cubicBezTo>
                <a:cubicBezTo>
                  <a:pt x="120000" y="87678"/>
                  <a:pt x="116984" y="92321"/>
                  <a:pt x="113366" y="94107"/>
                </a:cubicBezTo>
                <a:cubicBezTo>
                  <a:pt x="66733" y="118035"/>
                  <a:pt x="66733" y="118035"/>
                  <a:pt x="66733" y="118035"/>
                </a:cubicBezTo>
                <a:cubicBezTo>
                  <a:pt x="63115" y="120000"/>
                  <a:pt x="57085" y="120000"/>
                  <a:pt x="53467" y="118035"/>
                </a:cubicBezTo>
                <a:cubicBezTo>
                  <a:pt x="6834" y="94107"/>
                  <a:pt x="6834" y="94107"/>
                  <a:pt x="6834" y="94107"/>
                </a:cubicBezTo>
                <a:cubicBezTo>
                  <a:pt x="3015" y="92321"/>
                  <a:pt x="0" y="87678"/>
                  <a:pt x="0" y="83928"/>
                </a:cubicBezTo>
                <a:lnTo>
                  <a:pt x="0" y="36071"/>
                </a:lnTo>
                <a:close/>
              </a:path>
            </a:pathLst>
          </a:custGeom>
          <a:gradFill>
            <a:gsLst>
              <a:gs pos="0">
                <a:srgbClr val="8C8C8C"/>
              </a:gs>
              <a:gs pos="50000">
                <a:srgbClr val="CACACA"/>
              </a:gs>
              <a:gs pos="100000">
                <a:srgbClr val="F2F2F2"/>
              </a:gs>
            </a:gsLst>
            <a:lin ang="16200038" scaled="0"/>
          </a:gradFill>
          <a:ln>
            <a:noFill/>
          </a:ln>
        </p:spPr>
        <p:txBody>
          <a:bodyPr spcFirstLastPara="1" wrap="square" lIns="91425" tIns="45700" rIns="91425" bIns="45700" anchor="t" anchorCtr="0">
            <a:noAutofit/>
          </a:bodyPr>
          <a:lstStyle/>
          <a:p>
            <a:pPr>
              <a:buClr>
                <a:srgbClr val="000000"/>
              </a:buClr>
            </a:pPr>
            <a:endParaRPr sz="2400" kern="0">
              <a:solidFill>
                <a:srgbClr val="000000"/>
              </a:solidFill>
              <a:latin typeface="Calibri"/>
              <a:ea typeface="Calibri"/>
              <a:cs typeface="Calibri"/>
              <a:sym typeface="Calibri"/>
            </a:endParaRPr>
          </a:p>
        </p:txBody>
      </p:sp>
      <p:sp>
        <p:nvSpPr>
          <p:cNvPr id="72" name="Oval 27"/>
          <p:cNvSpPr>
            <a:spLocks noChangeArrowheads="1"/>
          </p:cNvSpPr>
          <p:nvPr/>
        </p:nvSpPr>
        <p:spPr bwMode="auto">
          <a:xfrm>
            <a:off x="1655819" y="1771156"/>
            <a:ext cx="1966277"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0"/>
              </a:spcBef>
              <a:spcAft>
                <a:spcPct val="0"/>
              </a:spcAft>
            </a:pPr>
            <a:r>
              <a:rPr lang="tr-TR" altLang="en-US" dirty="0" err="1">
                <a:solidFill>
                  <a:srgbClr val="000000"/>
                </a:solidFill>
                <a:ea typeface="Arial" charset="0"/>
                <a:cs typeface="Arial" charset="0"/>
              </a:rPr>
              <a:t>Robotics</a:t>
            </a:r>
            <a:endParaRPr lang="en-US" altLang="en-US" dirty="0">
              <a:solidFill>
                <a:srgbClr val="000000"/>
              </a:solidFill>
              <a:ea typeface="Arial" charset="0"/>
              <a:cs typeface="Arial" charset="0"/>
            </a:endParaRPr>
          </a:p>
        </p:txBody>
      </p:sp>
      <p:sp>
        <p:nvSpPr>
          <p:cNvPr id="73" name="Oval 27"/>
          <p:cNvSpPr>
            <a:spLocks noChangeArrowheads="1"/>
          </p:cNvSpPr>
          <p:nvPr/>
        </p:nvSpPr>
        <p:spPr bwMode="auto">
          <a:xfrm>
            <a:off x="5538162" y="1438576"/>
            <a:ext cx="3466942" cy="3139321"/>
          </a:xfrm>
          <a:prstGeom prst="rect">
            <a:avLst/>
          </a:prstGeom>
          <a:solidFill>
            <a:schemeClr val="accent5">
              <a:lumMod val="90000"/>
            </a:schemeClr>
          </a:solidFill>
          <a:ln>
            <a:noFill/>
          </a:ln>
          <a:effectLst/>
        </p:spPr>
        <p:txBody>
          <a:bodyPr wrap="square"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0"/>
              </a:spcBef>
              <a:spcAft>
                <a:spcPct val="0"/>
              </a:spcAft>
            </a:pPr>
            <a:r>
              <a:rPr lang="tr-TR" altLang="en-US" b="1" dirty="0" err="1">
                <a:solidFill>
                  <a:schemeClr val="bg1"/>
                </a:solidFill>
                <a:ea typeface="Arial" charset="0"/>
                <a:cs typeface="Arial" charset="0"/>
              </a:rPr>
              <a:t>Five</a:t>
            </a:r>
            <a:r>
              <a:rPr lang="tr-TR" altLang="en-US" b="1" dirty="0">
                <a:solidFill>
                  <a:schemeClr val="bg1"/>
                </a:solidFill>
                <a:ea typeface="Arial" charset="0"/>
                <a:cs typeface="Arial" charset="0"/>
              </a:rPr>
              <a:t> </a:t>
            </a:r>
            <a:r>
              <a:rPr lang="tr-TR" altLang="en-US" b="1" dirty="0" err="1">
                <a:solidFill>
                  <a:schemeClr val="bg1"/>
                </a:solidFill>
                <a:ea typeface="Arial" charset="0"/>
                <a:cs typeface="Arial" charset="0"/>
              </a:rPr>
              <a:t>potential</a:t>
            </a:r>
            <a:r>
              <a:rPr lang="tr-TR" altLang="en-US" b="1" dirty="0">
                <a:solidFill>
                  <a:schemeClr val="bg1"/>
                </a:solidFill>
                <a:ea typeface="Arial" charset="0"/>
                <a:cs typeface="Arial" charset="0"/>
              </a:rPr>
              <a:t> </a:t>
            </a:r>
            <a:r>
              <a:rPr lang="tr-TR" altLang="en-US" b="1" dirty="0" err="1">
                <a:solidFill>
                  <a:schemeClr val="bg1"/>
                </a:solidFill>
                <a:ea typeface="Arial" charset="0"/>
                <a:cs typeface="Arial" charset="0"/>
              </a:rPr>
              <a:t>game-changers</a:t>
            </a:r>
            <a:r>
              <a:rPr lang="tr-TR" altLang="en-US" b="1" dirty="0">
                <a:solidFill>
                  <a:schemeClr val="bg1"/>
                </a:solidFill>
                <a:ea typeface="Arial" charset="0"/>
                <a:cs typeface="Arial" charset="0"/>
              </a:rPr>
              <a:t> </a:t>
            </a:r>
            <a:r>
              <a:rPr lang="tr-TR" altLang="en-US" b="1" dirty="0" err="1">
                <a:solidFill>
                  <a:schemeClr val="bg1"/>
                </a:solidFill>
                <a:ea typeface="Arial" charset="0"/>
                <a:cs typeface="Arial" charset="0"/>
              </a:rPr>
              <a:t>powered</a:t>
            </a:r>
            <a:r>
              <a:rPr lang="tr-TR" altLang="en-US" b="1" dirty="0">
                <a:solidFill>
                  <a:schemeClr val="bg1"/>
                </a:solidFill>
                <a:ea typeface="Arial" charset="0"/>
                <a:cs typeface="Arial" charset="0"/>
              </a:rPr>
              <a:t> </a:t>
            </a:r>
            <a:r>
              <a:rPr lang="tr-TR" altLang="en-US" b="1" dirty="0" err="1">
                <a:solidFill>
                  <a:schemeClr val="bg1"/>
                </a:solidFill>
                <a:ea typeface="Arial" charset="0"/>
                <a:cs typeface="Arial" charset="0"/>
              </a:rPr>
              <a:t>by</a:t>
            </a:r>
            <a:r>
              <a:rPr lang="tr-TR" altLang="en-US" b="1" dirty="0">
                <a:solidFill>
                  <a:schemeClr val="bg1"/>
                </a:solidFill>
                <a:ea typeface="Arial" charset="0"/>
                <a:cs typeface="Arial" charset="0"/>
              </a:rPr>
              <a:t> </a:t>
            </a:r>
            <a:r>
              <a:rPr lang="tr-TR" altLang="en-US" b="1" dirty="0" err="1">
                <a:solidFill>
                  <a:schemeClr val="bg1"/>
                </a:solidFill>
                <a:ea typeface="Arial" charset="0"/>
                <a:cs typeface="Arial" charset="0"/>
              </a:rPr>
              <a:t>the</a:t>
            </a:r>
            <a:r>
              <a:rPr lang="tr-TR" altLang="en-US" b="1" dirty="0">
                <a:solidFill>
                  <a:schemeClr val="bg1"/>
                </a:solidFill>
                <a:ea typeface="Arial" charset="0"/>
                <a:cs typeface="Arial" charset="0"/>
              </a:rPr>
              <a:t> </a:t>
            </a:r>
            <a:r>
              <a:rPr lang="tr-TR" altLang="en-US" b="1" dirty="0" err="1">
                <a:solidFill>
                  <a:schemeClr val="bg1"/>
                </a:solidFill>
                <a:ea typeface="Arial" charset="0"/>
                <a:cs typeface="Arial" charset="0"/>
              </a:rPr>
              <a:t>Fourth</a:t>
            </a:r>
            <a:r>
              <a:rPr lang="tr-TR" altLang="en-US" b="1" dirty="0">
                <a:solidFill>
                  <a:schemeClr val="bg1"/>
                </a:solidFill>
                <a:ea typeface="Arial" charset="0"/>
                <a:cs typeface="Arial" charset="0"/>
              </a:rPr>
              <a:t> </a:t>
            </a:r>
            <a:r>
              <a:rPr lang="tr-TR" altLang="en-US" b="1" dirty="0" err="1">
                <a:solidFill>
                  <a:schemeClr val="bg1"/>
                </a:solidFill>
                <a:ea typeface="Arial" charset="0"/>
                <a:cs typeface="Arial" charset="0"/>
              </a:rPr>
              <a:t>Industrial</a:t>
            </a:r>
            <a:r>
              <a:rPr lang="tr-TR" altLang="en-US" b="1" dirty="0">
                <a:solidFill>
                  <a:schemeClr val="bg1"/>
                </a:solidFill>
                <a:ea typeface="Arial" charset="0"/>
                <a:cs typeface="Arial" charset="0"/>
              </a:rPr>
              <a:t> </a:t>
            </a:r>
            <a:r>
              <a:rPr lang="tr-TR" altLang="en-US" b="1" dirty="0" err="1">
                <a:solidFill>
                  <a:schemeClr val="bg1"/>
                </a:solidFill>
                <a:ea typeface="Arial" charset="0"/>
                <a:cs typeface="Arial" charset="0"/>
              </a:rPr>
              <a:t>Revolution</a:t>
            </a:r>
            <a:r>
              <a:rPr lang="tr-TR" altLang="en-US" b="1" dirty="0">
                <a:solidFill>
                  <a:schemeClr val="bg1"/>
                </a:solidFill>
                <a:ea typeface="Arial" charset="0"/>
                <a:cs typeface="Arial" charset="0"/>
              </a:rPr>
              <a:t>. </a:t>
            </a:r>
          </a:p>
          <a:p>
            <a:pPr algn="ctr" fontAlgn="base">
              <a:spcBef>
                <a:spcPct val="0"/>
              </a:spcBef>
              <a:spcAft>
                <a:spcPct val="0"/>
              </a:spcAft>
            </a:pPr>
            <a:endParaRPr lang="tr-TR" altLang="en-US" b="1" dirty="0">
              <a:solidFill>
                <a:schemeClr val="bg1"/>
              </a:solidFill>
              <a:ea typeface="Arial" charset="0"/>
              <a:cs typeface="Arial" charset="0"/>
            </a:endParaRPr>
          </a:p>
          <a:p>
            <a:pPr marL="285750" indent="-285750" fontAlgn="base">
              <a:spcBef>
                <a:spcPct val="0"/>
              </a:spcBef>
              <a:spcAft>
                <a:spcPct val="0"/>
              </a:spcAft>
              <a:buFont typeface="Arial" charset="0"/>
              <a:buChar char="•"/>
            </a:pPr>
            <a:r>
              <a:rPr lang="tr-TR" altLang="en-US" dirty="0">
                <a:solidFill>
                  <a:schemeClr val="bg1"/>
                </a:solidFill>
                <a:ea typeface="Arial" charset="0"/>
                <a:cs typeface="Arial" charset="0"/>
              </a:rPr>
              <a:t>Real-time </a:t>
            </a:r>
            <a:r>
              <a:rPr lang="tr-TR" altLang="en-US" dirty="0" err="1">
                <a:solidFill>
                  <a:schemeClr val="bg1"/>
                </a:solidFill>
                <a:ea typeface="Arial" charset="0"/>
                <a:cs typeface="Arial" charset="0"/>
              </a:rPr>
              <a:t>predictive</a:t>
            </a:r>
            <a:r>
              <a:rPr lang="tr-TR" altLang="en-US" dirty="0">
                <a:solidFill>
                  <a:schemeClr val="bg1"/>
                </a:solidFill>
                <a:ea typeface="Arial" charset="0"/>
                <a:cs typeface="Arial" charset="0"/>
              </a:rPr>
              <a:t> </a:t>
            </a:r>
            <a:r>
              <a:rPr lang="tr-TR" altLang="en-US" dirty="0" err="1">
                <a:solidFill>
                  <a:schemeClr val="bg1"/>
                </a:solidFill>
                <a:ea typeface="Arial" charset="0"/>
                <a:cs typeface="Arial" charset="0"/>
              </a:rPr>
              <a:t>ocean</a:t>
            </a:r>
            <a:r>
              <a:rPr lang="tr-TR" altLang="en-US" dirty="0">
                <a:solidFill>
                  <a:schemeClr val="bg1"/>
                </a:solidFill>
                <a:ea typeface="Arial" charset="0"/>
                <a:cs typeface="Arial" charset="0"/>
              </a:rPr>
              <a:t> </a:t>
            </a:r>
            <a:r>
              <a:rPr lang="tr-TR" altLang="en-US" dirty="0" err="1">
                <a:solidFill>
                  <a:schemeClr val="bg1"/>
                </a:solidFill>
                <a:ea typeface="Arial" charset="0"/>
                <a:cs typeface="Arial" charset="0"/>
              </a:rPr>
              <a:t>information</a:t>
            </a:r>
            <a:endParaRPr lang="tr-TR" altLang="en-US" dirty="0">
              <a:solidFill>
                <a:schemeClr val="bg1"/>
              </a:solidFill>
              <a:ea typeface="Arial" charset="0"/>
              <a:cs typeface="Arial" charset="0"/>
            </a:endParaRPr>
          </a:p>
          <a:p>
            <a:pPr marL="285750" indent="-285750" fontAlgn="base">
              <a:spcBef>
                <a:spcPct val="0"/>
              </a:spcBef>
              <a:spcAft>
                <a:spcPct val="0"/>
              </a:spcAft>
              <a:buFont typeface="Arial" charset="0"/>
              <a:buChar char="•"/>
            </a:pPr>
            <a:r>
              <a:rPr lang="tr-TR" altLang="en-US" dirty="0" err="1">
                <a:solidFill>
                  <a:schemeClr val="bg1"/>
                </a:solidFill>
                <a:ea typeface="Arial" charset="0"/>
                <a:cs typeface="Arial" charset="0"/>
              </a:rPr>
              <a:t>Accountability</a:t>
            </a:r>
            <a:r>
              <a:rPr lang="tr-TR" altLang="en-US" dirty="0">
                <a:solidFill>
                  <a:schemeClr val="bg1"/>
                </a:solidFill>
                <a:ea typeface="Arial" charset="0"/>
                <a:cs typeface="Arial" charset="0"/>
              </a:rPr>
              <a:t> in </a:t>
            </a:r>
            <a:r>
              <a:rPr lang="tr-TR" altLang="en-US" dirty="0" err="1">
                <a:solidFill>
                  <a:schemeClr val="bg1"/>
                </a:solidFill>
                <a:ea typeface="Arial" charset="0"/>
                <a:cs typeface="Arial" charset="0"/>
              </a:rPr>
              <a:t>markets</a:t>
            </a:r>
            <a:endParaRPr lang="tr-TR" altLang="en-US" dirty="0">
              <a:solidFill>
                <a:schemeClr val="bg1"/>
              </a:solidFill>
              <a:ea typeface="Arial" charset="0"/>
              <a:cs typeface="Arial" charset="0"/>
            </a:endParaRPr>
          </a:p>
          <a:p>
            <a:pPr marL="285750" indent="-285750" fontAlgn="base">
              <a:spcBef>
                <a:spcPct val="0"/>
              </a:spcBef>
              <a:spcAft>
                <a:spcPct val="0"/>
              </a:spcAft>
              <a:buFont typeface="Arial" charset="0"/>
              <a:buChar char="•"/>
            </a:pPr>
            <a:r>
              <a:rPr lang="tr-TR" altLang="en-US" dirty="0" err="1">
                <a:solidFill>
                  <a:schemeClr val="bg1"/>
                </a:solidFill>
                <a:ea typeface="Arial" charset="0"/>
                <a:cs typeface="Arial" charset="0"/>
              </a:rPr>
              <a:t>Empowered</a:t>
            </a:r>
            <a:r>
              <a:rPr lang="tr-TR" altLang="en-US" dirty="0">
                <a:solidFill>
                  <a:schemeClr val="bg1"/>
                </a:solidFill>
                <a:ea typeface="Arial" charset="0"/>
                <a:cs typeface="Arial" charset="0"/>
              </a:rPr>
              <a:t> </a:t>
            </a:r>
            <a:r>
              <a:rPr lang="tr-TR" altLang="en-US" dirty="0" err="1">
                <a:solidFill>
                  <a:schemeClr val="bg1"/>
                </a:solidFill>
                <a:ea typeface="Arial" charset="0"/>
                <a:cs typeface="Arial" charset="0"/>
              </a:rPr>
              <a:t>communities</a:t>
            </a:r>
            <a:endParaRPr lang="tr-TR" altLang="en-US" dirty="0">
              <a:solidFill>
                <a:schemeClr val="bg1"/>
              </a:solidFill>
              <a:ea typeface="Arial" charset="0"/>
              <a:cs typeface="Arial" charset="0"/>
            </a:endParaRPr>
          </a:p>
          <a:p>
            <a:pPr marL="285750" indent="-285750" fontAlgn="base">
              <a:spcBef>
                <a:spcPct val="0"/>
              </a:spcBef>
              <a:spcAft>
                <a:spcPct val="0"/>
              </a:spcAft>
              <a:buFont typeface="Arial" charset="0"/>
              <a:buChar char="•"/>
            </a:pPr>
            <a:r>
              <a:rPr lang="tr-TR" altLang="en-US" dirty="0" err="1">
                <a:solidFill>
                  <a:schemeClr val="bg1"/>
                </a:solidFill>
                <a:ea typeface="Arial" charset="0"/>
                <a:cs typeface="Arial" charset="0"/>
              </a:rPr>
              <a:t>Farming</a:t>
            </a:r>
            <a:r>
              <a:rPr lang="tr-TR" altLang="en-US" dirty="0">
                <a:solidFill>
                  <a:schemeClr val="bg1"/>
                </a:solidFill>
                <a:ea typeface="Arial" charset="0"/>
                <a:cs typeface="Arial" charset="0"/>
              </a:rPr>
              <a:t> </a:t>
            </a:r>
            <a:r>
              <a:rPr lang="tr-TR" altLang="en-US" dirty="0" err="1">
                <a:solidFill>
                  <a:schemeClr val="bg1"/>
                </a:solidFill>
                <a:ea typeface="Arial" charset="0"/>
                <a:cs typeface="Arial" charset="0"/>
              </a:rPr>
              <a:t>that</a:t>
            </a:r>
            <a:r>
              <a:rPr lang="tr-TR" altLang="en-US" dirty="0">
                <a:solidFill>
                  <a:schemeClr val="bg1"/>
                </a:solidFill>
                <a:ea typeface="Arial" charset="0"/>
                <a:cs typeface="Arial" charset="0"/>
              </a:rPr>
              <a:t> </a:t>
            </a:r>
            <a:r>
              <a:rPr lang="tr-TR" altLang="en-US" dirty="0" err="1">
                <a:solidFill>
                  <a:schemeClr val="bg1"/>
                </a:solidFill>
                <a:ea typeface="Arial" charset="0"/>
                <a:cs typeface="Arial" charset="0"/>
              </a:rPr>
              <a:t>protect</a:t>
            </a:r>
            <a:r>
              <a:rPr lang="tr-TR" altLang="en-US" dirty="0">
                <a:solidFill>
                  <a:schemeClr val="bg1"/>
                </a:solidFill>
                <a:ea typeface="Arial" charset="0"/>
                <a:cs typeface="Arial" charset="0"/>
              </a:rPr>
              <a:t> </a:t>
            </a:r>
            <a:r>
              <a:rPr lang="tr-TR" altLang="en-US" dirty="0" err="1">
                <a:solidFill>
                  <a:schemeClr val="bg1"/>
                </a:solidFill>
                <a:ea typeface="Arial" charset="0"/>
                <a:cs typeface="Arial" charset="0"/>
              </a:rPr>
              <a:t>ocean</a:t>
            </a:r>
            <a:r>
              <a:rPr lang="tr-TR" altLang="en-US" dirty="0">
                <a:solidFill>
                  <a:schemeClr val="bg1"/>
                </a:solidFill>
                <a:ea typeface="Arial" charset="0"/>
                <a:cs typeface="Arial" charset="0"/>
              </a:rPr>
              <a:t> </a:t>
            </a:r>
            <a:r>
              <a:rPr lang="tr-TR" altLang="en-US" dirty="0" err="1">
                <a:solidFill>
                  <a:schemeClr val="bg1"/>
                </a:solidFill>
                <a:ea typeface="Arial" charset="0"/>
                <a:cs typeface="Arial" charset="0"/>
              </a:rPr>
              <a:t>resources</a:t>
            </a:r>
            <a:endParaRPr lang="tr-TR" altLang="en-US" dirty="0">
              <a:solidFill>
                <a:schemeClr val="bg1"/>
              </a:solidFill>
              <a:ea typeface="Arial" charset="0"/>
              <a:cs typeface="Arial" charset="0"/>
            </a:endParaRPr>
          </a:p>
          <a:p>
            <a:pPr marL="285750" indent="-285750" fontAlgn="base">
              <a:spcBef>
                <a:spcPct val="0"/>
              </a:spcBef>
              <a:spcAft>
                <a:spcPct val="0"/>
              </a:spcAft>
              <a:buFont typeface="Arial" charset="0"/>
              <a:buChar char="•"/>
            </a:pPr>
            <a:r>
              <a:rPr lang="tr-TR" altLang="en-US" dirty="0">
                <a:solidFill>
                  <a:schemeClr val="bg1"/>
                </a:solidFill>
                <a:ea typeface="Arial" charset="0"/>
                <a:cs typeface="Arial" charset="0"/>
              </a:rPr>
              <a:t>New </a:t>
            </a:r>
            <a:r>
              <a:rPr lang="tr-TR" altLang="en-US" dirty="0" err="1">
                <a:solidFill>
                  <a:schemeClr val="bg1"/>
                </a:solidFill>
                <a:ea typeface="Arial" charset="0"/>
                <a:cs typeface="Arial" charset="0"/>
              </a:rPr>
              <a:t>ocean</a:t>
            </a:r>
            <a:r>
              <a:rPr lang="tr-TR" altLang="en-US" dirty="0">
                <a:solidFill>
                  <a:schemeClr val="bg1"/>
                </a:solidFill>
                <a:ea typeface="Arial" charset="0"/>
                <a:cs typeface="Arial" charset="0"/>
              </a:rPr>
              <a:t> </a:t>
            </a:r>
            <a:r>
              <a:rPr lang="tr-TR" altLang="en-US" dirty="0" err="1">
                <a:solidFill>
                  <a:schemeClr val="bg1"/>
                </a:solidFill>
                <a:ea typeface="Arial" charset="0"/>
                <a:cs typeface="Arial" charset="0"/>
              </a:rPr>
              <a:t>machines</a:t>
            </a:r>
            <a:endParaRPr lang="en-US" altLang="en-US" b="1" dirty="0">
              <a:solidFill>
                <a:schemeClr val="bg1"/>
              </a:solidFill>
              <a:ea typeface="Arial" charset="0"/>
              <a:cs typeface="Arial" charset="0"/>
            </a:endParaRPr>
          </a:p>
        </p:txBody>
      </p:sp>
      <p:sp>
        <p:nvSpPr>
          <p:cNvPr id="74" name="Oval 27"/>
          <p:cNvSpPr>
            <a:spLocks noChangeArrowheads="1"/>
          </p:cNvSpPr>
          <p:nvPr/>
        </p:nvSpPr>
        <p:spPr bwMode="auto">
          <a:xfrm>
            <a:off x="671600" y="2311593"/>
            <a:ext cx="1966277"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0"/>
              </a:spcBef>
              <a:spcAft>
                <a:spcPct val="0"/>
              </a:spcAft>
            </a:pPr>
            <a:r>
              <a:rPr lang="tr-TR" altLang="en-US" dirty="0">
                <a:solidFill>
                  <a:srgbClr val="000000"/>
                </a:solidFill>
                <a:ea typeface="Arial" charset="0"/>
                <a:cs typeface="Arial" charset="0"/>
              </a:rPr>
              <a:t>Virtual </a:t>
            </a:r>
            <a:r>
              <a:rPr lang="tr-TR" altLang="en-US" dirty="0" err="1">
                <a:solidFill>
                  <a:srgbClr val="000000"/>
                </a:solidFill>
                <a:ea typeface="Arial" charset="0"/>
                <a:cs typeface="Arial" charset="0"/>
              </a:rPr>
              <a:t>reality</a:t>
            </a:r>
            <a:endParaRPr lang="en-US" altLang="en-US" dirty="0">
              <a:solidFill>
                <a:srgbClr val="000000"/>
              </a:solidFill>
              <a:ea typeface="Arial" charset="0"/>
              <a:cs typeface="Arial" charset="0"/>
            </a:endParaRPr>
          </a:p>
        </p:txBody>
      </p:sp>
      <p:sp>
        <p:nvSpPr>
          <p:cNvPr id="75" name="Oval 27"/>
          <p:cNvSpPr>
            <a:spLocks noChangeArrowheads="1"/>
          </p:cNvSpPr>
          <p:nvPr/>
        </p:nvSpPr>
        <p:spPr bwMode="auto">
          <a:xfrm>
            <a:off x="4433242" y="4068405"/>
            <a:ext cx="1111859" cy="6463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0"/>
              </a:spcBef>
              <a:spcAft>
                <a:spcPct val="0"/>
              </a:spcAft>
            </a:pPr>
            <a:r>
              <a:rPr lang="tr-TR" altLang="en-US" dirty="0">
                <a:solidFill>
                  <a:srgbClr val="000000"/>
                </a:solidFill>
                <a:ea typeface="Arial" charset="0"/>
                <a:cs typeface="Arial" charset="0"/>
              </a:rPr>
              <a:t>3D </a:t>
            </a:r>
            <a:r>
              <a:rPr lang="tr-TR" altLang="en-US" dirty="0" err="1">
                <a:solidFill>
                  <a:srgbClr val="000000"/>
                </a:solidFill>
                <a:ea typeface="Arial" charset="0"/>
                <a:cs typeface="Arial" charset="0"/>
              </a:rPr>
              <a:t>printing</a:t>
            </a:r>
            <a:endParaRPr lang="en-US" altLang="en-US" dirty="0">
              <a:solidFill>
                <a:srgbClr val="000000"/>
              </a:solidFill>
              <a:ea typeface="Arial" charset="0"/>
              <a:cs typeface="Arial" charset="0"/>
            </a:endParaRPr>
          </a:p>
        </p:txBody>
      </p:sp>
      <p:sp>
        <p:nvSpPr>
          <p:cNvPr id="76" name="Oval 27"/>
          <p:cNvSpPr>
            <a:spLocks noChangeArrowheads="1"/>
          </p:cNvSpPr>
          <p:nvPr/>
        </p:nvSpPr>
        <p:spPr bwMode="auto">
          <a:xfrm>
            <a:off x="333639" y="3225459"/>
            <a:ext cx="1494464" cy="6463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0"/>
              </a:spcBef>
              <a:spcAft>
                <a:spcPct val="0"/>
              </a:spcAft>
            </a:pPr>
            <a:r>
              <a:rPr lang="tr-TR" altLang="en-US" dirty="0">
                <a:solidFill>
                  <a:srgbClr val="000000"/>
                </a:solidFill>
                <a:ea typeface="Arial" charset="0"/>
                <a:cs typeface="Arial" charset="0"/>
              </a:rPr>
              <a:t>Advanced </a:t>
            </a:r>
            <a:r>
              <a:rPr lang="tr-TR" altLang="en-US" dirty="0" err="1">
                <a:solidFill>
                  <a:srgbClr val="000000"/>
                </a:solidFill>
                <a:ea typeface="Arial" charset="0"/>
                <a:cs typeface="Arial" charset="0"/>
              </a:rPr>
              <a:t>materials</a:t>
            </a:r>
            <a:endParaRPr lang="en-US" altLang="en-US" dirty="0">
              <a:solidFill>
                <a:srgbClr val="000000"/>
              </a:solidFill>
              <a:ea typeface="Arial" charset="0"/>
              <a:cs typeface="Arial" charset="0"/>
            </a:endParaRPr>
          </a:p>
        </p:txBody>
      </p:sp>
      <p:sp>
        <p:nvSpPr>
          <p:cNvPr id="77" name="Oval 27"/>
          <p:cNvSpPr>
            <a:spLocks noChangeArrowheads="1"/>
          </p:cNvSpPr>
          <p:nvPr/>
        </p:nvSpPr>
        <p:spPr bwMode="auto">
          <a:xfrm>
            <a:off x="3576959" y="5063349"/>
            <a:ext cx="1272775" cy="58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0"/>
              </a:spcBef>
              <a:spcAft>
                <a:spcPct val="0"/>
              </a:spcAft>
            </a:pPr>
            <a:r>
              <a:rPr lang="tr-TR" altLang="en-US" sz="1600" dirty="0" err="1">
                <a:solidFill>
                  <a:srgbClr val="000000"/>
                </a:solidFill>
                <a:ea typeface="Arial" charset="0"/>
                <a:cs typeface="Arial" charset="0"/>
              </a:rPr>
              <a:t>Artifical</a:t>
            </a:r>
            <a:r>
              <a:rPr lang="tr-TR" altLang="en-US" sz="1600" dirty="0">
                <a:solidFill>
                  <a:srgbClr val="000000"/>
                </a:solidFill>
                <a:ea typeface="Arial" charset="0"/>
                <a:cs typeface="Arial" charset="0"/>
              </a:rPr>
              <a:t> </a:t>
            </a:r>
            <a:r>
              <a:rPr lang="tr-TR" altLang="en-US" sz="1600" dirty="0" err="1">
                <a:solidFill>
                  <a:srgbClr val="000000"/>
                </a:solidFill>
                <a:ea typeface="Arial" charset="0"/>
                <a:cs typeface="Arial" charset="0"/>
              </a:rPr>
              <a:t>Intelligence</a:t>
            </a:r>
            <a:endParaRPr lang="en-US" altLang="en-US" sz="1600" dirty="0">
              <a:solidFill>
                <a:srgbClr val="000000"/>
              </a:solidFill>
              <a:ea typeface="Arial" charset="0"/>
              <a:cs typeface="Arial" charset="0"/>
            </a:endParaRPr>
          </a:p>
        </p:txBody>
      </p:sp>
      <p:sp>
        <p:nvSpPr>
          <p:cNvPr id="78" name="Oval 27"/>
          <p:cNvSpPr>
            <a:spLocks noChangeArrowheads="1"/>
          </p:cNvSpPr>
          <p:nvPr/>
        </p:nvSpPr>
        <p:spPr bwMode="auto">
          <a:xfrm>
            <a:off x="779923" y="5310450"/>
            <a:ext cx="1966277"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0"/>
              </a:spcBef>
              <a:spcAft>
                <a:spcPct val="0"/>
              </a:spcAft>
            </a:pPr>
            <a:r>
              <a:rPr lang="tr-TR" altLang="en-US" dirty="0" err="1">
                <a:solidFill>
                  <a:srgbClr val="000000"/>
                </a:solidFill>
                <a:ea typeface="Arial" charset="0"/>
                <a:cs typeface="Arial" charset="0"/>
              </a:rPr>
              <a:t>Biotechnologies</a:t>
            </a:r>
            <a:endParaRPr lang="en-US" altLang="en-US" dirty="0">
              <a:solidFill>
                <a:srgbClr val="000000"/>
              </a:solidFill>
              <a:ea typeface="Arial" charset="0"/>
              <a:cs typeface="Arial" charset="0"/>
            </a:endParaRPr>
          </a:p>
        </p:txBody>
      </p:sp>
      <p:sp>
        <p:nvSpPr>
          <p:cNvPr id="79" name="Oval 27"/>
          <p:cNvSpPr>
            <a:spLocks noChangeArrowheads="1"/>
          </p:cNvSpPr>
          <p:nvPr/>
        </p:nvSpPr>
        <p:spPr bwMode="auto">
          <a:xfrm>
            <a:off x="71150" y="4477716"/>
            <a:ext cx="1966277"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0"/>
              </a:spcBef>
              <a:spcAft>
                <a:spcPct val="0"/>
              </a:spcAft>
            </a:pPr>
            <a:r>
              <a:rPr lang="tr-TR" altLang="en-US" dirty="0" err="1">
                <a:solidFill>
                  <a:srgbClr val="000000"/>
                </a:solidFill>
                <a:ea typeface="Arial" charset="0"/>
                <a:cs typeface="Arial" charset="0"/>
              </a:rPr>
              <a:t>Blockchain</a:t>
            </a:r>
            <a:endParaRPr lang="en-US" altLang="en-US" dirty="0">
              <a:solidFill>
                <a:srgbClr val="000000"/>
              </a:solidFill>
              <a:ea typeface="Arial" charset="0"/>
              <a:cs typeface="Arial" charset="0"/>
            </a:endParaRPr>
          </a:p>
        </p:txBody>
      </p:sp>
      <p:sp>
        <p:nvSpPr>
          <p:cNvPr id="80" name="Oval 27"/>
          <p:cNvSpPr>
            <a:spLocks noChangeArrowheads="1"/>
          </p:cNvSpPr>
          <p:nvPr/>
        </p:nvSpPr>
        <p:spPr bwMode="auto">
          <a:xfrm>
            <a:off x="2286996" y="5564489"/>
            <a:ext cx="1966277"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0"/>
              </a:spcBef>
              <a:spcAft>
                <a:spcPct val="0"/>
              </a:spcAft>
            </a:pPr>
            <a:r>
              <a:rPr lang="tr-TR" altLang="en-US" dirty="0" err="1">
                <a:solidFill>
                  <a:srgbClr val="000000"/>
                </a:solidFill>
                <a:ea typeface="Arial" charset="0"/>
                <a:cs typeface="Arial" charset="0"/>
              </a:rPr>
              <a:t>Drones</a:t>
            </a:r>
            <a:endParaRPr lang="en-US" altLang="en-US" dirty="0">
              <a:solidFill>
                <a:srgbClr val="000000"/>
              </a:solidFill>
              <a:ea typeface="Arial" charset="0"/>
              <a:cs typeface="Arial" charset="0"/>
            </a:endParaRPr>
          </a:p>
        </p:txBody>
      </p:sp>
      <p:sp>
        <p:nvSpPr>
          <p:cNvPr id="81" name="Oval 27"/>
          <p:cNvSpPr>
            <a:spLocks noChangeArrowheads="1"/>
          </p:cNvSpPr>
          <p:nvPr/>
        </p:nvSpPr>
        <p:spPr bwMode="auto">
          <a:xfrm>
            <a:off x="3912587" y="2790269"/>
            <a:ext cx="1966277" cy="6463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0"/>
              </a:spcBef>
              <a:spcAft>
                <a:spcPct val="0"/>
              </a:spcAft>
            </a:pPr>
            <a:r>
              <a:rPr lang="tr-TR" altLang="en-US" dirty="0">
                <a:solidFill>
                  <a:srgbClr val="000000"/>
                </a:solidFill>
                <a:ea typeface="Arial" charset="0"/>
                <a:cs typeface="Arial" charset="0"/>
              </a:rPr>
              <a:t>Internet of </a:t>
            </a:r>
          </a:p>
          <a:p>
            <a:pPr algn="ctr" fontAlgn="base">
              <a:spcBef>
                <a:spcPct val="0"/>
              </a:spcBef>
              <a:spcAft>
                <a:spcPct val="0"/>
              </a:spcAft>
            </a:pPr>
            <a:r>
              <a:rPr lang="tr-TR" altLang="en-US" dirty="0" err="1">
                <a:solidFill>
                  <a:srgbClr val="000000"/>
                </a:solidFill>
                <a:ea typeface="Arial" charset="0"/>
                <a:cs typeface="Arial" charset="0"/>
              </a:rPr>
              <a:t>things</a:t>
            </a:r>
            <a:endParaRPr lang="en-US" altLang="en-US" dirty="0">
              <a:solidFill>
                <a:srgbClr val="000000"/>
              </a:solidFill>
              <a:ea typeface="Arial" charset="0"/>
              <a:cs typeface="Arial" charset="0"/>
            </a:endParaRPr>
          </a:p>
        </p:txBody>
      </p:sp>
      <p:sp>
        <p:nvSpPr>
          <p:cNvPr id="83" name="Oval 27"/>
          <p:cNvSpPr>
            <a:spLocks noChangeArrowheads="1"/>
          </p:cNvSpPr>
          <p:nvPr/>
        </p:nvSpPr>
        <p:spPr bwMode="auto">
          <a:xfrm>
            <a:off x="3202181" y="1651792"/>
            <a:ext cx="1966277" cy="6463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0"/>
              </a:spcBef>
              <a:spcAft>
                <a:spcPct val="0"/>
              </a:spcAft>
            </a:pPr>
            <a:r>
              <a:rPr lang="tr-TR" altLang="en-US" dirty="0">
                <a:solidFill>
                  <a:srgbClr val="000000"/>
                </a:solidFill>
                <a:ea typeface="Arial" charset="0"/>
                <a:cs typeface="Arial" charset="0"/>
              </a:rPr>
              <a:t>Advanced sensor </a:t>
            </a:r>
            <a:r>
              <a:rPr lang="tr-TR" altLang="en-US" dirty="0" err="1">
                <a:solidFill>
                  <a:srgbClr val="000000"/>
                </a:solidFill>
                <a:ea typeface="Arial" charset="0"/>
                <a:cs typeface="Arial" charset="0"/>
              </a:rPr>
              <a:t>platforms</a:t>
            </a:r>
            <a:endParaRPr lang="en-US" altLang="en-US" dirty="0">
              <a:solidFill>
                <a:srgbClr val="000000"/>
              </a:solidFill>
              <a:ea typeface="Arial" charset="0"/>
              <a:cs typeface="Arial" charset="0"/>
            </a:endParaRPr>
          </a:p>
        </p:txBody>
      </p:sp>
      <p:sp>
        <p:nvSpPr>
          <p:cNvPr id="82" name="Title 1">
            <a:extLst>
              <a:ext uri="{FF2B5EF4-FFF2-40B4-BE49-F238E27FC236}">
                <a16:creationId xmlns:a16="http://schemas.microsoft.com/office/drawing/2014/main" id="{05C552DD-78AE-CC4F-B624-523859092179}"/>
              </a:ext>
            </a:extLst>
          </p:cNvPr>
          <p:cNvSpPr txBox="1">
            <a:spLocks/>
          </p:cNvSpPr>
          <p:nvPr/>
        </p:nvSpPr>
        <p:spPr>
          <a:xfrm>
            <a:off x="-127109" y="-545817"/>
            <a:ext cx="8079391" cy="736834"/>
          </a:xfrm>
          <a:prstGeom prst="rect">
            <a:avLst/>
          </a:prstGeom>
        </p:spPr>
        <p:txBody>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ea typeface="Osaka" pitchFamily="1" charset="-128"/>
              </a:defRPr>
            </a:lvl2pPr>
            <a:lvl3pPr algn="ctr" rtl="0" eaLnBrk="1" fontAlgn="base" hangingPunct="1">
              <a:spcBef>
                <a:spcPct val="0"/>
              </a:spcBef>
              <a:spcAft>
                <a:spcPct val="0"/>
              </a:spcAft>
              <a:defRPr sz="4400">
                <a:solidFill>
                  <a:schemeClr val="tx2"/>
                </a:solidFill>
                <a:latin typeface="Arial" charset="0"/>
                <a:ea typeface="Osaka" pitchFamily="1" charset="-128"/>
              </a:defRPr>
            </a:lvl3pPr>
            <a:lvl4pPr algn="ctr" rtl="0" eaLnBrk="1" fontAlgn="base" hangingPunct="1">
              <a:spcBef>
                <a:spcPct val="0"/>
              </a:spcBef>
              <a:spcAft>
                <a:spcPct val="0"/>
              </a:spcAft>
              <a:defRPr sz="4400">
                <a:solidFill>
                  <a:schemeClr val="tx2"/>
                </a:solidFill>
                <a:latin typeface="Arial" charset="0"/>
                <a:ea typeface="Osaka" pitchFamily="1" charset="-128"/>
              </a:defRPr>
            </a:lvl4pPr>
            <a:lvl5pPr algn="ctr" rtl="0" eaLnBrk="1" fontAlgn="base" hangingPunct="1">
              <a:spcBef>
                <a:spcPct val="0"/>
              </a:spcBef>
              <a:spcAft>
                <a:spcPct val="0"/>
              </a:spcAft>
              <a:defRPr sz="4400">
                <a:solidFill>
                  <a:schemeClr val="tx2"/>
                </a:solidFill>
                <a:latin typeface="Arial" charset="0"/>
                <a:ea typeface="Osaka" pitchFamily="1" charset="-128"/>
              </a:defRPr>
            </a:lvl5pPr>
            <a:lvl6pPr marL="457200" algn="ctr" rtl="0" eaLnBrk="1" fontAlgn="base" hangingPunct="1">
              <a:spcBef>
                <a:spcPct val="0"/>
              </a:spcBef>
              <a:spcAft>
                <a:spcPct val="0"/>
              </a:spcAft>
              <a:defRPr sz="4400">
                <a:solidFill>
                  <a:schemeClr val="tx2"/>
                </a:solidFill>
                <a:latin typeface="Arial" charset="0"/>
                <a:ea typeface="Osaka" pitchFamily="1" charset="-128"/>
              </a:defRPr>
            </a:lvl6pPr>
            <a:lvl7pPr marL="914400" algn="ctr" rtl="0" eaLnBrk="1" fontAlgn="base" hangingPunct="1">
              <a:spcBef>
                <a:spcPct val="0"/>
              </a:spcBef>
              <a:spcAft>
                <a:spcPct val="0"/>
              </a:spcAft>
              <a:defRPr sz="4400">
                <a:solidFill>
                  <a:schemeClr val="tx2"/>
                </a:solidFill>
                <a:latin typeface="Arial" charset="0"/>
                <a:ea typeface="Osaka" pitchFamily="1" charset="-128"/>
              </a:defRPr>
            </a:lvl7pPr>
            <a:lvl8pPr marL="1371600" algn="ctr" rtl="0" eaLnBrk="1" fontAlgn="base" hangingPunct="1">
              <a:spcBef>
                <a:spcPct val="0"/>
              </a:spcBef>
              <a:spcAft>
                <a:spcPct val="0"/>
              </a:spcAft>
              <a:defRPr sz="4400">
                <a:solidFill>
                  <a:schemeClr val="tx2"/>
                </a:solidFill>
                <a:latin typeface="Arial" charset="0"/>
                <a:ea typeface="Osaka" pitchFamily="1" charset="-128"/>
              </a:defRPr>
            </a:lvl8pPr>
            <a:lvl9pPr marL="1828800" algn="ctr" rtl="0" eaLnBrk="1" fontAlgn="base" hangingPunct="1">
              <a:spcBef>
                <a:spcPct val="0"/>
              </a:spcBef>
              <a:spcAft>
                <a:spcPct val="0"/>
              </a:spcAft>
              <a:defRPr sz="4400">
                <a:solidFill>
                  <a:schemeClr val="tx2"/>
                </a:solidFill>
                <a:latin typeface="Arial" charset="0"/>
                <a:ea typeface="Osaka" pitchFamily="1" charset="-128"/>
              </a:defRPr>
            </a:lvl9pPr>
          </a:lstStyle>
          <a:p>
            <a:endParaRPr lang="en-US" sz="3200" b="1" kern="0" dirty="0">
              <a:solidFill>
                <a:srgbClr val="0070C0"/>
              </a:solidFill>
              <a:latin typeface="Times New Roman" panose="02020603050405020304" pitchFamily="18" charset="0"/>
              <a:cs typeface="Times New Roman" panose="02020603050405020304" pitchFamily="18" charset="0"/>
            </a:endParaRPr>
          </a:p>
          <a:p>
            <a:r>
              <a:rPr lang="en-US" sz="3200" b="1" kern="0" dirty="0">
                <a:solidFill>
                  <a:srgbClr val="FF0000"/>
                </a:solidFill>
                <a:latin typeface="Times New Roman" panose="02020603050405020304" pitchFamily="18" charset="0"/>
                <a:cs typeface="Times New Roman" panose="02020603050405020304" pitchFamily="18" charset="0"/>
              </a:rPr>
              <a:t>More emphasis on Technology compared to existing strategies</a:t>
            </a:r>
          </a:p>
          <a:p>
            <a:r>
              <a:rPr lang="en-US" sz="3200" b="1" kern="0" dirty="0">
                <a:solidFill>
                  <a:srgbClr val="0070C0"/>
                </a:solidFill>
                <a:latin typeface="Times New Roman" panose="02020603050405020304" pitchFamily="18" charset="0"/>
                <a:cs typeface="Times New Roman" panose="02020603050405020304" pitchFamily="18" charset="0"/>
              </a:rPr>
              <a:t>Industry 4.0 and Blue Growth</a:t>
            </a:r>
          </a:p>
        </p:txBody>
      </p:sp>
    </p:spTree>
    <p:extLst>
      <p:ext uri="{BB962C8B-B14F-4D97-AF65-F5344CB8AC3E}">
        <p14:creationId xmlns:p14="http://schemas.microsoft.com/office/powerpoint/2010/main" val="15450228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7223F3C-188C-4305-A60A-9F5450E45928}"/>
              </a:ext>
            </a:extLst>
          </p:cNvPr>
          <p:cNvSpPr txBox="1"/>
          <p:nvPr/>
        </p:nvSpPr>
        <p:spPr>
          <a:xfrm>
            <a:off x="235131" y="235132"/>
            <a:ext cx="5979522" cy="1815882"/>
          </a:xfrm>
          <a:prstGeom prst="rect">
            <a:avLst/>
          </a:prstGeom>
          <a:noFill/>
        </p:spPr>
        <p:txBody>
          <a:bodyPr wrap="none" rtlCol="0">
            <a:spAutoFit/>
          </a:bodyPr>
          <a:lstStyle/>
          <a:p>
            <a:r>
              <a:rPr lang="en-US" sz="2800" dirty="0">
                <a:latin typeface="Arial" panose="020B0604020202020204" pitchFamily="34" charset="0"/>
                <a:cs typeface="Arial" panose="020B0604020202020204" pitchFamily="34" charset="0"/>
              </a:rPr>
              <a:t>The basis for a new Research and </a:t>
            </a:r>
          </a:p>
          <a:p>
            <a:r>
              <a:rPr lang="en-US" sz="2800" dirty="0">
                <a:latin typeface="Arial" panose="020B0604020202020204" pitchFamily="34" charset="0"/>
                <a:cs typeface="Arial" panose="020B0604020202020204" pitchFamily="34" charset="0"/>
              </a:rPr>
              <a:t>Innovation Strategy in the Black Sea</a:t>
            </a:r>
          </a:p>
          <a:p>
            <a:endParaRPr lang="en-US" sz="2800" dirty="0">
              <a:latin typeface="Arial" panose="020B0604020202020204" pitchFamily="34" charset="0"/>
              <a:cs typeface="Arial" panose="020B0604020202020204" pitchFamily="34" charset="0"/>
            </a:endParaRPr>
          </a:p>
          <a:p>
            <a:r>
              <a:rPr lang="en-US" sz="2800" i="1" dirty="0">
                <a:latin typeface="Arial" panose="020B0604020202020204" pitchFamily="34" charset="0"/>
                <a:cs typeface="Arial" panose="020B0604020202020204" pitchFamily="34" charset="0"/>
              </a:rPr>
              <a:t>Typical Flow of a SRA document:</a:t>
            </a:r>
          </a:p>
        </p:txBody>
      </p:sp>
      <p:sp>
        <p:nvSpPr>
          <p:cNvPr id="6" name="Rectangle 5">
            <a:extLst>
              <a:ext uri="{FF2B5EF4-FFF2-40B4-BE49-F238E27FC236}">
                <a16:creationId xmlns:a16="http://schemas.microsoft.com/office/drawing/2014/main" id="{BFBEB359-6D58-496C-B1AA-9BB1053EB74E}"/>
              </a:ext>
            </a:extLst>
          </p:cNvPr>
          <p:cNvSpPr/>
          <p:nvPr/>
        </p:nvSpPr>
        <p:spPr>
          <a:xfrm>
            <a:off x="603864" y="2636317"/>
            <a:ext cx="7645613" cy="2308324"/>
          </a:xfrm>
          <a:prstGeom prst="rect">
            <a:avLst/>
          </a:prstGeom>
          <a:solidFill>
            <a:schemeClr val="accent6">
              <a:lumMod val="20000"/>
              <a:lumOff val="80000"/>
            </a:schemeClr>
          </a:solidFill>
        </p:spPr>
        <p:txBody>
          <a:bodyPr wrap="square">
            <a:spAutoFit/>
          </a:bodyPr>
          <a:lstStyle/>
          <a:p>
            <a:pPr marL="285750" indent="-285750">
              <a:buFont typeface="Arial" panose="020B0604020202020204" pitchFamily="34" charset="0"/>
              <a:buChar char="•"/>
            </a:pPr>
            <a:r>
              <a:rPr lang="en-US" sz="2400" dirty="0">
                <a:latin typeface="Arial" panose="020B0604020202020204" pitchFamily="34" charset="0"/>
                <a:ea typeface="MS Mincho" panose="02020609040205080304" pitchFamily="49" charset="-128"/>
                <a:cs typeface="Arial" panose="020B0604020202020204" pitchFamily="34" charset="0"/>
              </a:rPr>
              <a:t>Mutually agreed vision and goals</a:t>
            </a:r>
          </a:p>
          <a:p>
            <a:pPr marL="285750" indent="-285750">
              <a:buFont typeface="Arial" panose="020B0604020202020204" pitchFamily="34" charset="0"/>
              <a:buChar char="•"/>
            </a:pPr>
            <a:r>
              <a:rPr lang="en-US" sz="2400" dirty="0">
                <a:latin typeface="Arial" panose="020B0604020202020204" pitchFamily="34" charset="0"/>
                <a:ea typeface="MS Mincho" panose="02020609040205080304" pitchFamily="49" charset="-128"/>
                <a:cs typeface="Arial" panose="020B0604020202020204" pitchFamily="34" charset="0"/>
              </a:rPr>
              <a:t>Mutually agreed challenges</a:t>
            </a:r>
          </a:p>
          <a:p>
            <a:pPr marL="285750" indent="-285750">
              <a:buFont typeface="Arial" panose="020B0604020202020204" pitchFamily="34" charset="0"/>
              <a:buChar char="•"/>
            </a:pPr>
            <a:r>
              <a:rPr lang="en-US" sz="2400" dirty="0">
                <a:latin typeface="Arial" panose="020B0604020202020204" pitchFamily="34" charset="0"/>
                <a:ea typeface="MS Mincho" panose="02020609040205080304" pitchFamily="49" charset="-128"/>
                <a:cs typeface="Arial" panose="020B0604020202020204" pitchFamily="34" charset="0"/>
              </a:rPr>
              <a:t>Broader strategic context driving the future </a:t>
            </a:r>
          </a:p>
          <a:p>
            <a:pPr marL="285750" indent="-285750">
              <a:buFont typeface="Arial" panose="020B0604020202020204" pitchFamily="34" charset="0"/>
              <a:buChar char="•"/>
            </a:pPr>
            <a:r>
              <a:rPr lang="en-US" sz="2400" dirty="0">
                <a:latin typeface="Arial" panose="020B0604020202020204" pitchFamily="34" charset="0"/>
                <a:ea typeface="MS Mincho" panose="02020609040205080304" pitchFamily="49" charset="-128"/>
                <a:cs typeface="Arial" panose="020B0604020202020204" pitchFamily="34" charset="0"/>
              </a:rPr>
              <a:t>Strategic Objectives and Sub-Headings – each section explained in a succinct, well written manner</a:t>
            </a:r>
          </a:p>
          <a:p>
            <a:pPr marL="285750" indent="-285750">
              <a:buFont typeface="Arial" panose="020B0604020202020204" pitchFamily="34" charset="0"/>
              <a:buChar char="•"/>
            </a:pPr>
            <a:r>
              <a:rPr lang="en-US" sz="2400" dirty="0">
                <a:latin typeface="Arial" panose="020B0604020202020204" pitchFamily="34" charset="0"/>
                <a:ea typeface="MS Mincho" panose="02020609040205080304" pitchFamily="49" charset="-128"/>
                <a:cs typeface="Arial" panose="020B0604020202020204" pitchFamily="34" charset="0"/>
              </a:rPr>
              <a:t>Annexes</a:t>
            </a:r>
            <a:endParaRPr lang="en-US" sz="2400" dirty="0">
              <a:effectLst/>
              <a:latin typeface="Arial" panose="020B0604020202020204" pitchFamily="34" charset="0"/>
              <a:ea typeface="MS Mincho" panose="02020609040205080304" pitchFamily="49" charset="-128"/>
              <a:cs typeface="Arial" panose="020B0604020202020204" pitchFamily="34" charset="0"/>
            </a:endParaRPr>
          </a:p>
        </p:txBody>
      </p:sp>
    </p:spTree>
    <p:extLst>
      <p:ext uri="{BB962C8B-B14F-4D97-AF65-F5344CB8AC3E}">
        <p14:creationId xmlns:p14="http://schemas.microsoft.com/office/powerpoint/2010/main" val="11164909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7223F3C-188C-4305-A60A-9F5450E45928}"/>
              </a:ext>
            </a:extLst>
          </p:cNvPr>
          <p:cNvSpPr txBox="1"/>
          <p:nvPr/>
        </p:nvSpPr>
        <p:spPr>
          <a:xfrm>
            <a:off x="235131" y="235132"/>
            <a:ext cx="8199681" cy="954107"/>
          </a:xfrm>
          <a:prstGeom prst="rect">
            <a:avLst/>
          </a:prstGeom>
          <a:noFill/>
        </p:spPr>
        <p:txBody>
          <a:bodyPr wrap="none" rtlCol="0">
            <a:spAutoFit/>
          </a:bodyPr>
          <a:lstStyle/>
          <a:p>
            <a:r>
              <a:rPr lang="en-US" sz="2800" b="1" dirty="0">
                <a:latin typeface="Arial" panose="020B0604020202020204" pitchFamily="34" charset="0"/>
                <a:cs typeface="Arial" panose="020B0604020202020204" pitchFamily="34" charset="0"/>
              </a:rPr>
              <a:t>Four Questions </a:t>
            </a:r>
            <a:r>
              <a:rPr lang="en-US" sz="2800" dirty="0">
                <a:latin typeface="Arial" panose="020B0604020202020204" pitchFamily="34" charset="0"/>
                <a:cs typeface="Arial" panose="020B0604020202020204" pitchFamily="34" charset="0"/>
              </a:rPr>
              <a:t>that we should be thinking about </a:t>
            </a:r>
          </a:p>
          <a:p>
            <a:r>
              <a:rPr lang="en-US" sz="2800" dirty="0">
                <a:latin typeface="Arial" panose="020B0604020202020204" pitchFamily="34" charset="0"/>
                <a:cs typeface="Arial" panose="020B0604020202020204" pitchFamily="34" charset="0"/>
              </a:rPr>
              <a:t>today for preparation towards the new SRIA</a:t>
            </a:r>
          </a:p>
        </p:txBody>
      </p:sp>
      <p:sp>
        <p:nvSpPr>
          <p:cNvPr id="6" name="Rectangle 5">
            <a:extLst>
              <a:ext uri="{FF2B5EF4-FFF2-40B4-BE49-F238E27FC236}">
                <a16:creationId xmlns:a16="http://schemas.microsoft.com/office/drawing/2014/main" id="{BFBEB359-6D58-496C-B1AA-9BB1053EB74E}"/>
              </a:ext>
            </a:extLst>
          </p:cNvPr>
          <p:cNvSpPr/>
          <p:nvPr/>
        </p:nvSpPr>
        <p:spPr>
          <a:xfrm>
            <a:off x="235131" y="1851126"/>
            <a:ext cx="8632239" cy="4154984"/>
          </a:xfrm>
          <a:prstGeom prst="rect">
            <a:avLst/>
          </a:prstGeom>
          <a:solidFill>
            <a:schemeClr val="accent1">
              <a:lumMod val="20000"/>
              <a:lumOff val="80000"/>
            </a:schemeClr>
          </a:solidFill>
        </p:spPr>
        <p:txBody>
          <a:bodyPr wrap="square">
            <a:spAutoFit/>
          </a:bodyPr>
          <a:lstStyle/>
          <a:p>
            <a:pPr marL="457200" indent="-457200">
              <a:buFont typeface="Arial" panose="020B0604020202020204" pitchFamily="34" charset="0"/>
              <a:buChar char="•"/>
            </a:pPr>
            <a:r>
              <a:rPr lang="en-US" sz="2400" dirty="0">
                <a:latin typeface="Arial" panose="020B0604020202020204" pitchFamily="34" charset="0"/>
                <a:ea typeface="MS Mincho" panose="02020609040205080304" pitchFamily="49" charset="-128"/>
                <a:cs typeface="Arial" panose="020B0604020202020204" pitchFamily="34" charset="0"/>
              </a:rPr>
              <a:t>What are our </a:t>
            </a:r>
            <a:r>
              <a:rPr lang="en-US" sz="2400" b="1" dirty="0">
                <a:solidFill>
                  <a:srgbClr val="FF0000"/>
                </a:solidFill>
                <a:latin typeface="Arial" panose="020B0604020202020204" pitchFamily="34" charset="0"/>
                <a:ea typeface="MS Mincho" panose="02020609040205080304" pitchFamily="49" charset="-128"/>
                <a:cs typeface="Arial" panose="020B0604020202020204" pitchFamily="34" charset="0"/>
              </a:rPr>
              <a:t>common</a:t>
            </a:r>
            <a:r>
              <a:rPr lang="en-US" sz="2400" dirty="0">
                <a:latin typeface="Arial" panose="020B0604020202020204" pitchFamily="34" charset="0"/>
                <a:ea typeface="MS Mincho" panose="02020609040205080304" pitchFamily="49" charset="-128"/>
                <a:cs typeface="Arial" panose="020B0604020202020204" pitchFamily="34" charset="0"/>
              </a:rPr>
              <a:t> vision </a:t>
            </a:r>
            <a:r>
              <a:rPr lang="en-US" sz="2400" b="1" dirty="0">
                <a:solidFill>
                  <a:srgbClr val="0070C0"/>
                </a:solidFill>
                <a:latin typeface="Arial" panose="020B0604020202020204" pitchFamily="34" charset="0"/>
                <a:ea typeface="MS Mincho" panose="02020609040205080304" pitchFamily="49" charset="-128"/>
                <a:cs typeface="Arial" panose="020B0604020202020204" pitchFamily="34" charset="0"/>
              </a:rPr>
              <a:t>and goals based on</a:t>
            </a:r>
            <a:r>
              <a:rPr lang="en-US" sz="2400" dirty="0">
                <a:latin typeface="Arial" panose="020B0604020202020204" pitchFamily="34" charset="0"/>
                <a:ea typeface="MS Mincho" panose="02020609040205080304" pitchFamily="49" charset="-128"/>
                <a:cs typeface="Arial" panose="020B0604020202020204" pitchFamily="34" charset="0"/>
              </a:rPr>
              <a:t> </a:t>
            </a:r>
            <a:r>
              <a:rPr lang="en-US" sz="2400" u="sng" dirty="0">
                <a:latin typeface="Arial" panose="020B0604020202020204" pitchFamily="34" charset="0"/>
                <a:ea typeface="MS Mincho" panose="02020609040205080304" pitchFamily="49" charset="-128"/>
                <a:cs typeface="Arial" panose="020B0604020202020204" pitchFamily="34" charset="0"/>
              </a:rPr>
              <a:t>mutually agreed challenges </a:t>
            </a:r>
            <a:r>
              <a:rPr lang="en-US" sz="2400" dirty="0">
                <a:latin typeface="Arial" panose="020B0604020202020204" pitchFamily="34" charset="0"/>
                <a:ea typeface="MS Mincho" panose="02020609040205080304" pitchFamily="49" charset="-128"/>
                <a:cs typeface="Arial" panose="020B0604020202020204" pitchFamily="34" charset="0"/>
              </a:rPr>
              <a:t>for the Black Sea? </a:t>
            </a:r>
          </a:p>
          <a:p>
            <a:pPr marL="457200" indent="-457200">
              <a:buFont typeface="Arial" panose="020B0604020202020204" pitchFamily="34" charset="0"/>
              <a:buChar char="•"/>
            </a:pPr>
            <a:endParaRPr lang="en-US" sz="2400" dirty="0">
              <a:effectLst/>
              <a:latin typeface="Arial" panose="020B0604020202020204" pitchFamily="34" charset="0"/>
              <a:ea typeface="MS Mincho" panose="02020609040205080304" pitchFamily="49" charset="-128"/>
              <a:cs typeface="Arial" panose="020B0604020202020204" pitchFamily="34" charset="0"/>
            </a:endParaRPr>
          </a:p>
          <a:p>
            <a:pPr marL="457200" indent="-457200">
              <a:buFont typeface="Arial" panose="020B0604020202020204" pitchFamily="34" charset="0"/>
              <a:buChar char="•"/>
            </a:pPr>
            <a:r>
              <a:rPr lang="en-US" sz="2400" dirty="0">
                <a:solidFill>
                  <a:srgbClr val="FF0000"/>
                </a:solidFill>
                <a:latin typeface="Arial" panose="020B0604020202020204" pitchFamily="34" charset="0"/>
                <a:ea typeface="MS Mincho" panose="02020609040205080304" pitchFamily="49" charset="-128"/>
                <a:cs typeface="Arial" panose="020B0604020202020204" pitchFamily="34" charset="0"/>
              </a:rPr>
              <a:t>How can the preparation of the new Black Sea </a:t>
            </a:r>
          </a:p>
          <a:p>
            <a:r>
              <a:rPr lang="en-US" sz="2400" dirty="0">
                <a:solidFill>
                  <a:srgbClr val="FF0000"/>
                </a:solidFill>
                <a:latin typeface="Arial" panose="020B0604020202020204" pitchFamily="34" charset="0"/>
                <a:ea typeface="MS Mincho" panose="02020609040205080304" pitchFamily="49" charset="-128"/>
                <a:cs typeface="Arial" panose="020B0604020202020204" pitchFamily="34" charset="0"/>
              </a:rPr>
              <a:t>	SRIA can be </a:t>
            </a:r>
            <a:r>
              <a:rPr lang="en-US" sz="2400" b="1" dirty="0">
                <a:solidFill>
                  <a:srgbClr val="FF0000"/>
                </a:solidFill>
                <a:latin typeface="Arial" panose="020B0604020202020204" pitchFamily="34" charset="0"/>
                <a:ea typeface="MS Mincho" panose="02020609040205080304" pitchFamily="49" charset="-128"/>
                <a:cs typeface="Arial" panose="020B0604020202020204" pitchFamily="34" charset="0"/>
              </a:rPr>
              <a:t>inspired from </a:t>
            </a:r>
            <a:r>
              <a:rPr lang="en-US" sz="2400" dirty="0">
                <a:latin typeface="Arial" panose="020B0604020202020204" pitchFamily="34" charset="0"/>
                <a:ea typeface="MS Mincho" panose="02020609040205080304" pitchFamily="49" charset="-128"/>
                <a:cs typeface="Arial" panose="020B0604020202020204" pitchFamily="34" charset="0"/>
              </a:rPr>
              <a:t>existing SRIAs?</a:t>
            </a:r>
          </a:p>
          <a:p>
            <a:pPr marL="457200" indent="-457200">
              <a:buFont typeface="Arial" panose="020B0604020202020204" pitchFamily="34" charset="0"/>
              <a:buChar char="•"/>
            </a:pPr>
            <a:endParaRPr lang="en-US" sz="2400" dirty="0">
              <a:effectLst/>
              <a:latin typeface="Arial" panose="020B0604020202020204" pitchFamily="34" charset="0"/>
              <a:ea typeface="MS Mincho" panose="02020609040205080304" pitchFamily="49" charset="-128"/>
              <a:cs typeface="Arial" panose="020B0604020202020204" pitchFamily="34" charset="0"/>
            </a:endParaRPr>
          </a:p>
          <a:p>
            <a:pPr marL="457200" indent="-457200">
              <a:buFont typeface="Arial" panose="020B0604020202020204" pitchFamily="34" charset="0"/>
              <a:buChar char="•"/>
            </a:pPr>
            <a:r>
              <a:rPr lang="en-US" sz="2400" dirty="0">
                <a:effectLst/>
                <a:latin typeface="Arial" panose="020B0604020202020204" pitchFamily="34" charset="0"/>
                <a:ea typeface="MS Mincho" panose="02020609040205080304" pitchFamily="49" charset="-128"/>
                <a:cs typeface="Arial" panose="020B0604020202020204" pitchFamily="34" charset="0"/>
              </a:rPr>
              <a:t>What will be the </a:t>
            </a:r>
            <a:r>
              <a:rPr lang="en-US" sz="2400" b="1" dirty="0">
                <a:solidFill>
                  <a:srgbClr val="FF0000"/>
                </a:solidFill>
                <a:effectLst/>
                <a:latin typeface="Arial" panose="020B0604020202020204" pitchFamily="34" charset="0"/>
                <a:ea typeface="MS Mincho" panose="02020609040205080304" pitchFamily="49" charset="-128"/>
                <a:cs typeface="Arial" panose="020B0604020202020204" pitchFamily="34" charset="0"/>
              </a:rPr>
              <a:t>specification strategy</a:t>
            </a:r>
            <a:r>
              <a:rPr lang="en-US" sz="2400" dirty="0">
                <a:effectLst/>
                <a:latin typeface="Arial" panose="020B0604020202020204" pitchFamily="34" charset="0"/>
                <a:ea typeface="MS Mincho" panose="02020609040205080304" pitchFamily="49" charset="-128"/>
                <a:cs typeface="Arial" panose="020B0604020202020204" pitchFamily="34" charset="0"/>
              </a:rPr>
              <a:t> of the new Black Sea SRIA based on your input</a:t>
            </a:r>
            <a:r>
              <a:rPr lang="en-US" sz="2400" dirty="0">
                <a:latin typeface="Arial" panose="020B0604020202020204" pitchFamily="34" charset="0"/>
                <a:ea typeface="MS Mincho" panose="02020609040205080304" pitchFamily="49" charset="-128"/>
                <a:cs typeface="Arial" panose="020B0604020202020204" pitchFamily="34" charset="0"/>
              </a:rPr>
              <a:t>?</a:t>
            </a:r>
          </a:p>
          <a:p>
            <a:pPr marL="457200" indent="-457200">
              <a:buFont typeface="Arial" panose="020B0604020202020204" pitchFamily="34" charset="0"/>
              <a:buChar char="•"/>
            </a:pPr>
            <a:endParaRPr lang="en-US" sz="2400" dirty="0">
              <a:effectLst/>
              <a:latin typeface="Arial" panose="020B0604020202020204" pitchFamily="34" charset="0"/>
              <a:ea typeface="MS Mincho" panose="02020609040205080304" pitchFamily="49" charset="-128"/>
              <a:cs typeface="Arial" panose="020B0604020202020204" pitchFamily="34" charset="0"/>
            </a:endParaRPr>
          </a:p>
          <a:p>
            <a:pPr marL="457200" indent="-457200">
              <a:buFont typeface="Arial" panose="020B0604020202020204" pitchFamily="34" charset="0"/>
              <a:buChar char="•"/>
            </a:pPr>
            <a:r>
              <a:rPr lang="en-US" sz="2400" dirty="0">
                <a:latin typeface="Arial" panose="020B0604020202020204" pitchFamily="34" charset="0"/>
                <a:ea typeface="MS Mincho" panose="02020609040205080304" pitchFamily="49" charset="-128"/>
                <a:cs typeface="Arial" panose="020B0604020202020204" pitchFamily="34" charset="0"/>
              </a:rPr>
              <a:t>What are the </a:t>
            </a:r>
            <a:r>
              <a:rPr lang="en-US" sz="2400" b="1" dirty="0">
                <a:latin typeface="Arial" panose="020B0604020202020204" pitchFamily="34" charset="0"/>
                <a:ea typeface="MS Mincho" panose="02020609040205080304" pitchFamily="49" charset="-128"/>
                <a:cs typeface="Arial" panose="020B0604020202020204" pitchFamily="34" charset="0"/>
              </a:rPr>
              <a:t>major strategic objectives</a:t>
            </a:r>
            <a:r>
              <a:rPr lang="en-US" sz="2400" dirty="0">
                <a:latin typeface="Arial" panose="020B0604020202020204" pitchFamily="34" charset="0"/>
                <a:ea typeface="MS Mincho" panose="02020609040205080304" pitchFamily="49" charset="-128"/>
                <a:cs typeface="Arial" panose="020B0604020202020204" pitchFamily="34" charset="0"/>
              </a:rPr>
              <a:t> and the </a:t>
            </a:r>
            <a:r>
              <a:rPr lang="en-US" sz="2400" b="1" dirty="0">
                <a:latin typeface="Arial" panose="020B0604020202020204" pitchFamily="34" charset="0"/>
                <a:ea typeface="MS Mincho" panose="02020609040205080304" pitchFamily="49" charset="-128"/>
                <a:cs typeface="Arial" panose="020B0604020202020204" pitchFamily="34" charset="0"/>
              </a:rPr>
              <a:t>main pillars as well as </a:t>
            </a:r>
            <a:r>
              <a:rPr lang="en-US" sz="2400" b="1" dirty="0">
                <a:solidFill>
                  <a:srgbClr val="FF0000"/>
                </a:solidFill>
                <a:latin typeface="Arial" panose="020B0604020202020204" pitchFamily="34" charset="0"/>
                <a:ea typeface="MS Mincho" panose="02020609040205080304" pitchFamily="49" charset="-128"/>
                <a:cs typeface="Arial" panose="020B0604020202020204" pitchFamily="34" charset="0"/>
              </a:rPr>
              <a:t>transversal themes</a:t>
            </a:r>
            <a:r>
              <a:rPr lang="en-US" sz="2400" b="1" dirty="0">
                <a:latin typeface="Arial" panose="020B0604020202020204" pitchFamily="34" charset="0"/>
                <a:ea typeface="MS Mincho" panose="02020609040205080304" pitchFamily="49" charset="-128"/>
                <a:cs typeface="Arial" panose="020B0604020202020204" pitchFamily="34" charset="0"/>
              </a:rPr>
              <a:t> </a:t>
            </a:r>
            <a:r>
              <a:rPr lang="en-US" sz="2400" dirty="0">
                <a:latin typeface="Arial" panose="020B0604020202020204" pitchFamily="34" charset="0"/>
                <a:ea typeface="MS Mincho" panose="02020609040205080304" pitchFamily="49" charset="-128"/>
                <a:cs typeface="Arial" panose="020B0604020202020204" pitchFamily="34" charset="0"/>
              </a:rPr>
              <a:t>of the SRIA? </a:t>
            </a:r>
            <a:endParaRPr lang="en-US" sz="2400" dirty="0">
              <a:effectLst/>
              <a:latin typeface="Arial" panose="020B0604020202020204" pitchFamily="34" charset="0"/>
              <a:ea typeface="MS Mincho" panose="02020609040205080304" pitchFamily="49" charset="-128"/>
              <a:cs typeface="Arial" panose="020B0604020202020204" pitchFamily="34" charset="0"/>
            </a:endParaRPr>
          </a:p>
        </p:txBody>
      </p:sp>
    </p:spTree>
    <p:extLst>
      <p:ext uri="{BB962C8B-B14F-4D97-AF65-F5344CB8AC3E}">
        <p14:creationId xmlns:p14="http://schemas.microsoft.com/office/powerpoint/2010/main" val="1774046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7223F3C-188C-4305-A60A-9F5450E45928}"/>
              </a:ext>
            </a:extLst>
          </p:cNvPr>
          <p:cNvSpPr txBox="1"/>
          <p:nvPr/>
        </p:nvSpPr>
        <p:spPr>
          <a:xfrm>
            <a:off x="235131" y="235132"/>
            <a:ext cx="8640507" cy="954107"/>
          </a:xfrm>
          <a:prstGeom prst="rect">
            <a:avLst/>
          </a:prstGeom>
          <a:noFill/>
        </p:spPr>
        <p:txBody>
          <a:bodyPr wrap="none" rtlCol="0">
            <a:spAutoFit/>
          </a:bodyPr>
          <a:lstStyle/>
          <a:p>
            <a:r>
              <a:rPr lang="en-US" sz="2800" dirty="0">
                <a:latin typeface="Arial" panose="020B0604020202020204" pitchFamily="34" charset="0"/>
                <a:ea typeface="MS Mincho" panose="02020609040205080304" pitchFamily="49" charset="-128"/>
                <a:cs typeface="Arial" panose="020B0604020202020204" pitchFamily="34" charset="0"/>
              </a:rPr>
              <a:t>1- What are our </a:t>
            </a:r>
            <a:r>
              <a:rPr lang="en-US" sz="2800" b="1" dirty="0">
                <a:solidFill>
                  <a:srgbClr val="FF0000"/>
                </a:solidFill>
                <a:latin typeface="Arial" panose="020B0604020202020204" pitchFamily="34" charset="0"/>
                <a:ea typeface="MS Mincho" panose="02020609040205080304" pitchFamily="49" charset="-128"/>
                <a:cs typeface="Arial" panose="020B0604020202020204" pitchFamily="34" charset="0"/>
              </a:rPr>
              <a:t>common</a:t>
            </a:r>
            <a:r>
              <a:rPr lang="en-US" sz="2800" dirty="0">
                <a:latin typeface="Arial" panose="020B0604020202020204" pitchFamily="34" charset="0"/>
                <a:ea typeface="MS Mincho" panose="02020609040205080304" pitchFamily="49" charset="-128"/>
                <a:cs typeface="Arial" panose="020B0604020202020204" pitchFamily="34" charset="0"/>
              </a:rPr>
              <a:t> vision</a:t>
            </a:r>
            <a:r>
              <a:rPr lang="en-US" sz="2800" dirty="0">
                <a:solidFill>
                  <a:srgbClr val="0070C0"/>
                </a:solidFill>
                <a:latin typeface="Arial" panose="020B0604020202020204" pitchFamily="34" charset="0"/>
                <a:ea typeface="MS Mincho" panose="02020609040205080304" pitchFamily="49" charset="-128"/>
                <a:cs typeface="Arial" panose="020B0604020202020204" pitchFamily="34" charset="0"/>
              </a:rPr>
              <a:t> and goals based on </a:t>
            </a:r>
          </a:p>
          <a:p>
            <a:r>
              <a:rPr lang="en-US" sz="2800" dirty="0">
                <a:latin typeface="Arial" panose="020B0604020202020204" pitchFamily="34" charset="0"/>
                <a:ea typeface="MS Mincho" panose="02020609040205080304" pitchFamily="49" charset="-128"/>
                <a:cs typeface="Arial" panose="020B0604020202020204" pitchFamily="34" charset="0"/>
              </a:rPr>
              <a:t>mutually agreed challenges for the Black Sea? </a:t>
            </a:r>
          </a:p>
        </p:txBody>
      </p:sp>
      <p:sp>
        <p:nvSpPr>
          <p:cNvPr id="2" name="Rectangle 1">
            <a:extLst>
              <a:ext uri="{FF2B5EF4-FFF2-40B4-BE49-F238E27FC236}">
                <a16:creationId xmlns:a16="http://schemas.microsoft.com/office/drawing/2014/main" id="{47FAFC76-FE5D-416B-B54D-E2E86A744B30}"/>
              </a:ext>
            </a:extLst>
          </p:cNvPr>
          <p:cNvSpPr/>
          <p:nvPr/>
        </p:nvSpPr>
        <p:spPr>
          <a:xfrm>
            <a:off x="493472" y="1827578"/>
            <a:ext cx="7444409" cy="2677656"/>
          </a:xfrm>
          <a:prstGeom prst="rect">
            <a:avLst/>
          </a:prstGeom>
          <a:solidFill>
            <a:schemeClr val="accent1">
              <a:lumMod val="20000"/>
              <a:lumOff val="80000"/>
            </a:schemeClr>
          </a:solidFill>
        </p:spPr>
        <p:txBody>
          <a:bodyPr wrap="square">
            <a:spAutoFit/>
          </a:bodyPr>
          <a:lstStyle/>
          <a:p>
            <a:r>
              <a:rPr lang="en-US" sz="2400" dirty="0">
                <a:ea typeface="MS Mincho" panose="02020609040205080304" pitchFamily="49" charset="-128"/>
                <a:cs typeface="Times New Roman" panose="02020603050405020304" pitchFamily="18" charset="0"/>
              </a:rPr>
              <a:t>Vision for Black Sea – some phrases that must be in there</a:t>
            </a:r>
          </a:p>
          <a:p>
            <a:r>
              <a:rPr lang="en-US" sz="2400" dirty="0">
                <a:ea typeface="MS Mincho" panose="02020609040205080304" pitchFamily="49" charset="-128"/>
                <a:cs typeface="Times New Roman" panose="02020603050405020304" pitchFamily="18" charset="0"/>
              </a:rPr>
              <a:t> </a:t>
            </a:r>
          </a:p>
          <a:p>
            <a:r>
              <a:rPr lang="en-US" sz="2400" dirty="0">
                <a:ea typeface="MS Mincho" panose="02020609040205080304" pitchFamily="49" charset="-128"/>
                <a:cs typeface="Times New Roman" panose="02020603050405020304" pitchFamily="18" charset="0"/>
              </a:rPr>
              <a:t>…Black Sea as a </a:t>
            </a:r>
            <a:r>
              <a:rPr lang="en-US" sz="2400" dirty="0">
                <a:solidFill>
                  <a:srgbClr val="FF0000"/>
                </a:solidFill>
                <a:ea typeface="MS Mincho" panose="02020609040205080304" pitchFamily="49" charset="-128"/>
                <a:cs typeface="Times New Roman" panose="02020603050405020304" pitchFamily="18" charset="0"/>
              </a:rPr>
              <a:t>common</a:t>
            </a:r>
            <a:r>
              <a:rPr lang="en-US" sz="2400" dirty="0">
                <a:ea typeface="MS Mincho" panose="02020609040205080304" pitchFamily="49" charset="-128"/>
                <a:cs typeface="Times New Roman" panose="02020603050405020304" pitchFamily="18" charset="0"/>
              </a:rPr>
              <a:t> resource </a:t>
            </a:r>
          </a:p>
          <a:p>
            <a:r>
              <a:rPr lang="en-US" sz="2400" dirty="0">
                <a:ea typeface="MS Mincho" panose="02020609040205080304" pitchFamily="49" charset="-128"/>
                <a:cs typeface="Times New Roman" panose="02020603050405020304" pitchFamily="18" charset="0"/>
              </a:rPr>
              <a:t>…Sustainable, productive, healthy ecosystem for blue growth and blue jobs </a:t>
            </a:r>
          </a:p>
          <a:p>
            <a:r>
              <a:rPr lang="en-US" sz="2400" dirty="0">
                <a:ea typeface="MS Mincho" panose="02020609040205080304" pitchFamily="49" charset="-128"/>
                <a:cs typeface="Times New Roman" panose="02020603050405020304" pitchFamily="18" charset="0"/>
              </a:rPr>
              <a:t>…Cooperation and integration of knowledge</a:t>
            </a:r>
          </a:p>
          <a:p>
            <a:r>
              <a:rPr lang="en-US" sz="2400" dirty="0">
                <a:ea typeface="MS Mincho" panose="02020609040205080304" pitchFamily="49" charset="-128"/>
                <a:cs typeface="Times New Roman" panose="02020603050405020304" pitchFamily="18" charset="0"/>
              </a:rPr>
              <a:t>…</a:t>
            </a:r>
            <a:endParaRPr lang="en-US" sz="2400" b="1" i="1" dirty="0">
              <a:solidFill>
                <a:srgbClr val="FF0000"/>
              </a:solidFill>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9455066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5AEFC-A4DC-3C41-8E39-AA634F013FF6}"/>
              </a:ext>
            </a:extLst>
          </p:cNvPr>
          <p:cNvSpPr>
            <a:spLocks noGrp="1"/>
          </p:cNvSpPr>
          <p:nvPr>
            <p:ph type="title"/>
          </p:nvPr>
        </p:nvSpPr>
        <p:spPr>
          <a:xfrm>
            <a:off x="489754" y="935093"/>
            <a:ext cx="8017638" cy="1325563"/>
          </a:xfrm>
        </p:spPr>
        <p:txBody>
          <a:bodyPr>
            <a:noAutofit/>
          </a:bodyPr>
          <a:lstStyle/>
          <a:p>
            <a:r>
              <a:rPr lang="en-US" sz="2800" b="1" dirty="0">
                <a:solidFill>
                  <a:srgbClr val="00B050"/>
                </a:solidFill>
                <a:latin typeface="Helvetica" charset="0"/>
                <a:ea typeface="Helvetica" charset="0"/>
                <a:cs typeface="Helvetica" charset="0"/>
              </a:rPr>
              <a:t>Vision and goals? </a:t>
            </a:r>
            <a:br>
              <a:rPr lang="en-US" sz="2800" b="1" dirty="0">
                <a:solidFill>
                  <a:srgbClr val="00B050"/>
                </a:solidFill>
                <a:latin typeface="Helvetica" charset="0"/>
                <a:ea typeface="Helvetica" charset="0"/>
                <a:cs typeface="Helvetica" charset="0"/>
              </a:rPr>
            </a:br>
            <a:r>
              <a:rPr lang="en-US" sz="2800" b="1" dirty="0">
                <a:solidFill>
                  <a:srgbClr val="00B050"/>
                </a:solidFill>
                <a:latin typeface="Helvetica" charset="0"/>
                <a:ea typeface="Helvetica" charset="0"/>
                <a:cs typeface="Helvetica" charset="0"/>
              </a:rPr>
              <a:t>What would success look like within 5-10 years?</a:t>
            </a:r>
            <a:br>
              <a:rPr lang="en-US" sz="2800" b="1" dirty="0">
                <a:solidFill>
                  <a:srgbClr val="00B050"/>
                </a:solidFill>
                <a:latin typeface="Helvetica" charset="0"/>
                <a:ea typeface="Helvetica" charset="0"/>
                <a:cs typeface="Helvetica" charset="0"/>
              </a:rPr>
            </a:br>
            <a:r>
              <a:rPr lang="en-US" sz="2800" b="1" dirty="0">
                <a:solidFill>
                  <a:srgbClr val="0070C0"/>
                </a:solidFill>
                <a:latin typeface="Helvetica" charset="0"/>
                <a:ea typeface="Helvetica" charset="0"/>
                <a:cs typeface="Helvetica" charset="0"/>
              </a:rPr>
              <a:t>An example (proposal):</a:t>
            </a:r>
            <a:br>
              <a:rPr lang="en-US" sz="2800" b="1" dirty="0">
                <a:solidFill>
                  <a:srgbClr val="0070C0"/>
                </a:solidFill>
                <a:latin typeface="Helvetica" charset="0"/>
                <a:ea typeface="Helvetica" charset="0"/>
                <a:cs typeface="Helvetica" charset="0"/>
              </a:rPr>
            </a:br>
            <a:r>
              <a:rPr lang="en-US" sz="2800" dirty="0">
                <a:solidFill>
                  <a:srgbClr val="0070C0"/>
                </a:solidFill>
                <a:latin typeface="Helvetica" charset="0"/>
                <a:ea typeface="Helvetica" charset="0"/>
                <a:cs typeface="Helvetica" charset="0"/>
              </a:rPr>
              <a:t>UKRAINE </a:t>
            </a:r>
            <a:r>
              <a:rPr lang="en-US" sz="2000" dirty="0">
                <a:solidFill>
                  <a:srgbClr val="0070C0"/>
                </a:solidFill>
                <a:latin typeface="Helvetica" charset="0"/>
                <a:ea typeface="Helvetica" charset="0"/>
                <a:cs typeface="Helvetica" charset="0"/>
              </a:rPr>
              <a:t>"Center for Problems of Marine Geology, </a:t>
            </a:r>
            <a:r>
              <a:rPr lang="en-US" sz="2000" dirty="0" err="1">
                <a:solidFill>
                  <a:srgbClr val="0070C0"/>
                </a:solidFill>
                <a:latin typeface="Helvetica" charset="0"/>
                <a:ea typeface="Helvetica" charset="0"/>
                <a:cs typeface="Helvetica" charset="0"/>
              </a:rPr>
              <a:t>Geoecology</a:t>
            </a:r>
            <a:r>
              <a:rPr lang="en-US" sz="2000" dirty="0">
                <a:solidFill>
                  <a:srgbClr val="0070C0"/>
                </a:solidFill>
                <a:latin typeface="Helvetica" charset="0"/>
                <a:ea typeface="Helvetica" charset="0"/>
                <a:cs typeface="Helvetica" charset="0"/>
              </a:rPr>
              <a:t> and Sedimentary Ore Formation of the National Academy of Sciences”</a:t>
            </a:r>
          </a:p>
        </p:txBody>
      </p:sp>
      <p:sp>
        <p:nvSpPr>
          <p:cNvPr id="3" name="Content Placeholder 2">
            <a:extLst>
              <a:ext uri="{FF2B5EF4-FFF2-40B4-BE49-F238E27FC236}">
                <a16:creationId xmlns:a16="http://schemas.microsoft.com/office/drawing/2014/main" id="{B562DDB9-5326-B146-AE05-1E0693657868}"/>
              </a:ext>
            </a:extLst>
          </p:cNvPr>
          <p:cNvSpPr>
            <a:spLocks noGrp="1"/>
          </p:cNvSpPr>
          <p:nvPr>
            <p:ph idx="1"/>
          </p:nvPr>
        </p:nvSpPr>
        <p:spPr>
          <a:xfrm>
            <a:off x="403567" y="3256077"/>
            <a:ext cx="7886700" cy="4351338"/>
          </a:xfrm>
        </p:spPr>
        <p:txBody>
          <a:bodyPr>
            <a:normAutofit/>
          </a:bodyPr>
          <a:lstStyle/>
          <a:p>
            <a:pPr marL="0" indent="0">
              <a:buNone/>
            </a:pPr>
            <a:r>
              <a:rPr lang="en-US" dirty="0">
                <a:solidFill>
                  <a:srgbClr val="0070C0"/>
                </a:solidFill>
              </a:rPr>
              <a:t>The Black Sea – a unique natural laboratory and a developed regional geo-ecosystem with a friendly interface to man and society, with unique opportunities for blue growth.</a:t>
            </a:r>
          </a:p>
          <a:p>
            <a:r>
              <a:rPr lang="en-US" dirty="0">
                <a:solidFill>
                  <a:srgbClr val="0070C0"/>
                </a:solidFill>
              </a:rPr>
              <a:t>emphasize the importance of the learning and training of new professionals to build and further develop the blue economy in the Black Sea</a:t>
            </a:r>
          </a:p>
          <a:p>
            <a:endParaRPr lang="en-US" dirty="0">
              <a:solidFill>
                <a:srgbClr val="0070C0"/>
              </a:solidFill>
            </a:endParaRPr>
          </a:p>
        </p:txBody>
      </p:sp>
    </p:spTree>
    <p:extLst>
      <p:ext uri="{BB962C8B-B14F-4D97-AF65-F5344CB8AC3E}">
        <p14:creationId xmlns:p14="http://schemas.microsoft.com/office/powerpoint/2010/main" val="23412382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0945" y="365126"/>
            <a:ext cx="8224405" cy="1325563"/>
          </a:xfrm>
        </p:spPr>
        <p:txBody>
          <a:bodyPr>
            <a:normAutofit/>
          </a:bodyPr>
          <a:lstStyle/>
          <a:p>
            <a:r>
              <a:rPr lang="en-GB" sz="3200" dirty="0">
                <a:solidFill>
                  <a:srgbClr val="0070C0"/>
                </a:solidFill>
                <a:latin typeface="Helvetica" charset="0"/>
                <a:ea typeface="Helvetica" charset="0"/>
                <a:cs typeface="Helvetica" charset="0"/>
              </a:rPr>
              <a:t>(new slide </a:t>
            </a:r>
            <a:r>
              <a:rPr lang="mr-IN" sz="3200" dirty="0">
                <a:solidFill>
                  <a:srgbClr val="0070C0"/>
                </a:solidFill>
                <a:latin typeface="Helvetica" charset="0"/>
                <a:ea typeface="Helvetica" charset="0"/>
                <a:cs typeface="Helvetica" charset="0"/>
              </a:rPr>
              <a:t>–</a:t>
            </a:r>
            <a:r>
              <a:rPr lang="en-GB" sz="3200" dirty="0">
                <a:solidFill>
                  <a:srgbClr val="0070C0"/>
                </a:solidFill>
                <a:latin typeface="Helvetica" charset="0"/>
                <a:ea typeface="Helvetica" charset="0"/>
                <a:cs typeface="Helvetica" charset="0"/>
              </a:rPr>
              <a:t> A. </a:t>
            </a:r>
            <a:r>
              <a:rPr lang="en-GB" sz="3200" dirty="0" err="1">
                <a:solidFill>
                  <a:srgbClr val="0070C0"/>
                </a:solidFill>
                <a:latin typeface="Helvetica" charset="0"/>
                <a:ea typeface="Helvetica" charset="0"/>
                <a:cs typeface="Helvetica" charset="0"/>
              </a:rPr>
              <a:t>Stanica</a:t>
            </a:r>
            <a:r>
              <a:rPr lang="en-GB" sz="3200" dirty="0">
                <a:solidFill>
                  <a:srgbClr val="0070C0"/>
                </a:solidFill>
                <a:latin typeface="Helvetica" charset="0"/>
                <a:ea typeface="Helvetica" charset="0"/>
                <a:cs typeface="Helvetica" charset="0"/>
              </a:rPr>
              <a:t>)</a:t>
            </a:r>
            <a:br>
              <a:rPr lang="en-GB" sz="3200" dirty="0">
                <a:solidFill>
                  <a:srgbClr val="0070C0"/>
                </a:solidFill>
                <a:latin typeface="Helvetica" charset="0"/>
                <a:ea typeface="Helvetica" charset="0"/>
                <a:cs typeface="Helvetica" charset="0"/>
              </a:rPr>
            </a:br>
            <a:r>
              <a:rPr lang="en-GB" sz="3200" dirty="0">
                <a:solidFill>
                  <a:srgbClr val="0070C0"/>
                </a:solidFill>
                <a:latin typeface="Helvetica" charset="0"/>
                <a:ea typeface="Helvetica" charset="0"/>
                <a:cs typeface="Helvetica" charset="0"/>
              </a:rPr>
              <a:t>Proposals – Vision for the Black Sea</a:t>
            </a:r>
          </a:p>
        </p:txBody>
      </p:sp>
      <p:sp>
        <p:nvSpPr>
          <p:cNvPr id="3" name="Content Placeholder 2"/>
          <p:cNvSpPr>
            <a:spLocks noGrp="1"/>
          </p:cNvSpPr>
          <p:nvPr>
            <p:ph idx="1"/>
          </p:nvPr>
        </p:nvSpPr>
        <p:spPr/>
        <p:txBody>
          <a:bodyPr>
            <a:normAutofit lnSpcReduction="10000"/>
          </a:bodyPr>
          <a:lstStyle/>
          <a:p>
            <a:r>
              <a:rPr lang="en-US" dirty="0">
                <a:solidFill>
                  <a:srgbClr val="0070C0"/>
                </a:solidFill>
                <a:latin typeface="Helvetica" charset="0"/>
                <a:ea typeface="Helvetica" charset="0"/>
                <a:cs typeface="Helvetica" charset="0"/>
              </a:rPr>
              <a:t>Reconnecting the Black Sea through a bridge of knowledge. </a:t>
            </a:r>
          </a:p>
          <a:p>
            <a:pPr marL="0" indent="0">
              <a:buNone/>
            </a:pPr>
            <a:r>
              <a:rPr lang="en-US" dirty="0">
                <a:solidFill>
                  <a:srgbClr val="0070C0"/>
                </a:solidFill>
                <a:latin typeface="Helvetica" charset="0"/>
                <a:ea typeface="Helvetica" charset="0"/>
                <a:cs typeface="Helvetica" charset="0"/>
              </a:rPr>
              <a:t>…using knowledge to develop sustainable blue economy and jobs in a unique and healthy marine environment.</a:t>
            </a:r>
          </a:p>
          <a:p>
            <a:pPr marL="0" indent="0">
              <a:buNone/>
            </a:pPr>
            <a:endParaRPr lang="en-US" dirty="0">
              <a:solidFill>
                <a:srgbClr val="0070C0"/>
              </a:solidFill>
              <a:latin typeface="Helvetica" charset="0"/>
              <a:ea typeface="Helvetica" charset="0"/>
              <a:cs typeface="Helvetica" charset="0"/>
            </a:endParaRPr>
          </a:p>
          <a:p>
            <a:pPr marL="0" indent="0">
              <a:buNone/>
            </a:pPr>
            <a:r>
              <a:rPr lang="en-US" dirty="0">
                <a:solidFill>
                  <a:srgbClr val="0070C0"/>
                </a:solidFill>
                <a:latin typeface="Helvetica" charset="0"/>
                <a:ea typeface="Helvetica" charset="0"/>
                <a:cs typeface="Helvetica" charset="0"/>
              </a:rPr>
              <a:t>Another option is – “the re-creation of the </a:t>
            </a:r>
            <a:r>
              <a:rPr lang="en-US" u="sng" dirty="0">
                <a:solidFill>
                  <a:srgbClr val="0070C0"/>
                </a:solidFill>
                <a:latin typeface="Helvetica" charset="0"/>
                <a:ea typeface="Helvetica" charset="0"/>
                <a:cs typeface="Helvetica" charset="0"/>
              </a:rPr>
              <a:t>Common Black Sea Identity </a:t>
            </a:r>
            <a:r>
              <a:rPr lang="en-US" dirty="0">
                <a:solidFill>
                  <a:srgbClr val="0070C0"/>
                </a:solidFill>
                <a:latin typeface="Helvetica" charset="0"/>
                <a:ea typeface="Helvetica" charset="0"/>
                <a:cs typeface="Helvetica" charset="0"/>
              </a:rPr>
              <a:t>through the development of the knowledge-based blue economy in a unique and healthy marine environment”</a:t>
            </a:r>
          </a:p>
        </p:txBody>
      </p:sp>
    </p:spTree>
    <p:extLst>
      <p:ext uri="{BB962C8B-B14F-4D97-AF65-F5344CB8AC3E}">
        <p14:creationId xmlns:p14="http://schemas.microsoft.com/office/powerpoint/2010/main" val="18982245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7223F3C-188C-4305-A60A-9F5450E45928}"/>
              </a:ext>
            </a:extLst>
          </p:cNvPr>
          <p:cNvSpPr txBox="1"/>
          <p:nvPr/>
        </p:nvSpPr>
        <p:spPr>
          <a:xfrm>
            <a:off x="235131" y="235132"/>
            <a:ext cx="8640507" cy="954107"/>
          </a:xfrm>
          <a:prstGeom prst="rect">
            <a:avLst/>
          </a:prstGeom>
          <a:noFill/>
        </p:spPr>
        <p:txBody>
          <a:bodyPr wrap="none" rtlCol="0">
            <a:spAutoFit/>
          </a:bodyPr>
          <a:lstStyle/>
          <a:p>
            <a:r>
              <a:rPr lang="en-US" sz="2800" dirty="0">
                <a:latin typeface="Arial" panose="020B0604020202020204" pitchFamily="34" charset="0"/>
                <a:ea typeface="MS Mincho" panose="02020609040205080304" pitchFamily="49" charset="-128"/>
                <a:cs typeface="Arial" panose="020B0604020202020204" pitchFamily="34" charset="0"/>
              </a:rPr>
              <a:t>1- What are our </a:t>
            </a:r>
            <a:r>
              <a:rPr lang="en-US" sz="2800" b="1" dirty="0">
                <a:solidFill>
                  <a:srgbClr val="FF0000"/>
                </a:solidFill>
                <a:latin typeface="Arial" panose="020B0604020202020204" pitchFamily="34" charset="0"/>
                <a:ea typeface="MS Mincho" panose="02020609040205080304" pitchFamily="49" charset="-128"/>
                <a:cs typeface="Arial" panose="020B0604020202020204" pitchFamily="34" charset="0"/>
              </a:rPr>
              <a:t>common</a:t>
            </a:r>
            <a:r>
              <a:rPr lang="en-US" sz="2800" dirty="0">
                <a:latin typeface="Arial" panose="020B0604020202020204" pitchFamily="34" charset="0"/>
                <a:ea typeface="MS Mincho" panose="02020609040205080304" pitchFamily="49" charset="-128"/>
                <a:cs typeface="Arial" panose="020B0604020202020204" pitchFamily="34" charset="0"/>
              </a:rPr>
              <a:t> vision and </a:t>
            </a:r>
            <a:r>
              <a:rPr lang="en-US" sz="2800" dirty="0">
                <a:solidFill>
                  <a:srgbClr val="0070C0"/>
                </a:solidFill>
                <a:latin typeface="Arial" panose="020B0604020202020204" pitchFamily="34" charset="0"/>
                <a:ea typeface="MS Mincho" panose="02020609040205080304" pitchFamily="49" charset="-128"/>
                <a:cs typeface="Arial" panose="020B0604020202020204" pitchFamily="34" charset="0"/>
              </a:rPr>
              <a:t>goals based on </a:t>
            </a:r>
          </a:p>
          <a:p>
            <a:r>
              <a:rPr lang="en-US" sz="2800" dirty="0">
                <a:latin typeface="Arial" panose="020B0604020202020204" pitchFamily="34" charset="0"/>
                <a:ea typeface="MS Mincho" panose="02020609040205080304" pitchFamily="49" charset="-128"/>
                <a:cs typeface="Arial" panose="020B0604020202020204" pitchFamily="34" charset="0"/>
              </a:rPr>
              <a:t>mutually agreed challenges for the Black Sea? – </a:t>
            </a:r>
          </a:p>
        </p:txBody>
      </p:sp>
      <p:sp>
        <p:nvSpPr>
          <p:cNvPr id="2" name="Rectangle 1">
            <a:extLst>
              <a:ext uri="{FF2B5EF4-FFF2-40B4-BE49-F238E27FC236}">
                <a16:creationId xmlns:a16="http://schemas.microsoft.com/office/drawing/2014/main" id="{47FAFC76-FE5D-416B-B54D-E2E86A744B30}"/>
              </a:ext>
            </a:extLst>
          </p:cNvPr>
          <p:cNvSpPr/>
          <p:nvPr/>
        </p:nvSpPr>
        <p:spPr>
          <a:xfrm>
            <a:off x="475693" y="1189239"/>
            <a:ext cx="8077998" cy="4708981"/>
          </a:xfrm>
          <a:prstGeom prst="rect">
            <a:avLst/>
          </a:prstGeom>
          <a:solidFill>
            <a:schemeClr val="accent1">
              <a:lumMod val="20000"/>
              <a:lumOff val="80000"/>
            </a:schemeClr>
          </a:solidFill>
        </p:spPr>
        <p:txBody>
          <a:bodyPr wrap="square">
            <a:spAutoFit/>
          </a:bodyPr>
          <a:lstStyle/>
          <a:p>
            <a:r>
              <a:rPr lang="en-US" sz="2000" u="sng" dirty="0"/>
              <a:t>Major Challenges for the Black Sea:</a:t>
            </a:r>
          </a:p>
          <a:p>
            <a:r>
              <a:rPr lang="en-US" sz="2000" dirty="0"/>
              <a:t> </a:t>
            </a:r>
          </a:p>
          <a:p>
            <a:pPr marL="285750" indent="-285750">
              <a:buFont typeface="Arial" panose="020B0604020202020204" pitchFamily="34" charset="0"/>
              <a:buChar char="•"/>
            </a:pPr>
            <a:r>
              <a:rPr lang="en-US" sz="2000" dirty="0"/>
              <a:t>Ecosystem degradation due to anthropogenic impact, pollution, </a:t>
            </a:r>
            <a:r>
              <a:rPr lang="en-US" sz="2000" dirty="0">
                <a:solidFill>
                  <a:srgbClr val="FF0000"/>
                </a:solidFill>
              </a:rPr>
              <a:t>anoxia, </a:t>
            </a:r>
            <a:r>
              <a:rPr lang="en-US" sz="2000" dirty="0"/>
              <a:t>climate change and resource extraction </a:t>
            </a:r>
          </a:p>
          <a:p>
            <a:pPr marL="285750" indent="-285750">
              <a:buFont typeface="Arial" panose="020B0604020202020204" pitchFamily="34" charset="0"/>
              <a:buChar char="•"/>
            </a:pPr>
            <a:r>
              <a:rPr lang="en-US" sz="2000" dirty="0"/>
              <a:t>Underdeveloped predictive capability due to increasingly complex array of multi-stressors and their less-known interactions</a:t>
            </a:r>
          </a:p>
          <a:p>
            <a:pPr marL="285750" indent="-285750">
              <a:buFont typeface="Arial" panose="020B0604020202020204" pitchFamily="34" charset="0"/>
              <a:buChar char="•"/>
            </a:pPr>
            <a:r>
              <a:rPr lang="en-US" sz="2000" dirty="0"/>
              <a:t>Lack of integrated, multidisciplinary, blue-growth tailored knowledge  </a:t>
            </a:r>
          </a:p>
          <a:p>
            <a:pPr marL="285750" indent="-285750">
              <a:buFont typeface="Arial" panose="020B0604020202020204" pitchFamily="34" charset="0"/>
              <a:buChar char="•"/>
            </a:pPr>
            <a:r>
              <a:rPr lang="en-US" sz="2000" dirty="0"/>
              <a:t>Lack of emergent blue sectors and research-public-private </a:t>
            </a:r>
            <a:r>
              <a:rPr lang="en-US" sz="2000" dirty="0">
                <a:solidFill>
                  <a:srgbClr val="FF0000"/>
                </a:solidFill>
              </a:rPr>
              <a:t>(industry) </a:t>
            </a:r>
            <a:r>
              <a:rPr lang="en-US" sz="2000" dirty="0"/>
              <a:t>cooperation (i.e. clusters) inhibiting the growth of  blue economy </a:t>
            </a:r>
          </a:p>
          <a:p>
            <a:pPr marL="285750" indent="-285750">
              <a:buFont typeface="Arial" panose="020B0604020202020204" pitchFamily="34" charset="0"/>
              <a:buChar char="•"/>
            </a:pPr>
            <a:r>
              <a:rPr lang="en-US" sz="2000" i="1" dirty="0">
                <a:solidFill>
                  <a:srgbClr val="FF0000"/>
                </a:solidFill>
              </a:rPr>
              <a:t>Georgia: more emphasis on eutrophication as a challenge</a:t>
            </a:r>
          </a:p>
          <a:p>
            <a:pPr marL="285750" indent="-285750">
              <a:buFont typeface="Arial" panose="020B0604020202020204" pitchFamily="34" charset="0"/>
              <a:buChar char="•"/>
            </a:pPr>
            <a:r>
              <a:rPr lang="en-US" sz="2000" i="1" dirty="0">
                <a:solidFill>
                  <a:srgbClr val="FF0000"/>
                </a:solidFill>
              </a:rPr>
              <a:t>Romania: anoxia, deep hydrocarbons, lack of observations targeting </a:t>
            </a:r>
            <a:r>
              <a:rPr lang="en-US" sz="2000" i="1" dirty="0" err="1">
                <a:solidFill>
                  <a:srgbClr val="FF0000"/>
                </a:solidFill>
              </a:rPr>
              <a:t>oxic</a:t>
            </a:r>
            <a:r>
              <a:rPr lang="en-US" sz="2000" i="1" dirty="0">
                <a:solidFill>
                  <a:srgbClr val="FF0000"/>
                </a:solidFill>
              </a:rPr>
              <a:t>-anoxic interface, Gas hydrates, river-sea interactions (impact of river catchments on the marine environment)</a:t>
            </a:r>
          </a:p>
          <a:p>
            <a:pPr marL="285750" indent="-285750">
              <a:buFont typeface="Arial" panose="020B0604020202020204" pitchFamily="34" charset="0"/>
              <a:buChar char="•"/>
            </a:pPr>
            <a:r>
              <a:rPr lang="en-US" sz="2000" i="1" dirty="0">
                <a:solidFill>
                  <a:srgbClr val="FF0000"/>
                </a:solidFill>
              </a:rPr>
              <a:t>Turkey: anoxia and extreme habitats are major challenges but could serve as opportunities for blue biotech</a:t>
            </a:r>
          </a:p>
        </p:txBody>
      </p:sp>
      <p:sp>
        <p:nvSpPr>
          <p:cNvPr id="3" name="Rectangle 2"/>
          <p:cNvSpPr/>
          <p:nvPr/>
        </p:nvSpPr>
        <p:spPr>
          <a:xfrm>
            <a:off x="534690" y="5898220"/>
            <a:ext cx="7702953" cy="954107"/>
          </a:xfrm>
          <a:prstGeom prst="rect">
            <a:avLst/>
          </a:prstGeom>
        </p:spPr>
        <p:txBody>
          <a:bodyPr wrap="square">
            <a:spAutoFit/>
          </a:bodyPr>
          <a:lstStyle/>
          <a:p>
            <a:pPr lvl="0"/>
            <a:r>
              <a:rPr lang="en-US" sz="2800" dirty="0">
                <a:solidFill>
                  <a:prstClr val="black"/>
                </a:solidFill>
                <a:ea typeface="MS Mincho" panose="02020609040205080304" pitchFamily="49" charset="-128"/>
                <a:cs typeface="Times New Roman" panose="02020603050405020304" pitchFamily="18" charset="0"/>
              </a:rPr>
              <a:t>…</a:t>
            </a:r>
            <a:r>
              <a:rPr lang="en-US" sz="2800" i="1" dirty="0">
                <a:solidFill>
                  <a:srgbClr val="0070C0"/>
                </a:solidFill>
                <a:ea typeface="MS Mincho" panose="02020609040205080304" pitchFamily="49" charset="-128"/>
                <a:cs typeface="Times New Roman" panose="02020603050405020304" pitchFamily="18" charset="0"/>
              </a:rPr>
              <a:t>Challenges offered by A. </a:t>
            </a:r>
            <a:r>
              <a:rPr lang="en-US" sz="2800" i="1" dirty="0" err="1">
                <a:solidFill>
                  <a:srgbClr val="0070C0"/>
                </a:solidFill>
                <a:ea typeface="MS Mincho" panose="02020609040205080304" pitchFamily="49" charset="-128"/>
                <a:cs typeface="Times New Roman" panose="02020603050405020304" pitchFamily="18" charset="0"/>
              </a:rPr>
              <a:t>Stanica</a:t>
            </a:r>
            <a:r>
              <a:rPr lang="en-US" sz="2800" i="1" dirty="0">
                <a:solidFill>
                  <a:srgbClr val="0070C0"/>
                </a:solidFill>
                <a:ea typeface="MS Mincho" panose="02020609040205080304" pitchFamily="49" charset="-128"/>
                <a:cs typeface="Times New Roman" panose="02020603050405020304" pitchFamily="18" charset="0"/>
              </a:rPr>
              <a:t> (Romania)</a:t>
            </a:r>
          </a:p>
          <a:p>
            <a:pPr lvl="0"/>
            <a:r>
              <a:rPr lang="en-US" sz="2800" i="1" dirty="0">
                <a:solidFill>
                  <a:srgbClr val="0070C0"/>
                </a:solidFill>
                <a:ea typeface="MS Mincho" panose="02020609040205080304" pitchFamily="49" charset="-128"/>
                <a:cs typeface="Times New Roman" panose="02020603050405020304" pitchFamily="18" charset="0"/>
              </a:rPr>
              <a:t>Reconnect Black Sea? – </a:t>
            </a:r>
            <a:r>
              <a:rPr lang="en-US" sz="2800" b="1" i="1" dirty="0">
                <a:solidFill>
                  <a:srgbClr val="0070C0"/>
                </a:solidFill>
                <a:ea typeface="MS Mincho" panose="02020609040205080304" pitchFamily="49" charset="-128"/>
                <a:cs typeface="Times New Roman" panose="02020603050405020304" pitchFamily="18" charset="0"/>
              </a:rPr>
              <a:t>see the next  slides</a:t>
            </a:r>
          </a:p>
        </p:txBody>
      </p:sp>
      <p:sp>
        <p:nvSpPr>
          <p:cNvPr id="5" name="Left Arrow 4">
            <a:extLst>
              <a:ext uri="{FF2B5EF4-FFF2-40B4-BE49-F238E27FC236}">
                <a16:creationId xmlns:a16="http://schemas.microsoft.com/office/drawing/2014/main" id="{8D591140-6DCA-DF4E-93BD-CA2EA37DAAEF}"/>
              </a:ext>
            </a:extLst>
          </p:cNvPr>
          <p:cNvSpPr/>
          <p:nvPr/>
        </p:nvSpPr>
        <p:spPr>
          <a:xfrm>
            <a:off x="4294726" y="1137972"/>
            <a:ext cx="2187354" cy="58928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First exercise</a:t>
            </a:r>
          </a:p>
        </p:txBody>
      </p:sp>
    </p:spTree>
    <p:extLst>
      <p:ext uri="{BB962C8B-B14F-4D97-AF65-F5344CB8AC3E}">
        <p14:creationId xmlns:p14="http://schemas.microsoft.com/office/powerpoint/2010/main" val="44333857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2503</TotalTime>
  <Words>4008</Words>
  <Application>Microsoft Macintosh PowerPoint</Application>
  <PresentationFormat>On-screen Show (4:3)</PresentationFormat>
  <Paragraphs>519</Paragraphs>
  <Slides>32</Slides>
  <Notes>9</Notes>
  <HiddenSlides>2</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32</vt:i4>
      </vt:variant>
    </vt:vector>
  </HeadingPairs>
  <TitlesOfParts>
    <vt:vector size="42" baseType="lpstr">
      <vt:lpstr>MS Mincho</vt:lpstr>
      <vt:lpstr>ヒラギノ角ゴ Pro W3</vt:lpstr>
      <vt:lpstr>Arial</vt:lpstr>
      <vt:lpstr>Britannic Bold</vt:lpstr>
      <vt:lpstr>Calibri</vt:lpstr>
      <vt:lpstr>Calibri Light</vt:lpstr>
      <vt:lpstr>Helvetica</vt:lpstr>
      <vt:lpstr>Permanent Marker</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Vision and goals?  What would success look like within 5-10 years? An example (proposal): UKRAINE "Center for Problems of Marine Geology, Geoecology and Sedimentary Ore Formation of the National Academy of Sciences”</vt:lpstr>
      <vt:lpstr>(new slide – A. Stanica) Proposals – Vision for the Black Sea</vt:lpstr>
      <vt:lpstr>PowerPoint Presentation</vt:lpstr>
      <vt:lpstr>(new slide, A. Stanica) The Black Sea – a challenging environment</vt:lpstr>
      <vt:lpstr>Our Vision and Goals  of the SRIA</vt:lpstr>
      <vt:lpstr>PowerPoint Presentation</vt:lpstr>
      <vt:lpstr>Goals of the SRIA (example of BlueMed)</vt:lpstr>
      <vt:lpstr>OBJECTIVES Blue Economy in the Black Sea: Growth, Jobs and a Basin that is sustainably managed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Input from Georgia (TSU)</vt:lpstr>
      <vt:lpstr>Input from Georgia (TSU)</vt:lpstr>
      <vt:lpstr>PowerPoint Presentation</vt:lpstr>
      <vt:lpstr>PowerPoint Presentation</vt:lpstr>
      <vt:lpstr>PowerPoint Presentation</vt:lpstr>
      <vt:lpstr>Input from Georgia (TSU)</vt:lpstr>
      <vt:lpstr>Input from Georgia (TSU)</vt:lpstr>
      <vt:lpstr>UKRAINE-"Center for Problems of Marine Geology, Geoecology and Sedimentary Ore Formation of the National Academy of Sciences ”</vt:lpstr>
      <vt:lpstr>PowerPoint Presentation</vt:lpstr>
      <vt:lpstr>PowerPoint Presentation</vt:lpstr>
    </vt:vector>
  </TitlesOfParts>
  <LinksUpToDate>false</LinksUpToDate>
  <SharedDoc>false</SharedDoc>
  <HyperlinksChanged>false</HyperlinksChanged>
  <AppVersion>16.0010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Mustafa Yucel</dc:creator>
  <cp:lastModifiedBy>barish.fr@gmail.com</cp:lastModifiedBy>
  <cp:revision>333</cp:revision>
  <dcterms:created xsi:type="dcterms:W3CDTF">2017-12-07T09:35:34Z</dcterms:created>
  <dcterms:modified xsi:type="dcterms:W3CDTF">2018-03-27T06:42:55Z</dcterms:modified>
</cp:coreProperties>
</file>