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  <p:sldMasterId id="2147483674" r:id="rId6"/>
    <p:sldMasterId id="2147483686" r:id="rId7"/>
    <p:sldMasterId id="2147483711" r:id="rId8"/>
    <p:sldMasterId id="2147483723" r:id="rId9"/>
    <p:sldMasterId id="2147483735" r:id="rId10"/>
  </p:sldMasterIdLst>
  <p:notesMasterIdLst>
    <p:notesMasterId r:id="rId20"/>
  </p:notesMasterIdLst>
  <p:handoutMasterIdLst>
    <p:handoutMasterId r:id="rId21"/>
  </p:handoutMasterIdLst>
  <p:sldIdLst>
    <p:sldId id="473" r:id="rId11"/>
    <p:sldId id="428" r:id="rId12"/>
    <p:sldId id="475" r:id="rId13"/>
    <p:sldId id="472" r:id="rId14"/>
    <p:sldId id="471" r:id="rId15"/>
    <p:sldId id="474" r:id="rId16"/>
    <p:sldId id="423" r:id="rId17"/>
    <p:sldId id="426" r:id="rId18"/>
    <p:sldId id="470" r:id="rId19"/>
  </p:sldIdLst>
  <p:sldSz cx="9144000" cy="6858000" type="screen4x3"/>
  <p:notesSz cx="6867525" cy="9993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DB1"/>
    <a:srgbClr val="E5C3B9"/>
    <a:srgbClr val="F7A7BE"/>
    <a:srgbClr val="427730"/>
    <a:srgbClr val="E3B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81576" autoAdjust="0"/>
  </p:normalViewPr>
  <p:slideViewPr>
    <p:cSldViewPr>
      <p:cViewPr>
        <p:scale>
          <a:sx n="68" d="100"/>
          <a:sy n="68" d="100"/>
        </p:scale>
        <p:origin x="-201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21875-594F-41AB-905A-6FFF8CFA7BB2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9F6C-A966-4C78-8CF3-8BF0BB8A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4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3AD888-1E8E-44F9-B7A7-108A00E88594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6824"/>
            <a:ext cx="5494020" cy="4496991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22372B-5A37-48C0-96B4-029726104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7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Gökova Bay, SEPA in 1988,</a:t>
            </a:r>
            <a:r>
              <a:rPr lang="en-US" baseline="0" dirty="0" smtClean="0"/>
              <a:t> NFZs in 2009, enforcement began in 2012 and results have been significant, 6 fold increase in in water fish biomass recorded in the NFZs and a 4 fold increase in fisher income recorded through the local fishing cooperative</a:t>
            </a:r>
          </a:p>
          <a:p>
            <a:endParaRPr lang="en-US" baseline="0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0424" indent="-2847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9114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4760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0406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6051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1697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7342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2988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27867A-7718-4DDE-86BD-649F56EA7D41}" type="slidenum">
              <a:rPr lang="en-GB">
                <a:solidFill>
                  <a:prstClr val="black"/>
                </a:solidFill>
              </a:rPr>
              <a:pPr eaLnBrk="1" hangingPunct="1"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Novel partnerships</a:t>
            </a:r>
          </a:p>
          <a:p>
            <a:r>
              <a:rPr lang="en-GB" dirty="0" smtClean="0"/>
              <a:t>Community rangers have no legal</a:t>
            </a:r>
            <a:r>
              <a:rPr lang="en-GB" baseline="0" dirty="0" smtClean="0"/>
              <a:t> authority, but they are still increasingly respected by fishers. Enforcement is based on a strong proactive relationships with the coastguard to support patrol 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22372B-5A37-48C0-96B4-029726104B7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9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Very simply this ecosystem recovery has occurred by the reduction of human pressures. By giving the environment space to recover we have enabled it to reach a new equilibrium and this includes combating new invasive species entering through the Suez canal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Monk seals, sandbar</a:t>
            </a:r>
            <a:r>
              <a:rPr lang="en-US" baseline="0" dirty="0" smtClean="0"/>
              <a:t> sharks, grouper populations, and enhanced fishery productivity for traditional small scale fishers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0424" indent="-2847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9114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4760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0406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6051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1697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7342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2988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27867A-7718-4DDE-86BD-649F56EA7D41}" type="slidenum">
              <a:rPr lang="en-GB">
                <a:solidFill>
                  <a:prstClr val="black"/>
                </a:solidFill>
              </a:rPr>
              <a:pPr eaLnBrk="1" hangingPunct="1"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Innovative new technologies: affordable/free</a:t>
            </a:r>
          </a:p>
          <a:p>
            <a:r>
              <a:rPr lang="en-US" dirty="0" smtClean="0"/>
              <a:t>SMART open source, open access, free technology.</a:t>
            </a:r>
            <a:r>
              <a:rPr lang="en-US" baseline="0" dirty="0" smtClean="0"/>
              <a:t> Turkey is one of the first sites to have implemented it in the marine environment. Fundamentally it is an android app for a Smartphone. FAGD interested in replication in other areas. Next version of SMART will include a cloud hosted data storage system which will allow PA managers, government, coastguard, NGO partners to view/access/edit data remotely and allow real time data viewing and subsequent response.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now adapted as a platform to record fish landings data through the cooperative.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0424" indent="-2847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9114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4760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0406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6051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1697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7342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2988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27867A-7718-4DDE-86BD-649F56EA7D41}" type="slidenum">
              <a:rPr lang="en-GB">
                <a:solidFill>
                  <a:prstClr val="black"/>
                </a:solidFill>
              </a:rPr>
              <a:pPr eaLnBrk="1" hangingPunct="1"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Innovative new technologies: less affordable</a:t>
            </a:r>
            <a:r>
              <a:rPr lang="en-US" baseline="0" dirty="0" smtClean="0"/>
              <a:t> but scope for reduced monitoring costs in the long term (biggest expense of existing ranger system is boat fuel)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Ranger boat arrived at 0800, and coastguard</a:t>
            </a:r>
            <a:r>
              <a:rPr lang="en-GB" baseline="0" dirty="0" smtClean="0"/>
              <a:t> informed 5 minutes later</a:t>
            </a:r>
          </a:p>
          <a:p>
            <a:endParaRPr lang="en-GB" baseline="0" dirty="0" smtClean="0"/>
          </a:p>
          <a:p>
            <a:r>
              <a:rPr lang="en-GB" dirty="0" smtClean="0"/>
              <a:t>Need to</a:t>
            </a:r>
            <a:r>
              <a:rPr lang="en-GB" baseline="0" dirty="0" smtClean="0"/>
              <a:t> better understand how we can incorporate drone data into SMART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22372B-5A37-48C0-96B4-029726104B7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New project for FFI</a:t>
            </a:r>
            <a:r>
              <a:rPr lang="en-US" baseline="0" dirty="0" smtClean="0"/>
              <a:t> with recently secured funding, although we have been scoping opportunities since 2015.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to secure protection for critical habitat areas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0424" indent="-2847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9114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4760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0406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6051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1697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7342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2988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761351-717F-45CE-BEA3-0915D41E3D57}" type="slidenum">
              <a:rPr lang="en-GB">
                <a:solidFill>
                  <a:prstClr val="black"/>
                </a:solidFill>
              </a:rPr>
              <a:pPr eaLnBrk="1" hangingPunct="1"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joint declaration currently in preparation is a key step to achieving this</a:t>
            </a:r>
            <a:r>
              <a:rPr lang="en-US" baseline="0" dirty="0" smtClean="0"/>
              <a:t> critical international cooperation</a:t>
            </a:r>
          </a:p>
          <a:p>
            <a:r>
              <a:rPr lang="en-US" baseline="0" dirty="0" smtClean="0"/>
              <a:t>Particularly linking research institutes and academia with conservation practitioners</a:t>
            </a: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0424" indent="-2847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9114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4760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0406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6051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1697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7342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2988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3C3EB6-254B-4ADF-9276-75AF2FC4E862}" type="slidenum">
              <a:rPr lang="en-GB">
                <a:solidFill>
                  <a:prstClr val="black"/>
                </a:solidFill>
              </a:rPr>
              <a:pPr eaLnBrk="1" hangingPunct="1"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0424" indent="-2847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9114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4760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0406" indent="-2278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6051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1697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7342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2988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3BB52F-1DE1-46B8-AAA8-D2521C09B0B5}" type="slidenum">
              <a:rPr lang="en-GB">
                <a:solidFill>
                  <a:prstClr val="black"/>
                </a:solidFill>
              </a:rPr>
              <a:pPr eaLnBrk="1" hangingPunct="1"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6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1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4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1895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65437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260342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66442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66951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0379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55792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65922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98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823651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6527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2995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56209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47742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368593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64843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16479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95006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36400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274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466724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395963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977796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13873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85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09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288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98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76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5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85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26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965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723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6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02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06EB-18AC-4235-9720-F4618840D2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63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70AB-5065-445A-9568-0B39FBE0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99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1524-9069-4809-84D5-7B4ED1DFBE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778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05E99-64A5-40C4-B11C-16EC6F52EC6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03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AD2B-7D2A-4BF4-80F7-13578DCF85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121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2E87-0271-4E8D-937A-84834359C2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53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03991-58AB-4A56-928D-FE9B4E3506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86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BB1E1-BD66-44CB-8B0C-73A60B025C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0B37-DA17-4A0A-86F4-4987033891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13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6204-4A89-4584-9A0C-9B45825F9B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4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99921-C755-4AAD-A493-DDB2C716D7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7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14472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92470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44071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3030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542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08237"/>
      </p:ext>
    </p:extLst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26274"/>
      </p:ext>
    </p:extLst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043505"/>
      </p:ext>
    </p:extLst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809379"/>
      </p:ext>
    </p:extLst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249966"/>
      </p:ext>
    </p:extLst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1633"/>
      </p:ext>
    </p:extLst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4608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12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60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49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4277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5003800" y="6467475"/>
            <a:ext cx="403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smtClean="0">
                <a:solidFill>
                  <a:schemeClr val="bg1"/>
                </a:solidFill>
              </a:rPr>
              <a:t>Innovative conservation since 1903</a:t>
            </a:r>
          </a:p>
        </p:txBody>
      </p:sp>
      <p:pic>
        <p:nvPicPr>
          <p:cNvPr id="1028" name="Picture 10" descr="ffi_new_logo_text_right_colour-CS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845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test oryx head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43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42773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 b="1">
              <a:solidFill>
                <a:srgbClr val="000000"/>
              </a:solidFill>
              <a:latin typeface="Myriad Pro" pitchFamily="34" charset="0"/>
              <a:cs typeface="Arial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03800" y="6467475"/>
            <a:ext cx="403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200" b="1">
                <a:solidFill>
                  <a:srgbClr val="FFFFFF"/>
                </a:solidFill>
                <a:latin typeface="Myriad Pro" pitchFamily="34" charset="0"/>
                <a:cs typeface="Arial"/>
              </a:rPr>
              <a:t>Innovative conservation since 1903</a:t>
            </a:r>
          </a:p>
        </p:txBody>
      </p:sp>
      <p:pic>
        <p:nvPicPr>
          <p:cNvPr id="3076" name="Picture 10" descr="ffi_new_logo_text_right_colour-CS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845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175A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9"/>
          <p:cNvSpPr txBox="1">
            <a:spLocks noChangeArrowheads="1"/>
          </p:cNvSpPr>
          <p:nvPr userDrawn="1"/>
        </p:nvSpPr>
        <p:spPr bwMode="auto">
          <a:xfrm>
            <a:off x="5003800" y="6467475"/>
            <a:ext cx="403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smtClean="0">
                <a:solidFill>
                  <a:srgbClr val="FFFFFF"/>
                </a:solidFill>
              </a:rPr>
              <a:t>Innovative conservation since 1903</a:t>
            </a:r>
          </a:p>
        </p:txBody>
      </p:sp>
      <p:pic>
        <p:nvPicPr>
          <p:cNvPr id="1028" name="Picture 10" descr="ffi_new_logo_text_right_colour-CS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845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48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260350"/>
            <a:ext cx="5565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1BCB1D-508A-4EC0-802C-CA587AEE48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4277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03800" y="6467475"/>
            <a:ext cx="403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smtClean="0">
                <a:solidFill>
                  <a:srgbClr val="FFFFFF"/>
                </a:solidFill>
              </a:rPr>
              <a:t>Innovative conservation since 1903</a:t>
            </a:r>
          </a:p>
        </p:txBody>
      </p:sp>
      <p:pic>
        <p:nvPicPr>
          <p:cNvPr id="2057" name="Picture 9" descr="ffi_new_logo_text_right_colour-CS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2320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175A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 userDrawn="1"/>
        </p:nvSpPr>
        <p:spPr bwMode="auto">
          <a:xfrm>
            <a:off x="5003800" y="6467475"/>
            <a:ext cx="403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smtClean="0">
                <a:solidFill>
                  <a:srgbClr val="FFFFFF"/>
                </a:solidFill>
              </a:rPr>
              <a:t>Innovative conservation since 1903</a:t>
            </a:r>
          </a:p>
        </p:txBody>
      </p:sp>
    </p:spTree>
    <p:extLst>
      <p:ext uri="{BB962C8B-B14F-4D97-AF65-F5344CB8AC3E}">
        <p14:creationId xmlns:p14="http://schemas.microsoft.com/office/powerpoint/2010/main" val="17773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427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1" smtClean="0">
              <a:solidFill>
                <a:srgbClr val="000000"/>
              </a:solidFill>
              <a:latin typeface="Myriad Pro" pitchFamily="34" charset="0"/>
              <a:cs typeface="Arial"/>
            </a:endParaRP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5003800" y="6467475"/>
            <a:ext cx="4032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smtClean="0">
                <a:solidFill>
                  <a:srgbClr val="FFFFFF"/>
                </a:solidFill>
                <a:cs typeface="Arial"/>
              </a:rPr>
              <a:t>Innovative conservation since 1903</a:t>
            </a:r>
          </a:p>
        </p:txBody>
      </p:sp>
      <p:pic>
        <p:nvPicPr>
          <p:cNvPr id="3076" name="Picture 10" descr="ffi_new_logo_text_right_colour-CS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845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phie.benbow@fauna-flora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hyperlink" Target="mailto:Fleur.scheele@fauna-flor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hyperlink" Target="mailto:Fleur.scheele@fauna-flora.org" TargetMode="External"/><Relationship Id="rId4" Type="http://schemas.openxmlformats.org/officeDocument/2006/relationships/hyperlink" Target="mailto:Sophie.benbow@fauna-flor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72" y="0"/>
            <a:ext cx="1440160" cy="12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515850" y="1700808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latin typeface="+mj-lt"/>
              </a:rPr>
              <a:t>A successful case study from Turkey</a:t>
            </a:r>
          </a:p>
          <a:p>
            <a:pPr algn="ctr"/>
            <a:endParaRPr lang="en-GB" sz="2600" b="1" dirty="0">
              <a:latin typeface="+mj-lt"/>
            </a:endParaRPr>
          </a:p>
          <a:p>
            <a:pPr algn="ctr"/>
            <a:r>
              <a:rPr lang="en-GB" sz="2600" b="1" dirty="0" smtClean="0">
                <a:latin typeface="+mj-lt"/>
              </a:rPr>
              <a:t>FFI plans in Georgia</a:t>
            </a:r>
          </a:p>
          <a:p>
            <a:pPr algn="ctr"/>
            <a:endParaRPr lang="en-GB" sz="2600" b="1" dirty="0">
              <a:latin typeface="+mj-lt"/>
            </a:endParaRPr>
          </a:p>
          <a:p>
            <a:pPr algn="ctr"/>
            <a:r>
              <a:rPr lang="en-GB" sz="2600" b="1" dirty="0" smtClean="0">
                <a:latin typeface="+mj-lt"/>
              </a:rPr>
              <a:t>Sophie Benbow</a:t>
            </a:r>
          </a:p>
          <a:p>
            <a:pPr algn="ctr"/>
            <a:r>
              <a:rPr lang="en-GB" sz="2600" b="1" dirty="0" smtClean="0">
                <a:latin typeface="+mj-lt"/>
                <a:hlinkClick r:id="rId3"/>
              </a:rPr>
              <a:t>Sophie.benbow@fauna-flora.org</a:t>
            </a:r>
            <a:endParaRPr lang="en-GB" sz="2600" b="1" dirty="0" smtClean="0">
              <a:latin typeface="+mj-lt"/>
            </a:endParaRPr>
          </a:p>
          <a:p>
            <a:pPr algn="ctr"/>
            <a:endParaRPr lang="en-GB" sz="2600" b="1" dirty="0">
              <a:latin typeface="+mj-lt"/>
            </a:endParaRPr>
          </a:p>
          <a:p>
            <a:pPr algn="ctr"/>
            <a:r>
              <a:rPr lang="en-GB" sz="2600" b="1" dirty="0" smtClean="0">
                <a:latin typeface="+mj-lt"/>
              </a:rPr>
              <a:t>Fleur Scheele</a:t>
            </a:r>
          </a:p>
          <a:p>
            <a:pPr algn="ctr"/>
            <a:r>
              <a:rPr lang="en-GB" sz="2600" b="1" dirty="0" smtClean="0">
                <a:latin typeface="+mj-lt"/>
                <a:hlinkClick r:id="rId4"/>
              </a:rPr>
              <a:t>Fleur.scheele@fauna-flora.org</a:t>
            </a:r>
            <a:r>
              <a:rPr lang="en-GB" sz="2600" b="1" dirty="0" smtClean="0">
                <a:latin typeface="+mj-lt"/>
              </a:rPr>
              <a:t> </a:t>
            </a:r>
            <a:endParaRPr lang="en-GB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3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 u="sng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5"/>
            <a:ext cx="9144000" cy="6841710"/>
          </a:xfrm>
          <a:prstGeom prst="rect">
            <a:avLst/>
          </a:prstGeom>
        </p:spPr>
      </p:pic>
      <p:pic>
        <p:nvPicPr>
          <p:cNvPr id="6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52" y="4437112"/>
            <a:ext cx="47175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şağı Ok 4"/>
          <p:cNvSpPr/>
          <p:nvPr/>
        </p:nvSpPr>
        <p:spPr>
          <a:xfrm>
            <a:off x="5436096" y="5958268"/>
            <a:ext cx="157162" cy="3510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6"/>
            <a:ext cx="9144000" cy="68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3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939819" cy="2204864"/>
          </a:xfrm>
          <a:prstGeom prst="rect">
            <a:avLst/>
          </a:prstGeom>
        </p:spPr>
      </p:pic>
      <p:pic>
        <p:nvPicPr>
          <p:cNvPr id="5" name="Resi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167" r="538" b="-167"/>
          <a:stretch/>
        </p:blipFill>
        <p:spPr>
          <a:xfrm>
            <a:off x="-1116632" y="2156922"/>
            <a:ext cx="4623534" cy="2729476"/>
          </a:xfrm>
          <a:prstGeom prst="rect">
            <a:avLst/>
          </a:prstGeom>
        </p:spPr>
      </p:pic>
      <p:pic>
        <p:nvPicPr>
          <p:cNvPr id="6" name="Resim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r="1" b="8917"/>
          <a:stretch/>
        </p:blipFill>
        <p:spPr>
          <a:xfrm>
            <a:off x="2939819" y="8882"/>
            <a:ext cx="4520466" cy="2736307"/>
          </a:xfrm>
          <a:prstGeom prst="rect">
            <a:avLst/>
          </a:prstGeom>
        </p:spPr>
      </p:pic>
      <p:pic>
        <p:nvPicPr>
          <p:cNvPr id="7" name="Resi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137"/>
            <a:ext cx="3421747" cy="2072863"/>
          </a:xfrm>
          <a:prstGeom prst="rect">
            <a:avLst/>
          </a:prstGeom>
        </p:spPr>
      </p:pic>
      <p:pic>
        <p:nvPicPr>
          <p:cNvPr id="1026" name="Picture 2" descr="C:\Users\SBenbow\Documents\Turkey\Photos\Gokova Bay Project Pics_FFI_AKD\EU_Project_Gokova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47" y="2976338"/>
            <a:ext cx="5722253" cy="38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2060848"/>
            <a:ext cx="6012160" cy="1221244"/>
          </a:xfrm>
          <a:solidFill>
            <a:schemeClr val="accent1"/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sz="2800" u="sng" dirty="0" smtClean="0"/>
              <a:t>Restoring marine species populations </a:t>
            </a:r>
            <a:br>
              <a:rPr lang="en-US" sz="2800" u="sng" dirty="0" smtClean="0"/>
            </a:br>
            <a:r>
              <a:rPr lang="en-US" sz="2800" u="sng" dirty="0" smtClean="0"/>
              <a:t>and securing local livelihoods</a:t>
            </a:r>
            <a:endParaRPr lang="en-US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36038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 u="sng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244170"/>
            <a:ext cx="3069245" cy="1337211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/>
              <a:t>SMART patrolling</a:t>
            </a:r>
            <a:endParaRPr lang="en-US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45" y="3691152"/>
            <a:ext cx="5620947" cy="31602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46" y="332656"/>
            <a:ext cx="5620946" cy="316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979"/>
            <a:ext cx="3782637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1323198" cy="235235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2087893" cy="156592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7" y="1135087"/>
            <a:ext cx="4163569" cy="23420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7" y="4221089"/>
            <a:ext cx="4168576" cy="2344824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>
            <a:off x="1746371" y="5213481"/>
            <a:ext cx="48920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26" y="4246027"/>
            <a:ext cx="4124240" cy="2319886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6146254" y="5227723"/>
            <a:ext cx="48920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etin kutusu 10"/>
          <p:cNvSpPr txBox="1"/>
          <p:nvPr/>
        </p:nvSpPr>
        <p:spPr>
          <a:xfrm>
            <a:off x="2699792" y="11663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WHAT </a:t>
            </a:r>
            <a:r>
              <a:rPr lang="tr-TR" b="1" dirty="0" smtClean="0"/>
              <a:t>NEXT? AIR PATROLLING AND </a:t>
            </a:r>
            <a:r>
              <a:rPr lang="en-GB" b="1" dirty="0" smtClean="0"/>
              <a:t>INCREASED </a:t>
            </a:r>
            <a:r>
              <a:rPr lang="tr-TR" b="1" dirty="0" smtClean="0"/>
              <a:t>EFFICIENCY</a:t>
            </a:r>
            <a:endParaRPr lang="en-GB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708897" y="764704"/>
            <a:ext cx="346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off</a:t>
            </a:r>
            <a:r>
              <a:rPr lang="tr-TR" dirty="0" smtClean="0"/>
              <a:t> at 7:41 am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26827" y="2852936"/>
            <a:ext cx="208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Mavic</a:t>
            </a:r>
            <a:r>
              <a:rPr lang="tr-TR" dirty="0" smtClean="0"/>
              <a:t>-Pro</a:t>
            </a:r>
            <a:endParaRPr lang="en-GB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21790" y="389792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Spotting</a:t>
            </a:r>
            <a:r>
              <a:rPr lang="tr-TR" dirty="0" smtClean="0"/>
              <a:t> </a:t>
            </a:r>
            <a:r>
              <a:rPr lang="tr-TR" dirty="0" err="1" smtClean="0"/>
              <a:t>suspicious</a:t>
            </a:r>
            <a:r>
              <a:rPr lang="tr-TR" dirty="0" smtClean="0"/>
              <a:t> </a:t>
            </a:r>
            <a:r>
              <a:rPr lang="tr-TR" dirty="0" err="1" smtClean="0"/>
              <a:t>boat</a:t>
            </a:r>
            <a:r>
              <a:rPr lang="tr-TR" dirty="0" smtClean="0"/>
              <a:t> at 7:48</a:t>
            </a:r>
          </a:p>
          <a:p>
            <a:endParaRPr lang="en-GB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728561" y="3604349"/>
            <a:ext cx="412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Observing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boat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illegal </a:t>
            </a:r>
            <a:r>
              <a:rPr lang="tr-TR" dirty="0" err="1" smtClean="0"/>
              <a:t>fishing</a:t>
            </a:r>
            <a:r>
              <a:rPr lang="tr-TR" dirty="0" smtClean="0"/>
              <a:t> </a:t>
            </a:r>
            <a:r>
              <a:rPr lang="tr-TR" dirty="0" err="1" smtClean="0"/>
              <a:t>reported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rangers</a:t>
            </a:r>
            <a:r>
              <a:rPr lang="tr-TR" dirty="0" smtClean="0"/>
              <a:t> at 7:54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2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0337" y="260649"/>
            <a:ext cx="5482952" cy="72008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Sturgeon in Georgia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4" name="Picture 3" descr="C:\Users\Fleur Scheele\Pictures\Asturio rightsfre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933053"/>
            <a:ext cx="9144000" cy="285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2180" y="1189853"/>
            <a:ext cx="4505321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0" y="1189853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Understand what is there!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Address known threats (poaching and marine by-catch)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Build relationships with fishing communities in Rioni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Support government with enforcement (trade, illegal fishing)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99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32138" y="44624"/>
            <a:ext cx="5565775" cy="1143000"/>
          </a:xfrm>
        </p:spPr>
        <p:txBody>
          <a:bodyPr/>
          <a:lstStyle/>
          <a:p>
            <a:pPr eaLnBrk="1" hangingPunct="1"/>
            <a:r>
              <a:rPr lang="en-GB" sz="2800" u="sng" dirty="0" smtClean="0"/>
              <a:t>Final thoughts</a:t>
            </a:r>
            <a:endParaRPr lang="en-GB" sz="2800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5576" y="170080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New technologies exist which can facilitate monitoring and enforcement of marine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Sustainable fisheries management needs to address community needs and include dedicated fisher outreach and participative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We all need to talk more! Conservation of an area such as the Black Sea will only be achievable with true collaboration and partnerships at the regional level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39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50" y="115888"/>
            <a:ext cx="3671888" cy="144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5" name="Picture 4" descr="http://communitycarbonpool.info/wp-content/uploads/2012/03/ffi-logo-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7439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293096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Sophie Benbow</a:t>
            </a:r>
          </a:p>
          <a:p>
            <a:pPr algn="ctr"/>
            <a:r>
              <a:rPr lang="en-GB" b="1" dirty="0">
                <a:hlinkClick r:id="rId4"/>
              </a:rPr>
              <a:t>Sophie.benbow@fauna-flora.org</a:t>
            </a:r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Fleur Scheele</a:t>
            </a:r>
          </a:p>
          <a:p>
            <a:pPr algn="ctr"/>
            <a:r>
              <a:rPr lang="en-GB" b="1" dirty="0">
                <a:hlinkClick r:id="rId5"/>
              </a:rPr>
              <a:t>Fleur.scheele@fauna-flora.org</a:t>
            </a:r>
            <a:r>
              <a:rPr lang="en-GB" b="1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7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FI new template">
  <a:themeElements>
    <a:clrScheme name="FFI new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FI new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>
            <a:alpha val="35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>
            <a:alpha val="35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itchFamily="34" charset="0"/>
          </a:defRPr>
        </a:defPPr>
      </a:lstStyle>
    </a:lnDef>
  </a:objectDefaults>
  <a:extraClrSchemeLst>
    <a:extraClrScheme>
      <a:clrScheme name="FFI new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I new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I new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I new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I new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I new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I new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I new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I new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I new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I new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I new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94F7DCF1AD004AA5E2DA34AFCF24A6" ma:contentTypeVersion="0" ma:contentTypeDescription="Create a new document." ma:contentTypeScope="" ma:versionID="0f663b325badf59a6339634f86fde0d5">
  <xsd:schema xmlns:xsd="http://www.w3.org/2001/XMLSchema" xmlns:xs="http://www.w3.org/2001/XMLSchema" xmlns:p="http://schemas.microsoft.com/office/2006/metadata/properties" xmlns:ns2="e30c9768-28bf-4b91-9ce5-6a7ec0dfa00d" targetNamespace="http://schemas.microsoft.com/office/2006/metadata/properties" ma:root="true" ma:fieldsID="3a8a9ee40a5d12f4187fa749054ee7d6" ns2:_="">
    <xsd:import namespace="e30c9768-28bf-4b91-9ce5-6a7ec0dfa0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c9768-28bf-4b91-9ce5-6a7ec0dfa0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30c9768-28bf-4b91-9ce5-6a7ec0dfa00d">FXJUEHXX2AUN-486-136</_dlc_DocId>
    <_dlc_DocIdUrl xmlns="e30c9768-28bf-4b91-9ce5-6a7ec0dfa00d">
      <Url>https://myffi.fauna-flora.org/sites/teams/eurasia/_layouts/DocIdRedir.aspx?ID=FXJUEHXX2AUN-486-136</Url>
      <Description>FXJUEHXX2AUN-486-136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BA14EB-ED4D-4AA6-8917-B4CB1E9B6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c9768-28bf-4b91-9ce5-6a7ec0dfa0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E9E2DF-2C83-4CD3-805C-D21C8AAC5308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e30c9768-28bf-4b91-9ce5-6a7ec0dfa00d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CF02C3-2874-46F3-A4C7-7B4836832E3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0E695D4-53D2-4790-B92A-6F2F5C6C9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</TotalTime>
  <Words>503</Words>
  <Application>Microsoft Office PowerPoint</Application>
  <PresentationFormat>On-screen Show (4:3)</PresentationFormat>
  <Paragraphs>61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Custom Design</vt:lpstr>
      <vt:lpstr>FFI new template</vt:lpstr>
      <vt:lpstr>1_Custom Design</vt:lpstr>
      <vt:lpstr>2_Custom Design</vt:lpstr>
      <vt:lpstr>1_Default Design</vt:lpstr>
      <vt:lpstr>3_Custom Design</vt:lpstr>
      <vt:lpstr>PowerPoint Presentation</vt:lpstr>
      <vt:lpstr>PowerPoint Presentation</vt:lpstr>
      <vt:lpstr>PowerPoint Presentation</vt:lpstr>
      <vt:lpstr>Restoring marine species populations  and securing local livelihoods</vt:lpstr>
      <vt:lpstr>PowerPoint Presentation</vt:lpstr>
      <vt:lpstr>PowerPoint Presentation</vt:lpstr>
      <vt:lpstr>PowerPoint Presentation</vt:lpstr>
      <vt:lpstr>Final thoughts</vt:lpstr>
      <vt:lpstr>PowerPoint Presentation</vt:lpstr>
    </vt:vector>
  </TitlesOfParts>
  <Company>Fauna &amp; Flora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HPitman</dc:creator>
  <cp:lastModifiedBy>Sophie Benbow</cp:lastModifiedBy>
  <cp:revision>213</cp:revision>
  <cp:lastPrinted>2016-08-19T12:31:06Z</cp:lastPrinted>
  <dcterms:created xsi:type="dcterms:W3CDTF">2010-09-28T08:39:57Z</dcterms:created>
  <dcterms:modified xsi:type="dcterms:W3CDTF">2017-09-12T21:33:37Z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5ce93188-262f-491a-9020-253409b8ee4f</vt:lpwstr>
  </property>
  <property fmtid="{D5CDD505-2E9C-101B-9397-08002B2CF9AE}" pid="3" name="ContentTypeId">
    <vt:lpwstr>0x010100AC94F7DCF1AD004AA5E2DA34AFCF24A6</vt:lpwstr>
  </property>
</Properties>
</file>