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handoutMasterIdLst>
    <p:handoutMasterId r:id="rId11"/>
  </p:handoutMasterIdLst>
  <p:sldIdLst>
    <p:sldId id="256" r:id="rId2"/>
    <p:sldId id="316" r:id="rId3"/>
    <p:sldId id="317" r:id="rId4"/>
    <p:sldId id="297" r:id="rId5"/>
    <p:sldId id="308" r:id="rId6"/>
    <p:sldId id="314" r:id="rId7"/>
    <p:sldId id="315" r:id="rId8"/>
    <p:sldId id="31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223"/>
    <a:srgbClr val="F19126"/>
    <a:srgbClr val="1F497D"/>
    <a:srgbClr val="125E89"/>
    <a:srgbClr val="000000"/>
    <a:srgbClr val="0C4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723"/>
    <p:restoredTop sz="66667" autoAdjust="0"/>
  </p:normalViewPr>
  <p:slideViewPr>
    <p:cSldViewPr>
      <p:cViewPr>
        <p:scale>
          <a:sx n="93" d="100"/>
          <a:sy n="93" d="100"/>
        </p:scale>
        <p:origin x="-112" y="-504"/>
      </p:cViewPr>
      <p:guideLst>
        <p:guide orient="horz" pos="2160"/>
        <p:guide pos="2880"/>
      </p:guideLst>
    </p:cSldViewPr>
  </p:slideViewPr>
  <p:outlineViewPr>
    <p:cViewPr>
      <p:scale>
        <a:sx n="33" d="100"/>
        <a:sy n="33" d="100"/>
      </p:scale>
      <p:origin x="0" y="-4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E890B6-AF95-534B-BE93-DC4826072F98}" type="datetimeFigureOut">
              <a:rPr lang="en-US" smtClean="0"/>
              <a:t>3/24/17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0BABCE-1F13-2D45-9B92-E6F182939717}" type="slidenum">
              <a:rPr lang="en-US" smtClean="0"/>
              <a:t>‹n.›</a:t>
            </a:fld>
            <a:endParaRPr lang="en-US"/>
          </a:p>
        </p:txBody>
      </p:sp>
    </p:spTree>
    <p:extLst>
      <p:ext uri="{BB962C8B-B14F-4D97-AF65-F5344CB8AC3E}">
        <p14:creationId xmlns:p14="http://schemas.microsoft.com/office/powerpoint/2010/main" val="17548402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A1101-250F-CF45-81CD-2C51115D166F}" type="datetimeFigureOut">
              <a:rPr lang="en-US" smtClean="0"/>
              <a:t>3/24/17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9CA4D-3CE3-984E-85C6-D1B89BBB94E8}" type="slidenum">
              <a:rPr lang="en-US" smtClean="0"/>
              <a:t>‹n.›</a:t>
            </a:fld>
            <a:endParaRPr lang="en-US"/>
          </a:p>
        </p:txBody>
      </p:sp>
    </p:spTree>
    <p:extLst>
      <p:ext uri="{BB962C8B-B14F-4D97-AF65-F5344CB8AC3E}">
        <p14:creationId xmlns:p14="http://schemas.microsoft.com/office/powerpoint/2010/main" val="26375710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89CA4D-3CE3-984E-85C6-D1B89BBB94E8}" type="slidenum">
              <a:rPr lang="en-US" smtClean="0"/>
              <a:t>1</a:t>
            </a:fld>
            <a:endParaRPr lang="en-US"/>
          </a:p>
        </p:txBody>
      </p:sp>
    </p:spTree>
    <p:extLst>
      <p:ext uri="{BB962C8B-B14F-4D97-AF65-F5344CB8AC3E}">
        <p14:creationId xmlns:p14="http://schemas.microsoft.com/office/powerpoint/2010/main" val="118261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89CA4D-3CE3-984E-85C6-D1B89BBB94E8}" type="slidenum">
              <a:rPr lang="en-US" smtClean="0"/>
              <a:t>2</a:t>
            </a:fld>
            <a:endParaRPr lang="en-US"/>
          </a:p>
        </p:txBody>
      </p:sp>
    </p:spTree>
    <p:extLst>
      <p:ext uri="{BB962C8B-B14F-4D97-AF65-F5344CB8AC3E}">
        <p14:creationId xmlns:p14="http://schemas.microsoft.com/office/powerpoint/2010/main" val="1648976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89CA4D-3CE3-984E-85C6-D1B89BBB94E8}" type="slidenum">
              <a:rPr lang="en-US" smtClean="0"/>
              <a:t>3</a:t>
            </a:fld>
            <a:endParaRPr lang="en-US"/>
          </a:p>
        </p:txBody>
      </p:sp>
    </p:spTree>
    <p:extLst>
      <p:ext uri="{BB962C8B-B14F-4D97-AF65-F5344CB8AC3E}">
        <p14:creationId xmlns:p14="http://schemas.microsoft.com/office/powerpoint/2010/main" val="1320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E189CA4D-3CE3-984E-85C6-D1B89BBB94E8}" type="slidenum">
              <a:rPr lang="en-US" smtClean="0"/>
              <a:t>4</a:t>
            </a:fld>
            <a:endParaRPr lang="en-US"/>
          </a:p>
        </p:txBody>
      </p:sp>
    </p:spTree>
    <p:extLst>
      <p:ext uri="{BB962C8B-B14F-4D97-AF65-F5344CB8AC3E}">
        <p14:creationId xmlns:p14="http://schemas.microsoft.com/office/powerpoint/2010/main" val="117220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89CA4D-3CE3-984E-85C6-D1B89BBB94E8}" type="slidenum">
              <a:rPr lang="en-US" smtClean="0"/>
              <a:t>5</a:t>
            </a:fld>
            <a:endParaRPr lang="en-US"/>
          </a:p>
        </p:txBody>
      </p:sp>
    </p:spTree>
    <p:extLst>
      <p:ext uri="{BB962C8B-B14F-4D97-AF65-F5344CB8AC3E}">
        <p14:creationId xmlns:p14="http://schemas.microsoft.com/office/powerpoint/2010/main" val="430642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Fisheries traceability</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We support services that allow partners in the fisheries chain (resource managers, fishermen, trade, and retail) to rely on unique identifiers for stocks and fisheries when 1. searching for data by accessing three existing data repositories, 2. describing the status of the stock or fishery, 3. Comparing data from different sources over time and method, 4. Communicating on a stock or fishery. The unique identifiers are generated in a VRE after the data is harmonized to a global standard.  </a:t>
            </a:r>
          </a:p>
          <a:p>
            <a:r>
              <a:rPr lang="en-GB" sz="1200" b="0" i="0" kern="1200" dirty="0" smtClean="0">
                <a:solidFill>
                  <a:schemeClr val="tx1"/>
                </a:solidFill>
                <a:effectLst/>
                <a:latin typeface="+mn-lt"/>
                <a:ea typeface="+mn-ea"/>
                <a:cs typeface="+mn-cs"/>
              </a:rPr>
              <a:t> </a:t>
            </a:r>
          </a:p>
          <a:p>
            <a:r>
              <a:rPr lang="en-GB" sz="1200" b="1" i="0" kern="1200" dirty="0" smtClean="0">
                <a:solidFill>
                  <a:schemeClr val="tx1"/>
                </a:solidFill>
                <a:effectLst/>
                <a:latin typeface="+mn-lt"/>
                <a:ea typeface="+mn-ea"/>
                <a:cs typeface="+mn-cs"/>
              </a:rPr>
              <a:t>Spatial planning</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We support services that support several activities related to the planning and understanding of aquaculture and marine protected area by 1. Identifying aquaculture structures such as cages and ponds from remote sensing data such as Bing maps and Copernicus Sentinel 1 and 2 imagery, 2. Computing statistics related to these structures, such as size and coverage by type, and 3. Overlay the aquaculture maps with other maps to understand the spatial dynamics and compute the overlap between one or more maps. This last feature is of specific interest to understand the effectiveness of the coverage of managed areas, by answering questions such as “How far is my country from reaching AICHI-11 target to conserve 10 per cent of coastal and marine areas” “what protected species are covered by my protected areas?” “what is the % of protected areas by ecosystem</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r>
              <a:rPr lang="it-IT" sz="1200" b="1" i="0" kern="1200" dirty="0" smtClean="0">
                <a:solidFill>
                  <a:schemeClr val="tx1"/>
                </a:solidFill>
                <a:effectLst/>
                <a:latin typeface="+mn-lt"/>
                <a:ea typeface="+mn-ea"/>
                <a:cs typeface="+mn-cs"/>
              </a:rPr>
              <a:t>BIOPAMA</a:t>
            </a:r>
          </a:p>
          <a:p>
            <a:r>
              <a:rPr lang="it-IT" sz="1200" b="0" i="0" kern="1200" dirty="0" smtClean="0">
                <a:solidFill>
                  <a:schemeClr val="tx1"/>
                </a:solidFill>
                <a:effectLst/>
                <a:latin typeface="+mn-lt"/>
                <a:ea typeface="+mn-ea"/>
                <a:cs typeface="+mn-cs"/>
              </a:rPr>
              <a:t>The </a:t>
            </a:r>
            <a:r>
              <a:rPr lang="it-IT" sz="1200" b="0" i="0" kern="1200" dirty="0" err="1" smtClean="0">
                <a:solidFill>
                  <a:schemeClr val="tx1"/>
                </a:solidFill>
                <a:effectLst/>
                <a:latin typeface="+mn-lt"/>
                <a:ea typeface="+mn-ea"/>
                <a:cs typeface="+mn-cs"/>
              </a:rPr>
              <a:t>Biodiversity</a:t>
            </a:r>
            <a:r>
              <a:rPr lang="it-IT" sz="1200" b="0" i="0" kern="1200" dirty="0" smtClean="0">
                <a:solidFill>
                  <a:schemeClr val="tx1"/>
                </a:solidFill>
                <a:effectLst/>
                <a:latin typeface="+mn-lt"/>
                <a:ea typeface="+mn-ea"/>
                <a:cs typeface="+mn-cs"/>
              </a:rPr>
              <a:t> and </a:t>
            </a:r>
            <a:r>
              <a:rPr lang="it-IT" sz="1200" b="0" i="0" kern="1200" dirty="0" err="1" smtClean="0">
                <a:solidFill>
                  <a:schemeClr val="tx1"/>
                </a:solidFill>
                <a:effectLst/>
                <a:latin typeface="+mn-lt"/>
                <a:ea typeface="+mn-ea"/>
                <a:cs typeface="+mn-cs"/>
              </a:rPr>
              <a:t>Protected</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Areas</a:t>
            </a:r>
            <a:r>
              <a:rPr lang="it-IT" sz="1200" b="0" i="0" kern="1200" dirty="0" smtClean="0">
                <a:solidFill>
                  <a:schemeClr val="tx1"/>
                </a:solidFill>
                <a:effectLst/>
                <a:latin typeface="+mn-lt"/>
                <a:ea typeface="+mn-ea"/>
                <a:cs typeface="+mn-cs"/>
              </a:rPr>
              <a:t> Management </a:t>
            </a:r>
            <a:r>
              <a:rPr lang="it-IT" sz="1200" b="0" i="0" kern="1200" dirty="0" err="1" smtClean="0">
                <a:solidFill>
                  <a:schemeClr val="tx1"/>
                </a:solidFill>
                <a:effectLst/>
                <a:latin typeface="+mn-lt"/>
                <a:ea typeface="+mn-ea"/>
                <a:cs typeface="+mn-cs"/>
              </a:rPr>
              <a:t>Programme</a:t>
            </a:r>
            <a:r>
              <a:rPr lang="it-IT" sz="1200" b="0" i="0" kern="1200" dirty="0" smtClean="0">
                <a:solidFill>
                  <a:schemeClr val="tx1"/>
                </a:solidFill>
                <a:effectLst/>
                <a:latin typeface="+mn-lt"/>
                <a:ea typeface="+mn-ea"/>
                <a:cs typeface="+mn-cs"/>
              </a:rPr>
              <a:t> (BIOPAMA) </a:t>
            </a:r>
            <a:r>
              <a:rPr lang="it-IT" sz="1200" b="0" i="0" kern="1200" dirty="0" err="1" smtClean="0">
                <a:solidFill>
                  <a:schemeClr val="tx1"/>
                </a:solidFill>
                <a:effectLst/>
                <a:latin typeface="+mn-lt"/>
                <a:ea typeface="+mn-ea"/>
                <a:cs typeface="+mn-cs"/>
              </a:rPr>
              <a:t>aims</a:t>
            </a:r>
            <a:r>
              <a:rPr lang="it-IT" sz="1200" b="0" i="0" kern="1200" dirty="0" smtClean="0">
                <a:solidFill>
                  <a:schemeClr val="tx1"/>
                </a:solidFill>
                <a:effectLst/>
                <a:latin typeface="+mn-lt"/>
                <a:ea typeface="+mn-ea"/>
                <a:cs typeface="+mn-cs"/>
              </a:rPr>
              <a:t> to </a:t>
            </a:r>
            <a:r>
              <a:rPr lang="it-IT" sz="1200" b="0" i="0" kern="1200" dirty="0" err="1" smtClean="0">
                <a:solidFill>
                  <a:schemeClr val="tx1"/>
                </a:solidFill>
                <a:effectLst/>
                <a:latin typeface="+mn-lt"/>
                <a:ea typeface="+mn-ea"/>
                <a:cs typeface="+mn-cs"/>
              </a:rPr>
              <a:t>address</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threats</a:t>
            </a:r>
            <a:r>
              <a:rPr lang="it-IT" sz="1200" b="0" i="0" kern="1200" dirty="0" smtClean="0">
                <a:solidFill>
                  <a:schemeClr val="tx1"/>
                </a:solidFill>
                <a:effectLst/>
                <a:latin typeface="+mn-lt"/>
                <a:ea typeface="+mn-ea"/>
                <a:cs typeface="+mn-cs"/>
              </a:rPr>
              <a:t> to </a:t>
            </a:r>
            <a:r>
              <a:rPr lang="it-IT" sz="1200" b="0" i="0" kern="1200" dirty="0" err="1" smtClean="0">
                <a:solidFill>
                  <a:schemeClr val="tx1"/>
                </a:solidFill>
                <a:effectLst/>
                <a:latin typeface="+mn-lt"/>
                <a:ea typeface="+mn-ea"/>
                <a:cs typeface="+mn-cs"/>
              </a:rPr>
              <a:t>biodiversity</a:t>
            </a:r>
            <a:r>
              <a:rPr lang="it-IT" sz="1200" b="0" i="0" kern="1200" dirty="0" smtClean="0">
                <a:solidFill>
                  <a:schemeClr val="tx1"/>
                </a:solidFill>
                <a:effectLst/>
                <a:latin typeface="+mn-lt"/>
                <a:ea typeface="+mn-ea"/>
                <a:cs typeface="+mn-cs"/>
              </a:rPr>
              <a:t> in </a:t>
            </a:r>
            <a:r>
              <a:rPr lang="it-IT" sz="1200" b="0" i="0" kern="1200" dirty="0" err="1" smtClean="0">
                <a:solidFill>
                  <a:schemeClr val="tx1"/>
                </a:solidFill>
                <a:effectLst/>
                <a:latin typeface="+mn-lt"/>
                <a:ea typeface="+mn-ea"/>
                <a:cs typeface="+mn-cs"/>
              </a:rPr>
              <a:t>African</a:t>
            </a:r>
            <a:r>
              <a:rPr lang="it-IT" sz="1200" b="0" i="0" kern="1200" dirty="0" smtClean="0">
                <a:solidFill>
                  <a:schemeClr val="tx1"/>
                </a:solidFill>
                <a:effectLst/>
                <a:latin typeface="+mn-lt"/>
                <a:ea typeface="+mn-ea"/>
                <a:cs typeface="+mn-cs"/>
              </a:rPr>
              <a:t>, Caribbean and Pacific (ACP) </a:t>
            </a:r>
            <a:r>
              <a:rPr lang="it-IT" sz="1200" b="0" i="0" kern="1200" dirty="0" err="1" smtClean="0">
                <a:solidFill>
                  <a:schemeClr val="tx1"/>
                </a:solidFill>
                <a:effectLst/>
                <a:latin typeface="+mn-lt"/>
                <a:ea typeface="+mn-ea"/>
                <a:cs typeface="+mn-cs"/>
              </a:rPr>
              <a:t>countries</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while</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reducing</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poverty</a:t>
            </a:r>
            <a:r>
              <a:rPr lang="it-IT" sz="1200" b="0" i="0" kern="1200" dirty="0" smtClean="0">
                <a:solidFill>
                  <a:schemeClr val="tx1"/>
                </a:solidFill>
                <a:effectLst/>
                <a:latin typeface="+mn-lt"/>
                <a:ea typeface="+mn-ea"/>
                <a:cs typeface="+mn-cs"/>
              </a:rPr>
              <a:t> in </a:t>
            </a:r>
            <a:r>
              <a:rPr lang="it-IT" sz="1200" b="0" i="0" kern="1200" dirty="0" err="1" smtClean="0">
                <a:solidFill>
                  <a:schemeClr val="tx1"/>
                </a:solidFill>
                <a:effectLst/>
                <a:latin typeface="+mn-lt"/>
                <a:ea typeface="+mn-ea"/>
                <a:cs typeface="+mn-cs"/>
              </a:rPr>
              <a:t>communities</a:t>
            </a:r>
            <a:r>
              <a:rPr lang="it-IT" sz="1200" b="0" i="0" kern="1200" dirty="0" smtClean="0">
                <a:solidFill>
                  <a:schemeClr val="tx1"/>
                </a:solidFill>
                <a:effectLst/>
                <a:latin typeface="+mn-lt"/>
                <a:ea typeface="+mn-ea"/>
                <a:cs typeface="+mn-cs"/>
              </a:rPr>
              <a:t> in and </a:t>
            </a:r>
            <a:r>
              <a:rPr lang="it-IT" sz="1200" b="0" i="0" kern="1200" dirty="0" err="1" smtClean="0">
                <a:solidFill>
                  <a:schemeClr val="tx1"/>
                </a:solidFill>
                <a:effectLst/>
                <a:latin typeface="+mn-lt"/>
                <a:ea typeface="+mn-ea"/>
                <a:cs typeface="+mn-cs"/>
              </a:rPr>
              <a:t>around</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protected</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areas</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Specifically</a:t>
            </a:r>
            <a:r>
              <a:rPr lang="it-IT" sz="1200" b="0" i="0" kern="1200" dirty="0" smtClean="0">
                <a:solidFill>
                  <a:schemeClr val="tx1"/>
                </a:solidFill>
                <a:effectLst/>
                <a:latin typeface="+mn-lt"/>
                <a:ea typeface="+mn-ea"/>
                <a:cs typeface="+mn-cs"/>
              </a:rPr>
              <a:t>, the </a:t>
            </a:r>
            <a:r>
              <a:rPr lang="it-IT" sz="1200" b="0" i="0" kern="1200" dirty="0" err="1" smtClean="0">
                <a:solidFill>
                  <a:schemeClr val="tx1"/>
                </a:solidFill>
                <a:effectLst/>
                <a:latin typeface="+mn-lt"/>
                <a:ea typeface="+mn-ea"/>
                <a:cs typeface="+mn-cs"/>
              </a:rPr>
              <a:t>programme</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will</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enhance</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existing</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institutions</a:t>
            </a:r>
            <a:r>
              <a:rPr lang="it-IT" sz="1200" b="0" i="0" kern="1200" dirty="0" smtClean="0">
                <a:solidFill>
                  <a:schemeClr val="tx1"/>
                </a:solidFill>
                <a:effectLst/>
                <a:latin typeface="+mn-lt"/>
                <a:ea typeface="+mn-ea"/>
                <a:cs typeface="+mn-cs"/>
              </a:rPr>
              <a:t> and networks by </a:t>
            </a:r>
            <a:r>
              <a:rPr lang="it-IT" sz="1200" b="0" i="0" kern="1200" dirty="0" err="1" smtClean="0">
                <a:solidFill>
                  <a:schemeClr val="tx1"/>
                </a:solidFill>
                <a:effectLst/>
                <a:latin typeface="+mn-lt"/>
                <a:ea typeface="+mn-ea"/>
                <a:cs typeface="+mn-cs"/>
              </a:rPr>
              <a:t>making</a:t>
            </a:r>
            <a:r>
              <a:rPr lang="it-IT" sz="1200" b="0" i="0" kern="1200" dirty="0" smtClean="0">
                <a:solidFill>
                  <a:schemeClr val="tx1"/>
                </a:solidFill>
                <a:effectLst/>
                <a:latin typeface="+mn-lt"/>
                <a:ea typeface="+mn-ea"/>
                <a:cs typeface="+mn-cs"/>
              </a:rPr>
              <a:t> the best </a:t>
            </a:r>
            <a:r>
              <a:rPr lang="it-IT" sz="1200" b="0" i="0" kern="1200" dirty="0" err="1" smtClean="0">
                <a:solidFill>
                  <a:schemeClr val="tx1"/>
                </a:solidFill>
                <a:effectLst/>
                <a:latin typeface="+mn-lt"/>
                <a:ea typeface="+mn-ea"/>
                <a:cs typeface="+mn-cs"/>
              </a:rPr>
              <a:t>available</a:t>
            </a:r>
            <a:r>
              <a:rPr lang="it-IT" sz="1200" b="0" i="0" kern="1200" dirty="0" smtClean="0">
                <a:solidFill>
                  <a:schemeClr val="tx1"/>
                </a:solidFill>
                <a:effectLst/>
                <a:latin typeface="+mn-lt"/>
                <a:ea typeface="+mn-ea"/>
                <a:cs typeface="+mn-cs"/>
              </a:rPr>
              <a:t> science and </a:t>
            </a:r>
            <a:r>
              <a:rPr lang="it-IT" sz="1200" b="0" i="0" kern="1200" dirty="0" err="1" smtClean="0">
                <a:solidFill>
                  <a:schemeClr val="tx1"/>
                </a:solidFill>
                <a:effectLst/>
                <a:latin typeface="+mn-lt"/>
                <a:ea typeface="+mn-ea"/>
                <a:cs typeface="+mn-cs"/>
              </a:rPr>
              <a:t>knowledge</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available</a:t>
            </a:r>
            <a:r>
              <a:rPr lang="it-IT" sz="1200" b="0" i="0" kern="1200" dirty="0" smtClean="0">
                <a:solidFill>
                  <a:schemeClr val="tx1"/>
                </a:solidFill>
                <a:effectLst/>
                <a:latin typeface="+mn-lt"/>
                <a:ea typeface="+mn-ea"/>
                <a:cs typeface="+mn-cs"/>
              </a:rPr>
              <a:t> for building </a:t>
            </a:r>
            <a:r>
              <a:rPr lang="it-IT" sz="1200" b="0" i="0" kern="1200" dirty="0" err="1" smtClean="0">
                <a:solidFill>
                  <a:schemeClr val="tx1"/>
                </a:solidFill>
                <a:effectLst/>
                <a:latin typeface="+mn-lt"/>
                <a:ea typeface="+mn-ea"/>
                <a:cs typeface="+mn-cs"/>
              </a:rPr>
              <a:t>capacity</a:t>
            </a:r>
            <a:r>
              <a:rPr lang="it-IT" sz="1200" b="0" i="0" kern="1200" dirty="0" smtClean="0">
                <a:solidFill>
                  <a:schemeClr val="tx1"/>
                </a:solidFill>
                <a:effectLst/>
                <a:latin typeface="+mn-lt"/>
                <a:ea typeface="+mn-ea"/>
                <a:cs typeface="+mn-cs"/>
              </a:rPr>
              <a:t> to </a:t>
            </a:r>
            <a:r>
              <a:rPr lang="it-IT" sz="1200" b="0" i="0" kern="1200" dirty="0" err="1" smtClean="0">
                <a:solidFill>
                  <a:schemeClr val="tx1"/>
                </a:solidFill>
                <a:effectLst/>
                <a:latin typeface="+mn-lt"/>
                <a:ea typeface="+mn-ea"/>
                <a:cs typeface="+mn-cs"/>
              </a:rPr>
              <a:t>improve</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policies</a:t>
            </a:r>
            <a:r>
              <a:rPr lang="it-IT" sz="1200" b="0" i="0" kern="1200" dirty="0" smtClean="0">
                <a:solidFill>
                  <a:schemeClr val="tx1"/>
                </a:solidFill>
                <a:effectLst/>
                <a:latin typeface="+mn-lt"/>
                <a:ea typeface="+mn-ea"/>
                <a:cs typeface="+mn-cs"/>
              </a:rPr>
              <a:t> and </a:t>
            </a:r>
            <a:r>
              <a:rPr lang="it-IT" sz="1200" b="0" i="0" kern="1200" dirty="0" err="1" smtClean="0">
                <a:solidFill>
                  <a:schemeClr val="tx1"/>
                </a:solidFill>
                <a:effectLst/>
                <a:latin typeface="+mn-lt"/>
                <a:ea typeface="+mn-ea"/>
                <a:cs typeface="+mn-cs"/>
              </a:rPr>
              <a:t>better</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decision-making</a:t>
            </a:r>
            <a:r>
              <a:rPr lang="it-IT" sz="1200" b="0" i="0" kern="1200" dirty="0" smtClean="0">
                <a:solidFill>
                  <a:schemeClr val="tx1"/>
                </a:solidFill>
                <a:effectLst/>
                <a:latin typeface="+mn-lt"/>
                <a:ea typeface="+mn-ea"/>
                <a:cs typeface="+mn-cs"/>
              </a:rPr>
              <a:t> on </a:t>
            </a:r>
            <a:r>
              <a:rPr lang="it-IT" sz="1200" b="0" i="0" kern="1200" dirty="0" err="1" smtClean="0">
                <a:solidFill>
                  <a:schemeClr val="tx1"/>
                </a:solidFill>
                <a:effectLst/>
                <a:latin typeface="+mn-lt"/>
                <a:ea typeface="+mn-ea"/>
                <a:cs typeface="+mn-cs"/>
              </a:rPr>
              <a:t>biodiversity</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conservation</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protected</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areas</a:t>
            </a:r>
            <a:r>
              <a:rPr lang="it-IT" sz="1200" b="0" i="0" kern="1200" dirty="0" smtClean="0">
                <a:solidFill>
                  <a:schemeClr val="tx1"/>
                </a:solidFill>
                <a:effectLst/>
                <a:latin typeface="+mn-lt"/>
                <a:ea typeface="+mn-ea"/>
                <a:cs typeface="+mn-cs"/>
              </a:rPr>
              <a:t> management and </a:t>
            </a:r>
            <a:r>
              <a:rPr lang="it-IT" sz="1200" b="0" i="0" kern="1200" dirty="0" err="1" smtClean="0">
                <a:solidFill>
                  <a:schemeClr val="tx1"/>
                </a:solidFill>
                <a:effectLst/>
                <a:latin typeface="+mn-lt"/>
                <a:ea typeface="+mn-ea"/>
                <a:cs typeface="+mn-cs"/>
              </a:rPr>
              <a:t>access</a:t>
            </a:r>
            <a:r>
              <a:rPr lang="it-IT" sz="1200" b="0" i="0" kern="1200" dirty="0" smtClean="0">
                <a:solidFill>
                  <a:schemeClr val="tx1"/>
                </a:solidFill>
                <a:effectLst/>
                <a:latin typeface="+mn-lt"/>
                <a:ea typeface="+mn-ea"/>
                <a:cs typeface="+mn-cs"/>
              </a:rPr>
              <a:t> and benefit </a:t>
            </a:r>
            <a:r>
              <a:rPr lang="it-IT" sz="1200" b="0" i="0" kern="1200" dirty="0" err="1" smtClean="0">
                <a:solidFill>
                  <a:schemeClr val="tx1"/>
                </a:solidFill>
                <a:effectLst/>
                <a:latin typeface="+mn-lt"/>
                <a:ea typeface="+mn-ea"/>
                <a:cs typeface="+mn-cs"/>
              </a:rPr>
              <a:t>sharing</a:t>
            </a:r>
            <a:r>
              <a:rPr lang="it-IT" sz="1200" b="0" i="0" kern="1200" dirty="0" smtClean="0">
                <a:solidFill>
                  <a:schemeClr val="tx1"/>
                </a:solidFill>
                <a:effectLst/>
                <a:latin typeface="+mn-lt"/>
                <a:ea typeface="+mn-ea"/>
                <a:cs typeface="+mn-cs"/>
              </a:rPr>
              <a:t>.</a:t>
            </a:r>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PERFORMFISH</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Consumer driven Production: Integrating Innovative Approaches for Competitive and Sustainable Performance across the Mediterranean Aquaculture Value Chain </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RDA WG</a:t>
            </a:r>
            <a:endParaRPr lang="en-GB" sz="1200" b="1"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The </a:t>
            </a:r>
            <a:r>
              <a:rPr lang="en-GB" sz="1200" b="0" i="0" kern="1200" dirty="0" smtClean="0">
                <a:solidFill>
                  <a:schemeClr val="tx1"/>
                </a:solidFill>
                <a:effectLst/>
                <a:latin typeface="+mn-lt"/>
                <a:ea typeface="+mn-ea"/>
                <a:cs typeface="+mn-cs"/>
              </a:rPr>
              <a:t>general objective of the Fisheries Data Interoperability Working Group (FDIWG) is to devise a global data exchange and integration framework to support scientific advice on stock status and exploitation that build on fisheries data. Various fisheries data domains utilized in such scientific processes are concerned, including data collected for monitoring control and surveillance, scientific fisheries Data Collection Frameworks, fisheries scientific observers schemes, and statistical or status &amp; trends reporting frameworks. The proposed framework will facilitate the use of de-facto, and preferably open, standards for the identification, description, mapping and publication of fisheries data supporting scientific processes..</a:t>
            </a:r>
            <a:endParaRPr lang="en-GB"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E189CA4D-3CE3-984E-85C6-D1B89BBB94E8}" type="slidenum">
              <a:rPr lang="en-US" smtClean="0"/>
              <a:t>6</a:t>
            </a:fld>
            <a:endParaRPr lang="en-US"/>
          </a:p>
        </p:txBody>
      </p:sp>
    </p:spTree>
    <p:extLst>
      <p:ext uri="{BB962C8B-B14F-4D97-AF65-F5344CB8AC3E}">
        <p14:creationId xmlns:p14="http://schemas.microsoft.com/office/powerpoint/2010/main" val="132701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University</a:t>
            </a:r>
            <a:r>
              <a:rPr lang="it-IT" dirty="0" smtClean="0"/>
              <a:t> </a:t>
            </a:r>
            <a:r>
              <a:rPr lang="it-IT" dirty="0" err="1" smtClean="0"/>
              <a:t>courses</a:t>
            </a:r>
            <a:r>
              <a:rPr lang="it-IT" baseline="0" dirty="0" smtClean="0"/>
              <a:t> </a:t>
            </a:r>
            <a:r>
              <a:rPr lang="it-IT" baseline="0" dirty="0" err="1" smtClean="0"/>
              <a:t>bith</a:t>
            </a:r>
            <a:r>
              <a:rPr lang="it-IT" baseline="0" dirty="0" smtClean="0"/>
              <a:t> for marine science and computer /</a:t>
            </a:r>
            <a:r>
              <a:rPr lang="it-IT" baseline="0" dirty="0" err="1" smtClean="0"/>
              <a:t>engineering</a:t>
            </a:r>
            <a:r>
              <a:rPr lang="it-IT" baseline="0" dirty="0" smtClean="0"/>
              <a:t> science</a:t>
            </a:r>
          </a:p>
          <a:p>
            <a:endParaRPr lang="it-IT" baseline="0" dirty="0" smtClean="0"/>
          </a:p>
          <a:p>
            <a:r>
              <a:rPr lang="it-IT" sz="1200" b="0" i="0" kern="1200" dirty="0" smtClean="0">
                <a:solidFill>
                  <a:schemeClr val="tx1"/>
                </a:solidFill>
                <a:effectLst/>
                <a:latin typeface="+mn-lt"/>
                <a:ea typeface="+mn-ea"/>
                <a:cs typeface="+mn-cs"/>
              </a:rPr>
              <a:t>ISMAR in particolare sta usando la VRE (</a:t>
            </a:r>
            <a:r>
              <a:rPr lang="it-IT" sz="1200" b="0" i="0" kern="1200" dirty="0" err="1" smtClean="0">
                <a:solidFill>
                  <a:schemeClr val="tx1"/>
                </a:solidFill>
                <a:effectLst/>
                <a:latin typeface="+mn-lt"/>
                <a:ea typeface="+mn-ea"/>
                <a:cs typeface="+mn-cs"/>
              </a:rPr>
              <a:t>DRuMFISH</a:t>
            </a:r>
            <a:r>
              <a:rPr lang="it-IT" sz="1200" b="0" i="0" kern="1200" dirty="0" smtClean="0">
                <a:solidFill>
                  <a:schemeClr val="tx1"/>
                </a:solidFill>
                <a:effectLst/>
                <a:latin typeface="+mn-lt"/>
                <a:ea typeface="+mn-ea"/>
                <a:cs typeface="+mn-cs"/>
              </a:rPr>
              <a:t>), in maniera collaborativa tra tre ricercatori, per produrre indicazioni di </a:t>
            </a:r>
            <a:r>
              <a:rPr lang="it-IT" sz="1200" b="0" i="0" kern="1200" dirty="0" err="1" smtClean="0">
                <a:solidFill>
                  <a:schemeClr val="tx1"/>
                </a:solidFill>
                <a:effectLst/>
                <a:latin typeface="+mn-lt"/>
                <a:ea typeface="+mn-ea"/>
                <a:cs typeface="+mn-cs"/>
              </a:rPr>
              <a:t>fisheries</a:t>
            </a:r>
            <a:r>
              <a:rPr lang="it-IT" sz="1200" b="0" i="0" kern="1200" dirty="0" smtClean="0">
                <a:solidFill>
                  <a:schemeClr val="tx1"/>
                </a:solidFill>
                <a:effectLst/>
                <a:latin typeface="+mn-lt"/>
                <a:ea typeface="+mn-ea"/>
                <a:cs typeface="+mn-cs"/>
              </a:rPr>
              <a:t> management per alcune specie di alto interesse commerciale nell'Adriatico. Questo risultato sarà uno degli output del progetto </a:t>
            </a:r>
            <a:r>
              <a:rPr lang="it-IT" sz="1200" b="0" i="0" kern="1200" dirty="0" err="1" smtClean="0">
                <a:solidFill>
                  <a:schemeClr val="tx1"/>
                </a:solidFill>
                <a:effectLst/>
                <a:latin typeface="+mn-lt"/>
                <a:ea typeface="+mn-ea"/>
                <a:cs typeface="+mn-cs"/>
              </a:rPr>
              <a:t>DRuMFISH</a:t>
            </a:r>
            <a:r>
              <a:rPr lang="it-IT" sz="1200" b="0" i="0" kern="1200" dirty="0" smtClean="0">
                <a:solidFill>
                  <a:schemeClr val="tx1"/>
                </a:solidFill>
                <a:effectLst/>
                <a:latin typeface="+mn-lt"/>
                <a:ea typeface="+mn-ea"/>
                <a:cs typeface="+mn-cs"/>
              </a:rPr>
              <a:t> ed avrà anche un probabile impatto commerciale per l'Adriatico, oltre a risultare nella produzione di un </a:t>
            </a:r>
            <a:r>
              <a:rPr lang="it-IT" sz="1200" b="0" i="0" kern="1200" dirty="0" err="1" smtClean="0">
                <a:solidFill>
                  <a:schemeClr val="tx1"/>
                </a:solidFill>
                <a:effectLst/>
                <a:latin typeface="+mn-lt"/>
                <a:ea typeface="+mn-ea"/>
                <a:cs typeface="+mn-cs"/>
              </a:rPr>
              <a:t>paper</a:t>
            </a:r>
            <a:r>
              <a:rPr lang="it-IT" sz="1200" b="0" i="0" kern="1200" dirty="0" smtClean="0">
                <a:solidFill>
                  <a:schemeClr val="tx1"/>
                </a:solidFill>
                <a:effectLst/>
                <a:latin typeface="+mn-lt"/>
                <a:ea typeface="+mn-ea"/>
                <a:cs typeface="+mn-cs"/>
              </a:rPr>
              <a:t>. Un ricercatore di ISMAR (Giuseppe Scarcella) ha chiesto di usare una VRE per un corso che terrà all'Università di Bologna tra due settimane. </a:t>
            </a:r>
            <a:endParaRPr lang="it-IT" dirty="0"/>
          </a:p>
        </p:txBody>
      </p:sp>
      <p:sp>
        <p:nvSpPr>
          <p:cNvPr id="4" name="Segnaposto numero diapositiva 3"/>
          <p:cNvSpPr>
            <a:spLocks noGrp="1"/>
          </p:cNvSpPr>
          <p:nvPr>
            <p:ph type="sldNum" sz="quarter" idx="10"/>
          </p:nvPr>
        </p:nvSpPr>
        <p:spPr/>
        <p:txBody>
          <a:bodyPr/>
          <a:lstStyle/>
          <a:p>
            <a:fld id="{E189CA4D-3CE3-984E-85C6-D1B89BBB94E8}" type="slidenum">
              <a:rPr lang="en-US" smtClean="0"/>
              <a:t>7</a:t>
            </a:fld>
            <a:endParaRPr lang="en-US"/>
          </a:p>
        </p:txBody>
      </p:sp>
    </p:spTree>
    <p:extLst>
      <p:ext uri="{BB962C8B-B14F-4D97-AF65-F5344CB8AC3E}">
        <p14:creationId xmlns:p14="http://schemas.microsoft.com/office/powerpoint/2010/main" val="752998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6024" y="2263775"/>
            <a:ext cx="5364088" cy="1470025"/>
          </a:xfrm>
        </p:spPr>
        <p:txBody>
          <a:bodyPr/>
          <a:lstStyle>
            <a:lvl1pPr algn="l">
              <a:defRPr b="1">
                <a:solidFill>
                  <a:srgbClr val="125E89"/>
                </a:solidFill>
              </a:defRPr>
            </a:lvl1pPr>
          </a:lstStyle>
          <a:p>
            <a:r>
              <a:rPr lang="en-GB" noProof="0" smtClean="0"/>
              <a:t>Click to edit Master title style</a:t>
            </a:r>
            <a:endParaRPr lang="en-GB" noProof="0"/>
          </a:p>
        </p:txBody>
      </p:sp>
      <p:sp>
        <p:nvSpPr>
          <p:cNvPr id="3" name="Subtitle 2"/>
          <p:cNvSpPr>
            <a:spLocks noGrp="1"/>
          </p:cNvSpPr>
          <p:nvPr>
            <p:ph type="subTitle" idx="1" hasCustomPrompt="1"/>
          </p:nvPr>
        </p:nvSpPr>
        <p:spPr>
          <a:xfrm>
            <a:off x="200488" y="3886200"/>
            <a:ext cx="5379624" cy="990600"/>
          </a:xfrm>
        </p:spPr>
        <p:txBody>
          <a:bodyPr>
            <a:normAutofit/>
          </a:bodyPr>
          <a:lstStyle>
            <a:lvl1pPr marL="0" indent="0" algn="l">
              <a:buNone/>
              <a:defRPr sz="2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edit your name and affiliation</a:t>
            </a:r>
            <a:endParaRPr lang="en-GB" noProof="0"/>
          </a:p>
        </p:txBody>
      </p:sp>
      <p:sp>
        <p:nvSpPr>
          <p:cNvPr id="8" name="Text Placeholder 7"/>
          <p:cNvSpPr>
            <a:spLocks noGrp="1"/>
          </p:cNvSpPr>
          <p:nvPr>
            <p:ph type="body" sz="quarter" idx="13" hasCustomPrompt="1"/>
          </p:nvPr>
        </p:nvSpPr>
        <p:spPr>
          <a:xfrm>
            <a:off x="216024" y="4953000"/>
            <a:ext cx="5364088" cy="492224"/>
          </a:xfrm>
        </p:spPr>
        <p:txBody>
          <a:bodyPr>
            <a:noAutofit/>
          </a:bodyPr>
          <a:lstStyle>
            <a:lvl1pPr marL="0" indent="0">
              <a:buNone/>
              <a:defRPr lang="it-IT" sz="2400" kern="1200" baseline="0" dirty="0">
                <a:solidFill>
                  <a:schemeClr val="tx1">
                    <a:tint val="75000"/>
                  </a:schemeClr>
                </a:solidFill>
                <a:latin typeface="+mn-lt"/>
                <a:ea typeface="+mn-ea"/>
                <a:cs typeface="+mn-cs"/>
              </a:defRPr>
            </a:lvl1pPr>
          </a:lstStyle>
          <a:p>
            <a:pPr lvl="0"/>
            <a:r>
              <a:rPr lang="en-GB" noProof="0" smtClean="0"/>
              <a:t>Click to edit your email address</a:t>
            </a:r>
            <a:endParaRPr lang="en-GB" noProof="0"/>
          </a:p>
        </p:txBody>
      </p:sp>
      <p:sp>
        <p:nvSpPr>
          <p:cNvPr id="10" name="Text Placeholder 9"/>
          <p:cNvSpPr>
            <a:spLocks noGrp="1"/>
          </p:cNvSpPr>
          <p:nvPr>
            <p:ph type="body" sz="quarter" idx="14" hasCustomPrompt="1"/>
          </p:nvPr>
        </p:nvSpPr>
        <p:spPr>
          <a:xfrm>
            <a:off x="5909086" y="5232476"/>
            <a:ext cx="3200400" cy="1013048"/>
          </a:xfrm>
        </p:spPr>
        <p:txBody>
          <a:bodyPr>
            <a:normAutofit/>
          </a:bodyPr>
          <a:lstStyle>
            <a:lvl1pPr marL="0" indent="0" algn="r">
              <a:buNone/>
              <a:defRPr sz="2000">
                <a:solidFill>
                  <a:srgbClr val="F39223"/>
                </a:solidFill>
              </a:defRPr>
            </a:lvl1pPr>
          </a:lstStyle>
          <a:p>
            <a:pPr lvl="0"/>
            <a:r>
              <a:rPr lang="en-GB" noProof="0" smtClean="0"/>
              <a:t>Click to edit the name of the event, the date and the location</a:t>
            </a:r>
            <a:endParaRPr lang="en-GB" noProof="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7" y="6280784"/>
            <a:ext cx="826363" cy="570192"/>
          </a:xfrm>
          <a:prstGeom prst="rect">
            <a:avLst/>
          </a:prstGeom>
        </p:spPr>
      </p:pic>
      <p:sp>
        <p:nvSpPr>
          <p:cNvPr id="13" name="TextBox 12"/>
          <p:cNvSpPr txBox="1"/>
          <p:nvPr/>
        </p:nvSpPr>
        <p:spPr>
          <a:xfrm>
            <a:off x="838200" y="6530368"/>
            <a:ext cx="3733800"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900" kern="1200" noProof="0" dirty="0" smtClean="0">
                <a:solidFill>
                  <a:schemeClr val="tx1"/>
                </a:solidFill>
                <a:latin typeface="+mn-lt"/>
                <a:ea typeface="+mn-ea"/>
                <a:cs typeface="+mn-cs"/>
              </a:rPr>
              <a:t>BlueBRIDGE </a:t>
            </a:r>
            <a:r>
              <a:rPr lang="en-US" sz="900" kern="1200" noProof="0" dirty="0" smtClean="0">
                <a:solidFill>
                  <a:schemeClr val="tx1"/>
                </a:solidFill>
                <a:latin typeface="+mn-lt"/>
                <a:ea typeface="+mn-ea"/>
                <a:cs typeface="+mn-cs"/>
              </a:rPr>
              <a:t>receives funding from the European Union’s Horizon 2020 research and innovation p</a:t>
            </a:r>
            <a:r>
              <a:rPr lang="it-IT" sz="900" kern="1200" noProof="0" dirty="0" smtClean="0">
                <a:solidFill>
                  <a:schemeClr val="tx1"/>
                </a:solidFill>
                <a:latin typeface="+mn-lt"/>
                <a:ea typeface="+mn-ea"/>
                <a:cs typeface="+mn-cs"/>
              </a:rPr>
              <a:t>rogramme</a:t>
            </a:r>
            <a:r>
              <a:rPr lang="en-US" sz="900" kern="1200" baseline="0" noProof="0" dirty="0" smtClean="0">
                <a:solidFill>
                  <a:schemeClr val="tx1"/>
                </a:solidFill>
                <a:latin typeface="+mn-lt"/>
                <a:ea typeface="+mn-ea"/>
                <a:cs typeface="+mn-cs"/>
              </a:rPr>
              <a:t> </a:t>
            </a:r>
            <a:r>
              <a:rPr lang="en-US" sz="900" kern="1200" noProof="0" dirty="0" smtClean="0">
                <a:solidFill>
                  <a:schemeClr val="tx1"/>
                </a:solidFill>
                <a:latin typeface="+mn-lt"/>
                <a:ea typeface="+mn-ea"/>
                <a:cs typeface="+mn-cs"/>
              </a:rPr>
              <a:t>under grant agreement No. 675680</a:t>
            </a:r>
          </a:p>
        </p:txBody>
      </p:sp>
      <p:sp>
        <p:nvSpPr>
          <p:cNvPr id="14" name="Subtitle 8"/>
          <p:cNvSpPr txBox="1">
            <a:spLocks/>
          </p:cNvSpPr>
          <p:nvPr/>
        </p:nvSpPr>
        <p:spPr>
          <a:xfrm>
            <a:off x="4975992" y="6503734"/>
            <a:ext cx="4168008" cy="327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t-IT" sz="2000" b="1" dirty="0">
                <a:solidFill>
                  <a:schemeClr val="bg1"/>
                </a:solidFill>
              </a:rPr>
              <a:t>www.bluebridge-vres.eu</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37" y="6280784"/>
            <a:ext cx="826363" cy="570192"/>
          </a:xfrm>
          <a:prstGeom prst="rect">
            <a:avLst/>
          </a:prstGeom>
        </p:spPr>
      </p:pic>
      <p:sp>
        <p:nvSpPr>
          <p:cNvPr id="11" name="TextBox 10"/>
          <p:cNvSpPr txBox="1"/>
          <p:nvPr userDrawn="1"/>
        </p:nvSpPr>
        <p:spPr>
          <a:xfrm>
            <a:off x="838200" y="6530368"/>
            <a:ext cx="3733800"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900" kern="1200" noProof="0" dirty="0" smtClean="0">
                <a:solidFill>
                  <a:schemeClr val="tx1"/>
                </a:solidFill>
                <a:latin typeface="+mn-lt"/>
                <a:ea typeface="+mn-ea"/>
                <a:cs typeface="+mn-cs"/>
              </a:rPr>
              <a:t>BlueBRIDGE </a:t>
            </a:r>
            <a:r>
              <a:rPr lang="en-US" sz="900" kern="1200" noProof="0" dirty="0" smtClean="0">
                <a:solidFill>
                  <a:schemeClr val="tx1"/>
                </a:solidFill>
                <a:latin typeface="+mn-lt"/>
                <a:ea typeface="+mn-ea"/>
                <a:cs typeface="+mn-cs"/>
              </a:rPr>
              <a:t>receives funding from the European Union’s Horizon 2020 research and innovation p</a:t>
            </a:r>
            <a:r>
              <a:rPr lang="it-IT" sz="900" kern="1200" noProof="0" dirty="0" smtClean="0">
                <a:solidFill>
                  <a:schemeClr val="tx1"/>
                </a:solidFill>
                <a:latin typeface="+mn-lt"/>
                <a:ea typeface="+mn-ea"/>
                <a:cs typeface="+mn-cs"/>
              </a:rPr>
              <a:t>rogramme</a:t>
            </a:r>
            <a:r>
              <a:rPr lang="en-US" sz="900" kern="1200" baseline="0" noProof="0" dirty="0" smtClean="0">
                <a:solidFill>
                  <a:schemeClr val="tx1"/>
                </a:solidFill>
                <a:latin typeface="+mn-lt"/>
                <a:ea typeface="+mn-ea"/>
                <a:cs typeface="+mn-cs"/>
              </a:rPr>
              <a:t> </a:t>
            </a:r>
            <a:r>
              <a:rPr lang="en-US" sz="900" kern="1200" noProof="0" dirty="0" smtClean="0">
                <a:solidFill>
                  <a:schemeClr val="tx1"/>
                </a:solidFill>
                <a:latin typeface="+mn-lt"/>
                <a:ea typeface="+mn-ea"/>
                <a:cs typeface="+mn-cs"/>
              </a:rPr>
              <a:t>under grant agreement No. 675680</a:t>
            </a:r>
          </a:p>
        </p:txBody>
      </p:sp>
      <p:sp>
        <p:nvSpPr>
          <p:cNvPr id="15" name="Subtitle 8"/>
          <p:cNvSpPr txBox="1">
            <a:spLocks/>
          </p:cNvSpPr>
          <p:nvPr userDrawn="1"/>
        </p:nvSpPr>
        <p:spPr>
          <a:xfrm>
            <a:off x="4975992" y="6503734"/>
            <a:ext cx="4168008" cy="327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t-IT" sz="2000" b="1" dirty="0">
                <a:solidFill>
                  <a:schemeClr val="bg1"/>
                </a:solidFill>
              </a:rPr>
              <a:t>www.bluebridge-vres.eu</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162050"/>
          </a:xfrm>
        </p:spPr>
        <p:txBody>
          <a:bodyPr anchor="b"/>
          <a:lstStyle>
            <a:lvl1pPr algn="l">
              <a:defRPr sz="2000" b="1"/>
            </a:lvl1pPr>
          </a:lstStyle>
          <a:p>
            <a:r>
              <a:rPr lang="en-GB" noProof="0" smtClean="0"/>
              <a:t>Click to edit Master title style</a:t>
            </a:r>
            <a:endParaRPr lang="en-GB"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noProof="0"/>
          </a:p>
        </p:txBody>
      </p:sp>
      <p:sp>
        <p:nvSpPr>
          <p:cNvPr id="6" name="Footer Placeholder 5"/>
          <p:cNvSpPr>
            <a:spLocks noGrp="1"/>
          </p:cNvSpPr>
          <p:nvPr>
            <p:ph type="ftr" sz="quarter" idx="11"/>
          </p:nvPr>
        </p:nvSpPr>
        <p:spPr/>
        <p:txBody>
          <a:bodyPr/>
          <a:lstStyle/>
          <a:p>
            <a:r>
              <a:rPr lang="en-GB" noProof="0" smtClean="0"/>
              <a:t>Pilot Blue Cloud Workshop, 28 March 2017, Brussels</a:t>
            </a:r>
            <a:endParaRPr lang="en-GB" noProof="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GB" noProof="0" smtClean="0"/>
              <a:pPr/>
              <a:t>‹n.›</a:t>
            </a:fld>
            <a:endParaRPr lang="en-GB" noProof="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3600" y="4800600"/>
            <a:ext cx="5486400" cy="566738"/>
          </a:xfrm>
        </p:spPr>
        <p:txBody>
          <a:bodyPr anchor="b"/>
          <a:lstStyle>
            <a:lvl1pPr algn="l">
              <a:defRPr sz="2000" b="1"/>
            </a:lvl1pPr>
          </a:lstStyle>
          <a:p>
            <a:r>
              <a:rPr lang="en-GB" noProof="0" smtClean="0"/>
              <a:t>Click to edit Master title style</a:t>
            </a:r>
            <a:endParaRPr lang="en-GB" noProof="0"/>
          </a:p>
        </p:txBody>
      </p:sp>
      <p:sp>
        <p:nvSpPr>
          <p:cNvPr id="3" name="Picture Placeholder 2"/>
          <p:cNvSpPr>
            <a:spLocks noGrp="1"/>
          </p:cNvSpPr>
          <p:nvPr>
            <p:ph type="pic" idx="1"/>
          </p:nvPr>
        </p:nvSpPr>
        <p:spPr>
          <a:xfrm>
            <a:off x="21336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21336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noProof="0"/>
          </a:p>
        </p:txBody>
      </p:sp>
      <p:sp>
        <p:nvSpPr>
          <p:cNvPr id="6" name="Footer Placeholder 5"/>
          <p:cNvSpPr>
            <a:spLocks noGrp="1"/>
          </p:cNvSpPr>
          <p:nvPr>
            <p:ph type="ftr" sz="quarter" idx="11"/>
          </p:nvPr>
        </p:nvSpPr>
        <p:spPr/>
        <p:txBody>
          <a:bodyPr/>
          <a:lstStyle/>
          <a:p>
            <a:r>
              <a:rPr lang="en-GB" noProof="0" smtClean="0"/>
              <a:t>Pilot Blue Cloud Workshop, 28 March 2017, Brussels</a:t>
            </a:r>
            <a:endParaRPr lang="en-GB" noProof="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GB" noProof="0" smtClean="0"/>
              <a:pPr/>
              <a:t>‹n.›</a:t>
            </a:fld>
            <a:endParaRPr lang="en-GB" noProof="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custom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noProof="0"/>
          </a:p>
        </p:txBody>
      </p:sp>
      <p:sp>
        <p:nvSpPr>
          <p:cNvPr id="6" name="Content Placeholder 2"/>
          <p:cNvSpPr>
            <a:spLocks noGrp="1"/>
          </p:cNvSpPr>
          <p:nvPr>
            <p:ph idx="1"/>
          </p:nvPr>
        </p:nvSpPr>
        <p:spPr>
          <a:xfrm>
            <a:off x="457200" y="1600200"/>
            <a:ext cx="8229600" cy="4525963"/>
          </a:xfrm>
        </p:spPr>
        <p:txBody>
          <a:bodyPr/>
          <a:lstStyle>
            <a:lvl1pPr marL="342900" indent="-342900">
              <a:buFontTx/>
              <a:buBlip>
                <a:blip r:embed="rId2"/>
              </a:buBlip>
              <a:defRPr>
                <a:solidFill>
                  <a:srgbClr val="125E89"/>
                </a:solidFill>
              </a:defRPr>
            </a:lvl1pPr>
            <a:lvl2pPr marL="742950" indent="-285750">
              <a:buFontTx/>
              <a:buBlip>
                <a:blip r:embed="rId2"/>
              </a:buBlip>
              <a:defRPr>
                <a:solidFill>
                  <a:srgbClr val="125E89"/>
                </a:solidFill>
              </a:defRPr>
            </a:lvl2pPr>
            <a:lvl3pPr marL="1143000" indent="-228600">
              <a:buFontTx/>
              <a:buBlip>
                <a:blip r:embed="rId2"/>
              </a:buBlip>
              <a:defRPr>
                <a:solidFill>
                  <a:srgbClr val="125E89"/>
                </a:solidFill>
              </a:defRPr>
            </a:lvl3pPr>
            <a:lvl4pPr marL="1600200" indent="-228600">
              <a:buFontTx/>
              <a:buBlip>
                <a:blip r:embed="rId2"/>
              </a:buBlip>
              <a:defRPr>
                <a:solidFill>
                  <a:srgbClr val="125E89"/>
                </a:solidFill>
              </a:defRPr>
            </a:lvl4pPr>
            <a:lvl5pPr marL="2057400" indent="-228600">
              <a:buFontTx/>
              <a:buBlip>
                <a:blip r:embed="rId2"/>
              </a:buBlip>
              <a:defRPr>
                <a:solidFill>
                  <a:srgbClr val="125E89"/>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30266276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custom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noProof="0" dirty="0"/>
          </a:p>
        </p:txBody>
      </p:sp>
      <p:sp>
        <p:nvSpPr>
          <p:cNvPr id="6" name="Content Placeholder 2"/>
          <p:cNvSpPr>
            <a:spLocks noGrp="1"/>
          </p:cNvSpPr>
          <p:nvPr>
            <p:ph idx="1"/>
          </p:nvPr>
        </p:nvSpPr>
        <p:spPr>
          <a:xfrm>
            <a:off x="457200" y="1600201"/>
            <a:ext cx="8229600" cy="2260848"/>
          </a:xfrm>
        </p:spPr>
        <p:txBody>
          <a:bodyPr/>
          <a:lstStyle>
            <a:lvl1pPr marL="342900" indent="-342900">
              <a:buFontTx/>
              <a:buBlip>
                <a:blip r:embed="rId2"/>
              </a:buBlip>
              <a:defRPr>
                <a:solidFill>
                  <a:srgbClr val="125E89"/>
                </a:solidFill>
              </a:defRPr>
            </a:lvl1pPr>
            <a:lvl2pPr marL="742950" indent="-285750">
              <a:buFontTx/>
              <a:buBlip>
                <a:blip r:embed="rId2"/>
              </a:buBlip>
              <a:defRPr>
                <a:solidFill>
                  <a:srgbClr val="125E89"/>
                </a:solidFill>
              </a:defRPr>
            </a:lvl2pPr>
            <a:lvl3pPr marL="1143000" indent="-228600">
              <a:buFontTx/>
              <a:buBlip>
                <a:blip r:embed="rId2"/>
              </a:buBlip>
              <a:defRPr>
                <a:solidFill>
                  <a:srgbClr val="125E89"/>
                </a:solidFill>
              </a:defRPr>
            </a:lvl3pPr>
            <a:lvl4pPr marL="1600200" indent="-228600">
              <a:buFontTx/>
              <a:buBlip>
                <a:blip r:embed="rId2"/>
              </a:buBlip>
              <a:defRPr>
                <a:solidFill>
                  <a:srgbClr val="125E89"/>
                </a:solidFill>
              </a:defRPr>
            </a:lvl4pPr>
            <a:lvl5pPr marL="2057400" indent="-228600">
              <a:buFontTx/>
              <a:buBlip>
                <a:blip r:embed="rId2"/>
              </a:buBlip>
              <a:defRPr>
                <a:solidFill>
                  <a:srgbClr val="125E89"/>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Content Placeholder 2"/>
          <p:cNvSpPr>
            <a:spLocks noGrp="1"/>
          </p:cNvSpPr>
          <p:nvPr>
            <p:ph idx="13"/>
          </p:nvPr>
        </p:nvSpPr>
        <p:spPr>
          <a:xfrm>
            <a:off x="467544" y="4005064"/>
            <a:ext cx="8229600" cy="2260848"/>
          </a:xfrm>
        </p:spPr>
        <p:txBody>
          <a:bodyPr/>
          <a:lstStyle>
            <a:lvl1pPr marL="342900" indent="-342900">
              <a:buFontTx/>
              <a:buBlip>
                <a:blip r:embed="rId2"/>
              </a:buBlip>
              <a:defRPr>
                <a:solidFill>
                  <a:srgbClr val="125E89"/>
                </a:solidFill>
              </a:defRPr>
            </a:lvl1pPr>
            <a:lvl2pPr marL="742950" indent="-285750">
              <a:buFontTx/>
              <a:buBlip>
                <a:blip r:embed="rId2"/>
              </a:buBlip>
              <a:defRPr>
                <a:solidFill>
                  <a:srgbClr val="125E89"/>
                </a:solidFill>
              </a:defRPr>
            </a:lvl2pPr>
            <a:lvl3pPr marL="1143000" indent="-228600">
              <a:buFontTx/>
              <a:buBlip>
                <a:blip r:embed="rId2"/>
              </a:buBlip>
              <a:defRPr>
                <a:solidFill>
                  <a:srgbClr val="125E89"/>
                </a:solidFill>
              </a:defRPr>
            </a:lvl3pPr>
            <a:lvl4pPr marL="1600200" indent="-228600">
              <a:buFontTx/>
              <a:buBlip>
                <a:blip r:embed="rId2"/>
              </a:buBlip>
              <a:defRPr>
                <a:solidFill>
                  <a:srgbClr val="125E89"/>
                </a:solidFill>
              </a:defRPr>
            </a:lvl4pPr>
            <a:lvl5pPr marL="2057400" indent="-228600">
              <a:buFontTx/>
              <a:buBlip>
                <a:blip r:embed="rId2"/>
              </a:buBlip>
              <a:defRPr>
                <a:solidFill>
                  <a:srgbClr val="125E89"/>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140436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1143000"/>
          </a:xfrm>
        </p:spPr>
        <p:txBody>
          <a:bodyPr/>
          <a:lstStyle>
            <a:lvl1pPr algn="r">
              <a:defRPr>
                <a:solidFill>
                  <a:srgbClr val="125E89"/>
                </a:solidFill>
              </a:defRPr>
            </a:lvl1pPr>
          </a:lstStyle>
          <a:p>
            <a:r>
              <a:rPr lang="en-GB" noProof="0" smtClean="0"/>
              <a:t>Click to edit Master title style</a:t>
            </a:r>
            <a:endParaRPr lang="en-GB" noProof="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125E89"/>
                </a:solidFill>
              </a:defRPr>
            </a:lvl1pPr>
            <a:lvl2pPr marL="742950" indent="-285750">
              <a:buFont typeface="Arial" panose="020B0604020202020204" pitchFamily="34" charset="0"/>
              <a:buChar char="•"/>
              <a:defRPr>
                <a:solidFill>
                  <a:srgbClr val="125E89"/>
                </a:solidFill>
              </a:defRPr>
            </a:lvl2pPr>
            <a:lvl3pPr marL="1143000" indent="-228600">
              <a:buFont typeface="Arial" panose="020B0604020202020204" pitchFamily="34" charset="0"/>
              <a:buChar char="•"/>
              <a:defRPr>
                <a:solidFill>
                  <a:srgbClr val="125E89"/>
                </a:solidFill>
              </a:defRPr>
            </a:lvl3pPr>
            <a:lvl4pPr marL="1600200" indent="-228600">
              <a:buFont typeface="Arial" panose="020B0604020202020204" pitchFamily="34" charset="0"/>
              <a:buChar char="•"/>
              <a:defRPr>
                <a:solidFill>
                  <a:srgbClr val="125E89"/>
                </a:solidFill>
              </a:defRPr>
            </a:lvl4pPr>
            <a:lvl5pPr marL="2057400" indent="-228600">
              <a:buFont typeface="Arial" panose="020B0604020202020204" pitchFamily="34" charset="0"/>
              <a:buChar char="•"/>
              <a:defRPr>
                <a:solidFill>
                  <a:srgbClr val="125E89"/>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Footer Placeholder 4"/>
          <p:cNvSpPr>
            <a:spLocks noGrp="1"/>
          </p:cNvSpPr>
          <p:nvPr>
            <p:ph type="ftr" sz="quarter" idx="11"/>
          </p:nvPr>
        </p:nvSpPr>
        <p:spPr>
          <a:xfrm>
            <a:off x="457200" y="6308725"/>
            <a:ext cx="8229600" cy="501650"/>
          </a:xfrm>
        </p:spPr>
        <p:txBody>
          <a:bodyPr/>
          <a:lstStyle/>
          <a:p>
            <a:r>
              <a:rPr lang="en-GB" noProof="0" smtClean="0"/>
              <a:t>Pilot Blue Cloud Workshop, 28 March 2017, Brussels</a:t>
            </a:r>
            <a:endParaRPr lang="en-GB" noProof="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noProof="0" smtClean="0"/>
              <a:t>Click to edit Master title style</a:t>
            </a:r>
            <a:endParaRPr lang="en-GB"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noProof="0"/>
          </a:p>
        </p:txBody>
      </p:sp>
      <p:sp>
        <p:nvSpPr>
          <p:cNvPr id="5" name="Footer Placeholder 4"/>
          <p:cNvSpPr>
            <a:spLocks noGrp="1"/>
          </p:cNvSpPr>
          <p:nvPr>
            <p:ph type="ftr" sz="quarter" idx="11"/>
          </p:nvPr>
        </p:nvSpPr>
        <p:spPr/>
        <p:txBody>
          <a:bodyPr/>
          <a:lstStyle/>
          <a:p>
            <a:r>
              <a:rPr lang="en-GB" noProof="0" smtClean="0"/>
              <a:t>Pilot Blue Cloud Workshop, 28 March 2017, Brussels</a:t>
            </a:r>
            <a:endParaRPr lang="en-GB" noProof="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GB" noProof="0" smtClean="0"/>
              <a:pPr/>
              <a:t>‹n.›</a:t>
            </a:fld>
            <a:endParaRPr lang="en-GB" noProof="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116632"/>
            <a:ext cx="3352800" cy="2390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34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noProof="0"/>
          </a:p>
        </p:txBody>
      </p:sp>
      <p:sp>
        <p:nvSpPr>
          <p:cNvPr id="6" name="Footer Placeholder 5"/>
          <p:cNvSpPr>
            <a:spLocks noGrp="1"/>
          </p:cNvSpPr>
          <p:nvPr>
            <p:ph type="ftr" sz="quarter" idx="11"/>
          </p:nvPr>
        </p:nvSpPr>
        <p:spPr/>
        <p:txBody>
          <a:bodyPr/>
          <a:lstStyle/>
          <a:p>
            <a:r>
              <a:rPr lang="en-GB" noProof="0" smtClean="0"/>
              <a:t>Pilot Blue Cloud Workshop, 28 March 2017, Brussels</a:t>
            </a:r>
            <a:endParaRPr lang="en-GB" noProof="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GB" noProof="0" smtClean="0"/>
              <a:pPr/>
              <a:t>‹n.›</a:t>
            </a:fld>
            <a:endParaRPr lang="en-GB" noProof="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noProof="0" smtClean="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noProof="0"/>
          </a:p>
        </p:txBody>
      </p:sp>
      <p:sp>
        <p:nvSpPr>
          <p:cNvPr id="8" name="Footer Placeholder 7"/>
          <p:cNvSpPr>
            <a:spLocks noGrp="1"/>
          </p:cNvSpPr>
          <p:nvPr>
            <p:ph type="ftr" sz="quarter" idx="11"/>
          </p:nvPr>
        </p:nvSpPr>
        <p:spPr/>
        <p:txBody>
          <a:bodyPr/>
          <a:lstStyle/>
          <a:p>
            <a:r>
              <a:rPr lang="en-GB" noProof="0" smtClean="0"/>
              <a:t>Pilot Blue Cloud Workshop, 28 March 2017, Brussels</a:t>
            </a:r>
            <a:endParaRPr lang="en-GB" noProof="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GB" noProof="0" smtClean="0"/>
              <a:pPr/>
              <a:t>‹n.›</a:t>
            </a:fld>
            <a:endParaRPr lang="en-GB" noProof="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6779096" cy="1143000"/>
          </a:xfrm>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noProof="0" dirty="0"/>
          </a:p>
        </p:txBody>
      </p:sp>
      <p:sp>
        <p:nvSpPr>
          <p:cNvPr id="4" name="Footer Placeholder 3"/>
          <p:cNvSpPr>
            <a:spLocks noGrp="1"/>
          </p:cNvSpPr>
          <p:nvPr>
            <p:ph type="ftr" sz="quarter" idx="11"/>
          </p:nvPr>
        </p:nvSpPr>
        <p:spPr>
          <a:xfrm>
            <a:off x="1559188" y="6308725"/>
            <a:ext cx="7127611" cy="501650"/>
          </a:xfrm>
        </p:spPr>
        <p:txBody>
          <a:bodyPr/>
          <a:lstStyle/>
          <a:p>
            <a:r>
              <a:rPr lang="en-GB" noProof="0" dirty="0" smtClean="0"/>
              <a:t>Pilot Blue Cloud Workshop, 28 March 2017, Brussels</a:t>
            </a:r>
            <a:endParaRPr lang="en-GB" noProof="0"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noProof="0"/>
          </a:p>
        </p:txBody>
      </p:sp>
      <p:sp>
        <p:nvSpPr>
          <p:cNvPr id="3" name="Footer Placeholder 2"/>
          <p:cNvSpPr>
            <a:spLocks noGrp="1"/>
          </p:cNvSpPr>
          <p:nvPr>
            <p:ph type="ftr" sz="quarter" idx="11"/>
          </p:nvPr>
        </p:nvSpPr>
        <p:spPr/>
        <p:txBody>
          <a:bodyPr/>
          <a:lstStyle/>
          <a:p>
            <a:r>
              <a:rPr lang="en-GB" noProof="0" smtClean="0"/>
              <a:t>Pilot Blue Cloud Workshop, 28 March 2017, Brussels</a:t>
            </a:r>
            <a:endParaRPr lang="en-GB" noProof="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GB" noProof="0" smtClean="0"/>
              <a:pPr/>
              <a:t>‹n.›</a:t>
            </a:fld>
            <a:endParaRPr lang="en-GB" noProof="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3600" y="274638"/>
            <a:ext cx="6553200" cy="1143000"/>
          </a:xfrm>
          <a:prstGeom prst="rect">
            <a:avLst/>
          </a:prstGeom>
        </p:spPr>
        <p:txBody>
          <a:bodyPr vert="horz" lIns="91440" tIns="45720" rIns="91440" bIns="45720" rtlCol="0" anchor="ctr">
            <a:normAutofit/>
          </a:bodyPr>
          <a:lstStyle/>
          <a:p>
            <a:r>
              <a:rPr lang="en-GB" noProof="0" smtClean="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Footer Placeholder 4"/>
          <p:cNvSpPr>
            <a:spLocks noGrp="1"/>
          </p:cNvSpPr>
          <p:nvPr>
            <p:ph type="ftr" sz="quarter" idx="3"/>
          </p:nvPr>
        </p:nvSpPr>
        <p:spPr>
          <a:xfrm>
            <a:off x="1187624" y="6288087"/>
            <a:ext cx="6984776" cy="5016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Pilot Blue Cloud Workshop, 28 March 2017, Brussels</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iming>
    <p:tnLst>
      <p:par>
        <p:cTn id="1" dur="indefinite" restart="never" nodeType="tmRoot"/>
      </p:par>
    </p:tnLst>
  </p:timing>
  <p:hf hdr="0"/>
  <p:txStyles>
    <p:titleStyle>
      <a:lvl1pPr algn="r" defTabSz="914400" rtl="0" eaLnBrk="1" latinLnBrk="0" hangingPunct="1">
        <a:spcBef>
          <a:spcPct val="0"/>
        </a:spcBef>
        <a:buNone/>
        <a:defRPr sz="4400" kern="1200">
          <a:solidFill>
            <a:srgbClr val="125E89"/>
          </a:solidFill>
          <a:latin typeface="+mj-lt"/>
          <a:ea typeface="+mj-ea"/>
          <a:cs typeface="+mj-cs"/>
        </a:defRPr>
      </a:lvl1pPr>
    </p:titleStyle>
    <p:bodyStyle>
      <a:lvl1pPr marL="342900" indent="-342900" algn="l" defTabSz="914400" rtl="0" eaLnBrk="1" latinLnBrk="0" hangingPunct="1">
        <a:spcBef>
          <a:spcPct val="20000"/>
        </a:spcBef>
        <a:buFontTx/>
        <a:buBlip>
          <a:blip r:embed="rId14"/>
        </a:buBlip>
        <a:defRPr sz="3200" kern="1200">
          <a:solidFill>
            <a:srgbClr val="125E89"/>
          </a:solidFill>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rgbClr val="125E89"/>
          </a:solidFill>
          <a:latin typeface="+mn-lt"/>
          <a:ea typeface="+mn-ea"/>
          <a:cs typeface="+mn-cs"/>
        </a:defRPr>
      </a:lvl2pPr>
      <a:lvl3pPr marL="1143000" indent="-228600" algn="l" defTabSz="914400" rtl="0" eaLnBrk="1" latinLnBrk="0" hangingPunct="1">
        <a:spcBef>
          <a:spcPct val="20000"/>
        </a:spcBef>
        <a:buFontTx/>
        <a:buBlip>
          <a:blip r:embed="rId14"/>
        </a:buBlip>
        <a:defRPr sz="2400" kern="1200">
          <a:solidFill>
            <a:srgbClr val="125E89"/>
          </a:solidFill>
          <a:latin typeface="+mn-lt"/>
          <a:ea typeface="+mn-ea"/>
          <a:cs typeface="+mn-cs"/>
        </a:defRPr>
      </a:lvl3pPr>
      <a:lvl4pPr marL="1600200" indent="-228600" algn="l" defTabSz="914400" rtl="0" eaLnBrk="1" latinLnBrk="0" hangingPunct="1">
        <a:spcBef>
          <a:spcPct val="20000"/>
        </a:spcBef>
        <a:buFontTx/>
        <a:buBlip>
          <a:blip r:embed="rId14"/>
        </a:buBlip>
        <a:defRPr sz="2000" kern="1200">
          <a:solidFill>
            <a:srgbClr val="125E89"/>
          </a:solidFill>
          <a:latin typeface="+mn-lt"/>
          <a:ea typeface="+mn-ea"/>
          <a:cs typeface="+mn-cs"/>
        </a:defRPr>
      </a:lvl4pPr>
      <a:lvl5pPr marL="2057400" indent="-228600" algn="l" defTabSz="914400" rtl="0" eaLnBrk="1" latinLnBrk="0" hangingPunct="1">
        <a:spcBef>
          <a:spcPct val="20000"/>
        </a:spcBef>
        <a:buFontTx/>
        <a:buBlip>
          <a:blip r:embed="rId14"/>
        </a:buBlip>
        <a:defRPr sz="2000" kern="1200">
          <a:solidFill>
            <a:srgbClr val="125E8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7.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tiff"/></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5" Type="http://schemas.openxmlformats.org/officeDocument/2006/relationships/image" Target="../media/image11.tiff"/><Relationship Id="rId6" Type="http://schemas.openxmlformats.org/officeDocument/2006/relationships/image" Target="../media/image12.tiff"/><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tiff"/><Relationship Id="rId13" Type="http://schemas.openxmlformats.org/officeDocument/2006/relationships/image" Target="../media/image23.tiff"/><Relationship Id="rId14" Type="http://schemas.openxmlformats.org/officeDocument/2006/relationships/image" Target="../media/image24.tiff"/><Relationship Id="rId15" Type="http://schemas.openxmlformats.org/officeDocument/2006/relationships/image" Target="../media/image25.tiff"/><Relationship Id="rId16" Type="http://schemas.openxmlformats.org/officeDocument/2006/relationships/image" Target="../media/image26.tiff"/><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tiff"/><Relationship Id="rId6" Type="http://schemas.openxmlformats.org/officeDocument/2006/relationships/image" Target="../media/image16.tiff"/><Relationship Id="rId7" Type="http://schemas.openxmlformats.org/officeDocument/2006/relationships/image" Target="../media/image17.jpg"/><Relationship Id="rId8" Type="http://schemas.openxmlformats.org/officeDocument/2006/relationships/image" Target="../media/image18.jpg"/><Relationship Id="rId9" Type="http://schemas.openxmlformats.org/officeDocument/2006/relationships/image" Target="../media/image19.jpeg"/><Relationship Id="rId10" Type="http://schemas.openxmlformats.org/officeDocument/2006/relationships/image" Target="../media/image20.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bluebridge.d4science.org/" TargetMode="External"/><Relationship Id="rId4" Type="http://schemas.openxmlformats.org/officeDocument/2006/relationships/hyperlink" Target="http://www.i-marine.eu/" TargetMode="External"/><Relationship Id="rId5" Type="http://schemas.openxmlformats.org/officeDocument/2006/relationships/hyperlink" Target="http://www.d4science.org/" TargetMode="External"/><Relationship Id="rId6" Type="http://schemas.openxmlformats.org/officeDocument/2006/relationships/hyperlink" Target="http://www.bluebridge-vres.eu/sites/default/files/januaryworkshopreport.pdf" TargetMode="External"/><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hyperlink" Target="http://www.bluebridge-vres.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488" y="2623519"/>
            <a:ext cx="7092280" cy="1266749"/>
          </a:xfrm>
        </p:spPr>
        <p:txBody>
          <a:bodyPr>
            <a:normAutofit fontScale="90000"/>
          </a:bodyPr>
          <a:lstStyle/>
          <a:p>
            <a:r>
              <a:rPr lang="en-GB" dirty="0" err="1" smtClean="0"/>
              <a:t>BlueBRIDGE</a:t>
            </a:r>
            <a:r>
              <a:rPr lang="en-GB" dirty="0" smtClean="0"/>
              <a:t>: </a:t>
            </a:r>
            <a:r>
              <a:rPr lang="en-GB" dirty="0"/>
              <a:t>Blue Cloud and Blue Growth</a:t>
            </a:r>
            <a:r>
              <a:rPr lang="it-IT" dirty="0"/>
              <a:t> </a:t>
            </a:r>
            <a:endParaRPr lang="en-GB" sz="3600" b="1" dirty="0">
              <a:solidFill>
                <a:srgbClr val="FF0000"/>
              </a:solidFill>
            </a:endParaRPr>
          </a:p>
        </p:txBody>
      </p:sp>
      <p:sp>
        <p:nvSpPr>
          <p:cNvPr id="3" name="Subtitle 2"/>
          <p:cNvSpPr>
            <a:spLocks noGrp="1"/>
          </p:cNvSpPr>
          <p:nvPr>
            <p:ph type="subTitle" idx="1"/>
          </p:nvPr>
        </p:nvSpPr>
        <p:spPr>
          <a:xfrm>
            <a:off x="200488" y="4396308"/>
            <a:ext cx="7251832" cy="677044"/>
          </a:xfrm>
        </p:spPr>
        <p:txBody>
          <a:bodyPr>
            <a:normAutofit/>
          </a:bodyPr>
          <a:lstStyle/>
          <a:p>
            <a:r>
              <a:rPr lang="en-GB" dirty="0" smtClean="0"/>
              <a:t>Donatella </a:t>
            </a:r>
            <a:r>
              <a:rPr lang="en-GB" dirty="0" err="1" smtClean="0"/>
              <a:t>Castelli</a:t>
            </a:r>
            <a:r>
              <a:rPr lang="en-GB" dirty="0"/>
              <a:t> </a:t>
            </a:r>
            <a:r>
              <a:rPr lang="en-GB" dirty="0" smtClean="0"/>
              <a:t>(</a:t>
            </a:r>
            <a:r>
              <a:rPr lang="en-GB" dirty="0" smtClean="0"/>
              <a:t>CNR-ISTI</a:t>
            </a:r>
            <a:r>
              <a:rPr lang="en-GB" dirty="0"/>
              <a:t>)</a:t>
            </a:r>
            <a:endParaRPr lang="en-GB" dirty="0" smtClean="0"/>
          </a:p>
        </p:txBody>
      </p:sp>
      <p:sp>
        <p:nvSpPr>
          <p:cNvPr id="4" name="Text Placeholder 3"/>
          <p:cNvSpPr>
            <a:spLocks noGrp="1"/>
          </p:cNvSpPr>
          <p:nvPr>
            <p:ph type="body" sz="quarter" idx="13"/>
          </p:nvPr>
        </p:nvSpPr>
        <p:spPr>
          <a:xfrm>
            <a:off x="223796" y="4923245"/>
            <a:ext cx="5364088" cy="492224"/>
          </a:xfrm>
        </p:spPr>
        <p:txBody>
          <a:bodyPr/>
          <a:lstStyle/>
          <a:p>
            <a:r>
              <a:rPr lang="en-GB" dirty="0" err="1" smtClean="0"/>
              <a:t>donatella.castelli@isti.cnr.it</a:t>
            </a:r>
            <a:endParaRPr lang="en-GB" dirty="0" smtClean="0"/>
          </a:p>
          <a:p>
            <a:endParaRPr lang="en-GB" dirty="0"/>
          </a:p>
        </p:txBody>
      </p:sp>
      <p:sp>
        <p:nvSpPr>
          <p:cNvPr id="5" name="Text Placeholder 4"/>
          <p:cNvSpPr>
            <a:spLocks noGrp="1"/>
          </p:cNvSpPr>
          <p:nvPr>
            <p:ph type="body" sz="quarter" idx="14"/>
          </p:nvPr>
        </p:nvSpPr>
        <p:spPr>
          <a:xfrm>
            <a:off x="5004048" y="5232476"/>
            <a:ext cx="4105438" cy="932828"/>
          </a:xfrm>
        </p:spPr>
        <p:txBody>
          <a:bodyPr>
            <a:normAutofit fontScale="92500" lnSpcReduction="20000"/>
          </a:bodyPr>
          <a:lstStyle/>
          <a:p>
            <a:r>
              <a:rPr lang="en-GB" b="1" dirty="0"/>
              <a:t>Pilot Blue Cloud Workshop</a:t>
            </a:r>
            <a:endParaRPr lang="it-IT" dirty="0"/>
          </a:p>
          <a:p>
            <a:r>
              <a:rPr lang="en-GB" dirty="0" smtClean="0"/>
              <a:t>23 March 2017</a:t>
            </a:r>
          </a:p>
          <a:p>
            <a:r>
              <a:rPr lang="en-GB" dirty="0" smtClean="0"/>
              <a:t>Brussels, Belgium</a:t>
            </a:r>
            <a:endParaRPr lang="en-GB" dirty="0"/>
          </a:p>
        </p:txBody>
      </p:sp>
    </p:spTree>
    <p:extLst>
      <p:ext uri="{BB962C8B-B14F-4D97-AF65-F5344CB8AC3E}">
        <p14:creationId xmlns:p14="http://schemas.microsoft.com/office/powerpoint/2010/main" val="116456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0" y="1186483"/>
            <a:ext cx="9144000" cy="5698901"/>
          </a:xfrm>
          <a:prstGeom prst="rect">
            <a:avLst/>
          </a:prstGeom>
        </p:spPr>
      </p:pic>
      <p:sp>
        <p:nvSpPr>
          <p:cNvPr id="2" name="Titolo 1"/>
          <p:cNvSpPr>
            <a:spLocks noGrp="1"/>
          </p:cNvSpPr>
          <p:nvPr>
            <p:ph type="title"/>
          </p:nvPr>
        </p:nvSpPr>
        <p:spPr>
          <a:xfrm>
            <a:off x="1883968" y="175161"/>
            <a:ext cx="6779096" cy="1143000"/>
          </a:xfrm>
        </p:spPr>
        <p:txBody>
          <a:bodyPr/>
          <a:lstStyle/>
          <a:p>
            <a:r>
              <a:rPr lang="it-IT" dirty="0" smtClean="0"/>
              <a:t>A new </a:t>
            </a:r>
            <a:r>
              <a:rPr lang="it-IT" dirty="0" err="1" smtClean="0"/>
              <a:t>landscape</a:t>
            </a:r>
            <a:endParaRPr lang="it-IT" dirty="0"/>
          </a:p>
        </p:txBody>
      </p:sp>
      <p:sp>
        <p:nvSpPr>
          <p:cNvPr id="6" name="Figura a mano libera 5"/>
          <p:cNvSpPr/>
          <p:nvPr/>
        </p:nvSpPr>
        <p:spPr>
          <a:xfrm>
            <a:off x="3955319" y="3711725"/>
            <a:ext cx="2585307" cy="2570066"/>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6"/>
          </a:solidFill>
        </p:spPr>
        <p:style>
          <a:lnRef idx="1">
            <a:schemeClr val="accent5"/>
          </a:lnRef>
          <a:fillRef idx="3">
            <a:schemeClr val="accent5"/>
          </a:fillRef>
          <a:effectRef idx="2">
            <a:schemeClr val="accent5"/>
          </a:effectRef>
          <a:fontRef idx="minor">
            <a:schemeClr val="lt1"/>
          </a:fontRef>
        </p:style>
        <p:txBody>
          <a:bodyPr spcFirstLastPara="0" vert="horz" wrap="square" lIns="462075" tIns="536285" rIns="462075" bIns="575376" numCol="1" spcCol="1270" anchor="ctr" anchorCtr="0">
            <a:noAutofit/>
          </a:bodyPr>
          <a:lstStyle/>
          <a:p>
            <a:pPr lvl="0" algn="ctr" defTabSz="444500">
              <a:lnSpc>
                <a:spcPct val="90000"/>
              </a:lnSpc>
              <a:spcBef>
                <a:spcPct val="0"/>
              </a:spcBef>
              <a:spcAft>
                <a:spcPct val="35000"/>
              </a:spcAft>
            </a:pPr>
            <a:r>
              <a:rPr lang="it-IT" sz="3200" kern="1200" dirty="0" smtClean="0"/>
              <a:t>Big Data </a:t>
            </a:r>
            <a:endParaRPr lang="it-IT" sz="3200" kern="1200" dirty="0"/>
          </a:p>
        </p:txBody>
      </p:sp>
      <p:sp>
        <p:nvSpPr>
          <p:cNvPr id="7" name="Figura a mano libera 6"/>
          <p:cNvSpPr/>
          <p:nvPr/>
        </p:nvSpPr>
        <p:spPr>
          <a:xfrm>
            <a:off x="2197331" y="2901848"/>
            <a:ext cx="2123375" cy="2068825"/>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421950" tIns="424423" rIns="421950" bIns="424423" numCol="1" spcCol="1270" anchor="ctr" anchorCtr="0">
            <a:noAutofit/>
          </a:bodyPr>
          <a:lstStyle/>
          <a:p>
            <a:pPr lvl="0" algn="ctr" defTabSz="444500">
              <a:lnSpc>
                <a:spcPct val="90000"/>
              </a:lnSpc>
              <a:spcBef>
                <a:spcPct val="0"/>
              </a:spcBef>
              <a:spcAft>
                <a:spcPct val="35000"/>
              </a:spcAft>
            </a:pPr>
            <a:r>
              <a:rPr lang="it-IT" sz="2400" dirty="0" err="1"/>
              <a:t>e</a:t>
            </a:r>
            <a:r>
              <a:rPr lang="it-IT" sz="2400" kern="1200" dirty="0" err="1" smtClean="0"/>
              <a:t>Infrastructures</a:t>
            </a:r>
            <a:endParaRPr lang="it-IT" sz="2400" kern="1200" dirty="0"/>
          </a:p>
        </p:txBody>
      </p:sp>
      <p:sp>
        <p:nvSpPr>
          <p:cNvPr id="8" name="Figura a mano libera 7"/>
          <p:cNvSpPr/>
          <p:nvPr/>
        </p:nvSpPr>
        <p:spPr>
          <a:xfrm>
            <a:off x="3397455" y="1445241"/>
            <a:ext cx="2256268" cy="2242967"/>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solidFill>
            <a:srgbClr val="00B050"/>
          </a:solidFill>
        </p:spPr>
        <p:style>
          <a:lnRef idx="1">
            <a:schemeClr val="accent5"/>
          </a:lnRef>
          <a:fillRef idx="3">
            <a:schemeClr val="accent5"/>
          </a:fillRef>
          <a:effectRef idx="2">
            <a:schemeClr val="accent5"/>
          </a:effectRef>
          <a:fontRef idx="minor">
            <a:schemeClr val="lt1"/>
          </a:fontRef>
        </p:style>
        <p:txBody>
          <a:bodyPr spcFirstLastPara="0" vert="horz" wrap="square" lIns="541021" tIns="541021" rIns="541019" bIns="541019" numCol="1" spcCol="1270" anchor="ctr" anchorCtr="0">
            <a:noAutofit/>
          </a:bodyPr>
          <a:lstStyle/>
          <a:p>
            <a:pPr lvl="0" algn="ctr" defTabSz="444500">
              <a:lnSpc>
                <a:spcPct val="90000"/>
              </a:lnSpc>
              <a:spcBef>
                <a:spcPct val="0"/>
              </a:spcBef>
              <a:spcAft>
                <a:spcPct val="35000"/>
              </a:spcAft>
            </a:pPr>
            <a:r>
              <a:rPr lang="it-IT" sz="2400" kern="1200" dirty="0" smtClean="0"/>
              <a:t>Services</a:t>
            </a:r>
            <a:endParaRPr lang="it-IT" sz="2400" kern="1200" dirty="0"/>
          </a:p>
        </p:txBody>
      </p:sp>
      <p:sp>
        <p:nvSpPr>
          <p:cNvPr id="9" name="Freccia ad arco 8"/>
          <p:cNvSpPr/>
          <p:nvPr/>
        </p:nvSpPr>
        <p:spPr>
          <a:xfrm>
            <a:off x="3855095" y="3161133"/>
            <a:ext cx="3309193" cy="3289685"/>
          </a:xfrm>
          <a:prstGeom prst="circularArrow">
            <a:avLst>
              <a:gd name="adj1" fmla="val 4687"/>
              <a:gd name="adj2" fmla="val 299029"/>
              <a:gd name="adj3" fmla="val 2513083"/>
              <a:gd name="adj4" fmla="val 15867933"/>
              <a:gd name="adj5" fmla="val 5469"/>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0" name="Forma 9"/>
          <p:cNvSpPr/>
          <p:nvPr/>
        </p:nvSpPr>
        <p:spPr>
          <a:xfrm rot="815020">
            <a:off x="1571625" y="2417288"/>
            <a:ext cx="2404335" cy="2390161"/>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1" name="Freccia ad arco 10"/>
          <p:cNvSpPr/>
          <p:nvPr/>
        </p:nvSpPr>
        <p:spPr>
          <a:xfrm rot="1730509">
            <a:off x="2991773" y="999240"/>
            <a:ext cx="2592358" cy="2577075"/>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2" name="Figura a mano libera 11"/>
          <p:cNvSpPr/>
          <p:nvPr/>
        </p:nvSpPr>
        <p:spPr>
          <a:xfrm>
            <a:off x="1883968" y="4780482"/>
            <a:ext cx="1880223" cy="1869139"/>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421950" tIns="424423" rIns="421950" bIns="424423" numCol="1" spcCol="1270" anchor="ctr" anchorCtr="0">
            <a:noAutofit/>
          </a:bodyPr>
          <a:lstStyle/>
          <a:p>
            <a:pPr lvl="0" algn="ctr" defTabSz="444500">
              <a:lnSpc>
                <a:spcPct val="90000"/>
              </a:lnSpc>
              <a:spcBef>
                <a:spcPct val="0"/>
              </a:spcBef>
              <a:spcAft>
                <a:spcPct val="35000"/>
              </a:spcAft>
            </a:pPr>
            <a:r>
              <a:rPr lang="it-IT" sz="2400" kern="1200" dirty="0" err="1" smtClean="0"/>
              <a:t>VREs</a:t>
            </a:r>
            <a:endParaRPr lang="it-IT" sz="2400" kern="1200" dirty="0"/>
          </a:p>
        </p:txBody>
      </p:sp>
      <p:sp>
        <p:nvSpPr>
          <p:cNvPr id="14" name="Forma 13"/>
          <p:cNvSpPr/>
          <p:nvPr/>
        </p:nvSpPr>
        <p:spPr>
          <a:xfrm>
            <a:off x="1259632" y="4259460"/>
            <a:ext cx="2404335" cy="2390161"/>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5" name="Segnaposto piè di pagina 4"/>
          <p:cNvSpPr>
            <a:spLocks noGrp="1"/>
          </p:cNvSpPr>
          <p:nvPr>
            <p:ph type="ftr" sz="quarter" idx="11"/>
          </p:nvPr>
        </p:nvSpPr>
        <p:spPr/>
        <p:txBody>
          <a:bodyPr/>
          <a:lstStyle/>
          <a:p>
            <a:r>
              <a:rPr lang="en-GB" noProof="0" smtClean="0"/>
              <a:t>Pilot Blue Cloud Workshop, 28 March 2017, Brussels</a:t>
            </a:r>
            <a:endParaRPr lang="en-GB" noProof="0"/>
          </a:p>
        </p:txBody>
      </p:sp>
      <p:sp>
        <p:nvSpPr>
          <p:cNvPr id="3" name="Segnaposto data 2"/>
          <p:cNvSpPr>
            <a:spLocks noGrp="1"/>
          </p:cNvSpPr>
          <p:nvPr>
            <p:ph type="dt" sz="half" idx="10"/>
          </p:nvPr>
        </p:nvSpPr>
        <p:spPr/>
        <p:txBody>
          <a:bodyPr/>
          <a:lstStyle/>
          <a:p>
            <a:endParaRPr lang="en-GB" noProof="0" dirty="0"/>
          </a:p>
        </p:txBody>
      </p:sp>
    </p:spTree>
    <p:extLst>
      <p:ext uri="{BB962C8B-B14F-4D97-AF65-F5344CB8AC3E}">
        <p14:creationId xmlns:p14="http://schemas.microsoft.com/office/powerpoint/2010/main" val="678956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p:cNvPicPr>
            <a:picLocks noChangeAspect="1"/>
          </p:cNvPicPr>
          <p:nvPr/>
        </p:nvPicPr>
        <p:blipFill>
          <a:blip r:embed="rId3"/>
          <a:stretch>
            <a:fillRect/>
          </a:stretch>
        </p:blipFill>
        <p:spPr>
          <a:xfrm>
            <a:off x="0" y="1362248"/>
            <a:ext cx="9157072" cy="5386810"/>
          </a:xfrm>
          <a:prstGeom prst="rect">
            <a:avLst/>
          </a:prstGeom>
        </p:spPr>
      </p:pic>
      <p:sp>
        <p:nvSpPr>
          <p:cNvPr id="2" name="Title 1"/>
          <p:cNvSpPr>
            <a:spLocks noGrp="1"/>
          </p:cNvSpPr>
          <p:nvPr>
            <p:ph type="title"/>
          </p:nvPr>
        </p:nvSpPr>
        <p:spPr/>
        <p:txBody>
          <a:bodyPr/>
          <a:lstStyle/>
          <a:p>
            <a:r>
              <a:rPr lang="en-GB" dirty="0" err="1" smtClean="0"/>
              <a:t>BlueBRIDGE</a:t>
            </a:r>
            <a:r>
              <a:rPr lang="en-GB" dirty="0" smtClean="0"/>
              <a:t> </a:t>
            </a:r>
            <a:endParaRPr lang="en-GB" dirty="0"/>
          </a:p>
        </p:txBody>
      </p:sp>
      <p:sp>
        <p:nvSpPr>
          <p:cNvPr id="12" name="Content Placeholder 5"/>
          <p:cNvSpPr>
            <a:spLocks noGrp="1"/>
          </p:cNvSpPr>
          <p:nvPr>
            <p:ph idx="1"/>
          </p:nvPr>
        </p:nvSpPr>
        <p:spPr>
          <a:xfrm>
            <a:off x="322313" y="1509561"/>
            <a:ext cx="8352928" cy="4968552"/>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lnSpc>
                <a:spcPct val="150000"/>
              </a:lnSpc>
              <a:spcBef>
                <a:spcPts val="0"/>
              </a:spcBef>
              <a:buNone/>
            </a:pPr>
            <a:r>
              <a:rPr lang="it-IT" b="1" dirty="0" err="1" smtClean="0"/>
              <a:t>Objective</a:t>
            </a:r>
            <a:endParaRPr lang="it-IT" b="1" dirty="0" smtClean="0"/>
          </a:p>
          <a:p>
            <a:pPr marL="0" indent="0" algn="just">
              <a:spcBef>
                <a:spcPts val="0"/>
              </a:spcBef>
              <a:buNone/>
            </a:pPr>
            <a:r>
              <a:rPr lang="it-IT" sz="2400" dirty="0" smtClean="0"/>
              <a:t>To exploit the new </a:t>
            </a:r>
            <a:r>
              <a:rPr lang="it-IT" sz="2400" dirty="0" err="1" smtClean="0"/>
              <a:t>technological</a:t>
            </a:r>
            <a:r>
              <a:rPr lang="it-IT" sz="2400" dirty="0" smtClean="0"/>
              <a:t> </a:t>
            </a:r>
            <a:r>
              <a:rPr lang="it-IT" sz="2400" dirty="0" err="1" smtClean="0"/>
              <a:t>landscape</a:t>
            </a:r>
            <a:r>
              <a:rPr lang="it-IT" sz="2400" dirty="0" smtClean="0"/>
              <a:t> for </a:t>
            </a:r>
            <a:r>
              <a:rPr lang="it-IT" sz="2400" dirty="0" err="1"/>
              <a:t>f</a:t>
            </a:r>
            <a:r>
              <a:rPr lang="it-IT" sz="2400" dirty="0" err="1" smtClean="0"/>
              <a:t>acilitating</a:t>
            </a:r>
            <a:r>
              <a:rPr lang="it-IT" sz="2400" dirty="0" smtClean="0"/>
              <a:t> </a:t>
            </a:r>
            <a:r>
              <a:rPr lang="it-IT" sz="2400" b="1" dirty="0" err="1"/>
              <a:t>communities</a:t>
            </a:r>
            <a:r>
              <a:rPr lang="it-IT" sz="2400" b="1" dirty="0"/>
              <a:t> of </a:t>
            </a:r>
            <a:r>
              <a:rPr lang="it-IT" sz="2400" b="1" dirty="0" err="1"/>
              <a:t>scientists</a:t>
            </a:r>
            <a:r>
              <a:rPr lang="it-IT" sz="2400" b="1" dirty="0"/>
              <a:t>, </a:t>
            </a:r>
            <a:r>
              <a:rPr lang="it-IT" sz="2400" b="1" dirty="0" err="1"/>
              <a:t>innovators</a:t>
            </a:r>
            <a:r>
              <a:rPr lang="it-IT" sz="2400" b="1" dirty="0"/>
              <a:t> from </a:t>
            </a:r>
            <a:r>
              <a:rPr lang="it-IT" sz="2400" b="1" dirty="0" err="1"/>
              <a:t>SMEs</a:t>
            </a:r>
            <a:r>
              <a:rPr lang="it-IT" sz="2400" b="1" dirty="0"/>
              <a:t> and </a:t>
            </a:r>
            <a:r>
              <a:rPr lang="it-IT" sz="2400" b="1" dirty="0" err="1"/>
              <a:t>educators</a:t>
            </a:r>
            <a:r>
              <a:rPr lang="it-IT" sz="2400" dirty="0"/>
              <a:t> </a:t>
            </a:r>
            <a:r>
              <a:rPr lang="it-IT" sz="2400" b="1" dirty="0" smtClean="0"/>
              <a:t>from </a:t>
            </a:r>
            <a:r>
              <a:rPr lang="it-IT" sz="2400" b="1" dirty="0" err="1" smtClean="0"/>
              <a:t>different</a:t>
            </a:r>
            <a:r>
              <a:rPr lang="it-IT" sz="2400" b="1" dirty="0" smtClean="0"/>
              <a:t> </a:t>
            </a:r>
            <a:r>
              <a:rPr lang="it-IT" sz="2400" b="1" dirty="0" err="1" smtClean="0"/>
              <a:t>domains</a:t>
            </a:r>
            <a:r>
              <a:rPr lang="it-IT" sz="2400" dirty="0" smtClean="0"/>
              <a:t> </a:t>
            </a:r>
            <a:r>
              <a:rPr lang="it-IT" sz="2400" dirty="0" err="1" smtClean="0"/>
              <a:t>addressing</a:t>
            </a:r>
            <a:r>
              <a:rPr lang="it-IT" sz="2400" dirty="0" smtClean="0"/>
              <a:t> Blue </a:t>
            </a:r>
            <a:r>
              <a:rPr lang="it-IT" sz="2400" dirty="0" err="1" smtClean="0"/>
              <a:t>Growth</a:t>
            </a:r>
            <a:r>
              <a:rPr lang="it-IT" sz="2400" dirty="0" smtClean="0"/>
              <a:t> </a:t>
            </a:r>
            <a:r>
              <a:rPr lang="it-IT" sz="2400" dirty="0" err="1" smtClean="0"/>
              <a:t>related</a:t>
            </a:r>
            <a:r>
              <a:rPr lang="it-IT" sz="2400" dirty="0" smtClean="0"/>
              <a:t> </a:t>
            </a:r>
            <a:r>
              <a:rPr lang="it-IT" sz="2400" dirty="0" err="1" smtClean="0"/>
              <a:t>challenges</a:t>
            </a:r>
            <a:r>
              <a:rPr lang="it-IT" sz="2400" dirty="0" smtClean="0"/>
              <a:t> in </a:t>
            </a:r>
            <a:r>
              <a:rPr lang="it-IT" sz="2400" dirty="0" err="1" smtClean="0"/>
              <a:t>their</a:t>
            </a:r>
            <a:r>
              <a:rPr lang="it-IT" sz="2400" dirty="0" smtClean="0"/>
              <a:t> </a:t>
            </a:r>
            <a:r>
              <a:rPr lang="it-IT" sz="2400" b="1" dirty="0" err="1" smtClean="0"/>
              <a:t>knowledge</a:t>
            </a:r>
            <a:r>
              <a:rPr lang="it-IT" sz="2400" b="1" dirty="0" smtClean="0"/>
              <a:t> </a:t>
            </a:r>
            <a:r>
              <a:rPr lang="it-IT" sz="2400" b="1" dirty="0"/>
              <a:t>production </a:t>
            </a:r>
            <a:r>
              <a:rPr lang="it-IT" sz="2400" b="1" dirty="0" err="1"/>
              <a:t>chain</a:t>
            </a:r>
            <a:r>
              <a:rPr lang="it-IT" sz="2400" dirty="0"/>
              <a:t>, from the </a:t>
            </a:r>
            <a:r>
              <a:rPr lang="it-IT" sz="2400" dirty="0" err="1"/>
              <a:t>initial</a:t>
            </a:r>
            <a:r>
              <a:rPr lang="it-IT" sz="2400" dirty="0"/>
              <a:t> </a:t>
            </a:r>
            <a:r>
              <a:rPr lang="it-IT" sz="2400" dirty="0" err="1"/>
              <a:t>phases</a:t>
            </a:r>
            <a:r>
              <a:rPr lang="it-IT" sz="2400" dirty="0"/>
              <a:t>, data </a:t>
            </a:r>
            <a:r>
              <a:rPr lang="it-IT" sz="2400" dirty="0" err="1"/>
              <a:t>collection</a:t>
            </a:r>
            <a:r>
              <a:rPr lang="it-IT" sz="2400" dirty="0"/>
              <a:t> and </a:t>
            </a:r>
            <a:r>
              <a:rPr lang="it-IT" sz="2400" dirty="0" err="1"/>
              <a:t>aggregation</a:t>
            </a:r>
            <a:r>
              <a:rPr lang="it-IT" sz="2400" dirty="0"/>
              <a:t>, to the production of </a:t>
            </a:r>
            <a:r>
              <a:rPr lang="it-IT" sz="2400" dirty="0" err="1"/>
              <a:t>indicators</a:t>
            </a:r>
            <a:r>
              <a:rPr lang="it-IT" sz="2400" dirty="0"/>
              <a:t> for </a:t>
            </a:r>
            <a:r>
              <a:rPr lang="it-IT" sz="2400" dirty="0" err="1"/>
              <a:t>competent</a:t>
            </a:r>
            <a:r>
              <a:rPr lang="it-IT" sz="2400" dirty="0"/>
              <a:t> </a:t>
            </a:r>
            <a:r>
              <a:rPr lang="it-IT" sz="2400" dirty="0" err="1"/>
              <a:t>authorities</a:t>
            </a:r>
            <a:r>
              <a:rPr lang="it-IT" sz="2400" dirty="0"/>
              <a:t> and </a:t>
            </a:r>
            <a:r>
              <a:rPr lang="it-IT" sz="2400" dirty="0" err="1"/>
              <a:t>investors</a:t>
            </a:r>
            <a:r>
              <a:rPr lang="it-IT" sz="2400" dirty="0"/>
              <a:t>. </a:t>
            </a:r>
            <a:endParaRPr lang="it-IT" sz="2400" dirty="0" smtClean="0"/>
          </a:p>
          <a:p>
            <a:pPr marL="0" indent="0" algn="just">
              <a:spcBef>
                <a:spcPts val="0"/>
              </a:spcBef>
              <a:buNone/>
            </a:pPr>
            <a:endParaRPr lang="it-IT" sz="2400" dirty="0"/>
          </a:p>
          <a:p>
            <a:pPr marL="0" indent="0" algn="just">
              <a:lnSpc>
                <a:spcPct val="150000"/>
              </a:lnSpc>
              <a:spcBef>
                <a:spcPts val="0"/>
              </a:spcBef>
              <a:buNone/>
            </a:pPr>
            <a:r>
              <a:rPr lang="it-IT" b="1" dirty="0" err="1"/>
              <a:t>K</a:t>
            </a:r>
            <a:r>
              <a:rPr lang="it-IT" b="1" dirty="0" err="1" smtClean="0"/>
              <a:t>eywords</a:t>
            </a:r>
            <a:endParaRPr lang="it-IT" b="1" dirty="0" smtClean="0"/>
          </a:p>
          <a:p>
            <a:pPr marL="0" indent="0" algn="just">
              <a:spcBef>
                <a:spcPts val="0"/>
              </a:spcBef>
              <a:buNone/>
            </a:pPr>
            <a:r>
              <a:rPr lang="it-IT" sz="2400" dirty="0" smtClean="0"/>
              <a:t>Collaboration, </a:t>
            </a:r>
            <a:r>
              <a:rPr lang="it-IT" sz="2400" dirty="0" err="1" smtClean="0"/>
              <a:t>validation</a:t>
            </a:r>
            <a:r>
              <a:rPr lang="it-IT" sz="2400" dirty="0" smtClean="0"/>
              <a:t>, </a:t>
            </a:r>
            <a:r>
              <a:rPr lang="it-IT" sz="2400" dirty="0" err="1" smtClean="0"/>
              <a:t>reproducibility</a:t>
            </a:r>
            <a:r>
              <a:rPr lang="it-IT" sz="2400" dirty="0" smtClean="0"/>
              <a:t>, </a:t>
            </a:r>
            <a:r>
              <a:rPr lang="it-IT" sz="2400" dirty="0" err="1" smtClean="0"/>
              <a:t>reuse</a:t>
            </a:r>
            <a:r>
              <a:rPr lang="it-IT" sz="2400" dirty="0" smtClean="0"/>
              <a:t>, </a:t>
            </a:r>
            <a:r>
              <a:rPr lang="it-IT" sz="2400" dirty="0" err="1" smtClean="0"/>
              <a:t>dynamicity</a:t>
            </a:r>
            <a:r>
              <a:rPr lang="it-IT" sz="2400" dirty="0" smtClean="0"/>
              <a:t>, fast </a:t>
            </a:r>
            <a:r>
              <a:rPr lang="it-IT" sz="2400" dirty="0" err="1" smtClean="0"/>
              <a:t>adaptability</a:t>
            </a:r>
            <a:r>
              <a:rPr lang="it-IT" sz="2400" dirty="0" smtClean="0"/>
              <a:t>, </a:t>
            </a:r>
            <a:r>
              <a:rPr lang="it-IT" sz="2400" dirty="0" err="1" smtClean="0"/>
              <a:t>low</a:t>
            </a:r>
            <a:r>
              <a:rPr lang="it-IT" sz="2400" dirty="0" smtClean="0"/>
              <a:t> </a:t>
            </a:r>
            <a:r>
              <a:rPr lang="it-IT" sz="2400" dirty="0" err="1" smtClean="0"/>
              <a:t>costs</a:t>
            </a:r>
            <a:r>
              <a:rPr lang="it-IT" sz="2400" dirty="0" smtClean="0"/>
              <a:t> of engagement, </a:t>
            </a:r>
            <a:r>
              <a:rPr lang="it-IT" sz="2400" dirty="0" err="1" smtClean="0"/>
              <a:t>low</a:t>
            </a:r>
            <a:r>
              <a:rPr lang="it-IT" sz="2400" dirty="0" smtClean="0"/>
              <a:t> </a:t>
            </a:r>
            <a:r>
              <a:rPr lang="it-IT" sz="2400" dirty="0" err="1" smtClean="0"/>
              <a:t>cost</a:t>
            </a:r>
            <a:r>
              <a:rPr lang="it-IT" sz="2400" dirty="0" smtClean="0"/>
              <a:t> of service </a:t>
            </a:r>
            <a:endParaRPr lang="it-IT" sz="2400" dirty="0" smtClean="0"/>
          </a:p>
          <a:p>
            <a:pPr marL="0" indent="0" algn="just">
              <a:lnSpc>
                <a:spcPct val="150000"/>
              </a:lnSpc>
              <a:spcBef>
                <a:spcPts val="0"/>
              </a:spcBef>
              <a:buNone/>
            </a:pPr>
            <a:endParaRPr lang="it-IT" dirty="0"/>
          </a:p>
          <a:p>
            <a:pPr marL="0" indent="0" algn="just">
              <a:lnSpc>
                <a:spcPct val="150000"/>
              </a:lnSpc>
              <a:spcBef>
                <a:spcPts val="0"/>
              </a:spcBef>
              <a:buNone/>
            </a:pPr>
            <a:endParaRPr lang="it-IT" dirty="0" smtClean="0"/>
          </a:p>
        </p:txBody>
      </p:sp>
      <p:sp>
        <p:nvSpPr>
          <p:cNvPr id="5" name="Segnaposto piè di pagina 4"/>
          <p:cNvSpPr>
            <a:spLocks noGrp="1"/>
          </p:cNvSpPr>
          <p:nvPr>
            <p:ph type="ftr" sz="quarter" idx="4294967295"/>
          </p:nvPr>
        </p:nvSpPr>
        <p:spPr>
          <a:xfrm>
            <a:off x="445641" y="6430213"/>
            <a:ext cx="8229600" cy="273000"/>
          </a:xfrm>
        </p:spPr>
        <p:txBody>
          <a:bodyPr/>
          <a:lstStyle/>
          <a:p>
            <a:r>
              <a:rPr lang="en-GB" noProof="0" smtClean="0"/>
              <a:t>Pilot Blue Cloud Workshop, 28 March 2017, Brussels</a:t>
            </a:r>
            <a:endParaRPr lang="en-GB" noProof="0" dirty="0"/>
          </a:p>
        </p:txBody>
      </p:sp>
      <p:sp>
        <p:nvSpPr>
          <p:cNvPr id="3" name="Segnaposto data 2"/>
          <p:cNvSpPr>
            <a:spLocks noGrp="1"/>
          </p:cNvSpPr>
          <p:nvPr>
            <p:ph type="dt" sz="half" idx="10"/>
          </p:nvPr>
        </p:nvSpPr>
        <p:spPr/>
        <p:txBody>
          <a:bodyPr/>
          <a:lstStyle/>
          <a:p>
            <a:endParaRPr lang="en-GB" noProof="0" dirty="0"/>
          </a:p>
        </p:txBody>
      </p:sp>
    </p:spTree>
    <p:extLst>
      <p:ext uri="{BB962C8B-B14F-4D97-AF65-F5344CB8AC3E}">
        <p14:creationId xmlns:p14="http://schemas.microsoft.com/office/powerpoint/2010/main" val="1073167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15724" y="108692"/>
            <a:ext cx="6779096" cy="1143000"/>
          </a:xfrm>
        </p:spPr>
        <p:txBody>
          <a:bodyPr/>
          <a:lstStyle/>
          <a:p>
            <a:r>
              <a:rPr lang="it-IT" dirty="0" err="1" smtClean="0"/>
              <a:t>Addressed</a:t>
            </a:r>
            <a:r>
              <a:rPr lang="it-IT" dirty="0" smtClean="0"/>
              <a:t> </a:t>
            </a:r>
            <a:r>
              <a:rPr lang="it-IT" dirty="0" err="1"/>
              <a:t>a</a:t>
            </a:r>
            <a:r>
              <a:rPr lang="it-IT" dirty="0" err="1" smtClean="0"/>
              <a:t>reas</a:t>
            </a:r>
            <a:endParaRPr lang="it-IT" dirty="0"/>
          </a:p>
        </p:txBody>
      </p:sp>
      <p:sp>
        <p:nvSpPr>
          <p:cNvPr id="8" name="Figura a mano libera 7"/>
          <p:cNvSpPr/>
          <p:nvPr/>
        </p:nvSpPr>
        <p:spPr>
          <a:xfrm>
            <a:off x="-1" y="1340592"/>
            <a:ext cx="2252613" cy="4218670"/>
          </a:xfrm>
          <a:custGeom>
            <a:avLst/>
            <a:gdLst>
              <a:gd name="connsiteX0" fmla="*/ 0 w 2160240"/>
              <a:gd name="connsiteY0" fmla="*/ 0 h 3124390"/>
              <a:gd name="connsiteX1" fmla="*/ 2160240 w 2160240"/>
              <a:gd name="connsiteY1" fmla="*/ 0 h 3124390"/>
              <a:gd name="connsiteX2" fmla="*/ 2160240 w 2160240"/>
              <a:gd name="connsiteY2" fmla="*/ 3124390 h 3124390"/>
              <a:gd name="connsiteX3" fmla="*/ 0 w 2160240"/>
              <a:gd name="connsiteY3" fmla="*/ 3124390 h 3124390"/>
              <a:gd name="connsiteX4" fmla="*/ 0 w 2160240"/>
              <a:gd name="connsiteY4" fmla="*/ 0 h 31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3124390">
                <a:moveTo>
                  <a:pt x="0" y="0"/>
                </a:moveTo>
                <a:lnTo>
                  <a:pt x="2160240" y="0"/>
                </a:lnTo>
                <a:lnTo>
                  <a:pt x="2160240" y="3124390"/>
                </a:lnTo>
                <a:lnTo>
                  <a:pt x="0" y="3124390"/>
                </a:lnTo>
                <a:lnTo>
                  <a:pt x="0" y="0"/>
                </a:lnTo>
                <a:close/>
              </a:path>
            </a:pathLst>
          </a:custGeom>
          <a:solidFill>
            <a:schemeClr val="accent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endParaRPr lang="it-IT" sz="2800" kern="1200" dirty="0" smtClean="0">
              <a:solidFill>
                <a:schemeClr val="bg1"/>
              </a:solidFill>
            </a:endParaRPr>
          </a:p>
          <a:p>
            <a:pPr lvl="0" algn="ctr" defTabSz="1244600">
              <a:lnSpc>
                <a:spcPct val="90000"/>
              </a:lnSpc>
              <a:spcBef>
                <a:spcPct val="0"/>
              </a:spcBef>
              <a:spcAft>
                <a:spcPct val="35000"/>
              </a:spcAft>
            </a:pPr>
            <a:r>
              <a:rPr lang="it-IT" sz="2800" kern="1200" dirty="0" smtClean="0">
                <a:solidFill>
                  <a:schemeClr val="bg1"/>
                </a:solidFill>
              </a:rPr>
              <a:t>Blue </a:t>
            </a:r>
            <a:r>
              <a:rPr lang="it-IT" sz="2800" kern="1200" dirty="0" err="1" smtClean="0">
                <a:solidFill>
                  <a:schemeClr val="bg1"/>
                </a:solidFill>
              </a:rPr>
              <a:t>Assessment</a:t>
            </a:r>
            <a:endParaRPr lang="it-IT" sz="2800" kern="1200" dirty="0" smtClean="0">
              <a:solidFill>
                <a:schemeClr val="bg1"/>
              </a:solidFill>
            </a:endParaRPr>
          </a:p>
          <a:p>
            <a:pPr lvl="0" algn="ctr" defTabSz="1244600">
              <a:lnSpc>
                <a:spcPct val="90000"/>
              </a:lnSpc>
              <a:spcBef>
                <a:spcPct val="0"/>
              </a:spcBef>
              <a:spcAft>
                <a:spcPct val="35000"/>
              </a:spcAft>
            </a:pPr>
            <a:r>
              <a:rPr lang="en-GB" b="1" i="1" dirty="0" smtClean="0">
                <a:solidFill>
                  <a:schemeClr val="bg1"/>
                </a:solidFill>
              </a:rPr>
              <a:t>Assessing </a:t>
            </a:r>
            <a:r>
              <a:rPr lang="en-GB" b="1" i="1" dirty="0">
                <a:solidFill>
                  <a:schemeClr val="bg1"/>
                </a:solidFill>
              </a:rPr>
              <a:t>the status of fish stocks and </a:t>
            </a:r>
            <a:r>
              <a:rPr lang="en-GB" b="1" i="1" dirty="0" smtClean="0">
                <a:solidFill>
                  <a:schemeClr val="bg1"/>
                </a:solidFill>
              </a:rPr>
              <a:t>facilitating access to global record </a:t>
            </a:r>
            <a:r>
              <a:rPr lang="en-GB" b="1" i="1" dirty="0">
                <a:solidFill>
                  <a:schemeClr val="bg1"/>
                </a:solidFill>
              </a:rPr>
              <a:t>of stocks and </a:t>
            </a:r>
            <a:r>
              <a:rPr lang="en-GB" b="1" i="1" dirty="0" smtClean="0">
                <a:solidFill>
                  <a:schemeClr val="bg1"/>
                </a:solidFill>
              </a:rPr>
              <a:t>fisheries</a:t>
            </a:r>
            <a:endParaRPr lang="it-IT" b="1" kern="1200" dirty="0" smtClean="0">
              <a:solidFill>
                <a:schemeClr val="bg1"/>
              </a:solidFill>
            </a:endParaRPr>
          </a:p>
          <a:p>
            <a:pPr lvl="0" algn="ctr" defTabSz="1244600">
              <a:lnSpc>
                <a:spcPct val="90000"/>
              </a:lnSpc>
              <a:spcBef>
                <a:spcPct val="0"/>
              </a:spcBef>
              <a:spcAft>
                <a:spcPct val="35000"/>
              </a:spcAft>
            </a:pPr>
            <a:endParaRPr lang="it-IT" sz="2800" kern="1200" dirty="0">
              <a:solidFill>
                <a:srgbClr val="F39223"/>
              </a:solidFill>
            </a:endParaRPr>
          </a:p>
        </p:txBody>
      </p:sp>
      <p:sp>
        <p:nvSpPr>
          <p:cNvPr id="9" name="Figura a mano libera 8"/>
          <p:cNvSpPr/>
          <p:nvPr/>
        </p:nvSpPr>
        <p:spPr>
          <a:xfrm>
            <a:off x="2215724" y="1340592"/>
            <a:ext cx="2356276" cy="4005270"/>
          </a:xfrm>
          <a:custGeom>
            <a:avLst/>
            <a:gdLst>
              <a:gd name="connsiteX0" fmla="*/ 0 w 2160240"/>
              <a:gd name="connsiteY0" fmla="*/ 0 h 3124390"/>
              <a:gd name="connsiteX1" fmla="*/ 2160240 w 2160240"/>
              <a:gd name="connsiteY1" fmla="*/ 0 h 3124390"/>
              <a:gd name="connsiteX2" fmla="*/ 2160240 w 2160240"/>
              <a:gd name="connsiteY2" fmla="*/ 3124390 h 3124390"/>
              <a:gd name="connsiteX3" fmla="*/ 0 w 2160240"/>
              <a:gd name="connsiteY3" fmla="*/ 3124390 h 3124390"/>
              <a:gd name="connsiteX4" fmla="*/ 0 w 2160240"/>
              <a:gd name="connsiteY4" fmla="*/ 0 h 31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3124390">
                <a:moveTo>
                  <a:pt x="0" y="0"/>
                </a:moveTo>
                <a:lnTo>
                  <a:pt x="2160240" y="0"/>
                </a:lnTo>
                <a:lnTo>
                  <a:pt x="2160240" y="3124390"/>
                </a:lnTo>
                <a:lnTo>
                  <a:pt x="0" y="3124390"/>
                </a:lnTo>
                <a:lnTo>
                  <a:pt x="0" y="0"/>
                </a:lnTo>
                <a:close/>
              </a:path>
            </a:pathLst>
          </a:custGeom>
          <a:solidFill>
            <a:schemeClr val="accent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endParaRPr lang="it-IT" sz="2800" kern="1200" dirty="0" smtClean="0"/>
          </a:p>
          <a:p>
            <a:pPr lvl="0" algn="ctr" defTabSz="1244600">
              <a:lnSpc>
                <a:spcPct val="90000"/>
              </a:lnSpc>
              <a:spcBef>
                <a:spcPct val="0"/>
              </a:spcBef>
              <a:spcAft>
                <a:spcPct val="35000"/>
              </a:spcAft>
            </a:pPr>
            <a:r>
              <a:rPr lang="it-IT" sz="2800" kern="1200" dirty="0" smtClean="0"/>
              <a:t>Blue Economy</a:t>
            </a:r>
          </a:p>
        </p:txBody>
      </p:sp>
      <p:sp>
        <p:nvSpPr>
          <p:cNvPr id="10" name="Figura a mano libera 9"/>
          <p:cNvSpPr/>
          <p:nvPr/>
        </p:nvSpPr>
        <p:spPr>
          <a:xfrm>
            <a:off x="4524262" y="1340592"/>
            <a:ext cx="2275257" cy="4033662"/>
          </a:xfrm>
          <a:custGeom>
            <a:avLst/>
            <a:gdLst>
              <a:gd name="connsiteX0" fmla="*/ 0 w 2160240"/>
              <a:gd name="connsiteY0" fmla="*/ 0 h 3124390"/>
              <a:gd name="connsiteX1" fmla="*/ 2160240 w 2160240"/>
              <a:gd name="connsiteY1" fmla="*/ 0 h 3124390"/>
              <a:gd name="connsiteX2" fmla="*/ 2160240 w 2160240"/>
              <a:gd name="connsiteY2" fmla="*/ 3124390 h 3124390"/>
              <a:gd name="connsiteX3" fmla="*/ 0 w 2160240"/>
              <a:gd name="connsiteY3" fmla="*/ 3124390 h 3124390"/>
              <a:gd name="connsiteX4" fmla="*/ 0 w 2160240"/>
              <a:gd name="connsiteY4" fmla="*/ 0 h 31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3124390">
                <a:moveTo>
                  <a:pt x="0" y="0"/>
                </a:moveTo>
                <a:lnTo>
                  <a:pt x="2160240" y="0"/>
                </a:lnTo>
                <a:lnTo>
                  <a:pt x="2160240" y="3124390"/>
                </a:lnTo>
                <a:lnTo>
                  <a:pt x="0" y="3124390"/>
                </a:lnTo>
                <a:lnTo>
                  <a:pt x="0" y="0"/>
                </a:lnTo>
                <a:close/>
              </a:path>
            </a:pathLst>
          </a:custGeom>
          <a:solidFill>
            <a:schemeClr val="accent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endParaRPr lang="it-IT" sz="2800" kern="1200" dirty="0" smtClean="0"/>
          </a:p>
          <a:p>
            <a:pPr lvl="0" algn="ctr" defTabSz="1244600">
              <a:lnSpc>
                <a:spcPct val="90000"/>
              </a:lnSpc>
              <a:spcBef>
                <a:spcPct val="0"/>
              </a:spcBef>
              <a:spcAft>
                <a:spcPct val="35000"/>
              </a:spcAft>
            </a:pPr>
            <a:r>
              <a:rPr lang="it-IT" sz="2800" kern="1200" dirty="0" smtClean="0"/>
              <a:t>Blue Environment</a:t>
            </a:r>
          </a:p>
          <a:p>
            <a:pPr lvl="0" algn="ctr" defTabSz="1244600">
              <a:lnSpc>
                <a:spcPct val="90000"/>
              </a:lnSpc>
              <a:spcBef>
                <a:spcPct val="0"/>
              </a:spcBef>
              <a:spcAft>
                <a:spcPct val="35000"/>
              </a:spcAft>
            </a:pPr>
            <a:endParaRPr lang="it-IT" sz="2800" kern="1200" dirty="0">
              <a:solidFill>
                <a:srgbClr val="F39223"/>
              </a:solidFill>
            </a:endParaRPr>
          </a:p>
        </p:txBody>
      </p:sp>
      <p:sp>
        <p:nvSpPr>
          <p:cNvPr id="11" name="Figura a mano libera 10"/>
          <p:cNvSpPr/>
          <p:nvPr/>
        </p:nvSpPr>
        <p:spPr>
          <a:xfrm>
            <a:off x="6732240" y="1340592"/>
            <a:ext cx="2341922" cy="4033662"/>
          </a:xfrm>
          <a:custGeom>
            <a:avLst/>
            <a:gdLst>
              <a:gd name="connsiteX0" fmla="*/ 0 w 2160240"/>
              <a:gd name="connsiteY0" fmla="*/ 0 h 3124390"/>
              <a:gd name="connsiteX1" fmla="*/ 2160240 w 2160240"/>
              <a:gd name="connsiteY1" fmla="*/ 0 h 3124390"/>
              <a:gd name="connsiteX2" fmla="*/ 2160240 w 2160240"/>
              <a:gd name="connsiteY2" fmla="*/ 3124390 h 3124390"/>
              <a:gd name="connsiteX3" fmla="*/ 0 w 2160240"/>
              <a:gd name="connsiteY3" fmla="*/ 3124390 h 3124390"/>
              <a:gd name="connsiteX4" fmla="*/ 0 w 2160240"/>
              <a:gd name="connsiteY4" fmla="*/ 0 h 31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0" h="3124390">
                <a:moveTo>
                  <a:pt x="0" y="0"/>
                </a:moveTo>
                <a:lnTo>
                  <a:pt x="2160240" y="0"/>
                </a:lnTo>
                <a:lnTo>
                  <a:pt x="2160240" y="3124390"/>
                </a:lnTo>
                <a:lnTo>
                  <a:pt x="0" y="3124390"/>
                </a:lnTo>
                <a:lnTo>
                  <a:pt x="0" y="0"/>
                </a:lnTo>
                <a:close/>
              </a:path>
            </a:pathLst>
          </a:custGeom>
          <a:solidFill>
            <a:schemeClr val="accent1">
              <a:lumMod val="75000"/>
            </a:schemeClr>
          </a:solidFill>
          <a:ln>
            <a:solidFill>
              <a:srgbClr val="125E89"/>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endParaRPr lang="it-IT" sz="2800" kern="1200" dirty="0" smtClean="0"/>
          </a:p>
          <a:p>
            <a:pPr lvl="0" algn="ctr" defTabSz="1244600">
              <a:lnSpc>
                <a:spcPct val="90000"/>
              </a:lnSpc>
              <a:spcBef>
                <a:spcPct val="0"/>
              </a:spcBef>
              <a:spcAft>
                <a:spcPct val="35000"/>
              </a:spcAft>
            </a:pPr>
            <a:r>
              <a:rPr lang="it-IT" sz="2800" kern="1200" dirty="0" smtClean="0"/>
              <a:t>Blue </a:t>
            </a:r>
            <a:r>
              <a:rPr lang="it-IT" sz="2800" kern="1200" dirty="0" err="1" smtClean="0"/>
              <a:t>Skill</a:t>
            </a:r>
            <a:endParaRPr lang="it-IT" sz="2800" kern="1200" dirty="0" smtClean="0"/>
          </a:p>
        </p:txBody>
      </p:sp>
      <p:pic>
        <p:nvPicPr>
          <p:cNvPr id="17" name="Immagine 16"/>
          <p:cNvPicPr>
            <a:picLocks noChangeAspect="1"/>
          </p:cNvPicPr>
          <p:nvPr/>
        </p:nvPicPr>
        <p:blipFill>
          <a:blip r:embed="rId3"/>
          <a:stretch>
            <a:fillRect/>
          </a:stretch>
        </p:blipFill>
        <p:spPr>
          <a:xfrm>
            <a:off x="2215724" y="4465710"/>
            <a:ext cx="2288931" cy="1483580"/>
          </a:xfrm>
          <a:prstGeom prst="rect">
            <a:avLst/>
          </a:prstGeom>
          <a:ln w="38100">
            <a:solidFill>
              <a:srgbClr val="125E89"/>
            </a:solidFill>
          </a:ln>
        </p:spPr>
      </p:pic>
      <p:pic>
        <p:nvPicPr>
          <p:cNvPr id="18" name="Immagine 17"/>
          <p:cNvPicPr>
            <a:picLocks noChangeAspect="1"/>
          </p:cNvPicPr>
          <p:nvPr/>
        </p:nvPicPr>
        <p:blipFill>
          <a:blip r:embed="rId4"/>
          <a:stretch>
            <a:fillRect/>
          </a:stretch>
        </p:blipFill>
        <p:spPr>
          <a:xfrm>
            <a:off x="4526821" y="4465711"/>
            <a:ext cx="2205420" cy="1483580"/>
          </a:xfrm>
          <a:prstGeom prst="rect">
            <a:avLst/>
          </a:prstGeom>
          <a:ln w="38100">
            <a:solidFill>
              <a:srgbClr val="125E89"/>
            </a:solidFill>
          </a:ln>
        </p:spPr>
      </p:pic>
      <p:pic>
        <p:nvPicPr>
          <p:cNvPr id="19" name="Immagine 18"/>
          <p:cNvPicPr>
            <a:picLocks noChangeAspect="1"/>
          </p:cNvPicPr>
          <p:nvPr/>
        </p:nvPicPr>
        <p:blipFill>
          <a:blip r:embed="rId5"/>
          <a:stretch>
            <a:fillRect/>
          </a:stretch>
        </p:blipFill>
        <p:spPr>
          <a:xfrm>
            <a:off x="6754406" y="4451650"/>
            <a:ext cx="2273587" cy="1491195"/>
          </a:xfrm>
          <a:prstGeom prst="rect">
            <a:avLst/>
          </a:prstGeom>
          <a:ln w="38100">
            <a:solidFill>
              <a:srgbClr val="125E89"/>
            </a:solidFill>
          </a:ln>
        </p:spPr>
      </p:pic>
      <p:pic>
        <p:nvPicPr>
          <p:cNvPr id="20" name="Immagine 19"/>
          <p:cNvPicPr>
            <a:picLocks noChangeAspect="1"/>
          </p:cNvPicPr>
          <p:nvPr/>
        </p:nvPicPr>
        <p:blipFill>
          <a:blip r:embed="rId6"/>
          <a:stretch>
            <a:fillRect/>
          </a:stretch>
        </p:blipFill>
        <p:spPr>
          <a:xfrm>
            <a:off x="13177" y="4465710"/>
            <a:ext cx="2204709" cy="1483579"/>
          </a:xfrm>
          <a:prstGeom prst="rect">
            <a:avLst/>
          </a:prstGeom>
          <a:ln w="38100">
            <a:solidFill>
              <a:srgbClr val="125E89"/>
            </a:solidFill>
          </a:ln>
        </p:spPr>
      </p:pic>
      <p:sp>
        <p:nvSpPr>
          <p:cNvPr id="5" name="CasellaDiTesto 4"/>
          <p:cNvSpPr txBox="1"/>
          <p:nvPr/>
        </p:nvSpPr>
        <p:spPr>
          <a:xfrm>
            <a:off x="2226587" y="2888458"/>
            <a:ext cx="2061481" cy="1200329"/>
          </a:xfrm>
          <a:prstGeom prst="rect">
            <a:avLst/>
          </a:prstGeom>
          <a:noFill/>
        </p:spPr>
        <p:txBody>
          <a:bodyPr wrap="square" rtlCol="0">
            <a:spAutoFit/>
          </a:bodyPr>
          <a:lstStyle/>
          <a:p>
            <a:pPr algn="ctr"/>
            <a:r>
              <a:rPr lang="en-GB" b="1" i="1" dirty="0" smtClean="0">
                <a:solidFill>
                  <a:schemeClr val="bg1"/>
                </a:solidFill>
              </a:rPr>
              <a:t>Analysing </a:t>
            </a:r>
            <a:r>
              <a:rPr lang="en-GB" b="1" i="1" dirty="0">
                <a:solidFill>
                  <a:schemeClr val="bg1"/>
                </a:solidFill>
              </a:rPr>
              <a:t>socio-economic performance in </a:t>
            </a:r>
            <a:r>
              <a:rPr lang="en-GB" b="1" i="1" dirty="0" smtClean="0">
                <a:solidFill>
                  <a:schemeClr val="bg1"/>
                </a:solidFill>
              </a:rPr>
              <a:t>aquaculture</a:t>
            </a:r>
            <a:endParaRPr lang="it-IT" dirty="0">
              <a:solidFill>
                <a:schemeClr val="bg1"/>
              </a:solidFill>
            </a:endParaRPr>
          </a:p>
        </p:txBody>
      </p:sp>
      <p:sp>
        <p:nvSpPr>
          <p:cNvPr id="6" name="CasellaDiTesto 5"/>
          <p:cNvSpPr txBox="1"/>
          <p:nvPr/>
        </p:nvSpPr>
        <p:spPr>
          <a:xfrm>
            <a:off x="5004048" y="2924944"/>
            <a:ext cx="1510608" cy="1200329"/>
          </a:xfrm>
          <a:prstGeom prst="rect">
            <a:avLst/>
          </a:prstGeom>
          <a:noFill/>
        </p:spPr>
        <p:txBody>
          <a:bodyPr wrap="square" rtlCol="0">
            <a:spAutoFit/>
          </a:bodyPr>
          <a:lstStyle/>
          <a:p>
            <a:pPr algn="ctr"/>
            <a:r>
              <a:rPr lang="en-GB" b="1" i="1" dirty="0" smtClean="0">
                <a:solidFill>
                  <a:schemeClr val="bg1"/>
                </a:solidFill>
              </a:rPr>
              <a:t>Monitoring fisheries </a:t>
            </a:r>
            <a:r>
              <a:rPr lang="en-GB" b="1" i="1" dirty="0">
                <a:solidFill>
                  <a:schemeClr val="bg1"/>
                </a:solidFill>
              </a:rPr>
              <a:t>&amp; habitat degradation </a:t>
            </a:r>
            <a:endParaRPr lang="it-IT" dirty="0">
              <a:solidFill>
                <a:schemeClr val="bg1"/>
              </a:solidFill>
            </a:endParaRPr>
          </a:p>
        </p:txBody>
      </p:sp>
      <p:sp>
        <p:nvSpPr>
          <p:cNvPr id="16" name="CasellaDiTesto 15"/>
          <p:cNvSpPr txBox="1"/>
          <p:nvPr/>
        </p:nvSpPr>
        <p:spPr>
          <a:xfrm>
            <a:off x="7153377" y="2370946"/>
            <a:ext cx="1760281" cy="2031325"/>
          </a:xfrm>
          <a:prstGeom prst="rect">
            <a:avLst/>
          </a:prstGeom>
          <a:noFill/>
        </p:spPr>
        <p:txBody>
          <a:bodyPr wrap="square" rtlCol="0">
            <a:spAutoFit/>
          </a:bodyPr>
          <a:lstStyle/>
          <a:p>
            <a:pPr algn="ctr"/>
            <a:r>
              <a:rPr lang="en-GB" b="1" i="1" dirty="0" smtClean="0">
                <a:solidFill>
                  <a:schemeClr val="bg1"/>
                </a:solidFill>
              </a:rPr>
              <a:t>Boosting </a:t>
            </a:r>
            <a:r>
              <a:rPr lang="en-GB" b="1" i="1" dirty="0">
                <a:solidFill>
                  <a:schemeClr val="bg1"/>
                </a:solidFill>
              </a:rPr>
              <a:t>education and knowledge bridging between research and innovation </a:t>
            </a:r>
            <a:endParaRPr lang="it-IT" b="1" dirty="0">
              <a:solidFill>
                <a:schemeClr val="bg1"/>
              </a:solidFill>
            </a:endParaRPr>
          </a:p>
        </p:txBody>
      </p:sp>
      <p:sp>
        <p:nvSpPr>
          <p:cNvPr id="4" name="CasellaDiTesto 3"/>
          <p:cNvSpPr txBox="1"/>
          <p:nvPr/>
        </p:nvSpPr>
        <p:spPr>
          <a:xfrm>
            <a:off x="13177" y="5949290"/>
            <a:ext cx="2398583" cy="1231106"/>
          </a:xfrm>
          <a:prstGeom prst="rect">
            <a:avLst/>
          </a:prstGeom>
          <a:noFill/>
        </p:spPr>
        <p:txBody>
          <a:bodyPr wrap="square" rtlCol="0">
            <a:spAutoFit/>
          </a:bodyPr>
          <a:lstStyle/>
          <a:p>
            <a:r>
              <a:rPr lang="it-IT" sz="1400" b="1" dirty="0">
                <a:solidFill>
                  <a:srgbClr val="F19126"/>
                </a:solidFill>
              </a:rPr>
              <a:t>FAO, ICES, FIN, NOAA, </a:t>
            </a:r>
            <a:r>
              <a:rPr lang="it-IT" sz="1400" b="1" dirty="0" err="1">
                <a:solidFill>
                  <a:srgbClr val="F19126"/>
                </a:solidFill>
              </a:rPr>
              <a:t>GeoMar</a:t>
            </a:r>
            <a:r>
              <a:rPr lang="it-IT" sz="1400" b="1" dirty="0">
                <a:solidFill>
                  <a:srgbClr val="F19126"/>
                </a:solidFill>
              </a:rPr>
              <a:t>, IRD </a:t>
            </a:r>
            <a:r>
              <a:rPr lang="it-IT" sz="1400" b="1" dirty="0" err="1">
                <a:solidFill>
                  <a:srgbClr val="F19126"/>
                </a:solidFill>
              </a:rPr>
              <a:t>Wageningen</a:t>
            </a:r>
            <a:r>
              <a:rPr lang="it-IT" sz="1400" b="1" dirty="0">
                <a:solidFill>
                  <a:srgbClr val="F19126"/>
                </a:solidFill>
              </a:rPr>
              <a:t> </a:t>
            </a:r>
            <a:r>
              <a:rPr lang="it-IT" sz="1400" b="1" dirty="0" err="1" smtClean="0">
                <a:solidFill>
                  <a:srgbClr val="F19126"/>
                </a:solidFill>
              </a:rPr>
              <a:t>Univ</a:t>
            </a:r>
            <a:r>
              <a:rPr lang="it-IT" sz="1400" b="1" dirty="0" smtClean="0">
                <a:solidFill>
                  <a:srgbClr val="F19126"/>
                </a:solidFill>
              </a:rPr>
              <a:t>. , </a:t>
            </a:r>
            <a:r>
              <a:rPr lang="it-IT" sz="1400" b="1" dirty="0">
                <a:solidFill>
                  <a:srgbClr val="F19126"/>
                </a:solidFill>
              </a:rPr>
              <a:t>ICCAT, IRD, </a:t>
            </a:r>
            <a:r>
              <a:rPr lang="it-IT" sz="1400" b="1" dirty="0" err="1">
                <a:solidFill>
                  <a:srgbClr val="F19126"/>
                </a:solidFill>
              </a:rPr>
              <a:t>Ifremer</a:t>
            </a:r>
            <a:r>
              <a:rPr lang="it-IT" sz="1400" b="1" dirty="0">
                <a:solidFill>
                  <a:srgbClr val="F19126"/>
                </a:solidFill>
              </a:rPr>
              <a:t> </a:t>
            </a:r>
          </a:p>
          <a:p>
            <a:pPr lvl="0"/>
            <a:endParaRPr lang="it-IT" sz="1600" b="1" dirty="0">
              <a:solidFill>
                <a:srgbClr val="F19126"/>
              </a:solidFill>
            </a:endParaRPr>
          </a:p>
          <a:p>
            <a:endParaRPr lang="it-IT" sz="1600" dirty="0"/>
          </a:p>
        </p:txBody>
      </p:sp>
      <p:sp>
        <p:nvSpPr>
          <p:cNvPr id="21" name="CasellaDiTesto 20"/>
          <p:cNvSpPr txBox="1"/>
          <p:nvPr/>
        </p:nvSpPr>
        <p:spPr>
          <a:xfrm>
            <a:off x="2252612" y="6013430"/>
            <a:ext cx="2398583" cy="1015663"/>
          </a:xfrm>
          <a:prstGeom prst="rect">
            <a:avLst/>
          </a:prstGeom>
          <a:noFill/>
        </p:spPr>
        <p:txBody>
          <a:bodyPr wrap="square" rtlCol="0">
            <a:spAutoFit/>
          </a:bodyPr>
          <a:lstStyle/>
          <a:p>
            <a:r>
              <a:rPr lang="it-IT" sz="1400" b="1" dirty="0" smtClean="0">
                <a:solidFill>
                  <a:srgbClr val="F19126"/>
                </a:solidFill>
              </a:rPr>
              <a:t>ICRE8, I2S</a:t>
            </a:r>
            <a:r>
              <a:rPr lang="it-IT" sz="1400" b="1" dirty="0" smtClean="0">
                <a:solidFill>
                  <a:srgbClr val="F19126"/>
                </a:solidFill>
              </a:rPr>
              <a:t>, CITE, </a:t>
            </a:r>
            <a:r>
              <a:rPr lang="it-IT" sz="1400" b="1" dirty="0" err="1" smtClean="0">
                <a:solidFill>
                  <a:srgbClr val="F19126"/>
                </a:solidFill>
              </a:rPr>
              <a:t>Aleia</a:t>
            </a:r>
            <a:r>
              <a:rPr lang="it-IT" sz="1400" b="1" dirty="0" smtClean="0">
                <a:solidFill>
                  <a:srgbClr val="F19126"/>
                </a:solidFill>
              </a:rPr>
              <a:t>,</a:t>
            </a:r>
            <a:r>
              <a:rPr lang="it-IT" sz="1400" b="1" dirty="0">
                <a:solidFill>
                  <a:srgbClr val="F19126"/>
                </a:solidFill>
              </a:rPr>
              <a:t> </a:t>
            </a:r>
            <a:r>
              <a:rPr lang="it-IT" sz="1400" b="1" dirty="0" err="1" smtClean="0">
                <a:solidFill>
                  <a:srgbClr val="F19126"/>
                </a:solidFill>
              </a:rPr>
              <a:t>Forkys</a:t>
            </a:r>
            <a:r>
              <a:rPr lang="it-IT" sz="1400" b="1" dirty="0" smtClean="0">
                <a:solidFill>
                  <a:srgbClr val="F19126"/>
                </a:solidFill>
              </a:rPr>
              <a:t>, </a:t>
            </a:r>
            <a:r>
              <a:rPr lang="it-IT" sz="1400" b="1" dirty="0" err="1" smtClean="0">
                <a:solidFill>
                  <a:srgbClr val="F19126"/>
                </a:solidFill>
              </a:rPr>
              <a:t>EllinikaPsaria</a:t>
            </a:r>
            <a:r>
              <a:rPr lang="it-IT" sz="1400" b="1" dirty="0" smtClean="0">
                <a:solidFill>
                  <a:srgbClr val="F19126"/>
                </a:solidFill>
              </a:rPr>
              <a:t>, </a:t>
            </a:r>
            <a:r>
              <a:rPr lang="mr-IN" sz="1400" b="1" dirty="0" smtClean="0">
                <a:solidFill>
                  <a:srgbClr val="F19126"/>
                </a:solidFill>
              </a:rPr>
              <a:t>…</a:t>
            </a:r>
            <a:r>
              <a:rPr lang="it-IT" sz="1400" b="1" dirty="0" smtClean="0">
                <a:solidFill>
                  <a:srgbClr val="F19126"/>
                </a:solidFill>
              </a:rPr>
              <a:t> </a:t>
            </a:r>
            <a:endParaRPr lang="it-IT" sz="1400" b="1" dirty="0">
              <a:solidFill>
                <a:srgbClr val="F19126"/>
              </a:solidFill>
            </a:endParaRPr>
          </a:p>
          <a:p>
            <a:pPr lvl="0"/>
            <a:endParaRPr lang="it-IT" sz="1600" b="1" dirty="0">
              <a:solidFill>
                <a:srgbClr val="F19126"/>
              </a:solidFill>
            </a:endParaRPr>
          </a:p>
          <a:p>
            <a:endParaRPr lang="it-IT" sz="1600" dirty="0"/>
          </a:p>
        </p:txBody>
      </p:sp>
      <p:sp>
        <p:nvSpPr>
          <p:cNvPr id="22" name="CasellaDiTesto 21"/>
          <p:cNvSpPr txBox="1"/>
          <p:nvPr/>
        </p:nvSpPr>
        <p:spPr>
          <a:xfrm>
            <a:off x="4492047" y="5949289"/>
            <a:ext cx="2398583" cy="607859"/>
          </a:xfrm>
          <a:prstGeom prst="rect">
            <a:avLst/>
          </a:prstGeom>
          <a:noFill/>
        </p:spPr>
        <p:txBody>
          <a:bodyPr wrap="square" rtlCol="0">
            <a:spAutoFit/>
          </a:bodyPr>
          <a:lstStyle/>
          <a:p>
            <a:pPr lvl="0" algn="just" defTabSz="533400">
              <a:lnSpc>
                <a:spcPct val="90000"/>
              </a:lnSpc>
              <a:spcBef>
                <a:spcPct val="0"/>
              </a:spcBef>
              <a:spcAft>
                <a:spcPct val="35000"/>
              </a:spcAft>
            </a:pPr>
            <a:r>
              <a:rPr lang="it-IT" sz="1400" b="1" dirty="0">
                <a:solidFill>
                  <a:srgbClr val="F19126"/>
                </a:solidFill>
              </a:rPr>
              <a:t>CLS, FAO, </a:t>
            </a:r>
            <a:r>
              <a:rPr lang="it-IT" sz="1400" b="1" dirty="0" err="1" smtClean="0">
                <a:solidFill>
                  <a:srgbClr val="F19126"/>
                </a:solidFill>
              </a:rPr>
              <a:t>Grid-Arendal</a:t>
            </a:r>
            <a:r>
              <a:rPr lang="it-IT" sz="1400" b="1" dirty="0" smtClean="0">
                <a:solidFill>
                  <a:srgbClr val="F19126"/>
                </a:solidFill>
              </a:rPr>
              <a:t>, JRC</a:t>
            </a:r>
            <a:endParaRPr lang="it-IT" sz="1600" b="1" dirty="0">
              <a:solidFill>
                <a:srgbClr val="F19126"/>
              </a:solidFill>
            </a:endParaRPr>
          </a:p>
          <a:p>
            <a:endParaRPr lang="it-IT" sz="1600" dirty="0"/>
          </a:p>
        </p:txBody>
      </p:sp>
      <p:sp>
        <p:nvSpPr>
          <p:cNvPr id="23" name="CasellaDiTesto 22"/>
          <p:cNvSpPr txBox="1"/>
          <p:nvPr/>
        </p:nvSpPr>
        <p:spPr>
          <a:xfrm>
            <a:off x="6778816" y="5933466"/>
            <a:ext cx="2398583" cy="995657"/>
          </a:xfrm>
          <a:prstGeom prst="rect">
            <a:avLst/>
          </a:prstGeom>
          <a:noFill/>
        </p:spPr>
        <p:txBody>
          <a:bodyPr wrap="square" rtlCol="0">
            <a:spAutoFit/>
          </a:bodyPr>
          <a:lstStyle/>
          <a:p>
            <a:pPr lvl="0" algn="just" defTabSz="533400">
              <a:lnSpc>
                <a:spcPct val="90000"/>
              </a:lnSpc>
              <a:spcBef>
                <a:spcPct val="0"/>
              </a:spcBef>
              <a:spcAft>
                <a:spcPct val="35000"/>
              </a:spcAft>
            </a:pPr>
            <a:r>
              <a:rPr lang="it-IT" sz="1400" b="1" dirty="0" smtClean="0">
                <a:solidFill>
                  <a:srgbClr val="F19126"/>
                </a:solidFill>
              </a:rPr>
              <a:t>ICES, IRD, ICCAT, </a:t>
            </a:r>
            <a:r>
              <a:rPr lang="it-IT" sz="1400" b="1" dirty="0" err="1" smtClean="0">
                <a:solidFill>
                  <a:srgbClr val="F19126"/>
                </a:solidFill>
              </a:rPr>
              <a:t>Univ</a:t>
            </a:r>
            <a:r>
              <a:rPr lang="it-IT" sz="1400" b="1" dirty="0" smtClean="0">
                <a:solidFill>
                  <a:srgbClr val="F19126"/>
                </a:solidFill>
              </a:rPr>
              <a:t>. Of </a:t>
            </a:r>
            <a:r>
              <a:rPr lang="it-IT" sz="1400" b="1" dirty="0" err="1" smtClean="0">
                <a:solidFill>
                  <a:srgbClr val="F19126"/>
                </a:solidFill>
              </a:rPr>
              <a:t>Athens</a:t>
            </a:r>
            <a:r>
              <a:rPr lang="it-IT" sz="1400" b="1" dirty="0" smtClean="0">
                <a:solidFill>
                  <a:srgbClr val="F19126"/>
                </a:solidFill>
              </a:rPr>
              <a:t>, </a:t>
            </a:r>
            <a:r>
              <a:rPr lang="it-IT" sz="1400" b="1" dirty="0" err="1" smtClean="0">
                <a:solidFill>
                  <a:srgbClr val="F19126"/>
                </a:solidFill>
              </a:rPr>
              <a:t>Univ</a:t>
            </a:r>
            <a:r>
              <a:rPr lang="it-IT" sz="1400" b="1" dirty="0" smtClean="0">
                <a:solidFill>
                  <a:srgbClr val="F19126"/>
                </a:solidFill>
              </a:rPr>
              <a:t>. of Pisa, </a:t>
            </a:r>
            <a:r>
              <a:rPr lang="it-IT" sz="1400" b="1" dirty="0">
                <a:solidFill>
                  <a:srgbClr val="F39223"/>
                </a:solidFill>
              </a:rPr>
              <a:t>World Maritime </a:t>
            </a:r>
            <a:r>
              <a:rPr lang="it-IT" sz="1400" b="1" dirty="0" err="1" smtClean="0">
                <a:solidFill>
                  <a:srgbClr val="F39223"/>
                </a:solidFill>
              </a:rPr>
              <a:t>University</a:t>
            </a:r>
            <a:r>
              <a:rPr lang="it-IT" sz="1400" b="1" dirty="0" smtClean="0">
                <a:solidFill>
                  <a:srgbClr val="F39223"/>
                </a:solidFill>
              </a:rPr>
              <a:t>,  </a:t>
            </a:r>
            <a:r>
              <a:rPr lang="mr-IN" sz="1400" b="1" dirty="0" smtClean="0">
                <a:solidFill>
                  <a:srgbClr val="F39223"/>
                </a:solidFill>
              </a:rPr>
              <a:t>…</a:t>
            </a:r>
            <a:r>
              <a:rPr lang="it-IT" sz="1400" b="1" dirty="0" smtClean="0">
                <a:solidFill>
                  <a:srgbClr val="F39223"/>
                </a:solidFill>
              </a:rPr>
              <a:t>.</a:t>
            </a:r>
            <a:endParaRPr lang="it-IT" sz="1600" b="1" dirty="0">
              <a:solidFill>
                <a:srgbClr val="F39223"/>
              </a:solidFill>
            </a:endParaRPr>
          </a:p>
          <a:p>
            <a:endParaRPr lang="it-IT" sz="1600" dirty="0"/>
          </a:p>
        </p:txBody>
      </p:sp>
    </p:spTree>
    <p:extLst>
      <p:ext uri="{BB962C8B-B14F-4D97-AF65-F5344CB8AC3E}">
        <p14:creationId xmlns:p14="http://schemas.microsoft.com/office/powerpoint/2010/main" val="765118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Rounded Rectangle 3"/>
          <p:cNvSpPr>
            <a:spLocks noChangeAspect="1"/>
          </p:cNvSpPr>
          <p:nvPr/>
        </p:nvSpPr>
        <p:spPr>
          <a:xfrm>
            <a:off x="2917223" y="3020102"/>
            <a:ext cx="4759505" cy="1506229"/>
          </a:xfrm>
          <a:prstGeom prst="roundRect">
            <a:avLst/>
          </a:prstGeom>
          <a:solidFill>
            <a:schemeClr val="accent1">
              <a:alpha val="50000"/>
            </a:schemeClr>
          </a:solidFill>
          <a:scene3d>
            <a:camera prst="perspectiveFront" fov="1500000">
              <a:rot lat="18239988" lon="0" rev="0"/>
            </a:camera>
            <a:lightRig rig="threePt" dir="t"/>
          </a:scene3d>
          <a:sp3d>
            <a:bevelT w="127000"/>
            <a:bevelB w="127000"/>
          </a:sp3d>
        </p:spPr>
        <p:style>
          <a:lnRef idx="1">
            <a:schemeClr val="accent1"/>
          </a:lnRef>
          <a:fillRef idx="3">
            <a:schemeClr val="accent1"/>
          </a:fillRef>
          <a:effectRef idx="2">
            <a:schemeClr val="accent1"/>
          </a:effectRef>
          <a:fontRef idx="minor">
            <a:schemeClr val="lt1"/>
          </a:fontRef>
        </p:style>
        <p:txBody>
          <a:bodyPr lIns="51431" tIns="25715" rIns="51431" bIns="25715" anchor="ctr"/>
          <a:lstStyle/>
          <a:p>
            <a:pPr algn="ctr">
              <a:defRPr/>
            </a:pPr>
            <a:endParaRPr lang="en-US" sz="1013">
              <a:latin typeface="Arial"/>
              <a:cs typeface="Arial"/>
            </a:endParaRPr>
          </a:p>
        </p:txBody>
      </p:sp>
      <p:sp>
        <p:nvSpPr>
          <p:cNvPr id="226" name="Rounded Rectangle 3"/>
          <p:cNvSpPr>
            <a:spLocks noChangeAspect="1"/>
          </p:cNvSpPr>
          <p:nvPr/>
        </p:nvSpPr>
        <p:spPr>
          <a:xfrm>
            <a:off x="5021904" y="4611573"/>
            <a:ext cx="1990272" cy="1408819"/>
          </a:xfrm>
          <a:prstGeom prst="roundRect">
            <a:avLst/>
          </a:prstGeom>
          <a:solidFill>
            <a:schemeClr val="accent1">
              <a:alpha val="50000"/>
            </a:schemeClr>
          </a:solidFill>
          <a:scene3d>
            <a:camera prst="perspectiveFront" fov="1500000">
              <a:rot lat="18239988" lon="0" rev="0"/>
            </a:camera>
            <a:lightRig rig="threePt" dir="t"/>
          </a:scene3d>
          <a:sp3d>
            <a:bevelT w="127000"/>
            <a:bevelB w="127000"/>
          </a:sp3d>
        </p:spPr>
        <p:style>
          <a:lnRef idx="1">
            <a:schemeClr val="accent1"/>
          </a:lnRef>
          <a:fillRef idx="3">
            <a:schemeClr val="accent1"/>
          </a:fillRef>
          <a:effectRef idx="2">
            <a:schemeClr val="accent1"/>
          </a:effectRef>
          <a:fontRef idx="minor">
            <a:schemeClr val="lt1"/>
          </a:fontRef>
        </p:style>
        <p:txBody>
          <a:bodyPr lIns="51431" tIns="25715" rIns="51431" bIns="25715" anchor="ctr"/>
          <a:lstStyle/>
          <a:p>
            <a:pPr algn="ctr">
              <a:defRPr/>
            </a:pPr>
            <a:endParaRPr lang="en-US" sz="1013" b="1">
              <a:latin typeface="Arial"/>
              <a:cs typeface="Arial"/>
            </a:endParaRPr>
          </a:p>
        </p:txBody>
      </p:sp>
      <p:sp>
        <p:nvSpPr>
          <p:cNvPr id="227" name="Rounded Rectangle 3"/>
          <p:cNvSpPr>
            <a:spLocks noChangeAspect="1"/>
          </p:cNvSpPr>
          <p:nvPr/>
        </p:nvSpPr>
        <p:spPr>
          <a:xfrm>
            <a:off x="7074798" y="4718670"/>
            <a:ext cx="1758980" cy="1295193"/>
          </a:xfrm>
          <a:prstGeom prst="roundRect">
            <a:avLst/>
          </a:prstGeom>
          <a:solidFill>
            <a:schemeClr val="accent1">
              <a:alpha val="50000"/>
            </a:schemeClr>
          </a:solidFill>
          <a:scene3d>
            <a:camera prst="perspectiveFront" fov="1500000">
              <a:rot lat="18239988" lon="0" rev="0"/>
            </a:camera>
            <a:lightRig rig="threePt" dir="t"/>
          </a:scene3d>
          <a:sp3d>
            <a:bevelT w="127000"/>
            <a:bevelB w="127000"/>
          </a:sp3d>
        </p:spPr>
        <p:style>
          <a:lnRef idx="1">
            <a:schemeClr val="accent1"/>
          </a:lnRef>
          <a:fillRef idx="3">
            <a:schemeClr val="accent1"/>
          </a:fillRef>
          <a:effectRef idx="2">
            <a:schemeClr val="accent1"/>
          </a:effectRef>
          <a:fontRef idx="minor">
            <a:schemeClr val="lt1"/>
          </a:fontRef>
        </p:style>
        <p:txBody>
          <a:bodyPr lIns="51431" tIns="25715" rIns="51431" bIns="25715" anchor="ctr"/>
          <a:lstStyle/>
          <a:p>
            <a:pPr algn="ctr">
              <a:defRPr/>
            </a:pPr>
            <a:endParaRPr lang="en-US" sz="1013" b="1">
              <a:latin typeface="Arial"/>
              <a:cs typeface="Arial"/>
            </a:endParaRPr>
          </a:p>
        </p:txBody>
      </p:sp>
      <p:sp>
        <p:nvSpPr>
          <p:cNvPr id="217" name="Rounded Rectangle 3"/>
          <p:cNvSpPr>
            <a:spLocks noChangeAspect="1"/>
          </p:cNvSpPr>
          <p:nvPr/>
        </p:nvSpPr>
        <p:spPr>
          <a:xfrm>
            <a:off x="2796973" y="4565186"/>
            <a:ext cx="1962753" cy="1288534"/>
          </a:xfrm>
          <a:prstGeom prst="roundRect">
            <a:avLst/>
          </a:prstGeom>
          <a:solidFill>
            <a:schemeClr val="accent1">
              <a:alpha val="50000"/>
            </a:schemeClr>
          </a:solidFill>
          <a:scene3d>
            <a:camera prst="perspectiveFront" fov="1500000">
              <a:rot lat="18239988" lon="0" rev="0"/>
            </a:camera>
            <a:lightRig rig="threePt" dir="t"/>
          </a:scene3d>
          <a:sp3d>
            <a:bevelT w="127000"/>
            <a:bevelB w="127000"/>
          </a:sp3d>
        </p:spPr>
        <p:style>
          <a:lnRef idx="1">
            <a:schemeClr val="accent1"/>
          </a:lnRef>
          <a:fillRef idx="3">
            <a:schemeClr val="accent1"/>
          </a:fillRef>
          <a:effectRef idx="2">
            <a:schemeClr val="accent1"/>
          </a:effectRef>
          <a:fontRef idx="minor">
            <a:schemeClr val="lt1"/>
          </a:fontRef>
        </p:style>
        <p:txBody>
          <a:bodyPr lIns="51431" tIns="25715" rIns="51431" bIns="25715" anchor="ctr"/>
          <a:lstStyle/>
          <a:p>
            <a:pPr algn="ctr">
              <a:defRPr/>
            </a:pPr>
            <a:endParaRPr lang="en-US" sz="1013">
              <a:latin typeface="Arial"/>
              <a:cs typeface="Arial"/>
            </a:endParaRPr>
          </a:p>
        </p:txBody>
      </p:sp>
      <p:sp>
        <p:nvSpPr>
          <p:cNvPr id="283" name="Right Arrow 282"/>
          <p:cNvSpPr/>
          <p:nvPr/>
        </p:nvSpPr>
        <p:spPr>
          <a:xfrm rot="13917012">
            <a:off x="6914526" y="4425929"/>
            <a:ext cx="916803" cy="35417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1" name="Curved Left Arrow 10"/>
          <p:cNvSpPr/>
          <p:nvPr/>
        </p:nvSpPr>
        <p:spPr>
          <a:xfrm flipH="1">
            <a:off x="1711988" y="3969939"/>
            <a:ext cx="1157554" cy="1331994"/>
          </a:xfrm>
          <a:prstGeom prst="curvedLeftArrow">
            <a:avLst>
              <a:gd name="adj1" fmla="val 10542"/>
              <a:gd name="adj2" fmla="val 50000"/>
              <a:gd name="adj3" fmla="val 25000"/>
            </a:avLst>
          </a:prstGeom>
        </p:spPr>
        <p:style>
          <a:lnRef idx="1">
            <a:schemeClr val="accent1"/>
          </a:lnRef>
          <a:fillRef idx="3">
            <a:schemeClr val="accent1"/>
          </a:fillRef>
          <a:effectRef idx="2">
            <a:schemeClr val="accent1"/>
          </a:effectRef>
          <a:fontRef idx="minor">
            <a:schemeClr val="lt1"/>
          </a:fontRef>
        </p:style>
        <p:txBody>
          <a:bodyPr lIns="51431" tIns="25715" rIns="51431" bIns="25715" spcCol="0" rtlCol="0" anchor="ctr"/>
          <a:lstStyle/>
          <a:p>
            <a:pPr algn="ctr"/>
            <a:endParaRPr lang="en-US" sz="1013">
              <a:solidFill>
                <a:schemeClr val="tx1"/>
              </a:solidFill>
            </a:endParaRPr>
          </a:p>
        </p:txBody>
      </p:sp>
      <p:sp>
        <p:nvSpPr>
          <p:cNvPr id="12" name="TextBox 15"/>
          <p:cNvSpPr txBox="1">
            <a:spLocks noChangeAspect="1" noChangeArrowheads="1"/>
          </p:cNvSpPr>
          <p:nvPr/>
        </p:nvSpPr>
        <p:spPr bwMode="auto">
          <a:xfrm rot="16200000">
            <a:off x="1853372" y="4310053"/>
            <a:ext cx="885666" cy="267376"/>
          </a:xfrm>
          <a:prstGeom prst="rect">
            <a:avLst/>
          </a:prstGeom>
          <a:noFill/>
          <a:ln w="9525">
            <a:noFill/>
            <a:miter lim="800000"/>
            <a:headEnd/>
            <a:tailEnd/>
          </a:ln>
        </p:spPr>
        <p:txBody>
          <a:bodyPr wrap="square" lIns="51431" tIns="25715" rIns="51431" bIns="25715">
            <a:spAutoFit/>
          </a:bodyPr>
          <a:lstStyle/>
          <a:p>
            <a:r>
              <a:rPr lang="en-US" sz="1400" dirty="0">
                <a:solidFill>
                  <a:schemeClr val="accent1"/>
                </a:solidFill>
              </a:rPr>
              <a:t>Integrates</a:t>
            </a:r>
          </a:p>
        </p:txBody>
      </p:sp>
      <p:pic>
        <p:nvPicPr>
          <p:cNvPr id="42" name="Picture 41" descr="EGI-LogoRef.png"/>
          <p:cNvPicPr>
            <a:picLocks noChangeAspect="1"/>
          </p:cNvPicPr>
          <p:nvPr/>
        </p:nvPicPr>
        <p:blipFill rotWithShape="1">
          <a:blip r:embed="rId3" cstate="print">
            <a:extLst>
              <a:ext uri="{28A0092B-C50C-407E-A947-70E740481C1C}">
                <a14:useLocalDpi xmlns:a14="http://schemas.microsoft.com/office/drawing/2010/main" val="0"/>
              </a:ext>
            </a:extLst>
          </a:blip>
          <a:srcRect t="10950" b="14449"/>
          <a:stretch/>
        </p:blipFill>
        <p:spPr>
          <a:xfrm>
            <a:off x="5528964" y="4998791"/>
            <a:ext cx="475550" cy="311113"/>
          </a:xfrm>
          <a:prstGeom prst="rect">
            <a:avLst/>
          </a:prstGeom>
        </p:spPr>
      </p:pic>
      <p:pic>
        <p:nvPicPr>
          <p:cNvPr id="43" name="Picture 42" descr="Microsoft-Azure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606" y="5439670"/>
            <a:ext cx="565616" cy="200231"/>
          </a:xfrm>
          <a:prstGeom prst="rect">
            <a:avLst/>
          </a:prstGeom>
        </p:spPr>
      </p:pic>
      <p:pic>
        <p:nvPicPr>
          <p:cNvPr id="52" name="Picture 51"/>
          <p:cNvPicPr>
            <a:picLocks noChangeAspect="1"/>
          </p:cNvPicPr>
          <p:nvPr/>
        </p:nvPicPr>
        <p:blipFill>
          <a:blip r:embed="rId5"/>
          <a:stretch>
            <a:fillRect/>
          </a:stretch>
        </p:blipFill>
        <p:spPr>
          <a:xfrm>
            <a:off x="8037555" y="5124042"/>
            <a:ext cx="485801" cy="296523"/>
          </a:xfrm>
          <a:prstGeom prst="rect">
            <a:avLst/>
          </a:prstGeom>
        </p:spPr>
      </p:pic>
      <p:sp>
        <p:nvSpPr>
          <p:cNvPr id="271" name="TextBox 270"/>
          <p:cNvSpPr txBox="1"/>
          <p:nvPr/>
        </p:nvSpPr>
        <p:spPr>
          <a:xfrm>
            <a:off x="7274354" y="5405109"/>
            <a:ext cx="485216" cy="265457"/>
          </a:xfrm>
          <a:prstGeom prst="rect">
            <a:avLst/>
          </a:prstGeom>
          <a:noFill/>
        </p:spPr>
        <p:txBody>
          <a:bodyPr wrap="square" rtlCol="0">
            <a:spAutoFit/>
          </a:bodyPr>
          <a:lstStyle/>
          <a:p>
            <a:pPr algn="ctr"/>
            <a:r>
              <a:rPr lang="en-GB" sz="1125" dirty="0">
                <a:solidFill>
                  <a:srgbClr val="FF0000"/>
                </a:solidFill>
                <a:latin typeface="Bernard MT Condensed" panose="02050806060905020404" pitchFamily="18" charset="0"/>
              </a:rPr>
              <a:t>WPS</a:t>
            </a:r>
          </a:p>
        </p:txBody>
      </p:sp>
      <p:sp>
        <p:nvSpPr>
          <p:cNvPr id="272" name="Right Arrow 271"/>
          <p:cNvSpPr/>
          <p:nvPr/>
        </p:nvSpPr>
        <p:spPr>
          <a:xfrm rot="17534825">
            <a:off x="3696816" y="4381599"/>
            <a:ext cx="754991" cy="335657"/>
          </a:xfrm>
          <a:prstGeom prst="rightArrow">
            <a:avLst>
              <a:gd name="adj1" fmla="val 6131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nvGrpSpPr>
          <p:cNvPr id="135" name="Group 636"/>
          <p:cNvGrpSpPr>
            <a:grpSpLocks noChangeAspect="1"/>
          </p:cNvGrpSpPr>
          <p:nvPr/>
        </p:nvGrpSpPr>
        <p:grpSpPr bwMode="auto">
          <a:xfrm>
            <a:off x="4097663" y="5254317"/>
            <a:ext cx="230695" cy="210178"/>
            <a:chOff x="3100" y="3217"/>
            <a:chExt cx="348" cy="268"/>
          </a:xfrm>
          <a:solidFill>
            <a:srgbClr val="125E89"/>
          </a:solidFill>
        </p:grpSpPr>
        <p:sp>
          <p:nvSpPr>
            <p:cNvPr id="199" name="AutoShape 633"/>
            <p:cNvSpPr>
              <a:spLocks noChangeArrowheads="1"/>
            </p:cNvSpPr>
            <p:nvPr/>
          </p:nvSpPr>
          <p:spPr bwMode="auto">
            <a:xfrm>
              <a:off x="3100" y="3370"/>
              <a:ext cx="288" cy="115"/>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200" name="AutoShape 634"/>
            <p:cNvSpPr>
              <a:spLocks noChangeArrowheads="1"/>
            </p:cNvSpPr>
            <p:nvPr/>
          </p:nvSpPr>
          <p:spPr bwMode="auto">
            <a:xfrm>
              <a:off x="3145" y="3303"/>
              <a:ext cx="288" cy="114"/>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201" name="AutoShape 635"/>
            <p:cNvSpPr>
              <a:spLocks noChangeArrowheads="1"/>
            </p:cNvSpPr>
            <p:nvPr/>
          </p:nvSpPr>
          <p:spPr bwMode="auto">
            <a:xfrm>
              <a:off x="3160" y="3217"/>
              <a:ext cx="288" cy="114"/>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grpSp>
      <p:grpSp>
        <p:nvGrpSpPr>
          <p:cNvPr id="141" name="Group 182"/>
          <p:cNvGrpSpPr>
            <a:grpSpLocks noChangeAspect="1"/>
          </p:cNvGrpSpPr>
          <p:nvPr/>
        </p:nvGrpSpPr>
        <p:grpSpPr bwMode="auto">
          <a:xfrm flipH="1">
            <a:off x="7660431" y="5040588"/>
            <a:ext cx="296046" cy="312156"/>
            <a:chOff x="3244" y="3940"/>
            <a:chExt cx="1007" cy="1047"/>
          </a:xfrm>
          <a:solidFill>
            <a:srgbClr val="125E89"/>
          </a:solidFill>
        </p:grpSpPr>
        <p:sp>
          <p:nvSpPr>
            <p:cNvPr id="179" name="Freeform 179"/>
            <p:cNvSpPr>
              <a:spLocks/>
            </p:cNvSpPr>
            <p:nvPr/>
          </p:nvSpPr>
          <p:spPr bwMode="auto">
            <a:xfrm>
              <a:off x="3244" y="3940"/>
              <a:ext cx="614" cy="613"/>
            </a:xfrm>
            <a:custGeom>
              <a:avLst/>
              <a:gdLst>
                <a:gd name="T0" fmla="*/ 4725 w 9817"/>
                <a:gd name="T1" fmla="*/ 1045 h 9817"/>
                <a:gd name="T2" fmla="*/ 5732 w 9817"/>
                <a:gd name="T3" fmla="*/ 1170 h 9817"/>
                <a:gd name="T4" fmla="*/ 6866 w 9817"/>
                <a:gd name="T5" fmla="*/ 307 h 9817"/>
                <a:gd name="T6" fmla="*/ 7710 w 9817"/>
                <a:gd name="T7" fmla="*/ 740 h 9817"/>
                <a:gd name="T8" fmla="*/ 7467 w 9817"/>
                <a:gd name="T9" fmla="*/ 2079 h 9817"/>
                <a:gd name="T10" fmla="*/ 8069 w 9817"/>
                <a:gd name="T11" fmla="*/ 2853 h 9817"/>
                <a:gd name="T12" fmla="*/ 9519 w 9817"/>
                <a:gd name="T13" fmla="*/ 2979 h 9817"/>
                <a:gd name="T14" fmla="*/ 9817 w 9817"/>
                <a:gd name="T15" fmla="*/ 3887 h 9817"/>
                <a:gd name="T16" fmla="*/ 8781 w 9817"/>
                <a:gd name="T17" fmla="*/ 4858 h 9817"/>
                <a:gd name="T18" fmla="*/ 8684 w 9817"/>
                <a:gd name="T19" fmla="*/ 5868 h 9817"/>
                <a:gd name="T20" fmla="*/ 9519 w 9817"/>
                <a:gd name="T21" fmla="*/ 6866 h 9817"/>
                <a:gd name="T22" fmla="*/ 9079 w 9817"/>
                <a:gd name="T23" fmla="*/ 7711 h 9817"/>
                <a:gd name="T24" fmla="*/ 7674 w 9817"/>
                <a:gd name="T25" fmla="*/ 7542 h 9817"/>
                <a:gd name="T26" fmla="*/ 6936 w 9817"/>
                <a:gd name="T27" fmla="*/ 8106 h 9817"/>
                <a:gd name="T28" fmla="*/ 6866 w 9817"/>
                <a:gd name="T29" fmla="*/ 9519 h 9817"/>
                <a:gd name="T30" fmla="*/ 5929 w 9817"/>
                <a:gd name="T31" fmla="*/ 9817 h 9817"/>
                <a:gd name="T32" fmla="*/ 5029 w 9817"/>
                <a:gd name="T33" fmla="*/ 8745 h 9817"/>
                <a:gd name="T34" fmla="*/ 4022 w 9817"/>
                <a:gd name="T35" fmla="*/ 8648 h 9817"/>
                <a:gd name="T36" fmla="*/ 2979 w 9817"/>
                <a:gd name="T37" fmla="*/ 9519 h 9817"/>
                <a:gd name="T38" fmla="*/ 2115 w 9817"/>
                <a:gd name="T39" fmla="*/ 9080 h 9817"/>
                <a:gd name="T40" fmla="*/ 2115 w 9817"/>
                <a:gd name="T41" fmla="*/ 7440 h 9817"/>
                <a:gd name="T42" fmla="*/ 1539 w 9817"/>
                <a:gd name="T43" fmla="*/ 6667 h 9817"/>
                <a:gd name="T44" fmla="*/ 307 w 9817"/>
                <a:gd name="T45" fmla="*/ 6866 h 9817"/>
                <a:gd name="T46" fmla="*/ 0 w 9817"/>
                <a:gd name="T47" fmla="*/ 5930 h 9817"/>
                <a:gd name="T48" fmla="*/ 1072 w 9817"/>
                <a:gd name="T49" fmla="*/ 4923 h 9817"/>
                <a:gd name="T50" fmla="*/ 1207 w 9817"/>
                <a:gd name="T51" fmla="*/ 3924 h 9817"/>
                <a:gd name="T52" fmla="*/ 307 w 9817"/>
                <a:gd name="T53" fmla="*/ 2979 h 9817"/>
                <a:gd name="T54" fmla="*/ 740 w 9817"/>
                <a:gd name="T55" fmla="*/ 2079 h 9817"/>
                <a:gd name="T56" fmla="*/ 2017 w 9817"/>
                <a:gd name="T57" fmla="*/ 2447 h 9817"/>
                <a:gd name="T58" fmla="*/ 2717 w 9817"/>
                <a:gd name="T59" fmla="*/ 1846 h 9817"/>
                <a:gd name="T60" fmla="*/ 2979 w 9817"/>
                <a:gd name="T61" fmla="*/ 307 h 9817"/>
                <a:gd name="T62" fmla="*/ 3887 w 9817"/>
                <a:gd name="T63" fmla="*/ 0 h 9817"/>
                <a:gd name="T64" fmla="*/ 4725 w 9817"/>
                <a:gd name="T65" fmla="*/ 1045 h 9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17"/>
                <a:gd name="T100" fmla="*/ 0 h 9817"/>
                <a:gd name="T101" fmla="*/ 9817 w 9817"/>
                <a:gd name="T102" fmla="*/ 9817 h 98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sp>
          <p:nvSpPr>
            <p:cNvPr id="180" name="Freeform 181"/>
            <p:cNvSpPr>
              <a:spLocks/>
            </p:cNvSpPr>
            <p:nvPr/>
          </p:nvSpPr>
          <p:spPr bwMode="auto">
            <a:xfrm>
              <a:off x="3632" y="4366"/>
              <a:ext cx="619" cy="621"/>
            </a:xfrm>
            <a:custGeom>
              <a:avLst/>
              <a:gdLst>
                <a:gd name="T0" fmla="*/ 2914 w 9915"/>
                <a:gd name="T1" fmla="*/ 1675 h 9953"/>
                <a:gd name="T2" fmla="*/ 3887 w 9915"/>
                <a:gd name="T3" fmla="*/ 1269 h 9953"/>
                <a:gd name="T4" fmla="*/ 4453 w 9915"/>
                <a:gd name="T5" fmla="*/ 0 h 9953"/>
                <a:gd name="T6" fmla="*/ 5426 w 9915"/>
                <a:gd name="T7" fmla="*/ 0 h 9953"/>
                <a:gd name="T8" fmla="*/ 5829 w 9915"/>
                <a:gd name="T9" fmla="*/ 1269 h 9953"/>
                <a:gd name="T10" fmla="*/ 6728 w 9915"/>
                <a:gd name="T11" fmla="*/ 1638 h 9953"/>
                <a:gd name="T12" fmla="*/ 8069 w 9915"/>
                <a:gd name="T13" fmla="*/ 1036 h 9953"/>
                <a:gd name="T14" fmla="*/ 8779 w 9915"/>
                <a:gd name="T15" fmla="*/ 1748 h 9953"/>
                <a:gd name="T16" fmla="*/ 8303 w 9915"/>
                <a:gd name="T17" fmla="*/ 3050 h 9953"/>
                <a:gd name="T18" fmla="*/ 8671 w 9915"/>
                <a:gd name="T19" fmla="*/ 3987 h 9953"/>
                <a:gd name="T20" fmla="*/ 9915 w 9915"/>
                <a:gd name="T21" fmla="*/ 4490 h 9953"/>
                <a:gd name="T22" fmla="*/ 9915 w 9915"/>
                <a:gd name="T23" fmla="*/ 5427 h 9953"/>
                <a:gd name="T24" fmla="*/ 8611 w 9915"/>
                <a:gd name="T25" fmla="*/ 5930 h 9953"/>
                <a:gd name="T26" fmla="*/ 8241 w 9915"/>
                <a:gd name="T27" fmla="*/ 6802 h 9953"/>
                <a:gd name="T28" fmla="*/ 8843 w 9915"/>
                <a:gd name="T29" fmla="*/ 8070 h 9953"/>
                <a:gd name="T30" fmla="*/ 8177 w 9915"/>
                <a:gd name="T31" fmla="*/ 8808 h 9953"/>
                <a:gd name="T32" fmla="*/ 6863 w 9915"/>
                <a:gd name="T33" fmla="*/ 8279 h 9953"/>
                <a:gd name="T34" fmla="*/ 5929 w 9915"/>
                <a:gd name="T35" fmla="*/ 8648 h 9953"/>
                <a:gd name="T36" fmla="*/ 5460 w 9915"/>
                <a:gd name="T37" fmla="*/ 9953 h 9953"/>
                <a:gd name="T38" fmla="*/ 4453 w 9915"/>
                <a:gd name="T39" fmla="*/ 9953 h 9953"/>
                <a:gd name="T40" fmla="*/ 3716 w 9915"/>
                <a:gd name="T41" fmla="*/ 8513 h 9953"/>
                <a:gd name="T42" fmla="*/ 2844 w 9915"/>
                <a:gd name="T43" fmla="*/ 8107 h 9953"/>
                <a:gd name="T44" fmla="*/ 1846 w 9915"/>
                <a:gd name="T45" fmla="*/ 8845 h 9953"/>
                <a:gd name="T46" fmla="*/ 1142 w 9915"/>
                <a:gd name="T47" fmla="*/ 8145 h 9953"/>
                <a:gd name="T48" fmla="*/ 1609 w 9915"/>
                <a:gd name="T49" fmla="*/ 6765 h 9953"/>
                <a:gd name="T50" fmla="*/ 1241 w 9915"/>
                <a:gd name="T51" fmla="*/ 5866 h 9953"/>
                <a:gd name="T52" fmla="*/ 0 w 9915"/>
                <a:gd name="T53" fmla="*/ 5427 h 9953"/>
                <a:gd name="T54" fmla="*/ 0 w 9915"/>
                <a:gd name="T55" fmla="*/ 4453 h 9953"/>
                <a:gd name="T56" fmla="*/ 1241 w 9915"/>
                <a:gd name="T57" fmla="*/ 4159 h 9953"/>
                <a:gd name="T58" fmla="*/ 1539 w 9915"/>
                <a:gd name="T59" fmla="*/ 3287 h 9953"/>
                <a:gd name="T60" fmla="*/ 1035 w 9915"/>
                <a:gd name="T61" fmla="*/ 1847 h 9953"/>
                <a:gd name="T62" fmla="*/ 1711 w 9915"/>
                <a:gd name="T63" fmla="*/ 1143 h 9953"/>
                <a:gd name="T64" fmla="*/ 2914 w 9915"/>
                <a:gd name="T65" fmla="*/ 1675 h 99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15"/>
                <a:gd name="T100" fmla="*/ 0 h 9953"/>
                <a:gd name="T101" fmla="*/ 9915 w 9915"/>
                <a:gd name="T102" fmla="*/ 9953 h 99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sp>
          <p:nvSpPr>
            <p:cNvPr id="181" name="Freeform 178"/>
            <p:cNvSpPr>
              <a:spLocks/>
            </p:cNvSpPr>
            <p:nvPr/>
          </p:nvSpPr>
          <p:spPr bwMode="auto">
            <a:xfrm>
              <a:off x="3483" y="4179"/>
              <a:ext cx="135" cy="137"/>
            </a:xfrm>
            <a:custGeom>
              <a:avLst/>
              <a:gdLst>
                <a:gd name="T0" fmla="*/ 962 w 2177"/>
                <a:gd name="T1" fmla="*/ 6 h 2202"/>
                <a:gd name="T2" fmla="*/ 834 w 2177"/>
                <a:gd name="T3" fmla="*/ 26 h 2202"/>
                <a:gd name="T4" fmla="*/ 712 w 2177"/>
                <a:gd name="T5" fmla="*/ 61 h 2202"/>
                <a:gd name="T6" fmla="*/ 596 w 2177"/>
                <a:gd name="T7" fmla="*/ 112 h 2202"/>
                <a:gd name="T8" fmla="*/ 485 w 2177"/>
                <a:gd name="T9" fmla="*/ 179 h 2202"/>
                <a:gd name="T10" fmla="*/ 380 w 2177"/>
                <a:gd name="T11" fmla="*/ 262 h 2202"/>
                <a:gd name="T12" fmla="*/ 280 w 2177"/>
                <a:gd name="T13" fmla="*/ 360 h 2202"/>
                <a:gd name="T14" fmla="*/ 194 w 2177"/>
                <a:gd name="T15" fmla="*/ 464 h 2202"/>
                <a:gd name="T16" fmla="*/ 124 w 2177"/>
                <a:gd name="T17" fmla="*/ 573 h 2202"/>
                <a:gd name="T18" fmla="*/ 69 w 2177"/>
                <a:gd name="T19" fmla="*/ 689 h 2202"/>
                <a:gd name="T20" fmla="*/ 31 w 2177"/>
                <a:gd name="T21" fmla="*/ 810 h 2202"/>
                <a:gd name="T22" fmla="*/ 8 w 2177"/>
                <a:gd name="T23" fmla="*/ 936 h 2202"/>
                <a:gd name="T24" fmla="*/ 0 w 2177"/>
                <a:gd name="T25" fmla="*/ 1069 h 2202"/>
                <a:gd name="T26" fmla="*/ 8 w 2177"/>
                <a:gd name="T27" fmla="*/ 1210 h 2202"/>
                <a:gd name="T28" fmla="*/ 31 w 2177"/>
                <a:gd name="T29" fmla="*/ 1344 h 2202"/>
                <a:gd name="T30" fmla="*/ 69 w 2177"/>
                <a:gd name="T31" fmla="*/ 1473 h 2202"/>
                <a:gd name="T32" fmla="*/ 124 w 2177"/>
                <a:gd name="T33" fmla="*/ 1595 h 2202"/>
                <a:gd name="T34" fmla="*/ 194 w 2177"/>
                <a:gd name="T35" fmla="*/ 1711 h 2202"/>
                <a:gd name="T36" fmla="*/ 280 w 2177"/>
                <a:gd name="T37" fmla="*/ 1822 h 2202"/>
                <a:gd name="T38" fmla="*/ 380 w 2177"/>
                <a:gd name="T39" fmla="*/ 1925 h 2202"/>
                <a:gd name="T40" fmla="*/ 485 w 2177"/>
                <a:gd name="T41" fmla="*/ 2012 h 2202"/>
                <a:gd name="T42" fmla="*/ 596 w 2177"/>
                <a:gd name="T43" fmla="*/ 2084 h 2202"/>
                <a:gd name="T44" fmla="*/ 712 w 2177"/>
                <a:gd name="T45" fmla="*/ 2138 h 2202"/>
                <a:gd name="T46" fmla="*/ 834 w 2177"/>
                <a:gd name="T47" fmla="*/ 2176 h 2202"/>
                <a:gd name="T48" fmla="*/ 962 w 2177"/>
                <a:gd name="T49" fmla="*/ 2197 h 2202"/>
                <a:gd name="T50" fmla="*/ 1096 w 2177"/>
                <a:gd name="T51" fmla="*/ 2201 h 2202"/>
                <a:gd name="T52" fmla="*/ 1233 w 2177"/>
                <a:gd name="T53" fmla="*/ 2191 h 2202"/>
                <a:gd name="T54" fmla="*/ 1364 w 2177"/>
                <a:gd name="T55" fmla="*/ 2162 h 2202"/>
                <a:gd name="T56" fmla="*/ 1489 w 2177"/>
                <a:gd name="T57" fmla="*/ 2118 h 2202"/>
                <a:gd name="T58" fmla="*/ 1607 w 2177"/>
                <a:gd name="T59" fmla="*/ 2058 h 2202"/>
                <a:gd name="T60" fmla="*/ 1719 w 2177"/>
                <a:gd name="T61" fmla="*/ 1980 h 2202"/>
                <a:gd name="T62" fmla="*/ 1827 w 2177"/>
                <a:gd name="T63" fmla="*/ 1886 h 2202"/>
                <a:gd name="T64" fmla="*/ 1925 w 2177"/>
                <a:gd name="T65" fmla="*/ 1779 h 2202"/>
                <a:gd name="T66" fmla="*/ 2007 w 2177"/>
                <a:gd name="T67" fmla="*/ 1665 h 2202"/>
                <a:gd name="T68" fmla="*/ 2072 w 2177"/>
                <a:gd name="T69" fmla="*/ 1547 h 2202"/>
                <a:gd name="T70" fmla="*/ 2122 w 2177"/>
                <a:gd name="T71" fmla="*/ 1422 h 2202"/>
                <a:gd name="T72" fmla="*/ 2156 w 2177"/>
                <a:gd name="T73" fmla="*/ 1291 h 2202"/>
                <a:gd name="T74" fmla="*/ 2174 w 2177"/>
                <a:gd name="T75" fmla="*/ 1154 h 2202"/>
                <a:gd name="T76" fmla="*/ 2176 w 2177"/>
                <a:gd name="T77" fmla="*/ 1015 h 2202"/>
                <a:gd name="T78" fmla="*/ 2161 w 2177"/>
                <a:gd name="T79" fmla="*/ 885 h 2202"/>
                <a:gd name="T80" fmla="*/ 2131 w 2177"/>
                <a:gd name="T81" fmla="*/ 761 h 2202"/>
                <a:gd name="T82" fmla="*/ 2083 w 2177"/>
                <a:gd name="T83" fmla="*/ 642 h 2202"/>
                <a:gd name="T84" fmla="*/ 2021 w 2177"/>
                <a:gd name="T85" fmla="*/ 529 h 2202"/>
                <a:gd name="T86" fmla="*/ 1943 w 2177"/>
                <a:gd name="T87" fmla="*/ 422 h 2202"/>
                <a:gd name="T88" fmla="*/ 1848 w 2177"/>
                <a:gd name="T89" fmla="*/ 319 h 2202"/>
                <a:gd name="T90" fmla="*/ 1741 w 2177"/>
                <a:gd name="T91" fmla="*/ 227 h 2202"/>
                <a:gd name="T92" fmla="*/ 1630 w 2177"/>
                <a:gd name="T93" fmla="*/ 150 h 2202"/>
                <a:gd name="T94" fmla="*/ 1513 w 2177"/>
                <a:gd name="T95" fmla="*/ 90 h 2202"/>
                <a:gd name="T96" fmla="*/ 1389 w 2177"/>
                <a:gd name="T97" fmla="*/ 45 h 2202"/>
                <a:gd name="T98" fmla="*/ 1260 w 2177"/>
                <a:gd name="T99" fmla="*/ 15 h 2202"/>
                <a:gd name="T100" fmla="*/ 1125 w 2177"/>
                <a:gd name="T101" fmla="*/ 2 h 2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77"/>
                <a:gd name="T154" fmla="*/ 0 h 2202"/>
                <a:gd name="T155" fmla="*/ 2177 w 2177"/>
                <a:gd name="T156" fmla="*/ 2202 h 22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77" h="2202">
                  <a:moveTo>
                    <a:pt x="1068" y="0"/>
                  </a:moveTo>
                  <a:lnTo>
                    <a:pt x="1042" y="0"/>
                  </a:lnTo>
                  <a:lnTo>
                    <a:pt x="1015" y="2"/>
                  </a:lnTo>
                  <a:lnTo>
                    <a:pt x="988" y="3"/>
                  </a:lnTo>
                  <a:lnTo>
                    <a:pt x="962" y="6"/>
                  </a:lnTo>
                  <a:lnTo>
                    <a:pt x="936" y="8"/>
                  </a:lnTo>
                  <a:lnTo>
                    <a:pt x="910" y="11"/>
                  </a:lnTo>
                  <a:lnTo>
                    <a:pt x="884" y="15"/>
                  </a:lnTo>
                  <a:lnTo>
                    <a:pt x="859" y="20"/>
                  </a:lnTo>
                  <a:lnTo>
                    <a:pt x="834" y="26"/>
                  </a:lnTo>
                  <a:lnTo>
                    <a:pt x="809" y="31"/>
                  </a:lnTo>
                  <a:lnTo>
                    <a:pt x="785" y="37"/>
                  </a:lnTo>
                  <a:lnTo>
                    <a:pt x="761" y="45"/>
                  </a:lnTo>
                  <a:lnTo>
                    <a:pt x="737" y="53"/>
                  </a:lnTo>
                  <a:lnTo>
                    <a:pt x="712" y="61"/>
                  </a:lnTo>
                  <a:lnTo>
                    <a:pt x="688" y="70"/>
                  </a:lnTo>
                  <a:lnTo>
                    <a:pt x="665" y="79"/>
                  </a:lnTo>
                  <a:lnTo>
                    <a:pt x="641" y="90"/>
                  </a:lnTo>
                  <a:lnTo>
                    <a:pt x="618" y="100"/>
                  </a:lnTo>
                  <a:lnTo>
                    <a:pt x="596" y="112"/>
                  </a:lnTo>
                  <a:lnTo>
                    <a:pt x="573" y="124"/>
                  </a:lnTo>
                  <a:lnTo>
                    <a:pt x="551" y="137"/>
                  </a:lnTo>
                  <a:lnTo>
                    <a:pt x="529" y="150"/>
                  </a:lnTo>
                  <a:lnTo>
                    <a:pt x="507" y="164"/>
                  </a:lnTo>
                  <a:lnTo>
                    <a:pt x="485" y="179"/>
                  </a:lnTo>
                  <a:lnTo>
                    <a:pt x="464" y="195"/>
                  </a:lnTo>
                  <a:lnTo>
                    <a:pt x="442" y="210"/>
                  </a:lnTo>
                  <a:lnTo>
                    <a:pt x="421" y="227"/>
                  </a:lnTo>
                  <a:lnTo>
                    <a:pt x="400" y="244"/>
                  </a:lnTo>
                  <a:lnTo>
                    <a:pt x="380" y="262"/>
                  </a:lnTo>
                  <a:lnTo>
                    <a:pt x="359" y="281"/>
                  </a:lnTo>
                  <a:lnTo>
                    <a:pt x="339" y="299"/>
                  </a:lnTo>
                  <a:lnTo>
                    <a:pt x="319" y="319"/>
                  </a:lnTo>
                  <a:lnTo>
                    <a:pt x="299" y="339"/>
                  </a:lnTo>
                  <a:lnTo>
                    <a:pt x="280" y="360"/>
                  </a:lnTo>
                  <a:lnTo>
                    <a:pt x="261" y="380"/>
                  </a:lnTo>
                  <a:lnTo>
                    <a:pt x="244" y="401"/>
                  </a:lnTo>
                  <a:lnTo>
                    <a:pt x="227" y="422"/>
                  </a:lnTo>
                  <a:lnTo>
                    <a:pt x="210" y="443"/>
                  </a:lnTo>
                  <a:lnTo>
                    <a:pt x="194" y="464"/>
                  </a:lnTo>
                  <a:lnTo>
                    <a:pt x="179" y="485"/>
                  </a:lnTo>
                  <a:lnTo>
                    <a:pt x="164" y="507"/>
                  </a:lnTo>
                  <a:lnTo>
                    <a:pt x="149" y="529"/>
                  </a:lnTo>
                  <a:lnTo>
                    <a:pt x="137" y="551"/>
                  </a:lnTo>
                  <a:lnTo>
                    <a:pt x="124" y="573"/>
                  </a:lnTo>
                  <a:lnTo>
                    <a:pt x="111" y="596"/>
                  </a:lnTo>
                  <a:lnTo>
                    <a:pt x="100" y="619"/>
                  </a:lnTo>
                  <a:lnTo>
                    <a:pt x="89" y="642"/>
                  </a:lnTo>
                  <a:lnTo>
                    <a:pt x="79" y="666"/>
                  </a:lnTo>
                  <a:lnTo>
                    <a:pt x="69" y="689"/>
                  </a:lnTo>
                  <a:lnTo>
                    <a:pt x="60" y="713"/>
                  </a:lnTo>
                  <a:lnTo>
                    <a:pt x="52" y="737"/>
                  </a:lnTo>
                  <a:lnTo>
                    <a:pt x="44" y="761"/>
                  </a:lnTo>
                  <a:lnTo>
                    <a:pt x="37" y="785"/>
                  </a:lnTo>
                  <a:lnTo>
                    <a:pt x="31" y="810"/>
                  </a:lnTo>
                  <a:lnTo>
                    <a:pt x="24" y="834"/>
                  </a:lnTo>
                  <a:lnTo>
                    <a:pt x="19" y="860"/>
                  </a:lnTo>
                  <a:lnTo>
                    <a:pt x="15" y="885"/>
                  </a:lnTo>
                  <a:lnTo>
                    <a:pt x="11" y="911"/>
                  </a:lnTo>
                  <a:lnTo>
                    <a:pt x="8" y="936"/>
                  </a:lnTo>
                  <a:lnTo>
                    <a:pt x="4" y="962"/>
                  </a:lnTo>
                  <a:lnTo>
                    <a:pt x="2" y="989"/>
                  </a:lnTo>
                  <a:lnTo>
                    <a:pt x="1" y="1015"/>
                  </a:lnTo>
                  <a:lnTo>
                    <a:pt x="0" y="1042"/>
                  </a:lnTo>
                  <a:lnTo>
                    <a:pt x="0" y="1069"/>
                  </a:lnTo>
                  <a:lnTo>
                    <a:pt x="0" y="1098"/>
                  </a:lnTo>
                  <a:lnTo>
                    <a:pt x="1" y="1126"/>
                  </a:lnTo>
                  <a:lnTo>
                    <a:pt x="2" y="1154"/>
                  </a:lnTo>
                  <a:lnTo>
                    <a:pt x="4" y="1182"/>
                  </a:lnTo>
                  <a:lnTo>
                    <a:pt x="8" y="1210"/>
                  </a:lnTo>
                  <a:lnTo>
                    <a:pt x="11" y="1237"/>
                  </a:lnTo>
                  <a:lnTo>
                    <a:pt x="15" y="1265"/>
                  </a:lnTo>
                  <a:lnTo>
                    <a:pt x="19" y="1291"/>
                  </a:lnTo>
                  <a:lnTo>
                    <a:pt x="24" y="1318"/>
                  </a:lnTo>
                  <a:lnTo>
                    <a:pt x="31" y="1344"/>
                  </a:lnTo>
                  <a:lnTo>
                    <a:pt x="37" y="1370"/>
                  </a:lnTo>
                  <a:lnTo>
                    <a:pt x="44" y="1397"/>
                  </a:lnTo>
                  <a:lnTo>
                    <a:pt x="52" y="1422"/>
                  </a:lnTo>
                  <a:lnTo>
                    <a:pt x="60" y="1448"/>
                  </a:lnTo>
                  <a:lnTo>
                    <a:pt x="69" y="1473"/>
                  </a:lnTo>
                  <a:lnTo>
                    <a:pt x="79" y="1497"/>
                  </a:lnTo>
                  <a:lnTo>
                    <a:pt x="89" y="1523"/>
                  </a:lnTo>
                  <a:lnTo>
                    <a:pt x="100" y="1547"/>
                  </a:lnTo>
                  <a:lnTo>
                    <a:pt x="111" y="1571"/>
                  </a:lnTo>
                  <a:lnTo>
                    <a:pt x="124" y="1595"/>
                  </a:lnTo>
                  <a:lnTo>
                    <a:pt x="137" y="1619"/>
                  </a:lnTo>
                  <a:lnTo>
                    <a:pt x="149" y="1642"/>
                  </a:lnTo>
                  <a:lnTo>
                    <a:pt x="164" y="1665"/>
                  </a:lnTo>
                  <a:lnTo>
                    <a:pt x="179" y="1688"/>
                  </a:lnTo>
                  <a:lnTo>
                    <a:pt x="194" y="1711"/>
                  </a:lnTo>
                  <a:lnTo>
                    <a:pt x="210" y="1734"/>
                  </a:lnTo>
                  <a:lnTo>
                    <a:pt x="227" y="1757"/>
                  </a:lnTo>
                  <a:lnTo>
                    <a:pt x="244" y="1779"/>
                  </a:lnTo>
                  <a:lnTo>
                    <a:pt x="261" y="1801"/>
                  </a:lnTo>
                  <a:lnTo>
                    <a:pt x="280" y="1822"/>
                  </a:lnTo>
                  <a:lnTo>
                    <a:pt x="299" y="1844"/>
                  </a:lnTo>
                  <a:lnTo>
                    <a:pt x="319" y="1865"/>
                  </a:lnTo>
                  <a:lnTo>
                    <a:pt x="339" y="1886"/>
                  </a:lnTo>
                  <a:lnTo>
                    <a:pt x="359" y="1905"/>
                  </a:lnTo>
                  <a:lnTo>
                    <a:pt x="380" y="1925"/>
                  </a:lnTo>
                  <a:lnTo>
                    <a:pt x="400" y="1944"/>
                  </a:lnTo>
                  <a:lnTo>
                    <a:pt x="421" y="1962"/>
                  </a:lnTo>
                  <a:lnTo>
                    <a:pt x="442" y="1980"/>
                  </a:lnTo>
                  <a:lnTo>
                    <a:pt x="464" y="1997"/>
                  </a:lnTo>
                  <a:lnTo>
                    <a:pt x="485" y="2012"/>
                  </a:lnTo>
                  <a:lnTo>
                    <a:pt x="507" y="2028"/>
                  </a:lnTo>
                  <a:lnTo>
                    <a:pt x="529" y="2043"/>
                  </a:lnTo>
                  <a:lnTo>
                    <a:pt x="551" y="2058"/>
                  </a:lnTo>
                  <a:lnTo>
                    <a:pt x="573" y="2071"/>
                  </a:lnTo>
                  <a:lnTo>
                    <a:pt x="596" y="2084"/>
                  </a:lnTo>
                  <a:lnTo>
                    <a:pt x="618" y="2096"/>
                  </a:lnTo>
                  <a:lnTo>
                    <a:pt x="641" y="2108"/>
                  </a:lnTo>
                  <a:lnTo>
                    <a:pt x="665" y="2118"/>
                  </a:lnTo>
                  <a:lnTo>
                    <a:pt x="688" y="2129"/>
                  </a:lnTo>
                  <a:lnTo>
                    <a:pt x="712" y="2138"/>
                  </a:lnTo>
                  <a:lnTo>
                    <a:pt x="737" y="2147"/>
                  </a:lnTo>
                  <a:lnTo>
                    <a:pt x="761" y="2155"/>
                  </a:lnTo>
                  <a:lnTo>
                    <a:pt x="785" y="2162"/>
                  </a:lnTo>
                  <a:lnTo>
                    <a:pt x="809" y="2170"/>
                  </a:lnTo>
                  <a:lnTo>
                    <a:pt x="834" y="2176"/>
                  </a:lnTo>
                  <a:lnTo>
                    <a:pt x="859" y="2181"/>
                  </a:lnTo>
                  <a:lnTo>
                    <a:pt x="884" y="2187"/>
                  </a:lnTo>
                  <a:lnTo>
                    <a:pt x="910" y="2191"/>
                  </a:lnTo>
                  <a:lnTo>
                    <a:pt x="936" y="2194"/>
                  </a:lnTo>
                  <a:lnTo>
                    <a:pt x="962" y="2197"/>
                  </a:lnTo>
                  <a:lnTo>
                    <a:pt x="988" y="2199"/>
                  </a:lnTo>
                  <a:lnTo>
                    <a:pt x="1015" y="2201"/>
                  </a:lnTo>
                  <a:lnTo>
                    <a:pt x="1042" y="2201"/>
                  </a:lnTo>
                  <a:lnTo>
                    <a:pt x="1068" y="2202"/>
                  </a:lnTo>
                  <a:lnTo>
                    <a:pt x="1096" y="2201"/>
                  </a:lnTo>
                  <a:lnTo>
                    <a:pt x="1125" y="2201"/>
                  </a:lnTo>
                  <a:lnTo>
                    <a:pt x="1152" y="2199"/>
                  </a:lnTo>
                  <a:lnTo>
                    <a:pt x="1179" y="2197"/>
                  </a:lnTo>
                  <a:lnTo>
                    <a:pt x="1206" y="2194"/>
                  </a:lnTo>
                  <a:lnTo>
                    <a:pt x="1233" y="2191"/>
                  </a:lnTo>
                  <a:lnTo>
                    <a:pt x="1260" y="2187"/>
                  </a:lnTo>
                  <a:lnTo>
                    <a:pt x="1286" y="2181"/>
                  </a:lnTo>
                  <a:lnTo>
                    <a:pt x="1312" y="2176"/>
                  </a:lnTo>
                  <a:lnTo>
                    <a:pt x="1338" y="2170"/>
                  </a:lnTo>
                  <a:lnTo>
                    <a:pt x="1364" y="2162"/>
                  </a:lnTo>
                  <a:lnTo>
                    <a:pt x="1389" y="2155"/>
                  </a:lnTo>
                  <a:lnTo>
                    <a:pt x="1414" y="2147"/>
                  </a:lnTo>
                  <a:lnTo>
                    <a:pt x="1439" y="2138"/>
                  </a:lnTo>
                  <a:lnTo>
                    <a:pt x="1463" y="2129"/>
                  </a:lnTo>
                  <a:lnTo>
                    <a:pt x="1489" y="2118"/>
                  </a:lnTo>
                  <a:lnTo>
                    <a:pt x="1513" y="2108"/>
                  </a:lnTo>
                  <a:lnTo>
                    <a:pt x="1536" y="2096"/>
                  </a:lnTo>
                  <a:lnTo>
                    <a:pt x="1560" y="2084"/>
                  </a:lnTo>
                  <a:lnTo>
                    <a:pt x="1584" y="2071"/>
                  </a:lnTo>
                  <a:lnTo>
                    <a:pt x="1607" y="2058"/>
                  </a:lnTo>
                  <a:lnTo>
                    <a:pt x="1630" y="2043"/>
                  </a:lnTo>
                  <a:lnTo>
                    <a:pt x="1652" y="2028"/>
                  </a:lnTo>
                  <a:lnTo>
                    <a:pt x="1675" y="2012"/>
                  </a:lnTo>
                  <a:lnTo>
                    <a:pt x="1697" y="1997"/>
                  </a:lnTo>
                  <a:lnTo>
                    <a:pt x="1719" y="1980"/>
                  </a:lnTo>
                  <a:lnTo>
                    <a:pt x="1741" y="1962"/>
                  </a:lnTo>
                  <a:lnTo>
                    <a:pt x="1763" y="1944"/>
                  </a:lnTo>
                  <a:lnTo>
                    <a:pt x="1785" y="1925"/>
                  </a:lnTo>
                  <a:lnTo>
                    <a:pt x="1806" y="1905"/>
                  </a:lnTo>
                  <a:lnTo>
                    <a:pt x="1827" y="1886"/>
                  </a:lnTo>
                  <a:lnTo>
                    <a:pt x="1848" y="1865"/>
                  </a:lnTo>
                  <a:lnTo>
                    <a:pt x="1868" y="1844"/>
                  </a:lnTo>
                  <a:lnTo>
                    <a:pt x="1888" y="1822"/>
                  </a:lnTo>
                  <a:lnTo>
                    <a:pt x="1906" y="1801"/>
                  </a:lnTo>
                  <a:lnTo>
                    <a:pt x="1925" y="1779"/>
                  </a:lnTo>
                  <a:lnTo>
                    <a:pt x="1943" y="1757"/>
                  </a:lnTo>
                  <a:lnTo>
                    <a:pt x="1960" y="1734"/>
                  </a:lnTo>
                  <a:lnTo>
                    <a:pt x="1975" y="1711"/>
                  </a:lnTo>
                  <a:lnTo>
                    <a:pt x="1991" y="1688"/>
                  </a:lnTo>
                  <a:lnTo>
                    <a:pt x="2007" y="1665"/>
                  </a:lnTo>
                  <a:lnTo>
                    <a:pt x="2021" y="1642"/>
                  </a:lnTo>
                  <a:lnTo>
                    <a:pt x="2035" y="1619"/>
                  </a:lnTo>
                  <a:lnTo>
                    <a:pt x="2048" y="1595"/>
                  </a:lnTo>
                  <a:lnTo>
                    <a:pt x="2060" y="1571"/>
                  </a:lnTo>
                  <a:lnTo>
                    <a:pt x="2072" y="1547"/>
                  </a:lnTo>
                  <a:lnTo>
                    <a:pt x="2083" y="1523"/>
                  </a:lnTo>
                  <a:lnTo>
                    <a:pt x="2094" y="1497"/>
                  </a:lnTo>
                  <a:lnTo>
                    <a:pt x="2104" y="1473"/>
                  </a:lnTo>
                  <a:lnTo>
                    <a:pt x="2114" y="1448"/>
                  </a:lnTo>
                  <a:lnTo>
                    <a:pt x="2122" y="1422"/>
                  </a:lnTo>
                  <a:lnTo>
                    <a:pt x="2131" y="1397"/>
                  </a:lnTo>
                  <a:lnTo>
                    <a:pt x="2138" y="1370"/>
                  </a:lnTo>
                  <a:lnTo>
                    <a:pt x="2144" y="1344"/>
                  </a:lnTo>
                  <a:lnTo>
                    <a:pt x="2151" y="1318"/>
                  </a:lnTo>
                  <a:lnTo>
                    <a:pt x="2156" y="1291"/>
                  </a:lnTo>
                  <a:lnTo>
                    <a:pt x="2161" y="1265"/>
                  </a:lnTo>
                  <a:lnTo>
                    <a:pt x="2165" y="1237"/>
                  </a:lnTo>
                  <a:lnTo>
                    <a:pt x="2168" y="1210"/>
                  </a:lnTo>
                  <a:lnTo>
                    <a:pt x="2171" y="1182"/>
                  </a:lnTo>
                  <a:lnTo>
                    <a:pt x="2174" y="1154"/>
                  </a:lnTo>
                  <a:lnTo>
                    <a:pt x="2176" y="1126"/>
                  </a:lnTo>
                  <a:lnTo>
                    <a:pt x="2177" y="1098"/>
                  </a:lnTo>
                  <a:lnTo>
                    <a:pt x="2177" y="1069"/>
                  </a:lnTo>
                  <a:lnTo>
                    <a:pt x="2177" y="1042"/>
                  </a:lnTo>
                  <a:lnTo>
                    <a:pt x="2176" y="1015"/>
                  </a:lnTo>
                  <a:lnTo>
                    <a:pt x="2174" y="989"/>
                  </a:lnTo>
                  <a:lnTo>
                    <a:pt x="2171" y="962"/>
                  </a:lnTo>
                  <a:lnTo>
                    <a:pt x="2168" y="936"/>
                  </a:lnTo>
                  <a:lnTo>
                    <a:pt x="2165" y="911"/>
                  </a:lnTo>
                  <a:lnTo>
                    <a:pt x="2161" y="885"/>
                  </a:lnTo>
                  <a:lnTo>
                    <a:pt x="2156" y="860"/>
                  </a:lnTo>
                  <a:lnTo>
                    <a:pt x="2151" y="834"/>
                  </a:lnTo>
                  <a:lnTo>
                    <a:pt x="2144" y="810"/>
                  </a:lnTo>
                  <a:lnTo>
                    <a:pt x="2138" y="785"/>
                  </a:lnTo>
                  <a:lnTo>
                    <a:pt x="2131" y="761"/>
                  </a:lnTo>
                  <a:lnTo>
                    <a:pt x="2122" y="737"/>
                  </a:lnTo>
                  <a:lnTo>
                    <a:pt x="2114" y="713"/>
                  </a:lnTo>
                  <a:lnTo>
                    <a:pt x="2104" y="689"/>
                  </a:lnTo>
                  <a:lnTo>
                    <a:pt x="2094" y="666"/>
                  </a:lnTo>
                  <a:lnTo>
                    <a:pt x="2083" y="642"/>
                  </a:lnTo>
                  <a:lnTo>
                    <a:pt x="2072" y="619"/>
                  </a:lnTo>
                  <a:lnTo>
                    <a:pt x="2060" y="596"/>
                  </a:lnTo>
                  <a:lnTo>
                    <a:pt x="2048" y="573"/>
                  </a:lnTo>
                  <a:lnTo>
                    <a:pt x="2035" y="551"/>
                  </a:lnTo>
                  <a:lnTo>
                    <a:pt x="2021" y="529"/>
                  </a:lnTo>
                  <a:lnTo>
                    <a:pt x="2007" y="507"/>
                  </a:lnTo>
                  <a:lnTo>
                    <a:pt x="1991" y="485"/>
                  </a:lnTo>
                  <a:lnTo>
                    <a:pt x="1975" y="464"/>
                  </a:lnTo>
                  <a:lnTo>
                    <a:pt x="1960" y="443"/>
                  </a:lnTo>
                  <a:lnTo>
                    <a:pt x="1943" y="422"/>
                  </a:lnTo>
                  <a:lnTo>
                    <a:pt x="1925" y="401"/>
                  </a:lnTo>
                  <a:lnTo>
                    <a:pt x="1906" y="380"/>
                  </a:lnTo>
                  <a:lnTo>
                    <a:pt x="1888" y="360"/>
                  </a:lnTo>
                  <a:lnTo>
                    <a:pt x="1868" y="339"/>
                  </a:lnTo>
                  <a:lnTo>
                    <a:pt x="1848" y="319"/>
                  </a:lnTo>
                  <a:lnTo>
                    <a:pt x="1827" y="299"/>
                  </a:lnTo>
                  <a:lnTo>
                    <a:pt x="1806" y="281"/>
                  </a:lnTo>
                  <a:lnTo>
                    <a:pt x="1785" y="262"/>
                  </a:lnTo>
                  <a:lnTo>
                    <a:pt x="1763" y="244"/>
                  </a:lnTo>
                  <a:lnTo>
                    <a:pt x="1741" y="227"/>
                  </a:lnTo>
                  <a:lnTo>
                    <a:pt x="1719" y="210"/>
                  </a:lnTo>
                  <a:lnTo>
                    <a:pt x="1697" y="195"/>
                  </a:lnTo>
                  <a:lnTo>
                    <a:pt x="1675" y="179"/>
                  </a:lnTo>
                  <a:lnTo>
                    <a:pt x="1652" y="164"/>
                  </a:lnTo>
                  <a:lnTo>
                    <a:pt x="1630" y="150"/>
                  </a:lnTo>
                  <a:lnTo>
                    <a:pt x="1607" y="137"/>
                  </a:lnTo>
                  <a:lnTo>
                    <a:pt x="1584" y="124"/>
                  </a:lnTo>
                  <a:lnTo>
                    <a:pt x="1560" y="112"/>
                  </a:lnTo>
                  <a:lnTo>
                    <a:pt x="1536" y="100"/>
                  </a:lnTo>
                  <a:lnTo>
                    <a:pt x="1513" y="90"/>
                  </a:lnTo>
                  <a:lnTo>
                    <a:pt x="1489" y="79"/>
                  </a:lnTo>
                  <a:lnTo>
                    <a:pt x="1463" y="70"/>
                  </a:lnTo>
                  <a:lnTo>
                    <a:pt x="1439" y="61"/>
                  </a:lnTo>
                  <a:lnTo>
                    <a:pt x="1414" y="53"/>
                  </a:lnTo>
                  <a:lnTo>
                    <a:pt x="1389" y="45"/>
                  </a:lnTo>
                  <a:lnTo>
                    <a:pt x="1364" y="37"/>
                  </a:lnTo>
                  <a:lnTo>
                    <a:pt x="1338" y="31"/>
                  </a:lnTo>
                  <a:lnTo>
                    <a:pt x="1312" y="26"/>
                  </a:lnTo>
                  <a:lnTo>
                    <a:pt x="1286" y="20"/>
                  </a:lnTo>
                  <a:lnTo>
                    <a:pt x="1260" y="15"/>
                  </a:lnTo>
                  <a:lnTo>
                    <a:pt x="1233" y="11"/>
                  </a:lnTo>
                  <a:lnTo>
                    <a:pt x="1206" y="8"/>
                  </a:lnTo>
                  <a:lnTo>
                    <a:pt x="1179" y="6"/>
                  </a:lnTo>
                  <a:lnTo>
                    <a:pt x="1152" y="3"/>
                  </a:lnTo>
                  <a:lnTo>
                    <a:pt x="1125" y="2"/>
                  </a:lnTo>
                  <a:lnTo>
                    <a:pt x="1096" y="0"/>
                  </a:lnTo>
                  <a:lnTo>
                    <a:pt x="1068" y="0"/>
                  </a:lnTo>
                  <a:close/>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sp>
          <p:nvSpPr>
            <p:cNvPr id="182" name="Freeform 180"/>
            <p:cNvSpPr>
              <a:spLocks/>
            </p:cNvSpPr>
            <p:nvPr/>
          </p:nvSpPr>
          <p:spPr bwMode="auto">
            <a:xfrm>
              <a:off x="3874" y="4608"/>
              <a:ext cx="135" cy="137"/>
            </a:xfrm>
            <a:custGeom>
              <a:avLst/>
              <a:gdLst>
                <a:gd name="T0" fmla="*/ 481 w 2188"/>
                <a:gd name="T1" fmla="*/ 164 h 2205"/>
                <a:gd name="T2" fmla="*/ 395 w 2188"/>
                <a:gd name="T3" fmla="*/ 230 h 2205"/>
                <a:gd name="T4" fmla="*/ 318 w 2188"/>
                <a:gd name="T5" fmla="*/ 302 h 2205"/>
                <a:gd name="T6" fmla="*/ 249 w 2188"/>
                <a:gd name="T7" fmla="*/ 381 h 2205"/>
                <a:gd name="T8" fmla="*/ 188 w 2188"/>
                <a:gd name="T9" fmla="*/ 466 h 2205"/>
                <a:gd name="T10" fmla="*/ 135 w 2188"/>
                <a:gd name="T11" fmla="*/ 556 h 2205"/>
                <a:gd name="T12" fmla="*/ 90 w 2188"/>
                <a:gd name="T13" fmla="*/ 654 h 2205"/>
                <a:gd name="T14" fmla="*/ 52 w 2188"/>
                <a:gd name="T15" fmla="*/ 758 h 2205"/>
                <a:gd name="T16" fmla="*/ 23 w 2188"/>
                <a:gd name="T17" fmla="*/ 865 h 2205"/>
                <a:gd name="T18" fmla="*/ 6 w 2188"/>
                <a:gd name="T19" fmla="*/ 970 h 2205"/>
                <a:gd name="T20" fmla="*/ 0 w 2188"/>
                <a:gd name="T21" fmla="*/ 1075 h 2205"/>
                <a:gd name="T22" fmla="*/ 6 w 2188"/>
                <a:gd name="T23" fmla="*/ 1178 h 2205"/>
                <a:gd name="T24" fmla="*/ 22 w 2188"/>
                <a:gd name="T25" fmla="*/ 1279 h 2205"/>
                <a:gd name="T26" fmla="*/ 50 w 2188"/>
                <a:gd name="T27" fmla="*/ 1378 h 2205"/>
                <a:gd name="T28" fmla="*/ 90 w 2188"/>
                <a:gd name="T29" fmla="*/ 1475 h 2205"/>
                <a:gd name="T30" fmla="*/ 140 w 2188"/>
                <a:gd name="T31" fmla="*/ 1572 h 2205"/>
                <a:gd name="T32" fmla="*/ 192 w 2188"/>
                <a:gd name="T33" fmla="*/ 1668 h 2205"/>
                <a:gd name="T34" fmla="*/ 251 w 2188"/>
                <a:gd name="T35" fmla="*/ 1759 h 2205"/>
                <a:gd name="T36" fmla="*/ 316 w 2188"/>
                <a:gd name="T37" fmla="*/ 1843 h 2205"/>
                <a:gd name="T38" fmla="*/ 388 w 2188"/>
                <a:gd name="T39" fmla="*/ 1918 h 2205"/>
                <a:gd name="T40" fmla="*/ 467 w 2188"/>
                <a:gd name="T41" fmla="*/ 1985 h 2205"/>
                <a:gd name="T42" fmla="*/ 554 w 2188"/>
                <a:gd name="T43" fmla="*/ 2045 h 2205"/>
                <a:gd name="T44" fmla="*/ 648 w 2188"/>
                <a:gd name="T45" fmla="*/ 2095 h 2205"/>
                <a:gd name="T46" fmla="*/ 747 w 2188"/>
                <a:gd name="T47" fmla="*/ 2138 h 2205"/>
                <a:gd name="T48" fmla="*/ 853 w 2188"/>
                <a:gd name="T49" fmla="*/ 2172 h 2205"/>
                <a:gd name="T50" fmla="*/ 959 w 2188"/>
                <a:gd name="T51" fmla="*/ 2194 h 2205"/>
                <a:gd name="T52" fmla="*/ 1065 w 2188"/>
                <a:gd name="T53" fmla="*/ 2204 h 2205"/>
                <a:gd name="T54" fmla="*/ 1172 w 2188"/>
                <a:gd name="T55" fmla="*/ 2202 h 2205"/>
                <a:gd name="T56" fmla="*/ 1278 w 2188"/>
                <a:gd name="T57" fmla="*/ 2188 h 2205"/>
                <a:gd name="T58" fmla="*/ 1385 w 2188"/>
                <a:gd name="T59" fmla="*/ 2163 h 2205"/>
                <a:gd name="T60" fmla="*/ 1493 w 2188"/>
                <a:gd name="T61" fmla="*/ 2125 h 2205"/>
                <a:gd name="T62" fmla="*/ 1601 w 2188"/>
                <a:gd name="T63" fmla="*/ 2076 h 2205"/>
                <a:gd name="T64" fmla="*/ 1778 w 2188"/>
                <a:gd name="T65" fmla="*/ 1960 h 2205"/>
                <a:gd name="T66" fmla="*/ 1942 w 2188"/>
                <a:gd name="T67" fmla="*/ 1813 h 2205"/>
                <a:gd name="T68" fmla="*/ 2065 w 2188"/>
                <a:gd name="T69" fmla="*/ 1652 h 2205"/>
                <a:gd name="T70" fmla="*/ 2145 w 2188"/>
                <a:gd name="T71" fmla="*/ 1478 h 2205"/>
                <a:gd name="T72" fmla="*/ 2185 w 2188"/>
                <a:gd name="T73" fmla="*/ 1290 h 2205"/>
                <a:gd name="T74" fmla="*/ 2182 w 2188"/>
                <a:gd name="T75" fmla="*/ 1089 h 2205"/>
                <a:gd name="T76" fmla="*/ 2138 w 2188"/>
                <a:gd name="T77" fmla="*/ 873 h 2205"/>
                <a:gd name="T78" fmla="*/ 2052 w 2188"/>
                <a:gd name="T79" fmla="*/ 644 h 2205"/>
                <a:gd name="T80" fmla="*/ 1984 w 2188"/>
                <a:gd name="T81" fmla="*/ 513 h 2205"/>
                <a:gd name="T82" fmla="*/ 1925 w 2188"/>
                <a:gd name="T83" fmla="*/ 425 h 2205"/>
                <a:gd name="T84" fmla="*/ 1859 w 2188"/>
                <a:gd name="T85" fmla="*/ 345 h 2205"/>
                <a:gd name="T86" fmla="*/ 1786 w 2188"/>
                <a:gd name="T87" fmla="*/ 273 h 2205"/>
                <a:gd name="T88" fmla="*/ 1704 w 2188"/>
                <a:gd name="T89" fmla="*/ 209 h 2205"/>
                <a:gd name="T90" fmla="*/ 1616 w 2188"/>
                <a:gd name="T91" fmla="*/ 152 h 2205"/>
                <a:gd name="T92" fmla="*/ 1519 w 2188"/>
                <a:gd name="T93" fmla="*/ 105 h 2205"/>
                <a:gd name="T94" fmla="*/ 1415 w 2188"/>
                <a:gd name="T95" fmla="*/ 65 h 2205"/>
                <a:gd name="T96" fmla="*/ 1307 w 2188"/>
                <a:gd name="T97" fmla="*/ 34 h 2205"/>
                <a:gd name="T98" fmla="*/ 1199 w 2188"/>
                <a:gd name="T99" fmla="*/ 12 h 2205"/>
                <a:gd name="T100" fmla="*/ 1093 w 2188"/>
                <a:gd name="T101" fmla="*/ 1 h 2205"/>
                <a:gd name="T102" fmla="*/ 987 w 2188"/>
                <a:gd name="T103" fmla="*/ 1 h 2205"/>
                <a:gd name="T104" fmla="*/ 883 w 2188"/>
                <a:gd name="T105" fmla="*/ 12 h 2205"/>
                <a:gd name="T106" fmla="*/ 779 w 2188"/>
                <a:gd name="T107" fmla="*/ 33 h 2205"/>
                <a:gd name="T108" fmla="*/ 676 w 2188"/>
                <a:gd name="T109" fmla="*/ 64 h 2205"/>
                <a:gd name="T110" fmla="*/ 575 w 2188"/>
                <a:gd name="T111" fmla="*/ 106 h 22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8"/>
                <a:gd name="T169" fmla="*/ 0 h 2205"/>
                <a:gd name="T170" fmla="*/ 2188 w 2188"/>
                <a:gd name="T171" fmla="*/ 2205 h 22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8" h="2205">
                  <a:moveTo>
                    <a:pt x="550" y="118"/>
                  </a:moveTo>
                  <a:lnTo>
                    <a:pt x="526" y="132"/>
                  </a:lnTo>
                  <a:lnTo>
                    <a:pt x="503" y="148"/>
                  </a:lnTo>
                  <a:lnTo>
                    <a:pt x="481" y="164"/>
                  </a:lnTo>
                  <a:lnTo>
                    <a:pt x="459" y="180"/>
                  </a:lnTo>
                  <a:lnTo>
                    <a:pt x="437" y="196"/>
                  </a:lnTo>
                  <a:lnTo>
                    <a:pt x="416" y="213"/>
                  </a:lnTo>
                  <a:lnTo>
                    <a:pt x="395" y="230"/>
                  </a:lnTo>
                  <a:lnTo>
                    <a:pt x="375" y="248"/>
                  </a:lnTo>
                  <a:lnTo>
                    <a:pt x="356" y="266"/>
                  </a:lnTo>
                  <a:lnTo>
                    <a:pt x="337" y="283"/>
                  </a:lnTo>
                  <a:lnTo>
                    <a:pt x="318" y="302"/>
                  </a:lnTo>
                  <a:lnTo>
                    <a:pt x="300" y="321"/>
                  </a:lnTo>
                  <a:lnTo>
                    <a:pt x="283" y="341"/>
                  </a:lnTo>
                  <a:lnTo>
                    <a:pt x="266" y="361"/>
                  </a:lnTo>
                  <a:lnTo>
                    <a:pt x="249" y="381"/>
                  </a:lnTo>
                  <a:lnTo>
                    <a:pt x="233" y="401"/>
                  </a:lnTo>
                  <a:lnTo>
                    <a:pt x="217" y="423"/>
                  </a:lnTo>
                  <a:lnTo>
                    <a:pt x="203" y="444"/>
                  </a:lnTo>
                  <a:lnTo>
                    <a:pt x="188" y="466"/>
                  </a:lnTo>
                  <a:lnTo>
                    <a:pt x="174" y="488"/>
                  </a:lnTo>
                  <a:lnTo>
                    <a:pt x="161" y="510"/>
                  </a:lnTo>
                  <a:lnTo>
                    <a:pt x="147" y="533"/>
                  </a:lnTo>
                  <a:lnTo>
                    <a:pt x="135" y="556"/>
                  </a:lnTo>
                  <a:lnTo>
                    <a:pt x="123" y="580"/>
                  </a:lnTo>
                  <a:lnTo>
                    <a:pt x="112" y="604"/>
                  </a:lnTo>
                  <a:lnTo>
                    <a:pt x="100" y="629"/>
                  </a:lnTo>
                  <a:lnTo>
                    <a:pt x="90" y="654"/>
                  </a:lnTo>
                  <a:lnTo>
                    <a:pt x="79" y="679"/>
                  </a:lnTo>
                  <a:lnTo>
                    <a:pt x="70" y="705"/>
                  </a:lnTo>
                  <a:lnTo>
                    <a:pt x="60" y="731"/>
                  </a:lnTo>
                  <a:lnTo>
                    <a:pt x="52" y="758"/>
                  </a:lnTo>
                  <a:lnTo>
                    <a:pt x="43" y="784"/>
                  </a:lnTo>
                  <a:lnTo>
                    <a:pt x="36" y="811"/>
                  </a:lnTo>
                  <a:lnTo>
                    <a:pt x="29" y="838"/>
                  </a:lnTo>
                  <a:lnTo>
                    <a:pt x="23" y="865"/>
                  </a:lnTo>
                  <a:lnTo>
                    <a:pt x="18" y="892"/>
                  </a:lnTo>
                  <a:lnTo>
                    <a:pt x="13" y="918"/>
                  </a:lnTo>
                  <a:lnTo>
                    <a:pt x="9" y="944"/>
                  </a:lnTo>
                  <a:lnTo>
                    <a:pt x="6" y="970"/>
                  </a:lnTo>
                  <a:lnTo>
                    <a:pt x="4" y="997"/>
                  </a:lnTo>
                  <a:lnTo>
                    <a:pt x="1" y="1023"/>
                  </a:lnTo>
                  <a:lnTo>
                    <a:pt x="0" y="1049"/>
                  </a:lnTo>
                  <a:lnTo>
                    <a:pt x="0" y="1075"/>
                  </a:lnTo>
                  <a:lnTo>
                    <a:pt x="0" y="1101"/>
                  </a:lnTo>
                  <a:lnTo>
                    <a:pt x="1" y="1127"/>
                  </a:lnTo>
                  <a:lnTo>
                    <a:pt x="4" y="1152"/>
                  </a:lnTo>
                  <a:lnTo>
                    <a:pt x="6" y="1178"/>
                  </a:lnTo>
                  <a:lnTo>
                    <a:pt x="9" y="1203"/>
                  </a:lnTo>
                  <a:lnTo>
                    <a:pt x="13" y="1229"/>
                  </a:lnTo>
                  <a:lnTo>
                    <a:pt x="17" y="1254"/>
                  </a:lnTo>
                  <a:lnTo>
                    <a:pt x="22" y="1279"/>
                  </a:lnTo>
                  <a:lnTo>
                    <a:pt x="28" y="1304"/>
                  </a:lnTo>
                  <a:lnTo>
                    <a:pt x="35" y="1328"/>
                  </a:lnTo>
                  <a:lnTo>
                    <a:pt x="42" y="1353"/>
                  </a:lnTo>
                  <a:lnTo>
                    <a:pt x="50" y="1378"/>
                  </a:lnTo>
                  <a:lnTo>
                    <a:pt x="59" y="1403"/>
                  </a:lnTo>
                  <a:lnTo>
                    <a:pt x="69" y="1427"/>
                  </a:lnTo>
                  <a:lnTo>
                    <a:pt x="78" y="1451"/>
                  </a:lnTo>
                  <a:lnTo>
                    <a:pt x="90" y="1475"/>
                  </a:lnTo>
                  <a:lnTo>
                    <a:pt x="101" y="1499"/>
                  </a:lnTo>
                  <a:lnTo>
                    <a:pt x="113" y="1523"/>
                  </a:lnTo>
                  <a:lnTo>
                    <a:pt x="126" y="1547"/>
                  </a:lnTo>
                  <a:lnTo>
                    <a:pt x="140" y="1572"/>
                  </a:lnTo>
                  <a:lnTo>
                    <a:pt x="154" y="1595"/>
                  </a:lnTo>
                  <a:lnTo>
                    <a:pt x="166" y="1620"/>
                  </a:lnTo>
                  <a:lnTo>
                    <a:pt x="180" y="1644"/>
                  </a:lnTo>
                  <a:lnTo>
                    <a:pt x="192" y="1668"/>
                  </a:lnTo>
                  <a:lnTo>
                    <a:pt x="207" y="1692"/>
                  </a:lnTo>
                  <a:lnTo>
                    <a:pt x="221" y="1715"/>
                  </a:lnTo>
                  <a:lnTo>
                    <a:pt x="235" y="1737"/>
                  </a:lnTo>
                  <a:lnTo>
                    <a:pt x="251" y="1759"/>
                  </a:lnTo>
                  <a:lnTo>
                    <a:pt x="267" y="1781"/>
                  </a:lnTo>
                  <a:lnTo>
                    <a:pt x="283" y="1802"/>
                  </a:lnTo>
                  <a:lnTo>
                    <a:pt x="299" y="1823"/>
                  </a:lnTo>
                  <a:lnTo>
                    <a:pt x="316" y="1843"/>
                  </a:lnTo>
                  <a:lnTo>
                    <a:pt x="334" y="1862"/>
                  </a:lnTo>
                  <a:lnTo>
                    <a:pt x="352" y="1882"/>
                  </a:lnTo>
                  <a:lnTo>
                    <a:pt x="370" y="1900"/>
                  </a:lnTo>
                  <a:lnTo>
                    <a:pt x="388" y="1918"/>
                  </a:lnTo>
                  <a:lnTo>
                    <a:pt x="407" y="1936"/>
                  </a:lnTo>
                  <a:lnTo>
                    <a:pt x="427" y="1952"/>
                  </a:lnTo>
                  <a:lnTo>
                    <a:pt x="447" y="1969"/>
                  </a:lnTo>
                  <a:lnTo>
                    <a:pt x="467" y="1985"/>
                  </a:lnTo>
                  <a:lnTo>
                    <a:pt x="488" y="2001"/>
                  </a:lnTo>
                  <a:lnTo>
                    <a:pt x="510" y="2015"/>
                  </a:lnTo>
                  <a:lnTo>
                    <a:pt x="531" y="2030"/>
                  </a:lnTo>
                  <a:lnTo>
                    <a:pt x="554" y="2045"/>
                  </a:lnTo>
                  <a:lnTo>
                    <a:pt x="576" y="2057"/>
                  </a:lnTo>
                  <a:lnTo>
                    <a:pt x="599" y="2071"/>
                  </a:lnTo>
                  <a:lnTo>
                    <a:pt x="623" y="2083"/>
                  </a:lnTo>
                  <a:lnTo>
                    <a:pt x="648" y="2095"/>
                  </a:lnTo>
                  <a:lnTo>
                    <a:pt x="672" y="2107"/>
                  </a:lnTo>
                  <a:lnTo>
                    <a:pt x="697" y="2118"/>
                  </a:lnTo>
                  <a:lnTo>
                    <a:pt x="722" y="2129"/>
                  </a:lnTo>
                  <a:lnTo>
                    <a:pt x="747" y="2138"/>
                  </a:lnTo>
                  <a:lnTo>
                    <a:pt x="774" y="2147"/>
                  </a:lnTo>
                  <a:lnTo>
                    <a:pt x="801" y="2156"/>
                  </a:lnTo>
                  <a:lnTo>
                    <a:pt x="827" y="2164"/>
                  </a:lnTo>
                  <a:lnTo>
                    <a:pt x="853" y="2172"/>
                  </a:lnTo>
                  <a:lnTo>
                    <a:pt x="880" y="2179"/>
                  </a:lnTo>
                  <a:lnTo>
                    <a:pt x="907" y="2184"/>
                  </a:lnTo>
                  <a:lnTo>
                    <a:pt x="933" y="2189"/>
                  </a:lnTo>
                  <a:lnTo>
                    <a:pt x="959" y="2194"/>
                  </a:lnTo>
                  <a:lnTo>
                    <a:pt x="986" y="2198"/>
                  </a:lnTo>
                  <a:lnTo>
                    <a:pt x="1013" y="2201"/>
                  </a:lnTo>
                  <a:lnTo>
                    <a:pt x="1039" y="2203"/>
                  </a:lnTo>
                  <a:lnTo>
                    <a:pt x="1065" y="2204"/>
                  </a:lnTo>
                  <a:lnTo>
                    <a:pt x="1092" y="2205"/>
                  </a:lnTo>
                  <a:lnTo>
                    <a:pt x="1119" y="2205"/>
                  </a:lnTo>
                  <a:lnTo>
                    <a:pt x="1145" y="2204"/>
                  </a:lnTo>
                  <a:lnTo>
                    <a:pt x="1172" y="2202"/>
                  </a:lnTo>
                  <a:lnTo>
                    <a:pt x="1198" y="2200"/>
                  </a:lnTo>
                  <a:lnTo>
                    <a:pt x="1226" y="2197"/>
                  </a:lnTo>
                  <a:lnTo>
                    <a:pt x="1252" y="2194"/>
                  </a:lnTo>
                  <a:lnTo>
                    <a:pt x="1278" y="2188"/>
                  </a:lnTo>
                  <a:lnTo>
                    <a:pt x="1305" y="2183"/>
                  </a:lnTo>
                  <a:lnTo>
                    <a:pt x="1331" y="2178"/>
                  </a:lnTo>
                  <a:lnTo>
                    <a:pt x="1359" y="2171"/>
                  </a:lnTo>
                  <a:lnTo>
                    <a:pt x="1385" y="2163"/>
                  </a:lnTo>
                  <a:lnTo>
                    <a:pt x="1412" y="2155"/>
                  </a:lnTo>
                  <a:lnTo>
                    <a:pt x="1438" y="2145"/>
                  </a:lnTo>
                  <a:lnTo>
                    <a:pt x="1466" y="2136"/>
                  </a:lnTo>
                  <a:lnTo>
                    <a:pt x="1493" y="2125"/>
                  </a:lnTo>
                  <a:lnTo>
                    <a:pt x="1519" y="2114"/>
                  </a:lnTo>
                  <a:lnTo>
                    <a:pt x="1546" y="2102"/>
                  </a:lnTo>
                  <a:lnTo>
                    <a:pt x="1574" y="2090"/>
                  </a:lnTo>
                  <a:lnTo>
                    <a:pt x="1601" y="2076"/>
                  </a:lnTo>
                  <a:lnTo>
                    <a:pt x="1627" y="2061"/>
                  </a:lnTo>
                  <a:lnTo>
                    <a:pt x="1681" y="2029"/>
                  </a:lnTo>
                  <a:lnTo>
                    <a:pt x="1731" y="1994"/>
                  </a:lnTo>
                  <a:lnTo>
                    <a:pt x="1778" y="1960"/>
                  </a:lnTo>
                  <a:lnTo>
                    <a:pt x="1823" y="1925"/>
                  </a:lnTo>
                  <a:lnTo>
                    <a:pt x="1865" y="1888"/>
                  </a:lnTo>
                  <a:lnTo>
                    <a:pt x="1905" y="1852"/>
                  </a:lnTo>
                  <a:lnTo>
                    <a:pt x="1942" y="1813"/>
                  </a:lnTo>
                  <a:lnTo>
                    <a:pt x="1977" y="1774"/>
                  </a:lnTo>
                  <a:lnTo>
                    <a:pt x="2009" y="1734"/>
                  </a:lnTo>
                  <a:lnTo>
                    <a:pt x="2038" y="1694"/>
                  </a:lnTo>
                  <a:lnTo>
                    <a:pt x="2065" y="1652"/>
                  </a:lnTo>
                  <a:lnTo>
                    <a:pt x="2089" y="1610"/>
                  </a:lnTo>
                  <a:lnTo>
                    <a:pt x="2111" y="1567"/>
                  </a:lnTo>
                  <a:lnTo>
                    <a:pt x="2130" y="1523"/>
                  </a:lnTo>
                  <a:lnTo>
                    <a:pt x="2145" y="1478"/>
                  </a:lnTo>
                  <a:lnTo>
                    <a:pt x="2159" y="1432"/>
                  </a:lnTo>
                  <a:lnTo>
                    <a:pt x="2171" y="1386"/>
                  </a:lnTo>
                  <a:lnTo>
                    <a:pt x="2179" y="1339"/>
                  </a:lnTo>
                  <a:lnTo>
                    <a:pt x="2185" y="1290"/>
                  </a:lnTo>
                  <a:lnTo>
                    <a:pt x="2188" y="1241"/>
                  </a:lnTo>
                  <a:lnTo>
                    <a:pt x="2188" y="1191"/>
                  </a:lnTo>
                  <a:lnTo>
                    <a:pt x="2187" y="1140"/>
                  </a:lnTo>
                  <a:lnTo>
                    <a:pt x="2182" y="1089"/>
                  </a:lnTo>
                  <a:lnTo>
                    <a:pt x="2175" y="1036"/>
                  </a:lnTo>
                  <a:lnTo>
                    <a:pt x="2165" y="983"/>
                  </a:lnTo>
                  <a:lnTo>
                    <a:pt x="2153" y="929"/>
                  </a:lnTo>
                  <a:lnTo>
                    <a:pt x="2138" y="873"/>
                  </a:lnTo>
                  <a:lnTo>
                    <a:pt x="2120" y="817"/>
                  </a:lnTo>
                  <a:lnTo>
                    <a:pt x="2100" y="761"/>
                  </a:lnTo>
                  <a:lnTo>
                    <a:pt x="2077" y="703"/>
                  </a:lnTo>
                  <a:lnTo>
                    <a:pt x="2052" y="644"/>
                  </a:lnTo>
                  <a:lnTo>
                    <a:pt x="2024" y="584"/>
                  </a:lnTo>
                  <a:lnTo>
                    <a:pt x="2011" y="560"/>
                  </a:lnTo>
                  <a:lnTo>
                    <a:pt x="1998" y="536"/>
                  </a:lnTo>
                  <a:lnTo>
                    <a:pt x="1984" y="513"/>
                  </a:lnTo>
                  <a:lnTo>
                    <a:pt x="1970" y="490"/>
                  </a:lnTo>
                  <a:lnTo>
                    <a:pt x="1956" y="468"/>
                  </a:lnTo>
                  <a:lnTo>
                    <a:pt x="1941" y="446"/>
                  </a:lnTo>
                  <a:lnTo>
                    <a:pt x="1925" y="425"/>
                  </a:lnTo>
                  <a:lnTo>
                    <a:pt x="1909" y="404"/>
                  </a:lnTo>
                  <a:lnTo>
                    <a:pt x="1894" y="384"/>
                  </a:lnTo>
                  <a:lnTo>
                    <a:pt x="1877" y="364"/>
                  </a:lnTo>
                  <a:lnTo>
                    <a:pt x="1859" y="345"/>
                  </a:lnTo>
                  <a:lnTo>
                    <a:pt x="1841" y="326"/>
                  </a:lnTo>
                  <a:lnTo>
                    <a:pt x="1823" y="308"/>
                  </a:lnTo>
                  <a:lnTo>
                    <a:pt x="1805" y="290"/>
                  </a:lnTo>
                  <a:lnTo>
                    <a:pt x="1786" y="273"/>
                  </a:lnTo>
                  <a:lnTo>
                    <a:pt x="1766" y="256"/>
                  </a:lnTo>
                  <a:lnTo>
                    <a:pt x="1746" y="239"/>
                  </a:lnTo>
                  <a:lnTo>
                    <a:pt x="1725" y="224"/>
                  </a:lnTo>
                  <a:lnTo>
                    <a:pt x="1704" y="209"/>
                  </a:lnTo>
                  <a:lnTo>
                    <a:pt x="1683" y="194"/>
                  </a:lnTo>
                  <a:lnTo>
                    <a:pt x="1661" y="180"/>
                  </a:lnTo>
                  <a:lnTo>
                    <a:pt x="1638" y="166"/>
                  </a:lnTo>
                  <a:lnTo>
                    <a:pt x="1616" y="152"/>
                  </a:lnTo>
                  <a:lnTo>
                    <a:pt x="1592" y="140"/>
                  </a:lnTo>
                  <a:lnTo>
                    <a:pt x="1569" y="127"/>
                  </a:lnTo>
                  <a:lnTo>
                    <a:pt x="1543" y="116"/>
                  </a:lnTo>
                  <a:lnTo>
                    <a:pt x="1519" y="105"/>
                  </a:lnTo>
                  <a:lnTo>
                    <a:pt x="1494" y="94"/>
                  </a:lnTo>
                  <a:lnTo>
                    <a:pt x="1468" y="84"/>
                  </a:lnTo>
                  <a:lnTo>
                    <a:pt x="1442" y="74"/>
                  </a:lnTo>
                  <a:lnTo>
                    <a:pt x="1415" y="65"/>
                  </a:lnTo>
                  <a:lnTo>
                    <a:pt x="1388" y="56"/>
                  </a:lnTo>
                  <a:lnTo>
                    <a:pt x="1361" y="48"/>
                  </a:lnTo>
                  <a:lnTo>
                    <a:pt x="1334" y="40"/>
                  </a:lnTo>
                  <a:lnTo>
                    <a:pt x="1307" y="34"/>
                  </a:lnTo>
                  <a:lnTo>
                    <a:pt x="1280" y="27"/>
                  </a:lnTo>
                  <a:lnTo>
                    <a:pt x="1253" y="21"/>
                  </a:lnTo>
                  <a:lnTo>
                    <a:pt x="1227" y="17"/>
                  </a:lnTo>
                  <a:lnTo>
                    <a:pt x="1199" y="12"/>
                  </a:lnTo>
                  <a:lnTo>
                    <a:pt x="1173" y="9"/>
                  </a:lnTo>
                  <a:lnTo>
                    <a:pt x="1146" y="5"/>
                  </a:lnTo>
                  <a:lnTo>
                    <a:pt x="1120" y="3"/>
                  </a:lnTo>
                  <a:lnTo>
                    <a:pt x="1093" y="1"/>
                  </a:lnTo>
                  <a:lnTo>
                    <a:pt x="1066" y="0"/>
                  </a:lnTo>
                  <a:lnTo>
                    <a:pt x="1040" y="0"/>
                  </a:lnTo>
                  <a:lnTo>
                    <a:pt x="1014" y="0"/>
                  </a:lnTo>
                  <a:lnTo>
                    <a:pt x="987" y="1"/>
                  </a:lnTo>
                  <a:lnTo>
                    <a:pt x="961" y="3"/>
                  </a:lnTo>
                  <a:lnTo>
                    <a:pt x="935" y="5"/>
                  </a:lnTo>
                  <a:lnTo>
                    <a:pt x="909" y="9"/>
                  </a:lnTo>
                  <a:lnTo>
                    <a:pt x="883" y="12"/>
                  </a:lnTo>
                  <a:lnTo>
                    <a:pt x="856" y="16"/>
                  </a:lnTo>
                  <a:lnTo>
                    <a:pt x="830" y="21"/>
                  </a:lnTo>
                  <a:lnTo>
                    <a:pt x="805" y="26"/>
                  </a:lnTo>
                  <a:lnTo>
                    <a:pt x="779" y="33"/>
                  </a:lnTo>
                  <a:lnTo>
                    <a:pt x="752" y="39"/>
                  </a:lnTo>
                  <a:lnTo>
                    <a:pt x="727" y="47"/>
                  </a:lnTo>
                  <a:lnTo>
                    <a:pt x="702" y="55"/>
                  </a:lnTo>
                  <a:lnTo>
                    <a:pt x="676" y="64"/>
                  </a:lnTo>
                  <a:lnTo>
                    <a:pt x="651" y="74"/>
                  </a:lnTo>
                  <a:lnTo>
                    <a:pt x="626" y="83"/>
                  </a:lnTo>
                  <a:lnTo>
                    <a:pt x="600" y="95"/>
                  </a:lnTo>
                  <a:lnTo>
                    <a:pt x="575" y="106"/>
                  </a:lnTo>
                  <a:lnTo>
                    <a:pt x="550" y="118"/>
                  </a:lnTo>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grpSp>
      <p:sp>
        <p:nvSpPr>
          <p:cNvPr id="215" name="Up-Down Arrow 214"/>
          <p:cNvSpPr/>
          <p:nvPr/>
        </p:nvSpPr>
        <p:spPr>
          <a:xfrm>
            <a:off x="5667275" y="4293096"/>
            <a:ext cx="344885" cy="607850"/>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23" name="Immagine 22"/>
          <p:cNvPicPr>
            <a:picLocks noChangeAspect="1"/>
          </p:cNvPicPr>
          <p:nvPr/>
        </p:nvPicPr>
        <p:blipFill>
          <a:blip r:embed="rId6"/>
          <a:stretch>
            <a:fillRect/>
          </a:stretch>
        </p:blipFill>
        <p:spPr>
          <a:xfrm>
            <a:off x="72936" y="3559146"/>
            <a:ext cx="2221557" cy="508808"/>
          </a:xfrm>
          <a:prstGeom prst="rect">
            <a:avLst/>
          </a:prstGeom>
        </p:spPr>
      </p:pic>
      <p:sp>
        <p:nvSpPr>
          <p:cNvPr id="31" name="Titolo 30"/>
          <p:cNvSpPr>
            <a:spLocks noGrp="1"/>
          </p:cNvSpPr>
          <p:nvPr>
            <p:ph type="title"/>
          </p:nvPr>
        </p:nvSpPr>
        <p:spPr>
          <a:xfrm>
            <a:off x="2133600" y="188640"/>
            <a:ext cx="6553200" cy="1143000"/>
          </a:xfrm>
        </p:spPr>
        <p:txBody>
          <a:bodyPr/>
          <a:lstStyle/>
          <a:p>
            <a:r>
              <a:rPr lang="it-IT" dirty="0" err="1"/>
              <a:t>Behind</a:t>
            </a:r>
            <a:r>
              <a:rPr lang="it-IT" dirty="0"/>
              <a:t> the scene</a:t>
            </a:r>
          </a:p>
        </p:txBody>
      </p:sp>
      <p:sp>
        <p:nvSpPr>
          <p:cNvPr id="218" name="TextBox 216"/>
          <p:cNvSpPr txBox="1"/>
          <p:nvPr/>
        </p:nvSpPr>
        <p:spPr>
          <a:xfrm>
            <a:off x="5551745" y="3796524"/>
            <a:ext cx="781624" cy="461665"/>
          </a:xfrm>
          <a:prstGeom prst="rect">
            <a:avLst/>
          </a:prstGeom>
          <a:noFill/>
        </p:spPr>
        <p:txBody>
          <a:bodyPr wrap="none" rtlCol="0">
            <a:spAutoFit/>
          </a:bodyPr>
          <a:lstStyle/>
          <a:p>
            <a:r>
              <a:rPr lang="en-GB" sz="1200" dirty="0" smtClean="0">
                <a:solidFill>
                  <a:srgbClr val="125E89"/>
                </a:solidFill>
              </a:rPr>
              <a:t>Analytics </a:t>
            </a:r>
          </a:p>
          <a:p>
            <a:r>
              <a:rPr lang="en-GB" sz="1200" dirty="0" smtClean="0">
                <a:solidFill>
                  <a:srgbClr val="125E89"/>
                </a:solidFill>
              </a:rPr>
              <a:t>Engine </a:t>
            </a:r>
            <a:endParaRPr lang="en-GB" sz="1200" dirty="0">
              <a:solidFill>
                <a:srgbClr val="125E89"/>
              </a:solidFill>
            </a:endParaRPr>
          </a:p>
        </p:txBody>
      </p:sp>
      <p:sp>
        <p:nvSpPr>
          <p:cNvPr id="220" name="TextBox 224"/>
          <p:cNvSpPr txBox="1"/>
          <p:nvPr/>
        </p:nvSpPr>
        <p:spPr>
          <a:xfrm>
            <a:off x="3532225" y="3959576"/>
            <a:ext cx="874214" cy="276999"/>
          </a:xfrm>
          <a:prstGeom prst="rect">
            <a:avLst/>
          </a:prstGeom>
          <a:noFill/>
        </p:spPr>
        <p:txBody>
          <a:bodyPr wrap="none" rtlCol="0">
            <a:spAutoFit/>
          </a:bodyPr>
          <a:lstStyle/>
          <a:p>
            <a:r>
              <a:rPr lang="en-GB" sz="1200" dirty="0">
                <a:solidFill>
                  <a:srgbClr val="125E89"/>
                </a:solidFill>
              </a:rPr>
              <a:t>Aggregator</a:t>
            </a:r>
          </a:p>
        </p:txBody>
      </p:sp>
      <p:sp>
        <p:nvSpPr>
          <p:cNvPr id="223" name="TextBox 236"/>
          <p:cNvSpPr txBox="1"/>
          <p:nvPr/>
        </p:nvSpPr>
        <p:spPr>
          <a:xfrm>
            <a:off x="2944192" y="3950627"/>
            <a:ext cx="658257" cy="276999"/>
          </a:xfrm>
          <a:prstGeom prst="rect">
            <a:avLst/>
          </a:prstGeom>
          <a:noFill/>
        </p:spPr>
        <p:txBody>
          <a:bodyPr wrap="none" rtlCol="0">
            <a:spAutoFit/>
          </a:bodyPr>
          <a:lstStyle/>
          <a:p>
            <a:r>
              <a:rPr lang="en-GB" sz="1200" dirty="0">
                <a:solidFill>
                  <a:srgbClr val="125E89"/>
                </a:solidFill>
              </a:rPr>
              <a:t>Storage</a:t>
            </a:r>
          </a:p>
        </p:txBody>
      </p:sp>
      <p:sp>
        <p:nvSpPr>
          <p:cNvPr id="225" name="TextBox 238"/>
          <p:cNvSpPr txBox="1"/>
          <p:nvPr/>
        </p:nvSpPr>
        <p:spPr>
          <a:xfrm>
            <a:off x="4301797" y="3962119"/>
            <a:ext cx="765338" cy="276999"/>
          </a:xfrm>
          <a:prstGeom prst="rect">
            <a:avLst/>
          </a:prstGeom>
          <a:noFill/>
        </p:spPr>
        <p:txBody>
          <a:bodyPr wrap="none" rtlCol="0">
            <a:spAutoFit/>
          </a:bodyPr>
          <a:lstStyle/>
          <a:p>
            <a:r>
              <a:rPr lang="en-GB" sz="1200" dirty="0">
                <a:solidFill>
                  <a:srgbClr val="125E89"/>
                </a:solidFill>
              </a:rPr>
              <a:t>Mediator</a:t>
            </a:r>
          </a:p>
        </p:txBody>
      </p:sp>
      <p:sp>
        <p:nvSpPr>
          <p:cNvPr id="229" name="TextBox 234"/>
          <p:cNvSpPr txBox="1"/>
          <p:nvPr/>
        </p:nvSpPr>
        <p:spPr>
          <a:xfrm>
            <a:off x="6070086" y="3986667"/>
            <a:ext cx="1572482" cy="276999"/>
          </a:xfrm>
          <a:prstGeom prst="rect">
            <a:avLst/>
          </a:prstGeom>
          <a:noFill/>
        </p:spPr>
        <p:txBody>
          <a:bodyPr wrap="none" rtlCol="0">
            <a:spAutoFit/>
          </a:bodyPr>
          <a:lstStyle/>
          <a:p>
            <a:r>
              <a:rPr lang="mr-IN" sz="1200" dirty="0" smtClean="0">
                <a:solidFill>
                  <a:srgbClr val="125E89"/>
                </a:solidFill>
              </a:rPr>
              <a:t>…</a:t>
            </a:r>
            <a:r>
              <a:rPr lang="it-IT" sz="1200" dirty="0" smtClean="0">
                <a:solidFill>
                  <a:srgbClr val="125E89"/>
                </a:solidFill>
              </a:rPr>
              <a:t>..  </a:t>
            </a:r>
            <a:r>
              <a:rPr lang="it-IT" sz="1200" b="1" dirty="0" smtClean="0">
                <a:solidFill>
                  <a:srgbClr val="125E89"/>
                </a:solidFill>
              </a:rPr>
              <a:t>Service </a:t>
            </a:r>
            <a:r>
              <a:rPr lang="it-IT" sz="1200" b="1" dirty="0" err="1" smtClean="0">
                <a:solidFill>
                  <a:srgbClr val="125E89"/>
                </a:solidFill>
              </a:rPr>
              <a:t>Commons</a:t>
            </a:r>
            <a:endParaRPr lang="en-GB" sz="1200" b="1" dirty="0">
              <a:solidFill>
                <a:srgbClr val="125E89"/>
              </a:solidFill>
            </a:endParaRPr>
          </a:p>
        </p:txBody>
      </p:sp>
      <p:sp>
        <p:nvSpPr>
          <p:cNvPr id="234" name="TextBox 238"/>
          <p:cNvSpPr txBox="1"/>
          <p:nvPr/>
        </p:nvSpPr>
        <p:spPr>
          <a:xfrm>
            <a:off x="4956438" y="3980642"/>
            <a:ext cx="682751" cy="276999"/>
          </a:xfrm>
          <a:prstGeom prst="rect">
            <a:avLst/>
          </a:prstGeom>
          <a:noFill/>
        </p:spPr>
        <p:txBody>
          <a:bodyPr wrap="none" rtlCol="0">
            <a:spAutoFit/>
          </a:bodyPr>
          <a:lstStyle/>
          <a:p>
            <a:r>
              <a:rPr lang="en-GB" sz="1200" dirty="0">
                <a:solidFill>
                  <a:srgbClr val="125E89"/>
                </a:solidFill>
              </a:rPr>
              <a:t>Registry</a:t>
            </a:r>
          </a:p>
        </p:txBody>
      </p:sp>
      <p:grpSp>
        <p:nvGrpSpPr>
          <p:cNvPr id="230" name="Group 636"/>
          <p:cNvGrpSpPr>
            <a:grpSpLocks noChangeAspect="1"/>
          </p:cNvGrpSpPr>
          <p:nvPr/>
        </p:nvGrpSpPr>
        <p:grpSpPr bwMode="auto">
          <a:xfrm>
            <a:off x="3914547" y="5293611"/>
            <a:ext cx="174208" cy="158715"/>
            <a:chOff x="3100" y="3217"/>
            <a:chExt cx="348" cy="268"/>
          </a:xfrm>
          <a:solidFill>
            <a:srgbClr val="125E89"/>
          </a:solidFill>
        </p:grpSpPr>
        <p:sp>
          <p:nvSpPr>
            <p:cNvPr id="237" name="AutoShape 633"/>
            <p:cNvSpPr>
              <a:spLocks noChangeArrowheads="1"/>
            </p:cNvSpPr>
            <p:nvPr/>
          </p:nvSpPr>
          <p:spPr bwMode="auto">
            <a:xfrm>
              <a:off x="3100" y="3370"/>
              <a:ext cx="288" cy="115"/>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238" name="AutoShape 634"/>
            <p:cNvSpPr>
              <a:spLocks noChangeArrowheads="1"/>
            </p:cNvSpPr>
            <p:nvPr/>
          </p:nvSpPr>
          <p:spPr bwMode="auto">
            <a:xfrm>
              <a:off x="3145" y="3303"/>
              <a:ext cx="288" cy="114"/>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239" name="AutoShape 635"/>
            <p:cNvSpPr>
              <a:spLocks noChangeArrowheads="1"/>
            </p:cNvSpPr>
            <p:nvPr/>
          </p:nvSpPr>
          <p:spPr bwMode="auto">
            <a:xfrm>
              <a:off x="3160" y="3217"/>
              <a:ext cx="288" cy="114"/>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grpSp>
      <p:pic>
        <p:nvPicPr>
          <p:cNvPr id="399" name="Picture 45" descr="gbif.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765" y="4958798"/>
            <a:ext cx="341904" cy="334517"/>
          </a:xfrm>
          <a:prstGeom prst="rect">
            <a:avLst/>
          </a:prstGeom>
        </p:spPr>
      </p:pic>
      <p:pic>
        <p:nvPicPr>
          <p:cNvPr id="400" name="Picture 43" descr="obis.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56047" y="4953458"/>
            <a:ext cx="486114" cy="288679"/>
          </a:xfrm>
          <a:prstGeom prst="rect">
            <a:avLst/>
          </a:prstGeom>
        </p:spPr>
      </p:pic>
      <p:pic>
        <p:nvPicPr>
          <p:cNvPr id="401" name="Picture 6" descr="http://www.iconpopquiz.net/images/iconpop/charles-darwi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372" t="3876" r="26611" b="29405"/>
          <a:stretch/>
        </p:blipFill>
        <p:spPr bwMode="auto">
          <a:xfrm>
            <a:off x="7263065" y="5096020"/>
            <a:ext cx="298358" cy="295188"/>
          </a:xfrm>
          <a:prstGeom prst="rect">
            <a:avLst/>
          </a:prstGeom>
          <a:noFill/>
          <a:extLst>
            <a:ext uri="{909E8E84-426E-40DD-AFC4-6F175D3DCCD1}">
              <a14:hiddenFill xmlns:a14="http://schemas.microsoft.com/office/drawing/2010/main">
                <a:solidFill>
                  <a:srgbClr val="FFFFFF"/>
                </a:solidFill>
              </a14:hiddenFill>
            </a:ext>
          </a:extLst>
        </p:spPr>
      </p:pic>
      <p:grpSp>
        <p:nvGrpSpPr>
          <p:cNvPr id="407" name="Group 337"/>
          <p:cNvGrpSpPr>
            <a:grpSpLocks noChangeAspect="1"/>
          </p:cNvGrpSpPr>
          <p:nvPr/>
        </p:nvGrpSpPr>
        <p:grpSpPr bwMode="auto">
          <a:xfrm rot="5400000">
            <a:off x="6161576" y="5094741"/>
            <a:ext cx="245852" cy="181100"/>
            <a:chOff x="1224" y="3461"/>
            <a:chExt cx="522" cy="349"/>
          </a:xfrm>
          <a:solidFill>
            <a:srgbClr val="125E89"/>
          </a:solidFill>
        </p:grpSpPr>
        <p:sp>
          <p:nvSpPr>
            <p:cNvPr id="408" name="AutoShape 338"/>
            <p:cNvSpPr>
              <a:spLocks noChangeArrowheads="1"/>
            </p:cNvSpPr>
            <p:nvPr/>
          </p:nvSpPr>
          <p:spPr bwMode="auto">
            <a:xfrm>
              <a:off x="1224" y="3461"/>
              <a:ext cx="522" cy="349"/>
            </a:xfrm>
            <a:prstGeom prst="roundRect">
              <a:avLst>
                <a:gd name="adj" fmla="val 16667"/>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09" name="AutoShape 339"/>
            <p:cNvSpPr>
              <a:spLocks noChangeArrowheads="1"/>
            </p:cNvSpPr>
            <p:nvPr/>
          </p:nvSpPr>
          <p:spPr bwMode="auto">
            <a:xfrm>
              <a:off x="1258" y="3514"/>
              <a:ext cx="339" cy="260"/>
            </a:xfrm>
            <a:prstGeom prst="roundRect">
              <a:avLst>
                <a:gd name="adj" fmla="val 16667"/>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10" name="Oval 340"/>
            <p:cNvSpPr>
              <a:spLocks noChangeArrowheads="1"/>
            </p:cNvSpPr>
            <p:nvPr/>
          </p:nvSpPr>
          <p:spPr bwMode="auto">
            <a:xfrm>
              <a:off x="1616" y="3706"/>
              <a:ext cx="92" cy="93"/>
            </a:xfrm>
            <a:prstGeom prst="ellipse">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grpSp>
      <p:grpSp>
        <p:nvGrpSpPr>
          <p:cNvPr id="411" name="Group 337"/>
          <p:cNvGrpSpPr>
            <a:grpSpLocks noChangeAspect="1"/>
          </p:cNvGrpSpPr>
          <p:nvPr/>
        </p:nvGrpSpPr>
        <p:grpSpPr bwMode="auto">
          <a:xfrm rot="5400000">
            <a:off x="6413354" y="5134531"/>
            <a:ext cx="276140" cy="203411"/>
            <a:chOff x="1224" y="3461"/>
            <a:chExt cx="522" cy="349"/>
          </a:xfrm>
          <a:solidFill>
            <a:srgbClr val="125E89"/>
          </a:solidFill>
        </p:grpSpPr>
        <p:sp>
          <p:nvSpPr>
            <p:cNvPr id="412" name="AutoShape 338"/>
            <p:cNvSpPr>
              <a:spLocks noChangeArrowheads="1"/>
            </p:cNvSpPr>
            <p:nvPr/>
          </p:nvSpPr>
          <p:spPr bwMode="auto">
            <a:xfrm>
              <a:off x="1224" y="3461"/>
              <a:ext cx="522" cy="349"/>
            </a:xfrm>
            <a:prstGeom prst="roundRect">
              <a:avLst>
                <a:gd name="adj" fmla="val 16667"/>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13" name="AutoShape 339"/>
            <p:cNvSpPr>
              <a:spLocks noChangeArrowheads="1"/>
            </p:cNvSpPr>
            <p:nvPr/>
          </p:nvSpPr>
          <p:spPr bwMode="auto">
            <a:xfrm>
              <a:off x="1258" y="3514"/>
              <a:ext cx="339" cy="260"/>
            </a:xfrm>
            <a:prstGeom prst="roundRect">
              <a:avLst>
                <a:gd name="adj" fmla="val 16667"/>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14" name="Oval 340"/>
            <p:cNvSpPr>
              <a:spLocks noChangeArrowheads="1"/>
            </p:cNvSpPr>
            <p:nvPr/>
          </p:nvSpPr>
          <p:spPr bwMode="auto">
            <a:xfrm>
              <a:off x="1616" y="3706"/>
              <a:ext cx="92" cy="93"/>
            </a:xfrm>
            <a:prstGeom prst="ellipse">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grpSp>
      <p:grpSp>
        <p:nvGrpSpPr>
          <p:cNvPr id="437" name="Group 636"/>
          <p:cNvGrpSpPr>
            <a:grpSpLocks noChangeAspect="1"/>
          </p:cNvGrpSpPr>
          <p:nvPr/>
        </p:nvGrpSpPr>
        <p:grpSpPr bwMode="auto">
          <a:xfrm>
            <a:off x="4399019" y="5209005"/>
            <a:ext cx="230695" cy="210178"/>
            <a:chOff x="3100" y="3217"/>
            <a:chExt cx="348" cy="268"/>
          </a:xfrm>
          <a:solidFill>
            <a:srgbClr val="125E89"/>
          </a:solidFill>
        </p:grpSpPr>
        <p:sp>
          <p:nvSpPr>
            <p:cNvPr id="438" name="AutoShape 633"/>
            <p:cNvSpPr>
              <a:spLocks noChangeArrowheads="1"/>
            </p:cNvSpPr>
            <p:nvPr/>
          </p:nvSpPr>
          <p:spPr bwMode="auto">
            <a:xfrm>
              <a:off x="3100" y="3370"/>
              <a:ext cx="288" cy="115"/>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39" name="AutoShape 634"/>
            <p:cNvSpPr>
              <a:spLocks noChangeArrowheads="1"/>
            </p:cNvSpPr>
            <p:nvPr/>
          </p:nvSpPr>
          <p:spPr bwMode="auto">
            <a:xfrm>
              <a:off x="3145" y="3303"/>
              <a:ext cx="288" cy="114"/>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40" name="AutoShape 635"/>
            <p:cNvSpPr>
              <a:spLocks noChangeArrowheads="1"/>
            </p:cNvSpPr>
            <p:nvPr/>
          </p:nvSpPr>
          <p:spPr bwMode="auto">
            <a:xfrm>
              <a:off x="3160" y="3217"/>
              <a:ext cx="288" cy="114"/>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grpSp>
      <p:grpSp>
        <p:nvGrpSpPr>
          <p:cNvPr id="454" name="Group 182"/>
          <p:cNvGrpSpPr>
            <a:grpSpLocks noChangeAspect="1"/>
          </p:cNvGrpSpPr>
          <p:nvPr/>
        </p:nvGrpSpPr>
        <p:grpSpPr bwMode="auto">
          <a:xfrm flipH="1">
            <a:off x="7740352" y="5301208"/>
            <a:ext cx="296046" cy="328147"/>
            <a:chOff x="3244" y="3940"/>
            <a:chExt cx="1007" cy="1047"/>
          </a:xfrm>
          <a:solidFill>
            <a:srgbClr val="125E89"/>
          </a:solidFill>
        </p:grpSpPr>
        <p:sp>
          <p:nvSpPr>
            <p:cNvPr id="455" name="Freeform 179"/>
            <p:cNvSpPr>
              <a:spLocks/>
            </p:cNvSpPr>
            <p:nvPr/>
          </p:nvSpPr>
          <p:spPr bwMode="auto">
            <a:xfrm>
              <a:off x="3244" y="3940"/>
              <a:ext cx="614" cy="613"/>
            </a:xfrm>
            <a:custGeom>
              <a:avLst/>
              <a:gdLst>
                <a:gd name="T0" fmla="*/ 4725 w 9817"/>
                <a:gd name="T1" fmla="*/ 1045 h 9817"/>
                <a:gd name="T2" fmla="*/ 5732 w 9817"/>
                <a:gd name="T3" fmla="*/ 1170 h 9817"/>
                <a:gd name="T4" fmla="*/ 6866 w 9817"/>
                <a:gd name="T5" fmla="*/ 307 h 9817"/>
                <a:gd name="T6" fmla="*/ 7710 w 9817"/>
                <a:gd name="T7" fmla="*/ 740 h 9817"/>
                <a:gd name="T8" fmla="*/ 7467 w 9817"/>
                <a:gd name="T9" fmla="*/ 2079 h 9817"/>
                <a:gd name="T10" fmla="*/ 8069 w 9817"/>
                <a:gd name="T11" fmla="*/ 2853 h 9817"/>
                <a:gd name="T12" fmla="*/ 9519 w 9817"/>
                <a:gd name="T13" fmla="*/ 2979 h 9817"/>
                <a:gd name="T14" fmla="*/ 9817 w 9817"/>
                <a:gd name="T15" fmla="*/ 3887 h 9817"/>
                <a:gd name="T16" fmla="*/ 8781 w 9817"/>
                <a:gd name="T17" fmla="*/ 4858 h 9817"/>
                <a:gd name="T18" fmla="*/ 8684 w 9817"/>
                <a:gd name="T19" fmla="*/ 5868 h 9817"/>
                <a:gd name="T20" fmla="*/ 9519 w 9817"/>
                <a:gd name="T21" fmla="*/ 6866 h 9817"/>
                <a:gd name="T22" fmla="*/ 9079 w 9817"/>
                <a:gd name="T23" fmla="*/ 7711 h 9817"/>
                <a:gd name="T24" fmla="*/ 7674 w 9817"/>
                <a:gd name="T25" fmla="*/ 7542 h 9817"/>
                <a:gd name="T26" fmla="*/ 6936 w 9817"/>
                <a:gd name="T27" fmla="*/ 8106 h 9817"/>
                <a:gd name="T28" fmla="*/ 6866 w 9817"/>
                <a:gd name="T29" fmla="*/ 9519 h 9817"/>
                <a:gd name="T30" fmla="*/ 5929 w 9817"/>
                <a:gd name="T31" fmla="*/ 9817 h 9817"/>
                <a:gd name="T32" fmla="*/ 5029 w 9817"/>
                <a:gd name="T33" fmla="*/ 8745 h 9817"/>
                <a:gd name="T34" fmla="*/ 4022 w 9817"/>
                <a:gd name="T35" fmla="*/ 8648 h 9817"/>
                <a:gd name="T36" fmla="*/ 2979 w 9817"/>
                <a:gd name="T37" fmla="*/ 9519 h 9817"/>
                <a:gd name="T38" fmla="*/ 2115 w 9817"/>
                <a:gd name="T39" fmla="*/ 9080 h 9817"/>
                <a:gd name="T40" fmla="*/ 2115 w 9817"/>
                <a:gd name="T41" fmla="*/ 7440 h 9817"/>
                <a:gd name="T42" fmla="*/ 1539 w 9817"/>
                <a:gd name="T43" fmla="*/ 6667 h 9817"/>
                <a:gd name="T44" fmla="*/ 307 w 9817"/>
                <a:gd name="T45" fmla="*/ 6866 h 9817"/>
                <a:gd name="T46" fmla="*/ 0 w 9817"/>
                <a:gd name="T47" fmla="*/ 5930 h 9817"/>
                <a:gd name="T48" fmla="*/ 1072 w 9817"/>
                <a:gd name="T49" fmla="*/ 4923 h 9817"/>
                <a:gd name="T50" fmla="*/ 1207 w 9817"/>
                <a:gd name="T51" fmla="*/ 3924 h 9817"/>
                <a:gd name="T52" fmla="*/ 307 w 9817"/>
                <a:gd name="T53" fmla="*/ 2979 h 9817"/>
                <a:gd name="T54" fmla="*/ 740 w 9817"/>
                <a:gd name="T55" fmla="*/ 2079 h 9817"/>
                <a:gd name="T56" fmla="*/ 2017 w 9817"/>
                <a:gd name="T57" fmla="*/ 2447 h 9817"/>
                <a:gd name="T58" fmla="*/ 2717 w 9817"/>
                <a:gd name="T59" fmla="*/ 1846 h 9817"/>
                <a:gd name="T60" fmla="*/ 2979 w 9817"/>
                <a:gd name="T61" fmla="*/ 307 h 9817"/>
                <a:gd name="T62" fmla="*/ 3887 w 9817"/>
                <a:gd name="T63" fmla="*/ 0 h 9817"/>
                <a:gd name="T64" fmla="*/ 4725 w 9817"/>
                <a:gd name="T65" fmla="*/ 1045 h 9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17"/>
                <a:gd name="T100" fmla="*/ 0 h 9817"/>
                <a:gd name="T101" fmla="*/ 9817 w 9817"/>
                <a:gd name="T102" fmla="*/ 9817 h 98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sp>
          <p:nvSpPr>
            <p:cNvPr id="456" name="Freeform 181"/>
            <p:cNvSpPr>
              <a:spLocks/>
            </p:cNvSpPr>
            <p:nvPr/>
          </p:nvSpPr>
          <p:spPr bwMode="auto">
            <a:xfrm>
              <a:off x="3632" y="4366"/>
              <a:ext cx="619" cy="621"/>
            </a:xfrm>
            <a:custGeom>
              <a:avLst/>
              <a:gdLst>
                <a:gd name="T0" fmla="*/ 2914 w 9915"/>
                <a:gd name="T1" fmla="*/ 1675 h 9953"/>
                <a:gd name="T2" fmla="*/ 3887 w 9915"/>
                <a:gd name="T3" fmla="*/ 1269 h 9953"/>
                <a:gd name="T4" fmla="*/ 4453 w 9915"/>
                <a:gd name="T5" fmla="*/ 0 h 9953"/>
                <a:gd name="T6" fmla="*/ 5426 w 9915"/>
                <a:gd name="T7" fmla="*/ 0 h 9953"/>
                <a:gd name="T8" fmla="*/ 5829 w 9915"/>
                <a:gd name="T9" fmla="*/ 1269 h 9953"/>
                <a:gd name="T10" fmla="*/ 6728 w 9915"/>
                <a:gd name="T11" fmla="*/ 1638 h 9953"/>
                <a:gd name="T12" fmla="*/ 8069 w 9915"/>
                <a:gd name="T13" fmla="*/ 1036 h 9953"/>
                <a:gd name="T14" fmla="*/ 8779 w 9915"/>
                <a:gd name="T15" fmla="*/ 1748 h 9953"/>
                <a:gd name="T16" fmla="*/ 8303 w 9915"/>
                <a:gd name="T17" fmla="*/ 3050 h 9953"/>
                <a:gd name="T18" fmla="*/ 8671 w 9915"/>
                <a:gd name="T19" fmla="*/ 3987 h 9953"/>
                <a:gd name="T20" fmla="*/ 9915 w 9915"/>
                <a:gd name="T21" fmla="*/ 4490 h 9953"/>
                <a:gd name="T22" fmla="*/ 9915 w 9915"/>
                <a:gd name="T23" fmla="*/ 5427 h 9953"/>
                <a:gd name="T24" fmla="*/ 8611 w 9915"/>
                <a:gd name="T25" fmla="*/ 5930 h 9953"/>
                <a:gd name="T26" fmla="*/ 8241 w 9915"/>
                <a:gd name="T27" fmla="*/ 6802 h 9953"/>
                <a:gd name="T28" fmla="*/ 8843 w 9915"/>
                <a:gd name="T29" fmla="*/ 8070 h 9953"/>
                <a:gd name="T30" fmla="*/ 8177 w 9915"/>
                <a:gd name="T31" fmla="*/ 8808 h 9953"/>
                <a:gd name="T32" fmla="*/ 6863 w 9915"/>
                <a:gd name="T33" fmla="*/ 8279 h 9953"/>
                <a:gd name="T34" fmla="*/ 5929 w 9915"/>
                <a:gd name="T35" fmla="*/ 8648 h 9953"/>
                <a:gd name="T36" fmla="*/ 5460 w 9915"/>
                <a:gd name="T37" fmla="*/ 9953 h 9953"/>
                <a:gd name="T38" fmla="*/ 4453 w 9915"/>
                <a:gd name="T39" fmla="*/ 9953 h 9953"/>
                <a:gd name="T40" fmla="*/ 3716 w 9915"/>
                <a:gd name="T41" fmla="*/ 8513 h 9953"/>
                <a:gd name="T42" fmla="*/ 2844 w 9915"/>
                <a:gd name="T43" fmla="*/ 8107 h 9953"/>
                <a:gd name="T44" fmla="*/ 1846 w 9915"/>
                <a:gd name="T45" fmla="*/ 8845 h 9953"/>
                <a:gd name="T46" fmla="*/ 1142 w 9915"/>
                <a:gd name="T47" fmla="*/ 8145 h 9953"/>
                <a:gd name="T48" fmla="*/ 1609 w 9915"/>
                <a:gd name="T49" fmla="*/ 6765 h 9953"/>
                <a:gd name="T50" fmla="*/ 1241 w 9915"/>
                <a:gd name="T51" fmla="*/ 5866 h 9953"/>
                <a:gd name="T52" fmla="*/ 0 w 9915"/>
                <a:gd name="T53" fmla="*/ 5427 h 9953"/>
                <a:gd name="T54" fmla="*/ 0 w 9915"/>
                <a:gd name="T55" fmla="*/ 4453 h 9953"/>
                <a:gd name="T56" fmla="*/ 1241 w 9915"/>
                <a:gd name="T57" fmla="*/ 4159 h 9953"/>
                <a:gd name="T58" fmla="*/ 1539 w 9915"/>
                <a:gd name="T59" fmla="*/ 3287 h 9953"/>
                <a:gd name="T60" fmla="*/ 1035 w 9915"/>
                <a:gd name="T61" fmla="*/ 1847 h 9953"/>
                <a:gd name="T62" fmla="*/ 1711 w 9915"/>
                <a:gd name="T63" fmla="*/ 1143 h 9953"/>
                <a:gd name="T64" fmla="*/ 2914 w 9915"/>
                <a:gd name="T65" fmla="*/ 1675 h 99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15"/>
                <a:gd name="T100" fmla="*/ 0 h 9953"/>
                <a:gd name="T101" fmla="*/ 9915 w 9915"/>
                <a:gd name="T102" fmla="*/ 9953 h 99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sp>
          <p:nvSpPr>
            <p:cNvPr id="457" name="Freeform 178"/>
            <p:cNvSpPr>
              <a:spLocks/>
            </p:cNvSpPr>
            <p:nvPr/>
          </p:nvSpPr>
          <p:spPr bwMode="auto">
            <a:xfrm>
              <a:off x="3483" y="4179"/>
              <a:ext cx="135" cy="137"/>
            </a:xfrm>
            <a:custGeom>
              <a:avLst/>
              <a:gdLst>
                <a:gd name="T0" fmla="*/ 962 w 2177"/>
                <a:gd name="T1" fmla="*/ 6 h 2202"/>
                <a:gd name="T2" fmla="*/ 834 w 2177"/>
                <a:gd name="T3" fmla="*/ 26 h 2202"/>
                <a:gd name="T4" fmla="*/ 712 w 2177"/>
                <a:gd name="T5" fmla="*/ 61 h 2202"/>
                <a:gd name="T6" fmla="*/ 596 w 2177"/>
                <a:gd name="T7" fmla="*/ 112 h 2202"/>
                <a:gd name="T8" fmla="*/ 485 w 2177"/>
                <a:gd name="T9" fmla="*/ 179 h 2202"/>
                <a:gd name="T10" fmla="*/ 380 w 2177"/>
                <a:gd name="T11" fmla="*/ 262 h 2202"/>
                <a:gd name="T12" fmla="*/ 280 w 2177"/>
                <a:gd name="T13" fmla="*/ 360 h 2202"/>
                <a:gd name="T14" fmla="*/ 194 w 2177"/>
                <a:gd name="T15" fmla="*/ 464 h 2202"/>
                <a:gd name="T16" fmla="*/ 124 w 2177"/>
                <a:gd name="T17" fmla="*/ 573 h 2202"/>
                <a:gd name="T18" fmla="*/ 69 w 2177"/>
                <a:gd name="T19" fmla="*/ 689 h 2202"/>
                <a:gd name="T20" fmla="*/ 31 w 2177"/>
                <a:gd name="T21" fmla="*/ 810 h 2202"/>
                <a:gd name="T22" fmla="*/ 8 w 2177"/>
                <a:gd name="T23" fmla="*/ 936 h 2202"/>
                <a:gd name="T24" fmla="*/ 0 w 2177"/>
                <a:gd name="T25" fmla="*/ 1069 h 2202"/>
                <a:gd name="T26" fmla="*/ 8 w 2177"/>
                <a:gd name="T27" fmla="*/ 1210 h 2202"/>
                <a:gd name="T28" fmla="*/ 31 w 2177"/>
                <a:gd name="T29" fmla="*/ 1344 h 2202"/>
                <a:gd name="T30" fmla="*/ 69 w 2177"/>
                <a:gd name="T31" fmla="*/ 1473 h 2202"/>
                <a:gd name="T32" fmla="*/ 124 w 2177"/>
                <a:gd name="T33" fmla="*/ 1595 h 2202"/>
                <a:gd name="T34" fmla="*/ 194 w 2177"/>
                <a:gd name="T35" fmla="*/ 1711 h 2202"/>
                <a:gd name="T36" fmla="*/ 280 w 2177"/>
                <a:gd name="T37" fmla="*/ 1822 h 2202"/>
                <a:gd name="T38" fmla="*/ 380 w 2177"/>
                <a:gd name="T39" fmla="*/ 1925 h 2202"/>
                <a:gd name="T40" fmla="*/ 485 w 2177"/>
                <a:gd name="T41" fmla="*/ 2012 h 2202"/>
                <a:gd name="T42" fmla="*/ 596 w 2177"/>
                <a:gd name="T43" fmla="*/ 2084 h 2202"/>
                <a:gd name="T44" fmla="*/ 712 w 2177"/>
                <a:gd name="T45" fmla="*/ 2138 h 2202"/>
                <a:gd name="T46" fmla="*/ 834 w 2177"/>
                <a:gd name="T47" fmla="*/ 2176 h 2202"/>
                <a:gd name="T48" fmla="*/ 962 w 2177"/>
                <a:gd name="T49" fmla="*/ 2197 h 2202"/>
                <a:gd name="T50" fmla="*/ 1096 w 2177"/>
                <a:gd name="T51" fmla="*/ 2201 h 2202"/>
                <a:gd name="T52" fmla="*/ 1233 w 2177"/>
                <a:gd name="T53" fmla="*/ 2191 h 2202"/>
                <a:gd name="T54" fmla="*/ 1364 w 2177"/>
                <a:gd name="T55" fmla="*/ 2162 h 2202"/>
                <a:gd name="T56" fmla="*/ 1489 w 2177"/>
                <a:gd name="T57" fmla="*/ 2118 h 2202"/>
                <a:gd name="T58" fmla="*/ 1607 w 2177"/>
                <a:gd name="T59" fmla="*/ 2058 h 2202"/>
                <a:gd name="T60" fmla="*/ 1719 w 2177"/>
                <a:gd name="T61" fmla="*/ 1980 h 2202"/>
                <a:gd name="T62" fmla="*/ 1827 w 2177"/>
                <a:gd name="T63" fmla="*/ 1886 h 2202"/>
                <a:gd name="T64" fmla="*/ 1925 w 2177"/>
                <a:gd name="T65" fmla="*/ 1779 h 2202"/>
                <a:gd name="T66" fmla="*/ 2007 w 2177"/>
                <a:gd name="T67" fmla="*/ 1665 h 2202"/>
                <a:gd name="T68" fmla="*/ 2072 w 2177"/>
                <a:gd name="T69" fmla="*/ 1547 h 2202"/>
                <a:gd name="T70" fmla="*/ 2122 w 2177"/>
                <a:gd name="T71" fmla="*/ 1422 h 2202"/>
                <a:gd name="T72" fmla="*/ 2156 w 2177"/>
                <a:gd name="T73" fmla="*/ 1291 h 2202"/>
                <a:gd name="T74" fmla="*/ 2174 w 2177"/>
                <a:gd name="T75" fmla="*/ 1154 h 2202"/>
                <a:gd name="T76" fmla="*/ 2176 w 2177"/>
                <a:gd name="T77" fmla="*/ 1015 h 2202"/>
                <a:gd name="T78" fmla="*/ 2161 w 2177"/>
                <a:gd name="T79" fmla="*/ 885 h 2202"/>
                <a:gd name="T80" fmla="*/ 2131 w 2177"/>
                <a:gd name="T81" fmla="*/ 761 h 2202"/>
                <a:gd name="T82" fmla="*/ 2083 w 2177"/>
                <a:gd name="T83" fmla="*/ 642 h 2202"/>
                <a:gd name="T84" fmla="*/ 2021 w 2177"/>
                <a:gd name="T85" fmla="*/ 529 h 2202"/>
                <a:gd name="T86" fmla="*/ 1943 w 2177"/>
                <a:gd name="T87" fmla="*/ 422 h 2202"/>
                <a:gd name="T88" fmla="*/ 1848 w 2177"/>
                <a:gd name="T89" fmla="*/ 319 h 2202"/>
                <a:gd name="T90" fmla="*/ 1741 w 2177"/>
                <a:gd name="T91" fmla="*/ 227 h 2202"/>
                <a:gd name="T92" fmla="*/ 1630 w 2177"/>
                <a:gd name="T93" fmla="*/ 150 h 2202"/>
                <a:gd name="T94" fmla="*/ 1513 w 2177"/>
                <a:gd name="T95" fmla="*/ 90 h 2202"/>
                <a:gd name="T96" fmla="*/ 1389 w 2177"/>
                <a:gd name="T97" fmla="*/ 45 h 2202"/>
                <a:gd name="T98" fmla="*/ 1260 w 2177"/>
                <a:gd name="T99" fmla="*/ 15 h 2202"/>
                <a:gd name="T100" fmla="*/ 1125 w 2177"/>
                <a:gd name="T101" fmla="*/ 2 h 2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77"/>
                <a:gd name="T154" fmla="*/ 0 h 2202"/>
                <a:gd name="T155" fmla="*/ 2177 w 2177"/>
                <a:gd name="T156" fmla="*/ 2202 h 22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77" h="2202">
                  <a:moveTo>
                    <a:pt x="1068" y="0"/>
                  </a:moveTo>
                  <a:lnTo>
                    <a:pt x="1042" y="0"/>
                  </a:lnTo>
                  <a:lnTo>
                    <a:pt x="1015" y="2"/>
                  </a:lnTo>
                  <a:lnTo>
                    <a:pt x="988" y="3"/>
                  </a:lnTo>
                  <a:lnTo>
                    <a:pt x="962" y="6"/>
                  </a:lnTo>
                  <a:lnTo>
                    <a:pt x="936" y="8"/>
                  </a:lnTo>
                  <a:lnTo>
                    <a:pt x="910" y="11"/>
                  </a:lnTo>
                  <a:lnTo>
                    <a:pt x="884" y="15"/>
                  </a:lnTo>
                  <a:lnTo>
                    <a:pt x="859" y="20"/>
                  </a:lnTo>
                  <a:lnTo>
                    <a:pt x="834" y="26"/>
                  </a:lnTo>
                  <a:lnTo>
                    <a:pt x="809" y="31"/>
                  </a:lnTo>
                  <a:lnTo>
                    <a:pt x="785" y="37"/>
                  </a:lnTo>
                  <a:lnTo>
                    <a:pt x="761" y="45"/>
                  </a:lnTo>
                  <a:lnTo>
                    <a:pt x="737" y="53"/>
                  </a:lnTo>
                  <a:lnTo>
                    <a:pt x="712" y="61"/>
                  </a:lnTo>
                  <a:lnTo>
                    <a:pt x="688" y="70"/>
                  </a:lnTo>
                  <a:lnTo>
                    <a:pt x="665" y="79"/>
                  </a:lnTo>
                  <a:lnTo>
                    <a:pt x="641" y="90"/>
                  </a:lnTo>
                  <a:lnTo>
                    <a:pt x="618" y="100"/>
                  </a:lnTo>
                  <a:lnTo>
                    <a:pt x="596" y="112"/>
                  </a:lnTo>
                  <a:lnTo>
                    <a:pt x="573" y="124"/>
                  </a:lnTo>
                  <a:lnTo>
                    <a:pt x="551" y="137"/>
                  </a:lnTo>
                  <a:lnTo>
                    <a:pt x="529" y="150"/>
                  </a:lnTo>
                  <a:lnTo>
                    <a:pt x="507" y="164"/>
                  </a:lnTo>
                  <a:lnTo>
                    <a:pt x="485" y="179"/>
                  </a:lnTo>
                  <a:lnTo>
                    <a:pt x="464" y="195"/>
                  </a:lnTo>
                  <a:lnTo>
                    <a:pt x="442" y="210"/>
                  </a:lnTo>
                  <a:lnTo>
                    <a:pt x="421" y="227"/>
                  </a:lnTo>
                  <a:lnTo>
                    <a:pt x="400" y="244"/>
                  </a:lnTo>
                  <a:lnTo>
                    <a:pt x="380" y="262"/>
                  </a:lnTo>
                  <a:lnTo>
                    <a:pt x="359" y="281"/>
                  </a:lnTo>
                  <a:lnTo>
                    <a:pt x="339" y="299"/>
                  </a:lnTo>
                  <a:lnTo>
                    <a:pt x="319" y="319"/>
                  </a:lnTo>
                  <a:lnTo>
                    <a:pt x="299" y="339"/>
                  </a:lnTo>
                  <a:lnTo>
                    <a:pt x="280" y="360"/>
                  </a:lnTo>
                  <a:lnTo>
                    <a:pt x="261" y="380"/>
                  </a:lnTo>
                  <a:lnTo>
                    <a:pt x="244" y="401"/>
                  </a:lnTo>
                  <a:lnTo>
                    <a:pt x="227" y="422"/>
                  </a:lnTo>
                  <a:lnTo>
                    <a:pt x="210" y="443"/>
                  </a:lnTo>
                  <a:lnTo>
                    <a:pt x="194" y="464"/>
                  </a:lnTo>
                  <a:lnTo>
                    <a:pt x="179" y="485"/>
                  </a:lnTo>
                  <a:lnTo>
                    <a:pt x="164" y="507"/>
                  </a:lnTo>
                  <a:lnTo>
                    <a:pt x="149" y="529"/>
                  </a:lnTo>
                  <a:lnTo>
                    <a:pt x="137" y="551"/>
                  </a:lnTo>
                  <a:lnTo>
                    <a:pt x="124" y="573"/>
                  </a:lnTo>
                  <a:lnTo>
                    <a:pt x="111" y="596"/>
                  </a:lnTo>
                  <a:lnTo>
                    <a:pt x="100" y="619"/>
                  </a:lnTo>
                  <a:lnTo>
                    <a:pt x="89" y="642"/>
                  </a:lnTo>
                  <a:lnTo>
                    <a:pt x="79" y="666"/>
                  </a:lnTo>
                  <a:lnTo>
                    <a:pt x="69" y="689"/>
                  </a:lnTo>
                  <a:lnTo>
                    <a:pt x="60" y="713"/>
                  </a:lnTo>
                  <a:lnTo>
                    <a:pt x="52" y="737"/>
                  </a:lnTo>
                  <a:lnTo>
                    <a:pt x="44" y="761"/>
                  </a:lnTo>
                  <a:lnTo>
                    <a:pt x="37" y="785"/>
                  </a:lnTo>
                  <a:lnTo>
                    <a:pt x="31" y="810"/>
                  </a:lnTo>
                  <a:lnTo>
                    <a:pt x="24" y="834"/>
                  </a:lnTo>
                  <a:lnTo>
                    <a:pt x="19" y="860"/>
                  </a:lnTo>
                  <a:lnTo>
                    <a:pt x="15" y="885"/>
                  </a:lnTo>
                  <a:lnTo>
                    <a:pt x="11" y="911"/>
                  </a:lnTo>
                  <a:lnTo>
                    <a:pt x="8" y="936"/>
                  </a:lnTo>
                  <a:lnTo>
                    <a:pt x="4" y="962"/>
                  </a:lnTo>
                  <a:lnTo>
                    <a:pt x="2" y="989"/>
                  </a:lnTo>
                  <a:lnTo>
                    <a:pt x="1" y="1015"/>
                  </a:lnTo>
                  <a:lnTo>
                    <a:pt x="0" y="1042"/>
                  </a:lnTo>
                  <a:lnTo>
                    <a:pt x="0" y="1069"/>
                  </a:lnTo>
                  <a:lnTo>
                    <a:pt x="0" y="1098"/>
                  </a:lnTo>
                  <a:lnTo>
                    <a:pt x="1" y="1126"/>
                  </a:lnTo>
                  <a:lnTo>
                    <a:pt x="2" y="1154"/>
                  </a:lnTo>
                  <a:lnTo>
                    <a:pt x="4" y="1182"/>
                  </a:lnTo>
                  <a:lnTo>
                    <a:pt x="8" y="1210"/>
                  </a:lnTo>
                  <a:lnTo>
                    <a:pt x="11" y="1237"/>
                  </a:lnTo>
                  <a:lnTo>
                    <a:pt x="15" y="1265"/>
                  </a:lnTo>
                  <a:lnTo>
                    <a:pt x="19" y="1291"/>
                  </a:lnTo>
                  <a:lnTo>
                    <a:pt x="24" y="1318"/>
                  </a:lnTo>
                  <a:lnTo>
                    <a:pt x="31" y="1344"/>
                  </a:lnTo>
                  <a:lnTo>
                    <a:pt x="37" y="1370"/>
                  </a:lnTo>
                  <a:lnTo>
                    <a:pt x="44" y="1397"/>
                  </a:lnTo>
                  <a:lnTo>
                    <a:pt x="52" y="1422"/>
                  </a:lnTo>
                  <a:lnTo>
                    <a:pt x="60" y="1448"/>
                  </a:lnTo>
                  <a:lnTo>
                    <a:pt x="69" y="1473"/>
                  </a:lnTo>
                  <a:lnTo>
                    <a:pt x="79" y="1497"/>
                  </a:lnTo>
                  <a:lnTo>
                    <a:pt x="89" y="1523"/>
                  </a:lnTo>
                  <a:lnTo>
                    <a:pt x="100" y="1547"/>
                  </a:lnTo>
                  <a:lnTo>
                    <a:pt x="111" y="1571"/>
                  </a:lnTo>
                  <a:lnTo>
                    <a:pt x="124" y="1595"/>
                  </a:lnTo>
                  <a:lnTo>
                    <a:pt x="137" y="1619"/>
                  </a:lnTo>
                  <a:lnTo>
                    <a:pt x="149" y="1642"/>
                  </a:lnTo>
                  <a:lnTo>
                    <a:pt x="164" y="1665"/>
                  </a:lnTo>
                  <a:lnTo>
                    <a:pt x="179" y="1688"/>
                  </a:lnTo>
                  <a:lnTo>
                    <a:pt x="194" y="1711"/>
                  </a:lnTo>
                  <a:lnTo>
                    <a:pt x="210" y="1734"/>
                  </a:lnTo>
                  <a:lnTo>
                    <a:pt x="227" y="1757"/>
                  </a:lnTo>
                  <a:lnTo>
                    <a:pt x="244" y="1779"/>
                  </a:lnTo>
                  <a:lnTo>
                    <a:pt x="261" y="1801"/>
                  </a:lnTo>
                  <a:lnTo>
                    <a:pt x="280" y="1822"/>
                  </a:lnTo>
                  <a:lnTo>
                    <a:pt x="299" y="1844"/>
                  </a:lnTo>
                  <a:lnTo>
                    <a:pt x="319" y="1865"/>
                  </a:lnTo>
                  <a:lnTo>
                    <a:pt x="339" y="1886"/>
                  </a:lnTo>
                  <a:lnTo>
                    <a:pt x="359" y="1905"/>
                  </a:lnTo>
                  <a:lnTo>
                    <a:pt x="380" y="1925"/>
                  </a:lnTo>
                  <a:lnTo>
                    <a:pt x="400" y="1944"/>
                  </a:lnTo>
                  <a:lnTo>
                    <a:pt x="421" y="1962"/>
                  </a:lnTo>
                  <a:lnTo>
                    <a:pt x="442" y="1980"/>
                  </a:lnTo>
                  <a:lnTo>
                    <a:pt x="464" y="1997"/>
                  </a:lnTo>
                  <a:lnTo>
                    <a:pt x="485" y="2012"/>
                  </a:lnTo>
                  <a:lnTo>
                    <a:pt x="507" y="2028"/>
                  </a:lnTo>
                  <a:lnTo>
                    <a:pt x="529" y="2043"/>
                  </a:lnTo>
                  <a:lnTo>
                    <a:pt x="551" y="2058"/>
                  </a:lnTo>
                  <a:lnTo>
                    <a:pt x="573" y="2071"/>
                  </a:lnTo>
                  <a:lnTo>
                    <a:pt x="596" y="2084"/>
                  </a:lnTo>
                  <a:lnTo>
                    <a:pt x="618" y="2096"/>
                  </a:lnTo>
                  <a:lnTo>
                    <a:pt x="641" y="2108"/>
                  </a:lnTo>
                  <a:lnTo>
                    <a:pt x="665" y="2118"/>
                  </a:lnTo>
                  <a:lnTo>
                    <a:pt x="688" y="2129"/>
                  </a:lnTo>
                  <a:lnTo>
                    <a:pt x="712" y="2138"/>
                  </a:lnTo>
                  <a:lnTo>
                    <a:pt x="737" y="2147"/>
                  </a:lnTo>
                  <a:lnTo>
                    <a:pt x="761" y="2155"/>
                  </a:lnTo>
                  <a:lnTo>
                    <a:pt x="785" y="2162"/>
                  </a:lnTo>
                  <a:lnTo>
                    <a:pt x="809" y="2170"/>
                  </a:lnTo>
                  <a:lnTo>
                    <a:pt x="834" y="2176"/>
                  </a:lnTo>
                  <a:lnTo>
                    <a:pt x="859" y="2181"/>
                  </a:lnTo>
                  <a:lnTo>
                    <a:pt x="884" y="2187"/>
                  </a:lnTo>
                  <a:lnTo>
                    <a:pt x="910" y="2191"/>
                  </a:lnTo>
                  <a:lnTo>
                    <a:pt x="936" y="2194"/>
                  </a:lnTo>
                  <a:lnTo>
                    <a:pt x="962" y="2197"/>
                  </a:lnTo>
                  <a:lnTo>
                    <a:pt x="988" y="2199"/>
                  </a:lnTo>
                  <a:lnTo>
                    <a:pt x="1015" y="2201"/>
                  </a:lnTo>
                  <a:lnTo>
                    <a:pt x="1042" y="2201"/>
                  </a:lnTo>
                  <a:lnTo>
                    <a:pt x="1068" y="2202"/>
                  </a:lnTo>
                  <a:lnTo>
                    <a:pt x="1096" y="2201"/>
                  </a:lnTo>
                  <a:lnTo>
                    <a:pt x="1125" y="2201"/>
                  </a:lnTo>
                  <a:lnTo>
                    <a:pt x="1152" y="2199"/>
                  </a:lnTo>
                  <a:lnTo>
                    <a:pt x="1179" y="2197"/>
                  </a:lnTo>
                  <a:lnTo>
                    <a:pt x="1206" y="2194"/>
                  </a:lnTo>
                  <a:lnTo>
                    <a:pt x="1233" y="2191"/>
                  </a:lnTo>
                  <a:lnTo>
                    <a:pt x="1260" y="2187"/>
                  </a:lnTo>
                  <a:lnTo>
                    <a:pt x="1286" y="2181"/>
                  </a:lnTo>
                  <a:lnTo>
                    <a:pt x="1312" y="2176"/>
                  </a:lnTo>
                  <a:lnTo>
                    <a:pt x="1338" y="2170"/>
                  </a:lnTo>
                  <a:lnTo>
                    <a:pt x="1364" y="2162"/>
                  </a:lnTo>
                  <a:lnTo>
                    <a:pt x="1389" y="2155"/>
                  </a:lnTo>
                  <a:lnTo>
                    <a:pt x="1414" y="2147"/>
                  </a:lnTo>
                  <a:lnTo>
                    <a:pt x="1439" y="2138"/>
                  </a:lnTo>
                  <a:lnTo>
                    <a:pt x="1463" y="2129"/>
                  </a:lnTo>
                  <a:lnTo>
                    <a:pt x="1489" y="2118"/>
                  </a:lnTo>
                  <a:lnTo>
                    <a:pt x="1513" y="2108"/>
                  </a:lnTo>
                  <a:lnTo>
                    <a:pt x="1536" y="2096"/>
                  </a:lnTo>
                  <a:lnTo>
                    <a:pt x="1560" y="2084"/>
                  </a:lnTo>
                  <a:lnTo>
                    <a:pt x="1584" y="2071"/>
                  </a:lnTo>
                  <a:lnTo>
                    <a:pt x="1607" y="2058"/>
                  </a:lnTo>
                  <a:lnTo>
                    <a:pt x="1630" y="2043"/>
                  </a:lnTo>
                  <a:lnTo>
                    <a:pt x="1652" y="2028"/>
                  </a:lnTo>
                  <a:lnTo>
                    <a:pt x="1675" y="2012"/>
                  </a:lnTo>
                  <a:lnTo>
                    <a:pt x="1697" y="1997"/>
                  </a:lnTo>
                  <a:lnTo>
                    <a:pt x="1719" y="1980"/>
                  </a:lnTo>
                  <a:lnTo>
                    <a:pt x="1741" y="1962"/>
                  </a:lnTo>
                  <a:lnTo>
                    <a:pt x="1763" y="1944"/>
                  </a:lnTo>
                  <a:lnTo>
                    <a:pt x="1785" y="1925"/>
                  </a:lnTo>
                  <a:lnTo>
                    <a:pt x="1806" y="1905"/>
                  </a:lnTo>
                  <a:lnTo>
                    <a:pt x="1827" y="1886"/>
                  </a:lnTo>
                  <a:lnTo>
                    <a:pt x="1848" y="1865"/>
                  </a:lnTo>
                  <a:lnTo>
                    <a:pt x="1868" y="1844"/>
                  </a:lnTo>
                  <a:lnTo>
                    <a:pt x="1888" y="1822"/>
                  </a:lnTo>
                  <a:lnTo>
                    <a:pt x="1906" y="1801"/>
                  </a:lnTo>
                  <a:lnTo>
                    <a:pt x="1925" y="1779"/>
                  </a:lnTo>
                  <a:lnTo>
                    <a:pt x="1943" y="1757"/>
                  </a:lnTo>
                  <a:lnTo>
                    <a:pt x="1960" y="1734"/>
                  </a:lnTo>
                  <a:lnTo>
                    <a:pt x="1975" y="1711"/>
                  </a:lnTo>
                  <a:lnTo>
                    <a:pt x="1991" y="1688"/>
                  </a:lnTo>
                  <a:lnTo>
                    <a:pt x="2007" y="1665"/>
                  </a:lnTo>
                  <a:lnTo>
                    <a:pt x="2021" y="1642"/>
                  </a:lnTo>
                  <a:lnTo>
                    <a:pt x="2035" y="1619"/>
                  </a:lnTo>
                  <a:lnTo>
                    <a:pt x="2048" y="1595"/>
                  </a:lnTo>
                  <a:lnTo>
                    <a:pt x="2060" y="1571"/>
                  </a:lnTo>
                  <a:lnTo>
                    <a:pt x="2072" y="1547"/>
                  </a:lnTo>
                  <a:lnTo>
                    <a:pt x="2083" y="1523"/>
                  </a:lnTo>
                  <a:lnTo>
                    <a:pt x="2094" y="1497"/>
                  </a:lnTo>
                  <a:lnTo>
                    <a:pt x="2104" y="1473"/>
                  </a:lnTo>
                  <a:lnTo>
                    <a:pt x="2114" y="1448"/>
                  </a:lnTo>
                  <a:lnTo>
                    <a:pt x="2122" y="1422"/>
                  </a:lnTo>
                  <a:lnTo>
                    <a:pt x="2131" y="1397"/>
                  </a:lnTo>
                  <a:lnTo>
                    <a:pt x="2138" y="1370"/>
                  </a:lnTo>
                  <a:lnTo>
                    <a:pt x="2144" y="1344"/>
                  </a:lnTo>
                  <a:lnTo>
                    <a:pt x="2151" y="1318"/>
                  </a:lnTo>
                  <a:lnTo>
                    <a:pt x="2156" y="1291"/>
                  </a:lnTo>
                  <a:lnTo>
                    <a:pt x="2161" y="1265"/>
                  </a:lnTo>
                  <a:lnTo>
                    <a:pt x="2165" y="1237"/>
                  </a:lnTo>
                  <a:lnTo>
                    <a:pt x="2168" y="1210"/>
                  </a:lnTo>
                  <a:lnTo>
                    <a:pt x="2171" y="1182"/>
                  </a:lnTo>
                  <a:lnTo>
                    <a:pt x="2174" y="1154"/>
                  </a:lnTo>
                  <a:lnTo>
                    <a:pt x="2176" y="1126"/>
                  </a:lnTo>
                  <a:lnTo>
                    <a:pt x="2177" y="1098"/>
                  </a:lnTo>
                  <a:lnTo>
                    <a:pt x="2177" y="1069"/>
                  </a:lnTo>
                  <a:lnTo>
                    <a:pt x="2177" y="1042"/>
                  </a:lnTo>
                  <a:lnTo>
                    <a:pt x="2176" y="1015"/>
                  </a:lnTo>
                  <a:lnTo>
                    <a:pt x="2174" y="989"/>
                  </a:lnTo>
                  <a:lnTo>
                    <a:pt x="2171" y="962"/>
                  </a:lnTo>
                  <a:lnTo>
                    <a:pt x="2168" y="936"/>
                  </a:lnTo>
                  <a:lnTo>
                    <a:pt x="2165" y="911"/>
                  </a:lnTo>
                  <a:lnTo>
                    <a:pt x="2161" y="885"/>
                  </a:lnTo>
                  <a:lnTo>
                    <a:pt x="2156" y="860"/>
                  </a:lnTo>
                  <a:lnTo>
                    <a:pt x="2151" y="834"/>
                  </a:lnTo>
                  <a:lnTo>
                    <a:pt x="2144" y="810"/>
                  </a:lnTo>
                  <a:lnTo>
                    <a:pt x="2138" y="785"/>
                  </a:lnTo>
                  <a:lnTo>
                    <a:pt x="2131" y="761"/>
                  </a:lnTo>
                  <a:lnTo>
                    <a:pt x="2122" y="737"/>
                  </a:lnTo>
                  <a:lnTo>
                    <a:pt x="2114" y="713"/>
                  </a:lnTo>
                  <a:lnTo>
                    <a:pt x="2104" y="689"/>
                  </a:lnTo>
                  <a:lnTo>
                    <a:pt x="2094" y="666"/>
                  </a:lnTo>
                  <a:lnTo>
                    <a:pt x="2083" y="642"/>
                  </a:lnTo>
                  <a:lnTo>
                    <a:pt x="2072" y="619"/>
                  </a:lnTo>
                  <a:lnTo>
                    <a:pt x="2060" y="596"/>
                  </a:lnTo>
                  <a:lnTo>
                    <a:pt x="2048" y="573"/>
                  </a:lnTo>
                  <a:lnTo>
                    <a:pt x="2035" y="551"/>
                  </a:lnTo>
                  <a:lnTo>
                    <a:pt x="2021" y="529"/>
                  </a:lnTo>
                  <a:lnTo>
                    <a:pt x="2007" y="507"/>
                  </a:lnTo>
                  <a:lnTo>
                    <a:pt x="1991" y="485"/>
                  </a:lnTo>
                  <a:lnTo>
                    <a:pt x="1975" y="464"/>
                  </a:lnTo>
                  <a:lnTo>
                    <a:pt x="1960" y="443"/>
                  </a:lnTo>
                  <a:lnTo>
                    <a:pt x="1943" y="422"/>
                  </a:lnTo>
                  <a:lnTo>
                    <a:pt x="1925" y="401"/>
                  </a:lnTo>
                  <a:lnTo>
                    <a:pt x="1906" y="380"/>
                  </a:lnTo>
                  <a:lnTo>
                    <a:pt x="1888" y="360"/>
                  </a:lnTo>
                  <a:lnTo>
                    <a:pt x="1868" y="339"/>
                  </a:lnTo>
                  <a:lnTo>
                    <a:pt x="1848" y="319"/>
                  </a:lnTo>
                  <a:lnTo>
                    <a:pt x="1827" y="299"/>
                  </a:lnTo>
                  <a:lnTo>
                    <a:pt x="1806" y="281"/>
                  </a:lnTo>
                  <a:lnTo>
                    <a:pt x="1785" y="262"/>
                  </a:lnTo>
                  <a:lnTo>
                    <a:pt x="1763" y="244"/>
                  </a:lnTo>
                  <a:lnTo>
                    <a:pt x="1741" y="227"/>
                  </a:lnTo>
                  <a:lnTo>
                    <a:pt x="1719" y="210"/>
                  </a:lnTo>
                  <a:lnTo>
                    <a:pt x="1697" y="195"/>
                  </a:lnTo>
                  <a:lnTo>
                    <a:pt x="1675" y="179"/>
                  </a:lnTo>
                  <a:lnTo>
                    <a:pt x="1652" y="164"/>
                  </a:lnTo>
                  <a:lnTo>
                    <a:pt x="1630" y="150"/>
                  </a:lnTo>
                  <a:lnTo>
                    <a:pt x="1607" y="137"/>
                  </a:lnTo>
                  <a:lnTo>
                    <a:pt x="1584" y="124"/>
                  </a:lnTo>
                  <a:lnTo>
                    <a:pt x="1560" y="112"/>
                  </a:lnTo>
                  <a:lnTo>
                    <a:pt x="1536" y="100"/>
                  </a:lnTo>
                  <a:lnTo>
                    <a:pt x="1513" y="90"/>
                  </a:lnTo>
                  <a:lnTo>
                    <a:pt x="1489" y="79"/>
                  </a:lnTo>
                  <a:lnTo>
                    <a:pt x="1463" y="70"/>
                  </a:lnTo>
                  <a:lnTo>
                    <a:pt x="1439" y="61"/>
                  </a:lnTo>
                  <a:lnTo>
                    <a:pt x="1414" y="53"/>
                  </a:lnTo>
                  <a:lnTo>
                    <a:pt x="1389" y="45"/>
                  </a:lnTo>
                  <a:lnTo>
                    <a:pt x="1364" y="37"/>
                  </a:lnTo>
                  <a:lnTo>
                    <a:pt x="1338" y="31"/>
                  </a:lnTo>
                  <a:lnTo>
                    <a:pt x="1312" y="26"/>
                  </a:lnTo>
                  <a:lnTo>
                    <a:pt x="1286" y="20"/>
                  </a:lnTo>
                  <a:lnTo>
                    <a:pt x="1260" y="15"/>
                  </a:lnTo>
                  <a:lnTo>
                    <a:pt x="1233" y="11"/>
                  </a:lnTo>
                  <a:lnTo>
                    <a:pt x="1206" y="8"/>
                  </a:lnTo>
                  <a:lnTo>
                    <a:pt x="1179" y="6"/>
                  </a:lnTo>
                  <a:lnTo>
                    <a:pt x="1152" y="3"/>
                  </a:lnTo>
                  <a:lnTo>
                    <a:pt x="1125" y="2"/>
                  </a:lnTo>
                  <a:lnTo>
                    <a:pt x="1096" y="0"/>
                  </a:lnTo>
                  <a:lnTo>
                    <a:pt x="1068" y="0"/>
                  </a:lnTo>
                  <a:close/>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sp>
          <p:nvSpPr>
            <p:cNvPr id="458" name="Freeform 180"/>
            <p:cNvSpPr>
              <a:spLocks/>
            </p:cNvSpPr>
            <p:nvPr/>
          </p:nvSpPr>
          <p:spPr bwMode="auto">
            <a:xfrm>
              <a:off x="3874" y="4608"/>
              <a:ext cx="135" cy="137"/>
            </a:xfrm>
            <a:custGeom>
              <a:avLst/>
              <a:gdLst>
                <a:gd name="T0" fmla="*/ 481 w 2188"/>
                <a:gd name="T1" fmla="*/ 164 h 2205"/>
                <a:gd name="T2" fmla="*/ 395 w 2188"/>
                <a:gd name="T3" fmla="*/ 230 h 2205"/>
                <a:gd name="T4" fmla="*/ 318 w 2188"/>
                <a:gd name="T5" fmla="*/ 302 h 2205"/>
                <a:gd name="T6" fmla="*/ 249 w 2188"/>
                <a:gd name="T7" fmla="*/ 381 h 2205"/>
                <a:gd name="T8" fmla="*/ 188 w 2188"/>
                <a:gd name="T9" fmla="*/ 466 h 2205"/>
                <a:gd name="T10" fmla="*/ 135 w 2188"/>
                <a:gd name="T11" fmla="*/ 556 h 2205"/>
                <a:gd name="T12" fmla="*/ 90 w 2188"/>
                <a:gd name="T13" fmla="*/ 654 h 2205"/>
                <a:gd name="T14" fmla="*/ 52 w 2188"/>
                <a:gd name="T15" fmla="*/ 758 h 2205"/>
                <a:gd name="T16" fmla="*/ 23 w 2188"/>
                <a:gd name="T17" fmla="*/ 865 h 2205"/>
                <a:gd name="T18" fmla="*/ 6 w 2188"/>
                <a:gd name="T19" fmla="*/ 970 h 2205"/>
                <a:gd name="T20" fmla="*/ 0 w 2188"/>
                <a:gd name="T21" fmla="*/ 1075 h 2205"/>
                <a:gd name="T22" fmla="*/ 6 w 2188"/>
                <a:gd name="T23" fmla="*/ 1178 h 2205"/>
                <a:gd name="T24" fmla="*/ 22 w 2188"/>
                <a:gd name="T25" fmla="*/ 1279 h 2205"/>
                <a:gd name="T26" fmla="*/ 50 w 2188"/>
                <a:gd name="T27" fmla="*/ 1378 h 2205"/>
                <a:gd name="T28" fmla="*/ 90 w 2188"/>
                <a:gd name="T29" fmla="*/ 1475 h 2205"/>
                <a:gd name="T30" fmla="*/ 140 w 2188"/>
                <a:gd name="T31" fmla="*/ 1572 h 2205"/>
                <a:gd name="T32" fmla="*/ 192 w 2188"/>
                <a:gd name="T33" fmla="*/ 1668 h 2205"/>
                <a:gd name="T34" fmla="*/ 251 w 2188"/>
                <a:gd name="T35" fmla="*/ 1759 h 2205"/>
                <a:gd name="T36" fmla="*/ 316 w 2188"/>
                <a:gd name="T37" fmla="*/ 1843 h 2205"/>
                <a:gd name="T38" fmla="*/ 388 w 2188"/>
                <a:gd name="T39" fmla="*/ 1918 h 2205"/>
                <a:gd name="T40" fmla="*/ 467 w 2188"/>
                <a:gd name="T41" fmla="*/ 1985 h 2205"/>
                <a:gd name="T42" fmla="*/ 554 w 2188"/>
                <a:gd name="T43" fmla="*/ 2045 h 2205"/>
                <a:gd name="T44" fmla="*/ 648 w 2188"/>
                <a:gd name="T45" fmla="*/ 2095 h 2205"/>
                <a:gd name="T46" fmla="*/ 747 w 2188"/>
                <a:gd name="T47" fmla="*/ 2138 h 2205"/>
                <a:gd name="T48" fmla="*/ 853 w 2188"/>
                <a:gd name="T49" fmla="*/ 2172 h 2205"/>
                <a:gd name="T50" fmla="*/ 959 w 2188"/>
                <a:gd name="T51" fmla="*/ 2194 h 2205"/>
                <a:gd name="T52" fmla="*/ 1065 w 2188"/>
                <a:gd name="T53" fmla="*/ 2204 h 2205"/>
                <a:gd name="T54" fmla="*/ 1172 w 2188"/>
                <a:gd name="T55" fmla="*/ 2202 h 2205"/>
                <a:gd name="T56" fmla="*/ 1278 w 2188"/>
                <a:gd name="T57" fmla="*/ 2188 h 2205"/>
                <a:gd name="T58" fmla="*/ 1385 w 2188"/>
                <a:gd name="T59" fmla="*/ 2163 h 2205"/>
                <a:gd name="T60" fmla="*/ 1493 w 2188"/>
                <a:gd name="T61" fmla="*/ 2125 h 2205"/>
                <a:gd name="T62" fmla="*/ 1601 w 2188"/>
                <a:gd name="T63" fmla="*/ 2076 h 2205"/>
                <a:gd name="T64" fmla="*/ 1778 w 2188"/>
                <a:gd name="T65" fmla="*/ 1960 h 2205"/>
                <a:gd name="T66" fmla="*/ 1942 w 2188"/>
                <a:gd name="T67" fmla="*/ 1813 h 2205"/>
                <a:gd name="T68" fmla="*/ 2065 w 2188"/>
                <a:gd name="T69" fmla="*/ 1652 h 2205"/>
                <a:gd name="T70" fmla="*/ 2145 w 2188"/>
                <a:gd name="T71" fmla="*/ 1478 h 2205"/>
                <a:gd name="T72" fmla="*/ 2185 w 2188"/>
                <a:gd name="T73" fmla="*/ 1290 h 2205"/>
                <a:gd name="T74" fmla="*/ 2182 w 2188"/>
                <a:gd name="T75" fmla="*/ 1089 h 2205"/>
                <a:gd name="T76" fmla="*/ 2138 w 2188"/>
                <a:gd name="T77" fmla="*/ 873 h 2205"/>
                <a:gd name="T78" fmla="*/ 2052 w 2188"/>
                <a:gd name="T79" fmla="*/ 644 h 2205"/>
                <a:gd name="T80" fmla="*/ 1984 w 2188"/>
                <a:gd name="T81" fmla="*/ 513 h 2205"/>
                <a:gd name="T82" fmla="*/ 1925 w 2188"/>
                <a:gd name="T83" fmla="*/ 425 h 2205"/>
                <a:gd name="T84" fmla="*/ 1859 w 2188"/>
                <a:gd name="T85" fmla="*/ 345 h 2205"/>
                <a:gd name="T86" fmla="*/ 1786 w 2188"/>
                <a:gd name="T87" fmla="*/ 273 h 2205"/>
                <a:gd name="T88" fmla="*/ 1704 w 2188"/>
                <a:gd name="T89" fmla="*/ 209 h 2205"/>
                <a:gd name="T90" fmla="*/ 1616 w 2188"/>
                <a:gd name="T91" fmla="*/ 152 h 2205"/>
                <a:gd name="T92" fmla="*/ 1519 w 2188"/>
                <a:gd name="T93" fmla="*/ 105 h 2205"/>
                <a:gd name="T94" fmla="*/ 1415 w 2188"/>
                <a:gd name="T95" fmla="*/ 65 h 2205"/>
                <a:gd name="T96" fmla="*/ 1307 w 2188"/>
                <a:gd name="T97" fmla="*/ 34 h 2205"/>
                <a:gd name="T98" fmla="*/ 1199 w 2188"/>
                <a:gd name="T99" fmla="*/ 12 h 2205"/>
                <a:gd name="T100" fmla="*/ 1093 w 2188"/>
                <a:gd name="T101" fmla="*/ 1 h 2205"/>
                <a:gd name="T102" fmla="*/ 987 w 2188"/>
                <a:gd name="T103" fmla="*/ 1 h 2205"/>
                <a:gd name="T104" fmla="*/ 883 w 2188"/>
                <a:gd name="T105" fmla="*/ 12 h 2205"/>
                <a:gd name="T106" fmla="*/ 779 w 2188"/>
                <a:gd name="T107" fmla="*/ 33 h 2205"/>
                <a:gd name="T108" fmla="*/ 676 w 2188"/>
                <a:gd name="T109" fmla="*/ 64 h 2205"/>
                <a:gd name="T110" fmla="*/ 575 w 2188"/>
                <a:gd name="T111" fmla="*/ 106 h 22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8"/>
                <a:gd name="T169" fmla="*/ 0 h 2205"/>
                <a:gd name="T170" fmla="*/ 2188 w 2188"/>
                <a:gd name="T171" fmla="*/ 2205 h 22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8" h="2205">
                  <a:moveTo>
                    <a:pt x="550" y="118"/>
                  </a:moveTo>
                  <a:lnTo>
                    <a:pt x="526" y="132"/>
                  </a:lnTo>
                  <a:lnTo>
                    <a:pt x="503" y="148"/>
                  </a:lnTo>
                  <a:lnTo>
                    <a:pt x="481" y="164"/>
                  </a:lnTo>
                  <a:lnTo>
                    <a:pt x="459" y="180"/>
                  </a:lnTo>
                  <a:lnTo>
                    <a:pt x="437" y="196"/>
                  </a:lnTo>
                  <a:lnTo>
                    <a:pt x="416" y="213"/>
                  </a:lnTo>
                  <a:lnTo>
                    <a:pt x="395" y="230"/>
                  </a:lnTo>
                  <a:lnTo>
                    <a:pt x="375" y="248"/>
                  </a:lnTo>
                  <a:lnTo>
                    <a:pt x="356" y="266"/>
                  </a:lnTo>
                  <a:lnTo>
                    <a:pt x="337" y="283"/>
                  </a:lnTo>
                  <a:lnTo>
                    <a:pt x="318" y="302"/>
                  </a:lnTo>
                  <a:lnTo>
                    <a:pt x="300" y="321"/>
                  </a:lnTo>
                  <a:lnTo>
                    <a:pt x="283" y="341"/>
                  </a:lnTo>
                  <a:lnTo>
                    <a:pt x="266" y="361"/>
                  </a:lnTo>
                  <a:lnTo>
                    <a:pt x="249" y="381"/>
                  </a:lnTo>
                  <a:lnTo>
                    <a:pt x="233" y="401"/>
                  </a:lnTo>
                  <a:lnTo>
                    <a:pt x="217" y="423"/>
                  </a:lnTo>
                  <a:lnTo>
                    <a:pt x="203" y="444"/>
                  </a:lnTo>
                  <a:lnTo>
                    <a:pt x="188" y="466"/>
                  </a:lnTo>
                  <a:lnTo>
                    <a:pt x="174" y="488"/>
                  </a:lnTo>
                  <a:lnTo>
                    <a:pt x="161" y="510"/>
                  </a:lnTo>
                  <a:lnTo>
                    <a:pt x="147" y="533"/>
                  </a:lnTo>
                  <a:lnTo>
                    <a:pt x="135" y="556"/>
                  </a:lnTo>
                  <a:lnTo>
                    <a:pt x="123" y="580"/>
                  </a:lnTo>
                  <a:lnTo>
                    <a:pt x="112" y="604"/>
                  </a:lnTo>
                  <a:lnTo>
                    <a:pt x="100" y="629"/>
                  </a:lnTo>
                  <a:lnTo>
                    <a:pt x="90" y="654"/>
                  </a:lnTo>
                  <a:lnTo>
                    <a:pt x="79" y="679"/>
                  </a:lnTo>
                  <a:lnTo>
                    <a:pt x="70" y="705"/>
                  </a:lnTo>
                  <a:lnTo>
                    <a:pt x="60" y="731"/>
                  </a:lnTo>
                  <a:lnTo>
                    <a:pt x="52" y="758"/>
                  </a:lnTo>
                  <a:lnTo>
                    <a:pt x="43" y="784"/>
                  </a:lnTo>
                  <a:lnTo>
                    <a:pt x="36" y="811"/>
                  </a:lnTo>
                  <a:lnTo>
                    <a:pt x="29" y="838"/>
                  </a:lnTo>
                  <a:lnTo>
                    <a:pt x="23" y="865"/>
                  </a:lnTo>
                  <a:lnTo>
                    <a:pt x="18" y="892"/>
                  </a:lnTo>
                  <a:lnTo>
                    <a:pt x="13" y="918"/>
                  </a:lnTo>
                  <a:lnTo>
                    <a:pt x="9" y="944"/>
                  </a:lnTo>
                  <a:lnTo>
                    <a:pt x="6" y="970"/>
                  </a:lnTo>
                  <a:lnTo>
                    <a:pt x="4" y="997"/>
                  </a:lnTo>
                  <a:lnTo>
                    <a:pt x="1" y="1023"/>
                  </a:lnTo>
                  <a:lnTo>
                    <a:pt x="0" y="1049"/>
                  </a:lnTo>
                  <a:lnTo>
                    <a:pt x="0" y="1075"/>
                  </a:lnTo>
                  <a:lnTo>
                    <a:pt x="0" y="1101"/>
                  </a:lnTo>
                  <a:lnTo>
                    <a:pt x="1" y="1127"/>
                  </a:lnTo>
                  <a:lnTo>
                    <a:pt x="4" y="1152"/>
                  </a:lnTo>
                  <a:lnTo>
                    <a:pt x="6" y="1178"/>
                  </a:lnTo>
                  <a:lnTo>
                    <a:pt x="9" y="1203"/>
                  </a:lnTo>
                  <a:lnTo>
                    <a:pt x="13" y="1229"/>
                  </a:lnTo>
                  <a:lnTo>
                    <a:pt x="17" y="1254"/>
                  </a:lnTo>
                  <a:lnTo>
                    <a:pt x="22" y="1279"/>
                  </a:lnTo>
                  <a:lnTo>
                    <a:pt x="28" y="1304"/>
                  </a:lnTo>
                  <a:lnTo>
                    <a:pt x="35" y="1328"/>
                  </a:lnTo>
                  <a:lnTo>
                    <a:pt x="42" y="1353"/>
                  </a:lnTo>
                  <a:lnTo>
                    <a:pt x="50" y="1378"/>
                  </a:lnTo>
                  <a:lnTo>
                    <a:pt x="59" y="1403"/>
                  </a:lnTo>
                  <a:lnTo>
                    <a:pt x="69" y="1427"/>
                  </a:lnTo>
                  <a:lnTo>
                    <a:pt x="78" y="1451"/>
                  </a:lnTo>
                  <a:lnTo>
                    <a:pt x="90" y="1475"/>
                  </a:lnTo>
                  <a:lnTo>
                    <a:pt x="101" y="1499"/>
                  </a:lnTo>
                  <a:lnTo>
                    <a:pt x="113" y="1523"/>
                  </a:lnTo>
                  <a:lnTo>
                    <a:pt x="126" y="1547"/>
                  </a:lnTo>
                  <a:lnTo>
                    <a:pt x="140" y="1572"/>
                  </a:lnTo>
                  <a:lnTo>
                    <a:pt x="154" y="1595"/>
                  </a:lnTo>
                  <a:lnTo>
                    <a:pt x="166" y="1620"/>
                  </a:lnTo>
                  <a:lnTo>
                    <a:pt x="180" y="1644"/>
                  </a:lnTo>
                  <a:lnTo>
                    <a:pt x="192" y="1668"/>
                  </a:lnTo>
                  <a:lnTo>
                    <a:pt x="207" y="1692"/>
                  </a:lnTo>
                  <a:lnTo>
                    <a:pt x="221" y="1715"/>
                  </a:lnTo>
                  <a:lnTo>
                    <a:pt x="235" y="1737"/>
                  </a:lnTo>
                  <a:lnTo>
                    <a:pt x="251" y="1759"/>
                  </a:lnTo>
                  <a:lnTo>
                    <a:pt x="267" y="1781"/>
                  </a:lnTo>
                  <a:lnTo>
                    <a:pt x="283" y="1802"/>
                  </a:lnTo>
                  <a:lnTo>
                    <a:pt x="299" y="1823"/>
                  </a:lnTo>
                  <a:lnTo>
                    <a:pt x="316" y="1843"/>
                  </a:lnTo>
                  <a:lnTo>
                    <a:pt x="334" y="1862"/>
                  </a:lnTo>
                  <a:lnTo>
                    <a:pt x="352" y="1882"/>
                  </a:lnTo>
                  <a:lnTo>
                    <a:pt x="370" y="1900"/>
                  </a:lnTo>
                  <a:lnTo>
                    <a:pt x="388" y="1918"/>
                  </a:lnTo>
                  <a:lnTo>
                    <a:pt x="407" y="1936"/>
                  </a:lnTo>
                  <a:lnTo>
                    <a:pt x="427" y="1952"/>
                  </a:lnTo>
                  <a:lnTo>
                    <a:pt x="447" y="1969"/>
                  </a:lnTo>
                  <a:lnTo>
                    <a:pt x="467" y="1985"/>
                  </a:lnTo>
                  <a:lnTo>
                    <a:pt x="488" y="2001"/>
                  </a:lnTo>
                  <a:lnTo>
                    <a:pt x="510" y="2015"/>
                  </a:lnTo>
                  <a:lnTo>
                    <a:pt x="531" y="2030"/>
                  </a:lnTo>
                  <a:lnTo>
                    <a:pt x="554" y="2045"/>
                  </a:lnTo>
                  <a:lnTo>
                    <a:pt x="576" y="2057"/>
                  </a:lnTo>
                  <a:lnTo>
                    <a:pt x="599" y="2071"/>
                  </a:lnTo>
                  <a:lnTo>
                    <a:pt x="623" y="2083"/>
                  </a:lnTo>
                  <a:lnTo>
                    <a:pt x="648" y="2095"/>
                  </a:lnTo>
                  <a:lnTo>
                    <a:pt x="672" y="2107"/>
                  </a:lnTo>
                  <a:lnTo>
                    <a:pt x="697" y="2118"/>
                  </a:lnTo>
                  <a:lnTo>
                    <a:pt x="722" y="2129"/>
                  </a:lnTo>
                  <a:lnTo>
                    <a:pt x="747" y="2138"/>
                  </a:lnTo>
                  <a:lnTo>
                    <a:pt x="774" y="2147"/>
                  </a:lnTo>
                  <a:lnTo>
                    <a:pt x="801" y="2156"/>
                  </a:lnTo>
                  <a:lnTo>
                    <a:pt x="827" y="2164"/>
                  </a:lnTo>
                  <a:lnTo>
                    <a:pt x="853" y="2172"/>
                  </a:lnTo>
                  <a:lnTo>
                    <a:pt x="880" y="2179"/>
                  </a:lnTo>
                  <a:lnTo>
                    <a:pt x="907" y="2184"/>
                  </a:lnTo>
                  <a:lnTo>
                    <a:pt x="933" y="2189"/>
                  </a:lnTo>
                  <a:lnTo>
                    <a:pt x="959" y="2194"/>
                  </a:lnTo>
                  <a:lnTo>
                    <a:pt x="986" y="2198"/>
                  </a:lnTo>
                  <a:lnTo>
                    <a:pt x="1013" y="2201"/>
                  </a:lnTo>
                  <a:lnTo>
                    <a:pt x="1039" y="2203"/>
                  </a:lnTo>
                  <a:lnTo>
                    <a:pt x="1065" y="2204"/>
                  </a:lnTo>
                  <a:lnTo>
                    <a:pt x="1092" y="2205"/>
                  </a:lnTo>
                  <a:lnTo>
                    <a:pt x="1119" y="2205"/>
                  </a:lnTo>
                  <a:lnTo>
                    <a:pt x="1145" y="2204"/>
                  </a:lnTo>
                  <a:lnTo>
                    <a:pt x="1172" y="2202"/>
                  </a:lnTo>
                  <a:lnTo>
                    <a:pt x="1198" y="2200"/>
                  </a:lnTo>
                  <a:lnTo>
                    <a:pt x="1226" y="2197"/>
                  </a:lnTo>
                  <a:lnTo>
                    <a:pt x="1252" y="2194"/>
                  </a:lnTo>
                  <a:lnTo>
                    <a:pt x="1278" y="2188"/>
                  </a:lnTo>
                  <a:lnTo>
                    <a:pt x="1305" y="2183"/>
                  </a:lnTo>
                  <a:lnTo>
                    <a:pt x="1331" y="2178"/>
                  </a:lnTo>
                  <a:lnTo>
                    <a:pt x="1359" y="2171"/>
                  </a:lnTo>
                  <a:lnTo>
                    <a:pt x="1385" y="2163"/>
                  </a:lnTo>
                  <a:lnTo>
                    <a:pt x="1412" y="2155"/>
                  </a:lnTo>
                  <a:lnTo>
                    <a:pt x="1438" y="2145"/>
                  </a:lnTo>
                  <a:lnTo>
                    <a:pt x="1466" y="2136"/>
                  </a:lnTo>
                  <a:lnTo>
                    <a:pt x="1493" y="2125"/>
                  </a:lnTo>
                  <a:lnTo>
                    <a:pt x="1519" y="2114"/>
                  </a:lnTo>
                  <a:lnTo>
                    <a:pt x="1546" y="2102"/>
                  </a:lnTo>
                  <a:lnTo>
                    <a:pt x="1574" y="2090"/>
                  </a:lnTo>
                  <a:lnTo>
                    <a:pt x="1601" y="2076"/>
                  </a:lnTo>
                  <a:lnTo>
                    <a:pt x="1627" y="2061"/>
                  </a:lnTo>
                  <a:lnTo>
                    <a:pt x="1681" y="2029"/>
                  </a:lnTo>
                  <a:lnTo>
                    <a:pt x="1731" y="1994"/>
                  </a:lnTo>
                  <a:lnTo>
                    <a:pt x="1778" y="1960"/>
                  </a:lnTo>
                  <a:lnTo>
                    <a:pt x="1823" y="1925"/>
                  </a:lnTo>
                  <a:lnTo>
                    <a:pt x="1865" y="1888"/>
                  </a:lnTo>
                  <a:lnTo>
                    <a:pt x="1905" y="1852"/>
                  </a:lnTo>
                  <a:lnTo>
                    <a:pt x="1942" y="1813"/>
                  </a:lnTo>
                  <a:lnTo>
                    <a:pt x="1977" y="1774"/>
                  </a:lnTo>
                  <a:lnTo>
                    <a:pt x="2009" y="1734"/>
                  </a:lnTo>
                  <a:lnTo>
                    <a:pt x="2038" y="1694"/>
                  </a:lnTo>
                  <a:lnTo>
                    <a:pt x="2065" y="1652"/>
                  </a:lnTo>
                  <a:lnTo>
                    <a:pt x="2089" y="1610"/>
                  </a:lnTo>
                  <a:lnTo>
                    <a:pt x="2111" y="1567"/>
                  </a:lnTo>
                  <a:lnTo>
                    <a:pt x="2130" y="1523"/>
                  </a:lnTo>
                  <a:lnTo>
                    <a:pt x="2145" y="1478"/>
                  </a:lnTo>
                  <a:lnTo>
                    <a:pt x="2159" y="1432"/>
                  </a:lnTo>
                  <a:lnTo>
                    <a:pt x="2171" y="1386"/>
                  </a:lnTo>
                  <a:lnTo>
                    <a:pt x="2179" y="1339"/>
                  </a:lnTo>
                  <a:lnTo>
                    <a:pt x="2185" y="1290"/>
                  </a:lnTo>
                  <a:lnTo>
                    <a:pt x="2188" y="1241"/>
                  </a:lnTo>
                  <a:lnTo>
                    <a:pt x="2188" y="1191"/>
                  </a:lnTo>
                  <a:lnTo>
                    <a:pt x="2187" y="1140"/>
                  </a:lnTo>
                  <a:lnTo>
                    <a:pt x="2182" y="1089"/>
                  </a:lnTo>
                  <a:lnTo>
                    <a:pt x="2175" y="1036"/>
                  </a:lnTo>
                  <a:lnTo>
                    <a:pt x="2165" y="983"/>
                  </a:lnTo>
                  <a:lnTo>
                    <a:pt x="2153" y="929"/>
                  </a:lnTo>
                  <a:lnTo>
                    <a:pt x="2138" y="873"/>
                  </a:lnTo>
                  <a:lnTo>
                    <a:pt x="2120" y="817"/>
                  </a:lnTo>
                  <a:lnTo>
                    <a:pt x="2100" y="761"/>
                  </a:lnTo>
                  <a:lnTo>
                    <a:pt x="2077" y="703"/>
                  </a:lnTo>
                  <a:lnTo>
                    <a:pt x="2052" y="644"/>
                  </a:lnTo>
                  <a:lnTo>
                    <a:pt x="2024" y="584"/>
                  </a:lnTo>
                  <a:lnTo>
                    <a:pt x="2011" y="560"/>
                  </a:lnTo>
                  <a:lnTo>
                    <a:pt x="1998" y="536"/>
                  </a:lnTo>
                  <a:lnTo>
                    <a:pt x="1984" y="513"/>
                  </a:lnTo>
                  <a:lnTo>
                    <a:pt x="1970" y="490"/>
                  </a:lnTo>
                  <a:lnTo>
                    <a:pt x="1956" y="468"/>
                  </a:lnTo>
                  <a:lnTo>
                    <a:pt x="1941" y="446"/>
                  </a:lnTo>
                  <a:lnTo>
                    <a:pt x="1925" y="425"/>
                  </a:lnTo>
                  <a:lnTo>
                    <a:pt x="1909" y="404"/>
                  </a:lnTo>
                  <a:lnTo>
                    <a:pt x="1894" y="384"/>
                  </a:lnTo>
                  <a:lnTo>
                    <a:pt x="1877" y="364"/>
                  </a:lnTo>
                  <a:lnTo>
                    <a:pt x="1859" y="345"/>
                  </a:lnTo>
                  <a:lnTo>
                    <a:pt x="1841" y="326"/>
                  </a:lnTo>
                  <a:lnTo>
                    <a:pt x="1823" y="308"/>
                  </a:lnTo>
                  <a:lnTo>
                    <a:pt x="1805" y="290"/>
                  </a:lnTo>
                  <a:lnTo>
                    <a:pt x="1786" y="273"/>
                  </a:lnTo>
                  <a:lnTo>
                    <a:pt x="1766" y="256"/>
                  </a:lnTo>
                  <a:lnTo>
                    <a:pt x="1746" y="239"/>
                  </a:lnTo>
                  <a:lnTo>
                    <a:pt x="1725" y="224"/>
                  </a:lnTo>
                  <a:lnTo>
                    <a:pt x="1704" y="209"/>
                  </a:lnTo>
                  <a:lnTo>
                    <a:pt x="1683" y="194"/>
                  </a:lnTo>
                  <a:lnTo>
                    <a:pt x="1661" y="180"/>
                  </a:lnTo>
                  <a:lnTo>
                    <a:pt x="1638" y="166"/>
                  </a:lnTo>
                  <a:lnTo>
                    <a:pt x="1616" y="152"/>
                  </a:lnTo>
                  <a:lnTo>
                    <a:pt x="1592" y="140"/>
                  </a:lnTo>
                  <a:lnTo>
                    <a:pt x="1569" y="127"/>
                  </a:lnTo>
                  <a:lnTo>
                    <a:pt x="1543" y="116"/>
                  </a:lnTo>
                  <a:lnTo>
                    <a:pt x="1519" y="105"/>
                  </a:lnTo>
                  <a:lnTo>
                    <a:pt x="1494" y="94"/>
                  </a:lnTo>
                  <a:lnTo>
                    <a:pt x="1468" y="84"/>
                  </a:lnTo>
                  <a:lnTo>
                    <a:pt x="1442" y="74"/>
                  </a:lnTo>
                  <a:lnTo>
                    <a:pt x="1415" y="65"/>
                  </a:lnTo>
                  <a:lnTo>
                    <a:pt x="1388" y="56"/>
                  </a:lnTo>
                  <a:lnTo>
                    <a:pt x="1361" y="48"/>
                  </a:lnTo>
                  <a:lnTo>
                    <a:pt x="1334" y="40"/>
                  </a:lnTo>
                  <a:lnTo>
                    <a:pt x="1307" y="34"/>
                  </a:lnTo>
                  <a:lnTo>
                    <a:pt x="1280" y="27"/>
                  </a:lnTo>
                  <a:lnTo>
                    <a:pt x="1253" y="21"/>
                  </a:lnTo>
                  <a:lnTo>
                    <a:pt x="1227" y="17"/>
                  </a:lnTo>
                  <a:lnTo>
                    <a:pt x="1199" y="12"/>
                  </a:lnTo>
                  <a:lnTo>
                    <a:pt x="1173" y="9"/>
                  </a:lnTo>
                  <a:lnTo>
                    <a:pt x="1146" y="5"/>
                  </a:lnTo>
                  <a:lnTo>
                    <a:pt x="1120" y="3"/>
                  </a:lnTo>
                  <a:lnTo>
                    <a:pt x="1093" y="1"/>
                  </a:lnTo>
                  <a:lnTo>
                    <a:pt x="1066" y="0"/>
                  </a:lnTo>
                  <a:lnTo>
                    <a:pt x="1040" y="0"/>
                  </a:lnTo>
                  <a:lnTo>
                    <a:pt x="1014" y="0"/>
                  </a:lnTo>
                  <a:lnTo>
                    <a:pt x="987" y="1"/>
                  </a:lnTo>
                  <a:lnTo>
                    <a:pt x="961" y="3"/>
                  </a:lnTo>
                  <a:lnTo>
                    <a:pt x="935" y="5"/>
                  </a:lnTo>
                  <a:lnTo>
                    <a:pt x="909" y="9"/>
                  </a:lnTo>
                  <a:lnTo>
                    <a:pt x="883" y="12"/>
                  </a:lnTo>
                  <a:lnTo>
                    <a:pt x="856" y="16"/>
                  </a:lnTo>
                  <a:lnTo>
                    <a:pt x="830" y="21"/>
                  </a:lnTo>
                  <a:lnTo>
                    <a:pt x="805" y="26"/>
                  </a:lnTo>
                  <a:lnTo>
                    <a:pt x="779" y="33"/>
                  </a:lnTo>
                  <a:lnTo>
                    <a:pt x="752" y="39"/>
                  </a:lnTo>
                  <a:lnTo>
                    <a:pt x="727" y="47"/>
                  </a:lnTo>
                  <a:lnTo>
                    <a:pt x="702" y="55"/>
                  </a:lnTo>
                  <a:lnTo>
                    <a:pt x="676" y="64"/>
                  </a:lnTo>
                  <a:lnTo>
                    <a:pt x="651" y="74"/>
                  </a:lnTo>
                  <a:lnTo>
                    <a:pt x="626" y="83"/>
                  </a:lnTo>
                  <a:lnTo>
                    <a:pt x="600" y="95"/>
                  </a:lnTo>
                  <a:lnTo>
                    <a:pt x="575" y="106"/>
                  </a:lnTo>
                  <a:lnTo>
                    <a:pt x="550" y="118"/>
                  </a:lnTo>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grpSp>
      <p:sp>
        <p:nvSpPr>
          <p:cNvPr id="9" name="Segnaposto piè di pagina 8"/>
          <p:cNvSpPr>
            <a:spLocks noGrp="1"/>
          </p:cNvSpPr>
          <p:nvPr>
            <p:ph type="ftr" sz="quarter" idx="11"/>
          </p:nvPr>
        </p:nvSpPr>
        <p:spPr/>
        <p:txBody>
          <a:bodyPr/>
          <a:lstStyle/>
          <a:p>
            <a:r>
              <a:rPr lang="en-GB" noProof="0" dirty="0" smtClean="0"/>
              <a:t>Pilot Blue Cloud Workshop, 28 March 2017, Brussels</a:t>
            </a:r>
            <a:endParaRPr lang="en-GB" noProof="0" dirty="0"/>
          </a:p>
        </p:txBody>
      </p:sp>
      <p:pic>
        <p:nvPicPr>
          <p:cNvPr id="17" name="Immagine 16"/>
          <p:cNvPicPr>
            <a:picLocks noChangeAspect="1"/>
          </p:cNvPicPr>
          <p:nvPr/>
        </p:nvPicPr>
        <p:blipFill>
          <a:blip r:embed="rId10"/>
          <a:stretch>
            <a:fillRect/>
          </a:stretch>
        </p:blipFill>
        <p:spPr>
          <a:xfrm>
            <a:off x="4093122" y="4953458"/>
            <a:ext cx="536592" cy="223580"/>
          </a:xfrm>
          <a:prstGeom prst="rect">
            <a:avLst/>
          </a:prstGeom>
        </p:spPr>
      </p:pic>
      <p:grpSp>
        <p:nvGrpSpPr>
          <p:cNvPr id="29" name="Gruppo 28"/>
          <p:cNvGrpSpPr/>
          <p:nvPr/>
        </p:nvGrpSpPr>
        <p:grpSpPr>
          <a:xfrm>
            <a:off x="1737650" y="1375380"/>
            <a:ext cx="6613919" cy="2724822"/>
            <a:chOff x="1737650" y="1375380"/>
            <a:chExt cx="6613919" cy="2724822"/>
          </a:xfrm>
        </p:grpSpPr>
        <p:sp>
          <p:nvSpPr>
            <p:cNvPr id="385" name="Curved Left Arrow 8"/>
            <p:cNvSpPr/>
            <p:nvPr/>
          </p:nvSpPr>
          <p:spPr>
            <a:xfrm rot="10800000">
              <a:off x="1737650" y="1929742"/>
              <a:ext cx="1187904" cy="1784438"/>
            </a:xfrm>
            <a:prstGeom prst="curvedLeftArrow">
              <a:avLst>
                <a:gd name="adj1" fmla="val 15111"/>
                <a:gd name="adj2" fmla="val 50000"/>
                <a:gd name="adj3" fmla="val 36479"/>
              </a:avLst>
            </a:prstGeom>
          </p:spPr>
          <p:style>
            <a:lnRef idx="1">
              <a:schemeClr val="accent1"/>
            </a:lnRef>
            <a:fillRef idx="3">
              <a:schemeClr val="accent1"/>
            </a:fillRef>
            <a:effectRef idx="2">
              <a:schemeClr val="accent1"/>
            </a:effectRef>
            <a:fontRef idx="minor">
              <a:schemeClr val="lt1"/>
            </a:fontRef>
          </p:style>
          <p:txBody>
            <a:bodyPr lIns="68574" tIns="34287" rIns="68574" bIns="34287" spcCol="0" rtlCol="0" anchor="ctr"/>
            <a:lstStyle/>
            <a:p>
              <a:pPr algn="ctr"/>
              <a:endParaRPr lang="en-US" sz="1350">
                <a:solidFill>
                  <a:schemeClr val="tx1"/>
                </a:solidFill>
              </a:endParaRPr>
            </a:p>
          </p:txBody>
        </p:sp>
        <p:sp>
          <p:nvSpPr>
            <p:cNvPr id="386" name="TextBox 15"/>
            <p:cNvSpPr txBox="1">
              <a:spLocks noChangeAspect="1" noChangeArrowheads="1"/>
            </p:cNvSpPr>
            <p:nvPr/>
          </p:nvSpPr>
          <p:spPr bwMode="auto">
            <a:xfrm rot="16200000">
              <a:off x="1777118" y="2774607"/>
              <a:ext cx="704348" cy="284687"/>
            </a:xfrm>
            <a:prstGeom prst="rect">
              <a:avLst/>
            </a:prstGeom>
            <a:noFill/>
            <a:ln w="9525">
              <a:noFill/>
              <a:miter lim="800000"/>
              <a:headEnd/>
              <a:tailEnd/>
            </a:ln>
          </p:spPr>
          <p:txBody>
            <a:bodyPr wrap="none" lIns="68574" tIns="34287" rIns="68574" bIns="34287">
              <a:spAutoFit/>
            </a:bodyPr>
            <a:lstStyle/>
            <a:p>
              <a:r>
                <a:rPr lang="en-US" sz="1400" dirty="0">
                  <a:solidFill>
                    <a:schemeClr val="accent1"/>
                  </a:solidFill>
                </a:rPr>
                <a:t>Enables</a:t>
              </a:r>
            </a:p>
          </p:txBody>
        </p:sp>
        <p:grpSp>
          <p:nvGrpSpPr>
            <p:cNvPr id="28" name="Gruppo 27"/>
            <p:cNvGrpSpPr/>
            <p:nvPr/>
          </p:nvGrpSpPr>
          <p:grpSpPr>
            <a:xfrm>
              <a:off x="2751921" y="1375380"/>
              <a:ext cx="5599648" cy="2724822"/>
              <a:chOff x="2751921" y="1375380"/>
              <a:chExt cx="5599648" cy="2724822"/>
            </a:xfrm>
          </p:grpSpPr>
          <p:grpSp>
            <p:nvGrpSpPr>
              <p:cNvPr id="244" name="Group 636"/>
              <p:cNvGrpSpPr>
                <a:grpSpLocks noChangeAspect="1"/>
              </p:cNvGrpSpPr>
              <p:nvPr/>
            </p:nvGrpSpPr>
            <p:grpSpPr bwMode="auto">
              <a:xfrm>
                <a:off x="4526154" y="3782208"/>
                <a:ext cx="270827" cy="246741"/>
                <a:chOff x="3100" y="3217"/>
                <a:chExt cx="348" cy="268"/>
              </a:xfrm>
              <a:solidFill>
                <a:srgbClr val="125E89"/>
              </a:solidFill>
            </p:grpSpPr>
            <p:sp>
              <p:nvSpPr>
                <p:cNvPr id="245" name="AutoShape 633"/>
                <p:cNvSpPr>
                  <a:spLocks noChangeArrowheads="1"/>
                </p:cNvSpPr>
                <p:nvPr/>
              </p:nvSpPr>
              <p:spPr bwMode="auto">
                <a:xfrm>
                  <a:off x="3100" y="3370"/>
                  <a:ext cx="288" cy="115"/>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246" name="AutoShape 634"/>
                <p:cNvSpPr>
                  <a:spLocks noChangeArrowheads="1"/>
                </p:cNvSpPr>
                <p:nvPr/>
              </p:nvSpPr>
              <p:spPr bwMode="auto">
                <a:xfrm>
                  <a:off x="3145" y="3303"/>
                  <a:ext cx="288" cy="114"/>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247" name="AutoShape 635"/>
                <p:cNvSpPr>
                  <a:spLocks noChangeArrowheads="1"/>
                </p:cNvSpPr>
                <p:nvPr/>
              </p:nvSpPr>
              <p:spPr bwMode="auto">
                <a:xfrm>
                  <a:off x="3160" y="3217"/>
                  <a:ext cx="288" cy="114"/>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grpSp>
          <p:sp>
            <p:nvSpPr>
              <p:cNvPr id="384" name="Oval 6"/>
              <p:cNvSpPr>
                <a:spLocks noChangeAspect="1"/>
              </p:cNvSpPr>
              <p:nvPr/>
            </p:nvSpPr>
            <p:spPr>
              <a:xfrm>
                <a:off x="3072476" y="3448447"/>
                <a:ext cx="1504239" cy="600075"/>
              </a:xfrm>
              <a:prstGeom prst="ellipse">
                <a:avLst/>
              </a:prstGeom>
              <a:noFill/>
              <a:ln w="12700">
                <a:prstDash val="dash"/>
              </a:ln>
            </p:spPr>
            <p:style>
              <a:lnRef idx="1">
                <a:schemeClr val="accent1"/>
              </a:lnRef>
              <a:fillRef idx="3">
                <a:schemeClr val="accent1"/>
              </a:fillRef>
              <a:effectRef idx="2">
                <a:schemeClr val="accent1"/>
              </a:effectRef>
              <a:fontRef idx="minor">
                <a:schemeClr val="lt1"/>
              </a:fontRef>
            </p:style>
            <p:txBody>
              <a:bodyPr lIns="68574" tIns="34287" rIns="68574" bIns="34287" anchor="ctr"/>
              <a:lstStyle/>
              <a:p>
                <a:pPr algn="ctr">
                  <a:defRPr/>
                </a:pPr>
                <a:endParaRPr lang="en-US" sz="1350">
                  <a:latin typeface="Arial"/>
                  <a:cs typeface="Arial"/>
                </a:endParaRPr>
              </a:p>
            </p:txBody>
          </p:sp>
          <p:grpSp>
            <p:nvGrpSpPr>
              <p:cNvPr id="27" name="Gruppo 26"/>
              <p:cNvGrpSpPr/>
              <p:nvPr/>
            </p:nvGrpSpPr>
            <p:grpSpPr>
              <a:xfrm>
                <a:off x="2751921" y="1375380"/>
                <a:ext cx="5599648" cy="2724822"/>
                <a:chOff x="2841915" y="1447576"/>
                <a:chExt cx="5599648" cy="2724822"/>
              </a:xfrm>
            </p:grpSpPr>
            <p:sp>
              <p:nvSpPr>
                <p:cNvPr id="387" name="Oval 17"/>
                <p:cNvSpPr>
                  <a:spLocks noChangeAspect="1"/>
                </p:cNvSpPr>
                <p:nvPr/>
              </p:nvSpPr>
              <p:spPr>
                <a:xfrm>
                  <a:off x="5498032" y="3454784"/>
                  <a:ext cx="1659142" cy="598884"/>
                </a:xfrm>
                <a:prstGeom prst="ellipse">
                  <a:avLst/>
                </a:prstGeom>
                <a:noFill/>
                <a:ln w="12700">
                  <a:prstDash val="dash"/>
                </a:ln>
              </p:spPr>
              <p:style>
                <a:lnRef idx="1">
                  <a:schemeClr val="accent1"/>
                </a:lnRef>
                <a:fillRef idx="3">
                  <a:schemeClr val="accent1"/>
                </a:fillRef>
                <a:effectRef idx="2">
                  <a:schemeClr val="accent1"/>
                </a:effectRef>
                <a:fontRef idx="minor">
                  <a:schemeClr val="lt1"/>
                </a:fontRef>
              </p:style>
              <p:txBody>
                <a:bodyPr lIns="68574" tIns="34287" rIns="68574" bIns="34287" anchor="ctr"/>
                <a:lstStyle/>
                <a:p>
                  <a:pPr algn="ctr">
                    <a:defRPr/>
                  </a:pPr>
                  <a:endParaRPr lang="en-US" sz="1350">
                    <a:latin typeface="Arial"/>
                    <a:cs typeface="Arial"/>
                  </a:endParaRPr>
                </a:p>
              </p:txBody>
            </p:sp>
            <p:sp>
              <p:nvSpPr>
                <p:cNvPr id="388" name="TextBox 232"/>
                <p:cNvSpPr txBox="1"/>
                <p:nvPr/>
              </p:nvSpPr>
              <p:spPr>
                <a:xfrm>
                  <a:off x="3488208" y="2925801"/>
                  <a:ext cx="516077" cy="323165"/>
                </a:xfrm>
                <a:prstGeom prst="rect">
                  <a:avLst/>
                </a:prstGeom>
                <a:noFill/>
              </p:spPr>
              <p:txBody>
                <a:bodyPr wrap="square" rtlCol="0">
                  <a:spAutoFit/>
                </a:bodyPr>
                <a:lstStyle/>
                <a:p>
                  <a:r>
                    <a:rPr lang="en-GB" sz="1500" b="1" dirty="0">
                      <a:solidFill>
                        <a:srgbClr val="125E89"/>
                      </a:solidFill>
                    </a:rPr>
                    <a:t>VRE</a:t>
                  </a:r>
                </a:p>
              </p:txBody>
            </p:sp>
            <p:cxnSp>
              <p:nvCxnSpPr>
                <p:cNvPr id="389" name="Straight Connector 249"/>
                <p:cNvCxnSpPr/>
                <p:nvPr/>
              </p:nvCxnSpPr>
              <p:spPr>
                <a:xfrm flipV="1">
                  <a:off x="4212969" y="2760860"/>
                  <a:ext cx="828383" cy="99277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90" name="Straight Connector 250"/>
                <p:cNvCxnSpPr/>
                <p:nvPr/>
              </p:nvCxnSpPr>
              <p:spPr>
                <a:xfrm flipV="1">
                  <a:off x="5810289" y="2769501"/>
                  <a:ext cx="151415" cy="110085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91" name="TextBox 253"/>
                <p:cNvSpPr txBox="1"/>
                <p:nvPr/>
              </p:nvSpPr>
              <p:spPr>
                <a:xfrm>
                  <a:off x="5254011" y="2818660"/>
                  <a:ext cx="502061" cy="323165"/>
                </a:xfrm>
                <a:prstGeom prst="rect">
                  <a:avLst/>
                </a:prstGeom>
                <a:noFill/>
              </p:spPr>
              <p:txBody>
                <a:bodyPr wrap="none" rtlCol="0">
                  <a:spAutoFit/>
                </a:bodyPr>
                <a:lstStyle/>
                <a:p>
                  <a:r>
                    <a:rPr lang="en-GB" sz="1500" b="1" dirty="0">
                      <a:solidFill>
                        <a:srgbClr val="125E89"/>
                      </a:solidFill>
                    </a:rPr>
                    <a:t>VRE</a:t>
                  </a:r>
                </a:p>
              </p:txBody>
            </p:sp>
            <p:cxnSp>
              <p:nvCxnSpPr>
                <p:cNvPr id="392" name="Straight Connector 260"/>
                <p:cNvCxnSpPr>
                  <a:stCxn id="397" idx="7"/>
                </p:cNvCxnSpPr>
                <p:nvPr/>
              </p:nvCxnSpPr>
              <p:spPr>
                <a:xfrm flipV="1">
                  <a:off x="5531335" y="2602404"/>
                  <a:ext cx="1378780" cy="105881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93" name="Straight Connector 263"/>
                <p:cNvCxnSpPr>
                  <a:stCxn id="387" idx="6"/>
                </p:cNvCxnSpPr>
                <p:nvPr/>
              </p:nvCxnSpPr>
              <p:spPr>
                <a:xfrm flipH="1" flipV="1">
                  <a:off x="7091552" y="2283480"/>
                  <a:ext cx="65622" cy="147074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94" name="TextBox 267"/>
                <p:cNvSpPr txBox="1"/>
                <p:nvPr/>
              </p:nvSpPr>
              <p:spPr>
                <a:xfrm>
                  <a:off x="6721112" y="2707229"/>
                  <a:ext cx="502061" cy="323165"/>
                </a:xfrm>
                <a:prstGeom prst="rect">
                  <a:avLst/>
                </a:prstGeom>
                <a:noFill/>
              </p:spPr>
              <p:txBody>
                <a:bodyPr wrap="none" rtlCol="0">
                  <a:spAutoFit/>
                </a:bodyPr>
                <a:lstStyle/>
                <a:p>
                  <a:r>
                    <a:rPr lang="en-GB" sz="1500" b="1" dirty="0">
                      <a:solidFill>
                        <a:srgbClr val="125E89"/>
                      </a:solidFill>
                    </a:rPr>
                    <a:t>VRE</a:t>
                  </a:r>
                </a:p>
              </p:txBody>
            </p:sp>
            <p:cxnSp>
              <p:nvCxnSpPr>
                <p:cNvPr id="395" name="Straight Connector 294"/>
                <p:cNvCxnSpPr>
                  <a:stCxn id="384" idx="6"/>
                </p:cNvCxnSpPr>
                <p:nvPr/>
              </p:nvCxnSpPr>
              <p:spPr>
                <a:xfrm flipH="1" flipV="1">
                  <a:off x="3999019" y="2473441"/>
                  <a:ext cx="577696" cy="1275044"/>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96" name="Straight Connector 298"/>
                <p:cNvCxnSpPr/>
                <p:nvPr/>
              </p:nvCxnSpPr>
              <p:spPr>
                <a:xfrm flipV="1">
                  <a:off x="3192228" y="2468402"/>
                  <a:ext cx="141750" cy="128134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97" name="Oval 17"/>
                <p:cNvSpPr>
                  <a:spLocks noChangeAspect="1"/>
                </p:cNvSpPr>
                <p:nvPr/>
              </p:nvSpPr>
              <p:spPr>
                <a:xfrm>
                  <a:off x="4171567" y="3573514"/>
                  <a:ext cx="1593067" cy="598884"/>
                </a:xfrm>
                <a:prstGeom prst="ellipse">
                  <a:avLst/>
                </a:prstGeom>
                <a:noFill/>
                <a:ln w="12700">
                  <a:prstDash val="dash"/>
                </a:ln>
              </p:spPr>
              <p:style>
                <a:lnRef idx="1">
                  <a:schemeClr val="accent1"/>
                </a:lnRef>
                <a:fillRef idx="3">
                  <a:schemeClr val="accent1"/>
                </a:fillRef>
                <a:effectRef idx="2">
                  <a:schemeClr val="accent1"/>
                </a:effectRef>
                <a:fontRef idx="minor">
                  <a:schemeClr val="lt1"/>
                </a:fontRef>
              </p:style>
              <p:txBody>
                <a:bodyPr lIns="68574" tIns="34287" rIns="68574" bIns="34287" anchor="ctr"/>
                <a:lstStyle/>
                <a:p>
                  <a:pPr algn="ctr">
                    <a:defRPr/>
                  </a:pPr>
                  <a:endParaRPr lang="en-US" sz="1350">
                    <a:latin typeface="Arial"/>
                    <a:cs typeface="Arial"/>
                  </a:endParaRPr>
                </a:p>
              </p:txBody>
            </p:sp>
            <p:pic>
              <p:nvPicPr>
                <p:cNvPr id="415" name="Picture 3"/>
                <p:cNvPicPr>
                  <a:picLocks noChangeAspect="1" noChangeArrowheads="1"/>
                </p:cNvPicPr>
                <p:nvPr/>
              </p:nvPicPr>
              <p:blipFill>
                <a:blip r:embed="rId11" cstate="print"/>
                <a:srcRect/>
                <a:stretch>
                  <a:fillRect/>
                </a:stretch>
              </p:blipFill>
              <p:spPr bwMode="auto">
                <a:xfrm>
                  <a:off x="2841915" y="1447576"/>
                  <a:ext cx="1710488" cy="1097440"/>
                </a:xfrm>
                <a:prstGeom prst="rect">
                  <a:avLst/>
                </a:prstGeom>
                <a:noFill/>
                <a:ln w="28575">
                  <a:solidFill>
                    <a:srgbClr val="125E89"/>
                  </a:solidFill>
                  <a:miter lim="800000"/>
                  <a:headEnd/>
                  <a:tailEnd/>
                </a:ln>
              </p:spPr>
            </p:pic>
            <p:grpSp>
              <p:nvGrpSpPr>
                <p:cNvPr id="429" name="Group 337"/>
                <p:cNvGrpSpPr>
                  <a:grpSpLocks noChangeAspect="1"/>
                </p:cNvGrpSpPr>
                <p:nvPr/>
              </p:nvGrpSpPr>
              <p:grpSpPr bwMode="auto">
                <a:xfrm rot="5400000">
                  <a:off x="6642816" y="3698666"/>
                  <a:ext cx="264682" cy="194969"/>
                  <a:chOff x="1224" y="3461"/>
                  <a:chExt cx="522" cy="349"/>
                </a:xfrm>
                <a:solidFill>
                  <a:srgbClr val="125E89"/>
                </a:solidFill>
              </p:grpSpPr>
              <p:sp>
                <p:nvSpPr>
                  <p:cNvPr id="430" name="AutoShape 338"/>
                  <p:cNvSpPr>
                    <a:spLocks noChangeArrowheads="1"/>
                  </p:cNvSpPr>
                  <p:nvPr/>
                </p:nvSpPr>
                <p:spPr bwMode="auto">
                  <a:xfrm>
                    <a:off x="1224" y="3461"/>
                    <a:ext cx="522" cy="349"/>
                  </a:xfrm>
                  <a:prstGeom prst="roundRect">
                    <a:avLst>
                      <a:gd name="adj" fmla="val 16667"/>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31" name="AutoShape 339"/>
                  <p:cNvSpPr>
                    <a:spLocks noChangeArrowheads="1"/>
                  </p:cNvSpPr>
                  <p:nvPr/>
                </p:nvSpPr>
                <p:spPr bwMode="auto">
                  <a:xfrm>
                    <a:off x="1258" y="3514"/>
                    <a:ext cx="339" cy="260"/>
                  </a:xfrm>
                  <a:prstGeom prst="roundRect">
                    <a:avLst>
                      <a:gd name="adj" fmla="val 16667"/>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32" name="Oval 340"/>
                  <p:cNvSpPr>
                    <a:spLocks noChangeArrowheads="1"/>
                  </p:cNvSpPr>
                  <p:nvPr/>
                </p:nvSpPr>
                <p:spPr bwMode="auto">
                  <a:xfrm>
                    <a:off x="1616" y="3706"/>
                    <a:ext cx="92" cy="93"/>
                  </a:xfrm>
                  <a:prstGeom prst="ellipse">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grpSp>
            <p:grpSp>
              <p:nvGrpSpPr>
                <p:cNvPr id="433" name="Group 636"/>
                <p:cNvGrpSpPr>
                  <a:grpSpLocks noChangeAspect="1"/>
                </p:cNvGrpSpPr>
                <p:nvPr/>
              </p:nvGrpSpPr>
              <p:grpSpPr bwMode="auto">
                <a:xfrm>
                  <a:off x="3332020" y="3644860"/>
                  <a:ext cx="230695" cy="210178"/>
                  <a:chOff x="3100" y="3217"/>
                  <a:chExt cx="348" cy="268"/>
                </a:xfrm>
                <a:solidFill>
                  <a:srgbClr val="125E89"/>
                </a:solidFill>
              </p:grpSpPr>
              <p:sp>
                <p:nvSpPr>
                  <p:cNvPr id="434" name="AutoShape 633"/>
                  <p:cNvSpPr>
                    <a:spLocks noChangeArrowheads="1"/>
                  </p:cNvSpPr>
                  <p:nvPr/>
                </p:nvSpPr>
                <p:spPr bwMode="auto">
                  <a:xfrm>
                    <a:off x="3100" y="3370"/>
                    <a:ext cx="288" cy="115"/>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35" name="AutoShape 634"/>
                  <p:cNvSpPr>
                    <a:spLocks noChangeArrowheads="1"/>
                  </p:cNvSpPr>
                  <p:nvPr/>
                </p:nvSpPr>
                <p:spPr bwMode="auto">
                  <a:xfrm>
                    <a:off x="3145" y="3303"/>
                    <a:ext cx="288" cy="114"/>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36" name="AutoShape 635"/>
                  <p:cNvSpPr>
                    <a:spLocks noChangeArrowheads="1"/>
                  </p:cNvSpPr>
                  <p:nvPr/>
                </p:nvSpPr>
                <p:spPr bwMode="auto">
                  <a:xfrm>
                    <a:off x="3160" y="3217"/>
                    <a:ext cx="288" cy="114"/>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grpSp>
            <p:grpSp>
              <p:nvGrpSpPr>
                <p:cNvPr id="441" name="Group 636"/>
                <p:cNvGrpSpPr>
                  <a:grpSpLocks noChangeAspect="1"/>
                </p:cNvGrpSpPr>
                <p:nvPr/>
              </p:nvGrpSpPr>
              <p:grpSpPr bwMode="auto">
                <a:xfrm>
                  <a:off x="4240733" y="3750363"/>
                  <a:ext cx="230695" cy="210178"/>
                  <a:chOff x="3100" y="3217"/>
                  <a:chExt cx="348" cy="268"/>
                </a:xfrm>
                <a:solidFill>
                  <a:srgbClr val="125E89"/>
                </a:solidFill>
              </p:grpSpPr>
              <p:sp>
                <p:nvSpPr>
                  <p:cNvPr id="442" name="AutoShape 633"/>
                  <p:cNvSpPr>
                    <a:spLocks noChangeArrowheads="1"/>
                  </p:cNvSpPr>
                  <p:nvPr/>
                </p:nvSpPr>
                <p:spPr bwMode="auto">
                  <a:xfrm>
                    <a:off x="3100" y="3370"/>
                    <a:ext cx="288" cy="115"/>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43" name="AutoShape 634"/>
                  <p:cNvSpPr>
                    <a:spLocks noChangeArrowheads="1"/>
                  </p:cNvSpPr>
                  <p:nvPr/>
                </p:nvSpPr>
                <p:spPr bwMode="auto">
                  <a:xfrm>
                    <a:off x="3145" y="3303"/>
                    <a:ext cx="288" cy="114"/>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44" name="AutoShape 635"/>
                  <p:cNvSpPr>
                    <a:spLocks noChangeArrowheads="1"/>
                  </p:cNvSpPr>
                  <p:nvPr/>
                </p:nvSpPr>
                <p:spPr bwMode="auto">
                  <a:xfrm>
                    <a:off x="3160" y="3217"/>
                    <a:ext cx="288" cy="114"/>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grpSp>
            <p:grpSp>
              <p:nvGrpSpPr>
                <p:cNvPr id="445" name="Group 636"/>
                <p:cNvGrpSpPr>
                  <a:grpSpLocks noChangeAspect="1"/>
                </p:cNvGrpSpPr>
                <p:nvPr/>
              </p:nvGrpSpPr>
              <p:grpSpPr bwMode="auto">
                <a:xfrm>
                  <a:off x="6441097" y="3507968"/>
                  <a:ext cx="230695" cy="210178"/>
                  <a:chOff x="3100" y="3217"/>
                  <a:chExt cx="348" cy="268"/>
                </a:xfrm>
                <a:solidFill>
                  <a:srgbClr val="125E89"/>
                </a:solidFill>
              </p:grpSpPr>
              <p:sp>
                <p:nvSpPr>
                  <p:cNvPr id="446" name="AutoShape 633"/>
                  <p:cNvSpPr>
                    <a:spLocks noChangeArrowheads="1"/>
                  </p:cNvSpPr>
                  <p:nvPr/>
                </p:nvSpPr>
                <p:spPr bwMode="auto">
                  <a:xfrm>
                    <a:off x="3100" y="3370"/>
                    <a:ext cx="288" cy="115"/>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47" name="AutoShape 634"/>
                  <p:cNvSpPr>
                    <a:spLocks noChangeArrowheads="1"/>
                  </p:cNvSpPr>
                  <p:nvPr/>
                </p:nvSpPr>
                <p:spPr bwMode="auto">
                  <a:xfrm>
                    <a:off x="3145" y="3303"/>
                    <a:ext cx="288" cy="114"/>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48" name="AutoShape 635"/>
                  <p:cNvSpPr>
                    <a:spLocks noChangeArrowheads="1"/>
                  </p:cNvSpPr>
                  <p:nvPr/>
                </p:nvSpPr>
                <p:spPr bwMode="auto">
                  <a:xfrm>
                    <a:off x="3160" y="3217"/>
                    <a:ext cx="288" cy="114"/>
                  </a:xfrm>
                  <a:prstGeom prst="can">
                    <a:avLst>
                      <a:gd name="adj" fmla="val 50000"/>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grpSp>
            <p:grpSp>
              <p:nvGrpSpPr>
                <p:cNvPr id="449" name="Group 182"/>
                <p:cNvGrpSpPr>
                  <a:grpSpLocks noChangeAspect="1"/>
                </p:cNvGrpSpPr>
                <p:nvPr/>
              </p:nvGrpSpPr>
              <p:grpSpPr bwMode="auto">
                <a:xfrm flipH="1">
                  <a:off x="6078858" y="3510042"/>
                  <a:ext cx="330910" cy="348917"/>
                  <a:chOff x="3244" y="3940"/>
                  <a:chExt cx="1007" cy="1047"/>
                </a:xfrm>
                <a:solidFill>
                  <a:srgbClr val="125E89"/>
                </a:solidFill>
              </p:grpSpPr>
              <p:sp>
                <p:nvSpPr>
                  <p:cNvPr id="450" name="Freeform 179"/>
                  <p:cNvSpPr>
                    <a:spLocks/>
                  </p:cNvSpPr>
                  <p:nvPr/>
                </p:nvSpPr>
                <p:spPr bwMode="auto">
                  <a:xfrm>
                    <a:off x="3244" y="3940"/>
                    <a:ext cx="614" cy="613"/>
                  </a:xfrm>
                  <a:custGeom>
                    <a:avLst/>
                    <a:gdLst>
                      <a:gd name="T0" fmla="*/ 4725 w 9817"/>
                      <a:gd name="T1" fmla="*/ 1045 h 9817"/>
                      <a:gd name="T2" fmla="*/ 5732 w 9817"/>
                      <a:gd name="T3" fmla="*/ 1170 h 9817"/>
                      <a:gd name="T4" fmla="*/ 6866 w 9817"/>
                      <a:gd name="T5" fmla="*/ 307 h 9817"/>
                      <a:gd name="T6" fmla="*/ 7710 w 9817"/>
                      <a:gd name="T7" fmla="*/ 740 h 9817"/>
                      <a:gd name="T8" fmla="*/ 7467 w 9817"/>
                      <a:gd name="T9" fmla="*/ 2079 h 9817"/>
                      <a:gd name="T10" fmla="*/ 8069 w 9817"/>
                      <a:gd name="T11" fmla="*/ 2853 h 9817"/>
                      <a:gd name="T12" fmla="*/ 9519 w 9817"/>
                      <a:gd name="T13" fmla="*/ 2979 h 9817"/>
                      <a:gd name="T14" fmla="*/ 9817 w 9817"/>
                      <a:gd name="T15" fmla="*/ 3887 h 9817"/>
                      <a:gd name="T16" fmla="*/ 8781 w 9817"/>
                      <a:gd name="T17" fmla="*/ 4858 h 9817"/>
                      <a:gd name="T18" fmla="*/ 8684 w 9817"/>
                      <a:gd name="T19" fmla="*/ 5868 h 9817"/>
                      <a:gd name="T20" fmla="*/ 9519 w 9817"/>
                      <a:gd name="T21" fmla="*/ 6866 h 9817"/>
                      <a:gd name="T22" fmla="*/ 9079 w 9817"/>
                      <a:gd name="T23" fmla="*/ 7711 h 9817"/>
                      <a:gd name="T24" fmla="*/ 7674 w 9817"/>
                      <a:gd name="T25" fmla="*/ 7542 h 9817"/>
                      <a:gd name="T26" fmla="*/ 6936 w 9817"/>
                      <a:gd name="T27" fmla="*/ 8106 h 9817"/>
                      <a:gd name="T28" fmla="*/ 6866 w 9817"/>
                      <a:gd name="T29" fmla="*/ 9519 h 9817"/>
                      <a:gd name="T30" fmla="*/ 5929 w 9817"/>
                      <a:gd name="T31" fmla="*/ 9817 h 9817"/>
                      <a:gd name="T32" fmla="*/ 5029 w 9817"/>
                      <a:gd name="T33" fmla="*/ 8745 h 9817"/>
                      <a:gd name="T34" fmla="*/ 4022 w 9817"/>
                      <a:gd name="T35" fmla="*/ 8648 h 9817"/>
                      <a:gd name="T36" fmla="*/ 2979 w 9817"/>
                      <a:gd name="T37" fmla="*/ 9519 h 9817"/>
                      <a:gd name="T38" fmla="*/ 2115 w 9817"/>
                      <a:gd name="T39" fmla="*/ 9080 h 9817"/>
                      <a:gd name="T40" fmla="*/ 2115 w 9817"/>
                      <a:gd name="T41" fmla="*/ 7440 h 9817"/>
                      <a:gd name="T42" fmla="*/ 1539 w 9817"/>
                      <a:gd name="T43" fmla="*/ 6667 h 9817"/>
                      <a:gd name="T44" fmla="*/ 307 w 9817"/>
                      <a:gd name="T45" fmla="*/ 6866 h 9817"/>
                      <a:gd name="T46" fmla="*/ 0 w 9817"/>
                      <a:gd name="T47" fmla="*/ 5930 h 9817"/>
                      <a:gd name="T48" fmla="*/ 1072 w 9817"/>
                      <a:gd name="T49" fmla="*/ 4923 h 9817"/>
                      <a:gd name="T50" fmla="*/ 1207 w 9817"/>
                      <a:gd name="T51" fmla="*/ 3924 h 9817"/>
                      <a:gd name="T52" fmla="*/ 307 w 9817"/>
                      <a:gd name="T53" fmla="*/ 2979 h 9817"/>
                      <a:gd name="T54" fmla="*/ 740 w 9817"/>
                      <a:gd name="T55" fmla="*/ 2079 h 9817"/>
                      <a:gd name="T56" fmla="*/ 2017 w 9817"/>
                      <a:gd name="T57" fmla="*/ 2447 h 9817"/>
                      <a:gd name="T58" fmla="*/ 2717 w 9817"/>
                      <a:gd name="T59" fmla="*/ 1846 h 9817"/>
                      <a:gd name="T60" fmla="*/ 2979 w 9817"/>
                      <a:gd name="T61" fmla="*/ 307 h 9817"/>
                      <a:gd name="T62" fmla="*/ 3887 w 9817"/>
                      <a:gd name="T63" fmla="*/ 0 h 9817"/>
                      <a:gd name="T64" fmla="*/ 4725 w 9817"/>
                      <a:gd name="T65" fmla="*/ 1045 h 9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17"/>
                      <a:gd name="T100" fmla="*/ 0 h 9817"/>
                      <a:gd name="T101" fmla="*/ 9817 w 9817"/>
                      <a:gd name="T102" fmla="*/ 9817 h 98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sp>
                <p:nvSpPr>
                  <p:cNvPr id="451" name="Freeform 181"/>
                  <p:cNvSpPr>
                    <a:spLocks/>
                  </p:cNvSpPr>
                  <p:nvPr/>
                </p:nvSpPr>
                <p:spPr bwMode="auto">
                  <a:xfrm>
                    <a:off x="3632" y="4366"/>
                    <a:ext cx="619" cy="621"/>
                  </a:xfrm>
                  <a:custGeom>
                    <a:avLst/>
                    <a:gdLst>
                      <a:gd name="T0" fmla="*/ 2914 w 9915"/>
                      <a:gd name="T1" fmla="*/ 1675 h 9953"/>
                      <a:gd name="T2" fmla="*/ 3887 w 9915"/>
                      <a:gd name="T3" fmla="*/ 1269 h 9953"/>
                      <a:gd name="T4" fmla="*/ 4453 w 9915"/>
                      <a:gd name="T5" fmla="*/ 0 h 9953"/>
                      <a:gd name="T6" fmla="*/ 5426 w 9915"/>
                      <a:gd name="T7" fmla="*/ 0 h 9953"/>
                      <a:gd name="T8" fmla="*/ 5829 w 9915"/>
                      <a:gd name="T9" fmla="*/ 1269 h 9953"/>
                      <a:gd name="T10" fmla="*/ 6728 w 9915"/>
                      <a:gd name="T11" fmla="*/ 1638 h 9953"/>
                      <a:gd name="T12" fmla="*/ 8069 w 9915"/>
                      <a:gd name="T13" fmla="*/ 1036 h 9953"/>
                      <a:gd name="T14" fmla="*/ 8779 w 9915"/>
                      <a:gd name="T15" fmla="*/ 1748 h 9953"/>
                      <a:gd name="T16" fmla="*/ 8303 w 9915"/>
                      <a:gd name="T17" fmla="*/ 3050 h 9953"/>
                      <a:gd name="T18" fmla="*/ 8671 w 9915"/>
                      <a:gd name="T19" fmla="*/ 3987 h 9953"/>
                      <a:gd name="T20" fmla="*/ 9915 w 9915"/>
                      <a:gd name="T21" fmla="*/ 4490 h 9953"/>
                      <a:gd name="T22" fmla="*/ 9915 w 9915"/>
                      <a:gd name="T23" fmla="*/ 5427 h 9953"/>
                      <a:gd name="T24" fmla="*/ 8611 w 9915"/>
                      <a:gd name="T25" fmla="*/ 5930 h 9953"/>
                      <a:gd name="T26" fmla="*/ 8241 w 9915"/>
                      <a:gd name="T27" fmla="*/ 6802 h 9953"/>
                      <a:gd name="T28" fmla="*/ 8843 w 9915"/>
                      <a:gd name="T29" fmla="*/ 8070 h 9953"/>
                      <a:gd name="T30" fmla="*/ 8177 w 9915"/>
                      <a:gd name="T31" fmla="*/ 8808 h 9953"/>
                      <a:gd name="T32" fmla="*/ 6863 w 9915"/>
                      <a:gd name="T33" fmla="*/ 8279 h 9953"/>
                      <a:gd name="T34" fmla="*/ 5929 w 9915"/>
                      <a:gd name="T35" fmla="*/ 8648 h 9953"/>
                      <a:gd name="T36" fmla="*/ 5460 w 9915"/>
                      <a:gd name="T37" fmla="*/ 9953 h 9953"/>
                      <a:gd name="T38" fmla="*/ 4453 w 9915"/>
                      <a:gd name="T39" fmla="*/ 9953 h 9953"/>
                      <a:gd name="T40" fmla="*/ 3716 w 9915"/>
                      <a:gd name="T41" fmla="*/ 8513 h 9953"/>
                      <a:gd name="T42" fmla="*/ 2844 w 9915"/>
                      <a:gd name="T43" fmla="*/ 8107 h 9953"/>
                      <a:gd name="T44" fmla="*/ 1846 w 9915"/>
                      <a:gd name="T45" fmla="*/ 8845 h 9953"/>
                      <a:gd name="T46" fmla="*/ 1142 w 9915"/>
                      <a:gd name="T47" fmla="*/ 8145 h 9953"/>
                      <a:gd name="T48" fmla="*/ 1609 w 9915"/>
                      <a:gd name="T49" fmla="*/ 6765 h 9953"/>
                      <a:gd name="T50" fmla="*/ 1241 w 9915"/>
                      <a:gd name="T51" fmla="*/ 5866 h 9953"/>
                      <a:gd name="T52" fmla="*/ 0 w 9915"/>
                      <a:gd name="T53" fmla="*/ 5427 h 9953"/>
                      <a:gd name="T54" fmla="*/ 0 w 9915"/>
                      <a:gd name="T55" fmla="*/ 4453 h 9953"/>
                      <a:gd name="T56" fmla="*/ 1241 w 9915"/>
                      <a:gd name="T57" fmla="*/ 4159 h 9953"/>
                      <a:gd name="T58" fmla="*/ 1539 w 9915"/>
                      <a:gd name="T59" fmla="*/ 3287 h 9953"/>
                      <a:gd name="T60" fmla="*/ 1035 w 9915"/>
                      <a:gd name="T61" fmla="*/ 1847 h 9953"/>
                      <a:gd name="T62" fmla="*/ 1711 w 9915"/>
                      <a:gd name="T63" fmla="*/ 1143 h 9953"/>
                      <a:gd name="T64" fmla="*/ 2914 w 9915"/>
                      <a:gd name="T65" fmla="*/ 1675 h 99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15"/>
                      <a:gd name="T100" fmla="*/ 0 h 9953"/>
                      <a:gd name="T101" fmla="*/ 9915 w 9915"/>
                      <a:gd name="T102" fmla="*/ 9953 h 99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sp>
                <p:nvSpPr>
                  <p:cNvPr id="452" name="Freeform 178"/>
                  <p:cNvSpPr>
                    <a:spLocks/>
                  </p:cNvSpPr>
                  <p:nvPr/>
                </p:nvSpPr>
                <p:spPr bwMode="auto">
                  <a:xfrm>
                    <a:off x="3483" y="4179"/>
                    <a:ext cx="135" cy="137"/>
                  </a:xfrm>
                  <a:custGeom>
                    <a:avLst/>
                    <a:gdLst>
                      <a:gd name="T0" fmla="*/ 962 w 2177"/>
                      <a:gd name="T1" fmla="*/ 6 h 2202"/>
                      <a:gd name="T2" fmla="*/ 834 w 2177"/>
                      <a:gd name="T3" fmla="*/ 26 h 2202"/>
                      <a:gd name="T4" fmla="*/ 712 w 2177"/>
                      <a:gd name="T5" fmla="*/ 61 h 2202"/>
                      <a:gd name="T6" fmla="*/ 596 w 2177"/>
                      <a:gd name="T7" fmla="*/ 112 h 2202"/>
                      <a:gd name="T8" fmla="*/ 485 w 2177"/>
                      <a:gd name="T9" fmla="*/ 179 h 2202"/>
                      <a:gd name="T10" fmla="*/ 380 w 2177"/>
                      <a:gd name="T11" fmla="*/ 262 h 2202"/>
                      <a:gd name="T12" fmla="*/ 280 w 2177"/>
                      <a:gd name="T13" fmla="*/ 360 h 2202"/>
                      <a:gd name="T14" fmla="*/ 194 w 2177"/>
                      <a:gd name="T15" fmla="*/ 464 h 2202"/>
                      <a:gd name="T16" fmla="*/ 124 w 2177"/>
                      <a:gd name="T17" fmla="*/ 573 h 2202"/>
                      <a:gd name="T18" fmla="*/ 69 w 2177"/>
                      <a:gd name="T19" fmla="*/ 689 h 2202"/>
                      <a:gd name="T20" fmla="*/ 31 w 2177"/>
                      <a:gd name="T21" fmla="*/ 810 h 2202"/>
                      <a:gd name="T22" fmla="*/ 8 w 2177"/>
                      <a:gd name="T23" fmla="*/ 936 h 2202"/>
                      <a:gd name="T24" fmla="*/ 0 w 2177"/>
                      <a:gd name="T25" fmla="*/ 1069 h 2202"/>
                      <a:gd name="T26" fmla="*/ 8 w 2177"/>
                      <a:gd name="T27" fmla="*/ 1210 h 2202"/>
                      <a:gd name="T28" fmla="*/ 31 w 2177"/>
                      <a:gd name="T29" fmla="*/ 1344 h 2202"/>
                      <a:gd name="T30" fmla="*/ 69 w 2177"/>
                      <a:gd name="T31" fmla="*/ 1473 h 2202"/>
                      <a:gd name="T32" fmla="*/ 124 w 2177"/>
                      <a:gd name="T33" fmla="*/ 1595 h 2202"/>
                      <a:gd name="T34" fmla="*/ 194 w 2177"/>
                      <a:gd name="T35" fmla="*/ 1711 h 2202"/>
                      <a:gd name="T36" fmla="*/ 280 w 2177"/>
                      <a:gd name="T37" fmla="*/ 1822 h 2202"/>
                      <a:gd name="T38" fmla="*/ 380 w 2177"/>
                      <a:gd name="T39" fmla="*/ 1925 h 2202"/>
                      <a:gd name="T40" fmla="*/ 485 w 2177"/>
                      <a:gd name="T41" fmla="*/ 2012 h 2202"/>
                      <a:gd name="T42" fmla="*/ 596 w 2177"/>
                      <a:gd name="T43" fmla="*/ 2084 h 2202"/>
                      <a:gd name="T44" fmla="*/ 712 w 2177"/>
                      <a:gd name="T45" fmla="*/ 2138 h 2202"/>
                      <a:gd name="T46" fmla="*/ 834 w 2177"/>
                      <a:gd name="T47" fmla="*/ 2176 h 2202"/>
                      <a:gd name="T48" fmla="*/ 962 w 2177"/>
                      <a:gd name="T49" fmla="*/ 2197 h 2202"/>
                      <a:gd name="T50" fmla="*/ 1096 w 2177"/>
                      <a:gd name="T51" fmla="*/ 2201 h 2202"/>
                      <a:gd name="T52" fmla="*/ 1233 w 2177"/>
                      <a:gd name="T53" fmla="*/ 2191 h 2202"/>
                      <a:gd name="T54" fmla="*/ 1364 w 2177"/>
                      <a:gd name="T55" fmla="*/ 2162 h 2202"/>
                      <a:gd name="T56" fmla="*/ 1489 w 2177"/>
                      <a:gd name="T57" fmla="*/ 2118 h 2202"/>
                      <a:gd name="T58" fmla="*/ 1607 w 2177"/>
                      <a:gd name="T59" fmla="*/ 2058 h 2202"/>
                      <a:gd name="T60" fmla="*/ 1719 w 2177"/>
                      <a:gd name="T61" fmla="*/ 1980 h 2202"/>
                      <a:gd name="T62" fmla="*/ 1827 w 2177"/>
                      <a:gd name="T63" fmla="*/ 1886 h 2202"/>
                      <a:gd name="T64" fmla="*/ 1925 w 2177"/>
                      <a:gd name="T65" fmla="*/ 1779 h 2202"/>
                      <a:gd name="T66" fmla="*/ 2007 w 2177"/>
                      <a:gd name="T67" fmla="*/ 1665 h 2202"/>
                      <a:gd name="T68" fmla="*/ 2072 w 2177"/>
                      <a:gd name="T69" fmla="*/ 1547 h 2202"/>
                      <a:gd name="T70" fmla="*/ 2122 w 2177"/>
                      <a:gd name="T71" fmla="*/ 1422 h 2202"/>
                      <a:gd name="T72" fmla="*/ 2156 w 2177"/>
                      <a:gd name="T73" fmla="*/ 1291 h 2202"/>
                      <a:gd name="T74" fmla="*/ 2174 w 2177"/>
                      <a:gd name="T75" fmla="*/ 1154 h 2202"/>
                      <a:gd name="T76" fmla="*/ 2176 w 2177"/>
                      <a:gd name="T77" fmla="*/ 1015 h 2202"/>
                      <a:gd name="T78" fmla="*/ 2161 w 2177"/>
                      <a:gd name="T79" fmla="*/ 885 h 2202"/>
                      <a:gd name="T80" fmla="*/ 2131 w 2177"/>
                      <a:gd name="T81" fmla="*/ 761 h 2202"/>
                      <a:gd name="T82" fmla="*/ 2083 w 2177"/>
                      <a:gd name="T83" fmla="*/ 642 h 2202"/>
                      <a:gd name="T84" fmla="*/ 2021 w 2177"/>
                      <a:gd name="T85" fmla="*/ 529 h 2202"/>
                      <a:gd name="T86" fmla="*/ 1943 w 2177"/>
                      <a:gd name="T87" fmla="*/ 422 h 2202"/>
                      <a:gd name="T88" fmla="*/ 1848 w 2177"/>
                      <a:gd name="T89" fmla="*/ 319 h 2202"/>
                      <a:gd name="T90" fmla="*/ 1741 w 2177"/>
                      <a:gd name="T91" fmla="*/ 227 h 2202"/>
                      <a:gd name="T92" fmla="*/ 1630 w 2177"/>
                      <a:gd name="T93" fmla="*/ 150 h 2202"/>
                      <a:gd name="T94" fmla="*/ 1513 w 2177"/>
                      <a:gd name="T95" fmla="*/ 90 h 2202"/>
                      <a:gd name="T96" fmla="*/ 1389 w 2177"/>
                      <a:gd name="T97" fmla="*/ 45 h 2202"/>
                      <a:gd name="T98" fmla="*/ 1260 w 2177"/>
                      <a:gd name="T99" fmla="*/ 15 h 2202"/>
                      <a:gd name="T100" fmla="*/ 1125 w 2177"/>
                      <a:gd name="T101" fmla="*/ 2 h 2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77"/>
                      <a:gd name="T154" fmla="*/ 0 h 2202"/>
                      <a:gd name="T155" fmla="*/ 2177 w 2177"/>
                      <a:gd name="T156" fmla="*/ 2202 h 22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77" h="2202">
                        <a:moveTo>
                          <a:pt x="1068" y="0"/>
                        </a:moveTo>
                        <a:lnTo>
                          <a:pt x="1042" y="0"/>
                        </a:lnTo>
                        <a:lnTo>
                          <a:pt x="1015" y="2"/>
                        </a:lnTo>
                        <a:lnTo>
                          <a:pt x="988" y="3"/>
                        </a:lnTo>
                        <a:lnTo>
                          <a:pt x="962" y="6"/>
                        </a:lnTo>
                        <a:lnTo>
                          <a:pt x="936" y="8"/>
                        </a:lnTo>
                        <a:lnTo>
                          <a:pt x="910" y="11"/>
                        </a:lnTo>
                        <a:lnTo>
                          <a:pt x="884" y="15"/>
                        </a:lnTo>
                        <a:lnTo>
                          <a:pt x="859" y="20"/>
                        </a:lnTo>
                        <a:lnTo>
                          <a:pt x="834" y="26"/>
                        </a:lnTo>
                        <a:lnTo>
                          <a:pt x="809" y="31"/>
                        </a:lnTo>
                        <a:lnTo>
                          <a:pt x="785" y="37"/>
                        </a:lnTo>
                        <a:lnTo>
                          <a:pt x="761" y="45"/>
                        </a:lnTo>
                        <a:lnTo>
                          <a:pt x="737" y="53"/>
                        </a:lnTo>
                        <a:lnTo>
                          <a:pt x="712" y="61"/>
                        </a:lnTo>
                        <a:lnTo>
                          <a:pt x="688" y="70"/>
                        </a:lnTo>
                        <a:lnTo>
                          <a:pt x="665" y="79"/>
                        </a:lnTo>
                        <a:lnTo>
                          <a:pt x="641" y="90"/>
                        </a:lnTo>
                        <a:lnTo>
                          <a:pt x="618" y="100"/>
                        </a:lnTo>
                        <a:lnTo>
                          <a:pt x="596" y="112"/>
                        </a:lnTo>
                        <a:lnTo>
                          <a:pt x="573" y="124"/>
                        </a:lnTo>
                        <a:lnTo>
                          <a:pt x="551" y="137"/>
                        </a:lnTo>
                        <a:lnTo>
                          <a:pt x="529" y="150"/>
                        </a:lnTo>
                        <a:lnTo>
                          <a:pt x="507" y="164"/>
                        </a:lnTo>
                        <a:lnTo>
                          <a:pt x="485" y="179"/>
                        </a:lnTo>
                        <a:lnTo>
                          <a:pt x="464" y="195"/>
                        </a:lnTo>
                        <a:lnTo>
                          <a:pt x="442" y="210"/>
                        </a:lnTo>
                        <a:lnTo>
                          <a:pt x="421" y="227"/>
                        </a:lnTo>
                        <a:lnTo>
                          <a:pt x="400" y="244"/>
                        </a:lnTo>
                        <a:lnTo>
                          <a:pt x="380" y="262"/>
                        </a:lnTo>
                        <a:lnTo>
                          <a:pt x="359" y="281"/>
                        </a:lnTo>
                        <a:lnTo>
                          <a:pt x="339" y="299"/>
                        </a:lnTo>
                        <a:lnTo>
                          <a:pt x="319" y="319"/>
                        </a:lnTo>
                        <a:lnTo>
                          <a:pt x="299" y="339"/>
                        </a:lnTo>
                        <a:lnTo>
                          <a:pt x="280" y="360"/>
                        </a:lnTo>
                        <a:lnTo>
                          <a:pt x="261" y="380"/>
                        </a:lnTo>
                        <a:lnTo>
                          <a:pt x="244" y="401"/>
                        </a:lnTo>
                        <a:lnTo>
                          <a:pt x="227" y="422"/>
                        </a:lnTo>
                        <a:lnTo>
                          <a:pt x="210" y="443"/>
                        </a:lnTo>
                        <a:lnTo>
                          <a:pt x="194" y="464"/>
                        </a:lnTo>
                        <a:lnTo>
                          <a:pt x="179" y="485"/>
                        </a:lnTo>
                        <a:lnTo>
                          <a:pt x="164" y="507"/>
                        </a:lnTo>
                        <a:lnTo>
                          <a:pt x="149" y="529"/>
                        </a:lnTo>
                        <a:lnTo>
                          <a:pt x="137" y="551"/>
                        </a:lnTo>
                        <a:lnTo>
                          <a:pt x="124" y="573"/>
                        </a:lnTo>
                        <a:lnTo>
                          <a:pt x="111" y="596"/>
                        </a:lnTo>
                        <a:lnTo>
                          <a:pt x="100" y="619"/>
                        </a:lnTo>
                        <a:lnTo>
                          <a:pt x="89" y="642"/>
                        </a:lnTo>
                        <a:lnTo>
                          <a:pt x="79" y="666"/>
                        </a:lnTo>
                        <a:lnTo>
                          <a:pt x="69" y="689"/>
                        </a:lnTo>
                        <a:lnTo>
                          <a:pt x="60" y="713"/>
                        </a:lnTo>
                        <a:lnTo>
                          <a:pt x="52" y="737"/>
                        </a:lnTo>
                        <a:lnTo>
                          <a:pt x="44" y="761"/>
                        </a:lnTo>
                        <a:lnTo>
                          <a:pt x="37" y="785"/>
                        </a:lnTo>
                        <a:lnTo>
                          <a:pt x="31" y="810"/>
                        </a:lnTo>
                        <a:lnTo>
                          <a:pt x="24" y="834"/>
                        </a:lnTo>
                        <a:lnTo>
                          <a:pt x="19" y="860"/>
                        </a:lnTo>
                        <a:lnTo>
                          <a:pt x="15" y="885"/>
                        </a:lnTo>
                        <a:lnTo>
                          <a:pt x="11" y="911"/>
                        </a:lnTo>
                        <a:lnTo>
                          <a:pt x="8" y="936"/>
                        </a:lnTo>
                        <a:lnTo>
                          <a:pt x="4" y="962"/>
                        </a:lnTo>
                        <a:lnTo>
                          <a:pt x="2" y="989"/>
                        </a:lnTo>
                        <a:lnTo>
                          <a:pt x="1" y="1015"/>
                        </a:lnTo>
                        <a:lnTo>
                          <a:pt x="0" y="1042"/>
                        </a:lnTo>
                        <a:lnTo>
                          <a:pt x="0" y="1069"/>
                        </a:lnTo>
                        <a:lnTo>
                          <a:pt x="0" y="1098"/>
                        </a:lnTo>
                        <a:lnTo>
                          <a:pt x="1" y="1126"/>
                        </a:lnTo>
                        <a:lnTo>
                          <a:pt x="2" y="1154"/>
                        </a:lnTo>
                        <a:lnTo>
                          <a:pt x="4" y="1182"/>
                        </a:lnTo>
                        <a:lnTo>
                          <a:pt x="8" y="1210"/>
                        </a:lnTo>
                        <a:lnTo>
                          <a:pt x="11" y="1237"/>
                        </a:lnTo>
                        <a:lnTo>
                          <a:pt x="15" y="1265"/>
                        </a:lnTo>
                        <a:lnTo>
                          <a:pt x="19" y="1291"/>
                        </a:lnTo>
                        <a:lnTo>
                          <a:pt x="24" y="1318"/>
                        </a:lnTo>
                        <a:lnTo>
                          <a:pt x="31" y="1344"/>
                        </a:lnTo>
                        <a:lnTo>
                          <a:pt x="37" y="1370"/>
                        </a:lnTo>
                        <a:lnTo>
                          <a:pt x="44" y="1397"/>
                        </a:lnTo>
                        <a:lnTo>
                          <a:pt x="52" y="1422"/>
                        </a:lnTo>
                        <a:lnTo>
                          <a:pt x="60" y="1448"/>
                        </a:lnTo>
                        <a:lnTo>
                          <a:pt x="69" y="1473"/>
                        </a:lnTo>
                        <a:lnTo>
                          <a:pt x="79" y="1497"/>
                        </a:lnTo>
                        <a:lnTo>
                          <a:pt x="89" y="1523"/>
                        </a:lnTo>
                        <a:lnTo>
                          <a:pt x="100" y="1547"/>
                        </a:lnTo>
                        <a:lnTo>
                          <a:pt x="111" y="1571"/>
                        </a:lnTo>
                        <a:lnTo>
                          <a:pt x="124" y="1595"/>
                        </a:lnTo>
                        <a:lnTo>
                          <a:pt x="137" y="1619"/>
                        </a:lnTo>
                        <a:lnTo>
                          <a:pt x="149" y="1642"/>
                        </a:lnTo>
                        <a:lnTo>
                          <a:pt x="164" y="1665"/>
                        </a:lnTo>
                        <a:lnTo>
                          <a:pt x="179" y="1688"/>
                        </a:lnTo>
                        <a:lnTo>
                          <a:pt x="194" y="1711"/>
                        </a:lnTo>
                        <a:lnTo>
                          <a:pt x="210" y="1734"/>
                        </a:lnTo>
                        <a:lnTo>
                          <a:pt x="227" y="1757"/>
                        </a:lnTo>
                        <a:lnTo>
                          <a:pt x="244" y="1779"/>
                        </a:lnTo>
                        <a:lnTo>
                          <a:pt x="261" y="1801"/>
                        </a:lnTo>
                        <a:lnTo>
                          <a:pt x="280" y="1822"/>
                        </a:lnTo>
                        <a:lnTo>
                          <a:pt x="299" y="1844"/>
                        </a:lnTo>
                        <a:lnTo>
                          <a:pt x="319" y="1865"/>
                        </a:lnTo>
                        <a:lnTo>
                          <a:pt x="339" y="1886"/>
                        </a:lnTo>
                        <a:lnTo>
                          <a:pt x="359" y="1905"/>
                        </a:lnTo>
                        <a:lnTo>
                          <a:pt x="380" y="1925"/>
                        </a:lnTo>
                        <a:lnTo>
                          <a:pt x="400" y="1944"/>
                        </a:lnTo>
                        <a:lnTo>
                          <a:pt x="421" y="1962"/>
                        </a:lnTo>
                        <a:lnTo>
                          <a:pt x="442" y="1980"/>
                        </a:lnTo>
                        <a:lnTo>
                          <a:pt x="464" y="1997"/>
                        </a:lnTo>
                        <a:lnTo>
                          <a:pt x="485" y="2012"/>
                        </a:lnTo>
                        <a:lnTo>
                          <a:pt x="507" y="2028"/>
                        </a:lnTo>
                        <a:lnTo>
                          <a:pt x="529" y="2043"/>
                        </a:lnTo>
                        <a:lnTo>
                          <a:pt x="551" y="2058"/>
                        </a:lnTo>
                        <a:lnTo>
                          <a:pt x="573" y="2071"/>
                        </a:lnTo>
                        <a:lnTo>
                          <a:pt x="596" y="2084"/>
                        </a:lnTo>
                        <a:lnTo>
                          <a:pt x="618" y="2096"/>
                        </a:lnTo>
                        <a:lnTo>
                          <a:pt x="641" y="2108"/>
                        </a:lnTo>
                        <a:lnTo>
                          <a:pt x="665" y="2118"/>
                        </a:lnTo>
                        <a:lnTo>
                          <a:pt x="688" y="2129"/>
                        </a:lnTo>
                        <a:lnTo>
                          <a:pt x="712" y="2138"/>
                        </a:lnTo>
                        <a:lnTo>
                          <a:pt x="737" y="2147"/>
                        </a:lnTo>
                        <a:lnTo>
                          <a:pt x="761" y="2155"/>
                        </a:lnTo>
                        <a:lnTo>
                          <a:pt x="785" y="2162"/>
                        </a:lnTo>
                        <a:lnTo>
                          <a:pt x="809" y="2170"/>
                        </a:lnTo>
                        <a:lnTo>
                          <a:pt x="834" y="2176"/>
                        </a:lnTo>
                        <a:lnTo>
                          <a:pt x="859" y="2181"/>
                        </a:lnTo>
                        <a:lnTo>
                          <a:pt x="884" y="2187"/>
                        </a:lnTo>
                        <a:lnTo>
                          <a:pt x="910" y="2191"/>
                        </a:lnTo>
                        <a:lnTo>
                          <a:pt x="936" y="2194"/>
                        </a:lnTo>
                        <a:lnTo>
                          <a:pt x="962" y="2197"/>
                        </a:lnTo>
                        <a:lnTo>
                          <a:pt x="988" y="2199"/>
                        </a:lnTo>
                        <a:lnTo>
                          <a:pt x="1015" y="2201"/>
                        </a:lnTo>
                        <a:lnTo>
                          <a:pt x="1042" y="2201"/>
                        </a:lnTo>
                        <a:lnTo>
                          <a:pt x="1068" y="2202"/>
                        </a:lnTo>
                        <a:lnTo>
                          <a:pt x="1096" y="2201"/>
                        </a:lnTo>
                        <a:lnTo>
                          <a:pt x="1125" y="2201"/>
                        </a:lnTo>
                        <a:lnTo>
                          <a:pt x="1152" y="2199"/>
                        </a:lnTo>
                        <a:lnTo>
                          <a:pt x="1179" y="2197"/>
                        </a:lnTo>
                        <a:lnTo>
                          <a:pt x="1206" y="2194"/>
                        </a:lnTo>
                        <a:lnTo>
                          <a:pt x="1233" y="2191"/>
                        </a:lnTo>
                        <a:lnTo>
                          <a:pt x="1260" y="2187"/>
                        </a:lnTo>
                        <a:lnTo>
                          <a:pt x="1286" y="2181"/>
                        </a:lnTo>
                        <a:lnTo>
                          <a:pt x="1312" y="2176"/>
                        </a:lnTo>
                        <a:lnTo>
                          <a:pt x="1338" y="2170"/>
                        </a:lnTo>
                        <a:lnTo>
                          <a:pt x="1364" y="2162"/>
                        </a:lnTo>
                        <a:lnTo>
                          <a:pt x="1389" y="2155"/>
                        </a:lnTo>
                        <a:lnTo>
                          <a:pt x="1414" y="2147"/>
                        </a:lnTo>
                        <a:lnTo>
                          <a:pt x="1439" y="2138"/>
                        </a:lnTo>
                        <a:lnTo>
                          <a:pt x="1463" y="2129"/>
                        </a:lnTo>
                        <a:lnTo>
                          <a:pt x="1489" y="2118"/>
                        </a:lnTo>
                        <a:lnTo>
                          <a:pt x="1513" y="2108"/>
                        </a:lnTo>
                        <a:lnTo>
                          <a:pt x="1536" y="2096"/>
                        </a:lnTo>
                        <a:lnTo>
                          <a:pt x="1560" y="2084"/>
                        </a:lnTo>
                        <a:lnTo>
                          <a:pt x="1584" y="2071"/>
                        </a:lnTo>
                        <a:lnTo>
                          <a:pt x="1607" y="2058"/>
                        </a:lnTo>
                        <a:lnTo>
                          <a:pt x="1630" y="2043"/>
                        </a:lnTo>
                        <a:lnTo>
                          <a:pt x="1652" y="2028"/>
                        </a:lnTo>
                        <a:lnTo>
                          <a:pt x="1675" y="2012"/>
                        </a:lnTo>
                        <a:lnTo>
                          <a:pt x="1697" y="1997"/>
                        </a:lnTo>
                        <a:lnTo>
                          <a:pt x="1719" y="1980"/>
                        </a:lnTo>
                        <a:lnTo>
                          <a:pt x="1741" y="1962"/>
                        </a:lnTo>
                        <a:lnTo>
                          <a:pt x="1763" y="1944"/>
                        </a:lnTo>
                        <a:lnTo>
                          <a:pt x="1785" y="1925"/>
                        </a:lnTo>
                        <a:lnTo>
                          <a:pt x="1806" y="1905"/>
                        </a:lnTo>
                        <a:lnTo>
                          <a:pt x="1827" y="1886"/>
                        </a:lnTo>
                        <a:lnTo>
                          <a:pt x="1848" y="1865"/>
                        </a:lnTo>
                        <a:lnTo>
                          <a:pt x="1868" y="1844"/>
                        </a:lnTo>
                        <a:lnTo>
                          <a:pt x="1888" y="1822"/>
                        </a:lnTo>
                        <a:lnTo>
                          <a:pt x="1906" y="1801"/>
                        </a:lnTo>
                        <a:lnTo>
                          <a:pt x="1925" y="1779"/>
                        </a:lnTo>
                        <a:lnTo>
                          <a:pt x="1943" y="1757"/>
                        </a:lnTo>
                        <a:lnTo>
                          <a:pt x="1960" y="1734"/>
                        </a:lnTo>
                        <a:lnTo>
                          <a:pt x="1975" y="1711"/>
                        </a:lnTo>
                        <a:lnTo>
                          <a:pt x="1991" y="1688"/>
                        </a:lnTo>
                        <a:lnTo>
                          <a:pt x="2007" y="1665"/>
                        </a:lnTo>
                        <a:lnTo>
                          <a:pt x="2021" y="1642"/>
                        </a:lnTo>
                        <a:lnTo>
                          <a:pt x="2035" y="1619"/>
                        </a:lnTo>
                        <a:lnTo>
                          <a:pt x="2048" y="1595"/>
                        </a:lnTo>
                        <a:lnTo>
                          <a:pt x="2060" y="1571"/>
                        </a:lnTo>
                        <a:lnTo>
                          <a:pt x="2072" y="1547"/>
                        </a:lnTo>
                        <a:lnTo>
                          <a:pt x="2083" y="1523"/>
                        </a:lnTo>
                        <a:lnTo>
                          <a:pt x="2094" y="1497"/>
                        </a:lnTo>
                        <a:lnTo>
                          <a:pt x="2104" y="1473"/>
                        </a:lnTo>
                        <a:lnTo>
                          <a:pt x="2114" y="1448"/>
                        </a:lnTo>
                        <a:lnTo>
                          <a:pt x="2122" y="1422"/>
                        </a:lnTo>
                        <a:lnTo>
                          <a:pt x="2131" y="1397"/>
                        </a:lnTo>
                        <a:lnTo>
                          <a:pt x="2138" y="1370"/>
                        </a:lnTo>
                        <a:lnTo>
                          <a:pt x="2144" y="1344"/>
                        </a:lnTo>
                        <a:lnTo>
                          <a:pt x="2151" y="1318"/>
                        </a:lnTo>
                        <a:lnTo>
                          <a:pt x="2156" y="1291"/>
                        </a:lnTo>
                        <a:lnTo>
                          <a:pt x="2161" y="1265"/>
                        </a:lnTo>
                        <a:lnTo>
                          <a:pt x="2165" y="1237"/>
                        </a:lnTo>
                        <a:lnTo>
                          <a:pt x="2168" y="1210"/>
                        </a:lnTo>
                        <a:lnTo>
                          <a:pt x="2171" y="1182"/>
                        </a:lnTo>
                        <a:lnTo>
                          <a:pt x="2174" y="1154"/>
                        </a:lnTo>
                        <a:lnTo>
                          <a:pt x="2176" y="1126"/>
                        </a:lnTo>
                        <a:lnTo>
                          <a:pt x="2177" y="1098"/>
                        </a:lnTo>
                        <a:lnTo>
                          <a:pt x="2177" y="1069"/>
                        </a:lnTo>
                        <a:lnTo>
                          <a:pt x="2177" y="1042"/>
                        </a:lnTo>
                        <a:lnTo>
                          <a:pt x="2176" y="1015"/>
                        </a:lnTo>
                        <a:lnTo>
                          <a:pt x="2174" y="989"/>
                        </a:lnTo>
                        <a:lnTo>
                          <a:pt x="2171" y="962"/>
                        </a:lnTo>
                        <a:lnTo>
                          <a:pt x="2168" y="936"/>
                        </a:lnTo>
                        <a:lnTo>
                          <a:pt x="2165" y="911"/>
                        </a:lnTo>
                        <a:lnTo>
                          <a:pt x="2161" y="885"/>
                        </a:lnTo>
                        <a:lnTo>
                          <a:pt x="2156" y="860"/>
                        </a:lnTo>
                        <a:lnTo>
                          <a:pt x="2151" y="834"/>
                        </a:lnTo>
                        <a:lnTo>
                          <a:pt x="2144" y="810"/>
                        </a:lnTo>
                        <a:lnTo>
                          <a:pt x="2138" y="785"/>
                        </a:lnTo>
                        <a:lnTo>
                          <a:pt x="2131" y="761"/>
                        </a:lnTo>
                        <a:lnTo>
                          <a:pt x="2122" y="737"/>
                        </a:lnTo>
                        <a:lnTo>
                          <a:pt x="2114" y="713"/>
                        </a:lnTo>
                        <a:lnTo>
                          <a:pt x="2104" y="689"/>
                        </a:lnTo>
                        <a:lnTo>
                          <a:pt x="2094" y="666"/>
                        </a:lnTo>
                        <a:lnTo>
                          <a:pt x="2083" y="642"/>
                        </a:lnTo>
                        <a:lnTo>
                          <a:pt x="2072" y="619"/>
                        </a:lnTo>
                        <a:lnTo>
                          <a:pt x="2060" y="596"/>
                        </a:lnTo>
                        <a:lnTo>
                          <a:pt x="2048" y="573"/>
                        </a:lnTo>
                        <a:lnTo>
                          <a:pt x="2035" y="551"/>
                        </a:lnTo>
                        <a:lnTo>
                          <a:pt x="2021" y="529"/>
                        </a:lnTo>
                        <a:lnTo>
                          <a:pt x="2007" y="507"/>
                        </a:lnTo>
                        <a:lnTo>
                          <a:pt x="1991" y="485"/>
                        </a:lnTo>
                        <a:lnTo>
                          <a:pt x="1975" y="464"/>
                        </a:lnTo>
                        <a:lnTo>
                          <a:pt x="1960" y="443"/>
                        </a:lnTo>
                        <a:lnTo>
                          <a:pt x="1943" y="422"/>
                        </a:lnTo>
                        <a:lnTo>
                          <a:pt x="1925" y="401"/>
                        </a:lnTo>
                        <a:lnTo>
                          <a:pt x="1906" y="380"/>
                        </a:lnTo>
                        <a:lnTo>
                          <a:pt x="1888" y="360"/>
                        </a:lnTo>
                        <a:lnTo>
                          <a:pt x="1868" y="339"/>
                        </a:lnTo>
                        <a:lnTo>
                          <a:pt x="1848" y="319"/>
                        </a:lnTo>
                        <a:lnTo>
                          <a:pt x="1827" y="299"/>
                        </a:lnTo>
                        <a:lnTo>
                          <a:pt x="1806" y="281"/>
                        </a:lnTo>
                        <a:lnTo>
                          <a:pt x="1785" y="262"/>
                        </a:lnTo>
                        <a:lnTo>
                          <a:pt x="1763" y="244"/>
                        </a:lnTo>
                        <a:lnTo>
                          <a:pt x="1741" y="227"/>
                        </a:lnTo>
                        <a:lnTo>
                          <a:pt x="1719" y="210"/>
                        </a:lnTo>
                        <a:lnTo>
                          <a:pt x="1697" y="195"/>
                        </a:lnTo>
                        <a:lnTo>
                          <a:pt x="1675" y="179"/>
                        </a:lnTo>
                        <a:lnTo>
                          <a:pt x="1652" y="164"/>
                        </a:lnTo>
                        <a:lnTo>
                          <a:pt x="1630" y="150"/>
                        </a:lnTo>
                        <a:lnTo>
                          <a:pt x="1607" y="137"/>
                        </a:lnTo>
                        <a:lnTo>
                          <a:pt x="1584" y="124"/>
                        </a:lnTo>
                        <a:lnTo>
                          <a:pt x="1560" y="112"/>
                        </a:lnTo>
                        <a:lnTo>
                          <a:pt x="1536" y="100"/>
                        </a:lnTo>
                        <a:lnTo>
                          <a:pt x="1513" y="90"/>
                        </a:lnTo>
                        <a:lnTo>
                          <a:pt x="1489" y="79"/>
                        </a:lnTo>
                        <a:lnTo>
                          <a:pt x="1463" y="70"/>
                        </a:lnTo>
                        <a:lnTo>
                          <a:pt x="1439" y="61"/>
                        </a:lnTo>
                        <a:lnTo>
                          <a:pt x="1414" y="53"/>
                        </a:lnTo>
                        <a:lnTo>
                          <a:pt x="1389" y="45"/>
                        </a:lnTo>
                        <a:lnTo>
                          <a:pt x="1364" y="37"/>
                        </a:lnTo>
                        <a:lnTo>
                          <a:pt x="1338" y="31"/>
                        </a:lnTo>
                        <a:lnTo>
                          <a:pt x="1312" y="26"/>
                        </a:lnTo>
                        <a:lnTo>
                          <a:pt x="1286" y="20"/>
                        </a:lnTo>
                        <a:lnTo>
                          <a:pt x="1260" y="15"/>
                        </a:lnTo>
                        <a:lnTo>
                          <a:pt x="1233" y="11"/>
                        </a:lnTo>
                        <a:lnTo>
                          <a:pt x="1206" y="8"/>
                        </a:lnTo>
                        <a:lnTo>
                          <a:pt x="1179" y="6"/>
                        </a:lnTo>
                        <a:lnTo>
                          <a:pt x="1152" y="3"/>
                        </a:lnTo>
                        <a:lnTo>
                          <a:pt x="1125" y="2"/>
                        </a:lnTo>
                        <a:lnTo>
                          <a:pt x="1096" y="0"/>
                        </a:lnTo>
                        <a:lnTo>
                          <a:pt x="1068" y="0"/>
                        </a:lnTo>
                        <a:close/>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sp>
                <p:nvSpPr>
                  <p:cNvPr id="453" name="Freeform 180"/>
                  <p:cNvSpPr>
                    <a:spLocks/>
                  </p:cNvSpPr>
                  <p:nvPr/>
                </p:nvSpPr>
                <p:spPr bwMode="auto">
                  <a:xfrm>
                    <a:off x="3874" y="4608"/>
                    <a:ext cx="135" cy="137"/>
                  </a:xfrm>
                  <a:custGeom>
                    <a:avLst/>
                    <a:gdLst>
                      <a:gd name="T0" fmla="*/ 481 w 2188"/>
                      <a:gd name="T1" fmla="*/ 164 h 2205"/>
                      <a:gd name="T2" fmla="*/ 395 w 2188"/>
                      <a:gd name="T3" fmla="*/ 230 h 2205"/>
                      <a:gd name="T4" fmla="*/ 318 w 2188"/>
                      <a:gd name="T5" fmla="*/ 302 h 2205"/>
                      <a:gd name="T6" fmla="*/ 249 w 2188"/>
                      <a:gd name="T7" fmla="*/ 381 h 2205"/>
                      <a:gd name="T8" fmla="*/ 188 w 2188"/>
                      <a:gd name="T9" fmla="*/ 466 h 2205"/>
                      <a:gd name="T10" fmla="*/ 135 w 2188"/>
                      <a:gd name="T11" fmla="*/ 556 h 2205"/>
                      <a:gd name="T12" fmla="*/ 90 w 2188"/>
                      <a:gd name="T13" fmla="*/ 654 h 2205"/>
                      <a:gd name="T14" fmla="*/ 52 w 2188"/>
                      <a:gd name="T15" fmla="*/ 758 h 2205"/>
                      <a:gd name="T16" fmla="*/ 23 w 2188"/>
                      <a:gd name="T17" fmla="*/ 865 h 2205"/>
                      <a:gd name="T18" fmla="*/ 6 w 2188"/>
                      <a:gd name="T19" fmla="*/ 970 h 2205"/>
                      <a:gd name="T20" fmla="*/ 0 w 2188"/>
                      <a:gd name="T21" fmla="*/ 1075 h 2205"/>
                      <a:gd name="T22" fmla="*/ 6 w 2188"/>
                      <a:gd name="T23" fmla="*/ 1178 h 2205"/>
                      <a:gd name="T24" fmla="*/ 22 w 2188"/>
                      <a:gd name="T25" fmla="*/ 1279 h 2205"/>
                      <a:gd name="T26" fmla="*/ 50 w 2188"/>
                      <a:gd name="T27" fmla="*/ 1378 h 2205"/>
                      <a:gd name="T28" fmla="*/ 90 w 2188"/>
                      <a:gd name="T29" fmla="*/ 1475 h 2205"/>
                      <a:gd name="T30" fmla="*/ 140 w 2188"/>
                      <a:gd name="T31" fmla="*/ 1572 h 2205"/>
                      <a:gd name="T32" fmla="*/ 192 w 2188"/>
                      <a:gd name="T33" fmla="*/ 1668 h 2205"/>
                      <a:gd name="T34" fmla="*/ 251 w 2188"/>
                      <a:gd name="T35" fmla="*/ 1759 h 2205"/>
                      <a:gd name="T36" fmla="*/ 316 w 2188"/>
                      <a:gd name="T37" fmla="*/ 1843 h 2205"/>
                      <a:gd name="T38" fmla="*/ 388 w 2188"/>
                      <a:gd name="T39" fmla="*/ 1918 h 2205"/>
                      <a:gd name="T40" fmla="*/ 467 w 2188"/>
                      <a:gd name="T41" fmla="*/ 1985 h 2205"/>
                      <a:gd name="T42" fmla="*/ 554 w 2188"/>
                      <a:gd name="T43" fmla="*/ 2045 h 2205"/>
                      <a:gd name="T44" fmla="*/ 648 w 2188"/>
                      <a:gd name="T45" fmla="*/ 2095 h 2205"/>
                      <a:gd name="T46" fmla="*/ 747 w 2188"/>
                      <a:gd name="T47" fmla="*/ 2138 h 2205"/>
                      <a:gd name="T48" fmla="*/ 853 w 2188"/>
                      <a:gd name="T49" fmla="*/ 2172 h 2205"/>
                      <a:gd name="T50" fmla="*/ 959 w 2188"/>
                      <a:gd name="T51" fmla="*/ 2194 h 2205"/>
                      <a:gd name="T52" fmla="*/ 1065 w 2188"/>
                      <a:gd name="T53" fmla="*/ 2204 h 2205"/>
                      <a:gd name="T54" fmla="*/ 1172 w 2188"/>
                      <a:gd name="T55" fmla="*/ 2202 h 2205"/>
                      <a:gd name="T56" fmla="*/ 1278 w 2188"/>
                      <a:gd name="T57" fmla="*/ 2188 h 2205"/>
                      <a:gd name="T58" fmla="*/ 1385 w 2188"/>
                      <a:gd name="T59" fmla="*/ 2163 h 2205"/>
                      <a:gd name="T60" fmla="*/ 1493 w 2188"/>
                      <a:gd name="T61" fmla="*/ 2125 h 2205"/>
                      <a:gd name="T62" fmla="*/ 1601 w 2188"/>
                      <a:gd name="T63" fmla="*/ 2076 h 2205"/>
                      <a:gd name="T64" fmla="*/ 1778 w 2188"/>
                      <a:gd name="T65" fmla="*/ 1960 h 2205"/>
                      <a:gd name="T66" fmla="*/ 1942 w 2188"/>
                      <a:gd name="T67" fmla="*/ 1813 h 2205"/>
                      <a:gd name="T68" fmla="*/ 2065 w 2188"/>
                      <a:gd name="T69" fmla="*/ 1652 h 2205"/>
                      <a:gd name="T70" fmla="*/ 2145 w 2188"/>
                      <a:gd name="T71" fmla="*/ 1478 h 2205"/>
                      <a:gd name="T72" fmla="*/ 2185 w 2188"/>
                      <a:gd name="T73" fmla="*/ 1290 h 2205"/>
                      <a:gd name="T74" fmla="*/ 2182 w 2188"/>
                      <a:gd name="T75" fmla="*/ 1089 h 2205"/>
                      <a:gd name="T76" fmla="*/ 2138 w 2188"/>
                      <a:gd name="T77" fmla="*/ 873 h 2205"/>
                      <a:gd name="T78" fmla="*/ 2052 w 2188"/>
                      <a:gd name="T79" fmla="*/ 644 h 2205"/>
                      <a:gd name="T80" fmla="*/ 1984 w 2188"/>
                      <a:gd name="T81" fmla="*/ 513 h 2205"/>
                      <a:gd name="T82" fmla="*/ 1925 w 2188"/>
                      <a:gd name="T83" fmla="*/ 425 h 2205"/>
                      <a:gd name="T84" fmla="*/ 1859 w 2188"/>
                      <a:gd name="T85" fmla="*/ 345 h 2205"/>
                      <a:gd name="T86" fmla="*/ 1786 w 2188"/>
                      <a:gd name="T87" fmla="*/ 273 h 2205"/>
                      <a:gd name="T88" fmla="*/ 1704 w 2188"/>
                      <a:gd name="T89" fmla="*/ 209 h 2205"/>
                      <a:gd name="T90" fmla="*/ 1616 w 2188"/>
                      <a:gd name="T91" fmla="*/ 152 h 2205"/>
                      <a:gd name="T92" fmla="*/ 1519 w 2188"/>
                      <a:gd name="T93" fmla="*/ 105 h 2205"/>
                      <a:gd name="T94" fmla="*/ 1415 w 2188"/>
                      <a:gd name="T95" fmla="*/ 65 h 2205"/>
                      <a:gd name="T96" fmla="*/ 1307 w 2188"/>
                      <a:gd name="T97" fmla="*/ 34 h 2205"/>
                      <a:gd name="T98" fmla="*/ 1199 w 2188"/>
                      <a:gd name="T99" fmla="*/ 12 h 2205"/>
                      <a:gd name="T100" fmla="*/ 1093 w 2188"/>
                      <a:gd name="T101" fmla="*/ 1 h 2205"/>
                      <a:gd name="T102" fmla="*/ 987 w 2188"/>
                      <a:gd name="T103" fmla="*/ 1 h 2205"/>
                      <a:gd name="T104" fmla="*/ 883 w 2188"/>
                      <a:gd name="T105" fmla="*/ 12 h 2205"/>
                      <a:gd name="T106" fmla="*/ 779 w 2188"/>
                      <a:gd name="T107" fmla="*/ 33 h 2205"/>
                      <a:gd name="T108" fmla="*/ 676 w 2188"/>
                      <a:gd name="T109" fmla="*/ 64 h 2205"/>
                      <a:gd name="T110" fmla="*/ 575 w 2188"/>
                      <a:gd name="T111" fmla="*/ 106 h 22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8"/>
                      <a:gd name="T169" fmla="*/ 0 h 2205"/>
                      <a:gd name="T170" fmla="*/ 2188 w 2188"/>
                      <a:gd name="T171" fmla="*/ 2205 h 22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8" h="2205">
                        <a:moveTo>
                          <a:pt x="550" y="118"/>
                        </a:moveTo>
                        <a:lnTo>
                          <a:pt x="526" y="132"/>
                        </a:lnTo>
                        <a:lnTo>
                          <a:pt x="503" y="148"/>
                        </a:lnTo>
                        <a:lnTo>
                          <a:pt x="481" y="164"/>
                        </a:lnTo>
                        <a:lnTo>
                          <a:pt x="459" y="180"/>
                        </a:lnTo>
                        <a:lnTo>
                          <a:pt x="437" y="196"/>
                        </a:lnTo>
                        <a:lnTo>
                          <a:pt x="416" y="213"/>
                        </a:lnTo>
                        <a:lnTo>
                          <a:pt x="395" y="230"/>
                        </a:lnTo>
                        <a:lnTo>
                          <a:pt x="375" y="248"/>
                        </a:lnTo>
                        <a:lnTo>
                          <a:pt x="356" y="266"/>
                        </a:lnTo>
                        <a:lnTo>
                          <a:pt x="337" y="283"/>
                        </a:lnTo>
                        <a:lnTo>
                          <a:pt x="318" y="302"/>
                        </a:lnTo>
                        <a:lnTo>
                          <a:pt x="300" y="321"/>
                        </a:lnTo>
                        <a:lnTo>
                          <a:pt x="283" y="341"/>
                        </a:lnTo>
                        <a:lnTo>
                          <a:pt x="266" y="361"/>
                        </a:lnTo>
                        <a:lnTo>
                          <a:pt x="249" y="381"/>
                        </a:lnTo>
                        <a:lnTo>
                          <a:pt x="233" y="401"/>
                        </a:lnTo>
                        <a:lnTo>
                          <a:pt x="217" y="423"/>
                        </a:lnTo>
                        <a:lnTo>
                          <a:pt x="203" y="444"/>
                        </a:lnTo>
                        <a:lnTo>
                          <a:pt x="188" y="466"/>
                        </a:lnTo>
                        <a:lnTo>
                          <a:pt x="174" y="488"/>
                        </a:lnTo>
                        <a:lnTo>
                          <a:pt x="161" y="510"/>
                        </a:lnTo>
                        <a:lnTo>
                          <a:pt x="147" y="533"/>
                        </a:lnTo>
                        <a:lnTo>
                          <a:pt x="135" y="556"/>
                        </a:lnTo>
                        <a:lnTo>
                          <a:pt x="123" y="580"/>
                        </a:lnTo>
                        <a:lnTo>
                          <a:pt x="112" y="604"/>
                        </a:lnTo>
                        <a:lnTo>
                          <a:pt x="100" y="629"/>
                        </a:lnTo>
                        <a:lnTo>
                          <a:pt x="90" y="654"/>
                        </a:lnTo>
                        <a:lnTo>
                          <a:pt x="79" y="679"/>
                        </a:lnTo>
                        <a:lnTo>
                          <a:pt x="70" y="705"/>
                        </a:lnTo>
                        <a:lnTo>
                          <a:pt x="60" y="731"/>
                        </a:lnTo>
                        <a:lnTo>
                          <a:pt x="52" y="758"/>
                        </a:lnTo>
                        <a:lnTo>
                          <a:pt x="43" y="784"/>
                        </a:lnTo>
                        <a:lnTo>
                          <a:pt x="36" y="811"/>
                        </a:lnTo>
                        <a:lnTo>
                          <a:pt x="29" y="838"/>
                        </a:lnTo>
                        <a:lnTo>
                          <a:pt x="23" y="865"/>
                        </a:lnTo>
                        <a:lnTo>
                          <a:pt x="18" y="892"/>
                        </a:lnTo>
                        <a:lnTo>
                          <a:pt x="13" y="918"/>
                        </a:lnTo>
                        <a:lnTo>
                          <a:pt x="9" y="944"/>
                        </a:lnTo>
                        <a:lnTo>
                          <a:pt x="6" y="970"/>
                        </a:lnTo>
                        <a:lnTo>
                          <a:pt x="4" y="997"/>
                        </a:lnTo>
                        <a:lnTo>
                          <a:pt x="1" y="1023"/>
                        </a:lnTo>
                        <a:lnTo>
                          <a:pt x="0" y="1049"/>
                        </a:lnTo>
                        <a:lnTo>
                          <a:pt x="0" y="1075"/>
                        </a:lnTo>
                        <a:lnTo>
                          <a:pt x="0" y="1101"/>
                        </a:lnTo>
                        <a:lnTo>
                          <a:pt x="1" y="1127"/>
                        </a:lnTo>
                        <a:lnTo>
                          <a:pt x="4" y="1152"/>
                        </a:lnTo>
                        <a:lnTo>
                          <a:pt x="6" y="1178"/>
                        </a:lnTo>
                        <a:lnTo>
                          <a:pt x="9" y="1203"/>
                        </a:lnTo>
                        <a:lnTo>
                          <a:pt x="13" y="1229"/>
                        </a:lnTo>
                        <a:lnTo>
                          <a:pt x="17" y="1254"/>
                        </a:lnTo>
                        <a:lnTo>
                          <a:pt x="22" y="1279"/>
                        </a:lnTo>
                        <a:lnTo>
                          <a:pt x="28" y="1304"/>
                        </a:lnTo>
                        <a:lnTo>
                          <a:pt x="35" y="1328"/>
                        </a:lnTo>
                        <a:lnTo>
                          <a:pt x="42" y="1353"/>
                        </a:lnTo>
                        <a:lnTo>
                          <a:pt x="50" y="1378"/>
                        </a:lnTo>
                        <a:lnTo>
                          <a:pt x="59" y="1403"/>
                        </a:lnTo>
                        <a:lnTo>
                          <a:pt x="69" y="1427"/>
                        </a:lnTo>
                        <a:lnTo>
                          <a:pt x="78" y="1451"/>
                        </a:lnTo>
                        <a:lnTo>
                          <a:pt x="90" y="1475"/>
                        </a:lnTo>
                        <a:lnTo>
                          <a:pt x="101" y="1499"/>
                        </a:lnTo>
                        <a:lnTo>
                          <a:pt x="113" y="1523"/>
                        </a:lnTo>
                        <a:lnTo>
                          <a:pt x="126" y="1547"/>
                        </a:lnTo>
                        <a:lnTo>
                          <a:pt x="140" y="1572"/>
                        </a:lnTo>
                        <a:lnTo>
                          <a:pt x="154" y="1595"/>
                        </a:lnTo>
                        <a:lnTo>
                          <a:pt x="166" y="1620"/>
                        </a:lnTo>
                        <a:lnTo>
                          <a:pt x="180" y="1644"/>
                        </a:lnTo>
                        <a:lnTo>
                          <a:pt x="192" y="1668"/>
                        </a:lnTo>
                        <a:lnTo>
                          <a:pt x="207" y="1692"/>
                        </a:lnTo>
                        <a:lnTo>
                          <a:pt x="221" y="1715"/>
                        </a:lnTo>
                        <a:lnTo>
                          <a:pt x="235" y="1737"/>
                        </a:lnTo>
                        <a:lnTo>
                          <a:pt x="251" y="1759"/>
                        </a:lnTo>
                        <a:lnTo>
                          <a:pt x="267" y="1781"/>
                        </a:lnTo>
                        <a:lnTo>
                          <a:pt x="283" y="1802"/>
                        </a:lnTo>
                        <a:lnTo>
                          <a:pt x="299" y="1823"/>
                        </a:lnTo>
                        <a:lnTo>
                          <a:pt x="316" y="1843"/>
                        </a:lnTo>
                        <a:lnTo>
                          <a:pt x="334" y="1862"/>
                        </a:lnTo>
                        <a:lnTo>
                          <a:pt x="352" y="1882"/>
                        </a:lnTo>
                        <a:lnTo>
                          <a:pt x="370" y="1900"/>
                        </a:lnTo>
                        <a:lnTo>
                          <a:pt x="388" y="1918"/>
                        </a:lnTo>
                        <a:lnTo>
                          <a:pt x="407" y="1936"/>
                        </a:lnTo>
                        <a:lnTo>
                          <a:pt x="427" y="1952"/>
                        </a:lnTo>
                        <a:lnTo>
                          <a:pt x="447" y="1969"/>
                        </a:lnTo>
                        <a:lnTo>
                          <a:pt x="467" y="1985"/>
                        </a:lnTo>
                        <a:lnTo>
                          <a:pt x="488" y="2001"/>
                        </a:lnTo>
                        <a:lnTo>
                          <a:pt x="510" y="2015"/>
                        </a:lnTo>
                        <a:lnTo>
                          <a:pt x="531" y="2030"/>
                        </a:lnTo>
                        <a:lnTo>
                          <a:pt x="554" y="2045"/>
                        </a:lnTo>
                        <a:lnTo>
                          <a:pt x="576" y="2057"/>
                        </a:lnTo>
                        <a:lnTo>
                          <a:pt x="599" y="2071"/>
                        </a:lnTo>
                        <a:lnTo>
                          <a:pt x="623" y="2083"/>
                        </a:lnTo>
                        <a:lnTo>
                          <a:pt x="648" y="2095"/>
                        </a:lnTo>
                        <a:lnTo>
                          <a:pt x="672" y="2107"/>
                        </a:lnTo>
                        <a:lnTo>
                          <a:pt x="697" y="2118"/>
                        </a:lnTo>
                        <a:lnTo>
                          <a:pt x="722" y="2129"/>
                        </a:lnTo>
                        <a:lnTo>
                          <a:pt x="747" y="2138"/>
                        </a:lnTo>
                        <a:lnTo>
                          <a:pt x="774" y="2147"/>
                        </a:lnTo>
                        <a:lnTo>
                          <a:pt x="801" y="2156"/>
                        </a:lnTo>
                        <a:lnTo>
                          <a:pt x="827" y="2164"/>
                        </a:lnTo>
                        <a:lnTo>
                          <a:pt x="853" y="2172"/>
                        </a:lnTo>
                        <a:lnTo>
                          <a:pt x="880" y="2179"/>
                        </a:lnTo>
                        <a:lnTo>
                          <a:pt x="907" y="2184"/>
                        </a:lnTo>
                        <a:lnTo>
                          <a:pt x="933" y="2189"/>
                        </a:lnTo>
                        <a:lnTo>
                          <a:pt x="959" y="2194"/>
                        </a:lnTo>
                        <a:lnTo>
                          <a:pt x="986" y="2198"/>
                        </a:lnTo>
                        <a:lnTo>
                          <a:pt x="1013" y="2201"/>
                        </a:lnTo>
                        <a:lnTo>
                          <a:pt x="1039" y="2203"/>
                        </a:lnTo>
                        <a:lnTo>
                          <a:pt x="1065" y="2204"/>
                        </a:lnTo>
                        <a:lnTo>
                          <a:pt x="1092" y="2205"/>
                        </a:lnTo>
                        <a:lnTo>
                          <a:pt x="1119" y="2205"/>
                        </a:lnTo>
                        <a:lnTo>
                          <a:pt x="1145" y="2204"/>
                        </a:lnTo>
                        <a:lnTo>
                          <a:pt x="1172" y="2202"/>
                        </a:lnTo>
                        <a:lnTo>
                          <a:pt x="1198" y="2200"/>
                        </a:lnTo>
                        <a:lnTo>
                          <a:pt x="1226" y="2197"/>
                        </a:lnTo>
                        <a:lnTo>
                          <a:pt x="1252" y="2194"/>
                        </a:lnTo>
                        <a:lnTo>
                          <a:pt x="1278" y="2188"/>
                        </a:lnTo>
                        <a:lnTo>
                          <a:pt x="1305" y="2183"/>
                        </a:lnTo>
                        <a:lnTo>
                          <a:pt x="1331" y="2178"/>
                        </a:lnTo>
                        <a:lnTo>
                          <a:pt x="1359" y="2171"/>
                        </a:lnTo>
                        <a:lnTo>
                          <a:pt x="1385" y="2163"/>
                        </a:lnTo>
                        <a:lnTo>
                          <a:pt x="1412" y="2155"/>
                        </a:lnTo>
                        <a:lnTo>
                          <a:pt x="1438" y="2145"/>
                        </a:lnTo>
                        <a:lnTo>
                          <a:pt x="1466" y="2136"/>
                        </a:lnTo>
                        <a:lnTo>
                          <a:pt x="1493" y="2125"/>
                        </a:lnTo>
                        <a:lnTo>
                          <a:pt x="1519" y="2114"/>
                        </a:lnTo>
                        <a:lnTo>
                          <a:pt x="1546" y="2102"/>
                        </a:lnTo>
                        <a:lnTo>
                          <a:pt x="1574" y="2090"/>
                        </a:lnTo>
                        <a:lnTo>
                          <a:pt x="1601" y="2076"/>
                        </a:lnTo>
                        <a:lnTo>
                          <a:pt x="1627" y="2061"/>
                        </a:lnTo>
                        <a:lnTo>
                          <a:pt x="1681" y="2029"/>
                        </a:lnTo>
                        <a:lnTo>
                          <a:pt x="1731" y="1994"/>
                        </a:lnTo>
                        <a:lnTo>
                          <a:pt x="1778" y="1960"/>
                        </a:lnTo>
                        <a:lnTo>
                          <a:pt x="1823" y="1925"/>
                        </a:lnTo>
                        <a:lnTo>
                          <a:pt x="1865" y="1888"/>
                        </a:lnTo>
                        <a:lnTo>
                          <a:pt x="1905" y="1852"/>
                        </a:lnTo>
                        <a:lnTo>
                          <a:pt x="1942" y="1813"/>
                        </a:lnTo>
                        <a:lnTo>
                          <a:pt x="1977" y="1774"/>
                        </a:lnTo>
                        <a:lnTo>
                          <a:pt x="2009" y="1734"/>
                        </a:lnTo>
                        <a:lnTo>
                          <a:pt x="2038" y="1694"/>
                        </a:lnTo>
                        <a:lnTo>
                          <a:pt x="2065" y="1652"/>
                        </a:lnTo>
                        <a:lnTo>
                          <a:pt x="2089" y="1610"/>
                        </a:lnTo>
                        <a:lnTo>
                          <a:pt x="2111" y="1567"/>
                        </a:lnTo>
                        <a:lnTo>
                          <a:pt x="2130" y="1523"/>
                        </a:lnTo>
                        <a:lnTo>
                          <a:pt x="2145" y="1478"/>
                        </a:lnTo>
                        <a:lnTo>
                          <a:pt x="2159" y="1432"/>
                        </a:lnTo>
                        <a:lnTo>
                          <a:pt x="2171" y="1386"/>
                        </a:lnTo>
                        <a:lnTo>
                          <a:pt x="2179" y="1339"/>
                        </a:lnTo>
                        <a:lnTo>
                          <a:pt x="2185" y="1290"/>
                        </a:lnTo>
                        <a:lnTo>
                          <a:pt x="2188" y="1241"/>
                        </a:lnTo>
                        <a:lnTo>
                          <a:pt x="2188" y="1191"/>
                        </a:lnTo>
                        <a:lnTo>
                          <a:pt x="2187" y="1140"/>
                        </a:lnTo>
                        <a:lnTo>
                          <a:pt x="2182" y="1089"/>
                        </a:lnTo>
                        <a:lnTo>
                          <a:pt x="2175" y="1036"/>
                        </a:lnTo>
                        <a:lnTo>
                          <a:pt x="2165" y="983"/>
                        </a:lnTo>
                        <a:lnTo>
                          <a:pt x="2153" y="929"/>
                        </a:lnTo>
                        <a:lnTo>
                          <a:pt x="2138" y="873"/>
                        </a:lnTo>
                        <a:lnTo>
                          <a:pt x="2120" y="817"/>
                        </a:lnTo>
                        <a:lnTo>
                          <a:pt x="2100" y="761"/>
                        </a:lnTo>
                        <a:lnTo>
                          <a:pt x="2077" y="703"/>
                        </a:lnTo>
                        <a:lnTo>
                          <a:pt x="2052" y="644"/>
                        </a:lnTo>
                        <a:lnTo>
                          <a:pt x="2024" y="584"/>
                        </a:lnTo>
                        <a:lnTo>
                          <a:pt x="2011" y="560"/>
                        </a:lnTo>
                        <a:lnTo>
                          <a:pt x="1998" y="536"/>
                        </a:lnTo>
                        <a:lnTo>
                          <a:pt x="1984" y="513"/>
                        </a:lnTo>
                        <a:lnTo>
                          <a:pt x="1970" y="490"/>
                        </a:lnTo>
                        <a:lnTo>
                          <a:pt x="1956" y="468"/>
                        </a:lnTo>
                        <a:lnTo>
                          <a:pt x="1941" y="446"/>
                        </a:lnTo>
                        <a:lnTo>
                          <a:pt x="1925" y="425"/>
                        </a:lnTo>
                        <a:lnTo>
                          <a:pt x="1909" y="404"/>
                        </a:lnTo>
                        <a:lnTo>
                          <a:pt x="1894" y="384"/>
                        </a:lnTo>
                        <a:lnTo>
                          <a:pt x="1877" y="364"/>
                        </a:lnTo>
                        <a:lnTo>
                          <a:pt x="1859" y="345"/>
                        </a:lnTo>
                        <a:lnTo>
                          <a:pt x="1841" y="326"/>
                        </a:lnTo>
                        <a:lnTo>
                          <a:pt x="1823" y="308"/>
                        </a:lnTo>
                        <a:lnTo>
                          <a:pt x="1805" y="290"/>
                        </a:lnTo>
                        <a:lnTo>
                          <a:pt x="1786" y="273"/>
                        </a:lnTo>
                        <a:lnTo>
                          <a:pt x="1766" y="256"/>
                        </a:lnTo>
                        <a:lnTo>
                          <a:pt x="1746" y="239"/>
                        </a:lnTo>
                        <a:lnTo>
                          <a:pt x="1725" y="224"/>
                        </a:lnTo>
                        <a:lnTo>
                          <a:pt x="1704" y="209"/>
                        </a:lnTo>
                        <a:lnTo>
                          <a:pt x="1683" y="194"/>
                        </a:lnTo>
                        <a:lnTo>
                          <a:pt x="1661" y="180"/>
                        </a:lnTo>
                        <a:lnTo>
                          <a:pt x="1638" y="166"/>
                        </a:lnTo>
                        <a:lnTo>
                          <a:pt x="1616" y="152"/>
                        </a:lnTo>
                        <a:lnTo>
                          <a:pt x="1592" y="140"/>
                        </a:lnTo>
                        <a:lnTo>
                          <a:pt x="1569" y="127"/>
                        </a:lnTo>
                        <a:lnTo>
                          <a:pt x="1543" y="116"/>
                        </a:lnTo>
                        <a:lnTo>
                          <a:pt x="1519" y="105"/>
                        </a:lnTo>
                        <a:lnTo>
                          <a:pt x="1494" y="94"/>
                        </a:lnTo>
                        <a:lnTo>
                          <a:pt x="1468" y="84"/>
                        </a:lnTo>
                        <a:lnTo>
                          <a:pt x="1442" y="74"/>
                        </a:lnTo>
                        <a:lnTo>
                          <a:pt x="1415" y="65"/>
                        </a:lnTo>
                        <a:lnTo>
                          <a:pt x="1388" y="56"/>
                        </a:lnTo>
                        <a:lnTo>
                          <a:pt x="1361" y="48"/>
                        </a:lnTo>
                        <a:lnTo>
                          <a:pt x="1334" y="40"/>
                        </a:lnTo>
                        <a:lnTo>
                          <a:pt x="1307" y="34"/>
                        </a:lnTo>
                        <a:lnTo>
                          <a:pt x="1280" y="27"/>
                        </a:lnTo>
                        <a:lnTo>
                          <a:pt x="1253" y="21"/>
                        </a:lnTo>
                        <a:lnTo>
                          <a:pt x="1227" y="17"/>
                        </a:lnTo>
                        <a:lnTo>
                          <a:pt x="1199" y="12"/>
                        </a:lnTo>
                        <a:lnTo>
                          <a:pt x="1173" y="9"/>
                        </a:lnTo>
                        <a:lnTo>
                          <a:pt x="1146" y="5"/>
                        </a:lnTo>
                        <a:lnTo>
                          <a:pt x="1120" y="3"/>
                        </a:lnTo>
                        <a:lnTo>
                          <a:pt x="1093" y="1"/>
                        </a:lnTo>
                        <a:lnTo>
                          <a:pt x="1066" y="0"/>
                        </a:lnTo>
                        <a:lnTo>
                          <a:pt x="1040" y="0"/>
                        </a:lnTo>
                        <a:lnTo>
                          <a:pt x="1014" y="0"/>
                        </a:lnTo>
                        <a:lnTo>
                          <a:pt x="987" y="1"/>
                        </a:lnTo>
                        <a:lnTo>
                          <a:pt x="961" y="3"/>
                        </a:lnTo>
                        <a:lnTo>
                          <a:pt x="935" y="5"/>
                        </a:lnTo>
                        <a:lnTo>
                          <a:pt x="909" y="9"/>
                        </a:lnTo>
                        <a:lnTo>
                          <a:pt x="883" y="12"/>
                        </a:lnTo>
                        <a:lnTo>
                          <a:pt x="856" y="16"/>
                        </a:lnTo>
                        <a:lnTo>
                          <a:pt x="830" y="21"/>
                        </a:lnTo>
                        <a:lnTo>
                          <a:pt x="805" y="26"/>
                        </a:lnTo>
                        <a:lnTo>
                          <a:pt x="779" y="33"/>
                        </a:lnTo>
                        <a:lnTo>
                          <a:pt x="752" y="39"/>
                        </a:lnTo>
                        <a:lnTo>
                          <a:pt x="727" y="47"/>
                        </a:lnTo>
                        <a:lnTo>
                          <a:pt x="702" y="55"/>
                        </a:lnTo>
                        <a:lnTo>
                          <a:pt x="676" y="64"/>
                        </a:lnTo>
                        <a:lnTo>
                          <a:pt x="651" y="74"/>
                        </a:lnTo>
                        <a:lnTo>
                          <a:pt x="626" y="83"/>
                        </a:lnTo>
                        <a:lnTo>
                          <a:pt x="600" y="95"/>
                        </a:lnTo>
                        <a:lnTo>
                          <a:pt x="575" y="106"/>
                        </a:lnTo>
                        <a:lnTo>
                          <a:pt x="550" y="118"/>
                        </a:lnTo>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grpSp>
            <p:grpSp>
              <p:nvGrpSpPr>
                <p:cNvPr id="459" name="Group 182"/>
                <p:cNvGrpSpPr>
                  <a:grpSpLocks noChangeAspect="1"/>
                </p:cNvGrpSpPr>
                <p:nvPr/>
              </p:nvGrpSpPr>
              <p:grpSpPr bwMode="auto">
                <a:xfrm flipH="1">
                  <a:off x="4958093" y="3527023"/>
                  <a:ext cx="296046" cy="312156"/>
                  <a:chOff x="3244" y="3940"/>
                  <a:chExt cx="1007" cy="1047"/>
                </a:xfrm>
                <a:solidFill>
                  <a:srgbClr val="125E89"/>
                </a:solidFill>
              </p:grpSpPr>
              <p:sp>
                <p:nvSpPr>
                  <p:cNvPr id="460" name="Freeform 179"/>
                  <p:cNvSpPr>
                    <a:spLocks/>
                  </p:cNvSpPr>
                  <p:nvPr/>
                </p:nvSpPr>
                <p:spPr bwMode="auto">
                  <a:xfrm>
                    <a:off x="3244" y="3940"/>
                    <a:ext cx="614" cy="613"/>
                  </a:xfrm>
                  <a:custGeom>
                    <a:avLst/>
                    <a:gdLst>
                      <a:gd name="T0" fmla="*/ 4725 w 9817"/>
                      <a:gd name="T1" fmla="*/ 1045 h 9817"/>
                      <a:gd name="T2" fmla="*/ 5732 w 9817"/>
                      <a:gd name="T3" fmla="*/ 1170 h 9817"/>
                      <a:gd name="T4" fmla="*/ 6866 w 9817"/>
                      <a:gd name="T5" fmla="*/ 307 h 9817"/>
                      <a:gd name="T6" fmla="*/ 7710 w 9817"/>
                      <a:gd name="T7" fmla="*/ 740 h 9817"/>
                      <a:gd name="T8" fmla="*/ 7467 w 9817"/>
                      <a:gd name="T9" fmla="*/ 2079 h 9817"/>
                      <a:gd name="T10" fmla="*/ 8069 w 9817"/>
                      <a:gd name="T11" fmla="*/ 2853 h 9817"/>
                      <a:gd name="T12" fmla="*/ 9519 w 9817"/>
                      <a:gd name="T13" fmla="*/ 2979 h 9817"/>
                      <a:gd name="T14" fmla="*/ 9817 w 9817"/>
                      <a:gd name="T15" fmla="*/ 3887 h 9817"/>
                      <a:gd name="T16" fmla="*/ 8781 w 9817"/>
                      <a:gd name="T17" fmla="*/ 4858 h 9817"/>
                      <a:gd name="T18" fmla="*/ 8684 w 9817"/>
                      <a:gd name="T19" fmla="*/ 5868 h 9817"/>
                      <a:gd name="T20" fmla="*/ 9519 w 9817"/>
                      <a:gd name="T21" fmla="*/ 6866 h 9817"/>
                      <a:gd name="T22" fmla="*/ 9079 w 9817"/>
                      <a:gd name="T23" fmla="*/ 7711 h 9817"/>
                      <a:gd name="T24" fmla="*/ 7674 w 9817"/>
                      <a:gd name="T25" fmla="*/ 7542 h 9817"/>
                      <a:gd name="T26" fmla="*/ 6936 w 9817"/>
                      <a:gd name="T27" fmla="*/ 8106 h 9817"/>
                      <a:gd name="T28" fmla="*/ 6866 w 9817"/>
                      <a:gd name="T29" fmla="*/ 9519 h 9817"/>
                      <a:gd name="T30" fmla="*/ 5929 w 9817"/>
                      <a:gd name="T31" fmla="*/ 9817 h 9817"/>
                      <a:gd name="T32" fmla="*/ 5029 w 9817"/>
                      <a:gd name="T33" fmla="*/ 8745 h 9817"/>
                      <a:gd name="T34" fmla="*/ 4022 w 9817"/>
                      <a:gd name="T35" fmla="*/ 8648 h 9817"/>
                      <a:gd name="T36" fmla="*/ 2979 w 9817"/>
                      <a:gd name="T37" fmla="*/ 9519 h 9817"/>
                      <a:gd name="T38" fmla="*/ 2115 w 9817"/>
                      <a:gd name="T39" fmla="*/ 9080 h 9817"/>
                      <a:gd name="T40" fmla="*/ 2115 w 9817"/>
                      <a:gd name="T41" fmla="*/ 7440 h 9817"/>
                      <a:gd name="T42" fmla="*/ 1539 w 9817"/>
                      <a:gd name="T43" fmla="*/ 6667 h 9817"/>
                      <a:gd name="T44" fmla="*/ 307 w 9817"/>
                      <a:gd name="T45" fmla="*/ 6866 h 9817"/>
                      <a:gd name="T46" fmla="*/ 0 w 9817"/>
                      <a:gd name="T47" fmla="*/ 5930 h 9817"/>
                      <a:gd name="T48" fmla="*/ 1072 w 9817"/>
                      <a:gd name="T49" fmla="*/ 4923 h 9817"/>
                      <a:gd name="T50" fmla="*/ 1207 w 9817"/>
                      <a:gd name="T51" fmla="*/ 3924 h 9817"/>
                      <a:gd name="T52" fmla="*/ 307 w 9817"/>
                      <a:gd name="T53" fmla="*/ 2979 h 9817"/>
                      <a:gd name="T54" fmla="*/ 740 w 9817"/>
                      <a:gd name="T55" fmla="*/ 2079 h 9817"/>
                      <a:gd name="T56" fmla="*/ 2017 w 9817"/>
                      <a:gd name="T57" fmla="*/ 2447 h 9817"/>
                      <a:gd name="T58" fmla="*/ 2717 w 9817"/>
                      <a:gd name="T59" fmla="*/ 1846 h 9817"/>
                      <a:gd name="T60" fmla="*/ 2979 w 9817"/>
                      <a:gd name="T61" fmla="*/ 307 h 9817"/>
                      <a:gd name="T62" fmla="*/ 3887 w 9817"/>
                      <a:gd name="T63" fmla="*/ 0 h 9817"/>
                      <a:gd name="T64" fmla="*/ 4725 w 9817"/>
                      <a:gd name="T65" fmla="*/ 1045 h 9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17"/>
                      <a:gd name="T100" fmla="*/ 0 h 9817"/>
                      <a:gd name="T101" fmla="*/ 9817 w 9817"/>
                      <a:gd name="T102" fmla="*/ 9817 h 98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sp>
                <p:nvSpPr>
                  <p:cNvPr id="461" name="Freeform 181"/>
                  <p:cNvSpPr>
                    <a:spLocks/>
                  </p:cNvSpPr>
                  <p:nvPr/>
                </p:nvSpPr>
                <p:spPr bwMode="auto">
                  <a:xfrm>
                    <a:off x="3632" y="4366"/>
                    <a:ext cx="619" cy="621"/>
                  </a:xfrm>
                  <a:custGeom>
                    <a:avLst/>
                    <a:gdLst>
                      <a:gd name="T0" fmla="*/ 2914 w 9915"/>
                      <a:gd name="T1" fmla="*/ 1675 h 9953"/>
                      <a:gd name="T2" fmla="*/ 3887 w 9915"/>
                      <a:gd name="T3" fmla="*/ 1269 h 9953"/>
                      <a:gd name="T4" fmla="*/ 4453 w 9915"/>
                      <a:gd name="T5" fmla="*/ 0 h 9953"/>
                      <a:gd name="T6" fmla="*/ 5426 w 9915"/>
                      <a:gd name="T7" fmla="*/ 0 h 9953"/>
                      <a:gd name="T8" fmla="*/ 5829 w 9915"/>
                      <a:gd name="T9" fmla="*/ 1269 h 9953"/>
                      <a:gd name="T10" fmla="*/ 6728 w 9915"/>
                      <a:gd name="T11" fmla="*/ 1638 h 9953"/>
                      <a:gd name="T12" fmla="*/ 8069 w 9915"/>
                      <a:gd name="T13" fmla="*/ 1036 h 9953"/>
                      <a:gd name="T14" fmla="*/ 8779 w 9915"/>
                      <a:gd name="T15" fmla="*/ 1748 h 9953"/>
                      <a:gd name="T16" fmla="*/ 8303 w 9915"/>
                      <a:gd name="T17" fmla="*/ 3050 h 9953"/>
                      <a:gd name="T18" fmla="*/ 8671 w 9915"/>
                      <a:gd name="T19" fmla="*/ 3987 h 9953"/>
                      <a:gd name="T20" fmla="*/ 9915 w 9915"/>
                      <a:gd name="T21" fmla="*/ 4490 h 9953"/>
                      <a:gd name="T22" fmla="*/ 9915 w 9915"/>
                      <a:gd name="T23" fmla="*/ 5427 h 9953"/>
                      <a:gd name="T24" fmla="*/ 8611 w 9915"/>
                      <a:gd name="T25" fmla="*/ 5930 h 9953"/>
                      <a:gd name="T26" fmla="*/ 8241 w 9915"/>
                      <a:gd name="T27" fmla="*/ 6802 h 9953"/>
                      <a:gd name="T28" fmla="*/ 8843 w 9915"/>
                      <a:gd name="T29" fmla="*/ 8070 h 9953"/>
                      <a:gd name="T30" fmla="*/ 8177 w 9915"/>
                      <a:gd name="T31" fmla="*/ 8808 h 9953"/>
                      <a:gd name="T32" fmla="*/ 6863 w 9915"/>
                      <a:gd name="T33" fmla="*/ 8279 h 9953"/>
                      <a:gd name="T34" fmla="*/ 5929 w 9915"/>
                      <a:gd name="T35" fmla="*/ 8648 h 9953"/>
                      <a:gd name="T36" fmla="*/ 5460 w 9915"/>
                      <a:gd name="T37" fmla="*/ 9953 h 9953"/>
                      <a:gd name="T38" fmla="*/ 4453 w 9915"/>
                      <a:gd name="T39" fmla="*/ 9953 h 9953"/>
                      <a:gd name="T40" fmla="*/ 3716 w 9915"/>
                      <a:gd name="T41" fmla="*/ 8513 h 9953"/>
                      <a:gd name="T42" fmla="*/ 2844 w 9915"/>
                      <a:gd name="T43" fmla="*/ 8107 h 9953"/>
                      <a:gd name="T44" fmla="*/ 1846 w 9915"/>
                      <a:gd name="T45" fmla="*/ 8845 h 9953"/>
                      <a:gd name="T46" fmla="*/ 1142 w 9915"/>
                      <a:gd name="T47" fmla="*/ 8145 h 9953"/>
                      <a:gd name="T48" fmla="*/ 1609 w 9915"/>
                      <a:gd name="T49" fmla="*/ 6765 h 9953"/>
                      <a:gd name="T50" fmla="*/ 1241 w 9915"/>
                      <a:gd name="T51" fmla="*/ 5866 h 9953"/>
                      <a:gd name="T52" fmla="*/ 0 w 9915"/>
                      <a:gd name="T53" fmla="*/ 5427 h 9953"/>
                      <a:gd name="T54" fmla="*/ 0 w 9915"/>
                      <a:gd name="T55" fmla="*/ 4453 h 9953"/>
                      <a:gd name="T56" fmla="*/ 1241 w 9915"/>
                      <a:gd name="T57" fmla="*/ 4159 h 9953"/>
                      <a:gd name="T58" fmla="*/ 1539 w 9915"/>
                      <a:gd name="T59" fmla="*/ 3287 h 9953"/>
                      <a:gd name="T60" fmla="*/ 1035 w 9915"/>
                      <a:gd name="T61" fmla="*/ 1847 h 9953"/>
                      <a:gd name="T62" fmla="*/ 1711 w 9915"/>
                      <a:gd name="T63" fmla="*/ 1143 h 9953"/>
                      <a:gd name="T64" fmla="*/ 2914 w 9915"/>
                      <a:gd name="T65" fmla="*/ 1675 h 99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15"/>
                      <a:gd name="T100" fmla="*/ 0 h 9953"/>
                      <a:gd name="T101" fmla="*/ 9915 w 9915"/>
                      <a:gd name="T102" fmla="*/ 9953 h 99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sp>
                <p:nvSpPr>
                  <p:cNvPr id="462" name="Freeform 178"/>
                  <p:cNvSpPr>
                    <a:spLocks/>
                  </p:cNvSpPr>
                  <p:nvPr/>
                </p:nvSpPr>
                <p:spPr bwMode="auto">
                  <a:xfrm>
                    <a:off x="3483" y="4179"/>
                    <a:ext cx="135" cy="137"/>
                  </a:xfrm>
                  <a:custGeom>
                    <a:avLst/>
                    <a:gdLst>
                      <a:gd name="T0" fmla="*/ 962 w 2177"/>
                      <a:gd name="T1" fmla="*/ 6 h 2202"/>
                      <a:gd name="T2" fmla="*/ 834 w 2177"/>
                      <a:gd name="T3" fmla="*/ 26 h 2202"/>
                      <a:gd name="T4" fmla="*/ 712 w 2177"/>
                      <a:gd name="T5" fmla="*/ 61 h 2202"/>
                      <a:gd name="T6" fmla="*/ 596 w 2177"/>
                      <a:gd name="T7" fmla="*/ 112 h 2202"/>
                      <a:gd name="T8" fmla="*/ 485 w 2177"/>
                      <a:gd name="T9" fmla="*/ 179 h 2202"/>
                      <a:gd name="T10" fmla="*/ 380 w 2177"/>
                      <a:gd name="T11" fmla="*/ 262 h 2202"/>
                      <a:gd name="T12" fmla="*/ 280 w 2177"/>
                      <a:gd name="T13" fmla="*/ 360 h 2202"/>
                      <a:gd name="T14" fmla="*/ 194 w 2177"/>
                      <a:gd name="T15" fmla="*/ 464 h 2202"/>
                      <a:gd name="T16" fmla="*/ 124 w 2177"/>
                      <a:gd name="T17" fmla="*/ 573 h 2202"/>
                      <a:gd name="T18" fmla="*/ 69 w 2177"/>
                      <a:gd name="T19" fmla="*/ 689 h 2202"/>
                      <a:gd name="T20" fmla="*/ 31 w 2177"/>
                      <a:gd name="T21" fmla="*/ 810 h 2202"/>
                      <a:gd name="T22" fmla="*/ 8 w 2177"/>
                      <a:gd name="T23" fmla="*/ 936 h 2202"/>
                      <a:gd name="T24" fmla="*/ 0 w 2177"/>
                      <a:gd name="T25" fmla="*/ 1069 h 2202"/>
                      <a:gd name="T26" fmla="*/ 8 w 2177"/>
                      <a:gd name="T27" fmla="*/ 1210 h 2202"/>
                      <a:gd name="T28" fmla="*/ 31 w 2177"/>
                      <a:gd name="T29" fmla="*/ 1344 h 2202"/>
                      <a:gd name="T30" fmla="*/ 69 w 2177"/>
                      <a:gd name="T31" fmla="*/ 1473 h 2202"/>
                      <a:gd name="T32" fmla="*/ 124 w 2177"/>
                      <a:gd name="T33" fmla="*/ 1595 h 2202"/>
                      <a:gd name="T34" fmla="*/ 194 w 2177"/>
                      <a:gd name="T35" fmla="*/ 1711 h 2202"/>
                      <a:gd name="T36" fmla="*/ 280 w 2177"/>
                      <a:gd name="T37" fmla="*/ 1822 h 2202"/>
                      <a:gd name="T38" fmla="*/ 380 w 2177"/>
                      <a:gd name="T39" fmla="*/ 1925 h 2202"/>
                      <a:gd name="T40" fmla="*/ 485 w 2177"/>
                      <a:gd name="T41" fmla="*/ 2012 h 2202"/>
                      <a:gd name="T42" fmla="*/ 596 w 2177"/>
                      <a:gd name="T43" fmla="*/ 2084 h 2202"/>
                      <a:gd name="T44" fmla="*/ 712 w 2177"/>
                      <a:gd name="T45" fmla="*/ 2138 h 2202"/>
                      <a:gd name="T46" fmla="*/ 834 w 2177"/>
                      <a:gd name="T47" fmla="*/ 2176 h 2202"/>
                      <a:gd name="T48" fmla="*/ 962 w 2177"/>
                      <a:gd name="T49" fmla="*/ 2197 h 2202"/>
                      <a:gd name="T50" fmla="*/ 1096 w 2177"/>
                      <a:gd name="T51" fmla="*/ 2201 h 2202"/>
                      <a:gd name="T52" fmla="*/ 1233 w 2177"/>
                      <a:gd name="T53" fmla="*/ 2191 h 2202"/>
                      <a:gd name="T54" fmla="*/ 1364 w 2177"/>
                      <a:gd name="T55" fmla="*/ 2162 h 2202"/>
                      <a:gd name="T56" fmla="*/ 1489 w 2177"/>
                      <a:gd name="T57" fmla="*/ 2118 h 2202"/>
                      <a:gd name="T58" fmla="*/ 1607 w 2177"/>
                      <a:gd name="T59" fmla="*/ 2058 h 2202"/>
                      <a:gd name="T60" fmla="*/ 1719 w 2177"/>
                      <a:gd name="T61" fmla="*/ 1980 h 2202"/>
                      <a:gd name="T62" fmla="*/ 1827 w 2177"/>
                      <a:gd name="T63" fmla="*/ 1886 h 2202"/>
                      <a:gd name="T64" fmla="*/ 1925 w 2177"/>
                      <a:gd name="T65" fmla="*/ 1779 h 2202"/>
                      <a:gd name="T66" fmla="*/ 2007 w 2177"/>
                      <a:gd name="T67" fmla="*/ 1665 h 2202"/>
                      <a:gd name="T68" fmla="*/ 2072 w 2177"/>
                      <a:gd name="T69" fmla="*/ 1547 h 2202"/>
                      <a:gd name="T70" fmla="*/ 2122 w 2177"/>
                      <a:gd name="T71" fmla="*/ 1422 h 2202"/>
                      <a:gd name="T72" fmla="*/ 2156 w 2177"/>
                      <a:gd name="T73" fmla="*/ 1291 h 2202"/>
                      <a:gd name="T74" fmla="*/ 2174 w 2177"/>
                      <a:gd name="T75" fmla="*/ 1154 h 2202"/>
                      <a:gd name="T76" fmla="*/ 2176 w 2177"/>
                      <a:gd name="T77" fmla="*/ 1015 h 2202"/>
                      <a:gd name="T78" fmla="*/ 2161 w 2177"/>
                      <a:gd name="T79" fmla="*/ 885 h 2202"/>
                      <a:gd name="T80" fmla="*/ 2131 w 2177"/>
                      <a:gd name="T81" fmla="*/ 761 h 2202"/>
                      <a:gd name="T82" fmla="*/ 2083 w 2177"/>
                      <a:gd name="T83" fmla="*/ 642 h 2202"/>
                      <a:gd name="T84" fmla="*/ 2021 w 2177"/>
                      <a:gd name="T85" fmla="*/ 529 h 2202"/>
                      <a:gd name="T86" fmla="*/ 1943 w 2177"/>
                      <a:gd name="T87" fmla="*/ 422 h 2202"/>
                      <a:gd name="T88" fmla="*/ 1848 w 2177"/>
                      <a:gd name="T89" fmla="*/ 319 h 2202"/>
                      <a:gd name="T90" fmla="*/ 1741 w 2177"/>
                      <a:gd name="T91" fmla="*/ 227 h 2202"/>
                      <a:gd name="T92" fmla="*/ 1630 w 2177"/>
                      <a:gd name="T93" fmla="*/ 150 h 2202"/>
                      <a:gd name="T94" fmla="*/ 1513 w 2177"/>
                      <a:gd name="T95" fmla="*/ 90 h 2202"/>
                      <a:gd name="T96" fmla="*/ 1389 w 2177"/>
                      <a:gd name="T97" fmla="*/ 45 h 2202"/>
                      <a:gd name="T98" fmla="*/ 1260 w 2177"/>
                      <a:gd name="T99" fmla="*/ 15 h 2202"/>
                      <a:gd name="T100" fmla="*/ 1125 w 2177"/>
                      <a:gd name="T101" fmla="*/ 2 h 2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77"/>
                      <a:gd name="T154" fmla="*/ 0 h 2202"/>
                      <a:gd name="T155" fmla="*/ 2177 w 2177"/>
                      <a:gd name="T156" fmla="*/ 2202 h 22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77" h="2202">
                        <a:moveTo>
                          <a:pt x="1068" y="0"/>
                        </a:moveTo>
                        <a:lnTo>
                          <a:pt x="1042" y="0"/>
                        </a:lnTo>
                        <a:lnTo>
                          <a:pt x="1015" y="2"/>
                        </a:lnTo>
                        <a:lnTo>
                          <a:pt x="988" y="3"/>
                        </a:lnTo>
                        <a:lnTo>
                          <a:pt x="962" y="6"/>
                        </a:lnTo>
                        <a:lnTo>
                          <a:pt x="936" y="8"/>
                        </a:lnTo>
                        <a:lnTo>
                          <a:pt x="910" y="11"/>
                        </a:lnTo>
                        <a:lnTo>
                          <a:pt x="884" y="15"/>
                        </a:lnTo>
                        <a:lnTo>
                          <a:pt x="859" y="20"/>
                        </a:lnTo>
                        <a:lnTo>
                          <a:pt x="834" y="26"/>
                        </a:lnTo>
                        <a:lnTo>
                          <a:pt x="809" y="31"/>
                        </a:lnTo>
                        <a:lnTo>
                          <a:pt x="785" y="37"/>
                        </a:lnTo>
                        <a:lnTo>
                          <a:pt x="761" y="45"/>
                        </a:lnTo>
                        <a:lnTo>
                          <a:pt x="737" y="53"/>
                        </a:lnTo>
                        <a:lnTo>
                          <a:pt x="712" y="61"/>
                        </a:lnTo>
                        <a:lnTo>
                          <a:pt x="688" y="70"/>
                        </a:lnTo>
                        <a:lnTo>
                          <a:pt x="665" y="79"/>
                        </a:lnTo>
                        <a:lnTo>
                          <a:pt x="641" y="90"/>
                        </a:lnTo>
                        <a:lnTo>
                          <a:pt x="618" y="100"/>
                        </a:lnTo>
                        <a:lnTo>
                          <a:pt x="596" y="112"/>
                        </a:lnTo>
                        <a:lnTo>
                          <a:pt x="573" y="124"/>
                        </a:lnTo>
                        <a:lnTo>
                          <a:pt x="551" y="137"/>
                        </a:lnTo>
                        <a:lnTo>
                          <a:pt x="529" y="150"/>
                        </a:lnTo>
                        <a:lnTo>
                          <a:pt x="507" y="164"/>
                        </a:lnTo>
                        <a:lnTo>
                          <a:pt x="485" y="179"/>
                        </a:lnTo>
                        <a:lnTo>
                          <a:pt x="464" y="195"/>
                        </a:lnTo>
                        <a:lnTo>
                          <a:pt x="442" y="210"/>
                        </a:lnTo>
                        <a:lnTo>
                          <a:pt x="421" y="227"/>
                        </a:lnTo>
                        <a:lnTo>
                          <a:pt x="400" y="244"/>
                        </a:lnTo>
                        <a:lnTo>
                          <a:pt x="380" y="262"/>
                        </a:lnTo>
                        <a:lnTo>
                          <a:pt x="359" y="281"/>
                        </a:lnTo>
                        <a:lnTo>
                          <a:pt x="339" y="299"/>
                        </a:lnTo>
                        <a:lnTo>
                          <a:pt x="319" y="319"/>
                        </a:lnTo>
                        <a:lnTo>
                          <a:pt x="299" y="339"/>
                        </a:lnTo>
                        <a:lnTo>
                          <a:pt x="280" y="360"/>
                        </a:lnTo>
                        <a:lnTo>
                          <a:pt x="261" y="380"/>
                        </a:lnTo>
                        <a:lnTo>
                          <a:pt x="244" y="401"/>
                        </a:lnTo>
                        <a:lnTo>
                          <a:pt x="227" y="422"/>
                        </a:lnTo>
                        <a:lnTo>
                          <a:pt x="210" y="443"/>
                        </a:lnTo>
                        <a:lnTo>
                          <a:pt x="194" y="464"/>
                        </a:lnTo>
                        <a:lnTo>
                          <a:pt x="179" y="485"/>
                        </a:lnTo>
                        <a:lnTo>
                          <a:pt x="164" y="507"/>
                        </a:lnTo>
                        <a:lnTo>
                          <a:pt x="149" y="529"/>
                        </a:lnTo>
                        <a:lnTo>
                          <a:pt x="137" y="551"/>
                        </a:lnTo>
                        <a:lnTo>
                          <a:pt x="124" y="573"/>
                        </a:lnTo>
                        <a:lnTo>
                          <a:pt x="111" y="596"/>
                        </a:lnTo>
                        <a:lnTo>
                          <a:pt x="100" y="619"/>
                        </a:lnTo>
                        <a:lnTo>
                          <a:pt x="89" y="642"/>
                        </a:lnTo>
                        <a:lnTo>
                          <a:pt x="79" y="666"/>
                        </a:lnTo>
                        <a:lnTo>
                          <a:pt x="69" y="689"/>
                        </a:lnTo>
                        <a:lnTo>
                          <a:pt x="60" y="713"/>
                        </a:lnTo>
                        <a:lnTo>
                          <a:pt x="52" y="737"/>
                        </a:lnTo>
                        <a:lnTo>
                          <a:pt x="44" y="761"/>
                        </a:lnTo>
                        <a:lnTo>
                          <a:pt x="37" y="785"/>
                        </a:lnTo>
                        <a:lnTo>
                          <a:pt x="31" y="810"/>
                        </a:lnTo>
                        <a:lnTo>
                          <a:pt x="24" y="834"/>
                        </a:lnTo>
                        <a:lnTo>
                          <a:pt x="19" y="860"/>
                        </a:lnTo>
                        <a:lnTo>
                          <a:pt x="15" y="885"/>
                        </a:lnTo>
                        <a:lnTo>
                          <a:pt x="11" y="911"/>
                        </a:lnTo>
                        <a:lnTo>
                          <a:pt x="8" y="936"/>
                        </a:lnTo>
                        <a:lnTo>
                          <a:pt x="4" y="962"/>
                        </a:lnTo>
                        <a:lnTo>
                          <a:pt x="2" y="989"/>
                        </a:lnTo>
                        <a:lnTo>
                          <a:pt x="1" y="1015"/>
                        </a:lnTo>
                        <a:lnTo>
                          <a:pt x="0" y="1042"/>
                        </a:lnTo>
                        <a:lnTo>
                          <a:pt x="0" y="1069"/>
                        </a:lnTo>
                        <a:lnTo>
                          <a:pt x="0" y="1098"/>
                        </a:lnTo>
                        <a:lnTo>
                          <a:pt x="1" y="1126"/>
                        </a:lnTo>
                        <a:lnTo>
                          <a:pt x="2" y="1154"/>
                        </a:lnTo>
                        <a:lnTo>
                          <a:pt x="4" y="1182"/>
                        </a:lnTo>
                        <a:lnTo>
                          <a:pt x="8" y="1210"/>
                        </a:lnTo>
                        <a:lnTo>
                          <a:pt x="11" y="1237"/>
                        </a:lnTo>
                        <a:lnTo>
                          <a:pt x="15" y="1265"/>
                        </a:lnTo>
                        <a:lnTo>
                          <a:pt x="19" y="1291"/>
                        </a:lnTo>
                        <a:lnTo>
                          <a:pt x="24" y="1318"/>
                        </a:lnTo>
                        <a:lnTo>
                          <a:pt x="31" y="1344"/>
                        </a:lnTo>
                        <a:lnTo>
                          <a:pt x="37" y="1370"/>
                        </a:lnTo>
                        <a:lnTo>
                          <a:pt x="44" y="1397"/>
                        </a:lnTo>
                        <a:lnTo>
                          <a:pt x="52" y="1422"/>
                        </a:lnTo>
                        <a:lnTo>
                          <a:pt x="60" y="1448"/>
                        </a:lnTo>
                        <a:lnTo>
                          <a:pt x="69" y="1473"/>
                        </a:lnTo>
                        <a:lnTo>
                          <a:pt x="79" y="1497"/>
                        </a:lnTo>
                        <a:lnTo>
                          <a:pt x="89" y="1523"/>
                        </a:lnTo>
                        <a:lnTo>
                          <a:pt x="100" y="1547"/>
                        </a:lnTo>
                        <a:lnTo>
                          <a:pt x="111" y="1571"/>
                        </a:lnTo>
                        <a:lnTo>
                          <a:pt x="124" y="1595"/>
                        </a:lnTo>
                        <a:lnTo>
                          <a:pt x="137" y="1619"/>
                        </a:lnTo>
                        <a:lnTo>
                          <a:pt x="149" y="1642"/>
                        </a:lnTo>
                        <a:lnTo>
                          <a:pt x="164" y="1665"/>
                        </a:lnTo>
                        <a:lnTo>
                          <a:pt x="179" y="1688"/>
                        </a:lnTo>
                        <a:lnTo>
                          <a:pt x="194" y="1711"/>
                        </a:lnTo>
                        <a:lnTo>
                          <a:pt x="210" y="1734"/>
                        </a:lnTo>
                        <a:lnTo>
                          <a:pt x="227" y="1757"/>
                        </a:lnTo>
                        <a:lnTo>
                          <a:pt x="244" y="1779"/>
                        </a:lnTo>
                        <a:lnTo>
                          <a:pt x="261" y="1801"/>
                        </a:lnTo>
                        <a:lnTo>
                          <a:pt x="280" y="1822"/>
                        </a:lnTo>
                        <a:lnTo>
                          <a:pt x="299" y="1844"/>
                        </a:lnTo>
                        <a:lnTo>
                          <a:pt x="319" y="1865"/>
                        </a:lnTo>
                        <a:lnTo>
                          <a:pt x="339" y="1886"/>
                        </a:lnTo>
                        <a:lnTo>
                          <a:pt x="359" y="1905"/>
                        </a:lnTo>
                        <a:lnTo>
                          <a:pt x="380" y="1925"/>
                        </a:lnTo>
                        <a:lnTo>
                          <a:pt x="400" y="1944"/>
                        </a:lnTo>
                        <a:lnTo>
                          <a:pt x="421" y="1962"/>
                        </a:lnTo>
                        <a:lnTo>
                          <a:pt x="442" y="1980"/>
                        </a:lnTo>
                        <a:lnTo>
                          <a:pt x="464" y="1997"/>
                        </a:lnTo>
                        <a:lnTo>
                          <a:pt x="485" y="2012"/>
                        </a:lnTo>
                        <a:lnTo>
                          <a:pt x="507" y="2028"/>
                        </a:lnTo>
                        <a:lnTo>
                          <a:pt x="529" y="2043"/>
                        </a:lnTo>
                        <a:lnTo>
                          <a:pt x="551" y="2058"/>
                        </a:lnTo>
                        <a:lnTo>
                          <a:pt x="573" y="2071"/>
                        </a:lnTo>
                        <a:lnTo>
                          <a:pt x="596" y="2084"/>
                        </a:lnTo>
                        <a:lnTo>
                          <a:pt x="618" y="2096"/>
                        </a:lnTo>
                        <a:lnTo>
                          <a:pt x="641" y="2108"/>
                        </a:lnTo>
                        <a:lnTo>
                          <a:pt x="665" y="2118"/>
                        </a:lnTo>
                        <a:lnTo>
                          <a:pt x="688" y="2129"/>
                        </a:lnTo>
                        <a:lnTo>
                          <a:pt x="712" y="2138"/>
                        </a:lnTo>
                        <a:lnTo>
                          <a:pt x="737" y="2147"/>
                        </a:lnTo>
                        <a:lnTo>
                          <a:pt x="761" y="2155"/>
                        </a:lnTo>
                        <a:lnTo>
                          <a:pt x="785" y="2162"/>
                        </a:lnTo>
                        <a:lnTo>
                          <a:pt x="809" y="2170"/>
                        </a:lnTo>
                        <a:lnTo>
                          <a:pt x="834" y="2176"/>
                        </a:lnTo>
                        <a:lnTo>
                          <a:pt x="859" y="2181"/>
                        </a:lnTo>
                        <a:lnTo>
                          <a:pt x="884" y="2187"/>
                        </a:lnTo>
                        <a:lnTo>
                          <a:pt x="910" y="2191"/>
                        </a:lnTo>
                        <a:lnTo>
                          <a:pt x="936" y="2194"/>
                        </a:lnTo>
                        <a:lnTo>
                          <a:pt x="962" y="2197"/>
                        </a:lnTo>
                        <a:lnTo>
                          <a:pt x="988" y="2199"/>
                        </a:lnTo>
                        <a:lnTo>
                          <a:pt x="1015" y="2201"/>
                        </a:lnTo>
                        <a:lnTo>
                          <a:pt x="1042" y="2201"/>
                        </a:lnTo>
                        <a:lnTo>
                          <a:pt x="1068" y="2202"/>
                        </a:lnTo>
                        <a:lnTo>
                          <a:pt x="1096" y="2201"/>
                        </a:lnTo>
                        <a:lnTo>
                          <a:pt x="1125" y="2201"/>
                        </a:lnTo>
                        <a:lnTo>
                          <a:pt x="1152" y="2199"/>
                        </a:lnTo>
                        <a:lnTo>
                          <a:pt x="1179" y="2197"/>
                        </a:lnTo>
                        <a:lnTo>
                          <a:pt x="1206" y="2194"/>
                        </a:lnTo>
                        <a:lnTo>
                          <a:pt x="1233" y="2191"/>
                        </a:lnTo>
                        <a:lnTo>
                          <a:pt x="1260" y="2187"/>
                        </a:lnTo>
                        <a:lnTo>
                          <a:pt x="1286" y="2181"/>
                        </a:lnTo>
                        <a:lnTo>
                          <a:pt x="1312" y="2176"/>
                        </a:lnTo>
                        <a:lnTo>
                          <a:pt x="1338" y="2170"/>
                        </a:lnTo>
                        <a:lnTo>
                          <a:pt x="1364" y="2162"/>
                        </a:lnTo>
                        <a:lnTo>
                          <a:pt x="1389" y="2155"/>
                        </a:lnTo>
                        <a:lnTo>
                          <a:pt x="1414" y="2147"/>
                        </a:lnTo>
                        <a:lnTo>
                          <a:pt x="1439" y="2138"/>
                        </a:lnTo>
                        <a:lnTo>
                          <a:pt x="1463" y="2129"/>
                        </a:lnTo>
                        <a:lnTo>
                          <a:pt x="1489" y="2118"/>
                        </a:lnTo>
                        <a:lnTo>
                          <a:pt x="1513" y="2108"/>
                        </a:lnTo>
                        <a:lnTo>
                          <a:pt x="1536" y="2096"/>
                        </a:lnTo>
                        <a:lnTo>
                          <a:pt x="1560" y="2084"/>
                        </a:lnTo>
                        <a:lnTo>
                          <a:pt x="1584" y="2071"/>
                        </a:lnTo>
                        <a:lnTo>
                          <a:pt x="1607" y="2058"/>
                        </a:lnTo>
                        <a:lnTo>
                          <a:pt x="1630" y="2043"/>
                        </a:lnTo>
                        <a:lnTo>
                          <a:pt x="1652" y="2028"/>
                        </a:lnTo>
                        <a:lnTo>
                          <a:pt x="1675" y="2012"/>
                        </a:lnTo>
                        <a:lnTo>
                          <a:pt x="1697" y="1997"/>
                        </a:lnTo>
                        <a:lnTo>
                          <a:pt x="1719" y="1980"/>
                        </a:lnTo>
                        <a:lnTo>
                          <a:pt x="1741" y="1962"/>
                        </a:lnTo>
                        <a:lnTo>
                          <a:pt x="1763" y="1944"/>
                        </a:lnTo>
                        <a:lnTo>
                          <a:pt x="1785" y="1925"/>
                        </a:lnTo>
                        <a:lnTo>
                          <a:pt x="1806" y="1905"/>
                        </a:lnTo>
                        <a:lnTo>
                          <a:pt x="1827" y="1886"/>
                        </a:lnTo>
                        <a:lnTo>
                          <a:pt x="1848" y="1865"/>
                        </a:lnTo>
                        <a:lnTo>
                          <a:pt x="1868" y="1844"/>
                        </a:lnTo>
                        <a:lnTo>
                          <a:pt x="1888" y="1822"/>
                        </a:lnTo>
                        <a:lnTo>
                          <a:pt x="1906" y="1801"/>
                        </a:lnTo>
                        <a:lnTo>
                          <a:pt x="1925" y="1779"/>
                        </a:lnTo>
                        <a:lnTo>
                          <a:pt x="1943" y="1757"/>
                        </a:lnTo>
                        <a:lnTo>
                          <a:pt x="1960" y="1734"/>
                        </a:lnTo>
                        <a:lnTo>
                          <a:pt x="1975" y="1711"/>
                        </a:lnTo>
                        <a:lnTo>
                          <a:pt x="1991" y="1688"/>
                        </a:lnTo>
                        <a:lnTo>
                          <a:pt x="2007" y="1665"/>
                        </a:lnTo>
                        <a:lnTo>
                          <a:pt x="2021" y="1642"/>
                        </a:lnTo>
                        <a:lnTo>
                          <a:pt x="2035" y="1619"/>
                        </a:lnTo>
                        <a:lnTo>
                          <a:pt x="2048" y="1595"/>
                        </a:lnTo>
                        <a:lnTo>
                          <a:pt x="2060" y="1571"/>
                        </a:lnTo>
                        <a:lnTo>
                          <a:pt x="2072" y="1547"/>
                        </a:lnTo>
                        <a:lnTo>
                          <a:pt x="2083" y="1523"/>
                        </a:lnTo>
                        <a:lnTo>
                          <a:pt x="2094" y="1497"/>
                        </a:lnTo>
                        <a:lnTo>
                          <a:pt x="2104" y="1473"/>
                        </a:lnTo>
                        <a:lnTo>
                          <a:pt x="2114" y="1448"/>
                        </a:lnTo>
                        <a:lnTo>
                          <a:pt x="2122" y="1422"/>
                        </a:lnTo>
                        <a:lnTo>
                          <a:pt x="2131" y="1397"/>
                        </a:lnTo>
                        <a:lnTo>
                          <a:pt x="2138" y="1370"/>
                        </a:lnTo>
                        <a:lnTo>
                          <a:pt x="2144" y="1344"/>
                        </a:lnTo>
                        <a:lnTo>
                          <a:pt x="2151" y="1318"/>
                        </a:lnTo>
                        <a:lnTo>
                          <a:pt x="2156" y="1291"/>
                        </a:lnTo>
                        <a:lnTo>
                          <a:pt x="2161" y="1265"/>
                        </a:lnTo>
                        <a:lnTo>
                          <a:pt x="2165" y="1237"/>
                        </a:lnTo>
                        <a:lnTo>
                          <a:pt x="2168" y="1210"/>
                        </a:lnTo>
                        <a:lnTo>
                          <a:pt x="2171" y="1182"/>
                        </a:lnTo>
                        <a:lnTo>
                          <a:pt x="2174" y="1154"/>
                        </a:lnTo>
                        <a:lnTo>
                          <a:pt x="2176" y="1126"/>
                        </a:lnTo>
                        <a:lnTo>
                          <a:pt x="2177" y="1098"/>
                        </a:lnTo>
                        <a:lnTo>
                          <a:pt x="2177" y="1069"/>
                        </a:lnTo>
                        <a:lnTo>
                          <a:pt x="2177" y="1042"/>
                        </a:lnTo>
                        <a:lnTo>
                          <a:pt x="2176" y="1015"/>
                        </a:lnTo>
                        <a:lnTo>
                          <a:pt x="2174" y="989"/>
                        </a:lnTo>
                        <a:lnTo>
                          <a:pt x="2171" y="962"/>
                        </a:lnTo>
                        <a:lnTo>
                          <a:pt x="2168" y="936"/>
                        </a:lnTo>
                        <a:lnTo>
                          <a:pt x="2165" y="911"/>
                        </a:lnTo>
                        <a:lnTo>
                          <a:pt x="2161" y="885"/>
                        </a:lnTo>
                        <a:lnTo>
                          <a:pt x="2156" y="860"/>
                        </a:lnTo>
                        <a:lnTo>
                          <a:pt x="2151" y="834"/>
                        </a:lnTo>
                        <a:lnTo>
                          <a:pt x="2144" y="810"/>
                        </a:lnTo>
                        <a:lnTo>
                          <a:pt x="2138" y="785"/>
                        </a:lnTo>
                        <a:lnTo>
                          <a:pt x="2131" y="761"/>
                        </a:lnTo>
                        <a:lnTo>
                          <a:pt x="2122" y="737"/>
                        </a:lnTo>
                        <a:lnTo>
                          <a:pt x="2114" y="713"/>
                        </a:lnTo>
                        <a:lnTo>
                          <a:pt x="2104" y="689"/>
                        </a:lnTo>
                        <a:lnTo>
                          <a:pt x="2094" y="666"/>
                        </a:lnTo>
                        <a:lnTo>
                          <a:pt x="2083" y="642"/>
                        </a:lnTo>
                        <a:lnTo>
                          <a:pt x="2072" y="619"/>
                        </a:lnTo>
                        <a:lnTo>
                          <a:pt x="2060" y="596"/>
                        </a:lnTo>
                        <a:lnTo>
                          <a:pt x="2048" y="573"/>
                        </a:lnTo>
                        <a:lnTo>
                          <a:pt x="2035" y="551"/>
                        </a:lnTo>
                        <a:lnTo>
                          <a:pt x="2021" y="529"/>
                        </a:lnTo>
                        <a:lnTo>
                          <a:pt x="2007" y="507"/>
                        </a:lnTo>
                        <a:lnTo>
                          <a:pt x="1991" y="485"/>
                        </a:lnTo>
                        <a:lnTo>
                          <a:pt x="1975" y="464"/>
                        </a:lnTo>
                        <a:lnTo>
                          <a:pt x="1960" y="443"/>
                        </a:lnTo>
                        <a:lnTo>
                          <a:pt x="1943" y="422"/>
                        </a:lnTo>
                        <a:lnTo>
                          <a:pt x="1925" y="401"/>
                        </a:lnTo>
                        <a:lnTo>
                          <a:pt x="1906" y="380"/>
                        </a:lnTo>
                        <a:lnTo>
                          <a:pt x="1888" y="360"/>
                        </a:lnTo>
                        <a:lnTo>
                          <a:pt x="1868" y="339"/>
                        </a:lnTo>
                        <a:lnTo>
                          <a:pt x="1848" y="319"/>
                        </a:lnTo>
                        <a:lnTo>
                          <a:pt x="1827" y="299"/>
                        </a:lnTo>
                        <a:lnTo>
                          <a:pt x="1806" y="281"/>
                        </a:lnTo>
                        <a:lnTo>
                          <a:pt x="1785" y="262"/>
                        </a:lnTo>
                        <a:lnTo>
                          <a:pt x="1763" y="244"/>
                        </a:lnTo>
                        <a:lnTo>
                          <a:pt x="1741" y="227"/>
                        </a:lnTo>
                        <a:lnTo>
                          <a:pt x="1719" y="210"/>
                        </a:lnTo>
                        <a:lnTo>
                          <a:pt x="1697" y="195"/>
                        </a:lnTo>
                        <a:lnTo>
                          <a:pt x="1675" y="179"/>
                        </a:lnTo>
                        <a:lnTo>
                          <a:pt x="1652" y="164"/>
                        </a:lnTo>
                        <a:lnTo>
                          <a:pt x="1630" y="150"/>
                        </a:lnTo>
                        <a:lnTo>
                          <a:pt x="1607" y="137"/>
                        </a:lnTo>
                        <a:lnTo>
                          <a:pt x="1584" y="124"/>
                        </a:lnTo>
                        <a:lnTo>
                          <a:pt x="1560" y="112"/>
                        </a:lnTo>
                        <a:lnTo>
                          <a:pt x="1536" y="100"/>
                        </a:lnTo>
                        <a:lnTo>
                          <a:pt x="1513" y="90"/>
                        </a:lnTo>
                        <a:lnTo>
                          <a:pt x="1489" y="79"/>
                        </a:lnTo>
                        <a:lnTo>
                          <a:pt x="1463" y="70"/>
                        </a:lnTo>
                        <a:lnTo>
                          <a:pt x="1439" y="61"/>
                        </a:lnTo>
                        <a:lnTo>
                          <a:pt x="1414" y="53"/>
                        </a:lnTo>
                        <a:lnTo>
                          <a:pt x="1389" y="45"/>
                        </a:lnTo>
                        <a:lnTo>
                          <a:pt x="1364" y="37"/>
                        </a:lnTo>
                        <a:lnTo>
                          <a:pt x="1338" y="31"/>
                        </a:lnTo>
                        <a:lnTo>
                          <a:pt x="1312" y="26"/>
                        </a:lnTo>
                        <a:lnTo>
                          <a:pt x="1286" y="20"/>
                        </a:lnTo>
                        <a:lnTo>
                          <a:pt x="1260" y="15"/>
                        </a:lnTo>
                        <a:lnTo>
                          <a:pt x="1233" y="11"/>
                        </a:lnTo>
                        <a:lnTo>
                          <a:pt x="1206" y="8"/>
                        </a:lnTo>
                        <a:lnTo>
                          <a:pt x="1179" y="6"/>
                        </a:lnTo>
                        <a:lnTo>
                          <a:pt x="1152" y="3"/>
                        </a:lnTo>
                        <a:lnTo>
                          <a:pt x="1125" y="2"/>
                        </a:lnTo>
                        <a:lnTo>
                          <a:pt x="1096" y="0"/>
                        </a:lnTo>
                        <a:lnTo>
                          <a:pt x="1068" y="0"/>
                        </a:lnTo>
                        <a:close/>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sp>
                <p:nvSpPr>
                  <p:cNvPr id="463" name="Freeform 180"/>
                  <p:cNvSpPr>
                    <a:spLocks/>
                  </p:cNvSpPr>
                  <p:nvPr/>
                </p:nvSpPr>
                <p:spPr bwMode="auto">
                  <a:xfrm>
                    <a:off x="3874" y="4608"/>
                    <a:ext cx="135" cy="137"/>
                  </a:xfrm>
                  <a:custGeom>
                    <a:avLst/>
                    <a:gdLst>
                      <a:gd name="T0" fmla="*/ 481 w 2188"/>
                      <a:gd name="T1" fmla="*/ 164 h 2205"/>
                      <a:gd name="T2" fmla="*/ 395 w 2188"/>
                      <a:gd name="T3" fmla="*/ 230 h 2205"/>
                      <a:gd name="T4" fmla="*/ 318 w 2188"/>
                      <a:gd name="T5" fmla="*/ 302 h 2205"/>
                      <a:gd name="T6" fmla="*/ 249 w 2188"/>
                      <a:gd name="T7" fmla="*/ 381 h 2205"/>
                      <a:gd name="T8" fmla="*/ 188 w 2188"/>
                      <a:gd name="T9" fmla="*/ 466 h 2205"/>
                      <a:gd name="T10" fmla="*/ 135 w 2188"/>
                      <a:gd name="T11" fmla="*/ 556 h 2205"/>
                      <a:gd name="T12" fmla="*/ 90 w 2188"/>
                      <a:gd name="T13" fmla="*/ 654 h 2205"/>
                      <a:gd name="T14" fmla="*/ 52 w 2188"/>
                      <a:gd name="T15" fmla="*/ 758 h 2205"/>
                      <a:gd name="T16" fmla="*/ 23 w 2188"/>
                      <a:gd name="T17" fmla="*/ 865 h 2205"/>
                      <a:gd name="T18" fmla="*/ 6 w 2188"/>
                      <a:gd name="T19" fmla="*/ 970 h 2205"/>
                      <a:gd name="T20" fmla="*/ 0 w 2188"/>
                      <a:gd name="T21" fmla="*/ 1075 h 2205"/>
                      <a:gd name="T22" fmla="*/ 6 w 2188"/>
                      <a:gd name="T23" fmla="*/ 1178 h 2205"/>
                      <a:gd name="T24" fmla="*/ 22 w 2188"/>
                      <a:gd name="T25" fmla="*/ 1279 h 2205"/>
                      <a:gd name="T26" fmla="*/ 50 w 2188"/>
                      <a:gd name="T27" fmla="*/ 1378 h 2205"/>
                      <a:gd name="T28" fmla="*/ 90 w 2188"/>
                      <a:gd name="T29" fmla="*/ 1475 h 2205"/>
                      <a:gd name="T30" fmla="*/ 140 w 2188"/>
                      <a:gd name="T31" fmla="*/ 1572 h 2205"/>
                      <a:gd name="T32" fmla="*/ 192 w 2188"/>
                      <a:gd name="T33" fmla="*/ 1668 h 2205"/>
                      <a:gd name="T34" fmla="*/ 251 w 2188"/>
                      <a:gd name="T35" fmla="*/ 1759 h 2205"/>
                      <a:gd name="T36" fmla="*/ 316 w 2188"/>
                      <a:gd name="T37" fmla="*/ 1843 h 2205"/>
                      <a:gd name="T38" fmla="*/ 388 w 2188"/>
                      <a:gd name="T39" fmla="*/ 1918 h 2205"/>
                      <a:gd name="T40" fmla="*/ 467 w 2188"/>
                      <a:gd name="T41" fmla="*/ 1985 h 2205"/>
                      <a:gd name="T42" fmla="*/ 554 w 2188"/>
                      <a:gd name="T43" fmla="*/ 2045 h 2205"/>
                      <a:gd name="T44" fmla="*/ 648 w 2188"/>
                      <a:gd name="T45" fmla="*/ 2095 h 2205"/>
                      <a:gd name="T46" fmla="*/ 747 w 2188"/>
                      <a:gd name="T47" fmla="*/ 2138 h 2205"/>
                      <a:gd name="T48" fmla="*/ 853 w 2188"/>
                      <a:gd name="T49" fmla="*/ 2172 h 2205"/>
                      <a:gd name="T50" fmla="*/ 959 w 2188"/>
                      <a:gd name="T51" fmla="*/ 2194 h 2205"/>
                      <a:gd name="T52" fmla="*/ 1065 w 2188"/>
                      <a:gd name="T53" fmla="*/ 2204 h 2205"/>
                      <a:gd name="T54" fmla="*/ 1172 w 2188"/>
                      <a:gd name="T55" fmla="*/ 2202 h 2205"/>
                      <a:gd name="T56" fmla="*/ 1278 w 2188"/>
                      <a:gd name="T57" fmla="*/ 2188 h 2205"/>
                      <a:gd name="T58" fmla="*/ 1385 w 2188"/>
                      <a:gd name="T59" fmla="*/ 2163 h 2205"/>
                      <a:gd name="T60" fmla="*/ 1493 w 2188"/>
                      <a:gd name="T61" fmla="*/ 2125 h 2205"/>
                      <a:gd name="T62" fmla="*/ 1601 w 2188"/>
                      <a:gd name="T63" fmla="*/ 2076 h 2205"/>
                      <a:gd name="T64" fmla="*/ 1778 w 2188"/>
                      <a:gd name="T65" fmla="*/ 1960 h 2205"/>
                      <a:gd name="T66" fmla="*/ 1942 w 2188"/>
                      <a:gd name="T67" fmla="*/ 1813 h 2205"/>
                      <a:gd name="T68" fmla="*/ 2065 w 2188"/>
                      <a:gd name="T69" fmla="*/ 1652 h 2205"/>
                      <a:gd name="T70" fmla="*/ 2145 w 2188"/>
                      <a:gd name="T71" fmla="*/ 1478 h 2205"/>
                      <a:gd name="T72" fmla="*/ 2185 w 2188"/>
                      <a:gd name="T73" fmla="*/ 1290 h 2205"/>
                      <a:gd name="T74" fmla="*/ 2182 w 2188"/>
                      <a:gd name="T75" fmla="*/ 1089 h 2205"/>
                      <a:gd name="T76" fmla="*/ 2138 w 2188"/>
                      <a:gd name="T77" fmla="*/ 873 h 2205"/>
                      <a:gd name="T78" fmla="*/ 2052 w 2188"/>
                      <a:gd name="T79" fmla="*/ 644 h 2205"/>
                      <a:gd name="T80" fmla="*/ 1984 w 2188"/>
                      <a:gd name="T81" fmla="*/ 513 h 2205"/>
                      <a:gd name="T82" fmla="*/ 1925 w 2188"/>
                      <a:gd name="T83" fmla="*/ 425 h 2205"/>
                      <a:gd name="T84" fmla="*/ 1859 w 2188"/>
                      <a:gd name="T85" fmla="*/ 345 h 2205"/>
                      <a:gd name="T86" fmla="*/ 1786 w 2188"/>
                      <a:gd name="T87" fmla="*/ 273 h 2205"/>
                      <a:gd name="T88" fmla="*/ 1704 w 2188"/>
                      <a:gd name="T89" fmla="*/ 209 h 2205"/>
                      <a:gd name="T90" fmla="*/ 1616 w 2188"/>
                      <a:gd name="T91" fmla="*/ 152 h 2205"/>
                      <a:gd name="T92" fmla="*/ 1519 w 2188"/>
                      <a:gd name="T93" fmla="*/ 105 h 2205"/>
                      <a:gd name="T94" fmla="*/ 1415 w 2188"/>
                      <a:gd name="T95" fmla="*/ 65 h 2205"/>
                      <a:gd name="T96" fmla="*/ 1307 w 2188"/>
                      <a:gd name="T97" fmla="*/ 34 h 2205"/>
                      <a:gd name="T98" fmla="*/ 1199 w 2188"/>
                      <a:gd name="T99" fmla="*/ 12 h 2205"/>
                      <a:gd name="T100" fmla="*/ 1093 w 2188"/>
                      <a:gd name="T101" fmla="*/ 1 h 2205"/>
                      <a:gd name="T102" fmla="*/ 987 w 2188"/>
                      <a:gd name="T103" fmla="*/ 1 h 2205"/>
                      <a:gd name="T104" fmla="*/ 883 w 2188"/>
                      <a:gd name="T105" fmla="*/ 12 h 2205"/>
                      <a:gd name="T106" fmla="*/ 779 w 2188"/>
                      <a:gd name="T107" fmla="*/ 33 h 2205"/>
                      <a:gd name="T108" fmla="*/ 676 w 2188"/>
                      <a:gd name="T109" fmla="*/ 64 h 2205"/>
                      <a:gd name="T110" fmla="*/ 575 w 2188"/>
                      <a:gd name="T111" fmla="*/ 106 h 22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8"/>
                      <a:gd name="T169" fmla="*/ 0 h 2205"/>
                      <a:gd name="T170" fmla="*/ 2188 w 2188"/>
                      <a:gd name="T171" fmla="*/ 2205 h 22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8" h="2205">
                        <a:moveTo>
                          <a:pt x="550" y="118"/>
                        </a:moveTo>
                        <a:lnTo>
                          <a:pt x="526" y="132"/>
                        </a:lnTo>
                        <a:lnTo>
                          <a:pt x="503" y="148"/>
                        </a:lnTo>
                        <a:lnTo>
                          <a:pt x="481" y="164"/>
                        </a:lnTo>
                        <a:lnTo>
                          <a:pt x="459" y="180"/>
                        </a:lnTo>
                        <a:lnTo>
                          <a:pt x="437" y="196"/>
                        </a:lnTo>
                        <a:lnTo>
                          <a:pt x="416" y="213"/>
                        </a:lnTo>
                        <a:lnTo>
                          <a:pt x="395" y="230"/>
                        </a:lnTo>
                        <a:lnTo>
                          <a:pt x="375" y="248"/>
                        </a:lnTo>
                        <a:lnTo>
                          <a:pt x="356" y="266"/>
                        </a:lnTo>
                        <a:lnTo>
                          <a:pt x="337" y="283"/>
                        </a:lnTo>
                        <a:lnTo>
                          <a:pt x="318" y="302"/>
                        </a:lnTo>
                        <a:lnTo>
                          <a:pt x="300" y="321"/>
                        </a:lnTo>
                        <a:lnTo>
                          <a:pt x="283" y="341"/>
                        </a:lnTo>
                        <a:lnTo>
                          <a:pt x="266" y="361"/>
                        </a:lnTo>
                        <a:lnTo>
                          <a:pt x="249" y="381"/>
                        </a:lnTo>
                        <a:lnTo>
                          <a:pt x="233" y="401"/>
                        </a:lnTo>
                        <a:lnTo>
                          <a:pt x="217" y="423"/>
                        </a:lnTo>
                        <a:lnTo>
                          <a:pt x="203" y="444"/>
                        </a:lnTo>
                        <a:lnTo>
                          <a:pt x="188" y="466"/>
                        </a:lnTo>
                        <a:lnTo>
                          <a:pt x="174" y="488"/>
                        </a:lnTo>
                        <a:lnTo>
                          <a:pt x="161" y="510"/>
                        </a:lnTo>
                        <a:lnTo>
                          <a:pt x="147" y="533"/>
                        </a:lnTo>
                        <a:lnTo>
                          <a:pt x="135" y="556"/>
                        </a:lnTo>
                        <a:lnTo>
                          <a:pt x="123" y="580"/>
                        </a:lnTo>
                        <a:lnTo>
                          <a:pt x="112" y="604"/>
                        </a:lnTo>
                        <a:lnTo>
                          <a:pt x="100" y="629"/>
                        </a:lnTo>
                        <a:lnTo>
                          <a:pt x="90" y="654"/>
                        </a:lnTo>
                        <a:lnTo>
                          <a:pt x="79" y="679"/>
                        </a:lnTo>
                        <a:lnTo>
                          <a:pt x="70" y="705"/>
                        </a:lnTo>
                        <a:lnTo>
                          <a:pt x="60" y="731"/>
                        </a:lnTo>
                        <a:lnTo>
                          <a:pt x="52" y="758"/>
                        </a:lnTo>
                        <a:lnTo>
                          <a:pt x="43" y="784"/>
                        </a:lnTo>
                        <a:lnTo>
                          <a:pt x="36" y="811"/>
                        </a:lnTo>
                        <a:lnTo>
                          <a:pt x="29" y="838"/>
                        </a:lnTo>
                        <a:lnTo>
                          <a:pt x="23" y="865"/>
                        </a:lnTo>
                        <a:lnTo>
                          <a:pt x="18" y="892"/>
                        </a:lnTo>
                        <a:lnTo>
                          <a:pt x="13" y="918"/>
                        </a:lnTo>
                        <a:lnTo>
                          <a:pt x="9" y="944"/>
                        </a:lnTo>
                        <a:lnTo>
                          <a:pt x="6" y="970"/>
                        </a:lnTo>
                        <a:lnTo>
                          <a:pt x="4" y="997"/>
                        </a:lnTo>
                        <a:lnTo>
                          <a:pt x="1" y="1023"/>
                        </a:lnTo>
                        <a:lnTo>
                          <a:pt x="0" y="1049"/>
                        </a:lnTo>
                        <a:lnTo>
                          <a:pt x="0" y="1075"/>
                        </a:lnTo>
                        <a:lnTo>
                          <a:pt x="0" y="1101"/>
                        </a:lnTo>
                        <a:lnTo>
                          <a:pt x="1" y="1127"/>
                        </a:lnTo>
                        <a:lnTo>
                          <a:pt x="4" y="1152"/>
                        </a:lnTo>
                        <a:lnTo>
                          <a:pt x="6" y="1178"/>
                        </a:lnTo>
                        <a:lnTo>
                          <a:pt x="9" y="1203"/>
                        </a:lnTo>
                        <a:lnTo>
                          <a:pt x="13" y="1229"/>
                        </a:lnTo>
                        <a:lnTo>
                          <a:pt x="17" y="1254"/>
                        </a:lnTo>
                        <a:lnTo>
                          <a:pt x="22" y="1279"/>
                        </a:lnTo>
                        <a:lnTo>
                          <a:pt x="28" y="1304"/>
                        </a:lnTo>
                        <a:lnTo>
                          <a:pt x="35" y="1328"/>
                        </a:lnTo>
                        <a:lnTo>
                          <a:pt x="42" y="1353"/>
                        </a:lnTo>
                        <a:lnTo>
                          <a:pt x="50" y="1378"/>
                        </a:lnTo>
                        <a:lnTo>
                          <a:pt x="59" y="1403"/>
                        </a:lnTo>
                        <a:lnTo>
                          <a:pt x="69" y="1427"/>
                        </a:lnTo>
                        <a:lnTo>
                          <a:pt x="78" y="1451"/>
                        </a:lnTo>
                        <a:lnTo>
                          <a:pt x="90" y="1475"/>
                        </a:lnTo>
                        <a:lnTo>
                          <a:pt x="101" y="1499"/>
                        </a:lnTo>
                        <a:lnTo>
                          <a:pt x="113" y="1523"/>
                        </a:lnTo>
                        <a:lnTo>
                          <a:pt x="126" y="1547"/>
                        </a:lnTo>
                        <a:lnTo>
                          <a:pt x="140" y="1572"/>
                        </a:lnTo>
                        <a:lnTo>
                          <a:pt x="154" y="1595"/>
                        </a:lnTo>
                        <a:lnTo>
                          <a:pt x="166" y="1620"/>
                        </a:lnTo>
                        <a:lnTo>
                          <a:pt x="180" y="1644"/>
                        </a:lnTo>
                        <a:lnTo>
                          <a:pt x="192" y="1668"/>
                        </a:lnTo>
                        <a:lnTo>
                          <a:pt x="207" y="1692"/>
                        </a:lnTo>
                        <a:lnTo>
                          <a:pt x="221" y="1715"/>
                        </a:lnTo>
                        <a:lnTo>
                          <a:pt x="235" y="1737"/>
                        </a:lnTo>
                        <a:lnTo>
                          <a:pt x="251" y="1759"/>
                        </a:lnTo>
                        <a:lnTo>
                          <a:pt x="267" y="1781"/>
                        </a:lnTo>
                        <a:lnTo>
                          <a:pt x="283" y="1802"/>
                        </a:lnTo>
                        <a:lnTo>
                          <a:pt x="299" y="1823"/>
                        </a:lnTo>
                        <a:lnTo>
                          <a:pt x="316" y="1843"/>
                        </a:lnTo>
                        <a:lnTo>
                          <a:pt x="334" y="1862"/>
                        </a:lnTo>
                        <a:lnTo>
                          <a:pt x="352" y="1882"/>
                        </a:lnTo>
                        <a:lnTo>
                          <a:pt x="370" y="1900"/>
                        </a:lnTo>
                        <a:lnTo>
                          <a:pt x="388" y="1918"/>
                        </a:lnTo>
                        <a:lnTo>
                          <a:pt x="407" y="1936"/>
                        </a:lnTo>
                        <a:lnTo>
                          <a:pt x="427" y="1952"/>
                        </a:lnTo>
                        <a:lnTo>
                          <a:pt x="447" y="1969"/>
                        </a:lnTo>
                        <a:lnTo>
                          <a:pt x="467" y="1985"/>
                        </a:lnTo>
                        <a:lnTo>
                          <a:pt x="488" y="2001"/>
                        </a:lnTo>
                        <a:lnTo>
                          <a:pt x="510" y="2015"/>
                        </a:lnTo>
                        <a:lnTo>
                          <a:pt x="531" y="2030"/>
                        </a:lnTo>
                        <a:lnTo>
                          <a:pt x="554" y="2045"/>
                        </a:lnTo>
                        <a:lnTo>
                          <a:pt x="576" y="2057"/>
                        </a:lnTo>
                        <a:lnTo>
                          <a:pt x="599" y="2071"/>
                        </a:lnTo>
                        <a:lnTo>
                          <a:pt x="623" y="2083"/>
                        </a:lnTo>
                        <a:lnTo>
                          <a:pt x="648" y="2095"/>
                        </a:lnTo>
                        <a:lnTo>
                          <a:pt x="672" y="2107"/>
                        </a:lnTo>
                        <a:lnTo>
                          <a:pt x="697" y="2118"/>
                        </a:lnTo>
                        <a:lnTo>
                          <a:pt x="722" y="2129"/>
                        </a:lnTo>
                        <a:lnTo>
                          <a:pt x="747" y="2138"/>
                        </a:lnTo>
                        <a:lnTo>
                          <a:pt x="774" y="2147"/>
                        </a:lnTo>
                        <a:lnTo>
                          <a:pt x="801" y="2156"/>
                        </a:lnTo>
                        <a:lnTo>
                          <a:pt x="827" y="2164"/>
                        </a:lnTo>
                        <a:lnTo>
                          <a:pt x="853" y="2172"/>
                        </a:lnTo>
                        <a:lnTo>
                          <a:pt x="880" y="2179"/>
                        </a:lnTo>
                        <a:lnTo>
                          <a:pt x="907" y="2184"/>
                        </a:lnTo>
                        <a:lnTo>
                          <a:pt x="933" y="2189"/>
                        </a:lnTo>
                        <a:lnTo>
                          <a:pt x="959" y="2194"/>
                        </a:lnTo>
                        <a:lnTo>
                          <a:pt x="986" y="2198"/>
                        </a:lnTo>
                        <a:lnTo>
                          <a:pt x="1013" y="2201"/>
                        </a:lnTo>
                        <a:lnTo>
                          <a:pt x="1039" y="2203"/>
                        </a:lnTo>
                        <a:lnTo>
                          <a:pt x="1065" y="2204"/>
                        </a:lnTo>
                        <a:lnTo>
                          <a:pt x="1092" y="2205"/>
                        </a:lnTo>
                        <a:lnTo>
                          <a:pt x="1119" y="2205"/>
                        </a:lnTo>
                        <a:lnTo>
                          <a:pt x="1145" y="2204"/>
                        </a:lnTo>
                        <a:lnTo>
                          <a:pt x="1172" y="2202"/>
                        </a:lnTo>
                        <a:lnTo>
                          <a:pt x="1198" y="2200"/>
                        </a:lnTo>
                        <a:lnTo>
                          <a:pt x="1226" y="2197"/>
                        </a:lnTo>
                        <a:lnTo>
                          <a:pt x="1252" y="2194"/>
                        </a:lnTo>
                        <a:lnTo>
                          <a:pt x="1278" y="2188"/>
                        </a:lnTo>
                        <a:lnTo>
                          <a:pt x="1305" y="2183"/>
                        </a:lnTo>
                        <a:lnTo>
                          <a:pt x="1331" y="2178"/>
                        </a:lnTo>
                        <a:lnTo>
                          <a:pt x="1359" y="2171"/>
                        </a:lnTo>
                        <a:lnTo>
                          <a:pt x="1385" y="2163"/>
                        </a:lnTo>
                        <a:lnTo>
                          <a:pt x="1412" y="2155"/>
                        </a:lnTo>
                        <a:lnTo>
                          <a:pt x="1438" y="2145"/>
                        </a:lnTo>
                        <a:lnTo>
                          <a:pt x="1466" y="2136"/>
                        </a:lnTo>
                        <a:lnTo>
                          <a:pt x="1493" y="2125"/>
                        </a:lnTo>
                        <a:lnTo>
                          <a:pt x="1519" y="2114"/>
                        </a:lnTo>
                        <a:lnTo>
                          <a:pt x="1546" y="2102"/>
                        </a:lnTo>
                        <a:lnTo>
                          <a:pt x="1574" y="2090"/>
                        </a:lnTo>
                        <a:lnTo>
                          <a:pt x="1601" y="2076"/>
                        </a:lnTo>
                        <a:lnTo>
                          <a:pt x="1627" y="2061"/>
                        </a:lnTo>
                        <a:lnTo>
                          <a:pt x="1681" y="2029"/>
                        </a:lnTo>
                        <a:lnTo>
                          <a:pt x="1731" y="1994"/>
                        </a:lnTo>
                        <a:lnTo>
                          <a:pt x="1778" y="1960"/>
                        </a:lnTo>
                        <a:lnTo>
                          <a:pt x="1823" y="1925"/>
                        </a:lnTo>
                        <a:lnTo>
                          <a:pt x="1865" y="1888"/>
                        </a:lnTo>
                        <a:lnTo>
                          <a:pt x="1905" y="1852"/>
                        </a:lnTo>
                        <a:lnTo>
                          <a:pt x="1942" y="1813"/>
                        </a:lnTo>
                        <a:lnTo>
                          <a:pt x="1977" y="1774"/>
                        </a:lnTo>
                        <a:lnTo>
                          <a:pt x="2009" y="1734"/>
                        </a:lnTo>
                        <a:lnTo>
                          <a:pt x="2038" y="1694"/>
                        </a:lnTo>
                        <a:lnTo>
                          <a:pt x="2065" y="1652"/>
                        </a:lnTo>
                        <a:lnTo>
                          <a:pt x="2089" y="1610"/>
                        </a:lnTo>
                        <a:lnTo>
                          <a:pt x="2111" y="1567"/>
                        </a:lnTo>
                        <a:lnTo>
                          <a:pt x="2130" y="1523"/>
                        </a:lnTo>
                        <a:lnTo>
                          <a:pt x="2145" y="1478"/>
                        </a:lnTo>
                        <a:lnTo>
                          <a:pt x="2159" y="1432"/>
                        </a:lnTo>
                        <a:lnTo>
                          <a:pt x="2171" y="1386"/>
                        </a:lnTo>
                        <a:lnTo>
                          <a:pt x="2179" y="1339"/>
                        </a:lnTo>
                        <a:lnTo>
                          <a:pt x="2185" y="1290"/>
                        </a:lnTo>
                        <a:lnTo>
                          <a:pt x="2188" y="1241"/>
                        </a:lnTo>
                        <a:lnTo>
                          <a:pt x="2188" y="1191"/>
                        </a:lnTo>
                        <a:lnTo>
                          <a:pt x="2187" y="1140"/>
                        </a:lnTo>
                        <a:lnTo>
                          <a:pt x="2182" y="1089"/>
                        </a:lnTo>
                        <a:lnTo>
                          <a:pt x="2175" y="1036"/>
                        </a:lnTo>
                        <a:lnTo>
                          <a:pt x="2165" y="983"/>
                        </a:lnTo>
                        <a:lnTo>
                          <a:pt x="2153" y="929"/>
                        </a:lnTo>
                        <a:lnTo>
                          <a:pt x="2138" y="873"/>
                        </a:lnTo>
                        <a:lnTo>
                          <a:pt x="2120" y="817"/>
                        </a:lnTo>
                        <a:lnTo>
                          <a:pt x="2100" y="761"/>
                        </a:lnTo>
                        <a:lnTo>
                          <a:pt x="2077" y="703"/>
                        </a:lnTo>
                        <a:lnTo>
                          <a:pt x="2052" y="644"/>
                        </a:lnTo>
                        <a:lnTo>
                          <a:pt x="2024" y="584"/>
                        </a:lnTo>
                        <a:lnTo>
                          <a:pt x="2011" y="560"/>
                        </a:lnTo>
                        <a:lnTo>
                          <a:pt x="1998" y="536"/>
                        </a:lnTo>
                        <a:lnTo>
                          <a:pt x="1984" y="513"/>
                        </a:lnTo>
                        <a:lnTo>
                          <a:pt x="1970" y="490"/>
                        </a:lnTo>
                        <a:lnTo>
                          <a:pt x="1956" y="468"/>
                        </a:lnTo>
                        <a:lnTo>
                          <a:pt x="1941" y="446"/>
                        </a:lnTo>
                        <a:lnTo>
                          <a:pt x="1925" y="425"/>
                        </a:lnTo>
                        <a:lnTo>
                          <a:pt x="1909" y="404"/>
                        </a:lnTo>
                        <a:lnTo>
                          <a:pt x="1894" y="384"/>
                        </a:lnTo>
                        <a:lnTo>
                          <a:pt x="1877" y="364"/>
                        </a:lnTo>
                        <a:lnTo>
                          <a:pt x="1859" y="345"/>
                        </a:lnTo>
                        <a:lnTo>
                          <a:pt x="1841" y="326"/>
                        </a:lnTo>
                        <a:lnTo>
                          <a:pt x="1823" y="308"/>
                        </a:lnTo>
                        <a:lnTo>
                          <a:pt x="1805" y="290"/>
                        </a:lnTo>
                        <a:lnTo>
                          <a:pt x="1786" y="273"/>
                        </a:lnTo>
                        <a:lnTo>
                          <a:pt x="1766" y="256"/>
                        </a:lnTo>
                        <a:lnTo>
                          <a:pt x="1746" y="239"/>
                        </a:lnTo>
                        <a:lnTo>
                          <a:pt x="1725" y="224"/>
                        </a:lnTo>
                        <a:lnTo>
                          <a:pt x="1704" y="209"/>
                        </a:lnTo>
                        <a:lnTo>
                          <a:pt x="1683" y="194"/>
                        </a:lnTo>
                        <a:lnTo>
                          <a:pt x="1661" y="180"/>
                        </a:lnTo>
                        <a:lnTo>
                          <a:pt x="1638" y="166"/>
                        </a:lnTo>
                        <a:lnTo>
                          <a:pt x="1616" y="152"/>
                        </a:lnTo>
                        <a:lnTo>
                          <a:pt x="1592" y="140"/>
                        </a:lnTo>
                        <a:lnTo>
                          <a:pt x="1569" y="127"/>
                        </a:lnTo>
                        <a:lnTo>
                          <a:pt x="1543" y="116"/>
                        </a:lnTo>
                        <a:lnTo>
                          <a:pt x="1519" y="105"/>
                        </a:lnTo>
                        <a:lnTo>
                          <a:pt x="1494" y="94"/>
                        </a:lnTo>
                        <a:lnTo>
                          <a:pt x="1468" y="84"/>
                        </a:lnTo>
                        <a:lnTo>
                          <a:pt x="1442" y="74"/>
                        </a:lnTo>
                        <a:lnTo>
                          <a:pt x="1415" y="65"/>
                        </a:lnTo>
                        <a:lnTo>
                          <a:pt x="1388" y="56"/>
                        </a:lnTo>
                        <a:lnTo>
                          <a:pt x="1361" y="48"/>
                        </a:lnTo>
                        <a:lnTo>
                          <a:pt x="1334" y="40"/>
                        </a:lnTo>
                        <a:lnTo>
                          <a:pt x="1307" y="34"/>
                        </a:lnTo>
                        <a:lnTo>
                          <a:pt x="1280" y="27"/>
                        </a:lnTo>
                        <a:lnTo>
                          <a:pt x="1253" y="21"/>
                        </a:lnTo>
                        <a:lnTo>
                          <a:pt x="1227" y="17"/>
                        </a:lnTo>
                        <a:lnTo>
                          <a:pt x="1199" y="12"/>
                        </a:lnTo>
                        <a:lnTo>
                          <a:pt x="1173" y="9"/>
                        </a:lnTo>
                        <a:lnTo>
                          <a:pt x="1146" y="5"/>
                        </a:lnTo>
                        <a:lnTo>
                          <a:pt x="1120" y="3"/>
                        </a:lnTo>
                        <a:lnTo>
                          <a:pt x="1093" y="1"/>
                        </a:lnTo>
                        <a:lnTo>
                          <a:pt x="1066" y="0"/>
                        </a:lnTo>
                        <a:lnTo>
                          <a:pt x="1040" y="0"/>
                        </a:lnTo>
                        <a:lnTo>
                          <a:pt x="1014" y="0"/>
                        </a:lnTo>
                        <a:lnTo>
                          <a:pt x="987" y="1"/>
                        </a:lnTo>
                        <a:lnTo>
                          <a:pt x="961" y="3"/>
                        </a:lnTo>
                        <a:lnTo>
                          <a:pt x="935" y="5"/>
                        </a:lnTo>
                        <a:lnTo>
                          <a:pt x="909" y="9"/>
                        </a:lnTo>
                        <a:lnTo>
                          <a:pt x="883" y="12"/>
                        </a:lnTo>
                        <a:lnTo>
                          <a:pt x="856" y="16"/>
                        </a:lnTo>
                        <a:lnTo>
                          <a:pt x="830" y="21"/>
                        </a:lnTo>
                        <a:lnTo>
                          <a:pt x="805" y="26"/>
                        </a:lnTo>
                        <a:lnTo>
                          <a:pt x="779" y="33"/>
                        </a:lnTo>
                        <a:lnTo>
                          <a:pt x="752" y="39"/>
                        </a:lnTo>
                        <a:lnTo>
                          <a:pt x="727" y="47"/>
                        </a:lnTo>
                        <a:lnTo>
                          <a:pt x="702" y="55"/>
                        </a:lnTo>
                        <a:lnTo>
                          <a:pt x="676" y="64"/>
                        </a:lnTo>
                        <a:lnTo>
                          <a:pt x="651" y="74"/>
                        </a:lnTo>
                        <a:lnTo>
                          <a:pt x="626" y="83"/>
                        </a:lnTo>
                        <a:lnTo>
                          <a:pt x="600" y="95"/>
                        </a:lnTo>
                        <a:lnTo>
                          <a:pt x="575" y="106"/>
                        </a:lnTo>
                        <a:lnTo>
                          <a:pt x="550" y="118"/>
                        </a:lnTo>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grpSp>
            <p:grpSp>
              <p:nvGrpSpPr>
                <p:cNvPr id="469" name="Group 337"/>
                <p:cNvGrpSpPr>
                  <a:grpSpLocks noChangeAspect="1"/>
                </p:cNvGrpSpPr>
                <p:nvPr/>
              </p:nvGrpSpPr>
              <p:grpSpPr bwMode="auto">
                <a:xfrm rot="5400000">
                  <a:off x="5239907" y="3780468"/>
                  <a:ext cx="244092" cy="179803"/>
                  <a:chOff x="1224" y="3461"/>
                  <a:chExt cx="522" cy="349"/>
                </a:xfrm>
                <a:solidFill>
                  <a:srgbClr val="125E89"/>
                </a:solidFill>
              </p:grpSpPr>
              <p:sp>
                <p:nvSpPr>
                  <p:cNvPr id="470" name="AutoShape 338"/>
                  <p:cNvSpPr>
                    <a:spLocks noChangeArrowheads="1"/>
                  </p:cNvSpPr>
                  <p:nvPr/>
                </p:nvSpPr>
                <p:spPr bwMode="auto">
                  <a:xfrm>
                    <a:off x="1224" y="3461"/>
                    <a:ext cx="522" cy="349"/>
                  </a:xfrm>
                  <a:prstGeom prst="roundRect">
                    <a:avLst>
                      <a:gd name="adj" fmla="val 16667"/>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71" name="AutoShape 339"/>
                  <p:cNvSpPr>
                    <a:spLocks noChangeArrowheads="1"/>
                  </p:cNvSpPr>
                  <p:nvPr/>
                </p:nvSpPr>
                <p:spPr bwMode="auto">
                  <a:xfrm>
                    <a:off x="1258" y="3514"/>
                    <a:ext cx="339" cy="260"/>
                  </a:xfrm>
                  <a:prstGeom prst="roundRect">
                    <a:avLst>
                      <a:gd name="adj" fmla="val 16667"/>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72" name="Oval 340"/>
                  <p:cNvSpPr>
                    <a:spLocks noChangeArrowheads="1"/>
                  </p:cNvSpPr>
                  <p:nvPr/>
                </p:nvSpPr>
                <p:spPr bwMode="auto">
                  <a:xfrm>
                    <a:off x="1616" y="3706"/>
                    <a:ext cx="92" cy="93"/>
                  </a:xfrm>
                  <a:prstGeom prst="ellipse">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grpSp>
            <p:grpSp>
              <p:nvGrpSpPr>
                <p:cNvPr id="473" name="Group 337"/>
                <p:cNvGrpSpPr>
                  <a:grpSpLocks noChangeAspect="1"/>
                </p:cNvGrpSpPr>
                <p:nvPr/>
              </p:nvGrpSpPr>
              <p:grpSpPr bwMode="auto">
                <a:xfrm rot="5400000">
                  <a:off x="3787827" y="3671709"/>
                  <a:ext cx="304570" cy="224352"/>
                  <a:chOff x="1224" y="3461"/>
                  <a:chExt cx="522" cy="349"/>
                </a:xfrm>
                <a:solidFill>
                  <a:srgbClr val="125E89"/>
                </a:solidFill>
              </p:grpSpPr>
              <p:sp>
                <p:nvSpPr>
                  <p:cNvPr id="474" name="AutoShape 338"/>
                  <p:cNvSpPr>
                    <a:spLocks noChangeArrowheads="1"/>
                  </p:cNvSpPr>
                  <p:nvPr/>
                </p:nvSpPr>
                <p:spPr bwMode="auto">
                  <a:xfrm>
                    <a:off x="1224" y="3461"/>
                    <a:ext cx="522" cy="349"/>
                  </a:xfrm>
                  <a:prstGeom prst="roundRect">
                    <a:avLst>
                      <a:gd name="adj" fmla="val 16667"/>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75" name="AutoShape 339"/>
                  <p:cNvSpPr>
                    <a:spLocks noChangeArrowheads="1"/>
                  </p:cNvSpPr>
                  <p:nvPr/>
                </p:nvSpPr>
                <p:spPr bwMode="auto">
                  <a:xfrm>
                    <a:off x="1258" y="3514"/>
                    <a:ext cx="339" cy="260"/>
                  </a:xfrm>
                  <a:prstGeom prst="roundRect">
                    <a:avLst>
                      <a:gd name="adj" fmla="val 16667"/>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sp>
                <p:nvSpPr>
                  <p:cNvPr id="476" name="Oval 340"/>
                  <p:cNvSpPr>
                    <a:spLocks noChangeArrowheads="1"/>
                  </p:cNvSpPr>
                  <p:nvPr/>
                </p:nvSpPr>
                <p:spPr bwMode="auto">
                  <a:xfrm>
                    <a:off x="1616" y="3706"/>
                    <a:ext cx="92" cy="93"/>
                  </a:xfrm>
                  <a:prstGeom prst="ellipse">
                    <a:avLst/>
                  </a:prstGeom>
                  <a:grpFill/>
                  <a:ln w="9525">
                    <a:solidFill>
                      <a:srgbClr val="000000"/>
                    </a:solidFill>
                    <a:round/>
                    <a:headEnd/>
                    <a:tailEnd/>
                  </a:ln>
                  <a:effectLst>
                    <a:outerShdw dist="20000" dir="5400000" rotWithShape="0">
                      <a:srgbClr val="808080">
                        <a:alpha val="37999"/>
                      </a:srgbClr>
                    </a:outerShdw>
                  </a:effectLst>
                </p:spPr>
                <p:txBody>
                  <a:bodyPr wrap="none" anchor="ctr"/>
                  <a:lstStyle/>
                  <a:p>
                    <a:pPr>
                      <a:defRPr/>
                    </a:pPr>
                    <a:endParaRPr lang="en-US" sz="1013">
                      <a:solidFill>
                        <a:srgbClr val="000000"/>
                      </a:solidFill>
                    </a:endParaRPr>
                  </a:p>
                </p:txBody>
              </p:sp>
            </p:grpSp>
            <p:grpSp>
              <p:nvGrpSpPr>
                <p:cNvPr id="477" name="Group 182"/>
                <p:cNvGrpSpPr>
                  <a:grpSpLocks noChangeAspect="1"/>
                </p:cNvGrpSpPr>
                <p:nvPr/>
              </p:nvGrpSpPr>
              <p:grpSpPr bwMode="auto">
                <a:xfrm flipH="1">
                  <a:off x="3617673" y="3435638"/>
                  <a:ext cx="296046" cy="312156"/>
                  <a:chOff x="3244" y="3940"/>
                  <a:chExt cx="1007" cy="1047"/>
                </a:xfrm>
                <a:solidFill>
                  <a:srgbClr val="125E89"/>
                </a:solidFill>
              </p:grpSpPr>
              <p:sp>
                <p:nvSpPr>
                  <p:cNvPr id="478" name="Freeform 179"/>
                  <p:cNvSpPr>
                    <a:spLocks/>
                  </p:cNvSpPr>
                  <p:nvPr/>
                </p:nvSpPr>
                <p:spPr bwMode="auto">
                  <a:xfrm>
                    <a:off x="3244" y="3940"/>
                    <a:ext cx="614" cy="613"/>
                  </a:xfrm>
                  <a:custGeom>
                    <a:avLst/>
                    <a:gdLst>
                      <a:gd name="T0" fmla="*/ 4725 w 9817"/>
                      <a:gd name="T1" fmla="*/ 1045 h 9817"/>
                      <a:gd name="T2" fmla="*/ 5732 w 9817"/>
                      <a:gd name="T3" fmla="*/ 1170 h 9817"/>
                      <a:gd name="T4" fmla="*/ 6866 w 9817"/>
                      <a:gd name="T5" fmla="*/ 307 h 9817"/>
                      <a:gd name="T6" fmla="*/ 7710 w 9817"/>
                      <a:gd name="T7" fmla="*/ 740 h 9817"/>
                      <a:gd name="T8" fmla="*/ 7467 w 9817"/>
                      <a:gd name="T9" fmla="*/ 2079 h 9817"/>
                      <a:gd name="T10" fmla="*/ 8069 w 9817"/>
                      <a:gd name="T11" fmla="*/ 2853 h 9817"/>
                      <a:gd name="T12" fmla="*/ 9519 w 9817"/>
                      <a:gd name="T13" fmla="*/ 2979 h 9817"/>
                      <a:gd name="T14" fmla="*/ 9817 w 9817"/>
                      <a:gd name="T15" fmla="*/ 3887 h 9817"/>
                      <a:gd name="T16" fmla="*/ 8781 w 9817"/>
                      <a:gd name="T17" fmla="*/ 4858 h 9817"/>
                      <a:gd name="T18" fmla="*/ 8684 w 9817"/>
                      <a:gd name="T19" fmla="*/ 5868 h 9817"/>
                      <a:gd name="T20" fmla="*/ 9519 w 9817"/>
                      <a:gd name="T21" fmla="*/ 6866 h 9817"/>
                      <a:gd name="T22" fmla="*/ 9079 w 9817"/>
                      <a:gd name="T23" fmla="*/ 7711 h 9817"/>
                      <a:gd name="T24" fmla="*/ 7674 w 9817"/>
                      <a:gd name="T25" fmla="*/ 7542 h 9817"/>
                      <a:gd name="T26" fmla="*/ 6936 w 9817"/>
                      <a:gd name="T27" fmla="*/ 8106 h 9817"/>
                      <a:gd name="T28" fmla="*/ 6866 w 9817"/>
                      <a:gd name="T29" fmla="*/ 9519 h 9817"/>
                      <a:gd name="T30" fmla="*/ 5929 w 9817"/>
                      <a:gd name="T31" fmla="*/ 9817 h 9817"/>
                      <a:gd name="T32" fmla="*/ 5029 w 9817"/>
                      <a:gd name="T33" fmla="*/ 8745 h 9817"/>
                      <a:gd name="T34" fmla="*/ 4022 w 9817"/>
                      <a:gd name="T35" fmla="*/ 8648 h 9817"/>
                      <a:gd name="T36" fmla="*/ 2979 w 9817"/>
                      <a:gd name="T37" fmla="*/ 9519 h 9817"/>
                      <a:gd name="T38" fmla="*/ 2115 w 9817"/>
                      <a:gd name="T39" fmla="*/ 9080 h 9817"/>
                      <a:gd name="T40" fmla="*/ 2115 w 9817"/>
                      <a:gd name="T41" fmla="*/ 7440 h 9817"/>
                      <a:gd name="T42" fmla="*/ 1539 w 9817"/>
                      <a:gd name="T43" fmla="*/ 6667 h 9817"/>
                      <a:gd name="T44" fmla="*/ 307 w 9817"/>
                      <a:gd name="T45" fmla="*/ 6866 h 9817"/>
                      <a:gd name="T46" fmla="*/ 0 w 9817"/>
                      <a:gd name="T47" fmla="*/ 5930 h 9817"/>
                      <a:gd name="T48" fmla="*/ 1072 w 9817"/>
                      <a:gd name="T49" fmla="*/ 4923 h 9817"/>
                      <a:gd name="T50" fmla="*/ 1207 w 9817"/>
                      <a:gd name="T51" fmla="*/ 3924 h 9817"/>
                      <a:gd name="T52" fmla="*/ 307 w 9817"/>
                      <a:gd name="T53" fmla="*/ 2979 h 9817"/>
                      <a:gd name="T54" fmla="*/ 740 w 9817"/>
                      <a:gd name="T55" fmla="*/ 2079 h 9817"/>
                      <a:gd name="T56" fmla="*/ 2017 w 9817"/>
                      <a:gd name="T57" fmla="*/ 2447 h 9817"/>
                      <a:gd name="T58" fmla="*/ 2717 w 9817"/>
                      <a:gd name="T59" fmla="*/ 1846 h 9817"/>
                      <a:gd name="T60" fmla="*/ 2979 w 9817"/>
                      <a:gd name="T61" fmla="*/ 307 h 9817"/>
                      <a:gd name="T62" fmla="*/ 3887 w 9817"/>
                      <a:gd name="T63" fmla="*/ 0 h 9817"/>
                      <a:gd name="T64" fmla="*/ 4725 w 9817"/>
                      <a:gd name="T65" fmla="*/ 1045 h 9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17"/>
                      <a:gd name="T100" fmla="*/ 0 h 9817"/>
                      <a:gd name="T101" fmla="*/ 9817 w 9817"/>
                      <a:gd name="T102" fmla="*/ 9817 h 98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sp>
                <p:nvSpPr>
                  <p:cNvPr id="479" name="Freeform 181"/>
                  <p:cNvSpPr>
                    <a:spLocks/>
                  </p:cNvSpPr>
                  <p:nvPr/>
                </p:nvSpPr>
                <p:spPr bwMode="auto">
                  <a:xfrm>
                    <a:off x="3632" y="4366"/>
                    <a:ext cx="619" cy="621"/>
                  </a:xfrm>
                  <a:custGeom>
                    <a:avLst/>
                    <a:gdLst>
                      <a:gd name="T0" fmla="*/ 2914 w 9915"/>
                      <a:gd name="T1" fmla="*/ 1675 h 9953"/>
                      <a:gd name="T2" fmla="*/ 3887 w 9915"/>
                      <a:gd name="T3" fmla="*/ 1269 h 9953"/>
                      <a:gd name="T4" fmla="*/ 4453 w 9915"/>
                      <a:gd name="T5" fmla="*/ 0 h 9953"/>
                      <a:gd name="T6" fmla="*/ 5426 w 9915"/>
                      <a:gd name="T7" fmla="*/ 0 h 9953"/>
                      <a:gd name="T8" fmla="*/ 5829 w 9915"/>
                      <a:gd name="T9" fmla="*/ 1269 h 9953"/>
                      <a:gd name="T10" fmla="*/ 6728 w 9915"/>
                      <a:gd name="T11" fmla="*/ 1638 h 9953"/>
                      <a:gd name="T12" fmla="*/ 8069 w 9915"/>
                      <a:gd name="T13" fmla="*/ 1036 h 9953"/>
                      <a:gd name="T14" fmla="*/ 8779 w 9915"/>
                      <a:gd name="T15" fmla="*/ 1748 h 9953"/>
                      <a:gd name="T16" fmla="*/ 8303 w 9915"/>
                      <a:gd name="T17" fmla="*/ 3050 h 9953"/>
                      <a:gd name="T18" fmla="*/ 8671 w 9915"/>
                      <a:gd name="T19" fmla="*/ 3987 h 9953"/>
                      <a:gd name="T20" fmla="*/ 9915 w 9915"/>
                      <a:gd name="T21" fmla="*/ 4490 h 9953"/>
                      <a:gd name="T22" fmla="*/ 9915 w 9915"/>
                      <a:gd name="T23" fmla="*/ 5427 h 9953"/>
                      <a:gd name="T24" fmla="*/ 8611 w 9915"/>
                      <a:gd name="T25" fmla="*/ 5930 h 9953"/>
                      <a:gd name="T26" fmla="*/ 8241 w 9915"/>
                      <a:gd name="T27" fmla="*/ 6802 h 9953"/>
                      <a:gd name="T28" fmla="*/ 8843 w 9915"/>
                      <a:gd name="T29" fmla="*/ 8070 h 9953"/>
                      <a:gd name="T30" fmla="*/ 8177 w 9915"/>
                      <a:gd name="T31" fmla="*/ 8808 h 9953"/>
                      <a:gd name="T32" fmla="*/ 6863 w 9915"/>
                      <a:gd name="T33" fmla="*/ 8279 h 9953"/>
                      <a:gd name="T34" fmla="*/ 5929 w 9915"/>
                      <a:gd name="T35" fmla="*/ 8648 h 9953"/>
                      <a:gd name="T36" fmla="*/ 5460 w 9915"/>
                      <a:gd name="T37" fmla="*/ 9953 h 9953"/>
                      <a:gd name="T38" fmla="*/ 4453 w 9915"/>
                      <a:gd name="T39" fmla="*/ 9953 h 9953"/>
                      <a:gd name="T40" fmla="*/ 3716 w 9915"/>
                      <a:gd name="T41" fmla="*/ 8513 h 9953"/>
                      <a:gd name="T42" fmla="*/ 2844 w 9915"/>
                      <a:gd name="T43" fmla="*/ 8107 h 9953"/>
                      <a:gd name="T44" fmla="*/ 1846 w 9915"/>
                      <a:gd name="T45" fmla="*/ 8845 h 9953"/>
                      <a:gd name="T46" fmla="*/ 1142 w 9915"/>
                      <a:gd name="T47" fmla="*/ 8145 h 9953"/>
                      <a:gd name="T48" fmla="*/ 1609 w 9915"/>
                      <a:gd name="T49" fmla="*/ 6765 h 9953"/>
                      <a:gd name="T50" fmla="*/ 1241 w 9915"/>
                      <a:gd name="T51" fmla="*/ 5866 h 9953"/>
                      <a:gd name="T52" fmla="*/ 0 w 9915"/>
                      <a:gd name="T53" fmla="*/ 5427 h 9953"/>
                      <a:gd name="T54" fmla="*/ 0 w 9915"/>
                      <a:gd name="T55" fmla="*/ 4453 h 9953"/>
                      <a:gd name="T56" fmla="*/ 1241 w 9915"/>
                      <a:gd name="T57" fmla="*/ 4159 h 9953"/>
                      <a:gd name="T58" fmla="*/ 1539 w 9915"/>
                      <a:gd name="T59" fmla="*/ 3287 h 9953"/>
                      <a:gd name="T60" fmla="*/ 1035 w 9915"/>
                      <a:gd name="T61" fmla="*/ 1847 h 9953"/>
                      <a:gd name="T62" fmla="*/ 1711 w 9915"/>
                      <a:gd name="T63" fmla="*/ 1143 h 9953"/>
                      <a:gd name="T64" fmla="*/ 2914 w 9915"/>
                      <a:gd name="T65" fmla="*/ 1675 h 99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15"/>
                      <a:gd name="T100" fmla="*/ 0 h 9953"/>
                      <a:gd name="T101" fmla="*/ 9915 w 9915"/>
                      <a:gd name="T102" fmla="*/ 9953 h 99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sp>
                <p:nvSpPr>
                  <p:cNvPr id="480" name="Freeform 178"/>
                  <p:cNvSpPr>
                    <a:spLocks/>
                  </p:cNvSpPr>
                  <p:nvPr/>
                </p:nvSpPr>
                <p:spPr bwMode="auto">
                  <a:xfrm>
                    <a:off x="3483" y="4179"/>
                    <a:ext cx="135" cy="137"/>
                  </a:xfrm>
                  <a:custGeom>
                    <a:avLst/>
                    <a:gdLst>
                      <a:gd name="T0" fmla="*/ 962 w 2177"/>
                      <a:gd name="T1" fmla="*/ 6 h 2202"/>
                      <a:gd name="T2" fmla="*/ 834 w 2177"/>
                      <a:gd name="T3" fmla="*/ 26 h 2202"/>
                      <a:gd name="T4" fmla="*/ 712 w 2177"/>
                      <a:gd name="T5" fmla="*/ 61 h 2202"/>
                      <a:gd name="T6" fmla="*/ 596 w 2177"/>
                      <a:gd name="T7" fmla="*/ 112 h 2202"/>
                      <a:gd name="T8" fmla="*/ 485 w 2177"/>
                      <a:gd name="T9" fmla="*/ 179 h 2202"/>
                      <a:gd name="T10" fmla="*/ 380 w 2177"/>
                      <a:gd name="T11" fmla="*/ 262 h 2202"/>
                      <a:gd name="T12" fmla="*/ 280 w 2177"/>
                      <a:gd name="T13" fmla="*/ 360 h 2202"/>
                      <a:gd name="T14" fmla="*/ 194 w 2177"/>
                      <a:gd name="T15" fmla="*/ 464 h 2202"/>
                      <a:gd name="T16" fmla="*/ 124 w 2177"/>
                      <a:gd name="T17" fmla="*/ 573 h 2202"/>
                      <a:gd name="T18" fmla="*/ 69 w 2177"/>
                      <a:gd name="T19" fmla="*/ 689 h 2202"/>
                      <a:gd name="T20" fmla="*/ 31 w 2177"/>
                      <a:gd name="T21" fmla="*/ 810 h 2202"/>
                      <a:gd name="T22" fmla="*/ 8 w 2177"/>
                      <a:gd name="T23" fmla="*/ 936 h 2202"/>
                      <a:gd name="T24" fmla="*/ 0 w 2177"/>
                      <a:gd name="T25" fmla="*/ 1069 h 2202"/>
                      <a:gd name="T26" fmla="*/ 8 w 2177"/>
                      <a:gd name="T27" fmla="*/ 1210 h 2202"/>
                      <a:gd name="T28" fmla="*/ 31 w 2177"/>
                      <a:gd name="T29" fmla="*/ 1344 h 2202"/>
                      <a:gd name="T30" fmla="*/ 69 w 2177"/>
                      <a:gd name="T31" fmla="*/ 1473 h 2202"/>
                      <a:gd name="T32" fmla="*/ 124 w 2177"/>
                      <a:gd name="T33" fmla="*/ 1595 h 2202"/>
                      <a:gd name="T34" fmla="*/ 194 w 2177"/>
                      <a:gd name="T35" fmla="*/ 1711 h 2202"/>
                      <a:gd name="T36" fmla="*/ 280 w 2177"/>
                      <a:gd name="T37" fmla="*/ 1822 h 2202"/>
                      <a:gd name="T38" fmla="*/ 380 w 2177"/>
                      <a:gd name="T39" fmla="*/ 1925 h 2202"/>
                      <a:gd name="T40" fmla="*/ 485 w 2177"/>
                      <a:gd name="T41" fmla="*/ 2012 h 2202"/>
                      <a:gd name="T42" fmla="*/ 596 w 2177"/>
                      <a:gd name="T43" fmla="*/ 2084 h 2202"/>
                      <a:gd name="T44" fmla="*/ 712 w 2177"/>
                      <a:gd name="T45" fmla="*/ 2138 h 2202"/>
                      <a:gd name="T46" fmla="*/ 834 w 2177"/>
                      <a:gd name="T47" fmla="*/ 2176 h 2202"/>
                      <a:gd name="T48" fmla="*/ 962 w 2177"/>
                      <a:gd name="T49" fmla="*/ 2197 h 2202"/>
                      <a:gd name="T50" fmla="*/ 1096 w 2177"/>
                      <a:gd name="T51" fmla="*/ 2201 h 2202"/>
                      <a:gd name="T52" fmla="*/ 1233 w 2177"/>
                      <a:gd name="T53" fmla="*/ 2191 h 2202"/>
                      <a:gd name="T54" fmla="*/ 1364 w 2177"/>
                      <a:gd name="T55" fmla="*/ 2162 h 2202"/>
                      <a:gd name="T56" fmla="*/ 1489 w 2177"/>
                      <a:gd name="T57" fmla="*/ 2118 h 2202"/>
                      <a:gd name="T58" fmla="*/ 1607 w 2177"/>
                      <a:gd name="T59" fmla="*/ 2058 h 2202"/>
                      <a:gd name="T60" fmla="*/ 1719 w 2177"/>
                      <a:gd name="T61" fmla="*/ 1980 h 2202"/>
                      <a:gd name="T62" fmla="*/ 1827 w 2177"/>
                      <a:gd name="T63" fmla="*/ 1886 h 2202"/>
                      <a:gd name="T64" fmla="*/ 1925 w 2177"/>
                      <a:gd name="T65" fmla="*/ 1779 h 2202"/>
                      <a:gd name="T66" fmla="*/ 2007 w 2177"/>
                      <a:gd name="T67" fmla="*/ 1665 h 2202"/>
                      <a:gd name="T68" fmla="*/ 2072 w 2177"/>
                      <a:gd name="T69" fmla="*/ 1547 h 2202"/>
                      <a:gd name="T70" fmla="*/ 2122 w 2177"/>
                      <a:gd name="T71" fmla="*/ 1422 h 2202"/>
                      <a:gd name="T72" fmla="*/ 2156 w 2177"/>
                      <a:gd name="T73" fmla="*/ 1291 h 2202"/>
                      <a:gd name="T74" fmla="*/ 2174 w 2177"/>
                      <a:gd name="T75" fmla="*/ 1154 h 2202"/>
                      <a:gd name="T76" fmla="*/ 2176 w 2177"/>
                      <a:gd name="T77" fmla="*/ 1015 h 2202"/>
                      <a:gd name="T78" fmla="*/ 2161 w 2177"/>
                      <a:gd name="T79" fmla="*/ 885 h 2202"/>
                      <a:gd name="T80" fmla="*/ 2131 w 2177"/>
                      <a:gd name="T81" fmla="*/ 761 h 2202"/>
                      <a:gd name="T82" fmla="*/ 2083 w 2177"/>
                      <a:gd name="T83" fmla="*/ 642 h 2202"/>
                      <a:gd name="T84" fmla="*/ 2021 w 2177"/>
                      <a:gd name="T85" fmla="*/ 529 h 2202"/>
                      <a:gd name="T86" fmla="*/ 1943 w 2177"/>
                      <a:gd name="T87" fmla="*/ 422 h 2202"/>
                      <a:gd name="T88" fmla="*/ 1848 w 2177"/>
                      <a:gd name="T89" fmla="*/ 319 h 2202"/>
                      <a:gd name="T90" fmla="*/ 1741 w 2177"/>
                      <a:gd name="T91" fmla="*/ 227 h 2202"/>
                      <a:gd name="T92" fmla="*/ 1630 w 2177"/>
                      <a:gd name="T93" fmla="*/ 150 h 2202"/>
                      <a:gd name="T94" fmla="*/ 1513 w 2177"/>
                      <a:gd name="T95" fmla="*/ 90 h 2202"/>
                      <a:gd name="T96" fmla="*/ 1389 w 2177"/>
                      <a:gd name="T97" fmla="*/ 45 h 2202"/>
                      <a:gd name="T98" fmla="*/ 1260 w 2177"/>
                      <a:gd name="T99" fmla="*/ 15 h 2202"/>
                      <a:gd name="T100" fmla="*/ 1125 w 2177"/>
                      <a:gd name="T101" fmla="*/ 2 h 2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77"/>
                      <a:gd name="T154" fmla="*/ 0 h 2202"/>
                      <a:gd name="T155" fmla="*/ 2177 w 2177"/>
                      <a:gd name="T156" fmla="*/ 2202 h 22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77" h="2202">
                        <a:moveTo>
                          <a:pt x="1068" y="0"/>
                        </a:moveTo>
                        <a:lnTo>
                          <a:pt x="1042" y="0"/>
                        </a:lnTo>
                        <a:lnTo>
                          <a:pt x="1015" y="2"/>
                        </a:lnTo>
                        <a:lnTo>
                          <a:pt x="988" y="3"/>
                        </a:lnTo>
                        <a:lnTo>
                          <a:pt x="962" y="6"/>
                        </a:lnTo>
                        <a:lnTo>
                          <a:pt x="936" y="8"/>
                        </a:lnTo>
                        <a:lnTo>
                          <a:pt x="910" y="11"/>
                        </a:lnTo>
                        <a:lnTo>
                          <a:pt x="884" y="15"/>
                        </a:lnTo>
                        <a:lnTo>
                          <a:pt x="859" y="20"/>
                        </a:lnTo>
                        <a:lnTo>
                          <a:pt x="834" y="26"/>
                        </a:lnTo>
                        <a:lnTo>
                          <a:pt x="809" y="31"/>
                        </a:lnTo>
                        <a:lnTo>
                          <a:pt x="785" y="37"/>
                        </a:lnTo>
                        <a:lnTo>
                          <a:pt x="761" y="45"/>
                        </a:lnTo>
                        <a:lnTo>
                          <a:pt x="737" y="53"/>
                        </a:lnTo>
                        <a:lnTo>
                          <a:pt x="712" y="61"/>
                        </a:lnTo>
                        <a:lnTo>
                          <a:pt x="688" y="70"/>
                        </a:lnTo>
                        <a:lnTo>
                          <a:pt x="665" y="79"/>
                        </a:lnTo>
                        <a:lnTo>
                          <a:pt x="641" y="90"/>
                        </a:lnTo>
                        <a:lnTo>
                          <a:pt x="618" y="100"/>
                        </a:lnTo>
                        <a:lnTo>
                          <a:pt x="596" y="112"/>
                        </a:lnTo>
                        <a:lnTo>
                          <a:pt x="573" y="124"/>
                        </a:lnTo>
                        <a:lnTo>
                          <a:pt x="551" y="137"/>
                        </a:lnTo>
                        <a:lnTo>
                          <a:pt x="529" y="150"/>
                        </a:lnTo>
                        <a:lnTo>
                          <a:pt x="507" y="164"/>
                        </a:lnTo>
                        <a:lnTo>
                          <a:pt x="485" y="179"/>
                        </a:lnTo>
                        <a:lnTo>
                          <a:pt x="464" y="195"/>
                        </a:lnTo>
                        <a:lnTo>
                          <a:pt x="442" y="210"/>
                        </a:lnTo>
                        <a:lnTo>
                          <a:pt x="421" y="227"/>
                        </a:lnTo>
                        <a:lnTo>
                          <a:pt x="400" y="244"/>
                        </a:lnTo>
                        <a:lnTo>
                          <a:pt x="380" y="262"/>
                        </a:lnTo>
                        <a:lnTo>
                          <a:pt x="359" y="281"/>
                        </a:lnTo>
                        <a:lnTo>
                          <a:pt x="339" y="299"/>
                        </a:lnTo>
                        <a:lnTo>
                          <a:pt x="319" y="319"/>
                        </a:lnTo>
                        <a:lnTo>
                          <a:pt x="299" y="339"/>
                        </a:lnTo>
                        <a:lnTo>
                          <a:pt x="280" y="360"/>
                        </a:lnTo>
                        <a:lnTo>
                          <a:pt x="261" y="380"/>
                        </a:lnTo>
                        <a:lnTo>
                          <a:pt x="244" y="401"/>
                        </a:lnTo>
                        <a:lnTo>
                          <a:pt x="227" y="422"/>
                        </a:lnTo>
                        <a:lnTo>
                          <a:pt x="210" y="443"/>
                        </a:lnTo>
                        <a:lnTo>
                          <a:pt x="194" y="464"/>
                        </a:lnTo>
                        <a:lnTo>
                          <a:pt x="179" y="485"/>
                        </a:lnTo>
                        <a:lnTo>
                          <a:pt x="164" y="507"/>
                        </a:lnTo>
                        <a:lnTo>
                          <a:pt x="149" y="529"/>
                        </a:lnTo>
                        <a:lnTo>
                          <a:pt x="137" y="551"/>
                        </a:lnTo>
                        <a:lnTo>
                          <a:pt x="124" y="573"/>
                        </a:lnTo>
                        <a:lnTo>
                          <a:pt x="111" y="596"/>
                        </a:lnTo>
                        <a:lnTo>
                          <a:pt x="100" y="619"/>
                        </a:lnTo>
                        <a:lnTo>
                          <a:pt x="89" y="642"/>
                        </a:lnTo>
                        <a:lnTo>
                          <a:pt x="79" y="666"/>
                        </a:lnTo>
                        <a:lnTo>
                          <a:pt x="69" y="689"/>
                        </a:lnTo>
                        <a:lnTo>
                          <a:pt x="60" y="713"/>
                        </a:lnTo>
                        <a:lnTo>
                          <a:pt x="52" y="737"/>
                        </a:lnTo>
                        <a:lnTo>
                          <a:pt x="44" y="761"/>
                        </a:lnTo>
                        <a:lnTo>
                          <a:pt x="37" y="785"/>
                        </a:lnTo>
                        <a:lnTo>
                          <a:pt x="31" y="810"/>
                        </a:lnTo>
                        <a:lnTo>
                          <a:pt x="24" y="834"/>
                        </a:lnTo>
                        <a:lnTo>
                          <a:pt x="19" y="860"/>
                        </a:lnTo>
                        <a:lnTo>
                          <a:pt x="15" y="885"/>
                        </a:lnTo>
                        <a:lnTo>
                          <a:pt x="11" y="911"/>
                        </a:lnTo>
                        <a:lnTo>
                          <a:pt x="8" y="936"/>
                        </a:lnTo>
                        <a:lnTo>
                          <a:pt x="4" y="962"/>
                        </a:lnTo>
                        <a:lnTo>
                          <a:pt x="2" y="989"/>
                        </a:lnTo>
                        <a:lnTo>
                          <a:pt x="1" y="1015"/>
                        </a:lnTo>
                        <a:lnTo>
                          <a:pt x="0" y="1042"/>
                        </a:lnTo>
                        <a:lnTo>
                          <a:pt x="0" y="1069"/>
                        </a:lnTo>
                        <a:lnTo>
                          <a:pt x="0" y="1098"/>
                        </a:lnTo>
                        <a:lnTo>
                          <a:pt x="1" y="1126"/>
                        </a:lnTo>
                        <a:lnTo>
                          <a:pt x="2" y="1154"/>
                        </a:lnTo>
                        <a:lnTo>
                          <a:pt x="4" y="1182"/>
                        </a:lnTo>
                        <a:lnTo>
                          <a:pt x="8" y="1210"/>
                        </a:lnTo>
                        <a:lnTo>
                          <a:pt x="11" y="1237"/>
                        </a:lnTo>
                        <a:lnTo>
                          <a:pt x="15" y="1265"/>
                        </a:lnTo>
                        <a:lnTo>
                          <a:pt x="19" y="1291"/>
                        </a:lnTo>
                        <a:lnTo>
                          <a:pt x="24" y="1318"/>
                        </a:lnTo>
                        <a:lnTo>
                          <a:pt x="31" y="1344"/>
                        </a:lnTo>
                        <a:lnTo>
                          <a:pt x="37" y="1370"/>
                        </a:lnTo>
                        <a:lnTo>
                          <a:pt x="44" y="1397"/>
                        </a:lnTo>
                        <a:lnTo>
                          <a:pt x="52" y="1422"/>
                        </a:lnTo>
                        <a:lnTo>
                          <a:pt x="60" y="1448"/>
                        </a:lnTo>
                        <a:lnTo>
                          <a:pt x="69" y="1473"/>
                        </a:lnTo>
                        <a:lnTo>
                          <a:pt x="79" y="1497"/>
                        </a:lnTo>
                        <a:lnTo>
                          <a:pt x="89" y="1523"/>
                        </a:lnTo>
                        <a:lnTo>
                          <a:pt x="100" y="1547"/>
                        </a:lnTo>
                        <a:lnTo>
                          <a:pt x="111" y="1571"/>
                        </a:lnTo>
                        <a:lnTo>
                          <a:pt x="124" y="1595"/>
                        </a:lnTo>
                        <a:lnTo>
                          <a:pt x="137" y="1619"/>
                        </a:lnTo>
                        <a:lnTo>
                          <a:pt x="149" y="1642"/>
                        </a:lnTo>
                        <a:lnTo>
                          <a:pt x="164" y="1665"/>
                        </a:lnTo>
                        <a:lnTo>
                          <a:pt x="179" y="1688"/>
                        </a:lnTo>
                        <a:lnTo>
                          <a:pt x="194" y="1711"/>
                        </a:lnTo>
                        <a:lnTo>
                          <a:pt x="210" y="1734"/>
                        </a:lnTo>
                        <a:lnTo>
                          <a:pt x="227" y="1757"/>
                        </a:lnTo>
                        <a:lnTo>
                          <a:pt x="244" y="1779"/>
                        </a:lnTo>
                        <a:lnTo>
                          <a:pt x="261" y="1801"/>
                        </a:lnTo>
                        <a:lnTo>
                          <a:pt x="280" y="1822"/>
                        </a:lnTo>
                        <a:lnTo>
                          <a:pt x="299" y="1844"/>
                        </a:lnTo>
                        <a:lnTo>
                          <a:pt x="319" y="1865"/>
                        </a:lnTo>
                        <a:lnTo>
                          <a:pt x="339" y="1886"/>
                        </a:lnTo>
                        <a:lnTo>
                          <a:pt x="359" y="1905"/>
                        </a:lnTo>
                        <a:lnTo>
                          <a:pt x="380" y="1925"/>
                        </a:lnTo>
                        <a:lnTo>
                          <a:pt x="400" y="1944"/>
                        </a:lnTo>
                        <a:lnTo>
                          <a:pt x="421" y="1962"/>
                        </a:lnTo>
                        <a:lnTo>
                          <a:pt x="442" y="1980"/>
                        </a:lnTo>
                        <a:lnTo>
                          <a:pt x="464" y="1997"/>
                        </a:lnTo>
                        <a:lnTo>
                          <a:pt x="485" y="2012"/>
                        </a:lnTo>
                        <a:lnTo>
                          <a:pt x="507" y="2028"/>
                        </a:lnTo>
                        <a:lnTo>
                          <a:pt x="529" y="2043"/>
                        </a:lnTo>
                        <a:lnTo>
                          <a:pt x="551" y="2058"/>
                        </a:lnTo>
                        <a:lnTo>
                          <a:pt x="573" y="2071"/>
                        </a:lnTo>
                        <a:lnTo>
                          <a:pt x="596" y="2084"/>
                        </a:lnTo>
                        <a:lnTo>
                          <a:pt x="618" y="2096"/>
                        </a:lnTo>
                        <a:lnTo>
                          <a:pt x="641" y="2108"/>
                        </a:lnTo>
                        <a:lnTo>
                          <a:pt x="665" y="2118"/>
                        </a:lnTo>
                        <a:lnTo>
                          <a:pt x="688" y="2129"/>
                        </a:lnTo>
                        <a:lnTo>
                          <a:pt x="712" y="2138"/>
                        </a:lnTo>
                        <a:lnTo>
                          <a:pt x="737" y="2147"/>
                        </a:lnTo>
                        <a:lnTo>
                          <a:pt x="761" y="2155"/>
                        </a:lnTo>
                        <a:lnTo>
                          <a:pt x="785" y="2162"/>
                        </a:lnTo>
                        <a:lnTo>
                          <a:pt x="809" y="2170"/>
                        </a:lnTo>
                        <a:lnTo>
                          <a:pt x="834" y="2176"/>
                        </a:lnTo>
                        <a:lnTo>
                          <a:pt x="859" y="2181"/>
                        </a:lnTo>
                        <a:lnTo>
                          <a:pt x="884" y="2187"/>
                        </a:lnTo>
                        <a:lnTo>
                          <a:pt x="910" y="2191"/>
                        </a:lnTo>
                        <a:lnTo>
                          <a:pt x="936" y="2194"/>
                        </a:lnTo>
                        <a:lnTo>
                          <a:pt x="962" y="2197"/>
                        </a:lnTo>
                        <a:lnTo>
                          <a:pt x="988" y="2199"/>
                        </a:lnTo>
                        <a:lnTo>
                          <a:pt x="1015" y="2201"/>
                        </a:lnTo>
                        <a:lnTo>
                          <a:pt x="1042" y="2201"/>
                        </a:lnTo>
                        <a:lnTo>
                          <a:pt x="1068" y="2202"/>
                        </a:lnTo>
                        <a:lnTo>
                          <a:pt x="1096" y="2201"/>
                        </a:lnTo>
                        <a:lnTo>
                          <a:pt x="1125" y="2201"/>
                        </a:lnTo>
                        <a:lnTo>
                          <a:pt x="1152" y="2199"/>
                        </a:lnTo>
                        <a:lnTo>
                          <a:pt x="1179" y="2197"/>
                        </a:lnTo>
                        <a:lnTo>
                          <a:pt x="1206" y="2194"/>
                        </a:lnTo>
                        <a:lnTo>
                          <a:pt x="1233" y="2191"/>
                        </a:lnTo>
                        <a:lnTo>
                          <a:pt x="1260" y="2187"/>
                        </a:lnTo>
                        <a:lnTo>
                          <a:pt x="1286" y="2181"/>
                        </a:lnTo>
                        <a:lnTo>
                          <a:pt x="1312" y="2176"/>
                        </a:lnTo>
                        <a:lnTo>
                          <a:pt x="1338" y="2170"/>
                        </a:lnTo>
                        <a:lnTo>
                          <a:pt x="1364" y="2162"/>
                        </a:lnTo>
                        <a:lnTo>
                          <a:pt x="1389" y="2155"/>
                        </a:lnTo>
                        <a:lnTo>
                          <a:pt x="1414" y="2147"/>
                        </a:lnTo>
                        <a:lnTo>
                          <a:pt x="1439" y="2138"/>
                        </a:lnTo>
                        <a:lnTo>
                          <a:pt x="1463" y="2129"/>
                        </a:lnTo>
                        <a:lnTo>
                          <a:pt x="1489" y="2118"/>
                        </a:lnTo>
                        <a:lnTo>
                          <a:pt x="1513" y="2108"/>
                        </a:lnTo>
                        <a:lnTo>
                          <a:pt x="1536" y="2096"/>
                        </a:lnTo>
                        <a:lnTo>
                          <a:pt x="1560" y="2084"/>
                        </a:lnTo>
                        <a:lnTo>
                          <a:pt x="1584" y="2071"/>
                        </a:lnTo>
                        <a:lnTo>
                          <a:pt x="1607" y="2058"/>
                        </a:lnTo>
                        <a:lnTo>
                          <a:pt x="1630" y="2043"/>
                        </a:lnTo>
                        <a:lnTo>
                          <a:pt x="1652" y="2028"/>
                        </a:lnTo>
                        <a:lnTo>
                          <a:pt x="1675" y="2012"/>
                        </a:lnTo>
                        <a:lnTo>
                          <a:pt x="1697" y="1997"/>
                        </a:lnTo>
                        <a:lnTo>
                          <a:pt x="1719" y="1980"/>
                        </a:lnTo>
                        <a:lnTo>
                          <a:pt x="1741" y="1962"/>
                        </a:lnTo>
                        <a:lnTo>
                          <a:pt x="1763" y="1944"/>
                        </a:lnTo>
                        <a:lnTo>
                          <a:pt x="1785" y="1925"/>
                        </a:lnTo>
                        <a:lnTo>
                          <a:pt x="1806" y="1905"/>
                        </a:lnTo>
                        <a:lnTo>
                          <a:pt x="1827" y="1886"/>
                        </a:lnTo>
                        <a:lnTo>
                          <a:pt x="1848" y="1865"/>
                        </a:lnTo>
                        <a:lnTo>
                          <a:pt x="1868" y="1844"/>
                        </a:lnTo>
                        <a:lnTo>
                          <a:pt x="1888" y="1822"/>
                        </a:lnTo>
                        <a:lnTo>
                          <a:pt x="1906" y="1801"/>
                        </a:lnTo>
                        <a:lnTo>
                          <a:pt x="1925" y="1779"/>
                        </a:lnTo>
                        <a:lnTo>
                          <a:pt x="1943" y="1757"/>
                        </a:lnTo>
                        <a:lnTo>
                          <a:pt x="1960" y="1734"/>
                        </a:lnTo>
                        <a:lnTo>
                          <a:pt x="1975" y="1711"/>
                        </a:lnTo>
                        <a:lnTo>
                          <a:pt x="1991" y="1688"/>
                        </a:lnTo>
                        <a:lnTo>
                          <a:pt x="2007" y="1665"/>
                        </a:lnTo>
                        <a:lnTo>
                          <a:pt x="2021" y="1642"/>
                        </a:lnTo>
                        <a:lnTo>
                          <a:pt x="2035" y="1619"/>
                        </a:lnTo>
                        <a:lnTo>
                          <a:pt x="2048" y="1595"/>
                        </a:lnTo>
                        <a:lnTo>
                          <a:pt x="2060" y="1571"/>
                        </a:lnTo>
                        <a:lnTo>
                          <a:pt x="2072" y="1547"/>
                        </a:lnTo>
                        <a:lnTo>
                          <a:pt x="2083" y="1523"/>
                        </a:lnTo>
                        <a:lnTo>
                          <a:pt x="2094" y="1497"/>
                        </a:lnTo>
                        <a:lnTo>
                          <a:pt x="2104" y="1473"/>
                        </a:lnTo>
                        <a:lnTo>
                          <a:pt x="2114" y="1448"/>
                        </a:lnTo>
                        <a:lnTo>
                          <a:pt x="2122" y="1422"/>
                        </a:lnTo>
                        <a:lnTo>
                          <a:pt x="2131" y="1397"/>
                        </a:lnTo>
                        <a:lnTo>
                          <a:pt x="2138" y="1370"/>
                        </a:lnTo>
                        <a:lnTo>
                          <a:pt x="2144" y="1344"/>
                        </a:lnTo>
                        <a:lnTo>
                          <a:pt x="2151" y="1318"/>
                        </a:lnTo>
                        <a:lnTo>
                          <a:pt x="2156" y="1291"/>
                        </a:lnTo>
                        <a:lnTo>
                          <a:pt x="2161" y="1265"/>
                        </a:lnTo>
                        <a:lnTo>
                          <a:pt x="2165" y="1237"/>
                        </a:lnTo>
                        <a:lnTo>
                          <a:pt x="2168" y="1210"/>
                        </a:lnTo>
                        <a:lnTo>
                          <a:pt x="2171" y="1182"/>
                        </a:lnTo>
                        <a:lnTo>
                          <a:pt x="2174" y="1154"/>
                        </a:lnTo>
                        <a:lnTo>
                          <a:pt x="2176" y="1126"/>
                        </a:lnTo>
                        <a:lnTo>
                          <a:pt x="2177" y="1098"/>
                        </a:lnTo>
                        <a:lnTo>
                          <a:pt x="2177" y="1069"/>
                        </a:lnTo>
                        <a:lnTo>
                          <a:pt x="2177" y="1042"/>
                        </a:lnTo>
                        <a:lnTo>
                          <a:pt x="2176" y="1015"/>
                        </a:lnTo>
                        <a:lnTo>
                          <a:pt x="2174" y="989"/>
                        </a:lnTo>
                        <a:lnTo>
                          <a:pt x="2171" y="962"/>
                        </a:lnTo>
                        <a:lnTo>
                          <a:pt x="2168" y="936"/>
                        </a:lnTo>
                        <a:lnTo>
                          <a:pt x="2165" y="911"/>
                        </a:lnTo>
                        <a:lnTo>
                          <a:pt x="2161" y="885"/>
                        </a:lnTo>
                        <a:lnTo>
                          <a:pt x="2156" y="860"/>
                        </a:lnTo>
                        <a:lnTo>
                          <a:pt x="2151" y="834"/>
                        </a:lnTo>
                        <a:lnTo>
                          <a:pt x="2144" y="810"/>
                        </a:lnTo>
                        <a:lnTo>
                          <a:pt x="2138" y="785"/>
                        </a:lnTo>
                        <a:lnTo>
                          <a:pt x="2131" y="761"/>
                        </a:lnTo>
                        <a:lnTo>
                          <a:pt x="2122" y="737"/>
                        </a:lnTo>
                        <a:lnTo>
                          <a:pt x="2114" y="713"/>
                        </a:lnTo>
                        <a:lnTo>
                          <a:pt x="2104" y="689"/>
                        </a:lnTo>
                        <a:lnTo>
                          <a:pt x="2094" y="666"/>
                        </a:lnTo>
                        <a:lnTo>
                          <a:pt x="2083" y="642"/>
                        </a:lnTo>
                        <a:lnTo>
                          <a:pt x="2072" y="619"/>
                        </a:lnTo>
                        <a:lnTo>
                          <a:pt x="2060" y="596"/>
                        </a:lnTo>
                        <a:lnTo>
                          <a:pt x="2048" y="573"/>
                        </a:lnTo>
                        <a:lnTo>
                          <a:pt x="2035" y="551"/>
                        </a:lnTo>
                        <a:lnTo>
                          <a:pt x="2021" y="529"/>
                        </a:lnTo>
                        <a:lnTo>
                          <a:pt x="2007" y="507"/>
                        </a:lnTo>
                        <a:lnTo>
                          <a:pt x="1991" y="485"/>
                        </a:lnTo>
                        <a:lnTo>
                          <a:pt x="1975" y="464"/>
                        </a:lnTo>
                        <a:lnTo>
                          <a:pt x="1960" y="443"/>
                        </a:lnTo>
                        <a:lnTo>
                          <a:pt x="1943" y="422"/>
                        </a:lnTo>
                        <a:lnTo>
                          <a:pt x="1925" y="401"/>
                        </a:lnTo>
                        <a:lnTo>
                          <a:pt x="1906" y="380"/>
                        </a:lnTo>
                        <a:lnTo>
                          <a:pt x="1888" y="360"/>
                        </a:lnTo>
                        <a:lnTo>
                          <a:pt x="1868" y="339"/>
                        </a:lnTo>
                        <a:lnTo>
                          <a:pt x="1848" y="319"/>
                        </a:lnTo>
                        <a:lnTo>
                          <a:pt x="1827" y="299"/>
                        </a:lnTo>
                        <a:lnTo>
                          <a:pt x="1806" y="281"/>
                        </a:lnTo>
                        <a:lnTo>
                          <a:pt x="1785" y="262"/>
                        </a:lnTo>
                        <a:lnTo>
                          <a:pt x="1763" y="244"/>
                        </a:lnTo>
                        <a:lnTo>
                          <a:pt x="1741" y="227"/>
                        </a:lnTo>
                        <a:lnTo>
                          <a:pt x="1719" y="210"/>
                        </a:lnTo>
                        <a:lnTo>
                          <a:pt x="1697" y="195"/>
                        </a:lnTo>
                        <a:lnTo>
                          <a:pt x="1675" y="179"/>
                        </a:lnTo>
                        <a:lnTo>
                          <a:pt x="1652" y="164"/>
                        </a:lnTo>
                        <a:lnTo>
                          <a:pt x="1630" y="150"/>
                        </a:lnTo>
                        <a:lnTo>
                          <a:pt x="1607" y="137"/>
                        </a:lnTo>
                        <a:lnTo>
                          <a:pt x="1584" y="124"/>
                        </a:lnTo>
                        <a:lnTo>
                          <a:pt x="1560" y="112"/>
                        </a:lnTo>
                        <a:lnTo>
                          <a:pt x="1536" y="100"/>
                        </a:lnTo>
                        <a:lnTo>
                          <a:pt x="1513" y="90"/>
                        </a:lnTo>
                        <a:lnTo>
                          <a:pt x="1489" y="79"/>
                        </a:lnTo>
                        <a:lnTo>
                          <a:pt x="1463" y="70"/>
                        </a:lnTo>
                        <a:lnTo>
                          <a:pt x="1439" y="61"/>
                        </a:lnTo>
                        <a:lnTo>
                          <a:pt x="1414" y="53"/>
                        </a:lnTo>
                        <a:lnTo>
                          <a:pt x="1389" y="45"/>
                        </a:lnTo>
                        <a:lnTo>
                          <a:pt x="1364" y="37"/>
                        </a:lnTo>
                        <a:lnTo>
                          <a:pt x="1338" y="31"/>
                        </a:lnTo>
                        <a:lnTo>
                          <a:pt x="1312" y="26"/>
                        </a:lnTo>
                        <a:lnTo>
                          <a:pt x="1286" y="20"/>
                        </a:lnTo>
                        <a:lnTo>
                          <a:pt x="1260" y="15"/>
                        </a:lnTo>
                        <a:lnTo>
                          <a:pt x="1233" y="11"/>
                        </a:lnTo>
                        <a:lnTo>
                          <a:pt x="1206" y="8"/>
                        </a:lnTo>
                        <a:lnTo>
                          <a:pt x="1179" y="6"/>
                        </a:lnTo>
                        <a:lnTo>
                          <a:pt x="1152" y="3"/>
                        </a:lnTo>
                        <a:lnTo>
                          <a:pt x="1125" y="2"/>
                        </a:lnTo>
                        <a:lnTo>
                          <a:pt x="1096" y="0"/>
                        </a:lnTo>
                        <a:lnTo>
                          <a:pt x="1068" y="0"/>
                        </a:lnTo>
                        <a:close/>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sp>
                <p:nvSpPr>
                  <p:cNvPr id="481" name="Freeform 180"/>
                  <p:cNvSpPr>
                    <a:spLocks/>
                  </p:cNvSpPr>
                  <p:nvPr/>
                </p:nvSpPr>
                <p:spPr bwMode="auto">
                  <a:xfrm>
                    <a:off x="3874" y="4608"/>
                    <a:ext cx="135" cy="137"/>
                  </a:xfrm>
                  <a:custGeom>
                    <a:avLst/>
                    <a:gdLst>
                      <a:gd name="T0" fmla="*/ 481 w 2188"/>
                      <a:gd name="T1" fmla="*/ 164 h 2205"/>
                      <a:gd name="T2" fmla="*/ 395 w 2188"/>
                      <a:gd name="T3" fmla="*/ 230 h 2205"/>
                      <a:gd name="T4" fmla="*/ 318 w 2188"/>
                      <a:gd name="T5" fmla="*/ 302 h 2205"/>
                      <a:gd name="T6" fmla="*/ 249 w 2188"/>
                      <a:gd name="T7" fmla="*/ 381 h 2205"/>
                      <a:gd name="T8" fmla="*/ 188 w 2188"/>
                      <a:gd name="T9" fmla="*/ 466 h 2205"/>
                      <a:gd name="T10" fmla="*/ 135 w 2188"/>
                      <a:gd name="T11" fmla="*/ 556 h 2205"/>
                      <a:gd name="T12" fmla="*/ 90 w 2188"/>
                      <a:gd name="T13" fmla="*/ 654 h 2205"/>
                      <a:gd name="T14" fmla="*/ 52 w 2188"/>
                      <a:gd name="T15" fmla="*/ 758 h 2205"/>
                      <a:gd name="T16" fmla="*/ 23 w 2188"/>
                      <a:gd name="T17" fmla="*/ 865 h 2205"/>
                      <a:gd name="T18" fmla="*/ 6 w 2188"/>
                      <a:gd name="T19" fmla="*/ 970 h 2205"/>
                      <a:gd name="T20" fmla="*/ 0 w 2188"/>
                      <a:gd name="T21" fmla="*/ 1075 h 2205"/>
                      <a:gd name="T22" fmla="*/ 6 w 2188"/>
                      <a:gd name="T23" fmla="*/ 1178 h 2205"/>
                      <a:gd name="T24" fmla="*/ 22 w 2188"/>
                      <a:gd name="T25" fmla="*/ 1279 h 2205"/>
                      <a:gd name="T26" fmla="*/ 50 w 2188"/>
                      <a:gd name="T27" fmla="*/ 1378 h 2205"/>
                      <a:gd name="T28" fmla="*/ 90 w 2188"/>
                      <a:gd name="T29" fmla="*/ 1475 h 2205"/>
                      <a:gd name="T30" fmla="*/ 140 w 2188"/>
                      <a:gd name="T31" fmla="*/ 1572 h 2205"/>
                      <a:gd name="T32" fmla="*/ 192 w 2188"/>
                      <a:gd name="T33" fmla="*/ 1668 h 2205"/>
                      <a:gd name="T34" fmla="*/ 251 w 2188"/>
                      <a:gd name="T35" fmla="*/ 1759 h 2205"/>
                      <a:gd name="T36" fmla="*/ 316 w 2188"/>
                      <a:gd name="T37" fmla="*/ 1843 h 2205"/>
                      <a:gd name="T38" fmla="*/ 388 w 2188"/>
                      <a:gd name="T39" fmla="*/ 1918 h 2205"/>
                      <a:gd name="T40" fmla="*/ 467 w 2188"/>
                      <a:gd name="T41" fmla="*/ 1985 h 2205"/>
                      <a:gd name="T42" fmla="*/ 554 w 2188"/>
                      <a:gd name="T43" fmla="*/ 2045 h 2205"/>
                      <a:gd name="T44" fmla="*/ 648 w 2188"/>
                      <a:gd name="T45" fmla="*/ 2095 h 2205"/>
                      <a:gd name="T46" fmla="*/ 747 w 2188"/>
                      <a:gd name="T47" fmla="*/ 2138 h 2205"/>
                      <a:gd name="T48" fmla="*/ 853 w 2188"/>
                      <a:gd name="T49" fmla="*/ 2172 h 2205"/>
                      <a:gd name="T50" fmla="*/ 959 w 2188"/>
                      <a:gd name="T51" fmla="*/ 2194 h 2205"/>
                      <a:gd name="T52" fmla="*/ 1065 w 2188"/>
                      <a:gd name="T53" fmla="*/ 2204 h 2205"/>
                      <a:gd name="T54" fmla="*/ 1172 w 2188"/>
                      <a:gd name="T55" fmla="*/ 2202 h 2205"/>
                      <a:gd name="T56" fmla="*/ 1278 w 2188"/>
                      <a:gd name="T57" fmla="*/ 2188 h 2205"/>
                      <a:gd name="T58" fmla="*/ 1385 w 2188"/>
                      <a:gd name="T59" fmla="*/ 2163 h 2205"/>
                      <a:gd name="T60" fmla="*/ 1493 w 2188"/>
                      <a:gd name="T61" fmla="*/ 2125 h 2205"/>
                      <a:gd name="T62" fmla="*/ 1601 w 2188"/>
                      <a:gd name="T63" fmla="*/ 2076 h 2205"/>
                      <a:gd name="T64" fmla="*/ 1778 w 2188"/>
                      <a:gd name="T65" fmla="*/ 1960 h 2205"/>
                      <a:gd name="T66" fmla="*/ 1942 w 2188"/>
                      <a:gd name="T67" fmla="*/ 1813 h 2205"/>
                      <a:gd name="T68" fmla="*/ 2065 w 2188"/>
                      <a:gd name="T69" fmla="*/ 1652 h 2205"/>
                      <a:gd name="T70" fmla="*/ 2145 w 2188"/>
                      <a:gd name="T71" fmla="*/ 1478 h 2205"/>
                      <a:gd name="T72" fmla="*/ 2185 w 2188"/>
                      <a:gd name="T73" fmla="*/ 1290 h 2205"/>
                      <a:gd name="T74" fmla="*/ 2182 w 2188"/>
                      <a:gd name="T75" fmla="*/ 1089 h 2205"/>
                      <a:gd name="T76" fmla="*/ 2138 w 2188"/>
                      <a:gd name="T77" fmla="*/ 873 h 2205"/>
                      <a:gd name="T78" fmla="*/ 2052 w 2188"/>
                      <a:gd name="T79" fmla="*/ 644 h 2205"/>
                      <a:gd name="T80" fmla="*/ 1984 w 2188"/>
                      <a:gd name="T81" fmla="*/ 513 h 2205"/>
                      <a:gd name="T82" fmla="*/ 1925 w 2188"/>
                      <a:gd name="T83" fmla="*/ 425 h 2205"/>
                      <a:gd name="T84" fmla="*/ 1859 w 2188"/>
                      <a:gd name="T85" fmla="*/ 345 h 2205"/>
                      <a:gd name="T86" fmla="*/ 1786 w 2188"/>
                      <a:gd name="T87" fmla="*/ 273 h 2205"/>
                      <a:gd name="T88" fmla="*/ 1704 w 2188"/>
                      <a:gd name="T89" fmla="*/ 209 h 2205"/>
                      <a:gd name="T90" fmla="*/ 1616 w 2188"/>
                      <a:gd name="T91" fmla="*/ 152 h 2205"/>
                      <a:gd name="T92" fmla="*/ 1519 w 2188"/>
                      <a:gd name="T93" fmla="*/ 105 h 2205"/>
                      <a:gd name="T94" fmla="*/ 1415 w 2188"/>
                      <a:gd name="T95" fmla="*/ 65 h 2205"/>
                      <a:gd name="T96" fmla="*/ 1307 w 2188"/>
                      <a:gd name="T97" fmla="*/ 34 h 2205"/>
                      <a:gd name="T98" fmla="*/ 1199 w 2188"/>
                      <a:gd name="T99" fmla="*/ 12 h 2205"/>
                      <a:gd name="T100" fmla="*/ 1093 w 2188"/>
                      <a:gd name="T101" fmla="*/ 1 h 2205"/>
                      <a:gd name="T102" fmla="*/ 987 w 2188"/>
                      <a:gd name="T103" fmla="*/ 1 h 2205"/>
                      <a:gd name="T104" fmla="*/ 883 w 2188"/>
                      <a:gd name="T105" fmla="*/ 12 h 2205"/>
                      <a:gd name="T106" fmla="*/ 779 w 2188"/>
                      <a:gd name="T107" fmla="*/ 33 h 2205"/>
                      <a:gd name="T108" fmla="*/ 676 w 2188"/>
                      <a:gd name="T109" fmla="*/ 64 h 2205"/>
                      <a:gd name="T110" fmla="*/ 575 w 2188"/>
                      <a:gd name="T111" fmla="*/ 106 h 22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8"/>
                      <a:gd name="T169" fmla="*/ 0 h 2205"/>
                      <a:gd name="T170" fmla="*/ 2188 w 2188"/>
                      <a:gd name="T171" fmla="*/ 2205 h 22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8" h="2205">
                        <a:moveTo>
                          <a:pt x="550" y="118"/>
                        </a:moveTo>
                        <a:lnTo>
                          <a:pt x="526" y="132"/>
                        </a:lnTo>
                        <a:lnTo>
                          <a:pt x="503" y="148"/>
                        </a:lnTo>
                        <a:lnTo>
                          <a:pt x="481" y="164"/>
                        </a:lnTo>
                        <a:lnTo>
                          <a:pt x="459" y="180"/>
                        </a:lnTo>
                        <a:lnTo>
                          <a:pt x="437" y="196"/>
                        </a:lnTo>
                        <a:lnTo>
                          <a:pt x="416" y="213"/>
                        </a:lnTo>
                        <a:lnTo>
                          <a:pt x="395" y="230"/>
                        </a:lnTo>
                        <a:lnTo>
                          <a:pt x="375" y="248"/>
                        </a:lnTo>
                        <a:lnTo>
                          <a:pt x="356" y="266"/>
                        </a:lnTo>
                        <a:lnTo>
                          <a:pt x="337" y="283"/>
                        </a:lnTo>
                        <a:lnTo>
                          <a:pt x="318" y="302"/>
                        </a:lnTo>
                        <a:lnTo>
                          <a:pt x="300" y="321"/>
                        </a:lnTo>
                        <a:lnTo>
                          <a:pt x="283" y="341"/>
                        </a:lnTo>
                        <a:lnTo>
                          <a:pt x="266" y="361"/>
                        </a:lnTo>
                        <a:lnTo>
                          <a:pt x="249" y="381"/>
                        </a:lnTo>
                        <a:lnTo>
                          <a:pt x="233" y="401"/>
                        </a:lnTo>
                        <a:lnTo>
                          <a:pt x="217" y="423"/>
                        </a:lnTo>
                        <a:lnTo>
                          <a:pt x="203" y="444"/>
                        </a:lnTo>
                        <a:lnTo>
                          <a:pt x="188" y="466"/>
                        </a:lnTo>
                        <a:lnTo>
                          <a:pt x="174" y="488"/>
                        </a:lnTo>
                        <a:lnTo>
                          <a:pt x="161" y="510"/>
                        </a:lnTo>
                        <a:lnTo>
                          <a:pt x="147" y="533"/>
                        </a:lnTo>
                        <a:lnTo>
                          <a:pt x="135" y="556"/>
                        </a:lnTo>
                        <a:lnTo>
                          <a:pt x="123" y="580"/>
                        </a:lnTo>
                        <a:lnTo>
                          <a:pt x="112" y="604"/>
                        </a:lnTo>
                        <a:lnTo>
                          <a:pt x="100" y="629"/>
                        </a:lnTo>
                        <a:lnTo>
                          <a:pt x="90" y="654"/>
                        </a:lnTo>
                        <a:lnTo>
                          <a:pt x="79" y="679"/>
                        </a:lnTo>
                        <a:lnTo>
                          <a:pt x="70" y="705"/>
                        </a:lnTo>
                        <a:lnTo>
                          <a:pt x="60" y="731"/>
                        </a:lnTo>
                        <a:lnTo>
                          <a:pt x="52" y="758"/>
                        </a:lnTo>
                        <a:lnTo>
                          <a:pt x="43" y="784"/>
                        </a:lnTo>
                        <a:lnTo>
                          <a:pt x="36" y="811"/>
                        </a:lnTo>
                        <a:lnTo>
                          <a:pt x="29" y="838"/>
                        </a:lnTo>
                        <a:lnTo>
                          <a:pt x="23" y="865"/>
                        </a:lnTo>
                        <a:lnTo>
                          <a:pt x="18" y="892"/>
                        </a:lnTo>
                        <a:lnTo>
                          <a:pt x="13" y="918"/>
                        </a:lnTo>
                        <a:lnTo>
                          <a:pt x="9" y="944"/>
                        </a:lnTo>
                        <a:lnTo>
                          <a:pt x="6" y="970"/>
                        </a:lnTo>
                        <a:lnTo>
                          <a:pt x="4" y="997"/>
                        </a:lnTo>
                        <a:lnTo>
                          <a:pt x="1" y="1023"/>
                        </a:lnTo>
                        <a:lnTo>
                          <a:pt x="0" y="1049"/>
                        </a:lnTo>
                        <a:lnTo>
                          <a:pt x="0" y="1075"/>
                        </a:lnTo>
                        <a:lnTo>
                          <a:pt x="0" y="1101"/>
                        </a:lnTo>
                        <a:lnTo>
                          <a:pt x="1" y="1127"/>
                        </a:lnTo>
                        <a:lnTo>
                          <a:pt x="4" y="1152"/>
                        </a:lnTo>
                        <a:lnTo>
                          <a:pt x="6" y="1178"/>
                        </a:lnTo>
                        <a:lnTo>
                          <a:pt x="9" y="1203"/>
                        </a:lnTo>
                        <a:lnTo>
                          <a:pt x="13" y="1229"/>
                        </a:lnTo>
                        <a:lnTo>
                          <a:pt x="17" y="1254"/>
                        </a:lnTo>
                        <a:lnTo>
                          <a:pt x="22" y="1279"/>
                        </a:lnTo>
                        <a:lnTo>
                          <a:pt x="28" y="1304"/>
                        </a:lnTo>
                        <a:lnTo>
                          <a:pt x="35" y="1328"/>
                        </a:lnTo>
                        <a:lnTo>
                          <a:pt x="42" y="1353"/>
                        </a:lnTo>
                        <a:lnTo>
                          <a:pt x="50" y="1378"/>
                        </a:lnTo>
                        <a:lnTo>
                          <a:pt x="59" y="1403"/>
                        </a:lnTo>
                        <a:lnTo>
                          <a:pt x="69" y="1427"/>
                        </a:lnTo>
                        <a:lnTo>
                          <a:pt x="78" y="1451"/>
                        </a:lnTo>
                        <a:lnTo>
                          <a:pt x="90" y="1475"/>
                        </a:lnTo>
                        <a:lnTo>
                          <a:pt x="101" y="1499"/>
                        </a:lnTo>
                        <a:lnTo>
                          <a:pt x="113" y="1523"/>
                        </a:lnTo>
                        <a:lnTo>
                          <a:pt x="126" y="1547"/>
                        </a:lnTo>
                        <a:lnTo>
                          <a:pt x="140" y="1572"/>
                        </a:lnTo>
                        <a:lnTo>
                          <a:pt x="154" y="1595"/>
                        </a:lnTo>
                        <a:lnTo>
                          <a:pt x="166" y="1620"/>
                        </a:lnTo>
                        <a:lnTo>
                          <a:pt x="180" y="1644"/>
                        </a:lnTo>
                        <a:lnTo>
                          <a:pt x="192" y="1668"/>
                        </a:lnTo>
                        <a:lnTo>
                          <a:pt x="207" y="1692"/>
                        </a:lnTo>
                        <a:lnTo>
                          <a:pt x="221" y="1715"/>
                        </a:lnTo>
                        <a:lnTo>
                          <a:pt x="235" y="1737"/>
                        </a:lnTo>
                        <a:lnTo>
                          <a:pt x="251" y="1759"/>
                        </a:lnTo>
                        <a:lnTo>
                          <a:pt x="267" y="1781"/>
                        </a:lnTo>
                        <a:lnTo>
                          <a:pt x="283" y="1802"/>
                        </a:lnTo>
                        <a:lnTo>
                          <a:pt x="299" y="1823"/>
                        </a:lnTo>
                        <a:lnTo>
                          <a:pt x="316" y="1843"/>
                        </a:lnTo>
                        <a:lnTo>
                          <a:pt x="334" y="1862"/>
                        </a:lnTo>
                        <a:lnTo>
                          <a:pt x="352" y="1882"/>
                        </a:lnTo>
                        <a:lnTo>
                          <a:pt x="370" y="1900"/>
                        </a:lnTo>
                        <a:lnTo>
                          <a:pt x="388" y="1918"/>
                        </a:lnTo>
                        <a:lnTo>
                          <a:pt x="407" y="1936"/>
                        </a:lnTo>
                        <a:lnTo>
                          <a:pt x="427" y="1952"/>
                        </a:lnTo>
                        <a:lnTo>
                          <a:pt x="447" y="1969"/>
                        </a:lnTo>
                        <a:lnTo>
                          <a:pt x="467" y="1985"/>
                        </a:lnTo>
                        <a:lnTo>
                          <a:pt x="488" y="2001"/>
                        </a:lnTo>
                        <a:lnTo>
                          <a:pt x="510" y="2015"/>
                        </a:lnTo>
                        <a:lnTo>
                          <a:pt x="531" y="2030"/>
                        </a:lnTo>
                        <a:lnTo>
                          <a:pt x="554" y="2045"/>
                        </a:lnTo>
                        <a:lnTo>
                          <a:pt x="576" y="2057"/>
                        </a:lnTo>
                        <a:lnTo>
                          <a:pt x="599" y="2071"/>
                        </a:lnTo>
                        <a:lnTo>
                          <a:pt x="623" y="2083"/>
                        </a:lnTo>
                        <a:lnTo>
                          <a:pt x="648" y="2095"/>
                        </a:lnTo>
                        <a:lnTo>
                          <a:pt x="672" y="2107"/>
                        </a:lnTo>
                        <a:lnTo>
                          <a:pt x="697" y="2118"/>
                        </a:lnTo>
                        <a:lnTo>
                          <a:pt x="722" y="2129"/>
                        </a:lnTo>
                        <a:lnTo>
                          <a:pt x="747" y="2138"/>
                        </a:lnTo>
                        <a:lnTo>
                          <a:pt x="774" y="2147"/>
                        </a:lnTo>
                        <a:lnTo>
                          <a:pt x="801" y="2156"/>
                        </a:lnTo>
                        <a:lnTo>
                          <a:pt x="827" y="2164"/>
                        </a:lnTo>
                        <a:lnTo>
                          <a:pt x="853" y="2172"/>
                        </a:lnTo>
                        <a:lnTo>
                          <a:pt x="880" y="2179"/>
                        </a:lnTo>
                        <a:lnTo>
                          <a:pt x="907" y="2184"/>
                        </a:lnTo>
                        <a:lnTo>
                          <a:pt x="933" y="2189"/>
                        </a:lnTo>
                        <a:lnTo>
                          <a:pt x="959" y="2194"/>
                        </a:lnTo>
                        <a:lnTo>
                          <a:pt x="986" y="2198"/>
                        </a:lnTo>
                        <a:lnTo>
                          <a:pt x="1013" y="2201"/>
                        </a:lnTo>
                        <a:lnTo>
                          <a:pt x="1039" y="2203"/>
                        </a:lnTo>
                        <a:lnTo>
                          <a:pt x="1065" y="2204"/>
                        </a:lnTo>
                        <a:lnTo>
                          <a:pt x="1092" y="2205"/>
                        </a:lnTo>
                        <a:lnTo>
                          <a:pt x="1119" y="2205"/>
                        </a:lnTo>
                        <a:lnTo>
                          <a:pt x="1145" y="2204"/>
                        </a:lnTo>
                        <a:lnTo>
                          <a:pt x="1172" y="2202"/>
                        </a:lnTo>
                        <a:lnTo>
                          <a:pt x="1198" y="2200"/>
                        </a:lnTo>
                        <a:lnTo>
                          <a:pt x="1226" y="2197"/>
                        </a:lnTo>
                        <a:lnTo>
                          <a:pt x="1252" y="2194"/>
                        </a:lnTo>
                        <a:lnTo>
                          <a:pt x="1278" y="2188"/>
                        </a:lnTo>
                        <a:lnTo>
                          <a:pt x="1305" y="2183"/>
                        </a:lnTo>
                        <a:lnTo>
                          <a:pt x="1331" y="2178"/>
                        </a:lnTo>
                        <a:lnTo>
                          <a:pt x="1359" y="2171"/>
                        </a:lnTo>
                        <a:lnTo>
                          <a:pt x="1385" y="2163"/>
                        </a:lnTo>
                        <a:lnTo>
                          <a:pt x="1412" y="2155"/>
                        </a:lnTo>
                        <a:lnTo>
                          <a:pt x="1438" y="2145"/>
                        </a:lnTo>
                        <a:lnTo>
                          <a:pt x="1466" y="2136"/>
                        </a:lnTo>
                        <a:lnTo>
                          <a:pt x="1493" y="2125"/>
                        </a:lnTo>
                        <a:lnTo>
                          <a:pt x="1519" y="2114"/>
                        </a:lnTo>
                        <a:lnTo>
                          <a:pt x="1546" y="2102"/>
                        </a:lnTo>
                        <a:lnTo>
                          <a:pt x="1574" y="2090"/>
                        </a:lnTo>
                        <a:lnTo>
                          <a:pt x="1601" y="2076"/>
                        </a:lnTo>
                        <a:lnTo>
                          <a:pt x="1627" y="2061"/>
                        </a:lnTo>
                        <a:lnTo>
                          <a:pt x="1681" y="2029"/>
                        </a:lnTo>
                        <a:lnTo>
                          <a:pt x="1731" y="1994"/>
                        </a:lnTo>
                        <a:lnTo>
                          <a:pt x="1778" y="1960"/>
                        </a:lnTo>
                        <a:lnTo>
                          <a:pt x="1823" y="1925"/>
                        </a:lnTo>
                        <a:lnTo>
                          <a:pt x="1865" y="1888"/>
                        </a:lnTo>
                        <a:lnTo>
                          <a:pt x="1905" y="1852"/>
                        </a:lnTo>
                        <a:lnTo>
                          <a:pt x="1942" y="1813"/>
                        </a:lnTo>
                        <a:lnTo>
                          <a:pt x="1977" y="1774"/>
                        </a:lnTo>
                        <a:lnTo>
                          <a:pt x="2009" y="1734"/>
                        </a:lnTo>
                        <a:lnTo>
                          <a:pt x="2038" y="1694"/>
                        </a:lnTo>
                        <a:lnTo>
                          <a:pt x="2065" y="1652"/>
                        </a:lnTo>
                        <a:lnTo>
                          <a:pt x="2089" y="1610"/>
                        </a:lnTo>
                        <a:lnTo>
                          <a:pt x="2111" y="1567"/>
                        </a:lnTo>
                        <a:lnTo>
                          <a:pt x="2130" y="1523"/>
                        </a:lnTo>
                        <a:lnTo>
                          <a:pt x="2145" y="1478"/>
                        </a:lnTo>
                        <a:lnTo>
                          <a:pt x="2159" y="1432"/>
                        </a:lnTo>
                        <a:lnTo>
                          <a:pt x="2171" y="1386"/>
                        </a:lnTo>
                        <a:lnTo>
                          <a:pt x="2179" y="1339"/>
                        </a:lnTo>
                        <a:lnTo>
                          <a:pt x="2185" y="1290"/>
                        </a:lnTo>
                        <a:lnTo>
                          <a:pt x="2188" y="1241"/>
                        </a:lnTo>
                        <a:lnTo>
                          <a:pt x="2188" y="1191"/>
                        </a:lnTo>
                        <a:lnTo>
                          <a:pt x="2187" y="1140"/>
                        </a:lnTo>
                        <a:lnTo>
                          <a:pt x="2182" y="1089"/>
                        </a:lnTo>
                        <a:lnTo>
                          <a:pt x="2175" y="1036"/>
                        </a:lnTo>
                        <a:lnTo>
                          <a:pt x="2165" y="983"/>
                        </a:lnTo>
                        <a:lnTo>
                          <a:pt x="2153" y="929"/>
                        </a:lnTo>
                        <a:lnTo>
                          <a:pt x="2138" y="873"/>
                        </a:lnTo>
                        <a:lnTo>
                          <a:pt x="2120" y="817"/>
                        </a:lnTo>
                        <a:lnTo>
                          <a:pt x="2100" y="761"/>
                        </a:lnTo>
                        <a:lnTo>
                          <a:pt x="2077" y="703"/>
                        </a:lnTo>
                        <a:lnTo>
                          <a:pt x="2052" y="644"/>
                        </a:lnTo>
                        <a:lnTo>
                          <a:pt x="2024" y="584"/>
                        </a:lnTo>
                        <a:lnTo>
                          <a:pt x="2011" y="560"/>
                        </a:lnTo>
                        <a:lnTo>
                          <a:pt x="1998" y="536"/>
                        </a:lnTo>
                        <a:lnTo>
                          <a:pt x="1984" y="513"/>
                        </a:lnTo>
                        <a:lnTo>
                          <a:pt x="1970" y="490"/>
                        </a:lnTo>
                        <a:lnTo>
                          <a:pt x="1956" y="468"/>
                        </a:lnTo>
                        <a:lnTo>
                          <a:pt x="1941" y="446"/>
                        </a:lnTo>
                        <a:lnTo>
                          <a:pt x="1925" y="425"/>
                        </a:lnTo>
                        <a:lnTo>
                          <a:pt x="1909" y="404"/>
                        </a:lnTo>
                        <a:lnTo>
                          <a:pt x="1894" y="384"/>
                        </a:lnTo>
                        <a:lnTo>
                          <a:pt x="1877" y="364"/>
                        </a:lnTo>
                        <a:lnTo>
                          <a:pt x="1859" y="345"/>
                        </a:lnTo>
                        <a:lnTo>
                          <a:pt x="1841" y="326"/>
                        </a:lnTo>
                        <a:lnTo>
                          <a:pt x="1823" y="308"/>
                        </a:lnTo>
                        <a:lnTo>
                          <a:pt x="1805" y="290"/>
                        </a:lnTo>
                        <a:lnTo>
                          <a:pt x="1786" y="273"/>
                        </a:lnTo>
                        <a:lnTo>
                          <a:pt x="1766" y="256"/>
                        </a:lnTo>
                        <a:lnTo>
                          <a:pt x="1746" y="239"/>
                        </a:lnTo>
                        <a:lnTo>
                          <a:pt x="1725" y="224"/>
                        </a:lnTo>
                        <a:lnTo>
                          <a:pt x="1704" y="209"/>
                        </a:lnTo>
                        <a:lnTo>
                          <a:pt x="1683" y="194"/>
                        </a:lnTo>
                        <a:lnTo>
                          <a:pt x="1661" y="180"/>
                        </a:lnTo>
                        <a:lnTo>
                          <a:pt x="1638" y="166"/>
                        </a:lnTo>
                        <a:lnTo>
                          <a:pt x="1616" y="152"/>
                        </a:lnTo>
                        <a:lnTo>
                          <a:pt x="1592" y="140"/>
                        </a:lnTo>
                        <a:lnTo>
                          <a:pt x="1569" y="127"/>
                        </a:lnTo>
                        <a:lnTo>
                          <a:pt x="1543" y="116"/>
                        </a:lnTo>
                        <a:lnTo>
                          <a:pt x="1519" y="105"/>
                        </a:lnTo>
                        <a:lnTo>
                          <a:pt x="1494" y="94"/>
                        </a:lnTo>
                        <a:lnTo>
                          <a:pt x="1468" y="84"/>
                        </a:lnTo>
                        <a:lnTo>
                          <a:pt x="1442" y="74"/>
                        </a:lnTo>
                        <a:lnTo>
                          <a:pt x="1415" y="65"/>
                        </a:lnTo>
                        <a:lnTo>
                          <a:pt x="1388" y="56"/>
                        </a:lnTo>
                        <a:lnTo>
                          <a:pt x="1361" y="48"/>
                        </a:lnTo>
                        <a:lnTo>
                          <a:pt x="1334" y="40"/>
                        </a:lnTo>
                        <a:lnTo>
                          <a:pt x="1307" y="34"/>
                        </a:lnTo>
                        <a:lnTo>
                          <a:pt x="1280" y="27"/>
                        </a:lnTo>
                        <a:lnTo>
                          <a:pt x="1253" y="21"/>
                        </a:lnTo>
                        <a:lnTo>
                          <a:pt x="1227" y="17"/>
                        </a:lnTo>
                        <a:lnTo>
                          <a:pt x="1199" y="12"/>
                        </a:lnTo>
                        <a:lnTo>
                          <a:pt x="1173" y="9"/>
                        </a:lnTo>
                        <a:lnTo>
                          <a:pt x="1146" y="5"/>
                        </a:lnTo>
                        <a:lnTo>
                          <a:pt x="1120" y="3"/>
                        </a:lnTo>
                        <a:lnTo>
                          <a:pt x="1093" y="1"/>
                        </a:lnTo>
                        <a:lnTo>
                          <a:pt x="1066" y="0"/>
                        </a:lnTo>
                        <a:lnTo>
                          <a:pt x="1040" y="0"/>
                        </a:lnTo>
                        <a:lnTo>
                          <a:pt x="1014" y="0"/>
                        </a:lnTo>
                        <a:lnTo>
                          <a:pt x="987" y="1"/>
                        </a:lnTo>
                        <a:lnTo>
                          <a:pt x="961" y="3"/>
                        </a:lnTo>
                        <a:lnTo>
                          <a:pt x="935" y="5"/>
                        </a:lnTo>
                        <a:lnTo>
                          <a:pt x="909" y="9"/>
                        </a:lnTo>
                        <a:lnTo>
                          <a:pt x="883" y="12"/>
                        </a:lnTo>
                        <a:lnTo>
                          <a:pt x="856" y="16"/>
                        </a:lnTo>
                        <a:lnTo>
                          <a:pt x="830" y="21"/>
                        </a:lnTo>
                        <a:lnTo>
                          <a:pt x="805" y="26"/>
                        </a:lnTo>
                        <a:lnTo>
                          <a:pt x="779" y="33"/>
                        </a:lnTo>
                        <a:lnTo>
                          <a:pt x="752" y="39"/>
                        </a:lnTo>
                        <a:lnTo>
                          <a:pt x="727" y="47"/>
                        </a:lnTo>
                        <a:lnTo>
                          <a:pt x="702" y="55"/>
                        </a:lnTo>
                        <a:lnTo>
                          <a:pt x="676" y="64"/>
                        </a:lnTo>
                        <a:lnTo>
                          <a:pt x="651" y="74"/>
                        </a:lnTo>
                        <a:lnTo>
                          <a:pt x="626" y="83"/>
                        </a:lnTo>
                        <a:lnTo>
                          <a:pt x="600" y="95"/>
                        </a:lnTo>
                        <a:lnTo>
                          <a:pt x="575" y="106"/>
                        </a:lnTo>
                        <a:lnTo>
                          <a:pt x="550" y="118"/>
                        </a:lnTo>
                      </a:path>
                    </a:pathLst>
                  </a:custGeom>
                  <a:grpFill/>
                  <a:ln w="9525">
                    <a:solidFill>
                      <a:srgbClr val="000000"/>
                    </a:solidFill>
                    <a:miter lim="800000"/>
                    <a:headEnd/>
                    <a:tailEnd/>
                  </a:ln>
                  <a:effectLst>
                    <a:outerShdw dist="20000" dir="5400000" rotWithShape="0">
                      <a:srgbClr val="808080">
                        <a:alpha val="37999"/>
                      </a:srgbClr>
                    </a:outerShdw>
                  </a:effectLst>
                </p:spPr>
                <p:txBody>
                  <a:bodyPr/>
                  <a:lstStyle/>
                  <a:p>
                    <a:pPr>
                      <a:defRPr/>
                    </a:pPr>
                    <a:endParaRPr lang="en-US" sz="1013">
                      <a:solidFill>
                        <a:srgbClr val="000000"/>
                      </a:solidFill>
                    </a:endParaRPr>
                  </a:p>
                </p:txBody>
              </p:sp>
            </p:grpSp>
            <p:pic>
              <p:nvPicPr>
                <p:cNvPr id="18" name="Immagine 17"/>
                <p:cNvPicPr>
                  <a:picLocks noChangeAspect="1"/>
                </p:cNvPicPr>
                <p:nvPr/>
              </p:nvPicPr>
              <p:blipFill>
                <a:blip r:embed="rId12"/>
                <a:stretch>
                  <a:fillRect/>
                </a:stretch>
              </p:blipFill>
              <p:spPr>
                <a:xfrm>
                  <a:off x="4772080" y="1475325"/>
                  <a:ext cx="1646483" cy="1267021"/>
                </a:xfrm>
                <a:prstGeom prst="rect">
                  <a:avLst/>
                </a:prstGeom>
                <a:ln w="38100">
                  <a:solidFill>
                    <a:srgbClr val="125E89"/>
                  </a:solidFill>
                </a:ln>
              </p:spPr>
            </p:pic>
            <p:pic>
              <p:nvPicPr>
                <p:cNvPr id="19" name="Immagine 18"/>
                <p:cNvPicPr>
                  <a:picLocks noChangeAspect="1"/>
                </p:cNvPicPr>
                <p:nvPr/>
              </p:nvPicPr>
              <p:blipFill>
                <a:blip r:embed="rId13"/>
                <a:stretch>
                  <a:fillRect/>
                </a:stretch>
              </p:blipFill>
              <p:spPr>
                <a:xfrm>
                  <a:off x="6554862" y="1455508"/>
                  <a:ext cx="1886701" cy="1255514"/>
                </a:xfrm>
                <a:prstGeom prst="rect">
                  <a:avLst/>
                </a:prstGeom>
                <a:ln w="28575">
                  <a:solidFill>
                    <a:srgbClr val="125E89"/>
                  </a:solidFill>
                </a:ln>
              </p:spPr>
            </p:pic>
          </p:grpSp>
        </p:grpSp>
      </p:grpSp>
      <p:sp>
        <p:nvSpPr>
          <p:cNvPr id="30" name="Segnaposto data 29"/>
          <p:cNvSpPr>
            <a:spLocks noGrp="1"/>
          </p:cNvSpPr>
          <p:nvPr>
            <p:ph type="dt" sz="half" idx="4294967295"/>
          </p:nvPr>
        </p:nvSpPr>
        <p:spPr>
          <a:xfrm>
            <a:off x="96892" y="1652700"/>
            <a:ext cx="2236347" cy="706679"/>
          </a:xfrm>
          <a:prstGeom prst="rect">
            <a:avLst/>
          </a:prstGeom>
        </p:spPr>
        <p:txBody>
          <a:bodyPr/>
          <a:lstStyle/>
          <a:p>
            <a:r>
              <a:rPr lang="en-GB" sz="2000" b="1" noProof="0" dirty="0" smtClean="0">
                <a:solidFill>
                  <a:srgbClr val="1F497D"/>
                </a:solidFill>
              </a:rPr>
              <a:t>48 Blue Growth related VREs</a:t>
            </a:r>
            <a:endParaRPr lang="en-GB" sz="2000" b="1" noProof="0" dirty="0" smtClean="0">
              <a:solidFill>
                <a:srgbClr val="1F497D"/>
              </a:solidFill>
            </a:endParaRPr>
          </a:p>
        </p:txBody>
      </p:sp>
      <p:pic>
        <p:nvPicPr>
          <p:cNvPr id="124" name="Immagine 123"/>
          <p:cNvPicPr>
            <a:picLocks noChangeAspect="1"/>
          </p:cNvPicPr>
          <p:nvPr/>
        </p:nvPicPr>
        <p:blipFill>
          <a:blip r:embed="rId14"/>
          <a:stretch>
            <a:fillRect/>
          </a:stretch>
        </p:blipFill>
        <p:spPr>
          <a:xfrm>
            <a:off x="3095110" y="5272474"/>
            <a:ext cx="502838" cy="271268"/>
          </a:xfrm>
          <a:prstGeom prst="rect">
            <a:avLst/>
          </a:prstGeom>
        </p:spPr>
      </p:pic>
      <p:pic>
        <p:nvPicPr>
          <p:cNvPr id="3" name="Immagine 2"/>
          <p:cNvPicPr>
            <a:picLocks noChangeAspect="1"/>
          </p:cNvPicPr>
          <p:nvPr/>
        </p:nvPicPr>
        <p:blipFill>
          <a:blip r:embed="rId15"/>
          <a:stretch>
            <a:fillRect/>
          </a:stretch>
        </p:blipFill>
        <p:spPr>
          <a:xfrm>
            <a:off x="5044453" y="5276450"/>
            <a:ext cx="601509" cy="367334"/>
          </a:xfrm>
          <a:prstGeom prst="rect">
            <a:avLst/>
          </a:prstGeom>
        </p:spPr>
      </p:pic>
      <p:sp>
        <p:nvSpPr>
          <p:cNvPr id="127" name="TextBox 15"/>
          <p:cNvSpPr txBox="1">
            <a:spLocks noChangeAspect="1" noChangeArrowheads="1"/>
          </p:cNvSpPr>
          <p:nvPr/>
        </p:nvSpPr>
        <p:spPr bwMode="auto">
          <a:xfrm>
            <a:off x="3937074" y="6013076"/>
            <a:ext cx="3903284" cy="236598"/>
          </a:xfrm>
          <a:prstGeom prst="rect">
            <a:avLst/>
          </a:prstGeom>
          <a:noFill/>
          <a:ln w="9525">
            <a:noFill/>
            <a:miter lim="800000"/>
            <a:headEnd/>
            <a:tailEnd/>
          </a:ln>
        </p:spPr>
        <p:txBody>
          <a:bodyPr wrap="square" lIns="51431" tIns="25715" rIns="51431" bIns="25715">
            <a:spAutoFit/>
          </a:bodyPr>
          <a:lstStyle/>
          <a:p>
            <a:r>
              <a:rPr lang="en-US" sz="1200" b="1" dirty="0">
                <a:solidFill>
                  <a:schemeClr val="accent1"/>
                </a:solidFill>
              </a:rPr>
              <a:t>External e-Infrastructures, repositories &amp; services</a:t>
            </a:r>
          </a:p>
        </p:txBody>
      </p:sp>
      <p:pic>
        <p:nvPicPr>
          <p:cNvPr id="4" name="Immagine 3"/>
          <p:cNvPicPr>
            <a:picLocks noChangeAspect="1"/>
          </p:cNvPicPr>
          <p:nvPr/>
        </p:nvPicPr>
        <p:blipFill>
          <a:blip r:embed="rId16"/>
          <a:stretch>
            <a:fillRect/>
          </a:stretch>
        </p:blipFill>
        <p:spPr>
          <a:xfrm>
            <a:off x="5625448" y="5354164"/>
            <a:ext cx="778755" cy="281855"/>
          </a:xfrm>
          <a:prstGeom prst="rect">
            <a:avLst/>
          </a:prstGeom>
        </p:spPr>
      </p:pic>
    </p:spTree>
    <p:extLst>
      <p:ext uri="{BB962C8B-B14F-4D97-AF65-F5344CB8AC3E}">
        <p14:creationId xmlns:p14="http://schemas.microsoft.com/office/powerpoint/2010/main" val="163424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5656" y="274638"/>
            <a:ext cx="7211144" cy="1210146"/>
          </a:xfrm>
        </p:spPr>
        <p:txBody>
          <a:bodyPr>
            <a:noAutofit/>
          </a:bodyPr>
          <a:lstStyle/>
          <a:p>
            <a:r>
              <a:rPr lang="en-GB" sz="2800" dirty="0"/>
              <a:t>Additional priorities and possible actions at short and medium term in the direction of the Pilot Blue Cloud</a:t>
            </a:r>
            <a:endParaRPr lang="it-IT" sz="2800" dirty="0"/>
          </a:p>
        </p:txBody>
      </p:sp>
      <p:sp>
        <p:nvSpPr>
          <p:cNvPr id="4" name="Segnaposto contenuto 3"/>
          <p:cNvSpPr>
            <a:spLocks noGrp="1"/>
          </p:cNvSpPr>
          <p:nvPr>
            <p:ph idx="1"/>
          </p:nvPr>
        </p:nvSpPr>
        <p:spPr>
          <a:xfrm>
            <a:off x="755576" y="1628800"/>
            <a:ext cx="8229600" cy="4781128"/>
          </a:xfrm>
        </p:spPr>
        <p:txBody>
          <a:bodyPr>
            <a:normAutofit/>
          </a:bodyPr>
          <a:lstStyle/>
          <a:p>
            <a:r>
              <a:rPr lang="it-IT" sz="2400" b="1" dirty="0" smtClean="0"/>
              <a:t>Domain </a:t>
            </a:r>
            <a:r>
              <a:rPr lang="it-IT" sz="2400" b="1" dirty="0" err="1" smtClean="0"/>
              <a:t>specific</a:t>
            </a:r>
            <a:r>
              <a:rPr lang="it-IT" sz="2400" b="1" dirty="0" smtClean="0"/>
              <a:t> </a:t>
            </a:r>
            <a:r>
              <a:rPr lang="it-IT" sz="2400" b="1" dirty="0" err="1" smtClean="0"/>
              <a:t>priorities</a:t>
            </a:r>
            <a:endParaRPr lang="it-IT" sz="2400" b="1" dirty="0" smtClean="0"/>
          </a:p>
          <a:p>
            <a:pPr lvl="1"/>
            <a:r>
              <a:rPr lang="it-IT" sz="2400" dirty="0" err="1" smtClean="0"/>
              <a:t>Fishery</a:t>
            </a:r>
            <a:r>
              <a:rPr lang="it-IT" sz="2400" dirty="0" smtClean="0"/>
              <a:t> </a:t>
            </a:r>
            <a:r>
              <a:rPr lang="it-IT" sz="2400" dirty="0" err="1" smtClean="0"/>
              <a:t>traceability</a:t>
            </a:r>
            <a:endParaRPr lang="it-IT" sz="2400" dirty="0" smtClean="0"/>
          </a:p>
          <a:p>
            <a:pPr lvl="1"/>
            <a:r>
              <a:rPr lang="it-IT" sz="2400" dirty="0" err="1" smtClean="0"/>
              <a:t>Spatial</a:t>
            </a:r>
            <a:r>
              <a:rPr lang="it-IT" sz="2400" dirty="0" smtClean="0"/>
              <a:t> planning </a:t>
            </a:r>
          </a:p>
          <a:p>
            <a:pPr marL="457200" lvl="1" indent="0">
              <a:buNone/>
            </a:pPr>
            <a:endParaRPr lang="it-IT" sz="800" dirty="0" smtClean="0"/>
          </a:p>
          <a:p>
            <a:r>
              <a:rPr lang="it-IT" sz="2400" dirty="0" smtClean="0"/>
              <a:t> </a:t>
            </a:r>
            <a:r>
              <a:rPr lang="it-IT" sz="2400" b="1" dirty="0" smtClean="0"/>
              <a:t>Service </a:t>
            </a:r>
            <a:r>
              <a:rPr lang="it-IT" sz="2400" b="1" dirty="0" err="1" smtClean="0"/>
              <a:t>catalogue</a:t>
            </a:r>
            <a:endParaRPr lang="it-IT" sz="2400" b="1" dirty="0" smtClean="0"/>
          </a:p>
          <a:p>
            <a:pPr marL="0" indent="0">
              <a:buNone/>
            </a:pPr>
            <a:endParaRPr lang="it-IT" sz="800" b="1" dirty="0" smtClean="0"/>
          </a:p>
          <a:p>
            <a:r>
              <a:rPr lang="it-IT" sz="2400" dirty="0" smtClean="0"/>
              <a:t> </a:t>
            </a:r>
            <a:r>
              <a:rPr lang="it-IT" sz="2400" b="1" dirty="0" err="1" smtClean="0"/>
              <a:t>Liaisons</a:t>
            </a:r>
            <a:r>
              <a:rPr lang="it-IT" sz="2400" b="1" dirty="0" smtClean="0"/>
              <a:t> </a:t>
            </a:r>
            <a:r>
              <a:rPr lang="it-IT" sz="2400" b="1" dirty="0" smtClean="0"/>
              <a:t>with </a:t>
            </a:r>
            <a:r>
              <a:rPr lang="it-IT" sz="2400" b="1" dirty="0" err="1" smtClean="0"/>
              <a:t>other</a:t>
            </a:r>
            <a:r>
              <a:rPr lang="it-IT" sz="2400" b="1" dirty="0" smtClean="0"/>
              <a:t> </a:t>
            </a:r>
            <a:r>
              <a:rPr lang="it-IT" sz="2400" b="1" dirty="0" err="1" smtClean="0"/>
              <a:t>initiatives</a:t>
            </a:r>
            <a:r>
              <a:rPr lang="it-IT" sz="2400" b="1" dirty="0" smtClean="0"/>
              <a:t> </a:t>
            </a:r>
            <a:r>
              <a:rPr lang="it-IT" sz="2400" dirty="0" smtClean="0"/>
              <a:t>(e.g. </a:t>
            </a:r>
            <a:r>
              <a:rPr lang="it-IT" sz="2400" dirty="0" smtClean="0"/>
              <a:t>BIOPAMA, </a:t>
            </a:r>
            <a:r>
              <a:rPr lang="it-IT" sz="2400" dirty="0" err="1" smtClean="0"/>
              <a:t>DrUMFISH</a:t>
            </a:r>
            <a:r>
              <a:rPr lang="it-IT" sz="2400" dirty="0" smtClean="0"/>
              <a:t>, </a:t>
            </a:r>
            <a:r>
              <a:rPr lang="it-IT" sz="2400" dirty="0" err="1" smtClean="0"/>
              <a:t>PerformFish</a:t>
            </a:r>
            <a:r>
              <a:rPr lang="it-IT" sz="2400" dirty="0" smtClean="0"/>
              <a:t>)</a:t>
            </a:r>
          </a:p>
          <a:p>
            <a:pPr marL="0" indent="0">
              <a:buNone/>
            </a:pPr>
            <a:endParaRPr lang="it-IT" sz="800" dirty="0" smtClean="0"/>
          </a:p>
          <a:p>
            <a:r>
              <a:rPr lang="it-IT" sz="2400" b="1" dirty="0"/>
              <a:t>RDA </a:t>
            </a:r>
            <a:r>
              <a:rPr lang="it-IT" sz="2400" b="1" dirty="0" err="1" smtClean="0"/>
              <a:t>Fisheries</a:t>
            </a:r>
            <a:r>
              <a:rPr lang="it-IT" sz="2400" b="1" dirty="0" smtClean="0"/>
              <a:t> Data </a:t>
            </a:r>
            <a:r>
              <a:rPr lang="it-IT" sz="2400" b="1" dirty="0" err="1" smtClean="0"/>
              <a:t>Interoperability</a:t>
            </a:r>
            <a:r>
              <a:rPr lang="it-IT" sz="2400" b="1" dirty="0" smtClean="0"/>
              <a:t> </a:t>
            </a:r>
            <a:r>
              <a:rPr lang="it-IT" sz="2400" b="1" dirty="0" smtClean="0"/>
              <a:t>WG</a:t>
            </a:r>
          </a:p>
          <a:p>
            <a:pPr marL="0" indent="0">
              <a:buNone/>
            </a:pPr>
            <a:endParaRPr lang="it-IT" sz="800" b="1" dirty="0"/>
          </a:p>
          <a:p>
            <a:r>
              <a:rPr lang="it-IT" sz="2400" dirty="0" err="1" smtClean="0"/>
              <a:t>BlueBRIDGE</a:t>
            </a:r>
            <a:r>
              <a:rPr lang="it-IT" sz="2400" dirty="0" smtClean="0"/>
              <a:t> </a:t>
            </a:r>
            <a:r>
              <a:rPr lang="it-IT" sz="2400" dirty="0"/>
              <a:t>Competitive Call </a:t>
            </a:r>
            <a:r>
              <a:rPr lang="it-IT" sz="2400" dirty="0" smtClean="0"/>
              <a:t>“</a:t>
            </a:r>
            <a:r>
              <a:rPr lang="it-IT" sz="2400" b="1" dirty="0" smtClean="0"/>
              <a:t>Data </a:t>
            </a:r>
            <a:r>
              <a:rPr lang="it-IT" sz="2400" b="1" dirty="0"/>
              <a:t>management </a:t>
            </a:r>
            <a:r>
              <a:rPr lang="it-IT" sz="2400" b="1" dirty="0" err="1"/>
              <a:t>services</a:t>
            </a:r>
            <a:r>
              <a:rPr lang="it-IT" sz="2400" b="1" dirty="0"/>
              <a:t> for </a:t>
            </a:r>
            <a:r>
              <a:rPr lang="it-IT" sz="2400" b="1" dirty="0" err="1" smtClean="0"/>
              <a:t>SMEs</a:t>
            </a:r>
            <a:r>
              <a:rPr lang="it-IT" sz="2400" dirty="0" smtClean="0"/>
              <a:t>” </a:t>
            </a:r>
            <a:r>
              <a:rPr lang="it-IT" sz="1800" dirty="0"/>
              <a:t>http://</a:t>
            </a:r>
            <a:r>
              <a:rPr lang="it-IT" sz="1800" dirty="0" err="1" smtClean="0"/>
              <a:t>www.bluebridge-vres.eu</a:t>
            </a:r>
            <a:r>
              <a:rPr lang="it-IT" sz="1800" dirty="0" smtClean="0"/>
              <a:t>/</a:t>
            </a:r>
            <a:r>
              <a:rPr lang="it-IT" sz="1800" dirty="0" err="1" smtClean="0"/>
              <a:t>bluebridge</a:t>
            </a:r>
            <a:r>
              <a:rPr lang="it-IT" sz="1800" dirty="0" smtClean="0"/>
              <a:t>-competitive-call-data-management-</a:t>
            </a:r>
            <a:r>
              <a:rPr lang="it-IT" sz="1800" dirty="0" err="1" smtClean="0"/>
              <a:t>services</a:t>
            </a:r>
            <a:r>
              <a:rPr lang="it-IT" sz="1800" dirty="0" smtClean="0"/>
              <a:t>-</a:t>
            </a:r>
            <a:r>
              <a:rPr lang="it-IT" sz="1800" dirty="0" err="1" smtClean="0"/>
              <a:t>smes</a:t>
            </a:r>
            <a:endParaRPr lang="it-IT" sz="1800" dirty="0"/>
          </a:p>
        </p:txBody>
      </p:sp>
    </p:spTree>
    <p:extLst>
      <p:ext uri="{BB962C8B-B14F-4D97-AF65-F5344CB8AC3E}">
        <p14:creationId xmlns:p14="http://schemas.microsoft.com/office/powerpoint/2010/main" val="1183769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07704" y="390054"/>
            <a:ext cx="7139136" cy="1210146"/>
          </a:xfrm>
        </p:spPr>
        <p:txBody>
          <a:bodyPr>
            <a:noAutofit/>
          </a:bodyPr>
          <a:lstStyle/>
          <a:p>
            <a:pPr lvl="0"/>
            <a:r>
              <a:rPr lang="en-GB" sz="3600" dirty="0"/>
              <a:t>Training opportunities to train a new generation of Blue Cloud experts</a:t>
            </a:r>
            <a:r>
              <a:rPr lang="it-IT" sz="3600" dirty="0"/>
              <a:t/>
            </a:r>
            <a:br>
              <a:rPr lang="it-IT" sz="3600" dirty="0"/>
            </a:br>
            <a:endParaRPr lang="it-IT" sz="3600" dirty="0"/>
          </a:p>
        </p:txBody>
      </p:sp>
      <p:sp>
        <p:nvSpPr>
          <p:cNvPr id="4" name="Segnaposto contenuto 3"/>
          <p:cNvSpPr>
            <a:spLocks noGrp="1"/>
          </p:cNvSpPr>
          <p:nvPr>
            <p:ph idx="1"/>
          </p:nvPr>
        </p:nvSpPr>
        <p:spPr>
          <a:xfrm>
            <a:off x="395536" y="1916832"/>
            <a:ext cx="8229600" cy="4525963"/>
          </a:xfrm>
        </p:spPr>
        <p:txBody>
          <a:bodyPr>
            <a:normAutofit/>
          </a:bodyPr>
          <a:lstStyle/>
          <a:p>
            <a:r>
              <a:rPr lang="it-IT" sz="2800" b="1" dirty="0" err="1" smtClean="0"/>
              <a:t>Working</a:t>
            </a:r>
            <a:r>
              <a:rPr lang="it-IT" sz="2800" b="1" dirty="0" smtClean="0"/>
              <a:t> </a:t>
            </a:r>
            <a:r>
              <a:rPr lang="it-IT" sz="2800" b="1" dirty="0"/>
              <a:t>with </a:t>
            </a:r>
            <a:r>
              <a:rPr lang="it-IT" sz="2800" b="1" dirty="0" err="1"/>
              <a:t>different</a:t>
            </a:r>
            <a:r>
              <a:rPr lang="it-IT" sz="2800" b="1" dirty="0"/>
              <a:t> </a:t>
            </a:r>
            <a:r>
              <a:rPr lang="it-IT" sz="2800" b="1" dirty="0" err="1" smtClean="0"/>
              <a:t>instruments</a:t>
            </a:r>
            <a:r>
              <a:rPr lang="it-IT" sz="2800" dirty="0" smtClean="0"/>
              <a:t>:  </a:t>
            </a:r>
          </a:p>
          <a:p>
            <a:pPr marL="366713" indent="-366713">
              <a:buNone/>
            </a:pPr>
            <a:r>
              <a:rPr lang="it-IT" sz="2400" dirty="0" smtClean="0"/>
              <a:t>     Domain </a:t>
            </a:r>
            <a:r>
              <a:rPr lang="it-IT" sz="2400" dirty="0" err="1" smtClean="0"/>
              <a:t>specialised</a:t>
            </a:r>
            <a:r>
              <a:rPr lang="it-IT" sz="2400" dirty="0" smtClean="0"/>
              <a:t> </a:t>
            </a:r>
            <a:r>
              <a:rPr lang="it-IT" sz="2400" dirty="0" err="1" smtClean="0"/>
              <a:t>courses</a:t>
            </a:r>
            <a:r>
              <a:rPr lang="it-IT" sz="2400" dirty="0" smtClean="0"/>
              <a:t> (e.g. ICES,  ICAAT, FAO, </a:t>
            </a:r>
            <a:r>
              <a:rPr lang="mr-IN" sz="2400" dirty="0" smtClean="0"/>
              <a:t>…</a:t>
            </a:r>
            <a:r>
              <a:rPr lang="it-IT" sz="2400" dirty="0" smtClean="0"/>
              <a:t>.) </a:t>
            </a:r>
            <a:r>
              <a:rPr lang="it-IT" sz="2400" dirty="0" err="1" smtClean="0"/>
              <a:t>making</a:t>
            </a:r>
            <a:r>
              <a:rPr lang="it-IT" sz="2400" dirty="0" smtClean="0"/>
              <a:t>   use of the new </a:t>
            </a:r>
            <a:r>
              <a:rPr lang="it-IT" sz="2400" dirty="0" err="1" smtClean="0"/>
              <a:t>technological</a:t>
            </a:r>
            <a:r>
              <a:rPr lang="it-IT" sz="2400" dirty="0" smtClean="0"/>
              <a:t> </a:t>
            </a:r>
            <a:r>
              <a:rPr lang="it-IT" sz="2400" dirty="0" err="1" smtClean="0"/>
              <a:t>environments</a:t>
            </a:r>
            <a:r>
              <a:rPr lang="it-IT" sz="2400" dirty="0" smtClean="0"/>
              <a:t> for data </a:t>
            </a:r>
            <a:r>
              <a:rPr lang="it-IT" sz="2400" dirty="0" err="1" smtClean="0"/>
              <a:t>access</a:t>
            </a:r>
            <a:r>
              <a:rPr lang="it-IT" sz="2400" dirty="0" smtClean="0"/>
              <a:t>, </a:t>
            </a:r>
            <a:r>
              <a:rPr lang="it-IT" sz="2400" dirty="0" err="1" smtClean="0"/>
              <a:t>curation</a:t>
            </a:r>
            <a:r>
              <a:rPr lang="it-IT" sz="2400" dirty="0" smtClean="0"/>
              <a:t>, </a:t>
            </a:r>
            <a:r>
              <a:rPr lang="it-IT" sz="2400" dirty="0" err="1" smtClean="0"/>
              <a:t>analytics</a:t>
            </a:r>
            <a:r>
              <a:rPr lang="it-IT" sz="2400" dirty="0" smtClean="0"/>
              <a:t>, </a:t>
            </a:r>
            <a:r>
              <a:rPr lang="it-IT" sz="2400" dirty="0" err="1" smtClean="0"/>
              <a:t>publication</a:t>
            </a:r>
            <a:r>
              <a:rPr lang="it-IT" sz="2400" dirty="0" smtClean="0"/>
              <a:t> and </a:t>
            </a:r>
            <a:r>
              <a:rPr lang="it-IT" sz="2400" dirty="0" err="1" smtClean="0"/>
              <a:t>collaboration</a:t>
            </a:r>
            <a:endParaRPr lang="it-IT" sz="2400" dirty="0"/>
          </a:p>
          <a:p>
            <a:endParaRPr lang="it-IT" sz="2800" dirty="0" smtClean="0"/>
          </a:p>
          <a:p>
            <a:r>
              <a:rPr lang="it-IT" sz="2800" b="1" dirty="0" err="1" smtClean="0"/>
              <a:t>Presenting</a:t>
            </a:r>
            <a:r>
              <a:rPr lang="it-IT" sz="2800" b="1" dirty="0" smtClean="0"/>
              <a:t> the </a:t>
            </a:r>
            <a:r>
              <a:rPr lang="it-IT" sz="2800" b="1" dirty="0" err="1" smtClean="0"/>
              <a:t>range</a:t>
            </a:r>
            <a:r>
              <a:rPr lang="it-IT" sz="2800" b="1" dirty="0" smtClean="0"/>
              <a:t> of new </a:t>
            </a:r>
            <a:r>
              <a:rPr lang="it-IT" sz="2800" b="1" dirty="0" err="1" smtClean="0"/>
              <a:t>opportunities</a:t>
            </a:r>
            <a:r>
              <a:rPr lang="it-IT" sz="2800" b="1" dirty="0" smtClean="0"/>
              <a:t> </a:t>
            </a:r>
            <a:r>
              <a:rPr lang="it-IT" sz="2800" dirty="0" smtClean="0"/>
              <a:t>(</a:t>
            </a:r>
            <a:r>
              <a:rPr lang="it-IT" sz="2800" dirty="0" err="1"/>
              <a:t>hands-on</a:t>
            </a:r>
            <a:r>
              <a:rPr lang="it-IT" sz="2800" dirty="0"/>
              <a:t> &amp; </a:t>
            </a:r>
            <a:r>
              <a:rPr lang="it-IT" sz="2800" dirty="0" err="1" smtClean="0"/>
              <a:t>technological</a:t>
            </a:r>
            <a:r>
              <a:rPr lang="it-IT" sz="2800" dirty="0" smtClean="0"/>
              <a:t> background):</a:t>
            </a:r>
            <a:endParaRPr lang="it-IT" sz="2800" dirty="0" smtClean="0"/>
          </a:p>
          <a:p>
            <a:pPr marL="0" indent="0">
              <a:buNone/>
            </a:pPr>
            <a:r>
              <a:rPr lang="it-IT" sz="2400" dirty="0"/>
              <a:t> </a:t>
            </a:r>
            <a:r>
              <a:rPr lang="it-IT" sz="2400" dirty="0" smtClean="0"/>
              <a:t>    </a:t>
            </a:r>
            <a:r>
              <a:rPr lang="it-IT" sz="2400" dirty="0" err="1" smtClean="0"/>
              <a:t>University</a:t>
            </a:r>
            <a:r>
              <a:rPr lang="it-IT" sz="2400" dirty="0" smtClean="0"/>
              <a:t> </a:t>
            </a:r>
            <a:r>
              <a:rPr lang="it-IT" sz="2400" dirty="0" err="1" smtClean="0"/>
              <a:t>courses</a:t>
            </a:r>
            <a:r>
              <a:rPr lang="it-IT" sz="2400" dirty="0" smtClean="0"/>
              <a:t>, workshops, </a:t>
            </a:r>
            <a:r>
              <a:rPr lang="it-IT" sz="2400" dirty="0" err="1"/>
              <a:t>d</a:t>
            </a:r>
            <a:r>
              <a:rPr lang="it-IT" sz="2400" dirty="0" err="1" smtClean="0"/>
              <a:t>atathons</a:t>
            </a:r>
            <a:r>
              <a:rPr lang="it-IT" sz="2400" dirty="0" smtClean="0"/>
              <a:t>, </a:t>
            </a:r>
            <a:r>
              <a:rPr lang="it-IT" sz="2400" dirty="0" err="1" smtClean="0"/>
              <a:t>webinars</a:t>
            </a:r>
            <a:endParaRPr lang="it-IT" sz="2400" dirty="0" smtClean="0"/>
          </a:p>
          <a:p>
            <a:pPr marL="0" indent="0">
              <a:buNone/>
            </a:pPr>
            <a:endParaRPr lang="it-IT" sz="2400" dirty="0" smtClean="0"/>
          </a:p>
        </p:txBody>
      </p:sp>
    </p:spTree>
    <p:extLst>
      <p:ext uri="{BB962C8B-B14F-4D97-AF65-F5344CB8AC3E}">
        <p14:creationId xmlns:p14="http://schemas.microsoft.com/office/powerpoint/2010/main" val="1441564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Additional</a:t>
            </a:r>
            <a:r>
              <a:rPr lang="it-IT" dirty="0" smtClean="0"/>
              <a:t> information</a:t>
            </a:r>
            <a:endParaRPr lang="it-IT" dirty="0"/>
          </a:p>
        </p:txBody>
      </p:sp>
      <p:sp>
        <p:nvSpPr>
          <p:cNvPr id="4" name="Segnaposto contenuto 3"/>
          <p:cNvSpPr>
            <a:spLocks noGrp="1"/>
          </p:cNvSpPr>
          <p:nvPr>
            <p:ph idx="1"/>
          </p:nvPr>
        </p:nvSpPr>
        <p:spPr>
          <a:xfrm>
            <a:off x="4833006" y="4133427"/>
            <a:ext cx="4139286" cy="2499660"/>
          </a:xfrm>
        </p:spPr>
        <p:txBody>
          <a:bodyPr>
            <a:normAutofit/>
          </a:bodyPr>
          <a:lstStyle/>
          <a:p>
            <a:pPr marR="0" lvl="0" defTabSz="914400" eaLnBrk="1" fontAlgn="auto" latinLnBrk="0" hangingPunct="1">
              <a:lnSpc>
                <a:spcPct val="100000"/>
              </a:lnSpc>
              <a:spcBef>
                <a:spcPts val="0"/>
              </a:spcBef>
              <a:spcAft>
                <a:spcPts val="0"/>
              </a:spcAft>
              <a:buClrTx/>
              <a:buSzTx/>
              <a:buFont typeface="Arial" charset="0"/>
              <a:buChar char="•"/>
              <a:tabLst/>
              <a:defRPr/>
            </a:pPr>
            <a:r>
              <a:rPr lang="it-IT" sz="1800" dirty="0" smtClean="0">
                <a:hlinkClick r:id="rId2"/>
              </a:rPr>
              <a:t>www.bluebridge-vres.eu</a:t>
            </a:r>
            <a:endParaRPr lang="it-IT" sz="1800" dirty="0" smtClean="0"/>
          </a:p>
          <a:p>
            <a:pPr lvl="0">
              <a:spcBef>
                <a:spcPts val="0"/>
              </a:spcBef>
              <a:buFont typeface="Arial" charset="0"/>
              <a:buChar char="•"/>
            </a:pPr>
            <a:r>
              <a:rPr lang="it-IT" sz="1800" dirty="0" err="1">
                <a:hlinkClick r:id="rId3"/>
              </a:rPr>
              <a:t>https</a:t>
            </a:r>
            <a:r>
              <a:rPr lang="it-IT" sz="1800" dirty="0">
                <a:hlinkClick r:id="rId3"/>
              </a:rPr>
              <a:t>://</a:t>
            </a:r>
            <a:r>
              <a:rPr lang="it-IT" sz="1800" dirty="0" smtClean="0">
                <a:hlinkClick r:id="rId3"/>
              </a:rPr>
              <a:t>bluebridge.d4science.org</a:t>
            </a:r>
            <a:endParaRPr lang="it-IT" sz="1800" dirty="0" smtClean="0"/>
          </a:p>
          <a:p>
            <a:pPr marR="0" lvl="0" defTabSz="914400" eaLnBrk="1" fontAlgn="auto" latinLnBrk="0" hangingPunct="1">
              <a:lnSpc>
                <a:spcPct val="100000"/>
              </a:lnSpc>
              <a:spcBef>
                <a:spcPts val="0"/>
              </a:spcBef>
              <a:spcAft>
                <a:spcPts val="0"/>
              </a:spcAft>
              <a:buClrTx/>
              <a:buSzTx/>
              <a:buFont typeface="Arial" charset="0"/>
              <a:buChar char="•"/>
              <a:tabLst/>
              <a:defRPr/>
            </a:pPr>
            <a:r>
              <a:rPr lang="it-IT" sz="1800" dirty="0" err="1" smtClean="0">
                <a:hlinkClick r:id="rId4"/>
              </a:rPr>
              <a:t>www.i-marine.eu</a:t>
            </a:r>
            <a:endParaRPr lang="it-IT" sz="1800" dirty="0" smtClean="0"/>
          </a:p>
          <a:p>
            <a:pPr marR="0" lvl="0" defTabSz="914400" eaLnBrk="1" fontAlgn="auto" latinLnBrk="0" hangingPunct="1">
              <a:lnSpc>
                <a:spcPct val="100000"/>
              </a:lnSpc>
              <a:spcBef>
                <a:spcPts val="0"/>
              </a:spcBef>
              <a:spcAft>
                <a:spcPts val="0"/>
              </a:spcAft>
              <a:buClrTx/>
              <a:buSzTx/>
              <a:buFont typeface="Arial" charset="0"/>
              <a:buChar char="•"/>
              <a:tabLst/>
              <a:defRPr/>
            </a:pPr>
            <a:r>
              <a:rPr lang="it-IT" sz="1800" dirty="0" smtClean="0">
                <a:hlinkClick r:id="rId5"/>
              </a:rPr>
              <a:t>www.d4science.or</a:t>
            </a:r>
            <a:r>
              <a:rPr lang="it-IT" sz="1800" dirty="0" smtClean="0"/>
              <a:t>g</a:t>
            </a:r>
          </a:p>
          <a:p>
            <a:pPr lvl="0">
              <a:spcBef>
                <a:spcPts val="0"/>
              </a:spcBef>
              <a:buFont typeface="Arial" charset="0"/>
              <a:buChar char="•"/>
            </a:pPr>
            <a:r>
              <a:rPr lang="it-IT" sz="1800" dirty="0">
                <a:hlinkClick r:id="rId6"/>
              </a:rPr>
              <a:t>http://</a:t>
            </a:r>
            <a:r>
              <a:rPr lang="it-IT" sz="1800" dirty="0" err="1">
                <a:hlinkClick r:id="rId6"/>
              </a:rPr>
              <a:t>www.bluebridge-vres.eu</a:t>
            </a:r>
            <a:r>
              <a:rPr lang="it-IT" sz="1800" dirty="0">
                <a:hlinkClick r:id="rId6"/>
              </a:rPr>
              <a:t>/</a:t>
            </a:r>
            <a:r>
              <a:rPr lang="it-IT" sz="1800" dirty="0" err="1">
                <a:hlinkClick r:id="rId6"/>
              </a:rPr>
              <a:t>sites</a:t>
            </a:r>
            <a:r>
              <a:rPr lang="it-IT" sz="1800" dirty="0">
                <a:hlinkClick r:id="rId6"/>
              </a:rPr>
              <a:t>/default/</a:t>
            </a:r>
            <a:r>
              <a:rPr lang="it-IT" sz="1800" dirty="0" err="1">
                <a:hlinkClick r:id="rId6"/>
              </a:rPr>
              <a:t>files</a:t>
            </a:r>
            <a:r>
              <a:rPr lang="it-IT" sz="1800" dirty="0">
                <a:hlinkClick r:id="rId6"/>
              </a:rPr>
              <a:t>/</a:t>
            </a:r>
            <a:r>
              <a:rPr lang="it-IT" sz="1800" dirty="0" err="1">
                <a:hlinkClick r:id="rId6"/>
              </a:rPr>
              <a:t>januaryworkshopreport.pdf</a:t>
            </a:r>
            <a:endParaRPr lang="it-IT" sz="1800" dirty="0"/>
          </a:p>
        </p:txBody>
      </p:sp>
      <p:pic>
        <p:nvPicPr>
          <p:cNvPr id="7" name="Immagine 6"/>
          <p:cNvPicPr>
            <a:picLocks noChangeAspect="1"/>
          </p:cNvPicPr>
          <p:nvPr/>
        </p:nvPicPr>
        <p:blipFill>
          <a:blip r:embed="rId7"/>
          <a:stretch>
            <a:fillRect/>
          </a:stretch>
        </p:blipFill>
        <p:spPr>
          <a:xfrm>
            <a:off x="1" y="1238682"/>
            <a:ext cx="3954564" cy="1769224"/>
          </a:xfrm>
          <a:prstGeom prst="rect">
            <a:avLst/>
          </a:prstGeom>
          <a:ln>
            <a:solidFill>
              <a:schemeClr val="accent1"/>
            </a:solidFill>
          </a:ln>
        </p:spPr>
      </p:pic>
      <p:pic>
        <p:nvPicPr>
          <p:cNvPr id="8" name="Immagine 7"/>
          <p:cNvPicPr>
            <a:picLocks noChangeAspect="1"/>
          </p:cNvPicPr>
          <p:nvPr/>
        </p:nvPicPr>
        <p:blipFill>
          <a:blip r:embed="rId8"/>
          <a:stretch>
            <a:fillRect/>
          </a:stretch>
        </p:blipFill>
        <p:spPr>
          <a:xfrm>
            <a:off x="1" y="2866402"/>
            <a:ext cx="4069064" cy="1824478"/>
          </a:xfrm>
          <a:prstGeom prst="rect">
            <a:avLst/>
          </a:prstGeom>
          <a:ln>
            <a:solidFill>
              <a:schemeClr val="accent1"/>
            </a:solidFill>
          </a:ln>
        </p:spPr>
      </p:pic>
      <p:pic>
        <p:nvPicPr>
          <p:cNvPr id="9" name="Immagine 8"/>
          <p:cNvPicPr>
            <a:picLocks noChangeAspect="1"/>
          </p:cNvPicPr>
          <p:nvPr/>
        </p:nvPicPr>
        <p:blipFill>
          <a:blip r:embed="rId9"/>
          <a:stretch>
            <a:fillRect/>
          </a:stretch>
        </p:blipFill>
        <p:spPr>
          <a:xfrm>
            <a:off x="1501395" y="2084225"/>
            <a:ext cx="1414421" cy="773390"/>
          </a:xfrm>
          <a:prstGeom prst="rect">
            <a:avLst/>
          </a:prstGeom>
          <a:ln>
            <a:solidFill>
              <a:schemeClr val="accent1"/>
            </a:solidFill>
          </a:ln>
        </p:spPr>
      </p:pic>
      <p:pic>
        <p:nvPicPr>
          <p:cNvPr id="10" name="Immagine 9"/>
          <p:cNvPicPr>
            <a:picLocks noChangeAspect="1"/>
          </p:cNvPicPr>
          <p:nvPr/>
        </p:nvPicPr>
        <p:blipFill>
          <a:blip r:embed="rId10"/>
          <a:stretch>
            <a:fillRect/>
          </a:stretch>
        </p:blipFill>
        <p:spPr>
          <a:xfrm>
            <a:off x="765546" y="3835053"/>
            <a:ext cx="3764129" cy="1685472"/>
          </a:xfrm>
          <a:prstGeom prst="rect">
            <a:avLst/>
          </a:prstGeom>
          <a:ln>
            <a:solidFill>
              <a:schemeClr val="accent1"/>
            </a:solidFill>
          </a:ln>
        </p:spPr>
      </p:pic>
      <p:pic>
        <p:nvPicPr>
          <p:cNvPr id="11" name="Immagine 10"/>
          <p:cNvPicPr>
            <a:picLocks noChangeAspect="1"/>
          </p:cNvPicPr>
          <p:nvPr/>
        </p:nvPicPr>
        <p:blipFill>
          <a:blip r:embed="rId11"/>
          <a:stretch>
            <a:fillRect/>
          </a:stretch>
        </p:blipFill>
        <p:spPr>
          <a:xfrm>
            <a:off x="1413894" y="5138821"/>
            <a:ext cx="3341855" cy="1494266"/>
          </a:xfrm>
          <a:prstGeom prst="rect">
            <a:avLst/>
          </a:prstGeom>
          <a:ln>
            <a:solidFill>
              <a:schemeClr val="accent1"/>
            </a:solidFill>
          </a:ln>
        </p:spPr>
      </p:pic>
      <p:sp>
        <p:nvSpPr>
          <p:cNvPr id="12" name="Rettangolo 11"/>
          <p:cNvSpPr/>
          <p:nvPr/>
        </p:nvSpPr>
        <p:spPr>
          <a:xfrm>
            <a:off x="4222188" y="1543998"/>
            <a:ext cx="4572000" cy="2115964"/>
          </a:xfrm>
          <a:prstGeom prst="rect">
            <a:avLst/>
          </a:prstGeom>
        </p:spPr>
        <p:txBody>
          <a:bodyPr>
            <a:spAutoFit/>
          </a:bodyPr>
          <a:lstStyle/>
          <a:p>
            <a:pPr algn="ctr" defTabSz="1289050">
              <a:lnSpc>
                <a:spcPct val="90000"/>
              </a:lnSpc>
              <a:spcBef>
                <a:spcPct val="0"/>
              </a:spcBef>
              <a:spcAft>
                <a:spcPct val="35000"/>
              </a:spcAft>
            </a:pPr>
            <a:r>
              <a:rPr lang="it-IT" sz="2400" b="1" dirty="0" err="1">
                <a:solidFill>
                  <a:srgbClr val="F19126"/>
                </a:solidFill>
              </a:rPr>
              <a:t>BlueBRIDGE</a:t>
            </a:r>
            <a:endParaRPr lang="en-GB" sz="2400" b="1" dirty="0">
              <a:solidFill>
                <a:srgbClr val="F19126"/>
              </a:solidFill>
            </a:endParaRPr>
          </a:p>
          <a:p>
            <a:pPr lvl="0" algn="ctr" defTabSz="1289050">
              <a:lnSpc>
                <a:spcPct val="90000"/>
              </a:lnSpc>
              <a:spcBef>
                <a:spcPct val="0"/>
              </a:spcBef>
              <a:spcAft>
                <a:spcPct val="35000"/>
              </a:spcAft>
            </a:pPr>
            <a:endParaRPr lang="en-GB" b="1" dirty="0">
              <a:solidFill>
                <a:srgbClr val="F39223"/>
              </a:solidFill>
            </a:endParaRPr>
          </a:p>
          <a:p>
            <a:pPr lvl="0" algn="ctr" defTabSz="1289050">
              <a:lnSpc>
                <a:spcPct val="90000"/>
              </a:lnSpc>
              <a:spcBef>
                <a:spcPct val="0"/>
              </a:spcBef>
              <a:spcAft>
                <a:spcPct val="35000"/>
              </a:spcAft>
            </a:pPr>
            <a:r>
              <a:rPr lang="en-GB" sz="2000" b="1" dirty="0" smtClean="0">
                <a:solidFill>
                  <a:srgbClr val="F39223"/>
                </a:solidFill>
              </a:rPr>
              <a:t>B</a:t>
            </a:r>
            <a:r>
              <a:rPr lang="en-GB" sz="2000" dirty="0" smtClean="0">
                <a:solidFill>
                  <a:srgbClr val="125E89"/>
                </a:solidFill>
              </a:rPr>
              <a:t>uilding </a:t>
            </a:r>
            <a:r>
              <a:rPr lang="en-GB" sz="2000" b="1" dirty="0">
                <a:solidFill>
                  <a:srgbClr val="F39223"/>
                </a:solidFill>
              </a:rPr>
              <a:t>R</a:t>
            </a:r>
            <a:r>
              <a:rPr lang="en-GB" sz="2000" dirty="0">
                <a:solidFill>
                  <a:srgbClr val="125E89"/>
                </a:solidFill>
              </a:rPr>
              <a:t>esearch environments fostering </a:t>
            </a:r>
            <a:r>
              <a:rPr lang="en-GB" sz="2000" b="1" dirty="0">
                <a:solidFill>
                  <a:srgbClr val="F39223"/>
                </a:solidFill>
              </a:rPr>
              <a:t>I</a:t>
            </a:r>
            <a:r>
              <a:rPr lang="en-GB" sz="2000" dirty="0">
                <a:solidFill>
                  <a:srgbClr val="125E89"/>
                </a:solidFill>
              </a:rPr>
              <a:t>nnovation, </a:t>
            </a:r>
            <a:r>
              <a:rPr lang="en-GB" sz="2000" b="1" dirty="0">
                <a:solidFill>
                  <a:srgbClr val="F39223"/>
                </a:solidFill>
              </a:rPr>
              <a:t>D</a:t>
            </a:r>
            <a:r>
              <a:rPr lang="en-GB" sz="2000" dirty="0">
                <a:solidFill>
                  <a:srgbClr val="125E89"/>
                </a:solidFill>
              </a:rPr>
              <a:t>ecision making, </a:t>
            </a:r>
            <a:r>
              <a:rPr lang="en-GB" sz="2000" b="1" dirty="0">
                <a:solidFill>
                  <a:srgbClr val="F39223"/>
                </a:solidFill>
              </a:rPr>
              <a:t>G</a:t>
            </a:r>
            <a:r>
              <a:rPr lang="en-GB" sz="2000" dirty="0">
                <a:solidFill>
                  <a:srgbClr val="125E89"/>
                </a:solidFill>
              </a:rPr>
              <a:t>overnance and </a:t>
            </a:r>
            <a:r>
              <a:rPr lang="en-GB" sz="2000" b="1" dirty="0">
                <a:solidFill>
                  <a:srgbClr val="F39223"/>
                </a:solidFill>
              </a:rPr>
              <a:t>E</a:t>
            </a:r>
            <a:r>
              <a:rPr lang="en-GB" sz="2000" dirty="0">
                <a:solidFill>
                  <a:srgbClr val="125E89"/>
                </a:solidFill>
              </a:rPr>
              <a:t>ducation </a:t>
            </a:r>
          </a:p>
          <a:p>
            <a:pPr lvl="0" algn="ctr" defTabSz="1289050">
              <a:lnSpc>
                <a:spcPct val="90000"/>
              </a:lnSpc>
              <a:spcBef>
                <a:spcPct val="0"/>
              </a:spcBef>
              <a:spcAft>
                <a:spcPct val="35000"/>
              </a:spcAft>
            </a:pPr>
            <a:r>
              <a:rPr lang="en-GB" sz="2000" dirty="0">
                <a:solidFill>
                  <a:srgbClr val="125E89"/>
                </a:solidFill>
              </a:rPr>
              <a:t>for </a:t>
            </a:r>
            <a:r>
              <a:rPr lang="en-GB" sz="2000" b="1" dirty="0">
                <a:solidFill>
                  <a:srgbClr val="F19126"/>
                </a:solidFill>
              </a:rPr>
              <a:t>Blue Growth</a:t>
            </a:r>
            <a:r>
              <a:rPr lang="en-GB" sz="2000" dirty="0">
                <a:solidFill>
                  <a:srgbClr val="125E89"/>
                </a:solidFill>
              </a:rPr>
              <a:t> </a:t>
            </a:r>
            <a:endParaRPr lang="en-GB" sz="2000" dirty="0">
              <a:solidFill>
                <a:srgbClr val="125E89"/>
              </a:solidFill>
            </a:endParaRPr>
          </a:p>
        </p:txBody>
      </p:sp>
    </p:spTree>
    <p:extLst>
      <p:ext uri="{BB962C8B-B14F-4D97-AF65-F5344CB8AC3E}">
        <p14:creationId xmlns:p14="http://schemas.microsoft.com/office/powerpoint/2010/main" val="2130865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Template.potx</Template>
  <TotalTime>32594</TotalTime>
  <Words>631</Words>
  <Application>Microsoft Macintosh PowerPoint</Application>
  <PresentationFormat>Presentazione su schermo (4:3)</PresentationFormat>
  <Paragraphs>107</Paragraphs>
  <Slides>8</Slides>
  <Notes>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Bernard MT Condensed</vt:lpstr>
      <vt:lpstr>Mangal</vt:lpstr>
      <vt:lpstr>Arial</vt:lpstr>
      <vt:lpstr>Calibri</vt:lpstr>
      <vt:lpstr>Presentation</vt:lpstr>
      <vt:lpstr>BlueBRIDGE: Blue Cloud and Blue Growth </vt:lpstr>
      <vt:lpstr>A new landscape</vt:lpstr>
      <vt:lpstr>BlueBRIDGE </vt:lpstr>
      <vt:lpstr>Addressed areas</vt:lpstr>
      <vt:lpstr>Behind the scene</vt:lpstr>
      <vt:lpstr>Additional priorities and possible actions at short and medium term in the direction of the Pilot Blue Cloud</vt:lpstr>
      <vt:lpstr>Training opportunities to train a new generation of Blue Cloud experts </vt:lpstr>
      <vt:lpstr>Additional information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Uptake</dc:title>
  <dc:creator>Sara</dc:creator>
  <cp:lastModifiedBy>Utente di Microsoft Office</cp:lastModifiedBy>
  <cp:revision>384</cp:revision>
  <dcterms:created xsi:type="dcterms:W3CDTF">2015-08-27T14:30:34Z</dcterms:created>
  <dcterms:modified xsi:type="dcterms:W3CDTF">2017-03-26T17:35:09Z</dcterms:modified>
</cp:coreProperties>
</file>