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4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2597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320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5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281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069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15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0750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7016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30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74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CAF3A-7113-4FFE-A3BB-8E260D56FCD4}" type="datetimeFigureOut">
              <a:rPr lang="en-GB" smtClean="0"/>
              <a:t>08/06/2011</a:t>
            </a:fld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64B84-3425-4EE0-9645-BF69267FA96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72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c.noaa.gov/benthic/cmecs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980729"/>
            <a:ext cx="7772400" cy="2619722"/>
          </a:xfrm>
        </p:spPr>
        <p:txBody>
          <a:bodyPr>
            <a:normAutofit/>
          </a:bodyPr>
          <a:lstStyle/>
          <a:p>
            <a:r>
              <a:rPr lang="en-GB" sz="3600" b="1" dirty="0"/>
              <a:t>EMODNET Physical Habitat </a:t>
            </a:r>
            <a:r>
              <a:rPr lang="en-GB" sz="3600" b="1" dirty="0" smtClean="0"/>
              <a:t>Portal</a:t>
            </a:r>
            <a:br>
              <a:rPr lang="en-GB" sz="3600" b="1" dirty="0" smtClean="0"/>
            </a:br>
            <a:r>
              <a:rPr lang="en-GB" sz="3600" b="1" dirty="0" smtClean="0"/>
              <a:t>How </a:t>
            </a:r>
            <a:r>
              <a:rPr lang="en-GB" sz="3600" b="1" dirty="0"/>
              <a:t>to proceed</a:t>
            </a:r>
            <a:r>
              <a:rPr lang="en-GB" sz="3600" b="1" dirty="0" smtClean="0"/>
              <a:t>?</a:t>
            </a:r>
            <a:br>
              <a:rPr lang="en-GB" sz="3600" b="1" dirty="0" smtClean="0"/>
            </a:br>
            <a:r>
              <a:rPr lang="en-GB" sz="3200" dirty="0" smtClean="0"/>
              <a:t>by </a:t>
            </a:r>
            <a:r>
              <a:rPr lang="en-GB" sz="3200" dirty="0"/>
              <a:t>MODEG (9</a:t>
            </a:r>
            <a:r>
              <a:rPr lang="en-GB" sz="3200" baseline="30000" dirty="0"/>
              <a:t>th</a:t>
            </a:r>
            <a:r>
              <a:rPr lang="en-GB" sz="3200" dirty="0"/>
              <a:t> June 2011)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Discussion group: David O’Connor, Joni </a:t>
            </a:r>
            <a:r>
              <a:rPr lang="en-GB" dirty="0" err="1" smtClean="0"/>
              <a:t>Kaitaranta</a:t>
            </a:r>
            <a:r>
              <a:rPr lang="en-GB" dirty="0" smtClean="0"/>
              <a:t>, </a:t>
            </a:r>
            <a:r>
              <a:rPr lang="en-GB" dirty="0"/>
              <a:t>Andy Cameron, Jacques </a:t>
            </a:r>
            <a:r>
              <a:rPr lang="en-GB" dirty="0" err="1"/>
              <a:t>Populus</a:t>
            </a:r>
            <a:r>
              <a:rPr lang="en-GB" dirty="0"/>
              <a:t>, </a:t>
            </a:r>
            <a:r>
              <a:rPr lang="en-GB" dirty="0" err="1"/>
              <a:t>Terje</a:t>
            </a:r>
            <a:r>
              <a:rPr lang="en-GB" dirty="0"/>
              <a:t> </a:t>
            </a:r>
            <a:r>
              <a:rPr lang="en-GB" dirty="0" err="1"/>
              <a:t>Thorsnes</a:t>
            </a:r>
            <a:r>
              <a:rPr lang="en-GB" dirty="0"/>
              <a:t>, Robert </a:t>
            </a:r>
            <a:r>
              <a:rPr lang="en-GB" dirty="0" err="1"/>
              <a:t>Gatliff</a:t>
            </a:r>
            <a:r>
              <a:rPr lang="en-GB" dirty="0"/>
              <a:t>, Jean-Francois </a:t>
            </a:r>
            <a:r>
              <a:rPr lang="en-GB" dirty="0" err="1"/>
              <a:t>Bourillet</a:t>
            </a:r>
            <a:r>
              <a:rPr lang="en-GB" dirty="0"/>
              <a:t>,  Spokeswoman: Angela </a:t>
            </a:r>
            <a:r>
              <a:rPr lang="en-GB" dirty="0" err="1"/>
              <a:t>Schäfer</a:t>
            </a:r>
            <a:endParaRPr lang="en-GB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23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en-GB" b="1" dirty="0">
                <a:ea typeface="Calibri"/>
                <a:cs typeface="Times New Roman"/>
              </a:rPr>
              <a:t>Extend the coverage to all EU-regions, e.g. Black Sea, Islands, Norway, East </a:t>
            </a:r>
            <a:r>
              <a:rPr lang="en-GB" b="1" dirty="0" smtClean="0">
                <a:ea typeface="Calibri"/>
                <a:cs typeface="Times New Roman"/>
              </a:rPr>
              <a:t>Mediterranean</a:t>
            </a: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endParaRPr lang="en-GB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+mj-lt"/>
              <a:buAutoNum type="arabicPeriod"/>
            </a:pPr>
            <a:r>
              <a:rPr lang="en-GB" b="1" dirty="0">
                <a:ea typeface="Calibri"/>
                <a:cs typeface="Times New Roman"/>
              </a:rPr>
              <a:t>Aim </a:t>
            </a:r>
            <a:r>
              <a:rPr lang="en-GB" b="1" dirty="0" smtClean="0">
                <a:ea typeface="Calibri"/>
                <a:cs typeface="Times New Roman"/>
              </a:rPr>
              <a:t>for </a:t>
            </a:r>
            <a:r>
              <a:rPr lang="en-GB" b="1" dirty="0">
                <a:ea typeface="Calibri"/>
                <a:cs typeface="Times New Roman"/>
              </a:rPr>
              <a:t>higher </a:t>
            </a:r>
            <a:r>
              <a:rPr lang="en-GB" b="1" dirty="0" smtClean="0">
                <a:ea typeface="Calibri"/>
                <a:cs typeface="Times New Roman"/>
              </a:rPr>
              <a:t>resolutions</a:t>
            </a:r>
            <a:endParaRPr lang="en-GB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Times New Roman"/>
              </a:rPr>
              <a:t>Produce a high resolution coastal strip around </a:t>
            </a:r>
            <a:r>
              <a:rPr lang="en-GB" dirty="0" smtClean="0">
                <a:ea typeface="Calibri"/>
                <a:cs typeface="Times New Roman"/>
              </a:rPr>
              <a:t>Europe - </a:t>
            </a:r>
            <a:r>
              <a:rPr lang="en-GB" dirty="0">
                <a:ea typeface="Calibri"/>
                <a:cs typeface="Times New Roman"/>
              </a:rPr>
              <a:t>where possible</a:t>
            </a: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Times New Roman"/>
              </a:rPr>
              <a:t>Crucial  layer will be substrate/sediment according to available data</a:t>
            </a: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Times New Roman"/>
              </a:rPr>
              <a:t>At least 100 m resolution should be reasonably possible with the actual model</a:t>
            </a: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Times New Roman"/>
              </a:rPr>
              <a:t>Get the highest resolution out of existing data in a +/- patchy approach to produce several products/layers according to different resolutions. No need for </a:t>
            </a:r>
            <a:r>
              <a:rPr lang="en-GB" dirty="0" smtClean="0">
                <a:ea typeface="Calibri"/>
                <a:cs typeface="Times New Roman"/>
              </a:rPr>
              <a:t>degrading </a:t>
            </a:r>
            <a:r>
              <a:rPr lang="en-GB" dirty="0">
                <a:ea typeface="Calibri"/>
                <a:cs typeface="Times New Roman"/>
              </a:rPr>
              <a:t>(avoid information loss!)</a:t>
            </a: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>
                <a:ea typeface="Calibri"/>
                <a:cs typeface="Times New Roman"/>
              </a:rPr>
              <a:t>Adapt the model to high resolution data at least exemplarily for areas where there is high resolution data available ( ~ 20-5 m)</a:t>
            </a:r>
          </a:p>
          <a:p>
            <a:pPr lvl="1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GB" dirty="0">
                <a:ea typeface="Calibri"/>
                <a:cs typeface="Times New Roman"/>
              </a:rPr>
              <a:t>Define data/resolution gaps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5545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88632"/>
          </a:xfrm>
        </p:spPr>
        <p:txBody>
          <a:bodyPr>
            <a:normAutofit fontScale="77500" lnSpcReduction="20000"/>
          </a:bodyPr>
          <a:lstStyle/>
          <a:p>
            <a:pPr marL="0" lvl="0" indent="0">
              <a:lnSpc>
                <a:spcPct val="115000"/>
              </a:lnSpc>
              <a:buNone/>
            </a:pPr>
            <a:r>
              <a:rPr lang="en-GB" sz="2800" b="1" dirty="0" smtClean="0">
                <a:ea typeface="Calibri"/>
                <a:cs typeface="Times New Roman"/>
              </a:rPr>
              <a:t>3. Improve EUNIS classification </a:t>
            </a:r>
            <a:r>
              <a:rPr lang="en-GB" sz="2800" b="1" dirty="0" smtClean="0">
                <a:ea typeface="Calibri"/>
                <a:cs typeface="Times New Roman"/>
              </a:rPr>
              <a:t>system </a:t>
            </a:r>
            <a:endParaRPr lang="en-GB" sz="2800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 smtClean="0">
                <a:ea typeface="Calibri"/>
                <a:cs typeface="Times New Roman"/>
              </a:rPr>
              <a:t>Extend to deeper waters</a:t>
            </a:r>
          </a:p>
          <a:p>
            <a:pPr lvl="2">
              <a:lnSpc>
                <a:spcPct val="115000"/>
              </a:lnSpc>
              <a:buClr>
                <a:srgbClr val="000000"/>
              </a:buClr>
              <a:buSzPts val="1000"/>
              <a:buFont typeface="Calibri"/>
              <a:buChar char="-"/>
            </a:pPr>
            <a:r>
              <a:rPr lang="en-GB" sz="2300" dirty="0" smtClean="0">
                <a:solidFill>
                  <a:srgbClr val="000000"/>
                </a:solidFill>
                <a:ea typeface="Calibri"/>
                <a:cs typeface="Times New Roman"/>
              </a:rPr>
              <a:t>Howell</a:t>
            </a:r>
            <a:r>
              <a:rPr lang="en-GB" sz="2300" dirty="0" smtClean="0">
                <a:solidFill>
                  <a:srgbClr val="000000"/>
                </a:solidFill>
                <a:ea typeface="Calibri"/>
                <a:cs typeface="Times New Roman"/>
              </a:rPr>
              <a:t>, K.L. (2010) A benthic classification system to aid in the implementation of marine protected area networks in the deep / high seas of the NE Atlantic. </a:t>
            </a:r>
            <a:r>
              <a:rPr lang="en-GB" sz="2300" i="1" dirty="0" smtClean="0">
                <a:solidFill>
                  <a:srgbClr val="000000"/>
                </a:solidFill>
                <a:ea typeface="Calibri"/>
                <a:cs typeface="Times New Roman"/>
              </a:rPr>
              <a:t>Biological Conservation</a:t>
            </a:r>
            <a:r>
              <a:rPr lang="en-GB" sz="2300" dirty="0" smtClean="0">
                <a:solidFill>
                  <a:srgbClr val="000000"/>
                </a:solidFill>
                <a:ea typeface="Calibri"/>
                <a:cs typeface="Times New Roman"/>
              </a:rPr>
              <a:t>. </a:t>
            </a:r>
            <a:r>
              <a:rPr lang="en-GB" sz="2300" b="1" dirty="0" smtClean="0">
                <a:solidFill>
                  <a:srgbClr val="000000"/>
                </a:solidFill>
                <a:effectLst/>
                <a:latin typeface="AdvGulliv-R"/>
                <a:ea typeface="Calibri"/>
                <a:cs typeface="Times New Roman"/>
              </a:rPr>
              <a:t>143</a:t>
            </a:r>
            <a:r>
              <a:rPr lang="en-GB" sz="2300" dirty="0" smtClean="0">
                <a:solidFill>
                  <a:srgbClr val="000000"/>
                </a:solidFill>
                <a:effectLst/>
                <a:latin typeface="AdvGulliv-R"/>
                <a:ea typeface="Calibri"/>
                <a:cs typeface="Times New Roman"/>
              </a:rPr>
              <a:t>, 1041–1056.</a:t>
            </a:r>
            <a:endParaRPr lang="en-GB" sz="2300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 smtClean="0">
                <a:ea typeface="Calibri"/>
                <a:cs typeface="Times New Roman"/>
              </a:rPr>
              <a:t>Improve sedimentation classification system for </a:t>
            </a:r>
            <a:r>
              <a:rPr lang="en-GB" dirty="0" smtClean="0">
                <a:ea typeface="Calibri"/>
                <a:cs typeface="Times New Roman"/>
              </a:rPr>
              <a:t>EUNIS</a:t>
            </a:r>
            <a:r>
              <a:rPr lang="en-GB" sz="1000" dirty="0" smtClean="0">
                <a:ea typeface="Calibri"/>
                <a:cs typeface="Times New Roman"/>
              </a:rPr>
              <a:t> </a:t>
            </a:r>
            <a:r>
              <a:rPr lang="en-GB" sz="1500" dirty="0" smtClean="0">
                <a:ea typeface="Calibri"/>
                <a:cs typeface="Times New Roman"/>
              </a:rPr>
              <a:t>(research</a:t>
            </a:r>
            <a:r>
              <a:rPr lang="en-GB" sz="1000" dirty="0" smtClean="0">
                <a:ea typeface="Calibri"/>
                <a:cs typeface="Times New Roman"/>
              </a:rPr>
              <a:t>)</a:t>
            </a:r>
            <a:endParaRPr lang="en-GB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dirty="0" smtClean="0">
                <a:ea typeface="Calibri"/>
                <a:cs typeface="Times New Roman"/>
              </a:rPr>
              <a:t>Add a more physical geomorphology aspect to </a:t>
            </a:r>
            <a:r>
              <a:rPr lang="en-GB" dirty="0" smtClean="0">
                <a:ea typeface="Calibri"/>
                <a:cs typeface="Times New Roman"/>
              </a:rPr>
              <a:t>EUNIS</a:t>
            </a:r>
            <a:r>
              <a:rPr lang="en-GB" sz="1200" dirty="0" smtClean="0">
                <a:ea typeface="Calibri"/>
                <a:cs typeface="Times New Roman"/>
              </a:rPr>
              <a:t> </a:t>
            </a:r>
            <a:r>
              <a:rPr lang="en-GB" sz="1500" dirty="0" smtClean="0">
                <a:ea typeface="Calibri"/>
                <a:cs typeface="Times New Roman"/>
              </a:rPr>
              <a:t>(research</a:t>
            </a:r>
            <a:r>
              <a:rPr lang="en-GB" sz="1200" dirty="0" smtClean="0">
                <a:ea typeface="Calibri"/>
                <a:cs typeface="Times New Roman"/>
              </a:rPr>
              <a:t>)</a:t>
            </a:r>
            <a:endParaRPr lang="en-GB" dirty="0" smtClean="0">
              <a:ea typeface="Calibri"/>
              <a:cs typeface="Times New Roman"/>
            </a:endParaRPr>
          </a:p>
          <a:p>
            <a:pPr marL="857250" lvl="2" indent="0">
              <a:lnSpc>
                <a:spcPct val="115000"/>
              </a:lnSpc>
              <a:buNone/>
            </a:pPr>
            <a:r>
              <a:rPr lang="en-GB" sz="2600" dirty="0" smtClean="0">
                <a:ea typeface="Calibri"/>
                <a:cs typeface="Times New Roman"/>
              </a:rPr>
              <a:t>(Geological composition of surface/near-surface substrates, structures and  features, incl. biogenic structures, e.g. carbonate, reefs, shale, microstructure compounds, …  backscatter, hydro acoustics, high resolution bathymetry, </a:t>
            </a:r>
            <a:r>
              <a:rPr lang="en-GB" sz="2600" dirty="0" err="1" smtClean="0">
                <a:ea typeface="Calibri"/>
                <a:cs typeface="Times New Roman"/>
              </a:rPr>
              <a:t>rugosity</a:t>
            </a:r>
            <a:r>
              <a:rPr lang="en-GB" sz="2600" dirty="0" smtClean="0">
                <a:ea typeface="Calibri"/>
                <a:cs typeface="Times New Roman"/>
              </a:rPr>
              <a:t>/roughness approach) </a:t>
            </a:r>
          </a:p>
          <a:p>
            <a:pPr lvl="2">
              <a:lnSpc>
                <a:spcPct val="115000"/>
              </a:lnSpc>
              <a:buFont typeface="Calibri"/>
              <a:buChar char="-"/>
            </a:pPr>
            <a:r>
              <a:rPr lang="en-GB" sz="2100" dirty="0" smtClean="0">
                <a:ea typeface="Calibri"/>
                <a:cs typeface="Times New Roman"/>
              </a:rPr>
              <a:t>E.g. </a:t>
            </a:r>
            <a:r>
              <a:rPr lang="en-GB" sz="2100" u="sng" dirty="0" smtClean="0">
                <a:solidFill>
                  <a:srgbClr val="0000FF"/>
                </a:solidFill>
                <a:ea typeface="Calibri"/>
                <a:cs typeface="Times New Roman"/>
                <a:hlinkClick r:id="rId2"/>
              </a:rPr>
              <a:t>CMECS</a:t>
            </a:r>
            <a:r>
              <a:rPr lang="en-GB" sz="2100" dirty="0" smtClean="0">
                <a:ea typeface="Calibri"/>
                <a:cs typeface="Times New Roman"/>
              </a:rPr>
              <a:t> (NOAA) - Coastal and Marine Ecological Classification Standard - A National Standard to Support Ecosystem-Based Resource Management</a:t>
            </a:r>
          </a:p>
          <a:p>
            <a:pPr lvl="2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en-GB" sz="2100" dirty="0" smtClean="0">
                <a:ea typeface="Calibri"/>
                <a:cs typeface="Times New Roman"/>
              </a:rPr>
              <a:t>Garry Greene et al. “A Classification Scheme for Deep Seafloor Habitats”, </a:t>
            </a:r>
            <a:r>
              <a:rPr lang="en-GB" sz="2100" dirty="0" err="1" smtClean="0">
                <a:ea typeface="Calibri"/>
                <a:cs typeface="Times New Roman"/>
              </a:rPr>
              <a:t>Oceanologica</a:t>
            </a:r>
            <a:r>
              <a:rPr lang="en-GB" sz="2100" dirty="0" smtClean="0">
                <a:ea typeface="Calibri"/>
                <a:cs typeface="Times New Roman"/>
              </a:rPr>
              <a:t> </a:t>
            </a:r>
            <a:r>
              <a:rPr lang="en-GB" sz="2100" dirty="0" err="1" smtClean="0">
                <a:ea typeface="Calibri"/>
                <a:cs typeface="Times New Roman"/>
              </a:rPr>
              <a:t>Acta</a:t>
            </a:r>
            <a:r>
              <a:rPr lang="en-GB" sz="2100" dirty="0" smtClean="0">
                <a:ea typeface="Calibri"/>
                <a:cs typeface="Times New Roman"/>
              </a:rPr>
              <a:t> (1999)</a:t>
            </a:r>
          </a:p>
          <a:p>
            <a:pPr lvl="2">
              <a:lnSpc>
                <a:spcPct val="115000"/>
              </a:lnSpc>
              <a:spcAft>
                <a:spcPts val="1000"/>
              </a:spcAft>
              <a:buFont typeface="Calibri"/>
              <a:buChar char="-"/>
            </a:pPr>
            <a:r>
              <a:rPr lang="en-GB" sz="2100" dirty="0" smtClean="0"/>
              <a:t>Madden </a:t>
            </a:r>
            <a:r>
              <a:rPr lang="en-GB" sz="2100" dirty="0"/>
              <a:t>C.J</a:t>
            </a:r>
            <a:r>
              <a:rPr lang="en-GB" sz="2100" dirty="0" smtClean="0"/>
              <a:t>. et al. “Coastal </a:t>
            </a:r>
            <a:r>
              <a:rPr lang="en-GB" sz="2100" dirty="0"/>
              <a:t>and Marine Ecological Classification </a:t>
            </a:r>
            <a:r>
              <a:rPr lang="en-GB" sz="2100" dirty="0" smtClean="0"/>
              <a:t>Standard”, </a:t>
            </a:r>
            <a:r>
              <a:rPr lang="en-GB" sz="2100" dirty="0"/>
              <a:t>NOAA and </a:t>
            </a:r>
            <a:r>
              <a:rPr lang="en-GB" sz="2100" dirty="0" err="1"/>
              <a:t>NatureServe</a:t>
            </a:r>
            <a:r>
              <a:rPr lang="en-GB" sz="2100" dirty="0"/>
              <a:t>, </a:t>
            </a:r>
            <a:r>
              <a:rPr lang="en-GB" sz="2100" dirty="0" smtClean="0"/>
              <a:t>(2008)</a:t>
            </a:r>
            <a:endParaRPr lang="en-GB" sz="2100" dirty="0" smtClean="0">
              <a:ea typeface="Calibri"/>
              <a:cs typeface="Times New Roman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669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55000" lnSpcReduction="20000"/>
          </a:bodyPr>
          <a:lstStyle/>
          <a:p>
            <a:pPr marL="514350" lvl="0" indent="-514350">
              <a:lnSpc>
                <a:spcPct val="115000"/>
              </a:lnSpc>
              <a:buFont typeface="+mj-lt"/>
              <a:buAutoNum type="arabicPeriod" startAt="5"/>
            </a:pPr>
            <a:r>
              <a:rPr lang="en-GB" sz="3500" b="1" dirty="0" smtClean="0">
                <a:ea typeface="Calibri"/>
                <a:cs typeface="Times New Roman"/>
              </a:rPr>
              <a:t>Make </a:t>
            </a:r>
            <a:r>
              <a:rPr lang="en-GB" sz="3500" b="1" dirty="0">
                <a:ea typeface="Calibri"/>
                <a:cs typeface="Times New Roman"/>
              </a:rPr>
              <a:t>a strong case to couple actual biology </a:t>
            </a:r>
            <a:r>
              <a:rPr lang="en-GB" sz="3500" b="1" dirty="0" smtClean="0">
                <a:ea typeface="Calibri"/>
                <a:cs typeface="Times New Roman"/>
              </a:rPr>
              <a:t>with </a:t>
            </a:r>
            <a:r>
              <a:rPr lang="en-GB" sz="3500" b="1" dirty="0">
                <a:ea typeface="Calibri"/>
                <a:cs typeface="Times New Roman"/>
              </a:rPr>
              <a:t>physical habitat </a:t>
            </a:r>
            <a:r>
              <a:rPr lang="en-GB" sz="3500" b="1" dirty="0" smtClean="0">
                <a:ea typeface="Calibri"/>
                <a:cs typeface="Times New Roman"/>
              </a:rPr>
              <a:t>maps to </a:t>
            </a:r>
            <a:r>
              <a:rPr lang="en-GB" sz="3500" b="1" dirty="0">
                <a:ea typeface="Calibri"/>
                <a:cs typeface="Times New Roman"/>
              </a:rPr>
              <a:t>prove/improve habitat classification</a:t>
            </a:r>
            <a:endParaRPr lang="en-GB" sz="35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sz="3200" dirty="0">
                <a:ea typeface="Calibri"/>
                <a:cs typeface="Times New Roman"/>
              </a:rPr>
              <a:t>Especially involving specialists of benthic </a:t>
            </a:r>
            <a:r>
              <a:rPr lang="en-GB" sz="3200" dirty="0" smtClean="0">
                <a:ea typeface="Calibri"/>
                <a:cs typeface="Times New Roman"/>
              </a:rPr>
              <a:t>biology </a:t>
            </a:r>
            <a:r>
              <a:rPr lang="en-GB" sz="2200" dirty="0" smtClean="0">
                <a:ea typeface="Calibri"/>
                <a:cs typeface="Times New Roman"/>
              </a:rPr>
              <a:t>(research)</a:t>
            </a:r>
            <a:endParaRPr lang="en-GB" sz="2200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endParaRPr lang="en-GB" dirty="0">
              <a:ea typeface="Calibri"/>
              <a:cs typeface="Times New Roman"/>
            </a:endParaRPr>
          </a:p>
          <a:p>
            <a:pPr marL="514350" lvl="0" indent="-51435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5"/>
            </a:pPr>
            <a:r>
              <a:rPr lang="en-GB" sz="3500" b="1" dirty="0" smtClean="0">
                <a:ea typeface="Calibri"/>
                <a:cs typeface="Times New Roman"/>
              </a:rPr>
              <a:t>Try </a:t>
            </a:r>
            <a:r>
              <a:rPr lang="en-GB" sz="3500" b="1" dirty="0">
                <a:ea typeface="Calibri"/>
                <a:cs typeface="Times New Roman"/>
              </a:rPr>
              <a:t>to establish a prospective data workflow for habitat mapping </a:t>
            </a:r>
            <a:endParaRPr lang="en-GB" sz="3500" dirty="0">
              <a:ea typeface="Calibri"/>
              <a:cs typeface="Times New Roman"/>
            </a:endParaRPr>
          </a:p>
          <a:p>
            <a:pPr marL="400050" lvl="1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3200" dirty="0">
                <a:ea typeface="Calibri"/>
                <a:cs typeface="Times New Roman"/>
              </a:rPr>
              <a:t>(Access to data, harmonizing habitat mapping, frequency of data update - local, regional, national scale </a:t>
            </a:r>
            <a:r>
              <a:rPr lang="en-GB" sz="3200" dirty="0" smtClean="0">
                <a:ea typeface="Calibri"/>
                <a:cs typeface="Times New Roman"/>
              </a:rPr>
              <a:t>-&gt; </a:t>
            </a:r>
            <a:r>
              <a:rPr lang="en-GB" sz="3200" dirty="0">
                <a:ea typeface="Calibri"/>
                <a:cs typeface="Times New Roman"/>
              </a:rPr>
              <a:t>EU </a:t>
            </a:r>
            <a:r>
              <a:rPr lang="en-GB" sz="3200" dirty="0" smtClean="0">
                <a:ea typeface="Calibri"/>
                <a:cs typeface="Times New Roman"/>
              </a:rPr>
              <a:t>scale)</a:t>
            </a:r>
            <a:endParaRPr lang="en-GB" sz="3200" dirty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sz="3200" dirty="0">
                <a:ea typeface="Calibri"/>
                <a:cs typeface="Times New Roman"/>
              </a:rPr>
              <a:t>Work on/solve the data flow/update problems from other portals and base data from national/regional agencies (data policies </a:t>
            </a:r>
            <a:r>
              <a:rPr lang="en-GB" sz="3200" dirty="0" smtClean="0">
                <a:ea typeface="Calibri"/>
                <a:cs typeface="Times New Roman"/>
              </a:rPr>
              <a:t>– </a:t>
            </a:r>
            <a:r>
              <a:rPr lang="en-GB" sz="3200" dirty="0">
                <a:ea typeface="Calibri"/>
                <a:cs typeface="Times New Roman"/>
              </a:rPr>
              <a:t>data access)</a:t>
            </a: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de-DE" sz="3200" dirty="0" smtClean="0">
                <a:ea typeface="Calibri"/>
                <a:cs typeface="Times New Roman"/>
              </a:rPr>
              <a:t>Keep </a:t>
            </a:r>
            <a:r>
              <a:rPr lang="de-DE" sz="3200" dirty="0" err="1" smtClean="0">
                <a:ea typeface="Calibri"/>
                <a:cs typeface="Times New Roman"/>
              </a:rPr>
              <a:t>track</a:t>
            </a:r>
            <a:r>
              <a:rPr lang="de-DE" sz="3200" dirty="0" smtClean="0">
                <a:ea typeface="Calibri"/>
                <a:cs typeface="Times New Roman"/>
              </a:rPr>
              <a:t> </a:t>
            </a:r>
            <a:r>
              <a:rPr lang="de-DE" sz="3200" dirty="0" err="1" smtClean="0">
                <a:ea typeface="Calibri"/>
                <a:cs typeface="Times New Roman"/>
              </a:rPr>
              <a:t>with</a:t>
            </a:r>
            <a:r>
              <a:rPr lang="de-DE" sz="3200" dirty="0" smtClean="0">
                <a:ea typeface="Calibri"/>
                <a:cs typeface="Times New Roman"/>
              </a:rPr>
              <a:t> </a:t>
            </a:r>
            <a:r>
              <a:rPr lang="de-DE" sz="3200" dirty="0" err="1" smtClean="0">
                <a:ea typeface="Calibri"/>
                <a:cs typeface="Times New Roman"/>
              </a:rPr>
              <a:t>running</a:t>
            </a:r>
            <a:r>
              <a:rPr lang="de-DE" sz="3200" dirty="0" smtClean="0">
                <a:ea typeface="Calibri"/>
                <a:cs typeface="Times New Roman"/>
              </a:rPr>
              <a:t> national/non national </a:t>
            </a:r>
            <a:r>
              <a:rPr lang="de-DE" sz="3200" dirty="0" err="1" smtClean="0">
                <a:ea typeface="Calibri"/>
                <a:cs typeface="Times New Roman"/>
              </a:rPr>
              <a:t>seabed</a:t>
            </a:r>
            <a:r>
              <a:rPr lang="de-DE" sz="3200" dirty="0" smtClean="0">
                <a:ea typeface="Calibri"/>
                <a:cs typeface="Times New Roman"/>
              </a:rPr>
              <a:t> </a:t>
            </a:r>
            <a:r>
              <a:rPr lang="de-DE" sz="3200" dirty="0" err="1" smtClean="0">
                <a:ea typeface="Calibri"/>
                <a:cs typeface="Times New Roman"/>
              </a:rPr>
              <a:t>mapping</a:t>
            </a:r>
            <a:r>
              <a:rPr lang="de-DE" sz="3200" dirty="0" smtClean="0">
                <a:ea typeface="Calibri"/>
                <a:cs typeface="Times New Roman"/>
              </a:rPr>
              <a:t> </a:t>
            </a:r>
            <a:r>
              <a:rPr lang="de-DE" sz="3200" dirty="0" err="1" smtClean="0">
                <a:ea typeface="Calibri"/>
                <a:cs typeface="Times New Roman"/>
              </a:rPr>
              <a:t>programs</a:t>
            </a:r>
            <a:endParaRPr lang="en-GB" sz="3200" dirty="0" smtClean="0">
              <a:ea typeface="Calibri"/>
              <a:cs typeface="Times New Roman"/>
            </a:endParaRP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sz="3200" dirty="0" smtClean="0">
                <a:ea typeface="Calibri"/>
                <a:cs typeface="Times New Roman"/>
              </a:rPr>
              <a:t>Support </a:t>
            </a:r>
            <a:r>
              <a:rPr lang="en-GB" sz="3200" dirty="0">
                <a:ea typeface="Calibri"/>
                <a:cs typeface="Times New Roman"/>
              </a:rPr>
              <a:t>harmonizing of </a:t>
            </a:r>
            <a:r>
              <a:rPr lang="en-GB" sz="3200" dirty="0" smtClean="0">
                <a:ea typeface="Calibri"/>
                <a:cs typeface="Times New Roman"/>
              </a:rPr>
              <a:t>habitat &amp; </a:t>
            </a:r>
            <a:r>
              <a:rPr lang="en-GB" sz="3200" dirty="0">
                <a:ea typeface="Calibri"/>
                <a:cs typeface="Times New Roman"/>
              </a:rPr>
              <a:t>monitoring programs</a:t>
            </a:r>
          </a:p>
          <a:p>
            <a:pPr lvl="1">
              <a:lnSpc>
                <a:spcPct val="115000"/>
              </a:lnSpc>
              <a:buFont typeface="Symbol"/>
              <a:buChar char=""/>
            </a:pPr>
            <a:r>
              <a:rPr lang="en-GB" sz="3200" dirty="0">
                <a:ea typeface="Calibri"/>
                <a:cs typeface="Times New Roman"/>
              </a:rPr>
              <a:t>Manage frequency of product </a:t>
            </a:r>
            <a:r>
              <a:rPr lang="en-GB" sz="3200" dirty="0" smtClean="0">
                <a:ea typeface="Calibri"/>
                <a:cs typeface="Times New Roman"/>
              </a:rPr>
              <a:t>updates</a:t>
            </a:r>
          </a:p>
          <a:p>
            <a:pPr lvl="1">
              <a:lnSpc>
                <a:spcPct val="115000"/>
              </a:lnSpc>
              <a:buFont typeface="Symbol"/>
              <a:buChar char=""/>
            </a:pPr>
            <a:endParaRPr lang="en-GB" dirty="0">
              <a:ea typeface="Calibri"/>
              <a:cs typeface="Times New Roman"/>
            </a:endParaRPr>
          </a:p>
          <a:p>
            <a:pPr marL="514350" lvl="0" indent="-514350">
              <a:lnSpc>
                <a:spcPct val="115000"/>
              </a:lnSpc>
              <a:buFont typeface="+mj-lt"/>
              <a:buAutoNum type="arabicPeriod" startAt="5"/>
            </a:pPr>
            <a:r>
              <a:rPr lang="en-GB" sz="3500" b="1" dirty="0" smtClean="0">
                <a:ea typeface="Calibri"/>
                <a:cs typeface="Times New Roman"/>
              </a:rPr>
              <a:t>Try </a:t>
            </a:r>
            <a:r>
              <a:rPr lang="en-GB" sz="3500" b="1" dirty="0">
                <a:ea typeface="Calibri"/>
                <a:cs typeface="Times New Roman"/>
              </a:rPr>
              <a:t>to tackle temporal (seasonal) and global change behaviour of </a:t>
            </a:r>
            <a:r>
              <a:rPr lang="en-GB" sz="3500" b="1" dirty="0" smtClean="0">
                <a:ea typeface="Calibri"/>
                <a:cs typeface="Times New Roman"/>
              </a:rPr>
              <a:t>habitats</a:t>
            </a:r>
          </a:p>
          <a:p>
            <a:pPr marL="514350" lvl="0" indent="-514350">
              <a:lnSpc>
                <a:spcPct val="115000"/>
              </a:lnSpc>
              <a:buFont typeface="+mj-lt"/>
              <a:buAutoNum type="arabicPeriod" startAt="5"/>
            </a:pPr>
            <a:endParaRPr lang="en-GB" sz="3500" b="1" dirty="0" smtClean="0">
              <a:ea typeface="Calibri"/>
              <a:cs typeface="Times New Roman"/>
            </a:endParaRPr>
          </a:p>
          <a:p>
            <a:pPr marL="0" lvl="0" indent="0" algn="ctr">
              <a:lnSpc>
                <a:spcPct val="115000"/>
              </a:lnSpc>
              <a:buNone/>
            </a:pPr>
            <a:r>
              <a:rPr lang="en-GB" sz="4500" b="1" dirty="0" smtClean="0">
                <a:ea typeface="Calibri"/>
                <a:cs typeface="Times New Roman"/>
              </a:rPr>
              <a:t>Of </a:t>
            </a:r>
            <a:r>
              <a:rPr lang="en-GB" sz="4500" b="1" dirty="0">
                <a:ea typeface="Calibri"/>
                <a:cs typeface="Times New Roman"/>
              </a:rPr>
              <a:t>course it all depends </a:t>
            </a:r>
            <a:r>
              <a:rPr lang="en-GB" sz="4500" b="1" dirty="0" smtClean="0">
                <a:ea typeface="Calibri"/>
                <a:cs typeface="Times New Roman"/>
              </a:rPr>
              <a:t>on progress by the other lots and </a:t>
            </a:r>
            <a:r>
              <a:rPr lang="en-GB" sz="4500" b="1" dirty="0">
                <a:ea typeface="Calibri"/>
                <a:cs typeface="Times New Roman"/>
              </a:rPr>
              <a:t>improved </a:t>
            </a:r>
            <a:r>
              <a:rPr lang="en-GB" sz="4500" b="1" dirty="0" smtClean="0">
                <a:ea typeface="Calibri"/>
                <a:cs typeface="Times New Roman"/>
              </a:rPr>
              <a:t>access </a:t>
            </a:r>
            <a:r>
              <a:rPr lang="en-GB" sz="4500" b="1" dirty="0">
                <a:ea typeface="Calibri"/>
                <a:cs typeface="Times New Roman"/>
              </a:rPr>
              <a:t>to data!</a:t>
            </a:r>
            <a:endParaRPr lang="en-GB" sz="4500" dirty="0">
              <a:ea typeface="Calibri"/>
              <a:cs typeface="Times New Roman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36487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294</Words>
  <Application>Microsoft Office PowerPoint</Application>
  <PresentationFormat>Bildschirmpräsentation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Larissa</vt:lpstr>
      <vt:lpstr>EMODNET Physical Habitat Portal How to proceed? by MODEG (9th June 2011)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EMODNET Physical Habitat Portal How to proceed? Recommendations to the EC  by MODEG (9th June 2011)</dc:title>
  <dc:creator>Angela Schäfer</dc:creator>
  <cp:lastModifiedBy>Angela Schäfer</cp:lastModifiedBy>
  <cp:revision>23</cp:revision>
  <dcterms:created xsi:type="dcterms:W3CDTF">2011-06-07T22:15:14Z</dcterms:created>
  <dcterms:modified xsi:type="dcterms:W3CDTF">2011-06-08T09:23:46Z</dcterms:modified>
</cp:coreProperties>
</file>