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68" r:id="rId2"/>
    <p:sldId id="282" r:id="rId3"/>
    <p:sldId id="286" r:id="rId4"/>
    <p:sldId id="283" r:id="rId5"/>
    <p:sldId id="277" r:id="rId6"/>
    <p:sldId id="287" r:id="rId7"/>
    <p:sldId id="288" r:id="rId8"/>
    <p:sldId id="289" r:id="rId9"/>
    <p:sldId id="290" r:id="rId10"/>
    <p:sldId id="291" r:id="rId11"/>
    <p:sldId id="292" r:id="rId12"/>
    <p:sldId id="295" r:id="rId13"/>
    <p:sldId id="298" r:id="rId14"/>
    <p:sldId id="299" r:id="rId15"/>
    <p:sldId id="310" r:id="rId16"/>
    <p:sldId id="311" r:id="rId17"/>
    <p:sldId id="312" r:id="rId18"/>
    <p:sldId id="317" r:id="rId19"/>
    <p:sldId id="318" r:id="rId20"/>
    <p:sldId id="353" r:id="rId21"/>
    <p:sldId id="323" r:id="rId22"/>
    <p:sldId id="328" r:id="rId23"/>
    <p:sldId id="329" r:id="rId24"/>
    <p:sldId id="330" r:id="rId25"/>
    <p:sldId id="331" r:id="rId26"/>
    <p:sldId id="334" r:id="rId27"/>
    <p:sldId id="354" r:id="rId28"/>
    <p:sldId id="357" r:id="rId29"/>
    <p:sldId id="360" r:id="rId30"/>
    <p:sldId id="361" r:id="rId31"/>
    <p:sldId id="362" r:id="rId32"/>
    <p:sldId id="396" r:id="rId33"/>
    <p:sldId id="364" r:id="rId34"/>
    <p:sldId id="365" r:id="rId35"/>
    <p:sldId id="367" r:id="rId36"/>
    <p:sldId id="368" r:id="rId37"/>
    <p:sldId id="398" r:id="rId38"/>
    <p:sldId id="369" r:id="rId39"/>
    <p:sldId id="370" r:id="rId40"/>
    <p:sldId id="371" r:id="rId41"/>
    <p:sldId id="373" r:id="rId42"/>
    <p:sldId id="374" r:id="rId43"/>
    <p:sldId id="375" r:id="rId44"/>
    <p:sldId id="376" r:id="rId45"/>
    <p:sldId id="377" r:id="rId46"/>
    <p:sldId id="378" r:id="rId47"/>
    <p:sldId id="379" r:id="rId48"/>
    <p:sldId id="380" r:id="rId49"/>
    <p:sldId id="381" r:id="rId50"/>
    <p:sldId id="382" r:id="rId51"/>
    <p:sldId id="384" r:id="rId52"/>
    <p:sldId id="385" r:id="rId53"/>
    <p:sldId id="386" r:id="rId54"/>
    <p:sldId id="387" r:id="rId55"/>
    <p:sldId id="388" r:id="rId56"/>
    <p:sldId id="389" r:id="rId57"/>
    <p:sldId id="390" r:id="rId58"/>
    <p:sldId id="391" r:id="rId59"/>
    <p:sldId id="392" r:id="rId60"/>
    <p:sldId id="393" r:id="rId61"/>
    <p:sldId id="394" r:id="rId62"/>
    <p:sldId id="395"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5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p:cViewPr>
        <p:scale>
          <a:sx n="94" d="100"/>
          <a:sy n="94" d="100"/>
        </p:scale>
        <p:origin x="-1314" y="1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9" d="100"/>
          <a:sy n="89" d="100"/>
        </p:scale>
        <p:origin x="-312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arlo\Documents\Ricerca\IHO-DG%20MARE\innsats.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Users\Carlo\Documents\Ricerca\IHO-DG%20MARE\Cost%20functions%20comparison%20mod.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rgbClr val="000000"/>
                </a:solidFill>
                <a:latin typeface="+mn-lt"/>
                <a:ea typeface="+mn-ea"/>
                <a:cs typeface="+mn-cs"/>
              </a:defRPr>
            </a:pPr>
            <a:r>
              <a:rPr lang="it-IT" sz="1400" b="0" dirty="0" err="1" smtClean="0"/>
              <a:t>Survey</a:t>
            </a:r>
            <a:r>
              <a:rPr lang="it-IT" sz="1400" b="0" dirty="0" smtClean="0"/>
              <a:t> </a:t>
            </a:r>
            <a:r>
              <a:rPr lang="it-IT" sz="1400" b="0" dirty="0" err="1"/>
              <a:t>effort</a:t>
            </a:r>
            <a:r>
              <a:rPr lang="it-IT" sz="1400" b="0" dirty="0"/>
              <a:t> </a:t>
            </a:r>
            <a:r>
              <a:rPr lang="it-IT" sz="1400" b="0" dirty="0" err="1"/>
              <a:t>as</a:t>
            </a:r>
            <a:r>
              <a:rPr lang="it-IT" sz="1400" b="0" dirty="0"/>
              <a:t> a </a:t>
            </a:r>
            <a:r>
              <a:rPr lang="it-IT" sz="1400" b="0" dirty="0" err="1"/>
              <a:t>function</a:t>
            </a:r>
            <a:r>
              <a:rPr lang="it-IT" sz="1400" b="0" dirty="0"/>
              <a:t> </a:t>
            </a:r>
            <a:r>
              <a:rPr lang="it-IT" sz="1400" b="0" dirty="0" err="1"/>
              <a:t>of</a:t>
            </a:r>
            <a:r>
              <a:rPr lang="it-IT" sz="1400" b="0" dirty="0"/>
              <a:t> </a:t>
            </a:r>
            <a:r>
              <a:rPr lang="it-IT" sz="1400" b="0" dirty="0" err="1"/>
              <a:t>depth</a:t>
            </a:r>
            <a:r>
              <a:rPr lang="it-IT" sz="1400" b="0" dirty="0"/>
              <a:t>. </a:t>
            </a:r>
            <a:endParaRPr lang="it-IT" sz="1400" b="0" dirty="0" smtClean="0"/>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rgbClr val="000000"/>
                </a:solidFill>
                <a:latin typeface="+mn-lt"/>
                <a:ea typeface="+mn-ea"/>
                <a:cs typeface="+mn-cs"/>
              </a:defRPr>
            </a:pPr>
            <a:r>
              <a:rPr lang="it-IT" sz="1400" b="0" dirty="0" smtClean="0"/>
              <a:t>Lidar </a:t>
            </a:r>
            <a:r>
              <a:rPr lang="it-IT" sz="1400" b="0" dirty="0"/>
              <a:t>and MBES </a:t>
            </a:r>
            <a:r>
              <a:rPr lang="it-IT" sz="1400" b="0" dirty="0" err="1" smtClean="0"/>
              <a:t>compared</a:t>
            </a:r>
            <a:endParaRPr lang="it-IT" sz="1400" b="0" dirty="0" smtClean="0"/>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rgbClr val="000000"/>
                </a:solidFill>
                <a:latin typeface="+mn-lt"/>
                <a:ea typeface="+mn-ea"/>
                <a:cs typeface="+mn-cs"/>
              </a:defRPr>
            </a:pPr>
            <a:r>
              <a:rPr lang="it-IT" sz="1400" b="0" dirty="0" smtClean="0"/>
              <a:t>(</a:t>
            </a:r>
            <a:r>
              <a:rPr lang="it-IT" sz="1400" b="0" dirty="0" err="1" smtClean="0"/>
              <a:t>Norwegian</a:t>
            </a:r>
            <a:r>
              <a:rPr lang="it-IT" sz="1400" b="0" dirty="0" smtClean="0"/>
              <a:t> </a:t>
            </a:r>
            <a:r>
              <a:rPr lang="it-IT" sz="1400" b="0" dirty="0" err="1" smtClean="0"/>
              <a:t>Mapping</a:t>
            </a:r>
            <a:r>
              <a:rPr lang="it-IT" sz="1400" b="0" dirty="0" smtClean="0"/>
              <a:t> Authority)</a:t>
            </a:r>
            <a:endParaRPr lang="it-IT" sz="1400" b="0" dirty="0"/>
          </a:p>
        </c:rich>
      </c:tx>
      <c:layout/>
      <c:overlay val="0"/>
    </c:title>
    <c:autoTitleDeleted val="0"/>
    <c:plotArea>
      <c:layout>
        <c:manualLayout>
          <c:layoutTarget val="inner"/>
          <c:xMode val="edge"/>
          <c:yMode val="edge"/>
          <c:x val="0.12393730331067136"/>
          <c:y val="2.6353599242717598E-2"/>
          <c:w val="0.85943249933542576"/>
          <c:h val="0.89521833175108356"/>
        </c:manualLayout>
      </c:layout>
      <c:lineChart>
        <c:grouping val="standard"/>
        <c:varyColors val="0"/>
        <c:ser>
          <c:idx val="1"/>
          <c:order val="0"/>
          <c:tx>
            <c:v>MBES</c:v>
          </c:tx>
          <c:spPr>
            <a:ln w="28575" cap="rnd">
              <a:solidFill>
                <a:schemeClr val="accent2"/>
              </a:solidFill>
              <a:round/>
            </a:ln>
            <a:effectLst/>
          </c:spPr>
          <c:marker>
            <c:symbol val="none"/>
          </c:marker>
          <c:cat>
            <c:numRef>
              <c:f>'Ark1'!$A$36:$K$36</c:f>
              <c:numCache>
                <c:formatCode>General</c:formatCode>
                <c:ptCount val="11"/>
                <c:pt idx="0">
                  <c:v>1</c:v>
                </c:pt>
                <c:pt idx="1">
                  <c:v>2</c:v>
                </c:pt>
                <c:pt idx="2">
                  <c:v>3</c:v>
                </c:pt>
                <c:pt idx="3">
                  <c:v>5</c:v>
                </c:pt>
                <c:pt idx="4">
                  <c:v>7</c:v>
                </c:pt>
                <c:pt idx="5">
                  <c:v>10</c:v>
                </c:pt>
                <c:pt idx="6">
                  <c:v>20</c:v>
                </c:pt>
                <c:pt idx="7">
                  <c:v>30</c:v>
                </c:pt>
                <c:pt idx="8">
                  <c:v>100</c:v>
                </c:pt>
                <c:pt idx="9">
                  <c:v>150</c:v>
                </c:pt>
                <c:pt idx="10">
                  <c:v>200</c:v>
                </c:pt>
              </c:numCache>
            </c:numRef>
          </c:cat>
          <c:val>
            <c:numRef>
              <c:f>'Ark1'!$A$37:$K$37</c:f>
              <c:numCache>
                <c:formatCode>General</c:formatCode>
                <c:ptCount val="11"/>
                <c:pt idx="0">
                  <c:v>41.588830833596717</c:v>
                </c:pt>
                <c:pt idx="1">
                  <c:v>24.327906486489884</c:v>
                </c:pt>
                <c:pt idx="2">
                  <c:v>15.324768712979715</c:v>
                </c:pt>
                <c:pt idx="3">
                  <c:v>10.094167098636389</c:v>
                </c:pt>
                <c:pt idx="4">
                  <c:v>7.1334988787746525</c:v>
                </c:pt>
                <c:pt idx="5">
                  <c:v>4.1588830833596724</c:v>
                </c:pt>
                <c:pt idx="6">
                  <c:v>2.4327906486489876</c:v>
                </c:pt>
                <c:pt idx="7">
                  <c:v>1.0319766894222302</c:v>
                </c:pt>
                <c:pt idx="8">
                  <c:v>0.48655812972979667</c:v>
                </c:pt>
                <c:pt idx="9">
                  <c:v>0.34521848694213697</c:v>
                </c:pt>
              </c:numCache>
            </c:numRef>
          </c:val>
          <c:smooth val="0"/>
        </c:ser>
        <c:ser>
          <c:idx val="2"/>
          <c:order val="1"/>
          <c:tx>
            <c:v>High Res Lidar</c:v>
          </c:tx>
          <c:spPr>
            <a:ln w="28575" cap="rnd">
              <a:solidFill>
                <a:schemeClr val="tx1"/>
              </a:solidFill>
              <a:round/>
            </a:ln>
            <a:effectLst/>
          </c:spPr>
          <c:marker>
            <c:symbol val="none"/>
          </c:marker>
          <c:cat>
            <c:numRef>
              <c:f>'Ark1'!$A$36:$K$36</c:f>
              <c:numCache>
                <c:formatCode>General</c:formatCode>
                <c:ptCount val="11"/>
                <c:pt idx="0">
                  <c:v>1</c:v>
                </c:pt>
                <c:pt idx="1">
                  <c:v>2</c:v>
                </c:pt>
                <c:pt idx="2">
                  <c:v>3</c:v>
                </c:pt>
                <c:pt idx="3">
                  <c:v>5</c:v>
                </c:pt>
                <c:pt idx="4">
                  <c:v>7</c:v>
                </c:pt>
                <c:pt idx="5">
                  <c:v>10</c:v>
                </c:pt>
                <c:pt idx="6">
                  <c:v>20</c:v>
                </c:pt>
                <c:pt idx="7">
                  <c:v>30</c:v>
                </c:pt>
                <c:pt idx="8">
                  <c:v>100</c:v>
                </c:pt>
                <c:pt idx="9">
                  <c:v>150</c:v>
                </c:pt>
                <c:pt idx="10">
                  <c:v>200</c:v>
                </c:pt>
              </c:numCache>
            </c:numRef>
          </c:cat>
          <c:val>
            <c:numRef>
              <c:f>'Ark1'!$A$40:$G$40</c:f>
              <c:numCache>
                <c:formatCode>General</c:formatCode>
                <c:ptCount val="7"/>
                <c:pt idx="0">
                  <c:v>0.3500000000000002</c:v>
                </c:pt>
                <c:pt idx="1">
                  <c:v>0.7000000000000004</c:v>
                </c:pt>
                <c:pt idx="2">
                  <c:v>1.05</c:v>
                </c:pt>
                <c:pt idx="3">
                  <c:v>1.75</c:v>
                </c:pt>
                <c:pt idx="4">
                  <c:v>2.4499999999999997</c:v>
                </c:pt>
              </c:numCache>
            </c:numRef>
          </c:val>
          <c:smooth val="0"/>
        </c:ser>
        <c:dLbls>
          <c:showLegendKey val="0"/>
          <c:showVal val="0"/>
          <c:showCatName val="0"/>
          <c:showSerName val="0"/>
          <c:showPercent val="0"/>
          <c:showBubbleSize val="0"/>
        </c:dLbls>
        <c:marker val="1"/>
        <c:smooth val="0"/>
        <c:axId val="73317376"/>
        <c:axId val="79983744"/>
        <c:extLst>
          <c:ext xmlns:c15="http://schemas.microsoft.com/office/drawing/2012/chart" uri="{02D57815-91ED-43cb-92C2-25804820EDAC}">
            <c15:filteredLineSeries>
              <c15:ser>
                <c:idx val="0"/>
                <c:order val="0"/>
                <c:spPr>
                  <a:ln w="28575" cap="rnd">
                    <a:solidFill>
                      <a:schemeClr val="accent1"/>
                    </a:solidFill>
                    <a:round/>
                  </a:ln>
                  <a:effectLst/>
                </c:spPr>
                <c:marker>
                  <c:symbol val="none"/>
                </c:marker>
                <c:cat>
                  <c:numRef>
                    <c:extLst>
                      <c:ext uri="{02D57815-91ED-43cb-92C2-25804820EDAC}">
                        <c15:formulaRef>
                          <c15:sqref>'Ark1'!$A$36:$K$36</c15:sqref>
                        </c15:formulaRef>
                      </c:ext>
                    </c:extLst>
                    <c:numCache>
                      <c:formatCode>General</c:formatCode>
                      <c:ptCount val="11"/>
                      <c:pt idx="0">
                        <c:v>1</c:v>
                      </c:pt>
                      <c:pt idx="1">
                        <c:v>2</c:v>
                      </c:pt>
                      <c:pt idx="2">
                        <c:v>3</c:v>
                      </c:pt>
                      <c:pt idx="3">
                        <c:v>5</c:v>
                      </c:pt>
                      <c:pt idx="4">
                        <c:v>7</c:v>
                      </c:pt>
                      <c:pt idx="5">
                        <c:v>10</c:v>
                      </c:pt>
                      <c:pt idx="6">
                        <c:v>20</c:v>
                      </c:pt>
                      <c:pt idx="7">
                        <c:v>30</c:v>
                      </c:pt>
                      <c:pt idx="8">
                        <c:v>100</c:v>
                      </c:pt>
                      <c:pt idx="9">
                        <c:v>150</c:v>
                      </c:pt>
                      <c:pt idx="10">
                        <c:v>200</c:v>
                      </c:pt>
                    </c:numCache>
                  </c:numRef>
                </c:cat>
                <c:val>
                  <c:numRef>
                    <c:extLst>
                      <c:ext uri="{02D57815-91ED-43cb-92C2-25804820EDAC}">
                        <c15:formulaRef>
                          <c15:sqref>'Ark1'!$A$37:$K$37</c15:sqref>
                        </c15:formulaRef>
                      </c:ext>
                    </c:extLst>
                    <c:numCache>
                      <c:formatCode>General</c:formatCode>
                      <c:ptCount val="11"/>
                      <c:pt idx="0">
                        <c:v>41.588830833596717</c:v>
                      </c:pt>
                      <c:pt idx="1">
                        <c:v>24.327906486489869</c:v>
                      </c:pt>
                      <c:pt idx="2">
                        <c:v>15.324768712979715</c:v>
                      </c:pt>
                      <c:pt idx="3">
                        <c:v>10.094167098636389</c:v>
                      </c:pt>
                      <c:pt idx="4">
                        <c:v>7.1334988787746534</c:v>
                      </c:pt>
                      <c:pt idx="5">
                        <c:v>4.1588830833596697</c:v>
                      </c:pt>
                      <c:pt idx="6">
                        <c:v>2.4327906486489876</c:v>
                      </c:pt>
                      <c:pt idx="7">
                        <c:v>1.0319766894222311</c:v>
                      </c:pt>
                      <c:pt idx="8">
                        <c:v>0.48655812972979645</c:v>
                      </c:pt>
                      <c:pt idx="9">
                        <c:v>0.34521848694213697</c:v>
                      </c:pt>
                    </c:numCache>
                  </c:numRef>
                </c:val>
                <c:smooth val="0"/>
              </c15:ser>
            </c15:filteredLineSeries>
          </c:ext>
        </c:extLst>
      </c:lineChart>
      <c:catAx>
        <c:axId val="733173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b-NO"/>
                  <a:t>Depth in meters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9983744"/>
        <c:crossesAt val="0"/>
        <c:auto val="1"/>
        <c:lblAlgn val="ctr"/>
        <c:lblOffset val="100"/>
        <c:noMultiLvlLbl val="0"/>
      </c:catAx>
      <c:valAx>
        <c:axId val="79983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b-NO"/>
                  <a:t>Effort for a given depth (hours/km</a:t>
                </a:r>
                <a:r>
                  <a:rPr lang="nb-NO" baseline="30000"/>
                  <a:t>2</a:t>
                </a:r>
                <a:r>
                  <a:rPr lang="nb-NO" baseline="0"/>
                  <a:t>)</a:t>
                </a:r>
                <a:endParaRPr lang="nb-NO"/>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331737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it-IT"/>
              <a:t>Cost functions comparison</a:t>
            </a:r>
          </a:p>
        </c:rich>
      </c:tx>
      <c:layout/>
      <c:overlay val="0"/>
    </c:title>
    <c:autoTitleDeleted val="0"/>
    <c:plotArea>
      <c:layout>
        <c:manualLayout>
          <c:layoutTarget val="inner"/>
          <c:xMode val="edge"/>
          <c:yMode val="edge"/>
          <c:x val="9.2945351675398552E-2"/>
          <c:y val="7.5774070457551732E-2"/>
          <c:w val="0.74271280778618665"/>
          <c:h val="0.84461873004660692"/>
        </c:manualLayout>
      </c:layout>
      <c:scatterChart>
        <c:scatterStyle val="smoothMarker"/>
        <c:varyColors val="0"/>
        <c:ser>
          <c:idx val="0"/>
          <c:order val="0"/>
          <c:tx>
            <c:strRef>
              <c:f>Comparison!$B$1</c:f>
              <c:strCache>
                <c:ptCount val="1"/>
                <c:pt idx="0">
                  <c:v>Lidar
(SHOM)</c:v>
                </c:pt>
              </c:strCache>
            </c:strRef>
          </c:tx>
          <c:spPr>
            <a:ln>
              <a:solidFill>
                <a:schemeClr val="accent1"/>
              </a:solidFill>
            </a:ln>
          </c:spPr>
          <c:marker>
            <c:spPr>
              <a:solidFill>
                <a:schemeClr val="accent1"/>
              </a:solidFill>
            </c:spPr>
          </c:marker>
          <c:trendline>
            <c:trendlineType val="linear"/>
            <c:dispRSqr val="0"/>
            <c:dispEq val="0"/>
          </c:trendline>
          <c:xVal>
            <c:numRef>
              <c:f>Comparison!$A$2:$A$19</c:f>
              <c:numCache>
                <c:formatCode>General</c:formatCode>
                <c:ptCount val="18"/>
                <c:pt idx="0">
                  <c:v>1</c:v>
                </c:pt>
                <c:pt idx="1">
                  <c:v>1</c:v>
                </c:pt>
                <c:pt idx="2">
                  <c:v>2</c:v>
                </c:pt>
                <c:pt idx="3">
                  <c:v>3</c:v>
                </c:pt>
                <c:pt idx="4">
                  <c:v>5</c:v>
                </c:pt>
                <c:pt idx="5">
                  <c:v>8</c:v>
                </c:pt>
                <c:pt idx="6">
                  <c:v>13</c:v>
                </c:pt>
                <c:pt idx="7">
                  <c:v>21</c:v>
                </c:pt>
                <c:pt idx="8">
                  <c:v>34</c:v>
                </c:pt>
                <c:pt idx="9">
                  <c:v>55</c:v>
                </c:pt>
                <c:pt idx="10">
                  <c:v>89</c:v>
                </c:pt>
                <c:pt idx="11">
                  <c:v>144</c:v>
                </c:pt>
                <c:pt idx="12">
                  <c:v>82.5</c:v>
                </c:pt>
              </c:numCache>
            </c:numRef>
          </c:xVal>
          <c:yVal>
            <c:numRef>
              <c:f>Comparison!$B$2:$B$19</c:f>
              <c:numCache>
                <c:formatCode>#,##0</c:formatCode>
                <c:ptCount val="18"/>
                <c:pt idx="0">
                  <c:v>12219.5</c:v>
                </c:pt>
                <c:pt idx="1">
                  <c:v>12219.5</c:v>
                </c:pt>
                <c:pt idx="2">
                  <c:v>13621</c:v>
                </c:pt>
                <c:pt idx="3">
                  <c:v>15022.5</c:v>
                </c:pt>
                <c:pt idx="4">
                  <c:v>17825.5</c:v>
                </c:pt>
                <c:pt idx="5">
                  <c:v>22030</c:v>
                </c:pt>
                <c:pt idx="6">
                  <c:v>29037.5</c:v>
                </c:pt>
                <c:pt idx="7">
                  <c:v>40249.5</c:v>
                </c:pt>
                <c:pt idx="8">
                  <c:v>58469</c:v>
                </c:pt>
                <c:pt idx="9">
                  <c:v>87900.5</c:v>
                </c:pt>
                <c:pt idx="10">
                  <c:v>135551.5</c:v>
                </c:pt>
                <c:pt idx="11">
                  <c:v>212634</c:v>
                </c:pt>
                <c:pt idx="12">
                  <c:v>126441.75</c:v>
                </c:pt>
              </c:numCache>
            </c:numRef>
          </c:yVal>
          <c:smooth val="1"/>
        </c:ser>
        <c:ser>
          <c:idx val="1"/>
          <c:order val="1"/>
          <c:tx>
            <c:strRef>
              <c:f>Comparison!$D$1</c:f>
              <c:strCache>
                <c:ptCount val="1"/>
                <c:pt idx="0">
                  <c:v>MBES
(Past Experiences)</c:v>
                </c:pt>
              </c:strCache>
            </c:strRef>
          </c:tx>
          <c:marker>
            <c:spPr>
              <a:ln>
                <a:solidFill>
                  <a:schemeClr val="accent2"/>
                </a:solidFill>
              </a:ln>
            </c:spPr>
          </c:marker>
          <c:xVal>
            <c:numRef>
              <c:f>Comparison!$A$2:$A$19</c:f>
              <c:numCache>
                <c:formatCode>General</c:formatCode>
                <c:ptCount val="18"/>
                <c:pt idx="0">
                  <c:v>1</c:v>
                </c:pt>
                <c:pt idx="1">
                  <c:v>1</c:v>
                </c:pt>
                <c:pt idx="2">
                  <c:v>2</c:v>
                </c:pt>
                <c:pt idx="3">
                  <c:v>3</c:v>
                </c:pt>
                <c:pt idx="4">
                  <c:v>5</c:v>
                </c:pt>
                <c:pt idx="5">
                  <c:v>8</c:v>
                </c:pt>
                <c:pt idx="6">
                  <c:v>13</c:v>
                </c:pt>
                <c:pt idx="7">
                  <c:v>21</c:v>
                </c:pt>
                <c:pt idx="8">
                  <c:v>34</c:v>
                </c:pt>
                <c:pt idx="9">
                  <c:v>55</c:v>
                </c:pt>
                <c:pt idx="10">
                  <c:v>89</c:v>
                </c:pt>
                <c:pt idx="11">
                  <c:v>144</c:v>
                </c:pt>
                <c:pt idx="12">
                  <c:v>82.5</c:v>
                </c:pt>
              </c:numCache>
            </c:numRef>
          </c:xVal>
          <c:yVal>
            <c:numRef>
              <c:f>Comparison!$D$2:$D$19</c:f>
              <c:numCache>
                <c:formatCode>#,##0</c:formatCode>
                <c:ptCount val="18"/>
                <c:pt idx="0">
                  <c:v>10031</c:v>
                </c:pt>
                <c:pt idx="1">
                  <c:v>10031</c:v>
                </c:pt>
                <c:pt idx="2">
                  <c:v>14504.146846588392</c:v>
                </c:pt>
                <c:pt idx="3">
                  <c:v>17995.865471294299</c:v>
                </c:pt>
                <c:pt idx="4">
                  <c:v>23615.452561445662</c:v>
                </c:pt>
                <c:pt idx="5">
                  <c:v>30324.112801880114</c:v>
                </c:pt>
                <c:pt idx="6">
                  <c:v>39261.066599646343</c:v>
                </c:pt>
                <c:pt idx="7">
                  <c:v>50671.632374652276</c:v>
                </c:pt>
                <c:pt idx="8">
                  <c:v>65477.337931595204</c:v>
                </c:pt>
                <c:pt idx="9">
                  <c:v>84570.165643268134</c:v>
                </c:pt>
                <c:pt idx="10">
                  <c:v>109249.5643799473</c:v>
                </c:pt>
                <c:pt idx="11">
                  <c:v>141121.46497676519</c:v>
                </c:pt>
                <c:pt idx="12">
                  <c:v>104929.53083685201</c:v>
                </c:pt>
              </c:numCache>
            </c:numRef>
          </c:yVal>
          <c:smooth val="1"/>
        </c:ser>
        <c:ser>
          <c:idx val="2"/>
          <c:order val="2"/>
          <c:tx>
            <c:strRef>
              <c:f>Comparison!$F$1</c:f>
              <c:strCache>
                <c:ptCount val="1"/>
                <c:pt idx="0">
                  <c:v>SBES
(Past Experiences)</c:v>
                </c:pt>
              </c:strCache>
            </c:strRef>
          </c:tx>
          <c:spPr>
            <a:ln>
              <a:solidFill>
                <a:schemeClr val="accent3"/>
              </a:solidFill>
            </a:ln>
          </c:spPr>
          <c:marker>
            <c:spPr>
              <a:solidFill>
                <a:schemeClr val="accent3"/>
              </a:solidFill>
            </c:spPr>
          </c:marker>
          <c:xVal>
            <c:numRef>
              <c:f>Comparison!$A$2:$A$19</c:f>
              <c:numCache>
                <c:formatCode>General</c:formatCode>
                <c:ptCount val="18"/>
                <c:pt idx="0">
                  <c:v>1</c:v>
                </c:pt>
                <c:pt idx="1">
                  <c:v>1</c:v>
                </c:pt>
                <c:pt idx="2">
                  <c:v>2</c:v>
                </c:pt>
                <c:pt idx="3">
                  <c:v>3</c:v>
                </c:pt>
                <c:pt idx="4">
                  <c:v>5</c:v>
                </c:pt>
                <c:pt idx="5">
                  <c:v>8</c:v>
                </c:pt>
                <c:pt idx="6">
                  <c:v>13</c:v>
                </c:pt>
                <c:pt idx="7">
                  <c:v>21</c:v>
                </c:pt>
                <c:pt idx="8">
                  <c:v>34</c:v>
                </c:pt>
                <c:pt idx="9">
                  <c:v>55</c:v>
                </c:pt>
                <c:pt idx="10">
                  <c:v>89</c:v>
                </c:pt>
                <c:pt idx="11">
                  <c:v>144</c:v>
                </c:pt>
                <c:pt idx="12">
                  <c:v>82.5</c:v>
                </c:pt>
              </c:numCache>
            </c:numRef>
          </c:xVal>
          <c:yVal>
            <c:numRef>
              <c:f>Comparison!$F$2:$F$19</c:f>
              <c:numCache>
                <c:formatCode>#,##0</c:formatCode>
                <c:ptCount val="18"/>
                <c:pt idx="0">
                  <c:v>23118</c:v>
                </c:pt>
                <c:pt idx="1">
                  <c:v>23118</c:v>
                </c:pt>
                <c:pt idx="2">
                  <c:v>27625.80667387908</c:v>
                </c:pt>
                <c:pt idx="3">
                  <c:v>30659.877961672857</c:v>
                </c:pt>
                <c:pt idx="4">
                  <c:v>34961.137182702194</c:v>
                </c:pt>
                <c:pt idx="5">
                  <c:v>39449.761872309558</c:v>
                </c:pt>
                <c:pt idx="6">
                  <c:v>44692.402455712196</c:v>
                </c:pt>
                <c:pt idx="7">
                  <c:v>50554.592974417254</c:v>
                </c:pt>
                <c:pt idx="8">
                  <c:v>57219.010221375916</c:v>
                </c:pt>
                <c:pt idx="9">
                  <c:v>64747.569518208918</c:v>
                </c:pt>
                <c:pt idx="10">
                  <c:v>73272.91867489474</c:v>
                </c:pt>
                <c:pt idx="11">
                  <c:v>82918.1148597344</c:v>
                </c:pt>
                <c:pt idx="12">
                  <c:v>71858.628534464777</c:v>
                </c:pt>
              </c:numCache>
            </c:numRef>
          </c:yVal>
          <c:smooth val="1"/>
        </c:ser>
        <c:dLbls>
          <c:showLegendKey val="0"/>
          <c:showVal val="0"/>
          <c:showCatName val="0"/>
          <c:showSerName val="0"/>
          <c:showPercent val="0"/>
          <c:showBubbleSize val="0"/>
        </c:dLbls>
        <c:axId val="84030208"/>
        <c:axId val="84032512"/>
      </c:scatterChart>
      <c:valAx>
        <c:axId val="84030208"/>
        <c:scaling>
          <c:orientation val="minMax"/>
        </c:scaling>
        <c:delete val="0"/>
        <c:axPos val="b"/>
        <c:title>
          <c:tx>
            <c:rich>
              <a:bodyPr/>
              <a:lstStyle/>
              <a:p>
                <a:pPr>
                  <a:defRPr/>
                </a:pPr>
                <a:r>
                  <a:rPr lang="en-US"/>
                  <a:t>Km^2</a:t>
                </a:r>
              </a:p>
            </c:rich>
          </c:tx>
          <c:layout/>
          <c:overlay val="0"/>
        </c:title>
        <c:numFmt formatCode="General" sourceLinked="1"/>
        <c:majorTickMark val="out"/>
        <c:minorTickMark val="none"/>
        <c:tickLblPos val="nextTo"/>
        <c:crossAx val="84032512"/>
        <c:crosses val="autoZero"/>
        <c:crossBetween val="midCat"/>
      </c:valAx>
      <c:valAx>
        <c:axId val="84032512"/>
        <c:scaling>
          <c:orientation val="minMax"/>
        </c:scaling>
        <c:delete val="0"/>
        <c:axPos val="l"/>
        <c:majorGridlines/>
        <c:title>
          <c:tx>
            <c:rich>
              <a:bodyPr rot="-5400000" vert="horz"/>
              <a:lstStyle/>
              <a:p>
                <a:pPr>
                  <a:defRPr/>
                </a:pPr>
                <a:r>
                  <a:rPr lang="en-US"/>
                  <a:t>Project cost €</a:t>
                </a:r>
              </a:p>
            </c:rich>
          </c:tx>
          <c:layout/>
          <c:overlay val="0"/>
        </c:title>
        <c:numFmt formatCode="#,##0" sourceLinked="1"/>
        <c:majorTickMark val="out"/>
        <c:minorTickMark val="none"/>
        <c:tickLblPos val="nextTo"/>
        <c:crossAx val="84030208"/>
        <c:crosses val="autoZero"/>
        <c:crossBetween val="midCat"/>
      </c:valAx>
    </c:plotArea>
    <c:legend>
      <c:legendPos val="r"/>
      <c:legendEntry>
        <c:idx val="3"/>
        <c:delete val="1"/>
      </c:legendEntry>
      <c:layout/>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FFA45-34CF-4EB9-8401-D972CE0DA9EF}" type="datetimeFigureOut">
              <a:rPr lang="en-US" smtClean="0"/>
              <a:t>12/8/2016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64FE9F-9C49-4A67-B7A7-868C14035156}" type="slidenum">
              <a:rPr lang="en-US" smtClean="0"/>
              <a:t>‹N°›</a:t>
            </a:fld>
            <a:endParaRPr lang="en-US"/>
          </a:p>
        </p:txBody>
      </p:sp>
    </p:spTree>
    <p:extLst>
      <p:ext uri="{BB962C8B-B14F-4D97-AF65-F5344CB8AC3E}">
        <p14:creationId xmlns:p14="http://schemas.microsoft.com/office/powerpoint/2010/main" val="995637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164FE9F-9C49-4A67-B7A7-868C14035156}" type="slidenum">
              <a:rPr lang="en-US" smtClean="0"/>
              <a:t>6</a:t>
            </a:fld>
            <a:endParaRPr lang="en-US"/>
          </a:p>
        </p:txBody>
      </p:sp>
    </p:spTree>
    <p:extLst>
      <p:ext uri="{BB962C8B-B14F-4D97-AF65-F5344CB8AC3E}">
        <p14:creationId xmlns:p14="http://schemas.microsoft.com/office/powerpoint/2010/main" val="2337415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164FE9F-9C49-4A67-B7A7-868C14035156}" type="slidenum">
              <a:rPr lang="en-US" smtClean="0"/>
              <a:t>10</a:t>
            </a:fld>
            <a:endParaRPr lang="en-US"/>
          </a:p>
        </p:txBody>
      </p:sp>
    </p:spTree>
    <p:extLst>
      <p:ext uri="{BB962C8B-B14F-4D97-AF65-F5344CB8AC3E}">
        <p14:creationId xmlns:p14="http://schemas.microsoft.com/office/powerpoint/2010/main" val="3754564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164FE9F-9C49-4A67-B7A7-868C14035156}" type="slidenum">
              <a:rPr lang="en-US" smtClean="0"/>
              <a:t>27</a:t>
            </a:fld>
            <a:endParaRPr lang="en-US"/>
          </a:p>
        </p:txBody>
      </p:sp>
    </p:spTree>
    <p:extLst>
      <p:ext uri="{BB962C8B-B14F-4D97-AF65-F5344CB8AC3E}">
        <p14:creationId xmlns:p14="http://schemas.microsoft.com/office/powerpoint/2010/main" val="882022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DAFD42D2-4C5F-4732-8EF0-9F9B37AC4F6D}" type="slidenum">
              <a:rPr lang="en-US" smtClean="0"/>
              <a:pPr>
                <a:defRPr/>
              </a:pPr>
              <a:t>37</a:t>
            </a:fld>
            <a:endParaRPr lang="en-US"/>
          </a:p>
        </p:txBody>
      </p:sp>
    </p:spTree>
    <p:extLst>
      <p:ext uri="{BB962C8B-B14F-4D97-AF65-F5344CB8AC3E}">
        <p14:creationId xmlns:p14="http://schemas.microsoft.com/office/powerpoint/2010/main" val="2336648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en-US" smtClean="0"/>
              <a:t>DRAFT</a:t>
            </a:r>
            <a:endParaRPr lang="en-US"/>
          </a:p>
        </p:txBody>
      </p:sp>
      <p:sp>
        <p:nvSpPr>
          <p:cNvPr id="5" name="Espace réservé du numéro de diapositive 4"/>
          <p:cNvSpPr>
            <a:spLocks noGrp="1"/>
          </p:cNvSpPr>
          <p:nvPr>
            <p:ph type="sldNum" sz="quarter" idx="11"/>
          </p:nvPr>
        </p:nvSpPr>
        <p:spPr/>
        <p:txBody>
          <a:bodyPr/>
          <a:lstStyle/>
          <a:p>
            <a:fld id="{B164FE9F-9C49-4A67-B7A7-868C14035156}" type="slidenum">
              <a:rPr lang="en-US" smtClean="0"/>
              <a:t>55</a:t>
            </a:fld>
            <a:endParaRPr lang="en-US"/>
          </a:p>
        </p:txBody>
      </p:sp>
    </p:spTree>
    <p:extLst>
      <p:ext uri="{BB962C8B-B14F-4D97-AF65-F5344CB8AC3E}">
        <p14:creationId xmlns:p14="http://schemas.microsoft.com/office/powerpoint/2010/main" val="2943112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p:spPr>
        <p:txBody>
          <a:bodyPr/>
          <a:lstStyle/>
          <a:p>
            <a:endParaRPr lang="en-GB"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79200"/>
            <a:ext cx="9144000" cy="5878799"/>
          </a:xfrm>
          <a:prstGeom prst="rect">
            <a:avLst/>
          </a:prstGeom>
        </p:spPr>
      </p:pic>
      <p:pic>
        <p:nvPicPr>
          <p:cNvPr id="7" name="Picture 10" descr="JRC_Slides_Logo_E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1925" y="258763"/>
            <a:ext cx="14351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a:spLocks noGrp="1" noChangeArrowheads="1"/>
          </p:cNvSpPr>
          <p:nvPr>
            <p:ph type="title"/>
          </p:nvPr>
        </p:nvSpPr>
        <p:spPr bwMode="auto">
          <a:xfrm>
            <a:off x="468312" y="4962654"/>
            <a:ext cx="82073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gn="ctr">
              <a:defRPr sz="2200" baseline="0">
                <a:solidFill>
                  <a:schemeClr val="bg1"/>
                </a:solidFill>
              </a:defRPr>
            </a:lvl1pPr>
          </a:lstStyle>
          <a:p>
            <a:pPr lvl="0"/>
            <a:r>
              <a:rPr lang="en-US" dirty="0" smtClean="0"/>
              <a:t>Click to edit Master title style</a:t>
            </a:r>
            <a:endParaRPr lang="en-GB" dirty="0"/>
          </a:p>
        </p:txBody>
      </p:sp>
      <p:sp>
        <p:nvSpPr>
          <p:cNvPr id="25" name="Content Placeholder 2"/>
          <p:cNvSpPr>
            <a:spLocks noGrp="1"/>
          </p:cNvSpPr>
          <p:nvPr>
            <p:ph idx="10"/>
          </p:nvPr>
        </p:nvSpPr>
        <p:spPr>
          <a:xfrm>
            <a:off x="468312" y="2852936"/>
            <a:ext cx="8207375" cy="1440160"/>
          </a:xfrm>
          <a:prstGeom prst="rect">
            <a:avLst/>
          </a:prstGeom>
        </p:spPr>
        <p:txBody>
          <a:bodyPr>
            <a:noAutofit/>
          </a:bodyPr>
          <a:lstStyle>
            <a:lvl1pPr marL="0" indent="0" algn="ctr">
              <a:buNone/>
              <a:defRPr sz="4000" b="1" i="0" baseline="0">
                <a:solidFill>
                  <a:schemeClr val="bg1"/>
                </a:solidFill>
                <a:latin typeface="Verdana" pitchFamily="34" charset="0"/>
              </a:defRPr>
            </a:lvl1pPr>
            <a:lvl2pPr marL="228600" indent="-228600">
              <a:buFont typeface="Wingdings" charset="2"/>
              <a:buChar char="§"/>
              <a:defRPr sz="1800" b="0" i="0" baseline="0">
                <a:latin typeface="Verdana"/>
              </a:defRPr>
            </a:lvl2pPr>
            <a:lvl3pPr marL="457200" indent="-228600">
              <a:buClr>
                <a:srgbClr val="37ACDE"/>
              </a:buClr>
              <a:buFont typeface="Verdana"/>
              <a:buChar char="•"/>
              <a:defRPr sz="1600" baseline="0">
                <a:latin typeface="Verdana"/>
              </a:defRPr>
            </a:lvl3pPr>
            <a:lvl4pPr marL="685800" indent="-228600">
              <a:lnSpc>
                <a:spcPts val="2400"/>
              </a:lnSpc>
              <a:spcBef>
                <a:spcPts val="0"/>
              </a:spcBef>
              <a:buClr>
                <a:srgbClr val="37ACDE"/>
              </a:buClr>
              <a:buFont typeface="Arial"/>
              <a:buChar char="•"/>
              <a:defRPr sz="1600" baseline="0">
                <a:solidFill>
                  <a:srgbClr val="004494"/>
                </a:solidFill>
                <a:latin typeface="Verdana"/>
              </a:defRPr>
            </a:lvl4pPr>
            <a:lvl5pPr marL="914400" indent="-228600">
              <a:lnSpc>
                <a:spcPts val="2400"/>
              </a:lnSpc>
              <a:spcBef>
                <a:spcPts val="0"/>
              </a:spcBef>
              <a:buClr>
                <a:srgbClr val="37ACDE"/>
              </a:buClr>
              <a:buFont typeface="Verdana"/>
              <a:buChar char="–"/>
              <a:defRPr sz="1600" baseline="0">
                <a:solidFill>
                  <a:srgbClr val="004494"/>
                </a:solidFill>
                <a:latin typeface="Verdana"/>
              </a:defRPr>
            </a:lvl5pPr>
          </a:lstStyle>
          <a:p>
            <a:pPr lvl="0"/>
            <a:r>
              <a:rPr lang="en-US" dirty="0" smtClean="0"/>
              <a:t>Click to edit Master text styles</a:t>
            </a:r>
          </a:p>
        </p:txBody>
      </p:sp>
      <p:pic>
        <p:nvPicPr>
          <p:cNvPr id="102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70800" y="260648"/>
            <a:ext cx="1436400" cy="99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1815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1339850"/>
            <a:ext cx="6067425" cy="46815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CB25F2E-EEBD-410C-9BAD-16B5701ABE6E}" type="slidenum">
              <a:rPr lang="en-GB" smtClean="0"/>
              <a:t>‹N°›</a:t>
            </a:fld>
            <a:endParaRPr lang="en-GB"/>
          </a:p>
        </p:txBody>
      </p:sp>
      <p:sp>
        <p:nvSpPr>
          <p:cNvPr id="5" name="Rectangle 4"/>
          <p:cNvSpPr>
            <a:spLocks noGrp="1" noChangeArrowheads="1"/>
          </p:cNvSpPr>
          <p:nvPr>
            <p:ph type="dt" sz="half" idx="11"/>
          </p:nvPr>
        </p:nvSpPr>
        <p:spPr>
          <a:ln/>
        </p:spPr>
        <p:txBody>
          <a:bodyPr/>
          <a:lstStyle>
            <a:lvl1pPr>
              <a:defRPr/>
            </a:lvl1pPr>
          </a:lstStyle>
          <a:p>
            <a:fld id="{9A6FA9E4-D52D-4D23-8CB6-55702B7BAD9A}" type="datetimeFigureOut">
              <a:rPr lang="en-GB" smtClean="0"/>
              <a:t>08/12/2016</a:t>
            </a:fld>
            <a:endParaRPr lang="en-GB"/>
          </a:p>
        </p:txBody>
      </p:sp>
    </p:spTree>
    <p:extLst>
      <p:ext uri="{BB962C8B-B14F-4D97-AF65-F5344CB8AC3E}">
        <p14:creationId xmlns:p14="http://schemas.microsoft.com/office/powerpoint/2010/main" val="32552236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1CB25F2E-EEBD-410C-9BAD-16B5701ABE6E}" type="slidenum">
              <a:rPr lang="en-GB" smtClean="0"/>
              <a:t>‹N°›</a:t>
            </a:fld>
            <a:endParaRPr lang="en-GB"/>
          </a:p>
        </p:txBody>
      </p:sp>
      <p:sp>
        <p:nvSpPr>
          <p:cNvPr id="4" name="Date Placeholder 3"/>
          <p:cNvSpPr>
            <a:spLocks noGrp="1"/>
          </p:cNvSpPr>
          <p:nvPr>
            <p:ph type="dt" sz="half" idx="11"/>
          </p:nvPr>
        </p:nvSpPr>
        <p:spPr/>
        <p:txBody>
          <a:bodyPr/>
          <a:lstStyle/>
          <a:p>
            <a:fld id="{9A6FA9E4-D52D-4D23-8CB6-55702B7BAD9A}" type="datetimeFigureOut">
              <a:rPr lang="en-GB" smtClean="0"/>
              <a:t>08/12/2016</a:t>
            </a:fld>
            <a:endParaRPr lang="en-GB"/>
          </a:p>
        </p:txBody>
      </p:sp>
    </p:spTree>
    <p:extLst>
      <p:ext uri="{BB962C8B-B14F-4D97-AF65-F5344CB8AC3E}">
        <p14:creationId xmlns:p14="http://schemas.microsoft.com/office/powerpoint/2010/main" val="204925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1CB25F2E-EEBD-410C-9BAD-16B5701ABE6E}" type="slidenum">
              <a:rPr lang="en-GB" smtClean="0"/>
              <a:t>‹N°›</a:t>
            </a:fld>
            <a:endParaRPr lang="en-GB"/>
          </a:p>
        </p:txBody>
      </p:sp>
      <p:sp>
        <p:nvSpPr>
          <p:cNvPr id="5" name="Rectangle 4"/>
          <p:cNvSpPr>
            <a:spLocks noGrp="1" noChangeArrowheads="1"/>
          </p:cNvSpPr>
          <p:nvPr>
            <p:ph type="dt" sz="half" idx="11"/>
          </p:nvPr>
        </p:nvSpPr>
        <p:spPr>
          <a:ln/>
        </p:spPr>
        <p:txBody>
          <a:bodyPr/>
          <a:lstStyle>
            <a:lvl1pPr>
              <a:defRPr/>
            </a:lvl1pPr>
          </a:lstStyle>
          <a:p>
            <a:fld id="{9A6FA9E4-D52D-4D23-8CB6-55702B7BAD9A}" type="datetimeFigureOut">
              <a:rPr lang="en-GB" smtClean="0"/>
              <a:t>08/12/2016</a:t>
            </a:fld>
            <a:endParaRPr lang="en-GB"/>
          </a:p>
        </p:txBody>
      </p:sp>
      <p:sp>
        <p:nvSpPr>
          <p:cNvPr id="10" name="Text Placeholder 9"/>
          <p:cNvSpPr>
            <a:spLocks noGrp="1"/>
          </p:cNvSpPr>
          <p:nvPr>
            <p:ph type="body" sz="quarter" idx="12"/>
          </p:nvPr>
        </p:nvSpPr>
        <p:spPr>
          <a:xfrm>
            <a:off x="431800" y="1736724"/>
            <a:ext cx="8280400" cy="4572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521412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430887"/>
          </a:xfrm>
        </p:spPr>
        <p:txBody>
          <a:bodyPr/>
          <a:lstStyle>
            <a:lvl1pPr algn="l">
              <a:defRPr sz="2800" b="1" cap="all" baseline="0"/>
            </a:lvl1pPr>
          </a:lstStyle>
          <a:p>
            <a:r>
              <a:rPr lang="en-US" smtClean="0"/>
              <a:t>Click to edit Master title style</a:t>
            </a:r>
            <a:endParaRPr lang="en-US"/>
          </a:p>
        </p:txBody>
      </p:sp>
      <p:sp>
        <p:nvSpPr>
          <p:cNvPr id="3" name="Text Placeholder 2"/>
          <p:cNvSpPr>
            <a:spLocks noGrp="1"/>
          </p:cNvSpPr>
          <p:nvPr>
            <p:ph type="body" idx="1"/>
          </p:nvPr>
        </p:nvSpPr>
        <p:spPr>
          <a:xfrm>
            <a:off x="722313" y="4104253"/>
            <a:ext cx="7772400" cy="302647"/>
          </a:xfrm>
          <a:prstGeom prst="rect">
            <a:avLst/>
          </a:prstGeom>
        </p:spPr>
        <p:txBody>
          <a:bodyPr anchor="b"/>
          <a:lstStyle>
            <a:lvl1pPr marL="0" indent="0">
              <a:buNone/>
              <a:defRPr sz="18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1CB25F2E-EEBD-410C-9BAD-16B5701ABE6E}" type="slidenum">
              <a:rPr lang="en-GB" smtClean="0"/>
              <a:t>‹N°›</a:t>
            </a:fld>
            <a:endParaRPr lang="en-GB"/>
          </a:p>
        </p:txBody>
      </p:sp>
      <p:sp>
        <p:nvSpPr>
          <p:cNvPr id="5" name="Rectangle 4"/>
          <p:cNvSpPr>
            <a:spLocks noGrp="1" noChangeArrowheads="1"/>
          </p:cNvSpPr>
          <p:nvPr>
            <p:ph type="dt" sz="half" idx="11"/>
          </p:nvPr>
        </p:nvSpPr>
        <p:spPr>
          <a:ln/>
        </p:spPr>
        <p:txBody>
          <a:bodyPr/>
          <a:lstStyle>
            <a:lvl1pPr>
              <a:defRPr/>
            </a:lvl1pPr>
          </a:lstStyle>
          <a:p>
            <a:fld id="{9A6FA9E4-D52D-4D23-8CB6-55702B7BAD9A}" type="datetimeFigureOut">
              <a:rPr lang="en-GB" smtClean="0"/>
              <a:t>08/12/2016</a:t>
            </a:fld>
            <a:endParaRPr lang="en-GB"/>
          </a:p>
        </p:txBody>
      </p:sp>
    </p:spTree>
    <p:extLst>
      <p:ext uri="{BB962C8B-B14F-4D97-AF65-F5344CB8AC3E}">
        <p14:creationId xmlns:p14="http://schemas.microsoft.com/office/powerpoint/2010/main" val="10582840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0212" y="1077913"/>
            <a:ext cx="8283575" cy="4308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30212" y="1679575"/>
            <a:ext cx="3985479" cy="1528624"/>
          </a:xfrm>
          <a:prstGeom prst="rect">
            <a:avLst/>
          </a:prstGeom>
        </p:spPr>
        <p:txBody>
          <a:bodyPr/>
          <a:lstStyle>
            <a:lvl1pPr>
              <a:defRPr sz="1800"/>
            </a:lvl1pPr>
            <a:lvl2pPr marL="228600" indent="-228600">
              <a:buFont typeface="Verdana"/>
              <a:buChar char="•"/>
              <a:defRPr sz="1800" baseline="0"/>
            </a:lvl2pPr>
            <a:lvl3pPr marL="457200" indent="-228600">
              <a:buFont typeface="Wingdings" charset="2"/>
              <a:buChar char="§"/>
              <a:defRPr sz="1600"/>
            </a:lvl3pPr>
            <a:lvl4pPr>
              <a:defRPr sz="1600" baseline="0"/>
            </a:lvl4pPr>
            <a:lvl5pPr marL="914400">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4862" y="1679575"/>
            <a:ext cx="4008926" cy="1533753"/>
          </a:xfrm>
          <a:prstGeom prst="rect">
            <a:avLst/>
          </a:prstGeom>
        </p:spPr>
        <p:txBody>
          <a:bodyPr/>
          <a:lstStyle>
            <a:lvl1pPr>
              <a:defRPr sz="1800"/>
            </a:lvl1pPr>
            <a:lvl2pPr marL="228600" indent="-228600">
              <a:buFont typeface="Verdana"/>
              <a:buChar char="•"/>
              <a:defRPr sz="1800"/>
            </a:lvl2pPr>
            <a:lvl3pPr marL="457200" indent="-228600">
              <a:buFont typeface="Wingdings" charset="2"/>
              <a:buChar char="§"/>
              <a:defRPr sz="1600"/>
            </a:lvl3pPr>
            <a:lvl4pPr>
              <a:defRPr sz="1600" baseline="0"/>
            </a:lvl4pPr>
            <a:lvl5pPr>
              <a:defRPr sz="16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1CB25F2E-EEBD-410C-9BAD-16B5701ABE6E}" type="slidenum">
              <a:rPr lang="en-GB" smtClean="0"/>
              <a:t>‹N°›</a:t>
            </a:fld>
            <a:endParaRPr lang="en-GB"/>
          </a:p>
        </p:txBody>
      </p:sp>
      <p:sp>
        <p:nvSpPr>
          <p:cNvPr id="6" name="Rectangle 4"/>
          <p:cNvSpPr>
            <a:spLocks noGrp="1" noChangeArrowheads="1"/>
          </p:cNvSpPr>
          <p:nvPr>
            <p:ph type="dt" sz="half" idx="11"/>
          </p:nvPr>
        </p:nvSpPr>
        <p:spPr>
          <a:ln/>
        </p:spPr>
        <p:txBody>
          <a:bodyPr/>
          <a:lstStyle>
            <a:lvl1pPr>
              <a:defRPr/>
            </a:lvl1pPr>
          </a:lstStyle>
          <a:p>
            <a:fld id="{9A6FA9E4-D52D-4D23-8CB6-55702B7BAD9A}" type="datetimeFigureOut">
              <a:rPr lang="en-GB" smtClean="0"/>
              <a:t>08/12/2016</a:t>
            </a:fld>
            <a:endParaRPr lang="en-GB"/>
          </a:p>
        </p:txBody>
      </p:sp>
    </p:spTree>
    <p:extLst>
      <p:ext uri="{BB962C8B-B14F-4D97-AF65-F5344CB8AC3E}">
        <p14:creationId xmlns:p14="http://schemas.microsoft.com/office/powerpoint/2010/main" val="302802759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1CB25F2E-EEBD-410C-9BAD-16B5701ABE6E}" type="slidenum">
              <a:rPr lang="en-GB" smtClean="0"/>
              <a:t>‹N°›</a:t>
            </a:fld>
            <a:endParaRPr lang="en-GB"/>
          </a:p>
        </p:txBody>
      </p:sp>
      <p:sp>
        <p:nvSpPr>
          <p:cNvPr id="4" name="Rectangle 4"/>
          <p:cNvSpPr>
            <a:spLocks noGrp="1" noChangeArrowheads="1"/>
          </p:cNvSpPr>
          <p:nvPr>
            <p:ph type="dt" sz="half" idx="11"/>
          </p:nvPr>
        </p:nvSpPr>
        <p:spPr>
          <a:ln/>
        </p:spPr>
        <p:txBody>
          <a:bodyPr/>
          <a:lstStyle>
            <a:lvl1pPr>
              <a:defRPr/>
            </a:lvl1pPr>
          </a:lstStyle>
          <a:p>
            <a:fld id="{9A6FA9E4-D52D-4D23-8CB6-55702B7BAD9A}" type="datetimeFigureOut">
              <a:rPr lang="en-GB" smtClean="0"/>
              <a:t>08/12/2016</a:t>
            </a:fld>
            <a:endParaRPr lang="en-GB"/>
          </a:p>
        </p:txBody>
      </p:sp>
    </p:spTree>
    <p:extLst>
      <p:ext uri="{BB962C8B-B14F-4D97-AF65-F5344CB8AC3E}">
        <p14:creationId xmlns:p14="http://schemas.microsoft.com/office/powerpoint/2010/main" val="290105701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1CB25F2E-EEBD-410C-9BAD-16B5701ABE6E}" type="slidenum">
              <a:rPr lang="en-GB" smtClean="0"/>
              <a:t>‹N°›</a:t>
            </a:fld>
            <a:endParaRPr lang="en-GB"/>
          </a:p>
        </p:txBody>
      </p:sp>
      <p:sp>
        <p:nvSpPr>
          <p:cNvPr id="3" name="Rectangle 4"/>
          <p:cNvSpPr>
            <a:spLocks noGrp="1" noChangeArrowheads="1"/>
          </p:cNvSpPr>
          <p:nvPr>
            <p:ph type="dt" sz="half" idx="11"/>
          </p:nvPr>
        </p:nvSpPr>
        <p:spPr>
          <a:ln/>
        </p:spPr>
        <p:txBody>
          <a:bodyPr/>
          <a:lstStyle>
            <a:lvl1pPr>
              <a:defRPr/>
            </a:lvl1pPr>
          </a:lstStyle>
          <a:p>
            <a:fld id="{9A6FA9E4-D52D-4D23-8CB6-55702B7BAD9A}" type="datetimeFigureOut">
              <a:rPr lang="en-GB" smtClean="0"/>
              <a:t>08/12/2016</a:t>
            </a:fld>
            <a:endParaRPr lang="en-GB"/>
          </a:p>
        </p:txBody>
      </p:sp>
    </p:spTree>
    <p:extLst>
      <p:ext uri="{BB962C8B-B14F-4D97-AF65-F5344CB8AC3E}">
        <p14:creationId xmlns:p14="http://schemas.microsoft.com/office/powerpoint/2010/main" val="21852704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00" y="1612255"/>
            <a:ext cx="2520000" cy="615553"/>
          </a:xfrm>
        </p:spPr>
        <p:txBody>
          <a:bodyPr/>
          <a:lstStyle>
            <a:lvl1pPr>
              <a:defRPr sz="2000"/>
            </a:lvl1pPr>
          </a:lstStyle>
          <a:p>
            <a:r>
              <a:rPr lang="en-US" smtClean="0"/>
              <a:t>Click to edit Master title style</a:t>
            </a:r>
            <a:endParaRPr lang="en-US" dirty="0"/>
          </a:p>
        </p:txBody>
      </p:sp>
      <p:sp>
        <p:nvSpPr>
          <p:cNvPr id="3" name="Content Placeholder 2"/>
          <p:cNvSpPr>
            <a:spLocks noGrp="1"/>
          </p:cNvSpPr>
          <p:nvPr>
            <p:ph sz="half" idx="1"/>
          </p:nvPr>
        </p:nvSpPr>
        <p:spPr>
          <a:xfrm>
            <a:off x="637200" y="2492374"/>
            <a:ext cx="2520000" cy="3432176"/>
          </a:xfrm>
          <a:prstGeom prst="rect">
            <a:avLst/>
          </a:prstGeom>
        </p:spPr>
        <p:txBody>
          <a:bodyPr/>
          <a:lstStyle>
            <a:lvl1pPr>
              <a:defRPr sz="1800"/>
            </a:lvl1pPr>
            <a:lvl2pPr marL="228600" indent="-228600">
              <a:buFont typeface="Verdana"/>
              <a:buChar char="•"/>
              <a:defRPr sz="1800" baseline="0"/>
            </a:lvl2pPr>
            <a:lvl3pPr marL="457200" indent="-228600">
              <a:buFont typeface="Wingdings" charset="2"/>
              <a:buChar char="§"/>
              <a:defRPr sz="1600"/>
            </a:lvl3pPr>
            <a:lvl4pPr>
              <a:defRPr sz="1600" baseline="0"/>
            </a:lvl4pPr>
            <a:lvl5pPr marL="914400">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66800" y="1612255"/>
            <a:ext cx="5040000" cy="4314412"/>
          </a:xfrm>
          <a:prstGeom prst="rect">
            <a:avLst/>
          </a:prstGeom>
        </p:spPr>
        <p:txBody>
          <a:bodyPr/>
          <a:lstStyle>
            <a:lvl1pPr>
              <a:defRPr sz="1800"/>
            </a:lvl1pPr>
            <a:lvl2pPr marL="228600" indent="-228600">
              <a:buFont typeface="Verdana"/>
              <a:buChar char="•"/>
              <a:defRPr sz="1800"/>
            </a:lvl2pPr>
            <a:lvl3pPr marL="457200" indent="-228600">
              <a:buFont typeface="Wingdings" charset="2"/>
              <a:buChar char="§"/>
              <a:defRPr sz="1600"/>
            </a:lvl3pPr>
            <a:lvl4pPr>
              <a:defRPr sz="1600" baseline="0"/>
            </a:lvl4pPr>
            <a:lvl5pPr>
              <a:defRPr sz="16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1CB25F2E-EEBD-410C-9BAD-16B5701ABE6E}" type="slidenum">
              <a:rPr lang="en-GB" smtClean="0"/>
              <a:t>‹N°›</a:t>
            </a:fld>
            <a:endParaRPr lang="en-GB"/>
          </a:p>
        </p:txBody>
      </p:sp>
      <p:sp>
        <p:nvSpPr>
          <p:cNvPr id="6" name="Rectangle 4"/>
          <p:cNvSpPr>
            <a:spLocks noGrp="1" noChangeArrowheads="1"/>
          </p:cNvSpPr>
          <p:nvPr>
            <p:ph type="dt" sz="half" idx="11"/>
          </p:nvPr>
        </p:nvSpPr>
        <p:spPr>
          <a:ln/>
        </p:spPr>
        <p:txBody>
          <a:bodyPr/>
          <a:lstStyle>
            <a:lvl1pPr>
              <a:defRPr/>
            </a:lvl1pPr>
          </a:lstStyle>
          <a:p>
            <a:fld id="{9A6FA9E4-D52D-4D23-8CB6-55702B7BAD9A}" type="datetimeFigureOut">
              <a:rPr lang="en-GB" smtClean="0"/>
              <a:t>08/12/2016</a:t>
            </a:fld>
            <a:endParaRPr lang="en-GB"/>
          </a:p>
        </p:txBody>
      </p:sp>
    </p:spTree>
    <p:extLst>
      <p:ext uri="{BB962C8B-B14F-4D97-AF65-F5344CB8AC3E}">
        <p14:creationId xmlns:p14="http://schemas.microsoft.com/office/powerpoint/2010/main" val="35432369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612800"/>
            <a:ext cx="5486400" cy="31783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828800" y="5367337"/>
            <a:ext cx="5486400" cy="557213"/>
          </a:xfrm>
          <a:prstGeom prst="rect">
            <a:avLst/>
          </a:prstGeom>
        </p:spPr>
        <p:txBody>
          <a:bodyPr/>
          <a:lstStyle>
            <a:lvl1pPr marL="0" indent="0">
              <a:lnSpc>
                <a:spcPts val="18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1CB25F2E-EEBD-410C-9BAD-16B5701ABE6E}" type="slidenum">
              <a:rPr lang="en-GB" smtClean="0"/>
              <a:t>‹N°›</a:t>
            </a:fld>
            <a:endParaRPr lang="en-GB"/>
          </a:p>
        </p:txBody>
      </p:sp>
      <p:sp>
        <p:nvSpPr>
          <p:cNvPr id="6" name="Rectangle 4"/>
          <p:cNvSpPr>
            <a:spLocks noGrp="1" noChangeArrowheads="1"/>
          </p:cNvSpPr>
          <p:nvPr>
            <p:ph type="dt" sz="half" idx="11"/>
          </p:nvPr>
        </p:nvSpPr>
        <p:spPr>
          <a:ln/>
        </p:spPr>
        <p:txBody>
          <a:bodyPr/>
          <a:lstStyle>
            <a:lvl1pPr>
              <a:defRPr/>
            </a:lvl1pPr>
          </a:lstStyle>
          <a:p>
            <a:fld id="{9A6FA9E4-D52D-4D23-8CB6-55702B7BAD9A}" type="datetimeFigureOut">
              <a:rPr lang="en-GB" smtClean="0"/>
              <a:t>08/12/2016</a:t>
            </a:fld>
            <a:endParaRPr lang="en-GB"/>
          </a:p>
        </p:txBody>
      </p:sp>
    </p:spTree>
    <p:extLst>
      <p:ext uri="{BB962C8B-B14F-4D97-AF65-F5344CB8AC3E}">
        <p14:creationId xmlns:p14="http://schemas.microsoft.com/office/powerpoint/2010/main" val="22000037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30213" y="1673225"/>
            <a:ext cx="8283575" cy="20133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CB25F2E-EEBD-410C-9BAD-16B5701ABE6E}" type="slidenum">
              <a:rPr lang="en-GB" smtClean="0"/>
              <a:t>‹N°›</a:t>
            </a:fld>
            <a:endParaRPr lang="en-GB"/>
          </a:p>
        </p:txBody>
      </p:sp>
      <p:sp>
        <p:nvSpPr>
          <p:cNvPr id="5" name="Rectangle 4"/>
          <p:cNvSpPr>
            <a:spLocks noGrp="1" noChangeArrowheads="1"/>
          </p:cNvSpPr>
          <p:nvPr>
            <p:ph type="dt" sz="half" idx="11"/>
          </p:nvPr>
        </p:nvSpPr>
        <p:spPr>
          <a:ln/>
        </p:spPr>
        <p:txBody>
          <a:bodyPr/>
          <a:lstStyle>
            <a:lvl1pPr>
              <a:defRPr/>
            </a:lvl1pPr>
          </a:lstStyle>
          <a:p>
            <a:fld id="{9A6FA9E4-D52D-4D23-8CB6-55702B7BAD9A}" type="datetimeFigureOut">
              <a:rPr lang="en-GB" smtClean="0"/>
              <a:t>08/12/2016</a:t>
            </a:fld>
            <a:endParaRPr lang="en-GB"/>
          </a:p>
        </p:txBody>
      </p:sp>
    </p:spTree>
    <p:extLst>
      <p:ext uri="{BB962C8B-B14F-4D97-AF65-F5344CB8AC3E}">
        <p14:creationId xmlns:p14="http://schemas.microsoft.com/office/powerpoint/2010/main" val="38367872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265613" y="6515100"/>
            <a:ext cx="61232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Rectangle 2"/>
          <p:cNvSpPr>
            <a:spLocks noGrp="1" noChangeArrowheads="1"/>
          </p:cNvSpPr>
          <p:nvPr>
            <p:ph type="title"/>
          </p:nvPr>
        </p:nvSpPr>
        <p:spPr bwMode="auto">
          <a:xfrm>
            <a:off x="430213" y="1073150"/>
            <a:ext cx="82819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GB" dirty="0"/>
              <a:t>Title</a:t>
            </a:r>
          </a:p>
        </p:txBody>
      </p:sp>
      <p:sp>
        <p:nvSpPr>
          <p:cNvPr id="1030" name="Rectangle 6"/>
          <p:cNvSpPr>
            <a:spLocks noGrp="1" noChangeArrowheads="1"/>
          </p:cNvSpPr>
          <p:nvPr>
            <p:ph type="sldNum" sz="quarter" idx="4"/>
          </p:nvPr>
        </p:nvSpPr>
        <p:spPr bwMode="auto">
          <a:xfrm>
            <a:off x="6580188" y="65151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r">
              <a:defRPr sz="1000" b="0" smtClean="0">
                <a:solidFill>
                  <a:srgbClr val="004494"/>
                </a:solidFill>
              </a:defRPr>
            </a:lvl1pPr>
          </a:lstStyle>
          <a:p>
            <a:fld id="{1CB25F2E-EEBD-410C-9BAD-16B5701ABE6E}" type="slidenum">
              <a:rPr lang="en-GB" smtClean="0"/>
              <a:t>‹N°›</a:t>
            </a:fld>
            <a:endParaRPr lang="en-GB"/>
          </a:p>
        </p:txBody>
      </p:sp>
      <p:sp>
        <p:nvSpPr>
          <p:cNvPr id="15" name="Rectangle 14"/>
          <p:cNvSpPr/>
          <p:nvPr userDrawn="1"/>
        </p:nvSpPr>
        <p:spPr>
          <a:xfrm>
            <a:off x="0" y="0"/>
            <a:ext cx="9144000" cy="758825"/>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1031" name="Picture 1" descr="JRC_Slides_Logo_EN.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05275" y="234950"/>
            <a:ext cx="10842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dt" sz="half" idx="2"/>
          </p:nvPr>
        </p:nvSpPr>
        <p:spPr bwMode="auto">
          <a:xfrm>
            <a:off x="430213" y="65151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defRPr sz="1000" b="0" smtClean="0">
                <a:solidFill>
                  <a:srgbClr val="004494"/>
                </a:solidFill>
              </a:defRPr>
            </a:lvl1pPr>
          </a:lstStyle>
          <a:p>
            <a:fld id="{9A6FA9E4-D52D-4D23-8CB6-55702B7BAD9A}" type="datetimeFigureOut">
              <a:rPr lang="en-GB" smtClean="0"/>
              <a:t>08/12/2016</a:t>
            </a:fld>
            <a:endParaRPr lang="en-GB"/>
          </a:p>
        </p:txBody>
      </p:sp>
      <p:sp>
        <p:nvSpPr>
          <p:cNvPr id="3" name="Text Placeholder 2"/>
          <p:cNvSpPr>
            <a:spLocks noGrp="1"/>
          </p:cNvSpPr>
          <p:nvPr>
            <p:ph type="body" idx="1"/>
          </p:nvPr>
        </p:nvSpPr>
        <p:spPr>
          <a:xfrm>
            <a:off x="431800" y="1736812"/>
            <a:ext cx="8255000" cy="46805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3660198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p:titleStyle>
    <p:bodyStyle>
      <a:lvl1pPr marL="270000" indent="-270000" algn="l" rtl="0" eaLnBrk="1" fontAlgn="base" hangingPunct="1">
        <a:lnSpc>
          <a:spcPct val="100000"/>
        </a:lnSpc>
        <a:spcBef>
          <a:spcPts val="600"/>
        </a:spcBef>
        <a:spcAft>
          <a:spcPct val="0"/>
        </a:spcAft>
        <a:buClr>
          <a:srgbClr val="37ACDE"/>
        </a:buClr>
        <a:buFont typeface="Verdana" pitchFamily="34" charset="0"/>
        <a:buChar char="•"/>
        <a:defRPr lang="en-US" sz="2400" dirty="0">
          <a:solidFill>
            <a:srgbClr val="0F5494"/>
          </a:solidFill>
          <a:latin typeface="+mn-lt"/>
          <a:ea typeface="+mn-ea"/>
          <a:cs typeface="+mn-cs"/>
        </a:defRPr>
      </a:lvl1pPr>
      <a:lvl2pPr marL="630000" indent="-270000" algn="l" rtl="0" eaLnBrk="1" fontAlgn="base" hangingPunct="1">
        <a:lnSpc>
          <a:spcPct val="100000"/>
        </a:lnSpc>
        <a:spcBef>
          <a:spcPct val="0"/>
        </a:spcBef>
        <a:spcAft>
          <a:spcPct val="0"/>
        </a:spcAft>
        <a:buClr>
          <a:srgbClr val="37ACDE"/>
        </a:buClr>
        <a:buFont typeface="Wingdings" pitchFamily="2" charset="2"/>
        <a:buChar char="§"/>
        <a:defRPr sz="2000">
          <a:solidFill>
            <a:srgbClr val="0F5494"/>
          </a:solidFill>
          <a:latin typeface="Verdana"/>
          <a:ea typeface="+mn-ea"/>
        </a:defRPr>
      </a:lvl2pPr>
      <a:lvl3pPr marL="990000" indent="-270000" algn="l" rtl="0" eaLnBrk="1" fontAlgn="base" hangingPunct="1">
        <a:lnSpc>
          <a:spcPct val="100000"/>
        </a:lnSpc>
        <a:spcBef>
          <a:spcPct val="0"/>
        </a:spcBef>
        <a:spcAft>
          <a:spcPct val="0"/>
        </a:spcAft>
        <a:buClr>
          <a:srgbClr val="37ACDE"/>
        </a:buClr>
        <a:buFont typeface="Verdana" pitchFamily="34" charset="0"/>
        <a:buChar char="–"/>
        <a:defRPr lang="en-US" sz="1800" dirty="0">
          <a:solidFill>
            <a:srgbClr val="0F5494"/>
          </a:solidFill>
          <a:latin typeface="+mn-lt"/>
          <a:ea typeface="+mn-ea"/>
          <a:cs typeface="+mn-cs"/>
        </a:defRPr>
      </a:lvl3pPr>
      <a:lvl4pPr marL="1350000" indent="-270000" algn="l" rtl="0" eaLnBrk="1" fontAlgn="base" hangingPunct="1">
        <a:lnSpc>
          <a:spcPct val="100000"/>
        </a:lnSpc>
        <a:spcBef>
          <a:spcPct val="0"/>
        </a:spcBef>
        <a:spcAft>
          <a:spcPct val="0"/>
        </a:spcAft>
        <a:buClr>
          <a:srgbClr val="37ACDE"/>
        </a:buClr>
        <a:buFont typeface="Arial" pitchFamily="34" charset="0"/>
        <a:buChar char="•"/>
        <a:defRPr lang="en-US" sz="1800" dirty="0">
          <a:solidFill>
            <a:srgbClr val="0F5494"/>
          </a:solidFill>
          <a:latin typeface="+mn-lt"/>
          <a:ea typeface="+mn-ea"/>
          <a:cs typeface="+mn-cs"/>
        </a:defRPr>
      </a:lvl4pPr>
      <a:lvl5pPr marL="1710000" indent="-270000" algn="l" rtl="0" eaLnBrk="1" fontAlgn="base" hangingPunct="1">
        <a:lnSpc>
          <a:spcPct val="100000"/>
        </a:lnSpc>
        <a:spcBef>
          <a:spcPct val="0"/>
        </a:spcBef>
        <a:spcAft>
          <a:spcPct val="0"/>
        </a:spcAft>
        <a:buClr>
          <a:srgbClr val="37ACDE"/>
        </a:buClr>
        <a:buFont typeface="Verdana" pitchFamily="34" charset="0"/>
        <a:buChar char="»"/>
        <a:defRPr lang="en-US" sz="1800" dirty="0">
          <a:solidFill>
            <a:srgbClr val="0F5494"/>
          </a:solidFill>
          <a:latin typeface="+mn-lt"/>
          <a:ea typeface="+mn-ea"/>
          <a:cs typeface="+mn-cs"/>
        </a:defRPr>
      </a:lvl5pPr>
      <a:lvl6pPr marL="2514600" indent="-228600" algn="l" rtl="0" eaLnBrk="1" fontAlgn="base" hangingPunct="1">
        <a:spcBef>
          <a:spcPct val="20000"/>
        </a:spcBef>
        <a:spcAft>
          <a:spcPct val="0"/>
        </a:spcAft>
        <a:buChar char="»"/>
        <a:defRPr lang="en-US" sz="1600" baseline="0" dirty="0">
          <a:solidFill>
            <a:srgbClr val="0F5494"/>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wmf"/><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google.com/maps/d/viewer?mid=1Os6nnSbI7-IAGvdlYYqTgNK3mgI&amp;ll=46.32171120486923,0.4908112499999788&amp;z=3"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ec.europa.eu/competition/state_aid/overview/public_services_en.html%20-2017%20CM2"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65.jpeg"/><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dirty="0"/>
          </a:p>
        </p:txBody>
      </p:sp>
      <p:sp>
        <p:nvSpPr>
          <p:cNvPr id="5" name="Espace réservé du contenu 4"/>
          <p:cNvSpPr>
            <a:spLocks noGrp="1"/>
          </p:cNvSpPr>
          <p:nvPr>
            <p:ph idx="10"/>
          </p:nvPr>
        </p:nvSpPr>
        <p:spPr/>
        <p:txBody>
          <a:bodyPr/>
          <a:lstStyle/>
          <a:p>
            <a:r>
              <a:rPr lang="fr-FR" dirty="0" err="1" smtClean="0"/>
              <a:t>Coastal</a:t>
            </a:r>
            <a:r>
              <a:rPr lang="fr-FR" dirty="0" smtClean="0"/>
              <a:t> </a:t>
            </a:r>
            <a:r>
              <a:rPr lang="fr-FR" dirty="0" err="1" smtClean="0"/>
              <a:t>Mapping</a:t>
            </a:r>
            <a:endParaRPr lang="fr-FR" dirty="0"/>
          </a:p>
          <a:p>
            <a:r>
              <a:rPr lang="fr-FR" dirty="0" smtClean="0"/>
              <a:t>Final meeting</a:t>
            </a:r>
            <a:endParaRPr lang="fr-FR" dirty="0"/>
          </a:p>
        </p:txBody>
      </p:sp>
      <p:sp>
        <p:nvSpPr>
          <p:cNvPr id="6" name="Subtitle 2"/>
          <p:cNvSpPr txBox="1">
            <a:spLocks/>
          </p:cNvSpPr>
          <p:nvPr/>
        </p:nvSpPr>
        <p:spPr>
          <a:xfrm>
            <a:off x="5796136" y="6021288"/>
            <a:ext cx="3238823" cy="720080"/>
          </a:xfrm>
          <a:prstGeom prst="rect">
            <a:avLst/>
          </a:prstGeom>
        </p:spPr>
        <p:txBody>
          <a:bodyPr vert="horz" lIns="91440" tIns="45720" rIns="91440" bIns="45720" rtlCol="0">
            <a:noAutofit/>
          </a:bodyPr>
          <a:lstStyle>
            <a:lvl1pPr marL="0" indent="0" algn="ctr" rtl="0" eaLnBrk="1" fontAlgn="base" hangingPunct="1">
              <a:lnSpc>
                <a:spcPct val="100000"/>
              </a:lnSpc>
              <a:spcBef>
                <a:spcPts val="600"/>
              </a:spcBef>
              <a:spcAft>
                <a:spcPct val="0"/>
              </a:spcAft>
              <a:buClr>
                <a:srgbClr val="37ACDE"/>
              </a:buClr>
              <a:buFont typeface="Verdana" pitchFamily="34" charset="0"/>
              <a:buNone/>
              <a:defRPr lang="en-US" sz="4000" b="1" i="0" baseline="0">
                <a:solidFill>
                  <a:schemeClr val="bg1"/>
                </a:solidFill>
                <a:latin typeface="Verdana" pitchFamily="34" charset="0"/>
                <a:ea typeface="+mn-ea"/>
                <a:cs typeface="+mn-cs"/>
              </a:defRPr>
            </a:lvl1pPr>
            <a:lvl2pPr marL="228600" indent="-228600" algn="l" rtl="0" eaLnBrk="1" fontAlgn="base" hangingPunct="1">
              <a:lnSpc>
                <a:spcPct val="100000"/>
              </a:lnSpc>
              <a:spcBef>
                <a:spcPct val="0"/>
              </a:spcBef>
              <a:spcAft>
                <a:spcPct val="0"/>
              </a:spcAft>
              <a:buClr>
                <a:srgbClr val="37ACDE"/>
              </a:buClr>
              <a:buFont typeface="Wingdings" charset="2"/>
              <a:buChar char="§"/>
              <a:defRPr sz="1800" b="0" i="0" baseline="0">
                <a:solidFill>
                  <a:srgbClr val="0F5494"/>
                </a:solidFill>
                <a:latin typeface="Verdana"/>
                <a:ea typeface="+mn-ea"/>
              </a:defRPr>
            </a:lvl2pPr>
            <a:lvl3pPr marL="457200" indent="-228600" algn="l" rtl="0" eaLnBrk="1" fontAlgn="base" hangingPunct="1">
              <a:lnSpc>
                <a:spcPct val="100000"/>
              </a:lnSpc>
              <a:spcBef>
                <a:spcPct val="0"/>
              </a:spcBef>
              <a:spcAft>
                <a:spcPct val="0"/>
              </a:spcAft>
              <a:buClr>
                <a:srgbClr val="37ACDE"/>
              </a:buClr>
              <a:buFont typeface="Verdana"/>
              <a:buChar char="•"/>
              <a:defRPr lang="en-US" sz="1600" baseline="0">
                <a:solidFill>
                  <a:srgbClr val="0F5494"/>
                </a:solidFill>
                <a:latin typeface="Verdana"/>
                <a:ea typeface="+mn-ea"/>
                <a:cs typeface="+mn-cs"/>
              </a:defRPr>
            </a:lvl3pPr>
            <a:lvl4pPr marL="685800" indent="-228600" algn="l" rtl="0" eaLnBrk="1" fontAlgn="base" hangingPunct="1">
              <a:lnSpc>
                <a:spcPts val="2400"/>
              </a:lnSpc>
              <a:spcBef>
                <a:spcPts val="0"/>
              </a:spcBef>
              <a:spcAft>
                <a:spcPct val="0"/>
              </a:spcAft>
              <a:buClr>
                <a:srgbClr val="37ACDE"/>
              </a:buClr>
              <a:buFont typeface="Arial"/>
              <a:buChar char="•"/>
              <a:defRPr lang="en-US" sz="1600" baseline="0">
                <a:solidFill>
                  <a:srgbClr val="004494"/>
                </a:solidFill>
                <a:latin typeface="Verdana"/>
                <a:ea typeface="+mn-ea"/>
                <a:cs typeface="+mn-cs"/>
              </a:defRPr>
            </a:lvl4pPr>
            <a:lvl5pPr marL="914400" indent="-228600" algn="l" rtl="0" eaLnBrk="1" fontAlgn="base" hangingPunct="1">
              <a:lnSpc>
                <a:spcPts val="2400"/>
              </a:lnSpc>
              <a:spcBef>
                <a:spcPts val="0"/>
              </a:spcBef>
              <a:spcAft>
                <a:spcPct val="0"/>
              </a:spcAft>
              <a:buClr>
                <a:srgbClr val="37ACDE"/>
              </a:buClr>
              <a:buFont typeface="Verdana"/>
              <a:buChar char="–"/>
              <a:defRPr lang="en-US" sz="1600" baseline="0">
                <a:solidFill>
                  <a:srgbClr val="004494"/>
                </a:solidFill>
                <a:latin typeface="Verdana"/>
                <a:ea typeface="+mn-ea"/>
                <a:cs typeface="+mn-cs"/>
              </a:defRPr>
            </a:lvl5pPr>
            <a:lvl6pPr marL="2514600" indent="-228600" algn="l" rtl="0" eaLnBrk="1" fontAlgn="base" hangingPunct="1">
              <a:spcBef>
                <a:spcPct val="20000"/>
              </a:spcBef>
              <a:spcAft>
                <a:spcPct val="0"/>
              </a:spcAft>
              <a:buChar char="»"/>
              <a:defRPr lang="en-US" sz="1600" baseline="0" dirty="0">
                <a:solidFill>
                  <a:srgbClr val="0F5494"/>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a:lstStyle>
          <a:p>
            <a:pPr algn="r"/>
            <a:r>
              <a:rPr lang="en-GB" sz="2000" b="0" dirty="0" smtClean="0"/>
              <a:t>SHOM</a:t>
            </a:r>
          </a:p>
          <a:p>
            <a:pPr algn="r"/>
            <a:r>
              <a:rPr lang="en-GB" sz="1600" b="0" dirty="0"/>
              <a:t>g</a:t>
            </a:r>
            <a:r>
              <a:rPr lang="en-GB" sz="1600" b="0" dirty="0" smtClean="0"/>
              <a:t>ael.morvan@shom.fr</a:t>
            </a:r>
            <a:endParaRPr lang="en-GB" sz="1600" b="0" dirty="0"/>
          </a:p>
        </p:txBody>
      </p:sp>
    </p:spTree>
    <p:extLst>
      <p:ext uri="{BB962C8B-B14F-4D97-AF65-F5344CB8AC3E}">
        <p14:creationId xmlns:p14="http://schemas.microsoft.com/office/powerpoint/2010/main" val="499486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992" y="1340768"/>
            <a:ext cx="4248472" cy="615553"/>
          </a:xfrm>
        </p:spPr>
        <p:txBody>
          <a:bodyPr/>
          <a:lstStyle/>
          <a:p>
            <a:r>
              <a:rPr lang="en-US" sz="2000" dirty="0" smtClean="0"/>
              <a:t>WP2: Share Experience, Standards and Best Practices</a:t>
            </a:r>
            <a:endParaRPr lang="en-US" sz="2000" dirty="0"/>
          </a:p>
        </p:txBody>
      </p:sp>
      <p:pic>
        <p:nvPicPr>
          <p:cNvPr id="10" name="Picture 3" descr="JECMAP"/>
          <p:cNvPicPr>
            <a:picLocks noChangeAspect="1" noChangeArrowheads="1"/>
          </p:cNvPicPr>
          <p:nvPr/>
        </p:nvPicPr>
        <p:blipFill>
          <a:blip r:embed="rId3">
            <a:extLst>
              <a:ext uri="{28A0092B-C50C-407E-A947-70E740481C1C}">
                <a14:useLocalDpi xmlns:a14="http://schemas.microsoft.com/office/drawing/2010/main" val="0"/>
              </a:ext>
            </a:extLst>
          </a:blip>
          <a:srcRect l="10008" t="23360" r="11543" b="22224"/>
          <a:stretch>
            <a:fillRect/>
          </a:stretch>
        </p:blipFill>
        <p:spPr bwMode="auto">
          <a:xfrm>
            <a:off x="2345727" y="2780928"/>
            <a:ext cx="6305376" cy="3085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4736" y="1033849"/>
            <a:ext cx="3601983" cy="243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526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07505" y="1700808"/>
            <a:ext cx="5490032" cy="3799405"/>
          </a:xfrm>
        </p:spPr>
        <p:txBody>
          <a:bodyPr>
            <a:normAutofit lnSpcReduction="10000"/>
          </a:bodyPr>
          <a:lstStyle/>
          <a:p>
            <a:pPr>
              <a:spcAft>
                <a:spcPts val="600"/>
              </a:spcAft>
            </a:pPr>
            <a:r>
              <a:rPr lang="en-US" dirty="0"/>
              <a:t>C</a:t>
            </a:r>
            <a:r>
              <a:rPr lang="en-US" dirty="0" smtClean="0"/>
              <a:t>onsistency of vertical </a:t>
            </a:r>
            <a:r>
              <a:rPr lang="en-US" dirty="0" err="1" smtClean="0"/>
              <a:t>datums</a:t>
            </a:r>
            <a:r>
              <a:rPr lang="en-US" dirty="0" smtClean="0"/>
              <a:t>:</a:t>
            </a:r>
          </a:p>
          <a:p>
            <a:pPr lvl="1">
              <a:spcBef>
                <a:spcPts val="600"/>
              </a:spcBef>
              <a:spcAft>
                <a:spcPts val="600"/>
              </a:spcAft>
            </a:pPr>
            <a:r>
              <a:rPr lang="en-US" dirty="0" smtClean="0"/>
              <a:t>Questionnaire </a:t>
            </a:r>
            <a:r>
              <a:rPr lang="en-US" dirty="0"/>
              <a:t>on </a:t>
            </a:r>
            <a:r>
              <a:rPr lang="en-US" dirty="0" smtClean="0"/>
              <a:t>VD</a:t>
            </a:r>
          </a:p>
          <a:p>
            <a:pPr lvl="1">
              <a:spcBef>
                <a:spcPts val="600"/>
              </a:spcBef>
              <a:spcAft>
                <a:spcPts val="600"/>
              </a:spcAft>
            </a:pPr>
            <a:r>
              <a:rPr lang="en-US" dirty="0" smtClean="0"/>
              <a:t>Point out discrepancies within Europe</a:t>
            </a:r>
          </a:p>
          <a:p>
            <a:pPr>
              <a:spcAft>
                <a:spcPts val="600"/>
              </a:spcAft>
            </a:pPr>
            <a:r>
              <a:rPr lang="en-US" dirty="0" smtClean="0"/>
              <a:t>Towards a standardized datum:</a:t>
            </a:r>
            <a:endParaRPr lang="en-US" dirty="0"/>
          </a:p>
          <a:p>
            <a:pPr lvl="1">
              <a:spcBef>
                <a:spcPts val="600"/>
              </a:spcBef>
              <a:spcAft>
                <a:spcPts val="600"/>
              </a:spcAft>
            </a:pPr>
            <a:r>
              <a:rPr lang="en-US" dirty="0"/>
              <a:t>ETRS89-GRS80 ellipsoid</a:t>
            </a:r>
          </a:p>
          <a:p>
            <a:pPr lvl="1">
              <a:spcBef>
                <a:spcPts val="600"/>
              </a:spcBef>
              <a:spcAft>
                <a:spcPts val="600"/>
              </a:spcAft>
            </a:pPr>
            <a:r>
              <a:rPr lang="en-US" dirty="0"/>
              <a:t>European Vertical Reference </a:t>
            </a:r>
            <a:r>
              <a:rPr lang="en-US" dirty="0" smtClean="0"/>
              <a:t>System</a:t>
            </a:r>
          </a:p>
          <a:p>
            <a:pPr lvl="1">
              <a:spcBef>
                <a:spcPts val="600"/>
              </a:spcBef>
              <a:spcAft>
                <a:spcPts val="600"/>
              </a:spcAft>
            </a:pPr>
            <a:r>
              <a:rPr lang="en-US" dirty="0"/>
              <a:t>Harmonized datum on the maritime basin </a:t>
            </a:r>
            <a:r>
              <a:rPr lang="en-US" dirty="0" smtClean="0"/>
              <a:t>level</a:t>
            </a:r>
            <a:endParaRPr lang="en-US" dirty="0"/>
          </a:p>
          <a:p>
            <a:pPr>
              <a:spcAft>
                <a:spcPts val="600"/>
              </a:spcAft>
            </a:pPr>
            <a:endParaRPr lang="en-US" dirty="0" smtClean="0"/>
          </a:p>
          <a:p>
            <a:pPr marL="0" indent="0">
              <a:buNone/>
            </a:pPr>
            <a:endParaRPr lang="en-US" dirty="0"/>
          </a:p>
        </p:txBody>
      </p:sp>
      <p:sp>
        <p:nvSpPr>
          <p:cNvPr id="5" name="Title 1"/>
          <p:cNvSpPr txBox="1">
            <a:spLocks/>
          </p:cNvSpPr>
          <p:nvPr/>
        </p:nvSpPr>
        <p:spPr bwMode="auto">
          <a:xfrm>
            <a:off x="434454" y="1085392"/>
            <a:ext cx="82819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it-IT" dirty="0" smtClean="0"/>
              <a:t>WP2.1: Vertical datum issues </a:t>
            </a:r>
            <a:endParaRPr lang="en-US" dirty="0"/>
          </a:p>
        </p:txBody>
      </p:sp>
      <p:pic>
        <p:nvPicPr>
          <p:cNvPr id="6"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537" y="1700808"/>
            <a:ext cx="3522528" cy="4647046"/>
          </a:xfrm>
          <a:prstGeom prst="rect">
            <a:avLst/>
          </a:prstGeom>
        </p:spPr>
      </p:pic>
      <p:sp>
        <p:nvSpPr>
          <p:cNvPr id="7" name="Tijdelijke aanduiding voor tekst 2"/>
          <p:cNvSpPr txBox="1">
            <a:spLocks/>
          </p:cNvSpPr>
          <p:nvPr/>
        </p:nvSpPr>
        <p:spPr>
          <a:xfrm>
            <a:off x="2771800" y="5445224"/>
            <a:ext cx="3455988" cy="1152128"/>
          </a:xfrm>
          <a:prstGeom prst="rect">
            <a:avLst/>
          </a:prstGeom>
        </p:spPr>
        <p:txBody>
          <a:bodyPr/>
          <a:lstStyle>
            <a:lvl1pPr marL="342900" indent="-342900" algn="l" rtl="0" eaLnBrk="1" fontAlgn="base" hangingPunct="1">
              <a:spcBef>
                <a:spcPts val="423"/>
              </a:spcBef>
              <a:spcAft>
                <a:spcPct val="0"/>
              </a:spcAft>
              <a:buFont typeface="Arial" pitchFamily="34" charset="0"/>
              <a:buChar char="•"/>
              <a:defRPr sz="1800">
                <a:solidFill>
                  <a:srgbClr val="000000"/>
                </a:solidFill>
                <a:latin typeface="+mn-lt"/>
                <a:ea typeface="+mn-ea"/>
                <a:cs typeface="+mn-cs"/>
              </a:defRPr>
            </a:lvl1pPr>
            <a:lvl2pPr marL="741600" indent="-284400" algn="l" rtl="0" eaLnBrk="1" fontAlgn="base" hangingPunct="1">
              <a:spcBef>
                <a:spcPts val="423"/>
              </a:spcBef>
              <a:spcAft>
                <a:spcPct val="0"/>
              </a:spcAft>
              <a:buFont typeface="Verdana" pitchFamily="34" charset="0"/>
              <a:buChar char="–"/>
              <a:defRPr sz="1800">
                <a:solidFill>
                  <a:srgbClr val="000000"/>
                </a:solidFill>
                <a:latin typeface="+mn-lt"/>
              </a:defRPr>
            </a:lvl2pPr>
            <a:lvl3pPr marL="965200" indent="-342900" algn="l" rtl="0" eaLnBrk="1" fontAlgn="base" hangingPunct="1">
              <a:spcBef>
                <a:spcPts val="423"/>
              </a:spcBef>
              <a:spcAft>
                <a:spcPct val="0"/>
              </a:spcAft>
              <a:buFont typeface="Arial" pitchFamily="34" charset="0"/>
              <a:buChar char="•"/>
              <a:defRPr sz="1800">
                <a:solidFill>
                  <a:srgbClr val="000000"/>
                </a:solidFill>
                <a:latin typeface="+mn-lt"/>
              </a:defRPr>
            </a:lvl3pPr>
            <a:lvl4pPr marL="989013" indent="0" algn="l" rtl="0" eaLnBrk="1" fontAlgn="base" hangingPunct="1">
              <a:spcBef>
                <a:spcPct val="5000"/>
              </a:spcBef>
              <a:spcAft>
                <a:spcPct val="0"/>
              </a:spcAft>
              <a:buFont typeface="Verdana" pitchFamily="34" charset="0"/>
              <a:buNone/>
              <a:defRPr sz="2200">
                <a:solidFill>
                  <a:srgbClr val="000000"/>
                </a:solidFill>
                <a:latin typeface="+mn-lt"/>
              </a:defRPr>
            </a:lvl4pPr>
            <a:lvl5pPr marL="1631950" indent="-285750" algn="l" rtl="0" eaLnBrk="1" fontAlgn="base" hangingPunct="1">
              <a:spcBef>
                <a:spcPts val="423"/>
              </a:spcBef>
              <a:spcAft>
                <a:spcPct val="0"/>
              </a:spcAft>
              <a:buFont typeface="Verdana" pitchFamily="34" charset="0"/>
              <a:buChar char="–"/>
              <a:defRPr sz="1800" baseline="0">
                <a:solidFill>
                  <a:srgbClr val="000000"/>
                </a:solidFill>
                <a:latin typeface="+mn-lt"/>
              </a:defRPr>
            </a:lvl5pPr>
            <a:lvl6pPr marL="1803400" algn="l" rtl="0" eaLnBrk="1" fontAlgn="base" hangingPunct="1">
              <a:spcBef>
                <a:spcPts val="423"/>
              </a:spcBef>
              <a:spcAft>
                <a:spcPct val="0"/>
              </a:spcAft>
              <a:buFont typeface="Verdana" pitchFamily="34" charset="0"/>
              <a:buChar char="»"/>
              <a:defRPr sz="1800" baseline="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a:lstStyle>
          <a:p>
            <a:pPr marL="0" indent="0">
              <a:buFont typeface="Verdana" pitchFamily="34" charset="0"/>
              <a:buNone/>
            </a:pPr>
            <a:r>
              <a:rPr lang="nl-NL" altLang="nl-NL" kern="0" dirty="0" smtClean="0"/>
              <a:t>	  LAT (</a:t>
            </a:r>
            <a:r>
              <a:rPr lang="nl-NL" altLang="nl-NL" kern="0" dirty="0" err="1" smtClean="0"/>
              <a:t>approx</a:t>
            </a:r>
            <a:r>
              <a:rPr lang="nl-NL" altLang="nl-NL" kern="0" dirty="0" smtClean="0"/>
              <a:t>) </a:t>
            </a:r>
          </a:p>
          <a:p>
            <a:pPr marL="0" indent="0">
              <a:buFont typeface="Verdana" pitchFamily="34" charset="0"/>
              <a:buNone/>
            </a:pPr>
            <a:r>
              <a:rPr lang="nl-NL" altLang="nl-NL" kern="0" dirty="0" smtClean="0"/>
              <a:t>	  MSL</a:t>
            </a:r>
          </a:p>
          <a:p>
            <a:pPr marL="0" indent="0">
              <a:buFont typeface="Verdana" pitchFamily="34" charset="0"/>
              <a:buNone/>
            </a:pPr>
            <a:r>
              <a:rPr lang="nl-NL" altLang="nl-NL" kern="0" dirty="0" smtClean="0"/>
              <a:t>	  Low water</a:t>
            </a:r>
          </a:p>
        </p:txBody>
      </p:sp>
      <p:grpSp>
        <p:nvGrpSpPr>
          <p:cNvPr id="8" name="Groep 4"/>
          <p:cNvGrpSpPr>
            <a:grpSpLocks/>
          </p:cNvGrpSpPr>
          <p:nvPr/>
        </p:nvGrpSpPr>
        <p:grpSpPr bwMode="auto">
          <a:xfrm>
            <a:off x="3005956" y="5500214"/>
            <a:ext cx="792163" cy="885825"/>
            <a:chOff x="395536" y="1844824"/>
            <a:chExt cx="907581" cy="1173065"/>
          </a:xfrm>
        </p:grpSpPr>
        <p:sp>
          <p:nvSpPr>
            <p:cNvPr id="9" name="Rechthoek 3"/>
            <p:cNvSpPr>
              <a:spLocks noChangeArrowheads="1"/>
            </p:cNvSpPr>
            <p:nvPr/>
          </p:nvSpPr>
          <p:spPr bwMode="auto">
            <a:xfrm>
              <a:off x="395536" y="1844824"/>
              <a:ext cx="432048" cy="287314"/>
            </a:xfrm>
            <a:prstGeom prst="rect">
              <a:avLst/>
            </a:prstGeom>
            <a:solidFill>
              <a:srgbClr val="73FFDF"/>
            </a:solidFill>
            <a:ln w="9525" algn="ctr">
              <a:solidFill>
                <a:schemeClr val="tx1"/>
              </a:solidFill>
              <a:round/>
              <a:headEnd/>
              <a:tailEnd/>
            </a:ln>
          </p:spPr>
          <p:txBody>
            <a:bodyPr anchor="ctr"/>
            <a:lstStyle>
              <a:lvl1pPr marL="3175" eaLnBrk="0" hangingPunct="0">
                <a:spcBef>
                  <a:spcPts val="600"/>
                </a:spcBef>
                <a:buClr>
                  <a:srgbClr val="37ACDE"/>
                </a:buClr>
                <a:buFont typeface="Verdana" pitchFamily="34" charset="0"/>
                <a:buChar char="•"/>
                <a:defRPr sz="2400">
                  <a:solidFill>
                    <a:srgbClr val="0F5494"/>
                  </a:solidFill>
                  <a:latin typeface="Verdana" pitchFamily="34" charset="0"/>
                  <a:ea typeface="ＭＳ Ｐゴシック" pitchFamily="34" charset="-128"/>
                </a:defRPr>
              </a:lvl1pPr>
              <a:lvl2pPr marL="742950" indent="-285750" eaLnBrk="0" hangingPunct="0">
                <a:buClr>
                  <a:srgbClr val="37ACDE"/>
                </a:buClr>
                <a:buFont typeface="Wingdings" pitchFamily="2" charset="2"/>
                <a:buChar char="§"/>
                <a:defRPr sz="2000">
                  <a:solidFill>
                    <a:srgbClr val="0F5494"/>
                  </a:solidFill>
                  <a:latin typeface="Verdana" pitchFamily="34" charset="0"/>
                  <a:ea typeface="ＭＳ Ｐゴシック" pitchFamily="34" charset="-128"/>
                </a:defRPr>
              </a:lvl2pPr>
              <a:lvl3pPr marL="1143000" indent="-228600" eaLnBrk="0" hangingPunct="0">
                <a:buClr>
                  <a:srgbClr val="37ACDE"/>
                </a:buClr>
                <a:buFont typeface="Verdana" pitchFamily="34" charset="0"/>
                <a:buChar char="–"/>
                <a:defRPr>
                  <a:solidFill>
                    <a:srgbClr val="0F5494"/>
                  </a:solidFill>
                  <a:latin typeface="Verdana" pitchFamily="34" charset="0"/>
                  <a:ea typeface="ＭＳ Ｐゴシック" pitchFamily="34" charset="-128"/>
                </a:defRPr>
              </a:lvl3pPr>
              <a:lvl4pPr marL="1600200" indent="-228600" eaLnBrk="0" hangingPunct="0">
                <a:buClr>
                  <a:srgbClr val="37ACDE"/>
                </a:buClr>
                <a:buFont typeface="Arial" charset="0"/>
                <a:buChar char="•"/>
                <a:defRPr>
                  <a:solidFill>
                    <a:srgbClr val="0F5494"/>
                  </a:solidFill>
                  <a:latin typeface="Verdana" pitchFamily="34" charset="0"/>
                  <a:ea typeface="ＭＳ Ｐゴシック" pitchFamily="34" charset="-128"/>
                </a:defRPr>
              </a:lvl4pPr>
              <a:lvl5pPr marL="2057400" indent="-228600" eaLnBrk="0" hangingPunct="0">
                <a:buClr>
                  <a:srgbClr val="37ACDE"/>
                </a:buClr>
                <a:buFont typeface="Verdana" pitchFamily="34" charset="0"/>
                <a:buChar char="»"/>
                <a:defRPr>
                  <a:solidFill>
                    <a:srgbClr val="0F5494"/>
                  </a:solidFill>
                  <a:latin typeface="Verdana" pitchFamily="34" charset="0"/>
                  <a:ea typeface="ＭＳ Ｐゴシック" pitchFamily="34" charset="-128"/>
                </a:defRPr>
              </a:lvl5pPr>
              <a:lvl6pPr marL="2514600" indent="-228600" eaLnBrk="0" fontAlgn="base" hangingPunct="0">
                <a:spcBef>
                  <a:spcPct val="0"/>
                </a:spcBef>
                <a:spcAft>
                  <a:spcPct val="0"/>
                </a:spcAft>
                <a:buClr>
                  <a:srgbClr val="37ACDE"/>
                </a:buClr>
                <a:buFont typeface="Verdana" pitchFamily="34" charset="0"/>
                <a:buChar char="»"/>
                <a:defRPr>
                  <a:solidFill>
                    <a:srgbClr val="0F5494"/>
                  </a:solidFill>
                  <a:latin typeface="Verdana" pitchFamily="34" charset="0"/>
                  <a:ea typeface="ＭＳ Ｐゴシック" pitchFamily="34" charset="-128"/>
                </a:defRPr>
              </a:lvl6pPr>
              <a:lvl7pPr marL="2971800" indent="-228600" eaLnBrk="0" fontAlgn="base" hangingPunct="0">
                <a:spcBef>
                  <a:spcPct val="0"/>
                </a:spcBef>
                <a:spcAft>
                  <a:spcPct val="0"/>
                </a:spcAft>
                <a:buClr>
                  <a:srgbClr val="37ACDE"/>
                </a:buClr>
                <a:buFont typeface="Verdana" pitchFamily="34" charset="0"/>
                <a:buChar char="»"/>
                <a:defRPr>
                  <a:solidFill>
                    <a:srgbClr val="0F5494"/>
                  </a:solidFill>
                  <a:latin typeface="Verdana" pitchFamily="34" charset="0"/>
                  <a:ea typeface="ＭＳ Ｐゴシック" pitchFamily="34" charset="-128"/>
                </a:defRPr>
              </a:lvl7pPr>
              <a:lvl8pPr marL="3429000" indent="-228600" eaLnBrk="0" fontAlgn="base" hangingPunct="0">
                <a:spcBef>
                  <a:spcPct val="0"/>
                </a:spcBef>
                <a:spcAft>
                  <a:spcPct val="0"/>
                </a:spcAft>
                <a:buClr>
                  <a:srgbClr val="37ACDE"/>
                </a:buClr>
                <a:buFont typeface="Verdana" pitchFamily="34" charset="0"/>
                <a:buChar char="»"/>
                <a:defRPr>
                  <a:solidFill>
                    <a:srgbClr val="0F5494"/>
                  </a:solidFill>
                  <a:latin typeface="Verdana" pitchFamily="34" charset="0"/>
                  <a:ea typeface="ＭＳ Ｐゴシック" pitchFamily="34" charset="-128"/>
                </a:defRPr>
              </a:lvl8pPr>
              <a:lvl9pPr marL="3886200" indent="-228600" eaLnBrk="0" fontAlgn="base" hangingPunct="0">
                <a:spcBef>
                  <a:spcPct val="0"/>
                </a:spcBef>
                <a:spcAft>
                  <a:spcPct val="0"/>
                </a:spcAft>
                <a:buClr>
                  <a:srgbClr val="37ACDE"/>
                </a:buClr>
                <a:buFont typeface="Verdana" pitchFamily="34" charset="0"/>
                <a:buChar char="»"/>
                <a:defRPr>
                  <a:solidFill>
                    <a:srgbClr val="0F5494"/>
                  </a:solidFill>
                  <a:latin typeface="Verdana" pitchFamily="34" charset="0"/>
                  <a:ea typeface="ＭＳ Ｐゴシック" pitchFamily="34" charset="-128"/>
                </a:defRPr>
              </a:lvl9pPr>
            </a:lstStyle>
            <a:p>
              <a:pPr eaLnBrk="1" hangingPunct="1">
                <a:spcBef>
                  <a:spcPct val="0"/>
                </a:spcBef>
                <a:buClrTx/>
                <a:buFontTx/>
                <a:buNone/>
              </a:pPr>
              <a:endParaRPr lang="nl-NL" altLang="nl-NL" sz="7600" b="1">
                <a:solidFill>
                  <a:srgbClr val="FFD624"/>
                </a:solidFill>
                <a:cs typeface="Arial" charset="0"/>
              </a:endParaRPr>
            </a:p>
          </p:txBody>
        </p:sp>
        <p:sp>
          <p:nvSpPr>
            <p:cNvPr id="10" name="Rechthoek 7"/>
            <p:cNvSpPr/>
            <p:nvPr/>
          </p:nvSpPr>
          <p:spPr bwMode="auto">
            <a:xfrm>
              <a:off x="870243" y="1844824"/>
              <a:ext cx="432874" cy="288011"/>
            </a:xfrm>
            <a:prstGeom prst="rect">
              <a:avLst/>
            </a:prstGeom>
            <a:solidFill>
              <a:srgbClr val="BEFFE8"/>
            </a:solidFill>
            <a:ln w="9525" cap="flat" cmpd="sng" algn="ctr">
              <a:solidFill>
                <a:schemeClr val="bg1">
                  <a:lumMod val="50000"/>
                </a:schemeClr>
              </a:solidFill>
              <a:prstDash val="solid"/>
              <a:round/>
              <a:headEnd type="none" w="med" len="med"/>
              <a:tailEnd type="none" w="med" len="med"/>
            </a:ln>
            <a:effectLst/>
            <a:extLst/>
          </p:spPr>
          <p:txBody>
            <a:bodyPr anchor="ctr"/>
            <a:lstStyle/>
            <a:p>
              <a:pPr marL="3175">
                <a:defRPr/>
              </a:pPr>
              <a:endParaRPr lang="nl-NL" sz="7600" b="1">
                <a:solidFill>
                  <a:srgbClr val="FFD624"/>
                </a:solidFill>
                <a:latin typeface="Verdana" charset="0"/>
                <a:ea typeface="ＭＳ Ｐゴシック" charset="0"/>
              </a:endParaRPr>
            </a:p>
          </p:txBody>
        </p:sp>
        <p:sp>
          <p:nvSpPr>
            <p:cNvPr id="11" name="Rechthoek 6"/>
            <p:cNvSpPr>
              <a:spLocks noChangeArrowheads="1"/>
            </p:cNvSpPr>
            <p:nvPr/>
          </p:nvSpPr>
          <p:spPr bwMode="auto">
            <a:xfrm>
              <a:off x="395536" y="2285256"/>
              <a:ext cx="432048" cy="288032"/>
            </a:xfrm>
            <a:prstGeom prst="rect">
              <a:avLst/>
            </a:prstGeom>
            <a:solidFill>
              <a:srgbClr val="FFFFBE"/>
            </a:solidFill>
            <a:ln w="9525" algn="ctr">
              <a:solidFill>
                <a:schemeClr val="tx1"/>
              </a:solidFill>
              <a:round/>
              <a:headEnd/>
              <a:tailEnd/>
            </a:ln>
          </p:spPr>
          <p:txBody>
            <a:bodyPr anchor="ctr"/>
            <a:lstStyle>
              <a:lvl1pPr marL="3175" eaLnBrk="0" hangingPunct="0">
                <a:spcBef>
                  <a:spcPts val="600"/>
                </a:spcBef>
                <a:buClr>
                  <a:srgbClr val="37ACDE"/>
                </a:buClr>
                <a:buFont typeface="Verdana" pitchFamily="34" charset="0"/>
                <a:buChar char="•"/>
                <a:defRPr sz="2400">
                  <a:solidFill>
                    <a:srgbClr val="0F5494"/>
                  </a:solidFill>
                  <a:latin typeface="Verdana" pitchFamily="34" charset="0"/>
                  <a:ea typeface="ＭＳ Ｐゴシック" pitchFamily="34" charset="-128"/>
                </a:defRPr>
              </a:lvl1pPr>
              <a:lvl2pPr marL="742950" indent="-285750" eaLnBrk="0" hangingPunct="0">
                <a:buClr>
                  <a:srgbClr val="37ACDE"/>
                </a:buClr>
                <a:buFont typeface="Wingdings" pitchFamily="2" charset="2"/>
                <a:buChar char="§"/>
                <a:defRPr sz="2000">
                  <a:solidFill>
                    <a:srgbClr val="0F5494"/>
                  </a:solidFill>
                  <a:latin typeface="Verdana" pitchFamily="34" charset="0"/>
                  <a:ea typeface="ＭＳ Ｐゴシック" pitchFamily="34" charset="-128"/>
                </a:defRPr>
              </a:lvl2pPr>
              <a:lvl3pPr marL="1143000" indent="-228600" eaLnBrk="0" hangingPunct="0">
                <a:buClr>
                  <a:srgbClr val="37ACDE"/>
                </a:buClr>
                <a:buFont typeface="Verdana" pitchFamily="34" charset="0"/>
                <a:buChar char="–"/>
                <a:defRPr>
                  <a:solidFill>
                    <a:srgbClr val="0F5494"/>
                  </a:solidFill>
                  <a:latin typeface="Verdana" pitchFamily="34" charset="0"/>
                  <a:ea typeface="ＭＳ Ｐゴシック" pitchFamily="34" charset="-128"/>
                </a:defRPr>
              </a:lvl3pPr>
              <a:lvl4pPr marL="1600200" indent="-228600" eaLnBrk="0" hangingPunct="0">
                <a:buClr>
                  <a:srgbClr val="37ACDE"/>
                </a:buClr>
                <a:buFont typeface="Arial" charset="0"/>
                <a:buChar char="•"/>
                <a:defRPr>
                  <a:solidFill>
                    <a:srgbClr val="0F5494"/>
                  </a:solidFill>
                  <a:latin typeface="Verdana" pitchFamily="34" charset="0"/>
                  <a:ea typeface="ＭＳ Ｐゴシック" pitchFamily="34" charset="-128"/>
                </a:defRPr>
              </a:lvl4pPr>
              <a:lvl5pPr marL="2057400" indent="-228600" eaLnBrk="0" hangingPunct="0">
                <a:buClr>
                  <a:srgbClr val="37ACDE"/>
                </a:buClr>
                <a:buFont typeface="Verdana" pitchFamily="34" charset="0"/>
                <a:buChar char="»"/>
                <a:defRPr>
                  <a:solidFill>
                    <a:srgbClr val="0F5494"/>
                  </a:solidFill>
                  <a:latin typeface="Verdana" pitchFamily="34" charset="0"/>
                  <a:ea typeface="ＭＳ Ｐゴシック" pitchFamily="34" charset="-128"/>
                </a:defRPr>
              </a:lvl5pPr>
              <a:lvl6pPr marL="2514600" indent="-228600" eaLnBrk="0" fontAlgn="base" hangingPunct="0">
                <a:spcBef>
                  <a:spcPct val="0"/>
                </a:spcBef>
                <a:spcAft>
                  <a:spcPct val="0"/>
                </a:spcAft>
                <a:buClr>
                  <a:srgbClr val="37ACDE"/>
                </a:buClr>
                <a:buFont typeface="Verdana" pitchFamily="34" charset="0"/>
                <a:buChar char="»"/>
                <a:defRPr>
                  <a:solidFill>
                    <a:srgbClr val="0F5494"/>
                  </a:solidFill>
                  <a:latin typeface="Verdana" pitchFamily="34" charset="0"/>
                  <a:ea typeface="ＭＳ Ｐゴシック" pitchFamily="34" charset="-128"/>
                </a:defRPr>
              </a:lvl6pPr>
              <a:lvl7pPr marL="2971800" indent="-228600" eaLnBrk="0" fontAlgn="base" hangingPunct="0">
                <a:spcBef>
                  <a:spcPct val="0"/>
                </a:spcBef>
                <a:spcAft>
                  <a:spcPct val="0"/>
                </a:spcAft>
                <a:buClr>
                  <a:srgbClr val="37ACDE"/>
                </a:buClr>
                <a:buFont typeface="Verdana" pitchFamily="34" charset="0"/>
                <a:buChar char="»"/>
                <a:defRPr>
                  <a:solidFill>
                    <a:srgbClr val="0F5494"/>
                  </a:solidFill>
                  <a:latin typeface="Verdana" pitchFamily="34" charset="0"/>
                  <a:ea typeface="ＭＳ Ｐゴシック" pitchFamily="34" charset="-128"/>
                </a:defRPr>
              </a:lvl7pPr>
              <a:lvl8pPr marL="3429000" indent="-228600" eaLnBrk="0" fontAlgn="base" hangingPunct="0">
                <a:spcBef>
                  <a:spcPct val="0"/>
                </a:spcBef>
                <a:spcAft>
                  <a:spcPct val="0"/>
                </a:spcAft>
                <a:buClr>
                  <a:srgbClr val="37ACDE"/>
                </a:buClr>
                <a:buFont typeface="Verdana" pitchFamily="34" charset="0"/>
                <a:buChar char="»"/>
                <a:defRPr>
                  <a:solidFill>
                    <a:srgbClr val="0F5494"/>
                  </a:solidFill>
                  <a:latin typeface="Verdana" pitchFamily="34" charset="0"/>
                  <a:ea typeface="ＭＳ Ｐゴシック" pitchFamily="34" charset="-128"/>
                </a:defRPr>
              </a:lvl8pPr>
              <a:lvl9pPr marL="3886200" indent="-228600" eaLnBrk="0" fontAlgn="base" hangingPunct="0">
                <a:spcBef>
                  <a:spcPct val="0"/>
                </a:spcBef>
                <a:spcAft>
                  <a:spcPct val="0"/>
                </a:spcAft>
                <a:buClr>
                  <a:srgbClr val="37ACDE"/>
                </a:buClr>
                <a:buFont typeface="Verdana" pitchFamily="34" charset="0"/>
                <a:buChar char="»"/>
                <a:defRPr>
                  <a:solidFill>
                    <a:srgbClr val="0F5494"/>
                  </a:solidFill>
                  <a:latin typeface="Verdana" pitchFamily="34" charset="0"/>
                  <a:ea typeface="ＭＳ Ｐゴシック" pitchFamily="34" charset="-128"/>
                </a:defRPr>
              </a:lvl9pPr>
            </a:lstStyle>
            <a:p>
              <a:pPr eaLnBrk="1" hangingPunct="1">
                <a:spcBef>
                  <a:spcPct val="0"/>
                </a:spcBef>
                <a:buClrTx/>
                <a:buFontTx/>
                <a:buNone/>
              </a:pPr>
              <a:endParaRPr lang="nl-NL" altLang="nl-NL" sz="7600" b="1">
                <a:solidFill>
                  <a:srgbClr val="FFD624"/>
                </a:solidFill>
                <a:cs typeface="Arial" charset="0"/>
              </a:endParaRPr>
            </a:p>
          </p:txBody>
        </p:sp>
        <p:sp>
          <p:nvSpPr>
            <p:cNvPr id="12" name="Rechthoek 9"/>
            <p:cNvSpPr/>
            <p:nvPr/>
          </p:nvSpPr>
          <p:spPr bwMode="auto">
            <a:xfrm>
              <a:off x="872061" y="2284198"/>
              <a:ext cx="431056" cy="290113"/>
            </a:xfrm>
            <a:prstGeom prst="rect">
              <a:avLst/>
            </a:prstGeom>
            <a:solidFill>
              <a:srgbClr val="FFFFDC"/>
            </a:solidFill>
            <a:ln w="9525" cap="flat" cmpd="sng" algn="ctr">
              <a:solidFill>
                <a:schemeClr val="bg1">
                  <a:lumMod val="50000"/>
                </a:schemeClr>
              </a:solidFill>
              <a:prstDash val="solid"/>
              <a:round/>
              <a:headEnd type="none" w="med" len="med"/>
              <a:tailEnd type="none" w="med" len="med"/>
            </a:ln>
            <a:effectLst/>
            <a:extLst/>
          </p:spPr>
          <p:txBody>
            <a:bodyPr anchor="ctr"/>
            <a:lstStyle/>
            <a:p>
              <a:pPr marL="3175">
                <a:defRPr/>
              </a:pPr>
              <a:endParaRPr lang="nl-NL" sz="7600" b="1">
                <a:solidFill>
                  <a:srgbClr val="FFD624"/>
                </a:solidFill>
                <a:latin typeface="Verdana" charset="0"/>
                <a:ea typeface="ＭＳ Ｐゴシック" charset="0"/>
              </a:endParaRPr>
            </a:p>
          </p:txBody>
        </p:sp>
        <p:sp>
          <p:nvSpPr>
            <p:cNvPr id="13" name="Rechthoek 8"/>
            <p:cNvSpPr>
              <a:spLocks noChangeArrowheads="1"/>
            </p:cNvSpPr>
            <p:nvPr/>
          </p:nvSpPr>
          <p:spPr bwMode="auto">
            <a:xfrm>
              <a:off x="395536" y="2729857"/>
              <a:ext cx="432048" cy="288032"/>
            </a:xfrm>
            <a:prstGeom prst="rect">
              <a:avLst/>
            </a:prstGeom>
            <a:solidFill>
              <a:srgbClr val="FF7F7F"/>
            </a:solidFill>
            <a:ln w="9525" algn="ctr">
              <a:solidFill>
                <a:schemeClr val="tx1"/>
              </a:solidFill>
              <a:round/>
              <a:headEnd/>
              <a:tailEnd/>
            </a:ln>
          </p:spPr>
          <p:txBody>
            <a:bodyPr anchor="ctr"/>
            <a:lstStyle>
              <a:lvl1pPr marL="3175" eaLnBrk="0" hangingPunct="0">
                <a:spcBef>
                  <a:spcPts val="600"/>
                </a:spcBef>
                <a:buClr>
                  <a:srgbClr val="37ACDE"/>
                </a:buClr>
                <a:buFont typeface="Verdana" pitchFamily="34" charset="0"/>
                <a:buChar char="•"/>
                <a:defRPr sz="2400">
                  <a:solidFill>
                    <a:srgbClr val="0F5494"/>
                  </a:solidFill>
                  <a:latin typeface="Verdana" pitchFamily="34" charset="0"/>
                  <a:ea typeface="ＭＳ Ｐゴシック" pitchFamily="34" charset="-128"/>
                </a:defRPr>
              </a:lvl1pPr>
              <a:lvl2pPr marL="742950" indent="-285750" eaLnBrk="0" hangingPunct="0">
                <a:buClr>
                  <a:srgbClr val="37ACDE"/>
                </a:buClr>
                <a:buFont typeface="Wingdings" pitchFamily="2" charset="2"/>
                <a:buChar char="§"/>
                <a:defRPr sz="2000">
                  <a:solidFill>
                    <a:srgbClr val="0F5494"/>
                  </a:solidFill>
                  <a:latin typeface="Verdana" pitchFamily="34" charset="0"/>
                  <a:ea typeface="ＭＳ Ｐゴシック" pitchFamily="34" charset="-128"/>
                </a:defRPr>
              </a:lvl2pPr>
              <a:lvl3pPr marL="1143000" indent="-228600" eaLnBrk="0" hangingPunct="0">
                <a:buClr>
                  <a:srgbClr val="37ACDE"/>
                </a:buClr>
                <a:buFont typeface="Verdana" pitchFamily="34" charset="0"/>
                <a:buChar char="–"/>
                <a:defRPr>
                  <a:solidFill>
                    <a:srgbClr val="0F5494"/>
                  </a:solidFill>
                  <a:latin typeface="Verdana" pitchFamily="34" charset="0"/>
                  <a:ea typeface="ＭＳ Ｐゴシック" pitchFamily="34" charset="-128"/>
                </a:defRPr>
              </a:lvl3pPr>
              <a:lvl4pPr marL="1600200" indent="-228600" eaLnBrk="0" hangingPunct="0">
                <a:buClr>
                  <a:srgbClr val="37ACDE"/>
                </a:buClr>
                <a:buFont typeface="Arial" charset="0"/>
                <a:buChar char="•"/>
                <a:defRPr>
                  <a:solidFill>
                    <a:srgbClr val="0F5494"/>
                  </a:solidFill>
                  <a:latin typeface="Verdana" pitchFamily="34" charset="0"/>
                  <a:ea typeface="ＭＳ Ｐゴシック" pitchFamily="34" charset="-128"/>
                </a:defRPr>
              </a:lvl4pPr>
              <a:lvl5pPr marL="2057400" indent="-228600" eaLnBrk="0" hangingPunct="0">
                <a:buClr>
                  <a:srgbClr val="37ACDE"/>
                </a:buClr>
                <a:buFont typeface="Verdana" pitchFamily="34" charset="0"/>
                <a:buChar char="»"/>
                <a:defRPr>
                  <a:solidFill>
                    <a:srgbClr val="0F5494"/>
                  </a:solidFill>
                  <a:latin typeface="Verdana" pitchFamily="34" charset="0"/>
                  <a:ea typeface="ＭＳ Ｐゴシック" pitchFamily="34" charset="-128"/>
                </a:defRPr>
              </a:lvl5pPr>
              <a:lvl6pPr marL="2514600" indent="-228600" eaLnBrk="0" fontAlgn="base" hangingPunct="0">
                <a:spcBef>
                  <a:spcPct val="0"/>
                </a:spcBef>
                <a:spcAft>
                  <a:spcPct val="0"/>
                </a:spcAft>
                <a:buClr>
                  <a:srgbClr val="37ACDE"/>
                </a:buClr>
                <a:buFont typeface="Verdana" pitchFamily="34" charset="0"/>
                <a:buChar char="»"/>
                <a:defRPr>
                  <a:solidFill>
                    <a:srgbClr val="0F5494"/>
                  </a:solidFill>
                  <a:latin typeface="Verdana" pitchFamily="34" charset="0"/>
                  <a:ea typeface="ＭＳ Ｐゴシック" pitchFamily="34" charset="-128"/>
                </a:defRPr>
              </a:lvl6pPr>
              <a:lvl7pPr marL="2971800" indent="-228600" eaLnBrk="0" fontAlgn="base" hangingPunct="0">
                <a:spcBef>
                  <a:spcPct val="0"/>
                </a:spcBef>
                <a:spcAft>
                  <a:spcPct val="0"/>
                </a:spcAft>
                <a:buClr>
                  <a:srgbClr val="37ACDE"/>
                </a:buClr>
                <a:buFont typeface="Verdana" pitchFamily="34" charset="0"/>
                <a:buChar char="»"/>
                <a:defRPr>
                  <a:solidFill>
                    <a:srgbClr val="0F5494"/>
                  </a:solidFill>
                  <a:latin typeface="Verdana" pitchFamily="34" charset="0"/>
                  <a:ea typeface="ＭＳ Ｐゴシック" pitchFamily="34" charset="-128"/>
                </a:defRPr>
              </a:lvl7pPr>
              <a:lvl8pPr marL="3429000" indent="-228600" eaLnBrk="0" fontAlgn="base" hangingPunct="0">
                <a:spcBef>
                  <a:spcPct val="0"/>
                </a:spcBef>
                <a:spcAft>
                  <a:spcPct val="0"/>
                </a:spcAft>
                <a:buClr>
                  <a:srgbClr val="37ACDE"/>
                </a:buClr>
                <a:buFont typeface="Verdana" pitchFamily="34" charset="0"/>
                <a:buChar char="»"/>
                <a:defRPr>
                  <a:solidFill>
                    <a:srgbClr val="0F5494"/>
                  </a:solidFill>
                  <a:latin typeface="Verdana" pitchFamily="34" charset="0"/>
                  <a:ea typeface="ＭＳ Ｐゴシック" pitchFamily="34" charset="-128"/>
                </a:defRPr>
              </a:lvl8pPr>
              <a:lvl9pPr marL="3886200" indent="-228600" eaLnBrk="0" fontAlgn="base" hangingPunct="0">
                <a:spcBef>
                  <a:spcPct val="0"/>
                </a:spcBef>
                <a:spcAft>
                  <a:spcPct val="0"/>
                </a:spcAft>
                <a:buClr>
                  <a:srgbClr val="37ACDE"/>
                </a:buClr>
                <a:buFont typeface="Verdana" pitchFamily="34" charset="0"/>
                <a:buChar char="»"/>
                <a:defRPr>
                  <a:solidFill>
                    <a:srgbClr val="0F5494"/>
                  </a:solidFill>
                  <a:latin typeface="Verdana" pitchFamily="34" charset="0"/>
                  <a:ea typeface="ＭＳ Ｐゴシック" pitchFamily="34" charset="-128"/>
                </a:defRPr>
              </a:lvl9pPr>
            </a:lstStyle>
            <a:p>
              <a:pPr eaLnBrk="1" hangingPunct="1">
                <a:spcBef>
                  <a:spcPct val="0"/>
                </a:spcBef>
                <a:buClrTx/>
                <a:buFontTx/>
                <a:buNone/>
              </a:pPr>
              <a:endParaRPr lang="nl-NL" altLang="nl-NL" sz="7600" b="1">
                <a:solidFill>
                  <a:srgbClr val="FFD624"/>
                </a:solidFill>
                <a:cs typeface="Arial" charset="0"/>
              </a:endParaRPr>
            </a:p>
          </p:txBody>
        </p:sp>
      </p:grpSp>
    </p:spTree>
    <p:extLst>
      <p:ext uri="{BB962C8B-B14F-4D97-AF65-F5344CB8AC3E}">
        <p14:creationId xmlns:p14="http://schemas.microsoft.com/office/powerpoint/2010/main" val="3163017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a:bodyPr>
          <a:lstStyle/>
          <a:p>
            <a:pPr>
              <a:buNone/>
            </a:pPr>
            <a:r>
              <a:rPr lang="en-US" dirty="0" smtClean="0"/>
              <a:t>Analyze different experiences of coastal data acquisitions gathering information about:</a:t>
            </a:r>
          </a:p>
          <a:p>
            <a:pPr>
              <a:buNone/>
            </a:pPr>
            <a:endParaRPr lang="fr-FR" dirty="0"/>
          </a:p>
          <a:p>
            <a:r>
              <a:rPr lang="en-US" dirty="0" smtClean="0"/>
              <a:t>Survey site information</a:t>
            </a:r>
          </a:p>
          <a:p>
            <a:r>
              <a:rPr lang="en-US" dirty="0" smtClean="0"/>
              <a:t>Scope of the survey</a:t>
            </a:r>
          </a:p>
          <a:p>
            <a:r>
              <a:rPr lang="en-US" dirty="0" smtClean="0"/>
              <a:t>Type of instruments</a:t>
            </a:r>
          </a:p>
          <a:p>
            <a:r>
              <a:rPr lang="en-US" dirty="0" smtClean="0"/>
              <a:t>Products obtained</a:t>
            </a:r>
          </a:p>
          <a:p>
            <a:r>
              <a:rPr lang="en-US" dirty="0" smtClean="0"/>
              <a:t>Estimation of the costs</a:t>
            </a:r>
          </a:p>
          <a:p>
            <a:endParaRPr lang="en-US" dirty="0" smtClean="0"/>
          </a:p>
          <a:p>
            <a:endParaRPr lang="en-US" dirty="0"/>
          </a:p>
        </p:txBody>
      </p:sp>
      <p:sp>
        <p:nvSpPr>
          <p:cNvPr id="5" name="Title 1"/>
          <p:cNvSpPr txBox="1">
            <a:spLocks/>
          </p:cNvSpPr>
          <p:nvPr/>
        </p:nvSpPr>
        <p:spPr bwMode="auto">
          <a:xfrm>
            <a:off x="434454" y="1085392"/>
            <a:ext cx="82819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it-IT" dirty="0" smtClean="0"/>
              <a:t>WP2.2: Summarize past experience </a:t>
            </a:r>
            <a:endParaRPr lang="en-US" dirty="0"/>
          </a:p>
        </p:txBody>
      </p:sp>
      <p:pic>
        <p:nvPicPr>
          <p:cNvPr id="4" name="Picture 2" descr="C:\Users\lorenzo.rossi\Documents\Costal_Mapping\Imm_PPT_Bruxelles\Survey_ISPRA.jpg"/>
          <p:cNvPicPr>
            <a:picLocks noChangeAspect="1" noChangeArrowheads="1"/>
          </p:cNvPicPr>
          <p:nvPr/>
        </p:nvPicPr>
        <p:blipFill>
          <a:blip r:embed="rId2" cstate="screen"/>
          <a:srcRect/>
          <a:stretch>
            <a:fillRect/>
          </a:stretch>
        </p:blipFill>
        <p:spPr bwMode="auto">
          <a:xfrm>
            <a:off x="4860032" y="3068960"/>
            <a:ext cx="4032448" cy="2459231"/>
          </a:xfrm>
          <a:prstGeom prst="rect">
            <a:avLst/>
          </a:prstGeom>
          <a:noFill/>
        </p:spPr>
      </p:pic>
    </p:spTree>
    <p:extLst>
      <p:ext uri="{BB962C8B-B14F-4D97-AF65-F5344CB8AC3E}">
        <p14:creationId xmlns:p14="http://schemas.microsoft.com/office/powerpoint/2010/main" val="3136400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Information </a:t>
            </a:r>
            <a:r>
              <a:rPr lang="it-IT" dirty="0" err="1" smtClean="0"/>
              <a:t>gathered</a:t>
            </a:r>
            <a:endParaRPr lang="it-IT" dirty="0"/>
          </a:p>
        </p:txBody>
      </p:sp>
      <p:sp>
        <p:nvSpPr>
          <p:cNvPr id="3" name="Segnaposto testo 2"/>
          <p:cNvSpPr>
            <a:spLocks noGrp="1"/>
          </p:cNvSpPr>
          <p:nvPr>
            <p:ph type="body" sz="quarter" idx="12"/>
          </p:nvPr>
        </p:nvSpPr>
        <p:spPr>
          <a:xfrm>
            <a:off x="179512" y="1772816"/>
            <a:ext cx="8568432" cy="2520280"/>
          </a:xfrm>
        </p:spPr>
        <p:txBody>
          <a:bodyPr/>
          <a:lstStyle/>
          <a:p>
            <a:r>
              <a:rPr lang="it-IT" dirty="0" smtClean="0"/>
              <a:t>Feedback </a:t>
            </a:r>
            <a:r>
              <a:rPr lang="it-IT" dirty="0" err="1" smtClean="0"/>
              <a:t>from</a:t>
            </a:r>
            <a:r>
              <a:rPr lang="it-IT" dirty="0" smtClean="0"/>
              <a:t> 15 </a:t>
            </a:r>
            <a:r>
              <a:rPr lang="it-IT" dirty="0" err="1" smtClean="0"/>
              <a:t>partners</a:t>
            </a:r>
            <a:endParaRPr lang="it-IT" dirty="0" smtClean="0"/>
          </a:p>
          <a:p>
            <a:endParaRPr lang="it-IT" dirty="0" smtClean="0"/>
          </a:p>
          <a:p>
            <a:r>
              <a:rPr lang="it-IT" dirty="0" smtClean="0"/>
              <a:t>645 </a:t>
            </a:r>
            <a:r>
              <a:rPr lang="it-IT" dirty="0" err="1" smtClean="0"/>
              <a:t>response</a:t>
            </a:r>
            <a:r>
              <a:rPr lang="it-IT" dirty="0" smtClean="0"/>
              <a:t> </a:t>
            </a:r>
            <a:r>
              <a:rPr lang="it-IT" dirty="0" err="1" smtClean="0"/>
              <a:t>to</a:t>
            </a:r>
            <a:r>
              <a:rPr lang="it-IT" dirty="0" smtClean="0"/>
              <a:t> the </a:t>
            </a:r>
            <a:r>
              <a:rPr lang="it-IT" dirty="0" err="1" smtClean="0"/>
              <a:t>past</a:t>
            </a:r>
            <a:r>
              <a:rPr lang="it-IT" dirty="0" smtClean="0"/>
              <a:t> </a:t>
            </a:r>
            <a:r>
              <a:rPr lang="it-IT" dirty="0" err="1" smtClean="0"/>
              <a:t>experience</a:t>
            </a:r>
            <a:r>
              <a:rPr lang="it-IT" dirty="0" smtClean="0"/>
              <a:t> </a:t>
            </a:r>
            <a:r>
              <a:rPr lang="it-IT" dirty="0" err="1" smtClean="0"/>
              <a:t>questionnaire</a:t>
            </a:r>
            <a:endParaRPr lang="it-IT" dirty="0" smtClean="0"/>
          </a:p>
          <a:p>
            <a:pPr lvl="1"/>
            <a:r>
              <a:rPr lang="it-IT" dirty="0" smtClean="0"/>
              <a:t>487 </a:t>
            </a:r>
            <a:r>
              <a:rPr lang="it-IT" dirty="0" err="1" smtClean="0"/>
              <a:t>by</a:t>
            </a:r>
            <a:r>
              <a:rPr lang="it-IT" dirty="0" smtClean="0"/>
              <a:t> </a:t>
            </a:r>
            <a:r>
              <a:rPr lang="it-IT" dirty="0" err="1" smtClean="0"/>
              <a:t>excel</a:t>
            </a:r>
            <a:r>
              <a:rPr lang="it-IT" dirty="0" smtClean="0"/>
              <a:t> </a:t>
            </a:r>
            <a:r>
              <a:rPr lang="it-IT" dirty="0" err="1" smtClean="0"/>
              <a:t>table</a:t>
            </a:r>
            <a:r>
              <a:rPr lang="it-IT" dirty="0" smtClean="0"/>
              <a:t> </a:t>
            </a:r>
          </a:p>
          <a:p>
            <a:pPr lvl="1"/>
            <a:r>
              <a:rPr lang="it-IT" dirty="0" smtClean="0"/>
              <a:t>158 </a:t>
            </a:r>
            <a:r>
              <a:rPr lang="it-IT" dirty="0" err="1" smtClean="0"/>
              <a:t>by</a:t>
            </a:r>
            <a:r>
              <a:rPr lang="it-IT" dirty="0" smtClean="0"/>
              <a:t> the on-line </a:t>
            </a:r>
            <a:r>
              <a:rPr lang="it-IT" dirty="0" err="1" smtClean="0"/>
              <a:t>form</a:t>
            </a:r>
            <a:endParaRPr lang="it-IT" dirty="0" smtClean="0"/>
          </a:p>
        </p:txBody>
      </p:sp>
    </p:spTree>
    <p:extLst>
      <p:ext uri="{BB962C8B-B14F-4D97-AF65-F5344CB8AC3E}">
        <p14:creationId xmlns:p14="http://schemas.microsoft.com/office/powerpoint/2010/main" val="2620996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0213" y="1073150"/>
            <a:ext cx="8281987" cy="861774"/>
          </a:xfrm>
        </p:spPr>
        <p:txBody>
          <a:bodyPr/>
          <a:lstStyle/>
          <a:p>
            <a:pPr algn="ctr"/>
            <a:r>
              <a:rPr lang="en-US" dirty="0" smtClean="0"/>
              <a:t>Analysis of the distribution of the answers</a:t>
            </a:r>
            <a:endParaRPr lang="it-IT" dirty="0"/>
          </a:p>
        </p:txBody>
      </p:sp>
      <p:sp>
        <p:nvSpPr>
          <p:cNvPr id="3" name="Segnaposto testo 2"/>
          <p:cNvSpPr>
            <a:spLocks noGrp="1"/>
          </p:cNvSpPr>
          <p:nvPr>
            <p:ph type="body" sz="quarter" idx="12"/>
          </p:nvPr>
        </p:nvSpPr>
        <p:spPr>
          <a:xfrm>
            <a:off x="323528" y="2348880"/>
            <a:ext cx="8280400" cy="2160240"/>
          </a:xfrm>
        </p:spPr>
        <p:txBody>
          <a:bodyPr/>
          <a:lstStyle/>
          <a:p>
            <a:r>
              <a:rPr lang="en-US" dirty="0" smtClean="0"/>
              <a:t>Where data were collected</a:t>
            </a:r>
          </a:p>
          <a:p>
            <a:r>
              <a:rPr lang="en-US" dirty="0" smtClean="0"/>
              <a:t>With which instrument</a:t>
            </a:r>
          </a:p>
          <a:p>
            <a:r>
              <a:rPr lang="en-US" dirty="0" smtClean="0"/>
              <a:t>For which purpose</a:t>
            </a:r>
          </a:p>
          <a:p>
            <a:r>
              <a:rPr lang="en-US" dirty="0" smtClean="0"/>
              <a:t>At which cost</a:t>
            </a:r>
            <a:endParaRPr lang="it-IT" dirty="0"/>
          </a:p>
        </p:txBody>
      </p:sp>
      <p:pic>
        <p:nvPicPr>
          <p:cNvPr id="4" name="Picture 2" descr="C:\Users\lorenzo.rossi\Documents\Lime_Survey\Immagini presentazione Roma\SURVEY_result_NUMBER_Europe_2000.jpg"/>
          <p:cNvPicPr>
            <a:picLocks noChangeAspect="1" noChangeArrowheads="1"/>
          </p:cNvPicPr>
          <p:nvPr/>
        </p:nvPicPr>
        <p:blipFill>
          <a:blip r:embed="rId2" cstate="screen"/>
          <a:srcRect/>
          <a:stretch>
            <a:fillRect/>
          </a:stretch>
        </p:blipFill>
        <p:spPr bwMode="auto">
          <a:xfrm>
            <a:off x="4788024" y="2348880"/>
            <a:ext cx="4214779" cy="2961502"/>
          </a:xfrm>
          <a:prstGeom prst="rect">
            <a:avLst/>
          </a:prstGeom>
          <a:noFill/>
        </p:spPr>
      </p:pic>
      <p:pic>
        <p:nvPicPr>
          <p:cNvPr id="5" name="Picture 2" descr="C:\Users\lorenzo.rossi\Documents\Lime_Survey\Immagini presentazione Roma\SURVEY_result_MBES_SBES_Europe.jpg"/>
          <p:cNvPicPr>
            <a:picLocks noChangeAspect="1" noChangeArrowheads="1"/>
          </p:cNvPicPr>
          <p:nvPr/>
        </p:nvPicPr>
        <p:blipFill>
          <a:blip r:embed="rId3" cstate="screen"/>
          <a:srcRect/>
          <a:stretch>
            <a:fillRect/>
          </a:stretch>
        </p:blipFill>
        <p:spPr bwMode="auto">
          <a:xfrm>
            <a:off x="4716016" y="2492895"/>
            <a:ext cx="4193987" cy="2946563"/>
          </a:xfrm>
          <a:prstGeom prst="rect">
            <a:avLst/>
          </a:prstGeom>
          <a:noFill/>
        </p:spPr>
      </p:pic>
      <p:pic>
        <p:nvPicPr>
          <p:cNvPr id="6" name="Picture 3" descr="C:\Users\lorenzo.rossi\Documents\Lime_Survey\Immagini presentazione Roma\SURVEY_result_LiDAR_Europe.jpg"/>
          <p:cNvPicPr>
            <a:picLocks noChangeAspect="1" noChangeArrowheads="1"/>
          </p:cNvPicPr>
          <p:nvPr/>
        </p:nvPicPr>
        <p:blipFill>
          <a:blip r:embed="rId4" cstate="screen"/>
          <a:srcRect/>
          <a:stretch>
            <a:fillRect/>
          </a:stretch>
        </p:blipFill>
        <p:spPr bwMode="auto">
          <a:xfrm>
            <a:off x="4585974" y="2636912"/>
            <a:ext cx="4218310" cy="2963936"/>
          </a:xfrm>
          <a:prstGeom prst="rect">
            <a:avLst/>
          </a:prstGeom>
          <a:noFill/>
        </p:spPr>
      </p:pic>
      <p:pic>
        <p:nvPicPr>
          <p:cNvPr id="7" name="Picture 2" descr="C:\Users\lorenzo.rossi\Documents\Lime_Survey\Immagini presentazione Roma\SURVEY_result_MULTI_Europe.jpg"/>
          <p:cNvPicPr>
            <a:picLocks noChangeAspect="1" noChangeArrowheads="1"/>
          </p:cNvPicPr>
          <p:nvPr/>
        </p:nvPicPr>
        <p:blipFill>
          <a:blip r:embed="rId5" cstate="screen"/>
          <a:srcRect/>
          <a:stretch>
            <a:fillRect/>
          </a:stretch>
        </p:blipFill>
        <p:spPr bwMode="auto">
          <a:xfrm>
            <a:off x="4499992" y="2780928"/>
            <a:ext cx="4187038" cy="2939613"/>
          </a:xfrm>
          <a:prstGeom prst="rect">
            <a:avLst/>
          </a:prstGeom>
          <a:noFill/>
        </p:spPr>
      </p:pic>
      <p:pic>
        <p:nvPicPr>
          <p:cNvPr id="8" name="Picture 2" descr="C:\Users\lorenzo.rossi\Documents\Lime_Survey\Immagini presentazione Roma\SURVEY_result nautical.jpg"/>
          <p:cNvPicPr>
            <a:picLocks noChangeAspect="1" noChangeArrowheads="1"/>
          </p:cNvPicPr>
          <p:nvPr/>
        </p:nvPicPr>
        <p:blipFill>
          <a:blip r:embed="rId6" cstate="screen"/>
          <a:srcRect/>
          <a:stretch>
            <a:fillRect/>
          </a:stretch>
        </p:blipFill>
        <p:spPr bwMode="auto">
          <a:xfrm>
            <a:off x="4355976" y="2924943"/>
            <a:ext cx="4187038" cy="2939613"/>
          </a:xfrm>
          <a:prstGeom prst="rect">
            <a:avLst/>
          </a:prstGeom>
          <a:noFill/>
        </p:spPr>
      </p:pic>
      <p:pic>
        <p:nvPicPr>
          <p:cNvPr id="9" name="Picture 2" descr="C:\Users\lorenzo.rossi\Documents\Lime_Survey\Immagini presentazione Roma\SURVEY_result Spatial Planning.jpg"/>
          <p:cNvPicPr>
            <a:picLocks noChangeAspect="1" noChangeArrowheads="1"/>
          </p:cNvPicPr>
          <p:nvPr/>
        </p:nvPicPr>
        <p:blipFill>
          <a:blip r:embed="rId7" cstate="screen"/>
          <a:srcRect/>
          <a:stretch>
            <a:fillRect/>
          </a:stretch>
        </p:blipFill>
        <p:spPr bwMode="auto">
          <a:xfrm>
            <a:off x="4194505" y="3068960"/>
            <a:ext cx="4211361" cy="2956987"/>
          </a:xfrm>
          <a:prstGeom prst="rect">
            <a:avLst/>
          </a:prstGeom>
          <a:noFill/>
        </p:spPr>
      </p:pic>
      <p:pic>
        <p:nvPicPr>
          <p:cNvPr id="10" name="Picture 2" descr="C:\Users\lorenzo.rossi\Documents\Lime_Survey\Immagini presentazione Roma\SURVEY_result Environmental monitoring.jpg"/>
          <p:cNvPicPr>
            <a:picLocks noChangeAspect="1" noChangeArrowheads="1"/>
          </p:cNvPicPr>
          <p:nvPr/>
        </p:nvPicPr>
        <p:blipFill>
          <a:blip r:embed="rId8" cstate="screen"/>
          <a:srcRect/>
          <a:stretch>
            <a:fillRect/>
          </a:stretch>
        </p:blipFill>
        <p:spPr bwMode="auto">
          <a:xfrm>
            <a:off x="4067943" y="3212976"/>
            <a:ext cx="4211361" cy="2956987"/>
          </a:xfrm>
          <a:prstGeom prst="rect">
            <a:avLst/>
          </a:prstGeom>
          <a:noFill/>
        </p:spPr>
      </p:pic>
      <p:pic>
        <p:nvPicPr>
          <p:cNvPr id="11" name="Picture 2" descr="C:\Users\lorenzo.rossi\Documents\Lime_Survey\Immagini presentazione Roma\SURVEY_result Fishing Commercial.jpg"/>
          <p:cNvPicPr>
            <a:picLocks noChangeAspect="1" noChangeArrowheads="1"/>
          </p:cNvPicPr>
          <p:nvPr/>
        </p:nvPicPr>
        <p:blipFill>
          <a:blip r:embed="rId9" cstate="screen"/>
          <a:srcRect/>
          <a:stretch>
            <a:fillRect/>
          </a:stretch>
        </p:blipFill>
        <p:spPr bwMode="auto">
          <a:xfrm>
            <a:off x="3923928" y="3356992"/>
            <a:ext cx="4211361" cy="2956987"/>
          </a:xfrm>
          <a:prstGeom prst="rect">
            <a:avLst/>
          </a:prstGeom>
          <a:noFill/>
        </p:spPr>
      </p:pic>
      <p:pic>
        <p:nvPicPr>
          <p:cNvPr id="12" name="Picture 2" descr="C:\Users\lorenzo.rossi\Documents\Lime_Survey\Immagini presentazione Roma\SURVEY_result Research.jpg"/>
          <p:cNvPicPr>
            <a:picLocks noChangeAspect="1" noChangeArrowheads="1"/>
          </p:cNvPicPr>
          <p:nvPr/>
        </p:nvPicPr>
        <p:blipFill>
          <a:blip r:embed="rId10" cstate="screen"/>
          <a:srcRect/>
          <a:stretch>
            <a:fillRect/>
          </a:stretch>
        </p:blipFill>
        <p:spPr bwMode="auto">
          <a:xfrm>
            <a:off x="3779911" y="3573015"/>
            <a:ext cx="4211361" cy="2956987"/>
          </a:xfrm>
          <a:prstGeom prst="rect">
            <a:avLst/>
          </a:prstGeom>
          <a:noFill/>
        </p:spPr>
      </p:pic>
      <p:pic>
        <p:nvPicPr>
          <p:cNvPr id="13" name="Picture 2" descr="C:\Users\lorenzo.rossi\Documents\Lime_Survey\Immagini presentazione Roma\SURVEY_result_COST.jpg"/>
          <p:cNvPicPr>
            <a:picLocks noChangeAspect="1" noChangeArrowheads="1"/>
          </p:cNvPicPr>
          <p:nvPr/>
        </p:nvPicPr>
        <p:blipFill>
          <a:blip r:embed="rId11" cstate="screen"/>
          <a:srcRect/>
          <a:stretch>
            <a:fillRect/>
          </a:stretch>
        </p:blipFill>
        <p:spPr bwMode="auto">
          <a:xfrm>
            <a:off x="3635896" y="3717032"/>
            <a:ext cx="4211361" cy="2956987"/>
          </a:xfrm>
          <a:prstGeom prst="rect">
            <a:avLst/>
          </a:prstGeom>
          <a:noFill/>
        </p:spPr>
      </p:pic>
    </p:spTree>
    <p:extLst>
      <p:ext uri="{BB962C8B-B14F-4D97-AF65-F5344CB8AC3E}">
        <p14:creationId xmlns:p14="http://schemas.microsoft.com/office/powerpoint/2010/main" val="408904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Critical</a:t>
            </a:r>
            <a:r>
              <a:rPr lang="it-IT" dirty="0" smtClean="0"/>
              <a:t> </a:t>
            </a:r>
            <a:r>
              <a:rPr lang="it-IT" dirty="0" err="1" smtClean="0"/>
              <a:t>element</a:t>
            </a:r>
            <a:r>
              <a:rPr lang="it-IT" dirty="0" smtClean="0"/>
              <a:t> </a:t>
            </a:r>
            <a:r>
              <a:rPr lang="it-IT" dirty="0" err="1" smtClean="0"/>
              <a:t>emerged</a:t>
            </a:r>
            <a:endParaRPr lang="it-IT" dirty="0"/>
          </a:p>
        </p:txBody>
      </p:sp>
      <p:sp>
        <p:nvSpPr>
          <p:cNvPr id="3" name="Segnaposto testo 2"/>
          <p:cNvSpPr>
            <a:spLocks noGrp="1"/>
          </p:cNvSpPr>
          <p:nvPr>
            <p:ph type="body" sz="quarter" idx="12"/>
          </p:nvPr>
        </p:nvSpPr>
        <p:spPr>
          <a:xfrm>
            <a:off x="107504" y="1736724"/>
            <a:ext cx="8928992" cy="4572595"/>
          </a:xfrm>
        </p:spPr>
        <p:txBody>
          <a:bodyPr/>
          <a:lstStyle/>
          <a:p>
            <a:pPr algn="just"/>
            <a:r>
              <a:rPr lang="en-US" dirty="0" smtClean="0"/>
              <a:t>some areas have not been investigated due to the lack of some European member in the partnership</a:t>
            </a:r>
          </a:p>
          <a:p>
            <a:pPr algn="just"/>
            <a:r>
              <a:rPr lang="en-US" dirty="0" smtClean="0"/>
              <a:t>the partners involved are mainly Hydrographic Offices, and their past experiences are focused on nautical charting which creates a bias in the database of the past experience</a:t>
            </a:r>
          </a:p>
          <a:p>
            <a:r>
              <a:rPr lang="en-US" dirty="0" smtClean="0"/>
              <a:t>The “cost” </a:t>
            </a:r>
            <a:r>
              <a:rPr lang="en-US" dirty="0" err="1" smtClean="0"/>
              <a:t>informations</a:t>
            </a:r>
            <a:r>
              <a:rPr lang="en-US" dirty="0" smtClean="0"/>
              <a:t> were few and </a:t>
            </a:r>
            <a:r>
              <a:rPr lang="en-US" dirty="0" err="1" smtClean="0"/>
              <a:t>dishomogeneous</a:t>
            </a:r>
            <a:endParaRPr lang="en-US" dirty="0" smtClean="0"/>
          </a:p>
          <a:p>
            <a:endParaRPr lang="it-IT" dirty="0"/>
          </a:p>
        </p:txBody>
      </p:sp>
      <p:graphicFrame>
        <p:nvGraphicFramePr>
          <p:cNvPr id="4" name="Tabella 3"/>
          <p:cNvGraphicFramePr>
            <a:graphicFrameLocks noGrp="1"/>
          </p:cNvGraphicFramePr>
          <p:nvPr/>
        </p:nvGraphicFramePr>
        <p:xfrm>
          <a:off x="467544" y="4941168"/>
          <a:ext cx="8208912" cy="1008112"/>
        </p:xfrm>
        <a:graphic>
          <a:graphicData uri="http://schemas.openxmlformats.org/drawingml/2006/table">
            <a:tbl>
              <a:tblPr/>
              <a:tblGrid>
                <a:gridCol w="723983"/>
                <a:gridCol w="757919"/>
                <a:gridCol w="1329669"/>
                <a:gridCol w="1292886"/>
                <a:gridCol w="1292886"/>
                <a:gridCol w="1422174"/>
                <a:gridCol w="1389395"/>
              </a:tblGrid>
              <a:tr h="656036">
                <a:tc>
                  <a:txBody>
                    <a:bodyPr/>
                    <a:lstStyle/>
                    <a:p>
                      <a:pPr algn="ctr" fontAlgn="b"/>
                      <a:endParaRPr lang="it-IT" sz="2000" b="1" i="0" u="none" strike="noStrike" dirty="0">
                        <a:solidFill>
                          <a:srgbClr val="000000"/>
                        </a:solidFill>
                        <a:latin typeface="Calibri"/>
                      </a:endParaRPr>
                    </a:p>
                  </a:txBody>
                  <a:tcPr marL="8404" marR="8404" marT="8404" marB="0" anchor="b">
                    <a:lnL>
                      <a:noFill/>
                    </a:lnL>
                    <a:lnR>
                      <a:noFill/>
                    </a:lnR>
                    <a:lnT>
                      <a:noFill/>
                    </a:lnT>
                    <a:lnB>
                      <a:noFill/>
                    </a:lnB>
                  </a:tcPr>
                </a:tc>
                <a:tc>
                  <a:txBody>
                    <a:bodyPr/>
                    <a:lstStyle/>
                    <a:p>
                      <a:pPr algn="ctr" fontAlgn="b"/>
                      <a:r>
                        <a:rPr lang="it-IT" sz="1600" dirty="0" err="1" smtClean="0">
                          <a:solidFill>
                            <a:srgbClr val="0F5494"/>
                          </a:solidFill>
                          <a:latin typeface="+mn-lt"/>
                          <a:ea typeface="+mn-ea"/>
                          <a:cs typeface="+mn-cs"/>
                        </a:rPr>
                        <a:t>Survey</a:t>
                      </a:r>
                      <a:endParaRPr lang="it-IT" sz="1600" dirty="0">
                        <a:solidFill>
                          <a:srgbClr val="0F5494"/>
                        </a:solidFill>
                        <a:latin typeface="+mn-lt"/>
                        <a:ea typeface="+mn-ea"/>
                        <a:cs typeface="+mn-cs"/>
                      </a:endParaRPr>
                    </a:p>
                  </a:txBody>
                  <a:tcPr marL="8404" marR="8404" marT="8404" marB="0" anchor="b">
                    <a:lnL>
                      <a:noFill/>
                    </a:lnL>
                    <a:lnR>
                      <a:noFill/>
                    </a:lnR>
                    <a:lnT>
                      <a:noFill/>
                    </a:lnT>
                    <a:lnB>
                      <a:noFill/>
                    </a:lnB>
                  </a:tcPr>
                </a:tc>
                <a:tc>
                  <a:txBody>
                    <a:bodyPr/>
                    <a:lstStyle/>
                    <a:p>
                      <a:pPr algn="ctr" fontAlgn="b"/>
                      <a:r>
                        <a:rPr lang="it-IT" sz="1600" dirty="0" err="1">
                          <a:solidFill>
                            <a:srgbClr val="0F5494"/>
                          </a:solidFill>
                          <a:latin typeface="+mn-lt"/>
                          <a:ea typeface="+mn-ea"/>
                          <a:cs typeface="+mn-cs"/>
                        </a:rPr>
                        <a:t>N°</a:t>
                      </a:r>
                      <a:r>
                        <a:rPr lang="it-IT" sz="1600" dirty="0">
                          <a:solidFill>
                            <a:srgbClr val="0F5494"/>
                          </a:solidFill>
                          <a:latin typeface="+mn-lt"/>
                          <a:ea typeface="+mn-ea"/>
                          <a:cs typeface="+mn-cs"/>
                        </a:rPr>
                        <a:t> </a:t>
                      </a:r>
                      <a:r>
                        <a:rPr lang="it-IT" sz="1600" dirty="0" err="1">
                          <a:solidFill>
                            <a:srgbClr val="0F5494"/>
                          </a:solidFill>
                          <a:latin typeface="+mn-lt"/>
                          <a:ea typeface="+mn-ea"/>
                          <a:cs typeface="+mn-cs"/>
                        </a:rPr>
                        <a:t>Cost</a:t>
                      </a:r>
                      <a:r>
                        <a:rPr lang="it-IT" sz="1600" dirty="0">
                          <a:solidFill>
                            <a:srgbClr val="0F5494"/>
                          </a:solidFill>
                          <a:latin typeface="+mn-lt"/>
                          <a:ea typeface="+mn-ea"/>
                          <a:cs typeface="+mn-cs"/>
                        </a:rPr>
                        <a:t> </a:t>
                      </a:r>
                      <a:r>
                        <a:rPr lang="it-IT" sz="1600" dirty="0" err="1">
                          <a:solidFill>
                            <a:srgbClr val="0F5494"/>
                          </a:solidFill>
                          <a:latin typeface="+mn-lt"/>
                          <a:ea typeface="+mn-ea"/>
                          <a:cs typeface="+mn-cs"/>
                        </a:rPr>
                        <a:t>Provided</a:t>
                      </a:r>
                      <a:endParaRPr lang="it-IT" sz="1600" dirty="0">
                        <a:solidFill>
                          <a:srgbClr val="0F5494"/>
                        </a:solidFill>
                        <a:latin typeface="+mn-lt"/>
                        <a:ea typeface="+mn-ea"/>
                        <a:cs typeface="+mn-cs"/>
                      </a:endParaRPr>
                    </a:p>
                  </a:txBody>
                  <a:tcPr marL="8404" marR="8404" marT="8404" marB="0" anchor="b">
                    <a:lnL>
                      <a:noFill/>
                    </a:lnL>
                    <a:lnR>
                      <a:noFill/>
                    </a:lnR>
                    <a:lnT>
                      <a:noFill/>
                    </a:lnT>
                    <a:lnB>
                      <a:noFill/>
                    </a:lnB>
                  </a:tcPr>
                </a:tc>
                <a:tc>
                  <a:txBody>
                    <a:bodyPr/>
                    <a:lstStyle/>
                    <a:p>
                      <a:pPr algn="ctr" fontAlgn="b"/>
                      <a:r>
                        <a:rPr lang="it-IT" sz="1600" dirty="0" err="1">
                          <a:solidFill>
                            <a:srgbClr val="0F5494"/>
                          </a:solidFill>
                          <a:latin typeface="+mn-lt"/>
                          <a:ea typeface="+mn-ea"/>
                          <a:cs typeface="+mn-cs"/>
                        </a:rPr>
                        <a:t>Cost</a:t>
                      </a:r>
                      <a:r>
                        <a:rPr lang="it-IT" sz="1600" dirty="0">
                          <a:solidFill>
                            <a:srgbClr val="0F5494"/>
                          </a:solidFill>
                          <a:latin typeface="+mn-lt"/>
                          <a:ea typeface="+mn-ea"/>
                          <a:cs typeface="+mn-cs"/>
                        </a:rPr>
                        <a:t> Max (€/km2)</a:t>
                      </a:r>
                    </a:p>
                  </a:txBody>
                  <a:tcPr marL="8404" marR="8404" marT="8404" marB="0" anchor="b">
                    <a:lnL>
                      <a:noFill/>
                    </a:lnL>
                    <a:lnR>
                      <a:noFill/>
                    </a:lnR>
                    <a:lnT>
                      <a:noFill/>
                    </a:lnT>
                    <a:lnB>
                      <a:noFill/>
                    </a:lnB>
                  </a:tcPr>
                </a:tc>
                <a:tc>
                  <a:txBody>
                    <a:bodyPr/>
                    <a:lstStyle/>
                    <a:p>
                      <a:pPr algn="ctr" fontAlgn="b"/>
                      <a:r>
                        <a:rPr lang="it-IT" sz="1600" dirty="0" err="1">
                          <a:solidFill>
                            <a:srgbClr val="0F5494"/>
                          </a:solidFill>
                          <a:latin typeface="+mn-lt"/>
                          <a:ea typeface="+mn-ea"/>
                          <a:cs typeface="+mn-cs"/>
                        </a:rPr>
                        <a:t>Cost</a:t>
                      </a:r>
                      <a:r>
                        <a:rPr lang="it-IT" sz="1600" dirty="0">
                          <a:solidFill>
                            <a:srgbClr val="0F5494"/>
                          </a:solidFill>
                          <a:latin typeface="+mn-lt"/>
                          <a:ea typeface="+mn-ea"/>
                          <a:cs typeface="+mn-cs"/>
                        </a:rPr>
                        <a:t> </a:t>
                      </a:r>
                      <a:r>
                        <a:rPr lang="it-IT" sz="1600" dirty="0" err="1">
                          <a:solidFill>
                            <a:srgbClr val="0F5494"/>
                          </a:solidFill>
                          <a:latin typeface="+mn-lt"/>
                          <a:ea typeface="+mn-ea"/>
                          <a:cs typeface="+mn-cs"/>
                        </a:rPr>
                        <a:t>Min</a:t>
                      </a:r>
                      <a:r>
                        <a:rPr lang="it-IT" sz="1600" dirty="0">
                          <a:solidFill>
                            <a:srgbClr val="0F5494"/>
                          </a:solidFill>
                          <a:latin typeface="+mn-lt"/>
                          <a:ea typeface="+mn-ea"/>
                          <a:cs typeface="+mn-cs"/>
                        </a:rPr>
                        <a:t> (€/km2)</a:t>
                      </a:r>
                    </a:p>
                  </a:txBody>
                  <a:tcPr marL="8404" marR="8404" marT="8404" marB="0" anchor="b">
                    <a:lnL>
                      <a:noFill/>
                    </a:lnL>
                    <a:lnR>
                      <a:noFill/>
                    </a:lnR>
                    <a:lnT>
                      <a:noFill/>
                    </a:lnT>
                    <a:lnB>
                      <a:noFill/>
                    </a:lnB>
                  </a:tcPr>
                </a:tc>
                <a:tc>
                  <a:txBody>
                    <a:bodyPr/>
                    <a:lstStyle/>
                    <a:p>
                      <a:pPr algn="ctr" fontAlgn="b"/>
                      <a:r>
                        <a:rPr lang="it-IT" sz="1600" dirty="0" err="1">
                          <a:solidFill>
                            <a:srgbClr val="0F5494"/>
                          </a:solidFill>
                          <a:latin typeface="+mn-lt"/>
                          <a:ea typeface="+mn-ea"/>
                          <a:cs typeface="+mn-cs"/>
                        </a:rPr>
                        <a:t>Cost</a:t>
                      </a:r>
                      <a:r>
                        <a:rPr lang="it-IT" sz="1600" dirty="0">
                          <a:solidFill>
                            <a:srgbClr val="0F5494"/>
                          </a:solidFill>
                          <a:latin typeface="+mn-lt"/>
                          <a:ea typeface="+mn-ea"/>
                          <a:cs typeface="+mn-cs"/>
                        </a:rPr>
                        <a:t> </a:t>
                      </a:r>
                      <a:r>
                        <a:rPr lang="it-IT" sz="1600" dirty="0" err="1">
                          <a:solidFill>
                            <a:srgbClr val="0F5494"/>
                          </a:solidFill>
                          <a:latin typeface="+mn-lt"/>
                          <a:ea typeface="+mn-ea"/>
                          <a:cs typeface="+mn-cs"/>
                        </a:rPr>
                        <a:t>Mean</a:t>
                      </a:r>
                      <a:r>
                        <a:rPr lang="it-IT" sz="1600" dirty="0">
                          <a:solidFill>
                            <a:srgbClr val="0F5494"/>
                          </a:solidFill>
                          <a:latin typeface="+mn-lt"/>
                          <a:ea typeface="+mn-ea"/>
                          <a:cs typeface="+mn-cs"/>
                        </a:rPr>
                        <a:t> (€/km2)</a:t>
                      </a:r>
                    </a:p>
                  </a:txBody>
                  <a:tcPr marL="8404" marR="8404" marT="8404" marB="0" anchor="b">
                    <a:lnL>
                      <a:noFill/>
                    </a:lnL>
                    <a:lnR>
                      <a:noFill/>
                    </a:lnR>
                    <a:lnT>
                      <a:noFill/>
                    </a:lnT>
                    <a:lnB>
                      <a:noFill/>
                    </a:lnB>
                  </a:tcPr>
                </a:tc>
                <a:tc>
                  <a:txBody>
                    <a:bodyPr/>
                    <a:lstStyle/>
                    <a:p>
                      <a:pPr algn="ctr" fontAlgn="b"/>
                      <a:r>
                        <a:rPr lang="it-IT" sz="1600" dirty="0">
                          <a:solidFill>
                            <a:srgbClr val="0F5494"/>
                          </a:solidFill>
                          <a:latin typeface="+mn-lt"/>
                          <a:ea typeface="+mn-ea"/>
                          <a:cs typeface="+mn-cs"/>
                        </a:rPr>
                        <a:t>Standard </a:t>
                      </a:r>
                      <a:r>
                        <a:rPr lang="it-IT" sz="1600" dirty="0" err="1">
                          <a:solidFill>
                            <a:srgbClr val="0F5494"/>
                          </a:solidFill>
                          <a:latin typeface="+mn-lt"/>
                          <a:ea typeface="+mn-ea"/>
                          <a:cs typeface="+mn-cs"/>
                        </a:rPr>
                        <a:t>deviation</a:t>
                      </a:r>
                      <a:endParaRPr lang="it-IT" sz="1600" dirty="0">
                        <a:solidFill>
                          <a:srgbClr val="0F5494"/>
                        </a:solidFill>
                        <a:latin typeface="+mn-lt"/>
                        <a:ea typeface="+mn-ea"/>
                        <a:cs typeface="+mn-cs"/>
                      </a:endParaRPr>
                    </a:p>
                  </a:txBody>
                  <a:tcPr marL="8404" marR="8404" marT="8404" marB="0" anchor="b">
                    <a:lnL>
                      <a:noFill/>
                    </a:lnL>
                    <a:lnR>
                      <a:noFill/>
                    </a:lnR>
                    <a:lnT>
                      <a:noFill/>
                    </a:lnT>
                    <a:lnB>
                      <a:noFill/>
                    </a:lnB>
                  </a:tcPr>
                </a:tc>
              </a:tr>
              <a:tr h="352076">
                <a:tc>
                  <a:txBody>
                    <a:bodyPr/>
                    <a:lstStyle/>
                    <a:p>
                      <a:pPr algn="ctr" fontAlgn="b"/>
                      <a:r>
                        <a:rPr lang="it-IT" sz="1600" kern="1200" dirty="0">
                          <a:solidFill>
                            <a:srgbClr val="0F5494"/>
                          </a:solidFill>
                          <a:latin typeface="+mn-lt"/>
                          <a:ea typeface="+mn-ea"/>
                          <a:cs typeface="+mn-cs"/>
                        </a:rPr>
                        <a:t>LIDAR</a:t>
                      </a:r>
                    </a:p>
                  </a:txBody>
                  <a:tcPr marL="8404" marR="8404" marT="8404" marB="0" anchor="b">
                    <a:lnL>
                      <a:noFill/>
                    </a:lnL>
                    <a:lnR>
                      <a:noFill/>
                    </a:lnR>
                    <a:lnT>
                      <a:noFill/>
                    </a:lnT>
                    <a:lnB>
                      <a:noFill/>
                    </a:lnB>
                  </a:tcPr>
                </a:tc>
                <a:tc>
                  <a:txBody>
                    <a:bodyPr/>
                    <a:lstStyle/>
                    <a:p>
                      <a:pPr algn="ctr" fontAlgn="b"/>
                      <a:r>
                        <a:rPr lang="it-IT" sz="1600" b="1" kern="1200" dirty="0">
                          <a:solidFill>
                            <a:srgbClr val="0F5494"/>
                          </a:solidFill>
                          <a:latin typeface="+mn-lt"/>
                          <a:ea typeface="+mn-ea"/>
                          <a:cs typeface="+mn-cs"/>
                        </a:rPr>
                        <a:t>85</a:t>
                      </a:r>
                    </a:p>
                  </a:txBody>
                  <a:tcPr marL="8404" marR="8404" marT="8404" marB="0" anchor="b">
                    <a:lnL>
                      <a:noFill/>
                    </a:lnL>
                    <a:lnR>
                      <a:noFill/>
                    </a:lnR>
                    <a:lnT>
                      <a:noFill/>
                    </a:lnT>
                    <a:lnB>
                      <a:noFill/>
                    </a:lnB>
                  </a:tcPr>
                </a:tc>
                <a:tc>
                  <a:txBody>
                    <a:bodyPr/>
                    <a:lstStyle/>
                    <a:p>
                      <a:pPr algn="ctr" fontAlgn="b"/>
                      <a:r>
                        <a:rPr lang="it-IT" sz="1600" b="1" kern="1200" dirty="0">
                          <a:solidFill>
                            <a:srgbClr val="0F5494"/>
                          </a:solidFill>
                          <a:latin typeface="+mn-lt"/>
                          <a:ea typeface="+mn-ea"/>
                          <a:cs typeface="+mn-cs"/>
                        </a:rPr>
                        <a:t>25</a:t>
                      </a:r>
                    </a:p>
                  </a:txBody>
                  <a:tcPr marL="8404" marR="8404" marT="8404" marB="0" anchor="b">
                    <a:lnL>
                      <a:noFill/>
                    </a:lnL>
                    <a:lnR>
                      <a:noFill/>
                    </a:lnR>
                    <a:lnT>
                      <a:noFill/>
                    </a:lnT>
                    <a:lnB>
                      <a:noFill/>
                    </a:lnB>
                  </a:tcPr>
                </a:tc>
                <a:tc>
                  <a:txBody>
                    <a:bodyPr/>
                    <a:lstStyle/>
                    <a:p>
                      <a:pPr algn="ctr" fontAlgn="b"/>
                      <a:r>
                        <a:rPr lang="it-IT" sz="1600" b="1" kern="1200" dirty="0">
                          <a:solidFill>
                            <a:srgbClr val="0F5494"/>
                          </a:solidFill>
                          <a:latin typeface="+mn-lt"/>
                          <a:ea typeface="+mn-ea"/>
                          <a:cs typeface="+mn-cs"/>
                        </a:rPr>
                        <a:t>4022</a:t>
                      </a:r>
                    </a:p>
                  </a:txBody>
                  <a:tcPr marL="8404" marR="8404" marT="8404" marB="0" anchor="b">
                    <a:lnL>
                      <a:noFill/>
                    </a:lnL>
                    <a:lnR>
                      <a:noFill/>
                    </a:lnR>
                    <a:lnT>
                      <a:noFill/>
                    </a:lnT>
                    <a:lnB>
                      <a:noFill/>
                    </a:lnB>
                  </a:tcPr>
                </a:tc>
                <a:tc>
                  <a:txBody>
                    <a:bodyPr/>
                    <a:lstStyle/>
                    <a:p>
                      <a:pPr algn="ctr" fontAlgn="b"/>
                      <a:r>
                        <a:rPr lang="it-IT" sz="1600" b="1" kern="1200" dirty="0">
                          <a:solidFill>
                            <a:srgbClr val="0F5494"/>
                          </a:solidFill>
                          <a:latin typeface="+mn-lt"/>
                          <a:ea typeface="+mn-ea"/>
                          <a:cs typeface="+mn-cs"/>
                        </a:rPr>
                        <a:t>352</a:t>
                      </a:r>
                    </a:p>
                  </a:txBody>
                  <a:tcPr marL="8404" marR="8404" marT="8404" marB="0" anchor="b">
                    <a:lnL>
                      <a:noFill/>
                    </a:lnL>
                    <a:lnR>
                      <a:noFill/>
                    </a:lnR>
                    <a:lnT>
                      <a:noFill/>
                    </a:lnT>
                    <a:lnB>
                      <a:noFill/>
                    </a:lnB>
                  </a:tcPr>
                </a:tc>
                <a:tc>
                  <a:txBody>
                    <a:bodyPr/>
                    <a:lstStyle/>
                    <a:p>
                      <a:pPr algn="ctr" fontAlgn="b"/>
                      <a:r>
                        <a:rPr lang="it-IT" sz="1600" b="1" kern="1200" dirty="0">
                          <a:solidFill>
                            <a:srgbClr val="0F5494"/>
                          </a:solidFill>
                          <a:latin typeface="+mn-lt"/>
                          <a:ea typeface="+mn-ea"/>
                          <a:cs typeface="+mn-cs"/>
                        </a:rPr>
                        <a:t>1961</a:t>
                      </a:r>
                    </a:p>
                  </a:txBody>
                  <a:tcPr marL="8404" marR="8404" marT="8404" marB="0" anchor="b">
                    <a:lnL>
                      <a:noFill/>
                    </a:lnL>
                    <a:lnR>
                      <a:noFill/>
                    </a:lnR>
                    <a:lnT>
                      <a:noFill/>
                    </a:lnT>
                    <a:lnB>
                      <a:noFill/>
                    </a:lnB>
                  </a:tcPr>
                </a:tc>
                <a:tc>
                  <a:txBody>
                    <a:bodyPr/>
                    <a:lstStyle/>
                    <a:p>
                      <a:pPr algn="ctr" fontAlgn="b"/>
                      <a:r>
                        <a:rPr lang="it-IT" sz="2000" b="1" i="0" u="none" strike="noStrike" dirty="0">
                          <a:solidFill>
                            <a:srgbClr val="FF0000"/>
                          </a:solidFill>
                          <a:latin typeface="Calibri"/>
                        </a:rPr>
                        <a:t>1267.1</a:t>
                      </a:r>
                    </a:p>
                  </a:txBody>
                  <a:tcPr marL="8404" marR="8404" marT="8404" marB="0" anchor="b">
                    <a:lnL>
                      <a:noFill/>
                    </a:lnL>
                    <a:lnR>
                      <a:noFill/>
                    </a:lnR>
                    <a:lnT>
                      <a:noFill/>
                    </a:lnT>
                    <a:lnB>
                      <a:noFill/>
                    </a:lnB>
                  </a:tcPr>
                </a:tc>
              </a:tr>
            </a:tbl>
          </a:graphicData>
        </a:graphic>
      </p:graphicFrame>
    </p:spTree>
    <p:extLst>
      <p:ext uri="{BB962C8B-B14F-4D97-AF65-F5344CB8AC3E}">
        <p14:creationId xmlns:p14="http://schemas.microsoft.com/office/powerpoint/2010/main" val="2536258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323528" y="2420888"/>
            <a:ext cx="8640960" cy="2985433"/>
          </a:xfrm>
          <a:prstGeom prst="rect">
            <a:avLst/>
          </a:prstGeom>
        </p:spPr>
        <p:txBody>
          <a:bodyPr wrap="square">
            <a:spAutoFit/>
          </a:bodyPr>
          <a:lstStyle/>
          <a:p>
            <a:pPr marL="457200" indent="-457200" algn="just">
              <a:spcAft>
                <a:spcPts val="1200"/>
              </a:spcAft>
              <a:buFont typeface="Arial" pitchFamily="34" charset="0"/>
              <a:buChar char="•"/>
            </a:pPr>
            <a:r>
              <a:rPr lang="en-US" sz="2400" dirty="0" smtClean="0">
                <a:solidFill>
                  <a:srgbClr val="0F5494"/>
                </a:solidFill>
              </a:rPr>
              <a:t>The CMP (Coastal Mapping Planner) is designed to help the coastal mapping planning at regional and transnational scale</a:t>
            </a:r>
          </a:p>
          <a:p>
            <a:pPr marL="457200" indent="-457200" algn="just">
              <a:spcAft>
                <a:spcPts val="1200"/>
              </a:spcAft>
              <a:buFont typeface="Arial" pitchFamily="34" charset="0"/>
              <a:buChar char="•"/>
            </a:pPr>
            <a:endParaRPr lang="en-US" sz="2400" dirty="0" smtClean="0">
              <a:solidFill>
                <a:srgbClr val="0F5494"/>
              </a:solidFill>
            </a:endParaRPr>
          </a:p>
          <a:p>
            <a:pPr marL="457200" indent="-457200" algn="just">
              <a:spcAft>
                <a:spcPts val="1200"/>
              </a:spcAft>
              <a:buFont typeface="Arial" pitchFamily="34" charset="0"/>
              <a:buChar char="•"/>
            </a:pPr>
            <a:r>
              <a:rPr lang="en-US" sz="2400" dirty="0" smtClean="0">
                <a:solidFill>
                  <a:srgbClr val="0F5494"/>
                </a:solidFill>
              </a:rPr>
              <a:t>It will help the EU planners giving indication about optimal survey techniques for different mapping scenarios</a:t>
            </a:r>
          </a:p>
        </p:txBody>
      </p:sp>
      <p:sp>
        <p:nvSpPr>
          <p:cNvPr id="4" name="Title 1"/>
          <p:cNvSpPr txBox="1">
            <a:spLocks/>
          </p:cNvSpPr>
          <p:nvPr/>
        </p:nvSpPr>
        <p:spPr bwMode="auto">
          <a:xfrm>
            <a:off x="434454" y="1085392"/>
            <a:ext cx="853003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it-IT" sz="2400" dirty="0" smtClean="0"/>
              <a:t>WP2.3: </a:t>
            </a:r>
            <a:r>
              <a:rPr lang="en-US" sz="2400" kern="0" dirty="0"/>
              <a:t>Develop and test an algorithm for choosing most appropriate surveying method</a:t>
            </a:r>
          </a:p>
          <a:p>
            <a:r>
              <a:rPr lang="it-IT" dirty="0" smtClean="0"/>
              <a:t> </a:t>
            </a:r>
            <a:endParaRPr lang="en-US" dirty="0"/>
          </a:p>
        </p:txBody>
      </p:sp>
    </p:spTree>
    <p:extLst>
      <p:ext uri="{BB962C8B-B14F-4D97-AF65-F5344CB8AC3E}">
        <p14:creationId xmlns:p14="http://schemas.microsoft.com/office/powerpoint/2010/main" val="961657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55072" y="1700808"/>
            <a:ext cx="8640960" cy="5047536"/>
          </a:xfrm>
          <a:prstGeom prst="rect">
            <a:avLst/>
          </a:prstGeom>
        </p:spPr>
        <p:txBody>
          <a:bodyPr wrap="square">
            <a:spAutoFit/>
          </a:bodyPr>
          <a:lstStyle/>
          <a:p>
            <a:pPr marL="457200" indent="-457200" algn="just">
              <a:spcAft>
                <a:spcPts val="1200"/>
              </a:spcAft>
              <a:buFont typeface="Arial" pitchFamily="34" charset="0"/>
              <a:buChar char="•"/>
            </a:pPr>
            <a:r>
              <a:rPr lang="en-US" sz="2400" dirty="0" smtClean="0">
                <a:solidFill>
                  <a:srgbClr val="0F5494"/>
                </a:solidFill>
              </a:rPr>
              <a:t>Different detection technologies can be compared in relation to their ability to obtain the desired products, currently :</a:t>
            </a:r>
          </a:p>
          <a:p>
            <a:pPr marL="800100" lvl="1" indent="-342900" algn="just">
              <a:spcAft>
                <a:spcPts val="600"/>
              </a:spcAft>
              <a:buFont typeface="Arial" pitchFamily="34" charset="0"/>
              <a:buChar char="•"/>
            </a:pPr>
            <a:r>
              <a:rPr lang="en-US" sz="2000" dirty="0" smtClean="0">
                <a:solidFill>
                  <a:srgbClr val="0F5494"/>
                </a:solidFill>
              </a:rPr>
              <a:t>3 technologies (MBES, LIDAR &amp; HYPERSPECTRAL)</a:t>
            </a:r>
          </a:p>
          <a:p>
            <a:pPr marL="800100" lvl="1" indent="-342900" algn="just">
              <a:spcAft>
                <a:spcPts val="600"/>
              </a:spcAft>
              <a:buFont typeface="Arial" pitchFamily="34" charset="0"/>
              <a:buChar char="•"/>
            </a:pPr>
            <a:r>
              <a:rPr lang="en-US" sz="2000" dirty="0" smtClean="0">
                <a:solidFill>
                  <a:srgbClr val="0F5494"/>
                </a:solidFill>
              </a:rPr>
              <a:t>9 selectable products</a:t>
            </a:r>
          </a:p>
          <a:p>
            <a:pPr marL="457200" indent="-457200" algn="just">
              <a:spcAft>
                <a:spcPts val="1200"/>
              </a:spcAft>
              <a:buFont typeface="Arial" pitchFamily="34" charset="0"/>
              <a:buChar char="•"/>
            </a:pPr>
            <a:r>
              <a:rPr lang="en-US" sz="2400" dirty="0" smtClean="0">
                <a:solidFill>
                  <a:srgbClr val="0F5494"/>
                </a:solidFill>
              </a:rPr>
              <a:t>It has a scalable structure that easily permits to add instruments and products</a:t>
            </a:r>
          </a:p>
          <a:p>
            <a:pPr marL="457200" indent="-457200" algn="just">
              <a:spcAft>
                <a:spcPts val="1200"/>
              </a:spcAft>
              <a:buFont typeface="Arial" pitchFamily="34" charset="0"/>
              <a:buChar char="•"/>
            </a:pPr>
            <a:r>
              <a:rPr lang="en-US" sz="2400" dirty="0" smtClean="0">
                <a:solidFill>
                  <a:srgbClr val="0F5494"/>
                </a:solidFill>
              </a:rPr>
              <a:t>It takes in account the environmental characteristics of the survey area:</a:t>
            </a:r>
          </a:p>
          <a:p>
            <a:pPr marL="914400" lvl="1" indent="-457200" algn="just">
              <a:spcAft>
                <a:spcPts val="600"/>
              </a:spcAft>
              <a:buFont typeface="Arial" pitchFamily="34" charset="0"/>
              <a:buChar char="•"/>
            </a:pPr>
            <a:r>
              <a:rPr lang="en-US" sz="2000" dirty="0" smtClean="0">
                <a:solidFill>
                  <a:srgbClr val="0F5494"/>
                </a:solidFill>
              </a:rPr>
              <a:t>Elevation</a:t>
            </a:r>
          </a:p>
          <a:p>
            <a:pPr marL="914400" lvl="1" indent="-457200" algn="just">
              <a:spcAft>
                <a:spcPts val="600"/>
              </a:spcAft>
              <a:buFont typeface="Arial" pitchFamily="34" charset="0"/>
              <a:buChar char="•"/>
            </a:pPr>
            <a:r>
              <a:rPr lang="en-US" sz="2000" dirty="0" smtClean="0">
                <a:solidFill>
                  <a:srgbClr val="0F5494"/>
                </a:solidFill>
              </a:rPr>
              <a:t>Secchi disk depth</a:t>
            </a:r>
          </a:p>
          <a:p>
            <a:pPr marL="457200" indent="-457200" algn="just">
              <a:spcAft>
                <a:spcPts val="1200"/>
              </a:spcAft>
              <a:buFont typeface="Arial" pitchFamily="34" charset="0"/>
              <a:buChar char="•"/>
            </a:pPr>
            <a:endParaRPr lang="en-US" sz="2400" dirty="0" smtClean="0">
              <a:solidFill>
                <a:srgbClr val="0F5494"/>
              </a:solidFill>
            </a:endParaRPr>
          </a:p>
        </p:txBody>
      </p:sp>
      <p:sp>
        <p:nvSpPr>
          <p:cNvPr id="10" name="Rettangolo 9"/>
          <p:cNvSpPr/>
          <p:nvPr/>
        </p:nvSpPr>
        <p:spPr>
          <a:xfrm>
            <a:off x="366728" y="1196752"/>
            <a:ext cx="3168352" cy="400110"/>
          </a:xfrm>
          <a:prstGeom prst="rect">
            <a:avLst/>
          </a:prstGeom>
        </p:spPr>
        <p:txBody>
          <a:bodyPr wrap="square">
            <a:spAutoFit/>
          </a:bodyPr>
          <a:lstStyle/>
          <a:p>
            <a:pPr>
              <a:spcAft>
                <a:spcPts val="1200"/>
              </a:spcAft>
            </a:pPr>
            <a:r>
              <a:rPr lang="en-US" sz="2000" b="1" dirty="0" smtClean="0">
                <a:solidFill>
                  <a:srgbClr val="0F5494"/>
                </a:solidFill>
              </a:rPr>
              <a:t>CMP characteristics</a:t>
            </a:r>
            <a:endParaRPr lang="en-US" sz="1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650299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nvGraphicFramePr>
        <p:xfrm>
          <a:off x="467545" y="1484784"/>
          <a:ext cx="8280920" cy="4824533"/>
        </p:xfrm>
        <a:graphic>
          <a:graphicData uri="http://schemas.openxmlformats.org/drawingml/2006/table">
            <a:tbl>
              <a:tblPr firstRow="1" firstCol="1">
                <a:tableStyleId>{D27102A9-8310-4765-A935-A1911B00CA55}</a:tableStyleId>
              </a:tblPr>
              <a:tblGrid>
                <a:gridCol w="4752527"/>
                <a:gridCol w="936104"/>
                <a:gridCol w="1008112"/>
                <a:gridCol w="1584177"/>
              </a:tblGrid>
              <a:tr h="507434">
                <a:tc>
                  <a:txBody>
                    <a:bodyPr/>
                    <a:lstStyle/>
                    <a:p>
                      <a:pPr algn="l" fontAlgn="ctr"/>
                      <a:endParaRPr lang="it-IT" sz="1100" b="1" i="0" u="none" strike="noStrike" dirty="0">
                        <a:solidFill>
                          <a:srgbClr val="000000"/>
                        </a:solidFill>
                        <a:latin typeface="Calibri"/>
                      </a:endParaRPr>
                    </a:p>
                  </a:txBody>
                  <a:tcPr marL="5036" marR="5036" marT="5036" marB="0" anchor="ctr"/>
                </a:tc>
                <a:tc>
                  <a:txBody>
                    <a:bodyPr/>
                    <a:lstStyle/>
                    <a:p>
                      <a:pPr algn="l" fontAlgn="ctr"/>
                      <a:r>
                        <a:rPr lang="it-IT" sz="1100" u="none" strike="noStrike" dirty="0" err="1"/>
                        <a:t>LiDAR</a:t>
                      </a:r>
                      <a:endParaRPr lang="it-IT" sz="1100" b="1" i="0" u="none" strike="noStrike" dirty="0">
                        <a:solidFill>
                          <a:srgbClr val="000000"/>
                        </a:solidFill>
                        <a:latin typeface="Calibri"/>
                      </a:endParaRPr>
                    </a:p>
                  </a:txBody>
                  <a:tcPr marL="5036" marR="5036" marT="5036" marB="0" anchor="ctr"/>
                </a:tc>
                <a:tc>
                  <a:txBody>
                    <a:bodyPr/>
                    <a:lstStyle/>
                    <a:p>
                      <a:pPr algn="l" fontAlgn="ctr"/>
                      <a:r>
                        <a:rPr lang="it-IT" sz="1100" u="none" strike="noStrike" dirty="0"/>
                        <a:t>MBES</a:t>
                      </a:r>
                      <a:endParaRPr lang="it-IT" sz="1100" b="1" i="0" u="none" strike="noStrike" dirty="0">
                        <a:solidFill>
                          <a:srgbClr val="000000"/>
                        </a:solidFill>
                        <a:latin typeface="Calibri"/>
                      </a:endParaRPr>
                    </a:p>
                  </a:txBody>
                  <a:tcPr marL="5036" marR="5036" marT="5036" marB="0" anchor="ctr"/>
                </a:tc>
                <a:tc>
                  <a:txBody>
                    <a:bodyPr/>
                    <a:lstStyle/>
                    <a:p>
                      <a:pPr algn="l" fontAlgn="ctr"/>
                      <a:r>
                        <a:rPr lang="it-IT" sz="1100" u="none" strike="noStrike" dirty="0" err="1" smtClean="0"/>
                        <a:t>Air.Hyp.</a:t>
                      </a:r>
                      <a:endParaRPr lang="it-IT" sz="1100" b="1" i="0" u="none" strike="noStrike" dirty="0">
                        <a:solidFill>
                          <a:srgbClr val="000000"/>
                        </a:solidFill>
                        <a:latin typeface="Calibri"/>
                      </a:endParaRPr>
                    </a:p>
                  </a:txBody>
                  <a:tcPr marL="5036" marR="5036" marT="5036" marB="0" anchor="ctr"/>
                </a:tc>
              </a:tr>
              <a:tr h="475280">
                <a:tc>
                  <a:txBody>
                    <a:bodyPr/>
                    <a:lstStyle/>
                    <a:p>
                      <a:pPr algn="l" fontAlgn="ctr"/>
                      <a:r>
                        <a:rPr lang="it-IT" sz="1100" u="none" strike="noStrike"/>
                        <a:t>Low resolution DSM</a:t>
                      </a:r>
                      <a:endParaRPr lang="it-IT" sz="1100" b="1" i="0" u="none" strike="noStrike">
                        <a:solidFill>
                          <a:srgbClr val="000000"/>
                        </a:solidFill>
                        <a:latin typeface="Calibri"/>
                      </a:endParaRPr>
                    </a:p>
                  </a:txBody>
                  <a:tcPr marL="5036" marR="5036" marT="5036" marB="0" anchor="ctr"/>
                </a:tc>
                <a:tc>
                  <a:txBody>
                    <a:bodyPr/>
                    <a:lstStyle/>
                    <a:p>
                      <a:pPr algn="l" fontAlgn="ctr"/>
                      <a:r>
                        <a:rPr lang="it-IT" sz="1100" u="none" strike="noStrike"/>
                        <a:t>Suitable</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dirty="0" err="1"/>
                        <a:t>Suitable</a:t>
                      </a:r>
                      <a:endParaRPr lang="it-IT" sz="1100" b="0" i="0" u="none" strike="noStrike" dirty="0">
                        <a:solidFill>
                          <a:srgbClr val="000000"/>
                        </a:solidFill>
                        <a:latin typeface="Calibri"/>
                      </a:endParaRPr>
                    </a:p>
                  </a:txBody>
                  <a:tcPr marL="5036" marR="5036" marT="5036" marB="0" anchor="ctr"/>
                </a:tc>
                <a:tc>
                  <a:txBody>
                    <a:bodyPr/>
                    <a:lstStyle/>
                    <a:p>
                      <a:pPr algn="l" fontAlgn="ctr"/>
                      <a:r>
                        <a:rPr lang="it-IT" sz="1100" u="none" strike="noStrike" dirty="0" err="1"/>
                        <a:t>Not</a:t>
                      </a:r>
                      <a:r>
                        <a:rPr lang="it-IT" sz="1100" u="none" strike="noStrike" dirty="0"/>
                        <a:t> </a:t>
                      </a:r>
                      <a:r>
                        <a:rPr lang="it-IT" sz="1100" u="none" strike="noStrike" dirty="0" err="1"/>
                        <a:t>Suitable</a:t>
                      </a:r>
                      <a:endParaRPr lang="it-IT" sz="1100" b="0" i="0" u="none" strike="noStrike" dirty="0">
                        <a:solidFill>
                          <a:srgbClr val="000000"/>
                        </a:solidFill>
                        <a:latin typeface="Calibri"/>
                      </a:endParaRPr>
                    </a:p>
                  </a:txBody>
                  <a:tcPr marL="5036" marR="5036" marT="5036" marB="0" anchor="ctr"/>
                </a:tc>
              </a:tr>
              <a:tr h="475280">
                <a:tc>
                  <a:txBody>
                    <a:bodyPr/>
                    <a:lstStyle/>
                    <a:p>
                      <a:pPr algn="l" fontAlgn="ctr"/>
                      <a:r>
                        <a:rPr lang="it-IT" sz="1100" u="none" strike="noStrike"/>
                        <a:t>High resolution DSM</a:t>
                      </a:r>
                      <a:endParaRPr lang="it-IT" sz="1100" b="1" i="0" u="none" strike="noStrike">
                        <a:solidFill>
                          <a:srgbClr val="000000"/>
                        </a:solidFill>
                        <a:latin typeface="Calibri"/>
                      </a:endParaRPr>
                    </a:p>
                  </a:txBody>
                  <a:tcPr marL="5036" marR="5036" marT="5036" marB="0" anchor="ctr"/>
                </a:tc>
                <a:tc>
                  <a:txBody>
                    <a:bodyPr/>
                    <a:lstStyle/>
                    <a:p>
                      <a:pPr algn="l" fontAlgn="ctr"/>
                      <a:r>
                        <a:rPr lang="it-IT" sz="1100" u="none" strike="noStrike"/>
                        <a:t>Suitable</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Suitable</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Not Suitable</a:t>
                      </a:r>
                      <a:endParaRPr lang="it-IT" sz="1100" b="0" i="0" u="none" strike="noStrike">
                        <a:solidFill>
                          <a:srgbClr val="000000"/>
                        </a:solidFill>
                        <a:latin typeface="Calibri"/>
                      </a:endParaRPr>
                    </a:p>
                  </a:txBody>
                  <a:tcPr marL="5036" marR="5036" marT="5036" marB="0" anchor="ctr"/>
                </a:tc>
              </a:tr>
              <a:tr h="514859">
                <a:tc>
                  <a:txBody>
                    <a:bodyPr/>
                    <a:lstStyle/>
                    <a:p>
                      <a:pPr algn="l" fontAlgn="ctr"/>
                      <a:r>
                        <a:rPr lang="en-US" sz="1100" u="none" strike="noStrike"/>
                        <a:t>High resolution DSM for navigational purposes </a:t>
                      </a:r>
                      <a:br>
                        <a:rPr lang="en-US" sz="1100" u="none" strike="noStrike"/>
                      </a:br>
                      <a:r>
                        <a:rPr lang="en-US" sz="1100" u="none" strike="noStrike"/>
                        <a:t>(Special order/Order 1a)</a:t>
                      </a:r>
                      <a:endParaRPr lang="en-US" sz="1100" b="1" i="0" u="none" strike="noStrike">
                        <a:solidFill>
                          <a:srgbClr val="000000"/>
                        </a:solidFill>
                        <a:latin typeface="Calibri"/>
                      </a:endParaRPr>
                    </a:p>
                  </a:txBody>
                  <a:tcPr marL="5036" marR="5036" marT="5036" marB="0" anchor="ctr"/>
                </a:tc>
                <a:tc>
                  <a:txBody>
                    <a:bodyPr/>
                    <a:lstStyle/>
                    <a:p>
                      <a:pPr algn="l" fontAlgn="ctr"/>
                      <a:r>
                        <a:rPr lang="it-IT" sz="1100" u="none" strike="noStrike"/>
                        <a:t>Not Suitable</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Suitable</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Not Suitable</a:t>
                      </a:r>
                      <a:endParaRPr lang="it-IT" sz="1100" b="0" i="0" u="none" strike="noStrike">
                        <a:solidFill>
                          <a:srgbClr val="000000"/>
                        </a:solidFill>
                        <a:latin typeface="Calibri"/>
                      </a:endParaRPr>
                    </a:p>
                  </a:txBody>
                  <a:tcPr marL="5036" marR="5036" marT="5036" marB="0" anchor="ctr"/>
                </a:tc>
              </a:tr>
              <a:tr h="475280">
                <a:tc>
                  <a:txBody>
                    <a:bodyPr/>
                    <a:lstStyle/>
                    <a:p>
                      <a:pPr algn="l" fontAlgn="ctr"/>
                      <a:r>
                        <a:rPr lang="en-US" sz="1100" u="none" strike="noStrike"/>
                        <a:t>High resolution DSM for navigational purposes (Order 1b)</a:t>
                      </a:r>
                      <a:endParaRPr lang="en-US" sz="1100" b="1" i="0" u="none" strike="noStrike">
                        <a:solidFill>
                          <a:srgbClr val="000000"/>
                        </a:solidFill>
                        <a:latin typeface="Calibri"/>
                      </a:endParaRPr>
                    </a:p>
                  </a:txBody>
                  <a:tcPr marL="5036" marR="5036" marT="5036" marB="0" anchor="ctr"/>
                </a:tc>
                <a:tc>
                  <a:txBody>
                    <a:bodyPr/>
                    <a:lstStyle/>
                    <a:p>
                      <a:pPr algn="l" fontAlgn="ctr"/>
                      <a:r>
                        <a:rPr lang="it-IT" sz="1100" u="none" strike="noStrike"/>
                        <a:t>Suitable</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Suitable</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Not Suitable</a:t>
                      </a:r>
                      <a:endParaRPr lang="it-IT" sz="1100" b="0" i="0" u="none" strike="noStrike">
                        <a:solidFill>
                          <a:srgbClr val="000000"/>
                        </a:solidFill>
                        <a:latin typeface="Calibri"/>
                      </a:endParaRPr>
                    </a:p>
                  </a:txBody>
                  <a:tcPr marL="5036" marR="5036" marT="5036" marB="0" anchor="ctr"/>
                </a:tc>
              </a:tr>
              <a:tr h="475280">
                <a:tc>
                  <a:txBody>
                    <a:bodyPr/>
                    <a:lstStyle/>
                    <a:p>
                      <a:pPr algn="l" fontAlgn="ctr"/>
                      <a:r>
                        <a:rPr lang="it-IT" sz="1100" u="none" strike="noStrike"/>
                        <a:t>Shore line</a:t>
                      </a:r>
                      <a:endParaRPr lang="it-IT" sz="1100" b="1" i="0" u="none" strike="noStrike">
                        <a:solidFill>
                          <a:srgbClr val="000000"/>
                        </a:solidFill>
                        <a:latin typeface="Calibri"/>
                      </a:endParaRPr>
                    </a:p>
                  </a:txBody>
                  <a:tcPr marL="5036" marR="5036" marT="5036" marB="0" anchor="ctr"/>
                </a:tc>
                <a:tc>
                  <a:txBody>
                    <a:bodyPr/>
                    <a:lstStyle/>
                    <a:p>
                      <a:pPr algn="l" fontAlgn="ctr"/>
                      <a:r>
                        <a:rPr lang="it-IT" sz="1100" u="none" strike="noStrike"/>
                        <a:t>Marginal</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Not Suitable</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Suitable</a:t>
                      </a:r>
                      <a:endParaRPr lang="it-IT" sz="1100" b="0" i="0" u="none" strike="noStrike">
                        <a:solidFill>
                          <a:srgbClr val="000000"/>
                        </a:solidFill>
                        <a:latin typeface="Calibri"/>
                      </a:endParaRPr>
                    </a:p>
                  </a:txBody>
                  <a:tcPr marL="5036" marR="5036" marT="5036" marB="0" anchor="ctr"/>
                </a:tc>
              </a:tr>
              <a:tr h="475280">
                <a:tc>
                  <a:txBody>
                    <a:bodyPr/>
                    <a:lstStyle/>
                    <a:p>
                      <a:pPr algn="l" fontAlgn="ctr"/>
                      <a:r>
                        <a:rPr lang="it-IT" sz="1100" u="none" strike="noStrike"/>
                        <a:t>Vegetation presence map</a:t>
                      </a:r>
                      <a:endParaRPr lang="it-IT" sz="1100" b="1" i="0" u="none" strike="noStrike">
                        <a:solidFill>
                          <a:srgbClr val="000000"/>
                        </a:solidFill>
                        <a:latin typeface="Calibri"/>
                      </a:endParaRPr>
                    </a:p>
                  </a:txBody>
                  <a:tcPr marL="5036" marR="5036" marT="5036" marB="0" anchor="ctr"/>
                </a:tc>
                <a:tc>
                  <a:txBody>
                    <a:bodyPr/>
                    <a:lstStyle/>
                    <a:p>
                      <a:pPr algn="l" fontAlgn="ctr"/>
                      <a:r>
                        <a:rPr lang="it-IT" sz="1100" u="none" strike="noStrike"/>
                        <a:t>Marginal</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Marginal</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Suitable</a:t>
                      </a:r>
                      <a:endParaRPr lang="it-IT" sz="1100" b="0" i="0" u="none" strike="noStrike">
                        <a:solidFill>
                          <a:srgbClr val="000000"/>
                        </a:solidFill>
                        <a:latin typeface="Calibri"/>
                      </a:endParaRPr>
                    </a:p>
                  </a:txBody>
                  <a:tcPr marL="5036" marR="5036" marT="5036" marB="0" anchor="ctr"/>
                </a:tc>
              </a:tr>
              <a:tr h="475280">
                <a:tc>
                  <a:txBody>
                    <a:bodyPr/>
                    <a:lstStyle/>
                    <a:p>
                      <a:pPr algn="l" fontAlgn="ctr"/>
                      <a:r>
                        <a:rPr lang="it-IT" sz="1100" u="none" strike="noStrike"/>
                        <a:t>Vegetation cover type map</a:t>
                      </a:r>
                      <a:endParaRPr lang="it-IT" sz="1100" b="1" i="0" u="none" strike="noStrike">
                        <a:solidFill>
                          <a:srgbClr val="000000"/>
                        </a:solidFill>
                        <a:latin typeface="Calibri"/>
                      </a:endParaRPr>
                    </a:p>
                  </a:txBody>
                  <a:tcPr marL="5036" marR="5036" marT="5036" marB="0" anchor="ctr"/>
                </a:tc>
                <a:tc>
                  <a:txBody>
                    <a:bodyPr/>
                    <a:lstStyle/>
                    <a:p>
                      <a:pPr algn="l" fontAlgn="ctr"/>
                      <a:r>
                        <a:rPr lang="it-IT" sz="1100" u="none" strike="noStrike"/>
                        <a:t>Not Suitable</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Not Suitable</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Suitable</a:t>
                      </a:r>
                      <a:endParaRPr lang="it-IT" sz="1100" b="0" i="0" u="none" strike="noStrike">
                        <a:solidFill>
                          <a:srgbClr val="000000"/>
                        </a:solidFill>
                        <a:latin typeface="Calibri"/>
                      </a:endParaRPr>
                    </a:p>
                  </a:txBody>
                  <a:tcPr marL="5036" marR="5036" marT="5036" marB="0" anchor="ctr"/>
                </a:tc>
              </a:tr>
              <a:tr h="475280">
                <a:tc>
                  <a:txBody>
                    <a:bodyPr/>
                    <a:lstStyle/>
                    <a:p>
                      <a:pPr algn="l" fontAlgn="ctr"/>
                      <a:r>
                        <a:rPr lang="it-IT" sz="1100" u="none" strike="noStrike"/>
                        <a:t>Floor Cover Type map</a:t>
                      </a:r>
                      <a:endParaRPr lang="it-IT" sz="1100" b="1" i="0" u="none" strike="noStrike">
                        <a:solidFill>
                          <a:srgbClr val="000000"/>
                        </a:solidFill>
                        <a:latin typeface="Calibri"/>
                      </a:endParaRPr>
                    </a:p>
                  </a:txBody>
                  <a:tcPr marL="5036" marR="5036" marT="5036" marB="0" anchor="ctr"/>
                </a:tc>
                <a:tc>
                  <a:txBody>
                    <a:bodyPr/>
                    <a:lstStyle/>
                    <a:p>
                      <a:pPr algn="l" fontAlgn="ctr"/>
                      <a:r>
                        <a:rPr lang="it-IT" sz="1100" u="none" strike="noStrike"/>
                        <a:t>Marginal</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Suitable</a:t>
                      </a:r>
                      <a:endParaRPr lang="it-IT" sz="1100" b="0" i="0" u="none" strike="noStrike">
                        <a:solidFill>
                          <a:srgbClr val="000000"/>
                        </a:solidFill>
                        <a:latin typeface="Calibri"/>
                      </a:endParaRPr>
                    </a:p>
                  </a:txBody>
                  <a:tcPr marL="5036" marR="5036" marT="5036" marB="0" anchor="ctr"/>
                </a:tc>
                <a:tc>
                  <a:txBody>
                    <a:bodyPr/>
                    <a:lstStyle/>
                    <a:p>
                      <a:pPr algn="l" fontAlgn="ctr"/>
                      <a:r>
                        <a:rPr lang="it-IT" sz="1100" u="none" strike="noStrike"/>
                        <a:t>Suitable</a:t>
                      </a:r>
                      <a:endParaRPr lang="it-IT" sz="1100" b="0" i="0" u="none" strike="noStrike">
                        <a:solidFill>
                          <a:srgbClr val="000000"/>
                        </a:solidFill>
                        <a:latin typeface="Calibri"/>
                      </a:endParaRPr>
                    </a:p>
                  </a:txBody>
                  <a:tcPr marL="5036" marR="5036" marT="5036" marB="0" anchor="ctr"/>
                </a:tc>
              </a:tr>
              <a:tr h="475280">
                <a:tc>
                  <a:txBody>
                    <a:bodyPr/>
                    <a:lstStyle/>
                    <a:p>
                      <a:pPr algn="l" fontAlgn="ctr"/>
                      <a:r>
                        <a:rPr lang="en-US" sz="1100" u="none" strike="noStrike"/>
                        <a:t>Properties of the Emerged Sediment</a:t>
                      </a:r>
                      <a:endParaRPr lang="en-US" sz="1100" b="1" i="0" u="none" strike="noStrike">
                        <a:solidFill>
                          <a:srgbClr val="000000"/>
                        </a:solidFill>
                        <a:latin typeface="Calibri"/>
                      </a:endParaRPr>
                    </a:p>
                  </a:txBody>
                  <a:tcPr marL="5036" marR="5036" marT="5036" marB="0" anchor="ctr"/>
                </a:tc>
                <a:tc>
                  <a:txBody>
                    <a:bodyPr/>
                    <a:lstStyle/>
                    <a:p>
                      <a:pPr algn="l" fontAlgn="ctr"/>
                      <a:r>
                        <a:rPr lang="it-IT" sz="1100" u="none" strike="noStrike" dirty="0" err="1"/>
                        <a:t>Not</a:t>
                      </a:r>
                      <a:r>
                        <a:rPr lang="it-IT" sz="1100" u="none" strike="noStrike" dirty="0"/>
                        <a:t> </a:t>
                      </a:r>
                      <a:r>
                        <a:rPr lang="it-IT" sz="1100" u="none" strike="noStrike" dirty="0" err="1"/>
                        <a:t>Suitable</a:t>
                      </a:r>
                      <a:endParaRPr lang="it-IT" sz="1100" b="0" i="0" u="none" strike="noStrike" dirty="0">
                        <a:solidFill>
                          <a:srgbClr val="000000"/>
                        </a:solidFill>
                        <a:latin typeface="Calibri"/>
                      </a:endParaRPr>
                    </a:p>
                  </a:txBody>
                  <a:tcPr marL="5036" marR="5036" marT="5036" marB="0" anchor="ctr"/>
                </a:tc>
                <a:tc>
                  <a:txBody>
                    <a:bodyPr/>
                    <a:lstStyle/>
                    <a:p>
                      <a:pPr algn="l" fontAlgn="ctr"/>
                      <a:r>
                        <a:rPr lang="it-IT" sz="1100" u="none" strike="noStrike" dirty="0" err="1"/>
                        <a:t>Not</a:t>
                      </a:r>
                      <a:r>
                        <a:rPr lang="it-IT" sz="1100" u="none" strike="noStrike" dirty="0"/>
                        <a:t> </a:t>
                      </a:r>
                      <a:r>
                        <a:rPr lang="it-IT" sz="1100" u="none" strike="noStrike" dirty="0" err="1"/>
                        <a:t>Suitable</a:t>
                      </a:r>
                      <a:endParaRPr lang="it-IT" sz="1100" b="0" i="0" u="none" strike="noStrike" dirty="0">
                        <a:solidFill>
                          <a:srgbClr val="000000"/>
                        </a:solidFill>
                        <a:latin typeface="Calibri"/>
                      </a:endParaRPr>
                    </a:p>
                  </a:txBody>
                  <a:tcPr marL="5036" marR="5036" marT="5036" marB="0" anchor="ctr"/>
                </a:tc>
                <a:tc>
                  <a:txBody>
                    <a:bodyPr/>
                    <a:lstStyle/>
                    <a:p>
                      <a:pPr algn="l" fontAlgn="ctr"/>
                      <a:r>
                        <a:rPr lang="it-IT" sz="1100" u="none" strike="noStrike" dirty="0" err="1"/>
                        <a:t>Suitable</a:t>
                      </a:r>
                      <a:endParaRPr lang="it-IT" sz="1100" b="0" i="0" u="none" strike="noStrike" dirty="0">
                        <a:solidFill>
                          <a:srgbClr val="000000"/>
                        </a:solidFill>
                        <a:latin typeface="Calibri"/>
                      </a:endParaRPr>
                    </a:p>
                  </a:txBody>
                  <a:tcPr marL="5036" marR="5036" marT="5036" marB="0" anchor="ctr"/>
                </a:tc>
              </a:tr>
            </a:tbl>
          </a:graphicData>
        </a:graphic>
      </p:graphicFrame>
    </p:spTree>
    <p:extLst>
      <p:ext uri="{BB962C8B-B14F-4D97-AF65-F5344CB8AC3E}">
        <p14:creationId xmlns:p14="http://schemas.microsoft.com/office/powerpoint/2010/main" val="1654943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9"/>
          <p:cNvSpPr/>
          <p:nvPr/>
        </p:nvSpPr>
        <p:spPr>
          <a:xfrm>
            <a:off x="1749811" y="940658"/>
            <a:ext cx="5688632" cy="400110"/>
          </a:xfrm>
          <a:prstGeom prst="rect">
            <a:avLst/>
          </a:prstGeom>
        </p:spPr>
        <p:txBody>
          <a:bodyPr wrap="square">
            <a:spAutoFit/>
          </a:bodyPr>
          <a:lstStyle/>
          <a:p>
            <a:pPr>
              <a:spcAft>
                <a:spcPts val="1200"/>
              </a:spcAft>
            </a:pPr>
            <a:r>
              <a:rPr lang="en-US" sz="2000" b="1" dirty="0" smtClean="0">
                <a:solidFill>
                  <a:srgbClr val="0F5494"/>
                </a:solidFill>
              </a:rPr>
              <a:t>Geographical Coastal Mapping Planner</a:t>
            </a:r>
            <a:endParaRPr lang="en-US" sz="1400" b="1" dirty="0" smtClean="0">
              <a:latin typeface="Times New Roman" pitchFamily="18" charset="0"/>
              <a:cs typeface="Times New Roman" pitchFamily="18" charset="0"/>
            </a:endParaRPr>
          </a:p>
        </p:txBody>
      </p:sp>
      <p:pic>
        <p:nvPicPr>
          <p:cNvPr id="5124" name="Picture 4"/>
          <p:cNvPicPr>
            <a:picLocks noChangeAspect="1" noChangeArrowheads="1"/>
          </p:cNvPicPr>
          <p:nvPr/>
        </p:nvPicPr>
        <p:blipFill>
          <a:blip r:embed="rId2" cstate="screen"/>
          <a:srcRect/>
          <a:stretch>
            <a:fillRect/>
          </a:stretch>
        </p:blipFill>
        <p:spPr bwMode="auto">
          <a:xfrm>
            <a:off x="129776" y="1340768"/>
            <a:ext cx="8956453" cy="4419886"/>
          </a:xfrm>
          <a:prstGeom prst="rect">
            <a:avLst/>
          </a:prstGeom>
          <a:noFill/>
          <a:ln w="9525">
            <a:noFill/>
            <a:miter lim="800000"/>
            <a:headEnd/>
            <a:tailEnd/>
          </a:ln>
        </p:spPr>
      </p:pic>
      <p:pic>
        <p:nvPicPr>
          <p:cNvPr id="3" name="Picture 4"/>
          <p:cNvPicPr>
            <a:picLocks noChangeAspect="1" noChangeArrowheads="1"/>
          </p:cNvPicPr>
          <p:nvPr/>
        </p:nvPicPr>
        <p:blipFill>
          <a:blip r:embed="rId3" cstate="screen"/>
          <a:srcRect/>
          <a:stretch>
            <a:fillRect/>
          </a:stretch>
        </p:blipFill>
        <p:spPr bwMode="auto">
          <a:xfrm>
            <a:off x="143056" y="1844824"/>
            <a:ext cx="8947118" cy="4438555"/>
          </a:xfrm>
          <a:prstGeom prst="rect">
            <a:avLst/>
          </a:prstGeom>
          <a:noFill/>
          <a:ln w="9525">
            <a:noFill/>
            <a:miter lim="800000"/>
            <a:headEnd/>
            <a:tailEnd/>
          </a:ln>
        </p:spPr>
      </p:pic>
      <p:pic>
        <p:nvPicPr>
          <p:cNvPr id="4" name="Picture 1"/>
          <p:cNvPicPr>
            <a:picLocks noChangeAspect="1" noChangeArrowheads="1"/>
          </p:cNvPicPr>
          <p:nvPr/>
        </p:nvPicPr>
        <p:blipFill>
          <a:blip r:embed="rId4" cstate="screen"/>
          <a:srcRect/>
          <a:stretch>
            <a:fillRect/>
          </a:stretch>
        </p:blipFill>
        <p:spPr bwMode="auto">
          <a:xfrm>
            <a:off x="139112" y="2348880"/>
            <a:ext cx="8947118" cy="4429220"/>
          </a:xfrm>
          <a:prstGeom prst="rect">
            <a:avLst/>
          </a:prstGeom>
          <a:noFill/>
          <a:ln w="9525">
            <a:noFill/>
            <a:miter lim="800000"/>
            <a:headEnd/>
            <a:tailEnd/>
          </a:ln>
        </p:spPr>
      </p:pic>
    </p:spTree>
    <p:extLst>
      <p:ext uri="{BB962C8B-B14F-4D97-AF65-F5344CB8AC3E}">
        <p14:creationId xmlns:p14="http://schemas.microsoft.com/office/powerpoint/2010/main" val="159629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 context</a:t>
            </a:r>
            <a:endParaRPr lang="en-US" dirty="0"/>
          </a:p>
        </p:txBody>
      </p:sp>
      <p:sp>
        <p:nvSpPr>
          <p:cNvPr id="3" name="Text Placeholder 2"/>
          <p:cNvSpPr>
            <a:spLocks noGrp="1"/>
          </p:cNvSpPr>
          <p:nvPr>
            <p:ph type="body" sz="quarter" idx="12"/>
          </p:nvPr>
        </p:nvSpPr>
        <p:spPr>
          <a:xfrm>
            <a:off x="431800" y="1844824"/>
            <a:ext cx="8280400" cy="4464495"/>
          </a:xfrm>
        </p:spPr>
        <p:txBody>
          <a:bodyPr>
            <a:normAutofit fontScale="85000" lnSpcReduction="20000"/>
          </a:bodyPr>
          <a:lstStyle/>
          <a:p>
            <a:pPr marL="270000" lvl="1">
              <a:spcBef>
                <a:spcPts val="600"/>
              </a:spcBef>
              <a:buFont typeface="Verdana" pitchFamily="34" charset="0"/>
              <a:buChar char="•"/>
            </a:pPr>
            <a:r>
              <a:rPr lang="fr-FR" altLang="fr-FR" sz="2400" dirty="0" err="1"/>
              <a:t>Memorandum</a:t>
            </a:r>
            <a:r>
              <a:rPr lang="fr-FR" altLang="fr-FR" sz="2400" dirty="0"/>
              <a:t> of </a:t>
            </a:r>
            <a:r>
              <a:rPr lang="fr-FR" altLang="fr-FR" sz="2400" dirty="0" err="1"/>
              <a:t>Understanding</a:t>
            </a:r>
            <a:r>
              <a:rPr lang="fr-FR" altLang="fr-FR" sz="2400" dirty="0"/>
              <a:t> (</a:t>
            </a:r>
            <a:r>
              <a:rPr lang="fr-FR" altLang="fr-FR" sz="2400" dirty="0" err="1"/>
              <a:t>MoU</a:t>
            </a:r>
            <a:r>
              <a:rPr lang="fr-FR" altLang="fr-FR" sz="2400" dirty="0"/>
              <a:t>) – 23 April </a:t>
            </a:r>
            <a:r>
              <a:rPr lang="fr-FR" altLang="fr-FR" sz="2400" dirty="0" smtClean="0"/>
              <a:t>2012</a:t>
            </a:r>
          </a:p>
          <a:p>
            <a:pPr marL="630000" lvl="2">
              <a:spcBef>
                <a:spcPts val="600"/>
              </a:spcBef>
              <a:buFont typeface="Verdana" pitchFamily="34" charset="0"/>
              <a:buChar char="•"/>
            </a:pPr>
            <a:r>
              <a:rPr lang="fr-FR" altLang="fr-FR" sz="2200" i="1" dirty="0" smtClean="0"/>
              <a:t>Framework </a:t>
            </a:r>
            <a:r>
              <a:rPr lang="fr-FR" altLang="fr-FR" sz="2200" i="1" dirty="0"/>
              <a:t>for interaction </a:t>
            </a:r>
            <a:r>
              <a:rPr lang="fr-FR" altLang="fr-FR" sz="2200" i="1" dirty="0" err="1"/>
              <a:t>between</a:t>
            </a:r>
            <a:r>
              <a:rPr lang="fr-FR" altLang="fr-FR" sz="2200" i="1" dirty="0"/>
              <a:t> the EC and the IHO</a:t>
            </a:r>
            <a:endParaRPr lang="fr-FR" altLang="fr-FR" sz="2200" i="1" dirty="0" smtClean="0"/>
          </a:p>
          <a:p>
            <a:pPr marL="270000" lvl="1">
              <a:spcBef>
                <a:spcPts val="600"/>
              </a:spcBef>
              <a:buFont typeface="Verdana" pitchFamily="34" charset="0"/>
              <a:buChar char="•"/>
            </a:pPr>
            <a:endParaRPr lang="fr-FR" altLang="fr-FR" sz="2400" dirty="0" smtClean="0"/>
          </a:p>
          <a:p>
            <a:pPr marL="270000" lvl="1">
              <a:spcBef>
                <a:spcPts val="600"/>
              </a:spcBef>
              <a:buFont typeface="Verdana" pitchFamily="34" charset="0"/>
              <a:buChar char="•"/>
            </a:pPr>
            <a:r>
              <a:rPr lang="fr-FR" altLang="fr-FR" sz="2400" dirty="0" err="1" smtClean="0"/>
              <a:t>Creation</a:t>
            </a:r>
            <a:r>
              <a:rPr lang="fr-FR" altLang="fr-FR" sz="2400" dirty="0" smtClean="0"/>
              <a:t> of the IHO-EU Network WG (</a:t>
            </a:r>
            <a:r>
              <a:rPr lang="fr-FR" altLang="fr-FR" sz="2400" dirty="0" err="1" smtClean="0"/>
              <a:t>June</a:t>
            </a:r>
            <a:r>
              <a:rPr lang="fr-FR" altLang="fr-FR" sz="2400" dirty="0" smtClean="0"/>
              <a:t> 2013)</a:t>
            </a:r>
          </a:p>
          <a:p>
            <a:pPr marL="630000" lvl="2">
              <a:spcBef>
                <a:spcPts val="600"/>
              </a:spcBef>
              <a:buFont typeface="Verdana" pitchFamily="34" charset="0"/>
              <a:buChar char="•"/>
            </a:pPr>
            <a:r>
              <a:rPr lang="fr-FR" altLang="fr-FR" sz="2200" dirty="0" err="1" smtClean="0"/>
              <a:t>Decided</a:t>
            </a:r>
            <a:r>
              <a:rPr lang="fr-FR" altLang="fr-FR" sz="2200" dirty="0" smtClean="0"/>
              <a:t> </a:t>
            </a:r>
            <a:r>
              <a:rPr lang="fr-FR" altLang="fr-FR" sz="2200" dirty="0" err="1" smtClean="0"/>
              <a:t>at</a:t>
            </a:r>
            <a:r>
              <a:rPr lang="fr-FR" altLang="fr-FR" sz="2200" dirty="0" smtClean="0"/>
              <a:t> the 5th IHO IRCC meeting</a:t>
            </a:r>
          </a:p>
          <a:p>
            <a:pPr marL="630000" lvl="2">
              <a:spcBef>
                <a:spcPts val="600"/>
              </a:spcBef>
              <a:buFont typeface="Verdana" pitchFamily="34" charset="0"/>
              <a:buChar char="•"/>
            </a:pPr>
            <a:r>
              <a:rPr lang="fr-FR" altLang="fr-FR" sz="2200" dirty="0" err="1" smtClean="0"/>
              <a:t>Developed</a:t>
            </a:r>
            <a:r>
              <a:rPr lang="fr-FR" altLang="fr-FR" sz="2200" dirty="0" smtClean="0"/>
              <a:t> and </a:t>
            </a:r>
            <a:r>
              <a:rPr lang="fr-FR" altLang="fr-FR" sz="2200" dirty="0" err="1" smtClean="0"/>
              <a:t>chaired</a:t>
            </a:r>
            <a:r>
              <a:rPr lang="fr-FR" altLang="fr-FR" sz="2200" dirty="0" smtClean="0"/>
              <a:t> by France</a:t>
            </a:r>
            <a:endParaRPr lang="fr-FR" altLang="fr-FR" sz="2200" dirty="0"/>
          </a:p>
          <a:p>
            <a:pPr marL="270000" lvl="1">
              <a:spcBef>
                <a:spcPts val="600"/>
              </a:spcBef>
              <a:buFont typeface="Verdana" pitchFamily="34" charset="0"/>
              <a:buChar char="•"/>
            </a:pPr>
            <a:endParaRPr lang="fr-FR" altLang="fr-FR" sz="2400" dirty="0" smtClean="0"/>
          </a:p>
          <a:p>
            <a:pPr marL="270000" lvl="1">
              <a:spcBef>
                <a:spcPts val="600"/>
              </a:spcBef>
              <a:buFont typeface="Verdana" pitchFamily="34" charset="0"/>
              <a:buChar char="•"/>
            </a:pPr>
            <a:r>
              <a:rPr lang="fr-FR" altLang="fr-FR" sz="2400" dirty="0" err="1" smtClean="0"/>
              <a:t>Development</a:t>
            </a:r>
            <a:r>
              <a:rPr lang="fr-FR" altLang="fr-FR" sz="2400" dirty="0" smtClean="0"/>
              <a:t> of a Joint </a:t>
            </a:r>
            <a:r>
              <a:rPr lang="fr-FR" altLang="fr-FR" sz="2400" dirty="0" err="1" smtClean="0"/>
              <a:t>European</a:t>
            </a:r>
            <a:r>
              <a:rPr lang="fr-FR" altLang="fr-FR" sz="2400" dirty="0" smtClean="0"/>
              <a:t> </a:t>
            </a:r>
            <a:r>
              <a:rPr lang="fr-FR" altLang="fr-FR" sz="2400" dirty="0" err="1" smtClean="0"/>
              <a:t>Coastal</a:t>
            </a:r>
            <a:r>
              <a:rPr lang="fr-FR" altLang="fr-FR" sz="2400" dirty="0" smtClean="0"/>
              <a:t> </a:t>
            </a:r>
            <a:r>
              <a:rPr lang="fr-FR" altLang="fr-FR" sz="2400" dirty="0" err="1" smtClean="0"/>
              <a:t>Mapping</a:t>
            </a:r>
            <a:r>
              <a:rPr lang="fr-FR" altLang="fr-FR" sz="2400" dirty="0" smtClean="0"/>
              <a:t> Programme (JECMaP) </a:t>
            </a:r>
            <a:r>
              <a:rPr lang="fr-FR" altLang="fr-FR" sz="2400" dirty="0" err="1" smtClean="0"/>
              <a:t>within</a:t>
            </a:r>
            <a:r>
              <a:rPr lang="fr-FR" altLang="fr-FR" sz="2400" dirty="0" smtClean="0"/>
              <a:t> </a:t>
            </a:r>
            <a:r>
              <a:rPr lang="fr-FR" altLang="fr-FR" sz="2400" dirty="0" err="1" smtClean="0"/>
              <a:t>this</a:t>
            </a:r>
            <a:r>
              <a:rPr lang="fr-FR" altLang="fr-FR" sz="2400" dirty="0" smtClean="0"/>
              <a:t> WG</a:t>
            </a:r>
            <a:endParaRPr lang="fr-FR" altLang="fr-FR" sz="2400" dirty="0"/>
          </a:p>
          <a:p>
            <a:pPr marL="270000" lvl="1">
              <a:spcBef>
                <a:spcPts val="600"/>
              </a:spcBef>
              <a:buFont typeface="Verdana" pitchFamily="34" charset="0"/>
              <a:buChar char="•"/>
            </a:pPr>
            <a:endParaRPr lang="fr-FR" altLang="fr-FR" sz="2400" dirty="0" smtClean="0"/>
          </a:p>
          <a:p>
            <a:pPr marL="270000" lvl="1">
              <a:spcBef>
                <a:spcPts val="600"/>
              </a:spcBef>
              <a:buFont typeface="Verdana" pitchFamily="34" charset="0"/>
              <a:buChar char="•"/>
            </a:pPr>
            <a:r>
              <a:rPr lang="fr-FR" altLang="fr-FR" sz="2400" dirty="0" err="1" smtClean="0"/>
              <a:t>Concurrently</a:t>
            </a:r>
            <a:r>
              <a:rPr lang="fr-FR" altLang="fr-FR" sz="2400" dirty="0" smtClean="0"/>
              <a:t>, CPMR </a:t>
            </a:r>
            <a:r>
              <a:rPr lang="fr-FR" altLang="fr-FR" sz="2400" dirty="0" err="1" smtClean="0"/>
              <a:t>work</a:t>
            </a:r>
            <a:r>
              <a:rPr lang="fr-FR" altLang="fr-FR" sz="2400" dirty="0" smtClean="0"/>
              <a:t> on data </a:t>
            </a:r>
            <a:r>
              <a:rPr lang="fr-FR" altLang="fr-FR" sz="2400" dirty="0" err="1" smtClean="0"/>
              <a:t>knowledge</a:t>
            </a:r>
            <a:r>
              <a:rPr lang="fr-FR" altLang="fr-FR" sz="2400" dirty="0" smtClean="0"/>
              <a:t> for the management of </a:t>
            </a:r>
            <a:r>
              <a:rPr lang="fr-FR" altLang="fr-FR" sz="2400" dirty="0" err="1" smtClean="0"/>
              <a:t>coastal</a:t>
            </a:r>
            <a:r>
              <a:rPr lang="fr-FR" altLang="fr-FR" sz="2400" dirty="0" smtClean="0"/>
              <a:t> areas</a:t>
            </a:r>
          </a:p>
          <a:p>
            <a:pPr marL="270000" lvl="1">
              <a:spcBef>
                <a:spcPts val="600"/>
              </a:spcBef>
              <a:buFont typeface="Verdana" pitchFamily="34" charset="0"/>
              <a:buChar char="•"/>
            </a:pPr>
            <a:endParaRPr lang="fr-FR" altLang="fr-FR" sz="2400" dirty="0" smtClean="0"/>
          </a:p>
          <a:p>
            <a:pPr marL="270000" lvl="1">
              <a:spcBef>
                <a:spcPts val="600"/>
              </a:spcBef>
              <a:buFont typeface="Verdana" pitchFamily="34" charset="0"/>
              <a:buChar char="•"/>
            </a:pPr>
            <a:r>
              <a:rPr lang="fr-FR" altLang="fr-FR" sz="2400" dirty="0" smtClean="0"/>
              <a:t>Service </a:t>
            </a:r>
            <a:r>
              <a:rPr lang="fr-FR" altLang="fr-FR" sz="2400" dirty="0" err="1" smtClean="0"/>
              <a:t>contract</a:t>
            </a:r>
            <a:r>
              <a:rPr lang="fr-FR" altLang="fr-FR" sz="2400" dirty="0" smtClean="0"/>
              <a:t> </a:t>
            </a:r>
            <a:r>
              <a:rPr lang="fr-FR" altLang="fr-FR" sz="2400" dirty="0" err="1" smtClean="0"/>
              <a:t>signed</a:t>
            </a:r>
            <a:r>
              <a:rPr lang="fr-FR" altLang="fr-FR" sz="2400" dirty="0" smtClean="0"/>
              <a:t> 29 May 2015 (3 </a:t>
            </a:r>
            <a:r>
              <a:rPr lang="fr-FR" altLang="fr-FR" sz="2400" dirty="0" err="1" smtClean="0"/>
              <a:t>year</a:t>
            </a:r>
            <a:r>
              <a:rPr lang="fr-FR" altLang="fr-FR" sz="2400" dirty="0" smtClean="0"/>
              <a:t> duration)</a:t>
            </a:r>
            <a:endParaRPr lang="fr-FR" altLang="fr-FR" sz="2400" dirty="0"/>
          </a:p>
          <a:p>
            <a:endParaRPr lang="en-US" dirty="0" smtClean="0"/>
          </a:p>
        </p:txBody>
      </p:sp>
      <p:graphicFrame>
        <p:nvGraphicFramePr>
          <p:cNvPr id="4" name="Objet 3"/>
          <p:cNvGraphicFramePr>
            <a:graphicFrameLocks noChangeAspect="1"/>
          </p:cNvGraphicFramePr>
          <p:nvPr>
            <p:extLst>
              <p:ext uri="{D42A27DB-BD31-4B8C-83A1-F6EECF244321}">
                <p14:modId xmlns:p14="http://schemas.microsoft.com/office/powerpoint/2010/main" val="636551716"/>
              </p:ext>
            </p:extLst>
          </p:nvPr>
        </p:nvGraphicFramePr>
        <p:xfrm>
          <a:off x="7524328" y="2564904"/>
          <a:ext cx="1044575" cy="1636713"/>
        </p:xfrm>
        <a:graphic>
          <a:graphicData uri="http://schemas.openxmlformats.org/presentationml/2006/ole">
            <mc:AlternateContent xmlns:mc="http://schemas.openxmlformats.org/markup-compatibility/2006">
              <mc:Choice xmlns:v="urn:schemas-microsoft-com:vml" Requires="v">
                <p:oleObj spid="_x0000_s2082" name="Picture" r:id="rId3" imgW="762504" imgH="1086469" progId="Word.Picture.8">
                  <p:embed/>
                </p:oleObj>
              </mc:Choice>
              <mc:Fallback>
                <p:oleObj name="Picture" r:id="rId3" imgW="762504" imgH="1086469" progId="Word.Picture.8">
                  <p:embed/>
                  <p:pic>
                    <p:nvPicPr>
                      <p:cNvPr id="0" name="Objet 5"/>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t="-3731" b="-3731"/>
                      <a:stretch>
                        <a:fillRect/>
                      </a:stretch>
                    </p:blipFill>
                    <p:spPr bwMode="auto">
                      <a:xfrm>
                        <a:off x="7524328" y="2564904"/>
                        <a:ext cx="1044575"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4286959"/>
            <a:ext cx="1371376"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74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9"/>
          <p:cNvSpPr/>
          <p:nvPr/>
        </p:nvSpPr>
        <p:spPr>
          <a:xfrm>
            <a:off x="1749811" y="940658"/>
            <a:ext cx="5688632" cy="400110"/>
          </a:xfrm>
          <a:prstGeom prst="rect">
            <a:avLst/>
          </a:prstGeom>
        </p:spPr>
        <p:txBody>
          <a:bodyPr wrap="square">
            <a:spAutoFit/>
          </a:bodyPr>
          <a:lstStyle/>
          <a:p>
            <a:pPr>
              <a:spcAft>
                <a:spcPts val="1200"/>
              </a:spcAft>
            </a:pPr>
            <a:r>
              <a:rPr lang="en-US" sz="2000" b="1" dirty="0" smtClean="0">
                <a:solidFill>
                  <a:srgbClr val="0F5494"/>
                </a:solidFill>
              </a:rPr>
              <a:t>Interactive Coastal Mapping Planner</a:t>
            </a:r>
            <a:endParaRPr lang="en-US" sz="1400" b="1" dirty="0" smtClean="0">
              <a:latin typeface="Times New Roman" pitchFamily="18" charset="0"/>
              <a:cs typeface="Times New Roman" pitchFamily="18" charset="0"/>
            </a:endParaRPr>
          </a:p>
        </p:txBody>
      </p:sp>
      <p:pic>
        <p:nvPicPr>
          <p:cNvPr id="6" name="Picture 1"/>
          <p:cNvPicPr>
            <a:picLocks noChangeAspect="1" noChangeArrowheads="1"/>
          </p:cNvPicPr>
          <p:nvPr/>
        </p:nvPicPr>
        <p:blipFill>
          <a:blip r:embed="rId2" cstate="screen"/>
          <a:srcRect/>
          <a:stretch>
            <a:fillRect/>
          </a:stretch>
        </p:blipFill>
        <p:spPr bwMode="auto">
          <a:xfrm>
            <a:off x="87950" y="1305992"/>
            <a:ext cx="8956453" cy="4447889"/>
          </a:xfrm>
          <a:prstGeom prst="rect">
            <a:avLst/>
          </a:prstGeom>
          <a:noFill/>
          <a:ln w="9525">
            <a:noFill/>
            <a:miter lim="800000"/>
            <a:headEnd/>
            <a:tailEnd/>
          </a:ln>
        </p:spPr>
      </p:pic>
      <p:pic>
        <p:nvPicPr>
          <p:cNvPr id="7" name="Picture 3"/>
          <p:cNvPicPr>
            <a:picLocks noChangeAspect="1" noChangeArrowheads="1"/>
          </p:cNvPicPr>
          <p:nvPr/>
        </p:nvPicPr>
        <p:blipFill>
          <a:blip r:embed="rId3" cstate="screen"/>
          <a:srcRect/>
          <a:stretch>
            <a:fillRect/>
          </a:stretch>
        </p:blipFill>
        <p:spPr bwMode="auto">
          <a:xfrm>
            <a:off x="93774" y="1772816"/>
            <a:ext cx="8956453" cy="3394710"/>
          </a:xfrm>
          <a:prstGeom prst="rect">
            <a:avLst/>
          </a:prstGeom>
          <a:noFill/>
          <a:ln w="9525">
            <a:noFill/>
            <a:miter lim="800000"/>
            <a:headEnd/>
            <a:tailEnd/>
          </a:ln>
        </p:spPr>
      </p:pic>
      <p:pic>
        <p:nvPicPr>
          <p:cNvPr id="8" name="Picture 1"/>
          <p:cNvPicPr>
            <a:picLocks noChangeAspect="1" noChangeArrowheads="1"/>
          </p:cNvPicPr>
          <p:nvPr/>
        </p:nvPicPr>
        <p:blipFill>
          <a:blip r:embed="rId4" cstate="screen"/>
          <a:srcRect/>
          <a:stretch>
            <a:fillRect/>
          </a:stretch>
        </p:blipFill>
        <p:spPr bwMode="auto">
          <a:xfrm>
            <a:off x="93774" y="2636912"/>
            <a:ext cx="8956453" cy="4003886"/>
          </a:xfrm>
          <a:prstGeom prst="rect">
            <a:avLst/>
          </a:prstGeom>
          <a:noFill/>
          <a:ln w="9525">
            <a:noFill/>
            <a:miter lim="800000"/>
            <a:headEnd/>
            <a:tailEnd/>
          </a:ln>
        </p:spPr>
      </p:pic>
    </p:spTree>
    <p:extLst>
      <p:ext uri="{BB962C8B-B14F-4D97-AF65-F5344CB8AC3E}">
        <p14:creationId xmlns:p14="http://schemas.microsoft.com/office/powerpoint/2010/main" val="368461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56744" y="2348880"/>
            <a:ext cx="8640960" cy="3139321"/>
          </a:xfrm>
          <a:prstGeom prst="rect">
            <a:avLst/>
          </a:prstGeom>
        </p:spPr>
        <p:txBody>
          <a:bodyPr wrap="square">
            <a:spAutoFit/>
          </a:bodyPr>
          <a:lstStyle/>
          <a:p>
            <a:pPr algn="just">
              <a:spcAft>
                <a:spcPts val="1200"/>
              </a:spcAft>
            </a:pPr>
            <a:r>
              <a:rPr lang="en-US" sz="2400" dirty="0" smtClean="0">
                <a:solidFill>
                  <a:srgbClr val="0F5494"/>
                </a:solidFill>
              </a:rPr>
              <a:t>Define the functions that permit to estimate the cost of a survey for different acquisition technologies and different environmental characteristics</a:t>
            </a:r>
          </a:p>
          <a:p>
            <a:pPr marL="914400" lvl="1" indent="-457200" algn="just">
              <a:spcAft>
                <a:spcPts val="1200"/>
              </a:spcAft>
              <a:buFont typeface="Wingdings" pitchFamily="2" charset="2"/>
              <a:buChar char="ü"/>
            </a:pPr>
            <a:r>
              <a:rPr lang="en-US" sz="2400" dirty="0">
                <a:solidFill>
                  <a:srgbClr val="0F5494"/>
                </a:solidFill>
              </a:rPr>
              <a:t>Analyze the past experiences </a:t>
            </a:r>
            <a:r>
              <a:rPr lang="en-US" sz="2400" dirty="0" smtClean="0">
                <a:solidFill>
                  <a:srgbClr val="0F5494"/>
                </a:solidFill>
              </a:rPr>
              <a:t>data</a:t>
            </a:r>
            <a:endParaRPr lang="en-US" sz="2400" dirty="0">
              <a:solidFill>
                <a:srgbClr val="0F5494"/>
              </a:solidFill>
            </a:endParaRPr>
          </a:p>
          <a:p>
            <a:pPr marL="914400" lvl="1" indent="-457200" algn="just">
              <a:spcAft>
                <a:spcPts val="1200"/>
              </a:spcAft>
              <a:buFont typeface="Wingdings" pitchFamily="2" charset="2"/>
              <a:buChar char="ü"/>
            </a:pPr>
            <a:r>
              <a:rPr lang="en-US" sz="2400" dirty="0">
                <a:solidFill>
                  <a:srgbClr val="0F5494"/>
                </a:solidFill>
              </a:rPr>
              <a:t>Discuss the partner knowledge in a working group</a:t>
            </a:r>
          </a:p>
          <a:p>
            <a:pPr marL="914400" lvl="1" indent="-457200" algn="just">
              <a:spcAft>
                <a:spcPts val="1200"/>
              </a:spcAft>
              <a:buFont typeface="Arial" pitchFamily="34" charset="0"/>
              <a:buChar char="•"/>
            </a:pPr>
            <a:endParaRPr lang="en-US" sz="2400" dirty="0" smtClean="0">
              <a:solidFill>
                <a:srgbClr val="0F5494"/>
              </a:solidFill>
            </a:endParaRPr>
          </a:p>
        </p:txBody>
      </p:sp>
      <p:sp>
        <p:nvSpPr>
          <p:cNvPr id="4" name="Title 1"/>
          <p:cNvSpPr txBox="1">
            <a:spLocks/>
          </p:cNvSpPr>
          <p:nvPr/>
        </p:nvSpPr>
        <p:spPr bwMode="auto">
          <a:xfrm>
            <a:off x="434454" y="1085392"/>
            <a:ext cx="828198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it-IT" dirty="0" smtClean="0"/>
              <a:t>WP2.4: Build a technical &amp; economical strategy </a:t>
            </a:r>
            <a:endParaRPr lang="en-US" dirty="0"/>
          </a:p>
        </p:txBody>
      </p:sp>
    </p:spTree>
    <p:extLst>
      <p:ext uri="{BB962C8B-B14F-4D97-AF65-F5344CB8AC3E}">
        <p14:creationId xmlns:p14="http://schemas.microsoft.com/office/powerpoint/2010/main" val="1694792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1124744"/>
            <a:ext cx="8640960" cy="461665"/>
          </a:xfrm>
          <a:prstGeom prst="rect">
            <a:avLst/>
          </a:prstGeom>
        </p:spPr>
        <p:txBody>
          <a:bodyPr wrap="square">
            <a:spAutoFit/>
          </a:bodyPr>
          <a:lstStyle/>
          <a:p>
            <a:pPr algn="ctr">
              <a:spcAft>
                <a:spcPts val="1200"/>
              </a:spcAft>
            </a:pPr>
            <a:r>
              <a:rPr lang="en-US" sz="2400" b="1" dirty="0" smtClean="0">
                <a:solidFill>
                  <a:srgbClr val="0F5494"/>
                </a:solidFill>
              </a:rPr>
              <a:t>Cost Function: Results</a:t>
            </a:r>
            <a:endParaRPr lang="en-US" sz="1600" b="1" dirty="0" smtClean="0">
              <a:latin typeface="Times New Roman" pitchFamily="18" charset="0"/>
              <a:cs typeface="Times New Roman" pitchFamily="18" charset="0"/>
            </a:endParaRPr>
          </a:p>
        </p:txBody>
      </p:sp>
      <p:graphicFrame>
        <p:nvGraphicFramePr>
          <p:cNvPr id="3" name="Diagram 1"/>
          <p:cNvGraphicFramePr/>
          <p:nvPr/>
        </p:nvGraphicFramePr>
        <p:xfrm>
          <a:off x="251520" y="1628800"/>
          <a:ext cx="8640960" cy="47196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028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1124744"/>
            <a:ext cx="8640960" cy="461665"/>
          </a:xfrm>
          <a:prstGeom prst="rect">
            <a:avLst/>
          </a:prstGeom>
        </p:spPr>
        <p:txBody>
          <a:bodyPr wrap="square">
            <a:spAutoFit/>
          </a:bodyPr>
          <a:lstStyle/>
          <a:p>
            <a:pPr algn="ctr">
              <a:spcAft>
                <a:spcPts val="1200"/>
              </a:spcAft>
            </a:pPr>
            <a:r>
              <a:rPr lang="en-US" sz="2400" b="1" dirty="0" smtClean="0">
                <a:solidFill>
                  <a:srgbClr val="0F5494"/>
                </a:solidFill>
              </a:rPr>
              <a:t>Cost Function: Results</a:t>
            </a:r>
            <a:endParaRPr lang="en-US" sz="1600" b="1" dirty="0" smtClean="0">
              <a:latin typeface="Times New Roman" pitchFamily="18" charset="0"/>
              <a:cs typeface="Times New Roman" pitchFamily="18" charset="0"/>
            </a:endParaRPr>
          </a:p>
        </p:txBody>
      </p:sp>
      <p:graphicFrame>
        <p:nvGraphicFramePr>
          <p:cNvPr id="3" name="Grafico 2"/>
          <p:cNvGraphicFramePr/>
          <p:nvPr/>
        </p:nvGraphicFramePr>
        <p:xfrm>
          <a:off x="539552" y="1556792"/>
          <a:ext cx="8424936" cy="4968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854123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1124744"/>
            <a:ext cx="8640960" cy="461665"/>
          </a:xfrm>
          <a:prstGeom prst="rect">
            <a:avLst/>
          </a:prstGeom>
        </p:spPr>
        <p:txBody>
          <a:bodyPr wrap="square">
            <a:spAutoFit/>
          </a:bodyPr>
          <a:lstStyle/>
          <a:p>
            <a:pPr algn="ctr">
              <a:spcAft>
                <a:spcPts val="1200"/>
              </a:spcAft>
            </a:pPr>
            <a:r>
              <a:rPr lang="en-US" sz="2400" b="1" dirty="0" smtClean="0">
                <a:solidFill>
                  <a:srgbClr val="0F5494"/>
                </a:solidFill>
              </a:rPr>
              <a:t>Cost Function: Conclusion</a:t>
            </a:r>
            <a:endParaRPr lang="en-US" sz="1600" b="1" dirty="0" smtClean="0">
              <a:latin typeface="Times New Roman" pitchFamily="18" charset="0"/>
              <a:cs typeface="Times New Roman" pitchFamily="18" charset="0"/>
            </a:endParaRPr>
          </a:p>
        </p:txBody>
      </p:sp>
      <p:sp>
        <p:nvSpPr>
          <p:cNvPr id="4" name="Rettangolo 2"/>
          <p:cNvSpPr/>
          <p:nvPr/>
        </p:nvSpPr>
        <p:spPr>
          <a:xfrm>
            <a:off x="251520" y="2046327"/>
            <a:ext cx="8640960" cy="2831544"/>
          </a:xfrm>
          <a:prstGeom prst="rect">
            <a:avLst/>
          </a:prstGeom>
        </p:spPr>
        <p:txBody>
          <a:bodyPr wrap="square">
            <a:spAutoFit/>
          </a:bodyPr>
          <a:lstStyle/>
          <a:p>
            <a:pPr marL="457200" indent="-457200" algn="just">
              <a:spcAft>
                <a:spcPts val="1200"/>
              </a:spcAft>
              <a:buFont typeface="Arial" pitchFamily="34" charset="0"/>
              <a:buChar char="•"/>
            </a:pPr>
            <a:r>
              <a:rPr lang="en-US" sz="2400" dirty="0" smtClean="0">
                <a:solidFill>
                  <a:srgbClr val="0F5494"/>
                </a:solidFill>
              </a:rPr>
              <a:t>Conclusion: the past experiences are not sufficient to build a reliable cost function valid on the whole of Europe</a:t>
            </a:r>
          </a:p>
          <a:p>
            <a:pPr marL="457200" indent="-457200" algn="just">
              <a:spcAft>
                <a:spcPts val="1200"/>
              </a:spcAft>
              <a:buFont typeface="Arial" pitchFamily="34" charset="0"/>
              <a:buChar char="•"/>
            </a:pPr>
            <a:r>
              <a:rPr lang="en-US" sz="2400" dirty="0" smtClean="0">
                <a:solidFill>
                  <a:srgbClr val="0F5494"/>
                </a:solidFill>
              </a:rPr>
              <a:t>Possible development: other environmental variables, together with surface, should be investigated to model a reliable function to quantify the time cost of the survey</a:t>
            </a:r>
          </a:p>
        </p:txBody>
      </p:sp>
    </p:spTree>
    <p:extLst>
      <p:ext uri="{BB962C8B-B14F-4D97-AF65-F5344CB8AC3E}">
        <p14:creationId xmlns:p14="http://schemas.microsoft.com/office/powerpoint/2010/main" val="2945064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95536" y="1916833"/>
            <a:ext cx="8280400" cy="4176464"/>
          </a:xfrm>
        </p:spPr>
        <p:txBody>
          <a:bodyPr>
            <a:normAutofit/>
          </a:bodyPr>
          <a:lstStyle/>
          <a:p>
            <a:r>
              <a:rPr lang="en-US" altLang="nb-NO" dirty="0"/>
              <a:t>Research of the main platform categories in order to evaluate the possible technical synergy effects</a:t>
            </a:r>
          </a:p>
          <a:p>
            <a:endParaRPr lang="en-US" altLang="nb-NO" dirty="0"/>
          </a:p>
          <a:p>
            <a:r>
              <a:rPr lang="en-US" altLang="nb-NO" dirty="0"/>
              <a:t>Review sharing platforms through cooperation, and combining efforts in order to maximize the survey potential </a:t>
            </a:r>
          </a:p>
        </p:txBody>
      </p:sp>
      <p:sp>
        <p:nvSpPr>
          <p:cNvPr id="5" name="Title 1"/>
          <p:cNvSpPr>
            <a:spLocks noGrp="1"/>
          </p:cNvSpPr>
          <p:nvPr>
            <p:ph type="title"/>
          </p:nvPr>
        </p:nvSpPr>
        <p:spPr>
          <a:xfrm>
            <a:off x="430213" y="1073150"/>
            <a:ext cx="8281987" cy="430887"/>
          </a:xfrm>
        </p:spPr>
        <p:txBody>
          <a:bodyPr/>
          <a:lstStyle/>
          <a:p>
            <a:r>
              <a:rPr lang="it-IT" dirty="0" smtClean="0"/>
              <a:t>WP 2.5 – Sharing platforms</a:t>
            </a:r>
            <a:endParaRPr lang="en-US" dirty="0"/>
          </a:p>
        </p:txBody>
      </p:sp>
    </p:spTree>
    <p:extLst>
      <p:ext uri="{BB962C8B-B14F-4D97-AF65-F5344CB8AC3E}">
        <p14:creationId xmlns:p14="http://schemas.microsoft.com/office/powerpoint/2010/main" val="31592214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a:t>Conclusions</a:t>
            </a:r>
          </a:p>
        </p:txBody>
      </p:sp>
      <p:sp>
        <p:nvSpPr>
          <p:cNvPr id="3" name="Plassholder for tekst 2"/>
          <p:cNvSpPr>
            <a:spLocks noGrp="1"/>
          </p:cNvSpPr>
          <p:nvPr>
            <p:ph type="body" sz="quarter" idx="12"/>
          </p:nvPr>
        </p:nvSpPr>
        <p:spPr>
          <a:xfrm>
            <a:off x="431800" y="1736725"/>
            <a:ext cx="8280400" cy="1836292"/>
          </a:xfrm>
        </p:spPr>
        <p:txBody>
          <a:bodyPr/>
          <a:lstStyle/>
          <a:p>
            <a:r>
              <a:rPr lang="en-US" dirty="0"/>
              <a:t>Survey platform of choice is a surface </a:t>
            </a:r>
            <a:r>
              <a:rPr lang="en-US" dirty="0" smtClean="0"/>
              <a:t>vessel</a:t>
            </a:r>
          </a:p>
          <a:p>
            <a:r>
              <a:rPr lang="en-US" dirty="0" smtClean="0"/>
              <a:t>Varying </a:t>
            </a:r>
            <a:r>
              <a:rPr lang="en-US" dirty="0"/>
              <a:t>national restrictions does limit shared </a:t>
            </a:r>
            <a:r>
              <a:rPr lang="en-US" dirty="0" smtClean="0"/>
              <a:t>efforts</a:t>
            </a:r>
          </a:p>
          <a:p>
            <a:r>
              <a:rPr lang="en-US" dirty="0"/>
              <a:t>Combined tenders is still desirable</a:t>
            </a:r>
          </a:p>
          <a:p>
            <a:endParaRPr lang="en-US" dirty="0"/>
          </a:p>
          <a:p>
            <a:endParaRPr lang="en-US" dirty="0"/>
          </a:p>
          <a:p>
            <a:endParaRPr lang="en-US" dirty="0" smtClean="0"/>
          </a:p>
        </p:txBody>
      </p:sp>
      <p:sp>
        <p:nvSpPr>
          <p:cNvPr id="4" name="Tittel 1"/>
          <p:cNvSpPr txBox="1">
            <a:spLocks/>
          </p:cNvSpPr>
          <p:nvPr/>
        </p:nvSpPr>
        <p:spPr bwMode="auto">
          <a:xfrm>
            <a:off x="408648" y="3645024"/>
            <a:ext cx="82819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en-US" dirty="0" smtClean="0"/>
              <a:t>Issues to be resolved</a:t>
            </a:r>
            <a:endParaRPr lang="en-US" dirty="0"/>
          </a:p>
        </p:txBody>
      </p:sp>
      <p:sp>
        <p:nvSpPr>
          <p:cNvPr id="5" name="Plassholder for tekst 2"/>
          <p:cNvSpPr txBox="1">
            <a:spLocks/>
          </p:cNvSpPr>
          <p:nvPr/>
        </p:nvSpPr>
        <p:spPr>
          <a:xfrm>
            <a:off x="430267" y="4293096"/>
            <a:ext cx="8280400" cy="1800199"/>
          </a:xfrm>
          <a:prstGeom prst="rect">
            <a:avLst/>
          </a:prstGeom>
        </p:spPr>
        <p:txBody>
          <a:bodyPr vert="horz" lIns="91440" tIns="45720" rIns="91440" bIns="45720" rtlCol="0">
            <a:normAutofit/>
          </a:bodyPr>
          <a:lstStyle>
            <a:lvl1pPr marL="270000" indent="-270000" algn="l" rtl="0" eaLnBrk="1" fontAlgn="base" hangingPunct="1">
              <a:lnSpc>
                <a:spcPct val="100000"/>
              </a:lnSpc>
              <a:spcBef>
                <a:spcPts val="600"/>
              </a:spcBef>
              <a:spcAft>
                <a:spcPct val="0"/>
              </a:spcAft>
              <a:buClr>
                <a:srgbClr val="37ACDE"/>
              </a:buClr>
              <a:buFont typeface="Verdana" pitchFamily="34" charset="0"/>
              <a:buChar char="•"/>
              <a:defRPr lang="en-US" sz="2400" dirty="0">
                <a:solidFill>
                  <a:srgbClr val="0F5494"/>
                </a:solidFill>
                <a:latin typeface="+mn-lt"/>
                <a:ea typeface="+mn-ea"/>
                <a:cs typeface="+mn-cs"/>
              </a:defRPr>
            </a:lvl1pPr>
            <a:lvl2pPr marL="630000" indent="-270000" algn="l" rtl="0" eaLnBrk="1" fontAlgn="base" hangingPunct="1">
              <a:lnSpc>
                <a:spcPct val="100000"/>
              </a:lnSpc>
              <a:spcBef>
                <a:spcPct val="0"/>
              </a:spcBef>
              <a:spcAft>
                <a:spcPct val="0"/>
              </a:spcAft>
              <a:buClr>
                <a:srgbClr val="37ACDE"/>
              </a:buClr>
              <a:buFont typeface="Wingdings" pitchFamily="2" charset="2"/>
              <a:buChar char="§"/>
              <a:defRPr sz="2000">
                <a:solidFill>
                  <a:srgbClr val="0F5494"/>
                </a:solidFill>
                <a:latin typeface="Verdana"/>
                <a:ea typeface="+mn-ea"/>
              </a:defRPr>
            </a:lvl2pPr>
            <a:lvl3pPr marL="990000" indent="-270000" algn="l" rtl="0" eaLnBrk="1" fontAlgn="base" hangingPunct="1">
              <a:lnSpc>
                <a:spcPct val="100000"/>
              </a:lnSpc>
              <a:spcBef>
                <a:spcPct val="0"/>
              </a:spcBef>
              <a:spcAft>
                <a:spcPct val="0"/>
              </a:spcAft>
              <a:buClr>
                <a:srgbClr val="37ACDE"/>
              </a:buClr>
              <a:buFont typeface="Verdana" pitchFamily="34" charset="0"/>
              <a:buChar char="–"/>
              <a:defRPr lang="en-US" sz="1800" dirty="0">
                <a:solidFill>
                  <a:srgbClr val="0F5494"/>
                </a:solidFill>
                <a:latin typeface="+mn-lt"/>
                <a:ea typeface="+mn-ea"/>
                <a:cs typeface="+mn-cs"/>
              </a:defRPr>
            </a:lvl3pPr>
            <a:lvl4pPr marL="1350000" indent="-270000" algn="l" rtl="0" eaLnBrk="1" fontAlgn="base" hangingPunct="1">
              <a:lnSpc>
                <a:spcPct val="100000"/>
              </a:lnSpc>
              <a:spcBef>
                <a:spcPct val="0"/>
              </a:spcBef>
              <a:spcAft>
                <a:spcPct val="0"/>
              </a:spcAft>
              <a:buClr>
                <a:srgbClr val="37ACDE"/>
              </a:buClr>
              <a:buFont typeface="Arial" pitchFamily="34" charset="0"/>
              <a:buChar char="•"/>
              <a:defRPr lang="en-US" sz="1800" dirty="0">
                <a:solidFill>
                  <a:srgbClr val="0F5494"/>
                </a:solidFill>
                <a:latin typeface="+mn-lt"/>
                <a:ea typeface="+mn-ea"/>
                <a:cs typeface="+mn-cs"/>
              </a:defRPr>
            </a:lvl4pPr>
            <a:lvl5pPr marL="1710000" indent="-270000" algn="l" rtl="0" eaLnBrk="1" fontAlgn="base" hangingPunct="1">
              <a:lnSpc>
                <a:spcPct val="100000"/>
              </a:lnSpc>
              <a:spcBef>
                <a:spcPct val="0"/>
              </a:spcBef>
              <a:spcAft>
                <a:spcPct val="0"/>
              </a:spcAft>
              <a:buClr>
                <a:srgbClr val="37ACDE"/>
              </a:buClr>
              <a:buFont typeface="Verdana" pitchFamily="34" charset="0"/>
              <a:buChar char="»"/>
              <a:defRPr lang="en-US" sz="1800" dirty="0">
                <a:solidFill>
                  <a:srgbClr val="0F5494"/>
                </a:solidFill>
                <a:latin typeface="+mn-lt"/>
                <a:ea typeface="+mn-ea"/>
                <a:cs typeface="+mn-cs"/>
              </a:defRPr>
            </a:lvl5pPr>
            <a:lvl6pPr marL="2514600" indent="-228600" algn="l" rtl="0" eaLnBrk="1" fontAlgn="base" hangingPunct="1">
              <a:spcBef>
                <a:spcPct val="20000"/>
              </a:spcBef>
              <a:spcAft>
                <a:spcPct val="0"/>
              </a:spcAft>
              <a:buChar char="»"/>
              <a:defRPr lang="en-US" sz="1600" baseline="0" dirty="0">
                <a:solidFill>
                  <a:srgbClr val="0F5494"/>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a:lstStyle>
          <a:p>
            <a:r>
              <a:rPr lang="en-US" altLang="nb-NO" smtClean="0"/>
              <a:t>Definition of requirements and standards for the different data types</a:t>
            </a:r>
          </a:p>
          <a:p>
            <a:r>
              <a:rPr lang="en-US" altLang="nb-NO" smtClean="0"/>
              <a:t>National restrictions on data aquisition and management needs to be adressed</a:t>
            </a:r>
          </a:p>
          <a:p>
            <a:endParaRPr lang="en-US"/>
          </a:p>
        </p:txBody>
      </p:sp>
    </p:spTree>
    <p:extLst>
      <p:ext uri="{BB962C8B-B14F-4D97-AF65-F5344CB8AC3E}">
        <p14:creationId xmlns:p14="http://schemas.microsoft.com/office/powerpoint/2010/main" val="38846713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WP3: </a:t>
            </a:r>
            <a:r>
              <a:rPr lang="en-US" dirty="0" err="1" smtClean="0"/>
              <a:t>Organisation</a:t>
            </a:r>
            <a:endParaRPr lang="en-US" dirty="0"/>
          </a:p>
        </p:txBody>
      </p:sp>
      <p:pic>
        <p:nvPicPr>
          <p:cNvPr id="10" name="Imag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838967"/>
            <a:ext cx="6768008"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24" y="2083286"/>
            <a:ext cx="4710970" cy="351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914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30213" y="1073150"/>
            <a:ext cx="8281987" cy="861774"/>
          </a:xfrm>
        </p:spPr>
        <p:txBody>
          <a:bodyPr/>
          <a:lstStyle/>
          <a:p>
            <a:r>
              <a:rPr lang="en-US" u="sng" dirty="0" smtClean="0"/>
              <a:t>The promotion of the use of Coastal Mapping products</a:t>
            </a:r>
            <a:endParaRPr lang="en-US" dirty="0" smtClean="0"/>
          </a:p>
        </p:txBody>
      </p:sp>
      <p:sp>
        <p:nvSpPr>
          <p:cNvPr id="6" name="CasellaDiTesto 5"/>
          <p:cNvSpPr txBox="1"/>
          <p:nvPr/>
        </p:nvSpPr>
        <p:spPr>
          <a:xfrm>
            <a:off x="323528" y="2276872"/>
            <a:ext cx="4104456" cy="1077218"/>
          </a:xfrm>
          <a:prstGeom prst="rect">
            <a:avLst/>
          </a:prstGeom>
          <a:noFill/>
        </p:spPr>
        <p:txBody>
          <a:bodyPr wrap="square" rtlCol="0">
            <a:spAutoFit/>
          </a:bodyPr>
          <a:lstStyle/>
          <a:p>
            <a:r>
              <a:rPr lang="en-US" sz="1600" dirty="0" smtClean="0">
                <a:solidFill>
                  <a:schemeClr val="accent2"/>
                </a:solidFill>
              </a:rPr>
              <a:t>Promotion of Coastal Mapping Portal during Bologna Charter Coordination board in Rome  </a:t>
            </a:r>
          </a:p>
          <a:p>
            <a:r>
              <a:rPr lang="en-US" sz="1600" dirty="0" smtClean="0">
                <a:solidFill>
                  <a:schemeClr val="accent2"/>
                </a:solidFill>
              </a:rPr>
              <a:t>April 2016</a:t>
            </a:r>
            <a:endParaRPr lang="en-US" sz="1600" dirty="0">
              <a:solidFill>
                <a:schemeClr val="accent2"/>
              </a:solidFill>
            </a:endParaRPr>
          </a:p>
        </p:txBody>
      </p:sp>
      <p:pic>
        <p:nvPicPr>
          <p:cNvPr id="5" name="Immagine 4" descr="Bologna Charter - Agenda 28 April 2016_Pagina_1.jpg"/>
          <p:cNvPicPr/>
          <p:nvPr/>
        </p:nvPicPr>
        <p:blipFill>
          <a:blip r:embed="rId2" cstate="print"/>
          <a:srcRect b="61992"/>
          <a:stretch>
            <a:fillRect/>
          </a:stretch>
        </p:blipFill>
        <p:spPr>
          <a:xfrm>
            <a:off x="251520" y="3501008"/>
            <a:ext cx="3960440" cy="2592288"/>
          </a:xfrm>
          <a:prstGeom prst="rect">
            <a:avLst/>
          </a:prstGeom>
          <a:ln>
            <a:noFill/>
          </a:ln>
          <a:effectLst>
            <a:outerShdw blurRad="292100" dist="139700" dir="2700000" algn="tl" rotWithShape="0">
              <a:srgbClr val="333333">
                <a:alpha val="65000"/>
              </a:srgbClr>
            </a:outerShdw>
          </a:effectLst>
        </p:spPr>
      </p:pic>
      <p:pic>
        <p:nvPicPr>
          <p:cNvPr id="8" name="Immagine 7" descr="bolognacharter_trasp_EU.png"/>
          <p:cNvPicPr>
            <a:picLocks noChangeAspect="1"/>
          </p:cNvPicPr>
          <p:nvPr/>
        </p:nvPicPr>
        <p:blipFill>
          <a:blip r:embed="rId3" cstate="print"/>
          <a:stretch>
            <a:fillRect/>
          </a:stretch>
        </p:blipFill>
        <p:spPr>
          <a:xfrm>
            <a:off x="4572000" y="1628800"/>
            <a:ext cx="2952328" cy="414948"/>
          </a:xfrm>
          <a:prstGeom prst="rect">
            <a:avLst/>
          </a:prstGeom>
          <a:solidFill>
            <a:schemeClr val="bg1"/>
          </a:solidFill>
        </p:spPr>
      </p:pic>
      <p:pic>
        <p:nvPicPr>
          <p:cNvPr id="9" name="Picture 15"/>
          <p:cNvPicPr>
            <a:picLocks noChangeAspect="1" noChangeArrowheads="1"/>
          </p:cNvPicPr>
          <p:nvPr/>
        </p:nvPicPr>
        <p:blipFill>
          <a:blip r:embed="rId4" cstate="print">
            <a:clrChange>
              <a:clrFrom>
                <a:srgbClr val="FFFFFF"/>
              </a:clrFrom>
              <a:clrTo>
                <a:srgbClr val="FFFFFF">
                  <a:alpha val="0"/>
                </a:srgbClr>
              </a:clrTo>
            </a:clrChange>
          </a:blip>
          <a:srcRect l="19490" t="18500" r="70244" b="64553"/>
          <a:stretch>
            <a:fillRect/>
          </a:stretch>
        </p:blipFill>
        <p:spPr bwMode="auto">
          <a:xfrm>
            <a:off x="7596336" y="1196752"/>
            <a:ext cx="1263165" cy="1173195"/>
          </a:xfrm>
          <a:prstGeom prst="rect">
            <a:avLst/>
          </a:prstGeom>
          <a:noFill/>
          <a:ln w="9525">
            <a:noFill/>
            <a:miter lim="800000"/>
            <a:headEnd/>
            <a:tailEnd/>
          </a:ln>
        </p:spPr>
      </p:pic>
      <p:pic>
        <p:nvPicPr>
          <p:cNvPr id="11" name="Picture 4" descr="http://www.isprambiente.gov.it/images/gallerie-fotografiche/galleria-fotografica-gestione-dellerosione-costiera/010.JPG/image_large"/>
          <p:cNvPicPr>
            <a:picLocks noChangeAspect="1" noChangeArrowheads="1"/>
          </p:cNvPicPr>
          <p:nvPr/>
        </p:nvPicPr>
        <p:blipFill>
          <a:blip r:embed="rId5" cstate="print"/>
          <a:srcRect/>
          <a:stretch>
            <a:fillRect/>
          </a:stretch>
        </p:blipFill>
        <p:spPr bwMode="auto">
          <a:xfrm>
            <a:off x="5148064" y="4149416"/>
            <a:ext cx="3752085" cy="2499931"/>
          </a:xfrm>
          <a:prstGeom prst="rect">
            <a:avLst/>
          </a:prstGeom>
          <a:ln>
            <a:noFill/>
          </a:ln>
          <a:effectLst>
            <a:outerShdw blurRad="292100" dist="139700" dir="2700000" algn="tl" rotWithShape="0">
              <a:srgbClr val="333333">
                <a:alpha val="65000"/>
              </a:srgbClr>
            </a:outerShdw>
          </a:effectLst>
        </p:spPr>
      </p:pic>
      <p:pic>
        <p:nvPicPr>
          <p:cNvPr id="12" name="Picture 2" descr="http://www.isprambiente.gov.it/images/gallerie-fotografiche/galleria-fotografica-gestione-dellerosione-costiera/570.jpg/image_large"/>
          <p:cNvPicPr>
            <a:picLocks noChangeAspect="1" noChangeArrowheads="1"/>
          </p:cNvPicPr>
          <p:nvPr/>
        </p:nvPicPr>
        <p:blipFill>
          <a:blip r:embed="rId6" cstate="print"/>
          <a:srcRect/>
          <a:stretch>
            <a:fillRect/>
          </a:stretch>
        </p:blipFill>
        <p:spPr bwMode="auto">
          <a:xfrm>
            <a:off x="5148064" y="2420888"/>
            <a:ext cx="2485726" cy="1656184"/>
          </a:xfrm>
          <a:prstGeom prst="rect">
            <a:avLst/>
          </a:prstGeom>
          <a:ln>
            <a:noFill/>
          </a:ln>
          <a:effectLst>
            <a:outerShdw blurRad="292100" dist="139700" dir="2700000" algn="tl" rotWithShape="0">
              <a:srgbClr val="333333">
                <a:alpha val="65000"/>
              </a:srgbClr>
            </a:outerShdw>
          </a:effectLst>
        </p:spPr>
      </p:pic>
      <p:pic>
        <p:nvPicPr>
          <p:cNvPr id="10" name="Picture 2" descr="C:\Program Files (x86)\Microsoft Office\MEDIA\CAGCAT10\j0293844.wmf"/>
          <p:cNvPicPr>
            <a:picLocks noChangeAspect="1" noChangeArrowheads="1"/>
          </p:cNvPicPr>
          <p:nvPr/>
        </p:nvPicPr>
        <p:blipFill>
          <a:blip r:embed="rId7" cstate="print"/>
          <a:srcRect/>
          <a:stretch>
            <a:fillRect/>
          </a:stretch>
        </p:blipFill>
        <p:spPr bwMode="auto">
          <a:xfrm>
            <a:off x="3419872" y="2564904"/>
            <a:ext cx="1512168" cy="1589503"/>
          </a:xfrm>
          <a:prstGeom prst="rect">
            <a:avLst/>
          </a:prstGeom>
          <a:noFill/>
        </p:spPr>
      </p:pic>
      <p:pic>
        <p:nvPicPr>
          <p:cNvPr id="15" name="Immagine 14"/>
          <p:cNvPicPr/>
          <p:nvPr/>
        </p:nvPicPr>
        <p:blipFill>
          <a:blip r:embed="rId8" cstate="print"/>
          <a:srcRect/>
          <a:stretch>
            <a:fillRect/>
          </a:stretch>
        </p:blipFill>
        <p:spPr bwMode="auto">
          <a:xfrm>
            <a:off x="251520" y="6237312"/>
            <a:ext cx="1584176" cy="432048"/>
          </a:xfrm>
          <a:prstGeom prst="rect">
            <a:avLst/>
          </a:prstGeom>
          <a:noFill/>
          <a:ln w="9525">
            <a:noFill/>
            <a:miter lim="800000"/>
            <a:headEnd/>
            <a:tailEnd/>
          </a:ln>
        </p:spPr>
      </p:pic>
    </p:spTree>
    <p:extLst>
      <p:ext uri="{BB962C8B-B14F-4D97-AF65-F5344CB8AC3E}">
        <p14:creationId xmlns:p14="http://schemas.microsoft.com/office/powerpoint/2010/main" val="1419938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30213" y="1073150"/>
            <a:ext cx="8281987" cy="430887"/>
          </a:xfrm>
        </p:spPr>
        <p:txBody>
          <a:bodyPr/>
          <a:lstStyle/>
          <a:p>
            <a:r>
              <a:rPr lang="en-US" u="sng" dirty="0" smtClean="0"/>
              <a:t>Main  feedback on Coastal Mapping tools</a:t>
            </a:r>
            <a:endParaRPr lang="en-US" dirty="0" smtClean="0"/>
          </a:p>
        </p:txBody>
      </p:sp>
      <p:sp>
        <p:nvSpPr>
          <p:cNvPr id="11" name="Rettangolo 10"/>
          <p:cNvSpPr/>
          <p:nvPr/>
        </p:nvSpPr>
        <p:spPr>
          <a:xfrm>
            <a:off x="2051720" y="2636912"/>
            <a:ext cx="6624736" cy="523220"/>
          </a:xfrm>
          <a:prstGeom prst="rect">
            <a:avLst/>
          </a:prstGeom>
        </p:spPr>
        <p:txBody>
          <a:bodyPr wrap="square">
            <a:spAutoFit/>
          </a:bodyPr>
          <a:lstStyle/>
          <a:p>
            <a:r>
              <a:rPr lang="en-US" sz="1400" dirty="0" smtClean="0">
                <a:solidFill>
                  <a:schemeClr val="accent2"/>
                </a:solidFill>
              </a:rPr>
              <a:t>….. partially interested because of the geographic scale. A more detailed geographic scale for local uses would have been appreciated.</a:t>
            </a:r>
            <a:endParaRPr lang="en-US" sz="1400" dirty="0">
              <a:solidFill>
                <a:schemeClr val="accent2"/>
              </a:solidFill>
            </a:endParaRPr>
          </a:p>
        </p:txBody>
      </p:sp>
      <p:pic>
        <p:nvPicPr>
          <p:cNvPr id="7" name="Picture 2" descr="C:\Program Files (x86)\Microsoft Office\MEDIA\CAGCAT10\j0293844.wmf"/>
          <p:cNvPicPr>
            <a:picLocks noChangeAspect="1" noChangeArrowheads="1"/>
          </p:cNvPicPr>
          <p:nvPr/>
        </p:nvPicPr>
        <p:blipFill>
          <a:blip r:embed="rId2" cstate="print"/>
          <a:srcRect/>
          <a:stretch>
            <a:fillRect/>
          </a:stretch>
        </p:blipFill>
        <p:spPr bwMode="auto">
          <a:xfrm>
            <a:off x="1475656" y="2636912"/>
            <a:ext cx="453480" cy="476672"/>
          </a:xfrm>
          <a:prstGeom prst="rect">
            <a:avLst/>
          </a:prstGeom>
          <a:noFill/>
        </p:spPr>
      </p:pic>
      <p:pic>
        <p:nvPicPr>
          <p:cNvPr id="10" name="Picture 2" descr="C:\Program Files (x86)\Microsoft Office\MEDIA\CAGCAT10\j0293844.wmf"/>
          <p:cNvPicPr>
            <a:picLocks noChangeAspect="1" noChangeArrowheads="1"/>
          </p:cNvPicPr>
          <p:nvPr/>
        </p:nvPicPr>
        <p:blipFill>
          <a:blip r:embed="rId2" cstate="print"/>
          <a:srcRect/>
          <a:stretch>
            <a:fillRect/>
          </a:stretch>
        </p:blipFill>
        <p:spPr bwMode="auto">
          <a:xfrm>
            <a:off x="1907704" y="3501008"/>
            <a:ext cx="453480" cy="476672"/>
          </a:xfrm>
          <a:prstGeom prst="rect">
            <a:avLst/>
          </a:prstGeom>
          <a:noFill/>
        </p:spPr>
      </p:pic>
      <p:pic>
        <p:nvPicPr>
          <p:cNvPr id="13" name="Picture 2" descr="C:\Program Files (x86)\Microsoft Office\MEDIA\CAGCAT10\j0293844.wmf"/>
          <p:cNvPicPr>
            <a:picLocks noChangeAspect="1" noChangeArrowheads="1"/>
          </p:cNvPicPr>
          <p:nvPr/>
        </p:nvPicPr>
        <p:blipFill>
          <a:blip r:embed="rId2" cstate="print"/>
          <a:srcRect/>
          <a:stretch>
            <a:fillRect/>
          </a:stretch>
        </p:blipFill>
        <p:spPr bwMode="auto">
          <a:xfrm>
            <a:off x="2339752" y="4437112"/>
            <a:ext cx="453480" cy="476672"/>
          </a:xfrm>
          <a:prstGeom prst="rect">
            <a:avLst/>
          </a:prstGeom>
          <a:noFill/>
        </p:spPr>
      </p:pic>
      <p:pic>
        <p:nvPicPr>
          <p:cNvPr id="14" name="Picture 2" descr="C:\Program Files (x86)\Microsoft Office\MEDIA\CAGCAT10\j0293844.wmf"/>
          <p:cNvPicPr>
            <a:picLocks noChangeAspect="1" noChangeArrowheads="1"/>
          </p:cNvPicPr>
          <p:nvPr/>
        </p:nvPicPr>
        <p:blipFill>
          <a:blip r:embed="rId2" cstate="print"/>
          <a:srcRect/>
          <a:stretch>
            <a:fillRect/>
          </a:stretch>
        </p:blipFill>
        <p:spPr bwMode="auto">
          <a:xfrm>
            <a:off x="2915816" y="5445224"/>
            <a:ext cx="453480" cy="476672"/>
          </a:xfrm>
          <a:prstGeom prst="rect">
            <a:avLst/>
          </a:prstGeom>
          <a:noFill/>
        </p:spPr>
      </p:pic>
      <p:sp>
        <p:nvSpPr>
          <p:cNvPr id="15" name="Rettangolo 14"/>
          <p:cNvSpPr/>
          <p:nvPr/>
        </p:nvSpPr>
        <p:spPr>
          <a:xfrm>
            <a:off x="2339752" y="3501008"/>
            <a:ext cx="6445224" cy="523220"/>
          </a:xfrm>
          <a:prstGeom prst="rect">
            <a:avLst/>
          </a:prstGeom>
        </p:spPr>
        <p:txBody>
          <a:bodyPr wrap="square">
            <a:spAutoFit/>
          </a:bodyPr>
          <a:lstStyle/>
          <a:p>
            <a:r>
              <a:rPr lang="en-US" sz="1400" dirty="0" smtClean="0">
                <a:solidFill>
                  <a:schemeClr val="accent2"/>
                </a:solidFill>
              </a:rPr>
              <a:t>….. in order to be a full DSS,  the Algorithm should take account of the survey costs and be able to compare them too.</a:t>
            </a:r>
            <a:endParaRPr lang="en-US" sz="1400" dirty="0">
              <a:solidFill>
                <a:schemeClr val="accent2"/>
              </a:solidFill>
            </a:endParaRPr>
          </a:p>
        </p:txBody>
      </p:sp>
      <p:sp>
        <p:nvSpPr>
          <p:cNvPr id="16" name="Rettangolo 15"/>
          <p:cNvSpPr/>
          <p:nvPr/>
        </p:nvSpPr>
        <p:spPr>
          <a:xfrm>
            <a:off x="2843808" y="4437112"/>
            <a:ext cx="5905672" cy="738664"/>
          </a:xfrm>
          <a:prstGeom prst="rect">
            <a:avLst/>
          </a:prstGeom>
        </p:spPr>
        <p:txBody>
          <a:bodyPr wrap="square">
            <a:spAutoFit/>
          </a:bodyPr>
          <a:lstStyle/>
          <a:p>
            <a:r>
              <a:rPr lang="en-US" sz="1400" dirty="0" smtClean="0">
                <a:solidFill>
                  <a:schemeClr val="accent2"/>
                </a:solidFill>
              </a:rPr>
              <a:t>….. utilization of some other technology (like single beam) in the case of beach profile monitoring for the evaluation of very shallow water morphology</a:t>
            </a:r>
            <a:endParaRPr lang="en-US" sz="1400" dirty="0">
              <a:solidFill>
                <a:schemeClr val="accent2"/>
              </a:solidFill>
            </a:endParaRPr>
          </a:p>
        </p:txBody>
      </p:sp>
      <p:sp>
        <p:nvSpPr>
          <p:cNvPr id="17" name="Rettangolo 16"/>
          <p:cNvSpPr/>
          <p:nvPr/>
        </p:nvSpPr>
        <p:spPr>
          <a:xfrm>
            <a:off x="3419872" y="5445224"/>
            <a:ext cx="5184576" cy="954107"/>
          </a:xfrm>
          <a:prstGeom prst="rect">
            <a:avLst/>
          </a:prstGeom>
        </p:spPr>
        <p:txBody>
          <a:bodyPr wrap="square">
            <a:spAutoFit/>
          </a:bodyPr>
          <a:lstStyle/>
          <a:p>
            <a:r>
              <a:rPr lang="en-US" sz="1400" dirty="0" smtClean="0">
                <a:solidFill>
                  <a:schemeClr val="accent2"/>
                </a:solidFill>
              </a:rPr>
              <a:t>…all regional authorities expressed their interest in collecting and sharing coastal mapping data if they can be used for the production of thematic maps in the context of integrated coastal zone management. </a:t>
            </a:r>
            <a:endParaRPr lang="en-US" sz="1400" dirty="0">
              <a:solidFill>
                <a:schemeClr val="accent2"/>
              </a:solidFill>
            </a:endParaRPr>
          </a:p>
        </p:txBody>
      </p:sp>
      <p:sp>
        <p:nvSpPr>
          <p:cNvPr id="18" name="Rettangolo 17"/>
          <p:cNvSpPr/>
          <p:nvPr/>
        </p:nvSpPr>
        <p:spPr>
          <a:xfrm>
            <a:off x="1691680" y="1844824"/>
            <a:ext cx="6624736" cy="523220"/>
          </a:xfrm>
          <a:prstGeom prst="rect">
            <a:avLst/>
          </a:prstGeom>
        </p:spPr>
        <p:txBody>
          <a:bodyPr wrap="square">
            <a:spAutoFit/>
          </a:bodyPr>
          <a:lstStyle/>
          <a:p>
            <a:r>
              <a:rPr lang="en-US" sz="1400" dirty="0" smtClean="0">
                <a:solidFill>
                  <a:schemeClr val="accent2"/>
                </a:solidFill>
              </a:rPr>
              <a:t>.... the evaluation of the quality of the proposed tools was positive for all interviewed….</a:t>
            </a:r>
            <a:endParaRPr lang="en-US" sz="1400" dirty="0">
              <a:solidFill>
                <a:schemeClr val="accent2"/>
              </a:solidFill>
            </a:endParaRPr>
          </a:p>
        </p:txBody>
      </p:sp>
      <p:pic>
        <p:nvPicPr>
          <p:cNvPr id="19" name="Picture 2" descr="C:\Program Files (x86)\Microsoft Office\MEDIA\CAGCAT10\j0293844.wmf"/>
          <p:cNvPicPr>
            <a:picLocks noChangeAspect="1" noChangeArrowheads="1"/>
          </p:cNvPicPr>
          <p:nvPr/>
        </p:nvPicPr>
        <p:blipFill>
          <a:blip r:embed="rId2" cstate="print"/>
          <a:srcRect/>
          <a:stretch>
            <a:fillRect/>
          </a:stretch>
        </p:blipFill>
        <p:spPr bwMode="auto">
          <a:xfrm>
            <a:off x="1115616" y="1844824"/>
            <a:ext cx="453480" cy="476672"/>
          </a:xfrm>
          <a:prstGeom prst="rect">
            <a:avLst/>
          </a:prstGeom>
          <a:noFill/>
        </p:spPr>
      </p:pic>
    </p:spTree>
    <p:extLst>
      <p:ext uri="{BB962C8B-B14F-4D97-AF65-F5344CB8AC3E}">
        <p14:creationId xmlns:p14="http://schemas.microsoft.com/office/powerpoint/2010/main" val="2034975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Text Placeholder 2"/>
          <p:cNvSpPr>
            <a:spLocks noGrp="1"/>
          </p:cNvSpPr>
          <p:nvPr>
            <p:ph type="body" sz="quarter" idx="12"/>
          </p:nvPr>
        </p:nvSpPr>
        <p:spPr>
          <a:xfrm>
            <a:off x="431800" y="1844824"/>
            <a:ext cx="8280400" cy="4464495"/>
          </a:xfrm>
        </p:spPr>
        <p:txBody>
          <a:bodyPr>
            <a:normAutofit/>
          </a:bodyPr>
          <a:lstStyle/>
          <a:p>
            <a:pPr marL="270000" lvl="1">
              <a:spcBef>
                <a:spcPts val="600"/>
              </a:spcBef>
              <a:buFont typeface="Verdana" pitchFamily="34" charset="0"/>
              <a:buChar char="•"/>
            </a:pPr>
            <a:r>
              <a:rPr lang="fr-FR" altLang="fr-FR" sz="2400" dirty="0" err="1" smtClean="0"/>
              <a:t>Assess</a:t>
            </a:r>
            <a:r>
              <a:rPr lang="fr-FR" altLang="fr-FR" sz="2400" dirty="0" smtClean="0"/>
              <a:t> </a:t>
            </a:r>
            <a:r>
              <a:rPr lang="fr-FR" altLang="fr-FR" sz="2400" dirty="0"/>
              <a:t>the </a:t>
            </a:r>
            <a:r>
              <a:rPr lang="fr-FR" altLang="fr-FR" sz="2400" dirty="0" err="1"/>
              <a:t>current</a:t>
            </a:r>
            <a:r>
              <a:rPr lang="fr-FR" altLang="fr-FR" sz="2400" dirty="0"/>
              <a:t> </a:t>
            </a:r>
            <a:r>
              <a:rPr lang="fr-FR" altLang="fr-FR" sz="2400" dirty="0" err="1"/>
              <a:t>availability</a:t>
            </a:r>
            <a:r>
              <a:rPr lang="fr-FR" altLang="fr-FR" sz="2400" dirty="0"/>
              <a:t> of digital </a:t>
            </a:r>
            <a:r>
              <a:rPr lang="fr-FR" altLang="fr-FR" sz="2400" dirty="0" err="1"/>
              <a:t>coastal</a:t>
            </a:r>
            <a:r>
              <a:rPr lang="fr-FR" altLang="fr-FR" sz="2400" dirty="0"/>
              <a:t> </a:t>
            </a:r>
            <a:r>
              <a:rPr lang="fr-FR" altLang="fr-FR" sz="2400" dirty="0" err="1"/>
              <a:t>maps</a:t>
            </a:r>
            <a:r>
              <a:rPr lang="fr-FR" altLang="fr-FR" sz="2400" dirty="0"/>
              <a:t> in the EU</a:t>
            </a:r>
          </a:p>
          <a:p>
            <a:pPr marL="270000" lvl="1">
              <a:spcBef>
                <a:spcPts val="600"/>
              </a:spcBef>
              <a:buFont typeface="Verdana" pitchFamily="34" charset="0"/>
              <a:buChar char="•"/>
            </a:pPr>
            <a:endParaRPr lang="fr-FR" altLang="fr-FR" sz="2400" dirty="0" smtClean="0"/>
          </a:p>
          <a:p>
            <a:pPr marL="270000" lvl="1">
              <a:spcBef>
                <a:spcPts val="600"/>
              </a:spcBef>
              <a:buFont typeface="Verdana" pitchFamily="34" charset="0"/>
              <a:buChar char="•"/>
            </a:pPr>
            <a:r>
              <a:rPr lang="fr-FR" altLang="fr-FR" sz="2400" dirty="0" err="1" smtClean="0"/>
              <a:t>Disseminate</a:t>
            </a:r>
            <a:r>
              <a:rPr lang="fr-FR" altLang="fr-FR" sz="2400" dirty="0" smtClean="0"/>
              <a:t> </a:t>
            </a:r>
            <a:r>
              <a:rPr lang="fr-FR" altLang="fr-FR" sz="2400" dirty="0" err="1"/>
              <a:t>this</a:t>
            </a:r>
            <a:r>
              <a:rPr lang="fr-FR" altLang="fr-FR" sz="2400" dirty="0"/>
              <a:t> information by </a:t>
            </a:r>
            <a:r>
              <a:rPr lang="fr-FR" altLang="fr-FR" sz="2400" dirty="0" err="1"/>
              <a:t>EMODnet</a:t>
            </a:r>
            <a:endParaRPr lang="fr-FR" altLang="fr-FR" sz="2400" dirty="0"/>
          </a:p>
          <a:p>
            <a:pPr marL="270000" lvl="1">
              <a:spcBef>
                <a:spcPts val="600"/>
              </a:spcBef>
              <a:buFont typeface="Verdana" pitchFamily="34" charset="0"/>
              <a:buChar char="•"/>
            </a:pPr>
            <a:endParaRPr lang="fr-FR" altLang="fr-FR" sz="2400" dirty="0" smtClean="0"/>
          </a:p>
          <a:p>
            <a:pPr marL="270000" lvl="1">
              <a:spcBef>
                <a:spcPts val="600"/>
              </a:spcBef>
              <a:buFont typeface="Verdana" pitchFamily="34" charset="0"/>
              <a:buChar char="•"/>
            </a:pPr>
            <a:r>
              <a:rPr lang="fr-FR" altLang="fr-FR" sz="2400" dirty="0" err="1" smtClean="0"/>
              <a:t>Share</a:t>
            </a:r>
            <a:r>
              <a:rPr lang="fr-FR" altLang="fr-FR" sz="2400" dirty="0" smtClean="0"/>
              <a:t> </a:t>
            </a:r>
            <a:r>
              <a:rPr lang="fr-FR" altLang="fr-FR" sz="2400" dirty="0" err="1"/>
              <a:t>experience</a:t>
            </a:r>
            <a:r>
              <a:rPr lang="fr-FR" altLang="fr-FR" sz="2400" dirty="0"/>
              <a:t> of </a:t>
            </a:r>
            <a:r>
              <a:rPr lang="fr-FR" altLang="fr-FR" sz="2400" dirty="0" err="1"/>
              <a:t>coastal</a:t>
            </a:r>
            <a:r>
              <a:rPr lang="fr-FR" altLang="fr-FR" sz="2400" dirty="0"/>
              <a:t> </a:t>
            </a:r>
            <a:r>
              <a:rPr lang="fr-FR" altLang="fr-FR" sz="2400" dirty="0" err="1"/>
              <a:t>mapping</a:t>
            </a:r>
            <a:r>
              <a:rPr lang="fr-FR" altLang="fr-FR" sz="2400" dirty="0"/>
              <a:t> in the EU</a:t>
            </a:r>
          </a:p>
          <a:p>
            <a:pPr marL="270000" lvl="1">
              <a:spcBef>
                <a:spcPts val="600"/>
              </a:spcBef>
              <a:buFont typeface="Verdana" pitchFamily="34" charset="0"/>
              <a:buChar char="•"/>
            </a:pPr>
            <a:endParaRPr lang="fr-FR" altLang="fr-FR" sz="2400" dirty="0" smtClean="0"/>
          </a:p>
          <a:p>
            <a:pPr marL="270000" lvl="1">
              <a:spcBef>
                <a:spcPts val="600"/>
              </a:spcBef>
              <a:buFont typeface="Verdana" pitchFamily="34" charset="0"/>
              <a:buChar char="•"/>
            </a:pPr>
            <a:r>
              <a:rPr lang="fr-FR" altLang="fr-FR" sz="2400" dirty="0" err="1" smtClean="0"/>
              <a:t>Develop</a:t>
            </a:r>
            <a:r>
              <a:rPr lang="fr-FR" altLang="fr-FR" sz="2400" dirty="0" smtClean="0"/>
              <a:t> </a:t>
            </a:r>
            <a:r>
              <a:rPr lang="fr-FR" altLang="fr-FR" sz="2400" dirty="0"/>
              <a:t>standards for best practices</a:t>
            </a:r>
          </a:p>
          <a:p>
            <a:pPr marL="270000" lvl="1">
              <a:spcBef>
                <a:spcPts val="600"/>
              </a:spcBef>
              <a:buFont typeface="Verdana" pitchFamily="34" charset="0"/>
              <a:buChar char="•"/>
            </a:pPr>
            <a:endParaRPr lang="fr-FR" altLang="fr-FR" sz="2400" dirty="0" smtClean="0"/>
          </a:p>
          <a:p>
            <a:pPr marL="270000" lvl="1">
              <a:spcBef>
                <a:spcPts val="600"/>
              </a:spcBef>
              <a:buFont typeface="Verdana" pitchFamily="34" charset="0"/>
              <a:buChar char="•"/>
            </a:pPr>
            <a:r>
              <a:rPr lang="fr-FR" altLang="fr-FR" sz="2400" dirty="0" smtClean="0"/>
              <a:t>Propose </a:t>
            </a:r>
            <a:r>
              <a:rPr lang="fr-FR" altLang="fr-FR" sz="2400" dirty="0"/>
              <a:t>how a </a:t>
            </a:r>
            <a:r>
              <a:rPr lang="fr-FR" altLang="fr-FR" sz="2400"/>
              <a:t>future </a:t>
            </a:r>
            <a:r>
              <a:rPr lang="fr-FR" altLang="fr-FR" sz="2400" smtClean="0"/>
              <a:t>JECMaP </a:t>
            </a:r>
            <a:r>
              <a:rPr lang="fr-FR" altLang="fr-FR" sz="2400" dirty="0" err="1"/>
              <a:t>could</a:t>
            </a:r>
            <a:r>
              <a:rPr lang="fr-FR" altLang="fr-FR" sz="2400" dirty="0"/>
              <a:t> </a:t>
            </a:r>
            <a:r>
              <a:rPr lang="fr-FR" altLang="fr-FR" sz="2400" dirty="0" err="1"/>
              <a:t>operate</a:t>
            </a:r>
            <a:endParaRPr lang="fr-FR" altLang="fr-FR" sz="2400" dirty="0"/>
          </a:p>
          <a:p>
            <a:endParaRPr lang="en-US" dirty="0" smtClean="0"/>
          </a:p>
        </p:txBody>
      </p:sp>
    </p:spTree>
    <p:extLst>
      <p:ext uri="{BB962C8B-B14F-4D97-AF65-F5344CB8AC3E}">
        <p14:creationId xmlns:p14="http://schemas.microsoft.com/office/powerpoint/2010/main" val="22196427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073150"/>
            <a:ext cx="8281987" cy="1292662"/>
          </a:xfrm>
        </p:spPr>
        <p:txBody>
          <a:bodyPr/>
          <a:lstStyle/>
          <a:p>
            <a:r>
              <a:rPr lang="en-IE" dirty="0"/>
              <a:t>WP3.1/3.3 – Data Governance and Economic Models</a:t>
            </a:r>
            <a:br>
              <a:rPr lang="en-IE" dirty="0"/>
            </a:br>
            <a:endParaRPr lang="en-IE" dirty="0"/>
          </a:p>
        </p:txBody>
      </p:sp>
      <p:sp>
        <p:nvSpPr>
          <p:cNvPr id="3" name="Text Placeholder 2"/>
          <p:cNvSpPr>
            <a:spLocks noGrp="1"/>
          </p:cNvSpPr>
          <p:nvPr>
            <p:ph type="body" sz="quarter" idx="12"/>
          </p:nvPr>
        </p:nvSpPr>
        <p:spPr>
          <a:xfrm>
            <a:off x="431800" y="2276872"/>
            <a:ext cx="8280400" cy="4032447"/>
          </a:xfrm>
        </p:spPr>
        <p:txBody>
          <a:bodyPr/>
          <a:lstStyle/>
          <a:p>
            <a:pPr lvl="1">
              <a:lnSpc>
                <a:spcPct val="150000"/>
              </a:lnSpc>
            </a:pPr>
            <a:r>
              <a:rPr lang="en-IE" sz="2800" dirty="0" smtClean="0"/>
              <a:t>Questionnaire sent to all partners – collated in report.</a:t>
            </a:r>
          </a:p>
          <a:p>
            <a:pPr lvl="1">
              <a:lnSpc>
                <a:spcPct val="150000"/>
              </a:lnSpc>
            </a:pPr>
            <a:r>
              <a:rPr lang="en-IE" sz="2800" dirty="0" smtClean="0"/>
              <a:t>19 respondents from 15 countries</a:t>
            </a:r>
          </a:p>
          <a:p>
            <a:pPr lvl="1">
              <a:lnSpc>
                <a:spcPct val="150000"/>
              </a:lnSpc>
            </a:pPr>
            <a:r>
              <a:rPr lang="en-IE" sz="2800" dirty="0" smtClean="0"/>
              <a:t>Predominantly Hydrographic Organisations</a:t>
            </a:r>
          </a:p>
          <a:p>
            <a:pPr lvl="1"/>
            <a:endParaRPr lang="en-IE" dirty="0"/>
          </a:p>
        </p:txBody>
      </p:sp>
    </p:spTree>
    <p:extLst>
      <p:ext uri="{BB962C8B-B14F-4D97-AF65-F5344CB8AC3E}">
        <p14:creationId xmlns:p14="http://schemas.microsoft.com/office/powerpoint/2010/main" val="7766890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Partners</a:t>
            </a:r>
            <a:endParaRPr lang="en-IE" dirty="0"/>
          </a:p>
        </p:txBody>
      </p:sp>
      <p:sp>
        <p:nvSpPr>
          <p:cNvPr id="3" name="Text Placeholder 2"/>
          <p:cNvSpPr>
            <a:spLocks noGrp="1"/>
          </p:cNvSpPr>
          <p:nvPr>
            <p:ph type="body" sz="quarter" idx="12"/>
          </p:nvPr>
        </p:nvSpPr>
        <p:spPr/>
        <p:txBody>
          <a:bodyPr>
            <a:normAutofit/>
          </a:bodyPr>
          <a:lstStyle/>
          <a:p>
            <a:r>
              <a:rPr lang="en-GB" sz="1000" dirty="0"/>
              <a:t>FRANCE – </a:t>
            </a:r>
            <a:r>
              <a:rPr lang="fr-FR" sz="1000" dirty="0"/>
              <a:t>Naval Hydrographic and Oceanographic Service</a:t>
            </a:r>
            <a:r>
              <a:rPr lang="fr-FR" sz="1000" b="1" dirty="0"/>
              <a:t> </a:t>
            </a:r>
            <a:r>
              <a:rPr lang="fr-FR" sz="1000" dirty="0"/>
              <a:t>(SHOM)</a:t>
            </a:r>
            <a:endParaRPr lang="en-IE" sz="1000" dirty="0"/>
          </a:p>
          <a:p>
            <a:r>
              <a:rPr lang="en-GB" sz="1000" dirty="0"/>
              <a:t>BELGIUM – Coastal Division (MDK)</a:t>
            </a:r>
            <a:endParaRPr lang="en-IE" sz="1000" dirty="0"/>
          </a:p>
          <a:p>
            <a:r>
              <a:rPr lang="en-GB" sz="1000" dirty="0"/>
              <a:t>ESTONIA – Estonian Maritime Administration (EMA)</a:t>
            </a:r>
            <a:endParaRPr lang="en-IE" sz="1000" dirty="0"/>
          </a:p>
          <a:p>
            <a:r>
              <a:rPr lang="en-GB" sz="1000" dirty="0" smtClean="0"/>
              <a:t>GERMANY </a:t>
            </a:r>
            <a:r>
              <a:rPr lang="en-GB" sz="1000" dirty="0"/>
              <a:t>– Federal Maritime and Hydrographic Agency (Bundesamt für Seeschifffahrt und Hydrographie) (BSH)</a:t>
            </a:r>
            <a:endParaRPr lang="en-IE" sz="1000" dirty="0"/>
          </a:p>
          <a:p>
            <a:r>
              <a:rPr lang="en-GB" sz="1000" dirty="0"/>
              <a:t>GREECE – Hellenic Navy Hydrographic Service (HNHS)</a:t>
            </a:r>
            <a:endParaRPr lang="en-IE" sz="1000" dirty="0"/>
          </a:p>
          <a:p>
            <a:r>
              <a:rPr lang="en-GB" sz="1000" dirty="0"/>
              <a:t>IRELAND – Geological Survey of Ireland (GSI)</a:t>
            </a:r>
            <a:endParaRPr lang="en-IE" sz="1000" dirty="0"/>
          </a:p>
          <a:p>
            <a:r>
              <a:rPr lang="en-GB" sz="1000" dirty="0"/>
              <a:t>ITALY – Institute for Environmental Protection and Research (ISPRA)</a:t>
            </a:r>
            <a:endParaRPr lang="en-IE" sz="1000" dirty="0"/>
          </a:p>
          <a:p>
            <a:r>
              <a:rPr lang="fr-FR" sz="1000" dirty="0"/>
              <a:t>ITALY – Italian Hydrographic Institute (Istituto Idrografico della Marina) (IIM)</a:t>
            </a:r>
            <a:endParaRPr lang="en-IE" sz="1000" dirty="0"/>
          </a:p>
          <a:p>
            <a:r>
              <a:rPr lang="en-GB" sz="1000" dirty="0"/>
              <a:t>ITALY – Latium Region (LAZIO)</a:t>
            </a:r>
            <a:endParaRPr lang="en-IE" sz="1000" dirty="0"/>
          </a:p>
          <a:p>
            <a:r>
              <a:rPr lang="en-GB" sz="1000" dirty="0"/>
              <a:t>LATVIA – Maritime Administration of Latvia (MAL)</a:t>
            </a:r>
            <a:endParaRPr lang="en-IE" sz="1000" dirty="0"/>
          </a:p>
          <a:p>
            <a:r>
              <a:rPr lang="en-GB" sz="1000" dirty="0"/>
              <a:t>LITHUANIA – Lithuanian Maritime Safety Administration (LMSA)</a:t>
            </a:r>
            <a:endParaRPr lang="en-IE" sz="1000" dirty="0"/>
          </a:p>
          <a:p>
            <a:r>
              <a:rPr lang="en-GB" sz="1000" dirty="0" smtClean="0"/>
              <a:t>THE </a:t>
            </a:r>
            <a:r>
              <a:rPr lang="en-GB" sz="1000" dirty="0"/>
              <a:t>NETHERLANDS – Rijkswaterstaat</a:t>
            </a:r>
            <a:endParaRPr lang="en-IE" sz="1000" dirty="0"/>
          </a:p>
          <a:p>
            <a:r>
              <a:rPr lang="en-GB" sz="1000" dirty="0"/>
              <a:t>NORWAY – Norwegian Hydrographic Service (NHS, NMA)</a:t>
            </a:r>
            <a:endParaRPr lang="en-IE" sz="1000" dirty="0"/>
          </a:p>
          <a:p>
            <a:r>
              <a:rPr lang="en-GB" sz="1000" dirty="0"/>
              <a:t>PORTUGAL – Instituto Hidrográfico (IHPT)</a:t>
            </a:r>
            <a:endParaRPr lang="en-IE" sz="1000" dirty="0"/>
          </a:p>
          <a:p>
            <a:r>
              <a:rPr lang="en-GB" sz="1000" dirty="0"/>
              <a:t>ROMANIA – Danube Delta National Institute for Research and Development (DDNI)</a:t>
            </a:r>
            <a:endParaRPr lang="en-IE" sz="1000" dirty="0"/>
          </a:p>
          <a:p>
            <a:r>
              <a:rPr lang="en-GB" sz="1000" dirty="0"/>
              <a:t>ROMANIA – National Institute for Marine Geology and Geo – ecology (GeoEcoMar) </a:t>
            </a:r>
            <a:endParaRPr lang="en-IE" sz="1000" dirty="0"/>
          </a:p>
          <a:p>
            <a:r>
              <a:rPr lang="it-IT" sz="1000" dirty="0"/>
              <a:t>SLOVENIA – Geodetic Institute of Slovenia (GIS)</a:t>
            </a:r>
            <a:endParaRPr lang="en-IE" sz="1000" dirty="0"/>
          </a:p>
          <a:p>
            <a:r>
              <a:rPr lang="en-GB" sz="1000" dirty="0"/>
              <a:t>SWEDEN – Swedish Maritime Administration (SMA)</a:t>
            </a:r>
            <a:endParaRPr lang="en-IE" sz="1000" dirty="0"/>
          </a:p>
          <a:p>
            <a:endParaRPr lang="en-IE"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156176" y="2708920"/>
            <a:ext cx="2987824" cy="2808312"/>
          </a:xfrm>
          <a:prstGeom prst="rect">
            <a:avLst/>
          </a:prstGeom>
        </p:spPr>
      </p:pic>
    </p:spTree>
    <p:extLst>
      <p:ext uri="{BB962C8B-B14F-4D97-AF65-F5344CB8AC3E}">
        <p14:creationId xmlns:p14="http://schemas.microsoft.com/office/powerpoint/2010/main" val="23741509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908720"/>
            <a:ext cx="8281987" cy="430213"/>
          </a:xfrm>
        </p:spPr>
        <p:txBody>
          <a:bodyPr/>
          <a:lstStyle/>
          <a:p>
            <a:r>
              <a:rPr lang="en-IE" dirty="0" smtClean="0"/>
              <a:t>Results for governance</a:t>
            </a:r>
            <a:endParaRPr lang="fr-FR" dirty="0"/>
          </a:p>
        </p:txBody>
      </p:sp>
      <p:sp>
        <p:nvSpPr>
          <p:cNvPr id="3" name="Espace réservé du texte 2"/>
          <p:cNvSpPr>
            <a:spLocks noGrp="1"/>
          </p:cNvSpPr>
          <p:nvPr>
            <p:ph type="body" sz="quarter" idx="12"/>
          </p:nvPr>
        </p:nvSpPr>
        <p:spPr>
          <a:xfrm>
            <a:off x="431800" y="1412776"/>
            <a:ext cx="8280400" cy="5040560"/>
          </a:xfrm>
        </p:spPr>
        <p:txBody>
          <a:bodyPr>
            <a:normAutofit fontScale="92500" lnSpcReduction="20000"/>
          </a:bodyPr>
          <a:lstStyle/>
          <a:p>
            <a:pPr algn="just">
              <a:spcAft>
                <a:spcPts val="600"/>
              </a:spcAft>
            </a:pPr>
            <a:r>
              <a:rPr lang="fr-FR" sz="2000" dirty="0" smtClean="0">
                <a:latin typeface="Verdana" pitchFamily="34" charset="0"/>
                <a:ea typeface="Verdana" pitchFamily="34" charset="0"/>
                <a:cs typeface="Verdana" pitchFamily="34" charset="0"/>
              </a:rPr>
              <a:t>The first </a:t>
            </a:r>
            <a:r>
              <a:rPr lang="fr-FR" sz="2000" dirty="0" err="1" smtClean="0">
                <a:latin typeface="Verdana" pitchFamily="34" charset="0"/>
                <a:ea typeface="Verdana" pitchFamily="34" charset="0"/>
                <a:cs typeface="Verdana" pitchFamily="34" charset="0"/>
              </a:rPr>
              <a:t>result</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is</a:t>
            </a:r>
            <a:r>
              <a:rPr lang="fr-FR" sz="2000" dirty="0" smtClean="0">
                <a:latin typeface="Verdana" pitchFamily="34" charset="0"/>
                <a:ea typeface="Verdana" pitchFamily="34" charset="0"/>
                <a:cs typeface="Verdana" pitchFamily="34" charset="0"/>
              </a:rPr>
              <a:t> an </a:t>
            </a:r>
            <a:r>
              <a:rPr lang="fr-FR" sz="2000" dirty="0" err="1" smtClean="0">
                <a:latin typeface="Verdana" pitchFamily="34" charset="0"/>
                <a:ea typeface="Verdana" pitchFamily="34" charset="0"/>
                <a:cs typeface="Verdana" pitchFamily="34" charset="0"/>
              </a:rPr>
              <a:t>heterogeneity</a:t>
            </a:r>
            <a:r>
              <a:rPr lang="fr-FR" sz="2000" dirty="0" smtClean="0">
                <a:latin typeface="Verdana" pitchFamily="34" charset="0"/>
                <a:ea typeface="Verdana" pitchFamily="34" charset="0"/>
                <a:cs typeface="Verdana" pitchFamily="34" charset="0"/>
              </a:rPr>
              <a:t> in perception and </a:t>
            </a:r>
            <a:r>
              <a:rPr lang="fr-FR" sz="2000" dirty="0" err="1" smtClean="0">
                <a:latin typeface="Verdana" pitchFamily="34" charset="0"/>
                <a:ea typeface="Verdana" pitchFamily="34" charset="0"/>
                <a:cs typeface="Verdana" pitchFamily="34" charset="0"/>
              </a:rPr>
              <a:t>definition</a:t>
            </a:r>
            <a:r>
              <a:rPr lang="fr-FR" sz="2000" dirty="0" smtClean="0">
                <a:latin typeface="Verdana" pitchFamily="34" charset="0"/>
                <a:ea typeface="Verdana" pitchFamily="34" charset="0"/>
                <a:cs typeface="Verdana" pitchFamily="34" charset="0"/>
              </a:rPr>
              <a:t> of the </a:t>
            </a:r>
            <a:r>
              <a:rPr lang="fr-FR" sz="2000" dirty="0" err="1" smtClean="0">
                <a:latin typeface="Verdana" pitchFamily="34" charset="0"/>
                <a:ea typeface="Verdana" pitchFamily="34" charset="0"/>
                <a:cs typeface="Verdana" pitchFamily="34" charset="0"/>
              </a:rPr>
              <a:t>coastal</a:t>
            </a:r>
            <a:r>
              <a:rPr lang="fr-FR" sz="2000" dirty="0" smtClean="0">
                <a:latin typeface="Verdana" pitchFamily="34" charset="0"/>
                <a:ea typeface="Verdana" pitchFamily="34" charset="0"/>
                <a:cs typeface="Verdana" pitchFamily="34" charset="0"/>
              </a:rPr>
              <a:t> area (</a:t>
            </a:r>
            <a:r>
              <a:rPr lang="fr-FR" sz="2000" dirty="0" err="1" smtClean="0">
                <a:latin typeface="Verdana" pitchFamily="34" charset="0"/>
                <a:ea typeface="Verdana" pitchFamily="34" charset="0"/>
                <a:cs typeface="Verdana" pitchFamily="34" charset="0"/>
              </a:rPr>
              <a:t>depth</a:t>
            </a:r>
            <a:r>
              <a:rPr lang="fr-FR" sz="2000" dirty="0" smtClean="0">
                <a:latin typeface="Verdana" pitchFamily="34" charset="0"/>
                <a:ea typeface="Verdana" pitchFamily="34" charset="0"/>
                <a:cs typeface="Verdana" pitchFamily="34" charset="0"/>
              </a:rPr>
              <a:t> or distance, not the </a:t>
            </a:r>
            <a:r>
              <a:rPr lang="fr-FR" sz="2000" dirty="0" err="1" smtClean="0">
                <a:latin typeface="Verdana" pitchFamily="34" charset="0"/>
                <a:ea typeface="Verdana" pitchFamily="34" charset="0"/>
                <a:cs typeface="Verdana" pitchFamily="34" charset="0"/>
              </a:rPr>
              <a:t>same</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coastal</a:t>
            </a:r>
            <a:r>
              <a:rPr lang="fr-FR" sz="2000" dirty="0" smtClean="0">
                <a:latin typeface="Verdana" pitchFamily="34" charset="0"/>
                <a:ea typeface="Verdana" pitchFamily="34" charset="0"/>
                <a:cs typeface="Verdana" pitchFamily="34" charset="0"/>
              </a:rPr>
              <a:t> population (</a:t>
            </a:r>
            <a:r>
              <a:rPr lang="fr-FR" sz="2000" dirty="0" err="1" smtClean="0">
                <a:latin typeface="Verdana" pitchFamily="34" charset="0"/>
                <a:ea typeface="Verdana" pitchFamily="34" charset="0"/>
                <a:cs typeface="Verdana" pitchFamily="34" charset="0"/>
              </a:rPr>
              <a:t>municipalities</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regions</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coastline</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lack</a:t>
            </a:r>
            <a:r>
              <a:rPr lang="fr-FR" sz="2000" dirty="0" smtClean="0">
                <a:latin typeface="Verdana" pitchFamily="34" charset="0"/>
                <a:ea typeface="Verdana" pitchFamily="34" charset="0"/>
                <a:cs typeface="Verdana" pitchFamily="34" charset="0"/>
              </a:rPr>
              <a:t> of </a:t>
            </a:r>
            <a:r>
              <a:rPr lang="fr-FR" sz="2000" dirty="0" err="1" smtClean="0">
                <a:latin typeface="Verdana" pitchFamily="34" charset="0"/>
                <a:ea typeface="Verdana" pitchFamily="34" charset="0"/>
                <a:cs typeface="Verdana" pitchFamily="34" charset="0"/>
              </a:rPr>
              <a:t>integrated</a:t>
            </a:r>
            <a:r>
              <a:rPr lang="fr-FR" sz="2000" dirty="0" smtClean="0">
                <a:latin typeface="Verdana" pitchFamily="34" charset="0"/>
                <a:ea typeface="Verdana" pitchFamily="34" charset="0"/>
                <a:cs typeface="Verdana" pitchFamily="34" charset="0"/>
              </a:rPr>
              <a:t> vision?</a:t>
            </a:r>
          </a:p>
          <a:p>
            <a:pPr algn="just">
              <a:spcAft>
                <a:spcPts val="600"/>
              </a:spcAft>
            </a:pPr>
            <a:r>
              <a:rPr lang="fr-FR" sz="2000" dirty="0">
                <a:latin typeface="Verdana" pitchFamily="34" charset="0"/>
                <a:ea typeface="Verdana" pitchFamily="34" charset="0"/>
                <a:cs typeface="Verdana" pitchFamily="34" charset="0"/>
              </a:rPr>
              <a:t>But an </a:t>
            </a:r>
            <a:r>
              <a:rPr lang="fr-FR" sz="2000" dirty="0" err="1">
                <a:latin typeface="Verdana" pitchFamily="34" charset="0"/>
                <a:ea typeface="Verdana" pitchFamily="34" charset="0"/>
                <a:cs typeface="Verdana" pitchFamily="34" charset="0"/>
              </a:rPr>
              <a:t>homogeneity</a:t>
            </a:r>
            <a:r>
              <a:rPr lang="fr-FR" sz="2000" dirty="0">
                <a:latin typeface="Verdana" pitchFamily="34" charset="0"/>
                <a:ea typeface="Verdana" pitchFamily="34" charset="0"/>
                <a:cs typeface="Verdana" pitchFamily="34" charset="0"/>
              </a:rPr>
              <a:t> in the </a:t>
            </a:r>
            <a:r>
              <a:rPr lang="fr-FR" sz="2000" dirty="0" err="1">
                <a:latin typeface="Verdana" pitchFamily="34" charset="0"/>
                <a:ea typeface="Verdana" pitchFamily="34" charset="0"/>
                <a:cs typeface="Verdana" pitchFamily="34" charset="0"/>
              </a:rPr>
              <a:t>definition</a:t>
            </a:r>
            <a:r>
              <a:rPr lang="fr-FR" sz="2000" dirty="0">
                <a:latin typeface="Verdana" pitchFamily="34" charset="0"/>
                <a:ea typeface="Verdana" pitchFamily="34" charset="0"/>
                <a:cs typeface="Verdana" pitchFamily="34" charset="0"/>
              </a:rPr>
              <a:t> of </a:t>
            </a:r>
            <a:r>
              <a:rPr lang="fr-FR" sz="2000" dirty="0" err="1">
                <a:latin typeface="Verdana" pitchFamily="34" charset="0"/>
                <a:ea typeface="Verdana" pitchFamily="34" charset="0"/>
                <a:cs typeface="Verdana" pitchFamily="34" charset="0"/>
              </a:rPr>
              <a:t>coastal</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activities</a:t>
            </a:r>
            <a:r>
              <a:rPr lang="fr-FR" sz="2000" dirty="0">
                <a:latin typeface="Verdana" pitchFamily="34" charset="0"/>
                <a:ea typeface="Verdana" pitchFamily="34" charset="0"/>
                <a:cs typeface="Verdana" pitchFamily="34" charset="0"/>
              </a:rPr>
              <a:t> and of the </a:t>
            </a:r>
            <a:r>
              <a:rPr lang="fr-FR" sz="2000" dirty="0" err="1">
                <a:latin typeface="Verdana" pitchFamily="34" charset="0"/>
                <a:ea typeface="Verdana" pitchFamily="34" charset="0"/>
                <a:cs typeface="Verdana" pitchFamily="34" charset="0"/>
              </a:rPr>
              <a:t>sustainable</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coastal</a:t>
            </a:r>
            <a:r>
              <a:rPr lang="fr-FR" sz="2000" dirty="0">
                <a:latin typeface="Verdana" pitchFamily="34" charset="0"/>
                <a:ea typeface="Verdana" pitchFamily="34" charset="0"/>
                <a:cs typeface="Verdana" pitchFamily="34" charset="0"/>
              </a:rPr>
              <a:t> management, </a:t>
            </a:r>
            <a:r>
              <a:rPr lang="fr-FR" sz="2000" dirty="0" err="1">
                <a:latin typeface="Verdana" pitchFamily="34" charset="0"/>
                <a:ea typeface="Verdana" pitchFamily="34" charset="0"/>
                <a:cs typeface="Verdana" pitchFamily="34" charset="0"/>
              </a:rPr>
              <a:t>that</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is</a:t>
            </a:r>
            <a:r>
              <a:rPr lang="fr-FR" sz="2000" dirty="0">
                <a:latin typeface="Verdana" pitchFamily="34" charset="0"/>
                <a:ea typeface="Verdana" pitchFamily="34" charset="0"/>
                <a:cs typeface="Verdana" pitchFamily="34" charset="0"/>
              </a:rPr>
              <a:t> a major </a:t>
            </a:r>
            <a:r>
              <a:rPr lang="fr-FR" sz="2000" dirty="0" err="1" smtClean="0">
                <a:latin typeface="Verdana" pitchFamily="34" charset="0"/>
                <a:ea typeface="Verdana" pitchFamily="34" charset="0"/>
                <a:cs typeface="Verdana" pitchFamily="34" charset="0"/>
              </a:rPr>
              <a:t>result</a:t>
            </a:r>
            <a:r>
              <a:rPr lang="fr-FR" sz="2000" dirty="0">
                <a:latin typeface="Verdana" pitchFamily="34" charset="0"/>
                <a:ea typeface="Verdana" pitchFamily="34" charset="0"/>
                <a:cs typeface="Verdana" pitchFamily="34" charset="0"/>
              </a:rPr>
              <a:t>.</a:t>
            </a:r>
          </a:p>
          <a:p>
            <a:pPr algn="just">
              <a:spcAft>
                <a:spcPts val="600"/>
              </a:spcAft>
            </a:pPr>
            <a:r>
              <a:rPr lang="fr-FR" sz="2000" dirty="0">
                <a:latin typeface="Verdana" pitchFamily="34" charset="0"/>
                <a:ea typeface="Verdana" pitchFamily="34" charset="0"/>
                <a:cs typeface="Verdana" pitchFamily="34" charset="0"/>
              </a:rPr>
              <a:t>The </a:t>
            </a:r>
            <a:r>
              <a:rPr lang="fr-FR" sz="2000" dirty="0" err="1">
                <a:latin typeface="Verdana" pitchFamily="34" charset="0"/>
                <a:ea typeface="Verdana" pitchFamily="34" charset="0"/>
                <a:cs typeface="Verdana" pitchFamily="34" charset="0"/>
              </a:rPr>
              <a:t>responsibility</a:t>
            </a:r>
            <a:r>
              <a:rPr lang="fr-FR" sz="2000" dirty="0">
                <a:latin typeface="Verdana" pitchFamily="34" charset="0"/>
                <a:ea typeface="Verdana" pitchFamily="34" charset="0"/>
                <a:cs typeface="Verdana" pitchFamily="34" charset="0"/>
              </a:rPr>
              <a:t> of acquisition of </a:t>
            </a:r>
            <a:r>
              <a:rPr lang="fr-FR" sz="2000" dirty="0" err="1">
                <a:latin typeface="Verdana" pitchFamily="34" charset="0"/>
                <a:ea typeface="Verdana" pitchFamily="34" charset="0"/>
                <a:cs typeface="Verdana" pitchFamily="34" charset="0"/>
              </a:rPr>
              <a:t>bathymetric</a:t>
            </a:r>
            <a:r>
              <a:rPr lang="fr-FR" sz="2000" dirty="0">
                <a:latin typeface="Verdana" pitchFamily="34" charset="0"/>
                <a:ea typeface="Verdana" pitchFamily="34" charset="0"/>
                <a:cs typeface="Verdana" pitchFamily="34" charset="0"/>
              </a:rPr>
              <a:t> data for </a:t>
            </a:r>
            <a:r>
              <a:rPr lang="fr-FR" sz="2000" dirty="0" err="1" smtClean="0">
                <a:latin typeface="Verdana" pitchFamily="34" charset="0"/>
                <a:ea typeface="Verdana" pitchFamily="34" charset="0"/>
                <a:cs typeface="Verdana" pitchFamily="34" charset="0"/>
              </a:rPr>
              <a:t>safety</a:t>
            </a:r>
            <a:r>
              <a:rPr lang="fr-FR" sz="2000" dirty="0" smtClean="0">
                <a:latin typeface="Verdana" pitchFamily="34" charset="0"/>
                <a:ea typeface="Verdana" pitchFamily="34" charset="0"/>
                <a:cs typeface="Verdana" pitchFamily="34" charset="0"/>
              </a:rPr>
              <a:t> </a:t>
            </a:r>
            <a:r>
              <a:rPr lang="fr-FR" sz="2000" dirty="0">
                <a:latin typeface="Verdana" pitchFamily="34" charset="0"/>
                <a:ea typeface="Verdana" pitchFamily="34" charset="0"/>
                <a:cs typeface="Verdana" pitchFamily="34" charset="0"/>
              </a:rPr>
              <a:t>of navigation </a:t>
            </a:r>
            <a:r>
              <a:rPr lang="fr-FR" sz="2000" dirty="0" err="1">
                <a:latin typeface="Verdana" pitchFamily="34" charset="0"/>
                <a:ea typeface="Verdana" pitchFamily="34" charset="0"/>
                <a:cs typeface="Verdana" pitchFamily="34" charset="0"/>
              </a:rPr>
              <a:t>is</a:t>
            </a:r>
            <a:r>
              <a:rPr lang="fr-FR" sz="2000" dirty="0">
                <a:latin typeface="Verdana" pitchFamily="34" charset="0"/>
                <a:ea typeface="Verdana" pitchFamily="34" charset="0"/>
                <a:cs typeface="Verdana" pitchFamily="34" charset="0"/>
              </a:rPr>
              <a:t> a State </a:t>
            </a:r>
            <a:r>
              <a:rPr lang="fr-FR" sz="2000" dirty="0" err="1">
                <a:latin typeface="Verdana" pitchFamily="34" charset="0"/>
                <a:ea typeface="Verdana" pitchFamily="34" charset="0"/>
                <a:cs typeface="Verdana" pitchFamily="34" charset="0"/>
              </a:rPr>
              <a:t>competence</a:t>
            </a:r>
            <a:r>
              <a:rPr lang="fr-FR" sz="2000" dirty="0">
                <a:latin typeface="Verdana" pitchFamily="34" charset="0"/>
                <a:ea typeface="Verdana" pitchFamily="34" charset="0"/>
                <a:cs typeface="Verdana" pitchFamily="34" charset="0"/>
              </a:rPr>
              <a:t>, the </a:t>
            </a:r>
            <a:r>
              <a:rPr lang="fr-FR" sz="2000" dirty="0" err="1">
                <a:latin typeface="Verdana" pitchFamily="34" charset="0"/>
                <a:ea typeface="Verdana" pitchFamily="34" charset="0"/>
                <a:cs typeface="Verdana" pitchFamily="34" charset="0"/>
              </a:rPr>
              <a:t>organizations</a:t>
            </a:r>
            <a:r>
              <a:rPr lang="fr-FR" sz="2000" dirty="0">
                <a:latin typeface="Verdana" pitchFamily="34" charset="0"/>
                <a:ea typeface="Verdana" pitchFamily="34" charset="0"/>
                <a:cs typeface="Verdana" pitchFamily="34" charset="0"/>
              </a:rPr>
              <a:t> in charge are </a:t>
            </a:r>
            <a:r>
              <a:rPr lang="fr-FR" sz="2000" dirty="0" err="1">
                <a:latin typeface="Verdana" pitchFamily="34" charset="0"/>
                <a:ea typeface="Verdana" pitchFamily="34" charset="0"/>
                <a:cs typeface="Verdana" pitchFamily="34" charset="0"/>
              </a:rPr>
              <a:t>opening</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their</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responsibilities</a:t>
            </a:r>
            <a:r>
              <a:rPr lang="fr-FR" sz="2000" dirty="0">
                <a:latin typeface="Verdana" pitchFamily="34" charset="0"/>
                <a:ea typeface="Verdana" pitchFamily="34" charset="0"/>
                <a:cs typeface="Verdana" pitchFamily="34" charset="0"/>
              </a:rPr>
              <a:t> to </a:t>
            </a:r>
            <a:r>
              <a:rPr lang="fr-FR" sz="2000" dirty="0" err="1">
                <a:latin typeface="Verdana" pitchFamily="34" charset="0"/>
                <a:ea typeface="Verdana" pitchFamily="34" charset="0"/>
                <a:cs typeface="Verdana" pitchFamily="34" charset="0"/>
              </a:rPr>
              <a:t>provide</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bathymetric</a:t>
            </a:r>
            <a:r>
              <a:rPr lang="fr-FR" sz="2000" dirty="0">
                <a:latin typeface="Verdana" pitchFamily="34" charset="0"/>
                <a:ea typeface="Verdana" pitchFamily="34" charset="0"/>
                <a:cs typeface="Verdana" pitchFamily="34" charset="0"/>
              </a:rPr>
              <a:t> data to all the </a:t>
            </a:r>
            <a:r>
              <a:rPr lang="fr-FR" sz="2000" dirty="0" err="1">
                <a:latin typeface="Verdana" pitchFamily="34" charset="0"/>
                <a:ea typeface="Verdana" pitchFamily="34" charset="0"/>
                <a:cs typeface="Verdana" pitchFamily="34" charset="0"/>
              </a:rPr>
              <a:t>stakeholders</a:t>
            </a:r>
            <a:r>
              <a:rPr lang="fr-FR" sz="2000" dirty="0">
                <a:latin typeface="Verdana" pitchFamily="34" charset="0"/>
                <a:ea typeface="Verdana" pitchFamily="34" charset="0"/>
                <a:cs typeface="Verdana" pitchFamily="34" charset="0"/>
              </a:rPr>
              <a:t> for </a:t>
            </a:r>
            <a:r>
              <a:rPr lang="fr-FR" sz="2000" dirty="0" err="1">
                <a:latin typeface="Verdana" pitchFamily="34" charset="0"/>
                <a:ea typeface="Verdana" pitchFamily="34" charset="0"/>
                <a:cs typeface="Verdana" pitchFamily="34" charset="0"/>
              </a:rPr>
              <a:t>coastal</a:t>
            </a:r>
            <a:r>
              <a:rPr lang="fr-FR" sz="2000" dirty="0">
                <a:latin typeface="Verdana" pitchFamily="34" charset="0"/>
                <a:ea typeface="Verdana" pitchFamily="34" charset="0"/>
                <a:cs typeface="Verdana" pitchFamily="34" charset="0"/>
              </a:rPr>
              <a:t> management, the </a:t>
            </a:r>
            <a:r>
              <a:rPr lang="fr-FR" sz="2000" dirty="0" err="1">
                <a:latin typeface="Verdana" pitchFamily="34" charset="0"/>
                <a:ea typeface="Verdana" pitchFamily="34" charset="0"/>
                <a:cs typeface="Verdana" pitchFamily="34" charset="0"/>
              </a:rPr>
              <a:t>Ministries</a:t>
            </a:r>
            <a:r>
              <a:rPr lang="fr-FR" sz="2000" dirty="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responsibles</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generally</a:t>
            </a:r>
            <a:r>
              <a:rPr lang="fr-FR" sz="2000" dirty="0">
                <a:latin typeface="Verdana" pitchFamily="34" charset="0"/>
                <a:ea typeface="Verdana" pitchFamily="34" charset="0"/>
                <a:cs typeface="Verdana" pitchFamily="34" charset="0"/>
              </a:rPr>
              <a:t>:</a:t>
            </a:r>
            <a:r>
              <a:rPr lang="fr-FR" sz="2000" dirty="0" smtClean="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Defence</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Environment</a:t>
            </a:r>
            <a:r>
              <a:rPr lang="fr-FR" sz="2000" dirty="0">
                <a:latin typeface="Verdana" pitchFamily="34" charset="0"/>
                <a:ea typeface="Verdana" pitchFamily="34" charset="0"/>
                <a:cs typeface="Verdana" pitchFamily="34" charset="0"/>
              </a:rPr>
              <a:t>, </a:t>
            </a:r>
            <a:r>
              <a:rPr lang="fr-FR" sz="2000" dirty="0" smtClean="0">
                <a:latin typeface="Verdana" pitchFamily="34" charset="0"/>
                <a:ea typeface="Verdana" pitchFamily="34" charset="0"/>
                <a:cs typeface="Verdana" pitchFamily="34" charset="0"/>
              </a:rPr>
              <a:t>Transport.</a:t>
            </a:r>
            <a:endParaRPr lang="fr-FR" sz="2000" dirty="0">
              <a:latin typeface="Verdana" pitchFamily="34" charset="0"/>
              <a:ea typeface="Verdana" pitchFamily="34" charset="0"/>
              <a:cs typeface="Verdana" pitchFamily="34" charset="0"/>
            </a:endParaRPr>
          </a:p>
          <a:p>
            <a:pPr algn="just">
              <a:spcAft>
                <a:spcPts val="600"/>
              </a:spcAft>
            </a:pPr>
            <a:r>
              <a:rPr lang="fr-FR" sz="2000" dirty="0" smtClean="0">
                <a:latin typeface="Verdana" pitchFamily="34" charset="0"/>
                <a:ea typeface="Verdana" pitchFamily="34" charset="0"/>
                <a:cs typeface="Verdana" pitchFamily="34" charset="0"/>
              </a:rPr>
              <a:t>In </a:t>
            </a:r>
            <a:r>
              <a:rPr lang="fr-FR" sz="2000" dirty="0" err="1">
                <a:latin typeface="Verdana" pitchFamily="34" charset="0"/>
                <a:ea typeface="Verdana" pitchFamily="34" charset="0"/>
                <a:cs typeface="Verdana" pitchFamily="34" charset="0"/>
              </a:rPr>
              <a:t>some</a:t>
            </a:r>
            <a:r>
              <a:rPr lang="fr-FR" sz="2000" dirty="0">
                <a:latin typeface="Verdana" pitchFamily="34" charset="0"/>
                <a:ea typeface="Verdana" pitchFamily="34" charset="0"/>
                <a:cs typeface="Verdana" pitchFamily="34" charset="0"/>
              </a:rPr>
              <a:t> countries, the </a:t>
            </a:r>
            <a:r>
              <a:rPr lang="fr-FR" sz="2000" dirty="0" err="1">
                <a:latin typeface="Verdana" pitchFamily="34" charset="0"/>
                <a:ea typeface="Verdana" pitchFamily="34" charset="0"/>
                <a:cs typeface="Verdana" pitchFamily="34" charset="0"/>
              </a:rPr>
              <a:t>Regions</a:t>
            </a:r>
            <a:r>
              <a:rPr lang="fr-FR" sz="2000" dirty="0">
                <a:latin typeface="Verdana" pitchFamily="34" charset="0"/>
                <a:ea typeface="Verdana" pitchFamily="34" charset="0"/>
                <a:cs typeface="Verdana" pitchFamily="34" charset="0"/>
              </a:rPr>
              <a:t> are </a:t>
            </a:r>
            <a:r>
              <a:rPr lang="fr-FR" sz="2000" dirty="0" err="1">
                <a:latin typeface="Verdana" pitchFamily="34" charset="0"/>
                <a:ea typeface="Verdana" pitchFamily="34" charset="0"/>
                <a:cs typeface="Verdana" pitchFamily="34" charset="0"/>
              </a:rPr>
              <a:t>responsible</a:t>
            </a:r>
            <a:r>
              <a:rPr lang="fr-FR" sz="2000" dirty="0">
                <a:latin typeface="Verdana" pitchFamily="34" charset="0"/>
                <a:ea typeface="Verdana" pitchFamily="34" charset="0"/>
                <a:cs typeface="Verdana" pitchFamily="34" charset="0"/>
              </a:rPr>
              <a:t> of the </a:t>
            </a:r>
            <a:r>
              <a:rPr lang="fr-FR" sz="2000" dirty="0" err="1">
                <a:latin typeface="Verdana" pitchFamily="34" charset="0"/>
                <a:ea typeface="Verdana" pitchFamily="34" charset="0"/>
                <a:cs typeface="Verdana" pitchFamily="34" charset="0"/>
              </a:rPr>
              <a:t>coastal</a:t>
            </a:r>
            <a:r>
              <a:rPr lang="fr-FR" sz="2000" dirty="0">
                <a:latin typeface="Verdana" pitchFamily="34" charset="0"/>
                <a:ea typeface="Verdana" pitchFamily="34" charset="0"/>
                <a:cs typeface="Verdana" pitchFamily="34" charset="0"/>
              </a:rPr>
              <a:t> management and do acquisition of data </a:t>
            </a:r>
            <a:r>
              <a:rPr lang="fr-FR" sz="2000" dirty="0" err="1">
                <a:latin typeface="Verdana" pitchFamily="34" charset="0"/>
                <a:ea typeface="Verdana" pitchFamily="34" charset="0"/>
                <a:cs typeface="Verdana" pitchFamily="34" charset="0"/>
              </a:rPr>
              <a:t>at</a:t>
            </a:r>
            <a:r>
              <a:rPr lang="fr-FR" sz="2000" dirty="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sea</a:t>
            </a:r>
            <a:r>
              <a:rPr lang="fr-FR" sz="2000" dirty="0" smtClean="0">
                <a:latin typeface="Verdana" pitchFamily="34" charset="0"/>
                <a:ea typeface="Verdana" pitchFamily="34" charset="0"/>
                <a:cs typeface="Verdana" pitchFamily="34" charset="0"/>
              </a:rPr>
              <a:t>.</a:t>
            </a:r>
            <a:endParaRPr lang="fr-FR" sz="2000" dirty="0">
              <a:latin typeface="Verdana" pitchFamily="34" charset="0"/>
              <a:ea typeface="Verdana" pitchFamily="34" charset="0"/>
              <a:cs typeface="Verdana" pitchFamily="34" charset="0"/>
            </a:endParaRPr>
          </a:p>
          <a:p>
            <a:pPr algn="just">
              <a:spcAft>
                <a:spcPts val="600"/>
              </a:spcAft>
            </a:pPr>
            <a:r>
              <a:rPr lang="en-US" sz="2000" dirty="0">
                <a:latin typeface="Verdana" pitchFamily="34" charset="0"/>
                <a:ea typeface="Verdana" pitchFamily="34" charset="0"/>
                <a:cs typeface="Verdana" pitchFamily="34" charset="0"/>
              </a:rPr>
              <a:t>Our definition of coastal area and shallow waters to fill the objectives of the call that are </a:t>
            </a:r>
            <a:r>
              <a:rPr lang="en-US" sz="2000" dirty="0" err="1">
                <a:latin typeface="Verdana" pitchFamily="34" charset="0"/>
                <a:ea typeface="Verdana" pitchFamily="34" charset="0"/>
                <a:cs typeface="Verdana" pitchFamily="34" charset="0"/>
              </a:rPr>
              <a:t>our's</a:t>
            </a:r>
            <a:r>
              <a:rPr lang="en-US" sz="2000" dirty="0">
                <a:latin typeface="Verdana" pitchFamily="34" charset="0"/>
                <a:ea typeface="Verdana" pitchFamily="34" charset="0"/>
                <a:cs typeface="Verdana" pitchFamily="34" charset="0"/>
              </a:rPr>
              <a:t> too; </a:t>
            </a:r>
            <a:r>
              <a:rPr lang="en-US" sz="2000" i="1" dirty="0">
                <a:latin typeface="Verdana" pitchFamily="34" charset="0"/>
                <a:ea typeface="Verdana" pitchFamily="34" charset="0"/>
                <a:cs typeface="Verdana" pitchFamily="34" charset="0"/>
              </a:rPr>
              <a:t>give the more appropriate definition in your country to give useful data to develop sustainable coastal </a:t>
            </a:r>
            <a:r>
              <a:rPr lang="en-US" sz="2000" i="1" dirty="0" smtClean="0">
                <a:latin typeface="Verdana" pitchFamily="34" charset="0"/>
                <a:ea typeface="Verdana" pitchFamily="34" charset="0"/>
                <a:cs typeface="Verdana" pitchFamily="34" charset="0"/>
              </a:rPr>
              <a:t>management.</a:t>
            </a:r>
            <a:endParaRPr lang="en-US" sz="2000" i="1" dirty="0">
              <a:latin typeface="Verdana" pitchFamily="34" charset="0"/>
              <a:ea typeface="Verdana" pitchFamily="34" charset="0"/>
              <a:cs typeface="Verdana" pitchFamily="34" charset="0"/>
            </a:endParaRPr>
          </a:p>
          <a:p>
            <a:pPr marL="0" indent="0">
              <a:buNone/>
            </a:pPr>
            <a:endParaRPr lang="fr-FR" sz="2000" dirty="0">
              <a:latin typeface="Times New Roman" pitchFamily="18" charset="0"/>
              <a:cs typeface="Times New Roman" pitchFamily="18" charset="0"/>
            </a:endParaRPr>
          </a:p>
        </p:txBody>
      </p:sp>
    </p:spTree>
    <p:extLst>
      <p:ext uri="{BB962C8B-B14F-4D97-AF65-F5344CB8AC3E}">
        <p14:creationId xmlns:p14="http://schemas.microsoft.com/office/powerpoint/2010/main" val="1187074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Results for economic models</a:t>
            </a:r>
            <a:endParaRPr lang="en-IE" dirty="0"/>
          </a:p>
        </p:txBody>
      </p:sp>
      <p:sp>
        <p:nvSpPr>
          <p:cNvPr id="3" name="Text Placeholder 2"/>
          <p:cNvSpPr>
            <a:spLocks noGrp="1"/>
          </p:cNvSpPr>
          <p:nvPr>
            <p:ph type="body" sz="quarter" idx="12"/>
          </p:nvPr>
        </p:nvSpPr>
        <p:spPr/>
        <p:txBody>
          <a:bodyPr/>
          <a:lstStyle/>
          <a:p>
            <a:pPr marL="0" indent="0">
              <a:buNone/>
            </a:pPr>
            <a:r>
              <a:rPr lang="en-GB" dirty="0" smtClean="0"/>
              <a:t>The obvious </a:t>
            </a:r>
            <a:r>
              <a:rPr lang="en-GB" dirty="0"/>
              <a:t>trends are that there </a:t>
            </a:r>
            <a:r>
              <a:rPr lang="en-GB" dirty="0" smtClean="0"/>
              <a:t>are </a:t>
            </a:r>
            <a:r>
              <a:rPr lang="en-GB" dirty="0"/>
              <a:t>one of three categories that each partner falls under</a:t>
            </a:r>
            <a:r>
              <a:rPr lang="en-GB" dirty="0" smtClean="0"/>
              <a:t>.</a:t>
            </a:r>
          </a:p>
          <a:p>
            <a:endParaRPr lang="en-IE" dirty="0"/>
          </a:p>
          <a:p>
            <a:pPr marL="457200" indent="-457200">
              <a:buFont typeface="+mj-lt"/>
              <a:buAutoNum type="arabicPeriod"/>
            </a:pPr>
            <a:r>
              <a:rPr lang="en-GB" dirty="0"/>
              <a:t>Freely available data with no restrictions and no cost to the user</a:t>
            </a:r>
            <a:r>
              <a:rPr lang="en-GB" dirty="0" smtClean="0"/>
              <a:t>. (Where publically funded)</a:t>
            </a:r>
            <a:endParaRPr lang="en-IE" dirty="0"/>
          </a:p>
          <a:p>
            <a:pPr marL="457200" indent="-457200">
              <a:buFont typeface="+mj-lt"/>
              <a:buAutoNum type="arabicPeriod"/>
            </a:pPr>
            <a:r>
              <a:rPr lang="en-GB" dirty="0"/>
              <a:t>Data is available but there is a cost.</a:t>
            </a:r>
            <a:endParaRPr lang="en-IE" dirty="0"/>
          </a:p>
          <a:p>
            <a:pPr marL="457200" indent="-457200">
              <a:buFont typeface="+mj-lt"/>
              <a:buAutoNum type="arabicPeriod"/>
            </a:pPr>
            <a:r>
              <a:rPr lang="en-GB" dirty="0"/>
              <a:t>Data is restricted under national security limitations with degraded data available either at cost </a:t>
            </a:r>
            <a:r>
              <a:rPr lang="en-GB" dirty="0" smtClean="0"/>
              <a:t>or </a:t>
            </a:r>
            <a:r>
              <a:rPr lang="en-GB" dirty="0"/>
              <a:t>for free.</a:t>
            </a:r>
            <a:endParaRPr lang="en-IE" dirty="0"/>
          </a:p>
          <a:p>
            <a:endParaRPr lang="en-IE" dirty="0"/>
          </a:p>
        </p:txBody>
      </p:sp>
    </p:spTree>
    <p:extLst>
      <p:ext uri="{BB962C8B-B14F-4D97-AF65-F5344CB8AC3E}">
        <p14:creationId xmlns:p14="http://schemas.microsoft.com/office/powerpoint/2010/main" val="22352370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Text Placeholder 2"/>
          <p:cNvSpPr>
            <a:spLocks noGrp="1"/>
          </p:cNvSpPr>
          <p:nvPr>
            <p:ph type="body" sz="quarter" idx="12"/>
          </p:nvPr>
        </p:nvSpPr>
        <p:spPr/>
        <p:txBody>
          <a:bodyPr/>
          <a:lstStyle/>
          <a:p>
            <a:endParaRPr lang="en-IE" dirty="0"/>
          </a:p>
        </p:txBody>
      </p:sp>
      <p:graphicFrame>
        <p:nvGraphicFramePr>
          <p:cNvPr id="4" name="Table 3"/>
          <p:cNvGraphicFramePr>
            <a:graphicFrameLocks noGrp="1"/>
          </p:cNvGraphicFramePr>
          <p:nvPr>
            <p:extLst>
              <p:ext uri="{D42A27DB-BD31-4B8C-83A1-F6EECF244321}">
                <p14:modId xmlns:p14="http://schemas.microsoft.com/office/powerpoint/2010/main" val="1594370919"/>
              </p:ext>
            </p:extLst>
          </p:nvPr>
        </p:nvGraphicFramePr>
        <p:xfrm>
          <a:off x="1475656" y="1268760"/>
          <a:ext cx="6624736" cy="5015778"/>
        </p:xfrm>
        <a:graphic>
          <a:graphicData uri="http://schemas.openxmlformats.org/drawingml/2006/table">
            <a:tbl>
              <a:tblPr firstRow="1" firstCol="1" bandRow="1">
                <a:tableStyleId>{5C22544A-7EE6-4342-B048-85BDC9FD1C3A}</a:tableStyleId>
              </a:tblPr>
              <a:tblGrid>
                <a:gridCol w="2030715"/>
                <a:gridCol w="2731037"/>
                <a:gridCol w="956939"/>
                <a:gridCol w="906045"/>
              </a:tblGrid>
              <a:tr h="331704">
                <a:tc>
                  <a:txBody>
                    <a:bodyPr/>
                    <a:lstStyle/>
                    <a:p>
                      <a:pPr>
                        <a:lnSpc>
                          <a:spcPct val="115000"/>
                        </a:lnSpc>
                        <a:spcAft>
                          <a:spcPts val="1000"/>
                        </a:spcAft>
                      </a:pPr>
                      <a:r>
                        <a:rPr lang="en-IE" sz="800" dirty="0">
                          <a:solidFill>
                            <a:srgbClr val="FF0000"/>
                          </a:solidFill>
                          <a:effectLst/>
                        </a:rPr>
                        <a:t>Data Policy</a:t>
                      </a:r>
                      <a:endParaRPr lang="en-IE" sz="800" dirty="0">
                        <a:solidFill>
                          <a:srgbClr val="FF0000"/>
                        </a:solidFill>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solidFill>
                            <a:srgbClr val="FF0000"/>
                          </a:solidFill>
                          <a:effectLst/>
                        </a:rPr>
                        <a:t>Partners</a:t>
                      </a:r>
                      <a:endParaRPr lang="en-IE" sz="800" dirty="0">
                        <a:solidFill>
                          <a:srgbClr val="FF0000"/>
                        </a:solidFill>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solidFill>
                            <a:srgbClr val="FF0000"/>
                          </a:solidFill>
                          <a:effectLst/>
                        </a:rPr>
                        <a:t>%</a:t>
                      </a:r>
                    </a:p>
                    <a:p>
                      <a:pPr>
                        <a:lnSpc>
                          <a:spcPct val="115000"/>
                        </a:lnSpc>
                        <a:spcAft>
                          <a:spcPts val="1000"/>
                        </a:spcAft>
                      </a:pPr>
                      <a:r>
                        <a:rPr lang="en-IE" sz="800" dirty="0">
                          <a:solidFill>
                            <a:srgbClr val="FF0000"/>
                          </a:solidFill>
                          <a:effectLst/>
                        </a:rPr>
                        <a:t>(x/19)</a:t>
                      </a:r>
                      <a:endParaRPr lang="en-IE" sz="800" dirty="0">
                        <a:solidFill>
                          <a:srgbClr val="FF0000"/>
                        </a:solidFill>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solidFill>
                            <a:srgbClr val="FF0000"/>
                          </a:solidFill>
                          <a:effectLst/>
                        </a:rPr>
                        <a:t>Cost Benefit Analysis</a:t>
                      </a:r>
                      <a:endParaRPr lang="en-IE" sz="800" dirty="0">
                        <a:solidFill>
                          <a:srgbClr val="FF0000"/>
                        </a:solidFill>
                        <a:effectLst/>
                        <a:latin typeface="Calibri"/>
                        <a:ea typeface="Calibri"/>
                        <a:cs typeface="Times New Roman"/>
                      </a:endParaRPr>
                    </a:p>
                  </a:txBody>
                  <a:tcPr marL="50631" marR="50631" marT="0" marB="0"/>
                </a:tc>
              </a:tr>
              <a:tr h="1248450">
                <a:tc>
                  <a:txBody>
                    <a:bodyPr/>
                    <a:lstStyle/>
                    <a:p>
                      <a:pPr>
                        <a:lnSpc>
                          <a:spcPct val="115000"/>
                        </a:lnSpc>
                        <a:spcAft>
                          <a:spcPts val="1000"/>
                        </a:spcAft>
                      </a:pPr>
                      <a:r>
                        <a:rPr lang="en-IE" sz="800" dirty="0">
                          <a:solidFill>
                            <a:srgbClr val="FF0000"/>
                          </a:solidFill>
                          <a:effectLst/>
                        </a:rPr>
                        <a:t>Free access to all data</a:t>
                      </a:r>
                      <a:endParaRPr lang="en-IE" sz="800" dirty="0">
                        <a:solidFill>
                          <a:srgbClr val="FF0000"/>
                        </a:solidFill>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effectLst/>
                        </a:rPr>
                        <a:t>GERMANY (BSH)</a:t>
                      </a:r>
                    </a:p>
                    <a:p>
                      <a:pPr>
                        <a:lnSpc>
                          <a:spcPct val="115000"/>
                        </a:lnSpc>
                        <a:spcAft>
                          <a:spcPts val="1000"/>
                        </a:spcAft>
                      </a:pPr>
                      <a:r>
                        <a:rPr lang="en-IE" sz="800" dirty="0">
                          <a:effectLst/>
                        </a:rPr>
                        <a:t> IRELAND (INFOMAR) </a:t>
                      </a:r>
                    </a:p>
                    <a:p>
                      <a:pPr>
                        <a:lnSpc>
                          <a:spcPct val="115000"/>
                        </a:lnSpc>
                        <a:spcAft>
                          <a:spcPts val="1000"/>
                        </a:spcAft>
                      </a:pPr>
                      <a:r>
                        <a:rPr lang="en-IE" sz="800" dirty="0">
                          <a:effectLst/>
                        </a:rPr>
                        <a:t> ITALY (Lazio Region)</a:t>
                      </a:r>
                    </a:p>
                    <a:p>
                      <a:pPr>
                        <a:lnSpc>
                          <a:spcPct val="115000"/>
                        </a:lnSpc>
                        <a:spcAft>
                          <a:spcPts val="1000"/>
                        </a:spcAft>
                      </a:pPr>
                      <a:r>
                        <a:rPr lang="en-IE" sz="800" dirty="0">
                          <a:effectLst/>
                        </a:rPr>
                        <a:t> FRANCE (Litto3D),</a:t>
                      </a:r>
                    </a:p>
                    <a:p>
                      <a:pPr>
                        <a:lnSpc>
                          <a:spcPct val="115000"/>
                        </a:lnSpc>
                        <a:spcAft>
                          <a:spcPts val="1000"/>
                        </a:spcAft>
                      </a:pPr>
                      <a:r>
                        <a:rPr lang="en-IE" sz="800" dirty="0">
                          <a:effectLst/>
                        </a:rPr>
                        <a:t>ESTONIA (MAE)</a:t>
                      </a:r>
                    </a:p>
                    <a:p>
                      <a:pPr>
                        <a:lnSpc>
                          <a:spcPct val="115000"/>
                        </a:lnSpc>
                        <a:spcAft>
                          <a:spcPts val="1000"/>
                        </a:spcAft>
                      </a:pPr>
                      <a:r>
                        <a:rPr lang="en-IE" sz="800" dirty="0">
                          <a:effectLst/>
                        </a:rPr>
                        <a:t>SLOVENIA (GIS)</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effectLst/>
                        </a:rPr>
                        <a:t>32</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effectLst/>
                        </a:rPr>
                        <a:t>No</a:t>
                      </a:r>
                    </a:p>
                    <a:p>
                      <a:pPr>
                        <a:lnSpc>
                          <a:spcPct val="115000"/>
                        </a:lnSpc>
                        <a:spcAft>
                          <a:spcPts val="1000"/>
                        </a:spcAft>
                      </a:pPr>
                      <a:r>
                        <a:rPr lang="en-IE" sz="800" dirty="0">
                          <a:effectLst/>
                        </a:rPr>
                        <a:t>Yes – Pcw</a:t>
                      </a:r>
                    </a:p>
                    <a:p>
                      <a:pPr>
                        <a:lnSpc>
                          <a:spcPct val="115000"/>
                        </a:lnSpc>
                        <a:spcAft>
                          <a:spcPts val="1000"/>
                        </a:spcAft>
                      </a:pPr>
                      <a:r>
                        <a:rPr lang="en-IE" sz="800" dirty="0">
                          <a:effectLst/>
                        </a:rPr>
                        <a:t>No</a:t>
                      </a:r>
                    </a:p>
                    <a:p>
                      <a:pPr>
                        <a:lnSpc>
                          <a:spcPct val="115000"/>
                        </a:lnSpc>
                        <a:spcAft>
                          <a:spcPts val="1000"/>
                        </a:spcAft>
                      </a:pPr>
                      <a:r>
                        <a:rPr lang="en-IE" sz="800" dirty="0">
                          <a:effectLst/>
                        </a:rPr>
                        <a:t>No</a:t>
                      </a:r>
                    </a:p>
                    <a:p>
                      <a:pPr>
                        <a:lnSpc>
                          <a:spcPct val="115000"/>
                        </a:lnSpc>
                        <a:spcAft>
                          <a:spcPts val="1000"/>
                        </a:spcAft>
                      </a:pPr>
                      <a:r>
                        <a:rPr lang="en-IE" sz="800" dirty="0">
                          <a:effectLst/>
                        </a:rPr>
                        <a:t>No</a:t>
                      </a:r>
                    </a:p>
                    <a:p>
                      <a:pPr>
                        <a:lnSpc>
                          <a:spcPct val="115000"/>
                        </a:lnSpc>
                        <a:spcAft>
                          <a:spcPts val="1000"/>
                        </a:spcAft>
                      </a:pPr>
                      <a:r>
                        <a:rPr lang="en-IE" sz="800" dirty="0">
                          <a:effectLst/>
                        </a:rPr>
                        <a:t>No</a:t>
                      </a:r>
                      <a:endParaRPr lang="en-IE" sz="800" dirty="0">
                        <a:effectLst/>
                        <a:latin typeface="Calibri"/>
                        <a:ea typeface="Calibri"/>
                        <a:cs typeface="Times New Roman"/>
                      </a:endParaRPr>
                    </a:p>
                  </a:txBody>
                  <a:tcPr marL="50631" marR="50631" marT="0" marB="0"/>
                </a:tc>
              </a:tr>
              <a:tr h="516784">
                <a:tc>
                  <a:txBody>
                    <a:bodyPr/>
                    <a:lstStyle/>
                    <a:p>
                      <a:pPr>
                        <a:lnSpc>
                          <a:spcPct val="115000"/>
                        </a:lnSpc>
                        <a:spcAft>
                          <a:spcPts val="1000"/>
                        </a:spcAft>
                      </a:pPr>
                      <a:r>
                        <a:rPr lang="en-IE" sz="800" dirty="0">
                          <a:solidFill>
                            <a:srgbClr val="FF0000"/>
                          </a:solidFill>
                          <a:effectLst/>
                        </a:rPr>
                        <a:t>Open access to all data with some costs</a:t>
                      </a:r>
                      <a:endParaRPr lang="en-IE" sz="800" dirty="0">
                        <a:solidFill>
                          <a:srgbClr val="FF0000"/>
                        </a:solidFill>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effectLst/>
                        </a:rPr>
                        <a:t>ITALY (IIM)</a:t>
                      </a:r>
                    </a:p>
                    <a:p>
                      <a:pPr>
                        <a:lnSpc>
                          <a:spcPct val="115000"/>
                        </a:lnSpc>
                        <a:spcAft>
                          <a:spcPts val="1000"/>
                        </a:spcAft>
                      </a:pPr>
                      <a:r>
                        <a:rPr lang="en-IE" sz="800" dirty="0">
                          <a:effectLst/>
                        </a:rPr>
                        <a:t> NORWAY (NHS/NMA)</a:t>
                      </a:r>
                    </a:p>
                    <a:p>
                      <a:pPr>
                        <a:lnSpc>
                          <a:spcPct val="115000"/>
                        </a:lnSpc>
                        <a:spcAft>
                          <a:spcPts val="1000"/>
                        </a:spcAft>
                      </a:pPr>
                      <a:r>
                        <a:rPr lang="en-IE" sz="800" dirty="0">
                          <a:effectLst/>
                        </a:rPr>
                        <a:t> </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effectLst/>
                        </a:rPr>
                        <a:t>10</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a:effectLst/>
                        </a:rPr>
                        <a:t>No</a:t>
                      </a:r>
                    </a:p>
                    <a:p>
                      <a:pPr>
                        <a:lnSpc>
                          <a:spcPct val="115000"/>
                        </a:lnSpc>
                        <a:spcAft>
                          <a:spcPts val="1000"/>
                        </a:spcAft>
                      </a:pPr>
                      <a:r>
                        <a:rPr lang="en-IE" sz="800" dirty="0">
                          <a:effectLst/>
                        </a:rPr>
                        <a:t>Underway</a:t>
                      </a:r>
                      <a:endParaRPr lang="en-IE" sz="800" dirty="0">
                        <a:effectLst/>
                        <a:latin typeface="Calibri"/>
                        <a:ea typeface="Calibri"/>
                        <a:cs typeface="Times New Roman"/>
                      </a:endParaRPr>
                    </a:p>
                  </a:txBody>
                  <a:tcPr marL="50631" marR="50631" marT="0" marB="0"/>
                </a:tc>
              </a:tr>
              <a:tr h="1248450">
                <a:tc>
                  <a:txBody>
                    <a:bodyPr/>
                    <a:lstStyle/>
                    <a:p>
                      <a:pPr>
                        <a:lnSpc>
                          <a:spcPct val="115000"/>
                        </a:lnSpc>
                        <a:spcAft>
                          <a:spcPts val="1000"/>
                        </a:spcAft>
                      </a:pPr>
                      <a:r>
                        <a:rPr lang="en-IE" sz="800" dirty="0">
                          <a:solidFill>
                            <a:srgbClr val="FF0000"/>
                          </a:solidFill>
                          <a:effectLst/>
                        </a:rPr>
                        <a:t>Restricted access to all data</a:t>
                      </a:r>
                      <a:endParaRPr lang="en-IE" sz="800" dirty="0">
                        <a:solidFill>
                          <a:srgbClr val="FF0000"/>
                        </a:solidFill>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smtClean="0">
                          <a:effectLst/>
                        </a:rPr>
                        <a:t>BELGIUM </a:t>
                      </a:r>
                      <a:r>
                        <a:rPr lang="en-IE" sz="800" dirty="0">
                          <a:effectLst/>
                        </a:rPr>
                        <a:t>(MDK)</a:t>
                      </a:r>
                    </a:p>
                    <a:p>
                      <a:pPr>
                        <a:lnSpc>
                          <a:spcPct val="115000"/>
                        </a:lnSpc>
                        <a:spcAft>
                          <a:spcPts val="1000"/>
                        </a:spcAft>
                      </a:pPr>
                      <a:r>
                        <a:rPr lang="en-IE" sz="800" dirty="0">
                          <a:effectLst/>
                        </a:rPr>
                        <a:t> LATVIA (MAL) </a:t>
                      </a:r>
                    </a:p>
                    <a:p>
                      <a:pPr>
                        <a:lnSpc>
                          <a:spcPct val="115000"/>
                        </a:lnSpc>
                        <a:spcAft>
                          <a:spcPts val="1000"/>
                        </a:spcAft>
                      </a:pPr>
                      <a:r>
                        <a:rPr lang="en-IE" sz="800" dirty="0">
                          <a:effectLst/>
                        </a:rPr>
                        <a:t>PORTUGAL (IHPT)</a:t>
                      </a:r>
                    </a:p>
                    <a:p>
                      <a:pPr>
                        <a:lnSpc>
                          <a:spcPct val="115000"/>
                        </a:lnSpc>
                        <a:spcAft>
                          <a:spcPts val="1000"/>
                        </a:spcAft>
                      </a:pPr>
                      <a:r>
                        <a:rPr lang="en-IE" sz="800" dirty="0">
                          <a:effectLst/>
                        </a:rPr>
                        <a:t>ROMANIA (DDNI and GeoEcoMar))</a:t>
                      </a:r>
                    </a:p>
                    <a:p>
                      <a:pPr>
                        <a:lnSpc>
                          <a:spcPct val="115000"/>
                        </a:lnSpc>
                        <a:spcAft>
                          <a:spcPts val="1000"/>
                        </a:spcAft>
                      </a:pPr>
                      <a:r>
                        <a:rPr lang="en-IE" sz="800" dirty="0">
                          <a:effectLst/>
                        </a:rPr>
                        <a:t>LITHUANIA (LMSA)</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smtClean="0">
                          <a:effectLst/>
                          <a:latin typeface="+mn-lt"/>
                          <a:ea typeface="+mn-ea"/>
                          <a:cs typeface="+mn-cs"/>
                        </a:rPr>
                        <a:t>26</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smtClean="0">
                          <a:effectLst/>
                        </a:rPr>
                        <a:t>No</a:t>
                      </a:r>
                      <a:endParaRPr lang="en-IE" sz="800" dirty="0">
                        <a:effectLst/>
                      </a:endParaRPr>
                    </a:p>
                    <a:p>
                      <a:pPr>
                        <a:lnSpc>
                          <a:spcPct val="115000"/>
                        </a:lnSpc>
                        <a:spcAft>
                          <a:spcPts val="1000"/>
                        </a:spcAft>
                      </a:pPr>
                      <a:r>
                        <a:rPr lang="en-IE" sz="800" dirty="0">
                          <a:effectLst/>
                        </a:rPr>
                        <a:t>No</a:t>
                      </a:r>
                    </a:p>
                    <a:p>
                      <a:pPr>
                        <a:lnSpc>
                          <a:spcPct val="115000"/>
                        </a:lnSpc>
                        <a:spcAft>
                          <a:spcPts val="1000"/>
                        </a:spcAft>
                      </a:pPr>
                      <a:r>
                        <a:rPr lang="en-IE" sz="800" dirty="0">
                          <a:effectLst/>
                        </a:rPr>
                        <a:t>No</a:t>
                      </a:r>
                    </a:p>
                    <a:p>
                      <a:pPr>
                        <a:lnSpc>
                          <a:spcPct val="115000"/>
                        </a:lnSpc>
                        <a:spcAft>
                          <a:spcPts val="1000"/>
                        </a:spcAft>
                      </a:pPr>
                      <a:r>
                        <a:rPr lang="en-IE" sz="800" dirty="0">
                          <a:effectLst/>
                        </a:rPr>
                        <a:t>No</a:t>
                      </a:r>
                    </a:p>
                    <a:p>
                      <a:pPr>
                        <a:lnSpc>
                          <a:spcPct val="115000"/>
                        </a:lnSpc>
                        <a:spcAft>
                          <a:spcPts val="1000"/>
                        </a:spcAft>
                      </a:pPr>
                      <a:r>
                        <a:rPr lang="en-IE" sz="800" dirty="0">
                          <a:effectLst/>
                        </a:rPr>
                        <a:t>Underway</a:t>
                      </a:r>
                      <a:endParaRPr lang="en-IE" sz="800" dirty="0">
                        <a:effectLst/>
                        <a:latin typeface="Calibri"/>
                        <a:ea typeface="Calibri"/>
                        <a:cs typeface="Times New Roman"/>
                      </a:endParaRPr>
                    </a:p>
                  </a:txBody>
                  <a:tcPr marL="50631" marR="50631" marT="0" marB="0"/>
                </a:tc>
              </a:tr>
              <a:tr h="833287">
                <a:tc>
                  <a:txBody>
                    <a:bodyPr/>
                    <a:lstStyle/>
                    <a:p>
                      <a:pPr>
                        <a:lnSpc>
                          <a:spcPct val="115000"/>
                        </a:lnSpc>
                        <a:spcAft>
                          <a:spcPts val="1000"/>
                        </a:spcAft>
                      </a:pPr>
                      <a:r>
                        <a:rPr lang="en-IE" sz="800" dirty="0">
                          <a:solidFill>
                            <a:srgbClr val="FF0000"/>
                          </a:solidFill>
                          <a:effectLst/>
                        </a:rPr>
                        <a:t>Restricted access to some data</a:t>
                      </a:r>
                      <a:endParaRPr lang="en-IE" sz="800" dirty="0">
                        <a:solidFill>
                          <a:srgbClr val="FF0000"/>
                        </a:solidFill>
                        <a:effectLst/>
                        <a:latin typeface="Calibri"/>
                        <a:ea typeface="Calibri"/>
                        <a:cs typeface="Times New Roman"/>
                      </a:endParaRPr>
                    </a:p>
                  </a:txBody>
                  <a:tcPr marL="50631" marR="50631" marT="0" marB="0"/>
                </a:tc>
                <a:tc>
                  <a:txBody>
                    <a:bodyPr/>
                    <a:lstStyle/>
                    <a:p>
                      <a:pPr marL="0" marR="0" indent="0" algn="l" defTabSz="457200" rtl="0" eaLnBrk="1" fontAlgn="auto" latinLnBrk="0" hangingPunct="1">
                        <a:lnSpc>
                          <a:spcPct val="115000"/>
                        </a:lnSpc>
                        <a:spcBef>
                          <a:spcPts val="0"/>
                        </a:spcBef>
                        <a:spcAft>
                          <a:spcPts val="1000"/>
                        </a:spcAft>
                        <a:buClrTx/>
                        <a:buSzTx/>
                        <a:buFontTx/>
                        <a:buNone/>
                        <a:tabLst/>
                        <a:defRPr/>
                      </a:pPr>
                      <a:r>
                        <a:rPr lang="en-IE" sz="800" dirty="0" smtClean="0">
                          <a:effectLst/>
                        </a:rPr>
                        <a:t>FRANCE (SHOM)</a:t>
                      </a:r>
                    </a:p>
                    <a:p>
                      <a:pPr>
                        <a:lnSpc>
                          <a:spcPct val="115000"/>
                        </a:lnSpc>
                        <a:spcAft>
                          <a:spcPts val="1000"/>
                        </a:spcAft>
                      </a:pPr>
                      <a:r>
                        <a:rPr lang="en-IE" sz="800" dirty="0" smtClean="0">
                          <a:effectLst/>
                        </a:rPr>
                        <a:t>GREECE </a:t>
                      </a:r>
                      <a:r>
                        <a:rPr lang="en-IE" sz="800" dirty="0">
                          <a:effectLst/>
                        </a:rPr>
                        <a:t>(HNHS)</a:t>
                      </a:r>
                    </a:p>
                    <a:p>
                      <a:pPr>
                        <a:lnSpc>
                          <a:spcPct val="115000"/>
                        </a:lnSpc>
                        <a:spcAft>
                          <a:spcPts val="1000"/>
                        </a:spcAft>
                      </a:pPr>
                      <a:r>
                        <a:rPr lang="en-IE" sz="800" dirty="0">
                          <a:effectLst/>
                        </a:rPr>
                        <a:t> ITALY (ISPRA)</a:t>
                      </a:r>
                    </a:p>
                    <a:p>
                      <a:pPr>
                        <a:lnSpc>
                          <a:spcPct val="115000"/>
                        </a:lnSpc>
                        <a:spcAft>
                          <a:spcPts val="1000"/>
                        </a:spcAft>
                      </a:pPr>
                      <a:r>
                        <a:rPr lang="en-IE" sz="800" dirty="0">
                          <a:effectLst/>
                        </a:rPr>
                        <a:t>NETHERLANDS (Rijkswaterstaat)</a:t>
                      </a:r>
                    </a:p>
                    <a:p>
                      <a:pPr>
                        <a:lnSpc>
                          <a:spcPct val="115000"/>
                        </a:lnSpc>
                        <a:spcAft>
                          <a:spcPts val="1000"/>
                        </a:spcAft>
                      </a:pPr>
                      <a:r>
                        <a:rPr lang="en-IE" sz="800" dirty="0">
                          <a:effectLst/>
                        </a:rPr>
                        <a:t>SWEDEN (SMA)</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smtClean="0">
                          <a:effectLst/>
                          <a:latin typeface="+mn-lt"/>
                          <a:ea typeface="+mn-ea"/>
                          <a:cs typeface="+mn-cs"/>
                        </a:rPr>
                        <a:t>26</a:t>
                      </a:r>
                      <a:endParaRPr lang="en-IE" sz="800" dirty="0">
                        <a:effectLst/>
                        <a:latin typeface="Calibri"/>
                        <a:ea typeface="Calibri"/>
                        <a:cs typeface="Times New Roman"/>
                      </a:endParaRPr>
                    </a:p>
                  </a:txBody>
                  <a:tcPr marL="50631" marR="50631" marT="0" marB="0"/>
                </a:tc>
                <a:tc>
                  <a:txBody>
                    <a:bodyPr/>
                    <a:lstStyle/>
                    <a:p>
                      <a:pPr>
                        <a:lnSpc>
                          <a:spcPct val="115000"/>
                        </a:lnSpc>
                        <a:spcAft>
                          <a:spcPts val="1000"/>
                        </a:spcAft>
                      </a:pPr>
                      <a:r>
                        <a:rPr lang="en-IE" sz="800" dirty="0" smtClean="0">
                          <a:effectLst/>
                        </a:rPr>
                        <a:t>No</a:t>
                      </a:r>
                    </a:p>
                    <a:p>
                      <a:pPr>
                        <a:lnSpc>
                          <a:spcPct val="115000"/>
                        </a:lnSpc>
                        <a:spcAft>
                          <a:spcPts val="1000"/>
                        </a:spcAft>
                      </a:pPr>
                      <a:r>
                        <a:rPr lang="en-IE" sz="800" dirty="0" smtClean="0">
                          <a:effectLst/>
                        </a:rPr>
                        <a:t>No</a:t>
                      </a:r>
                      <a:endParaRPr lang="en-IE" sz="800" dirty="0">
                        <a:effectLst/>
                      </a:endParaRPr>
                    </a:p>
                    <a:p>
                      <a:pPr>
                        <a:lnSpc>
                          <a:spcPct val="115000"/>
                        </a:lnSpc>
                        <a:spcAft>
                          <a:spcPts val="1000"/>
                        </a:spcAft>
                      </a:pPr>
                      <a:r>
                        <a:rPr lang="en-IE" sz="800" dirty="0">
                          <a:effectLst/>
                        </a:rPr>
                        <a:t>No</a:t>
                      </a:r>
                    </a:p>
                    <a:p>
                      <a:pPr>
                        <a:lnSpc>
                          <a:spcPct val="115000"/>
                        </a:lnSpc>
                        <a:spcAft>
                          <a:spcPts val="1000"/>
                        </a:spcAft>
                      </a:pPr>
                      <a:r>
                        <a:rPr lang="en-IE" sz="800" dirty="0">
                          <a:effectLst/>
                        </a:rPr>
                        <a:t>No</a:t>
                      </a:r>
                    </a:p>
                    <a:p>
                      <a:pPr>
                        <a:lnSpc>
                          <a:spcPct val="115000"/>
                        </a:lnSpc>
                        <a:spcAft>
                          <a:spcPts val="1000"/>
                        </a:spcAft>
                      </a:pPr>
                      <a:r>
                        <a:rPr lang="en-IE" sz="800" dirty="0">
                          <a:effectLst/>
                        </a:rPr>
                        <a:t>Benchmarking</a:t>
                      </a:r>
                      <a:endParaRPr lang="en-IE" sz="800" dirty="0">
                        <a:effectLst/>
                        <a:latin typeface="Calibri"/>
                        <a:ea typeface="Calibri"/>
                        <a:cs typeface="Times New Roman"/>
                      </a:endParaRPr>
                    </a:p>
                  </a:txBody>
                  <a:tcPr marL="50631" marR="50631" marT="0" marB="0"/>
                </a:tc>
              </a:tr>
            </a:tbl>
          </a:graphicData>
        </a:graphic>
      </p:graphicFrame>
    </p:spTree>
    <p:extLst>
      <p:ext uri="{BB962C8B-B14F-4D97-AF65-F5344CB8AC3E}">
        <p14:creationId xmlns:p14="http://schemas.microsoft.com/office/powerpoint/2010/main" val="33658858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628800"/>
            <a:ext cx="8281987" cy="430887"/>
          </a:xfrm>
        </p:spPr>
        <p:txBody>
          <a:bodyPr/>
          <a:lstStyle/>
          <a:p>
            <a:r>
              <a:rPr lang="en-GB" dirty="0" smtClean="0">
                <a:latin typeface="+mj-lt"/>
              </a:rPr>
              <a:t>Method:</a:t>
            </a:r>
            <a:endParaRPr lang="en-GB" dirty="0">
              <a:latin typeface="+mj-lt"/>
            </a:endParaRPr>
          </a:p>
        </p:txBody>
      </p:sp>
      <p:sp>
        <p:nvSpPr>
          <p:cNvPr id="3" name="Espace réservé du texte 2"/>
          <p:cNvSpPr>
            <a:spLocks noGrp="1"/>
          </p:cNvSpPr>
          <p:nvPr>
            <p:ph type="body" sz="quarter" idx="12"/>
          </p:nvPr>
        </p:nvSpPr>
        <p:spPr>
          <a:xfrm>
            <a:off x="431800" y="2132856"/>
            <a:ext cx="8280400" cy="4176463"/>
          </a:xfrm>
        </p:spPr>
        <p:txBody>
          <a:bodyPr>
            <a:normAutofit lnSpcReduction="10000"/>
          </a:bodyPr>
          <a:lstStyle/>
          <a:p>
            <a:pPr>
              <a:spcAft>
                <a:spcPts val="600"/>
              </a:spcAft>
            </a:pPr>
            <a:r>
              <a:rPr lang="en-GB" b="1" dirty="0"/>
              <a:t>Collection of the available documents</a:t>
            </a:r>
            <a:r>
              <a:rPr lang="en-GB" dirty="0"/>
              <a:t>:</a:t>
            </a:r>
          </a:p>
          <a:p>
            <a:pPr lvl="1">
              <a:spcAft>
                <a:spcPts val="600"/>
              </a:spcAft>
            </a:pPr>
            <a:r>
              <a:rPr lang="en-GB" sz="2400" dirty="0">
                <a:latin typeface="+mn-lt"/>
              </a:rPr>
              <a:t>Transnational Operational programmes</a:t>
            </a:r>
          </a:p>
          <a:p>
            <a:pPr lvl="1">
              <a:spcAft>
                <a:spcPts val="600"/>
              </a:spcAft>
            </a:pPr>
            <a:r>
              <a:rPr lang="en-GB" sz="2400" dirty="0">
                <a:latin typeface="+mn-lt"/>
              </a:rPr>
              <a:t>Cross-Border Operational Programmes</a:t>
            </a:r>
          </a:p>
          <a:p>
            <a:pPr algn="just">
              <a:spcAft>
                <a:spcPts val="600"/>
              </a:spcAft>
            </a:pPr>
            <a:r>
              <a:rPr lang="en-GB" b="1" dirty="0"/>
              <a:t>Identification of the opportunities for </a:t>
            </a:r>
            <a:r>
              <a:rPr lang="en-GB" dirty="0"/>
              <a:t>coastal data and mapping. 2 categories:</a:t>
            </a:r>
          </a:p>
          <a:p>
            <a:pPr lvl="1" algn="just">
              <a:spcAft>
                <a:spcPts val="600"/>
              </a:spcAft>
            </a:pPr>
            <a:r>
              <a:rPr lang="en-GB" sz="2400" dirty="0">
                <a:latin typeface="+mn-lt"/>
              </a:rPr>
              <a:t>Priorities directly related to coastal data and mapping (risk monitoring, erosion, seabed mapping, coastal mapping, ecosystem mapping, etc.)</a:t>
            </a:r>
          </a:p>
          <a:p>
            <a:pPr lvl="1" algn="just">
              <a:spcAft>
                <a:spcPts val="600"/>
              </a:spcAft>
            </a:pPr>
            <a:r>
              <a:rPr lang="en-GB" sz="2400" dirty="0">
                <a:latin typeface="+mn-lt"/>
              </a:rPr>
              <a:t>Maritime priorities potentially implying a coastal mapping dimension.</a:t>
            </a:r>
            <a:endParaRPr lang="en-GB" dirty="0"/>
          </a:p>
        </p:txBody>
      </p:sp>
      <p:sp>
        <p:nvSpPr>
          <p:cNvPr id="4" name="Title 1"/>
          <p:cNvSpPr txBox="1">
            <a:spLocks/>
          </p:cNvSpPr>
          <p:nvPr/>
        </p:nvSpPr>
        <p:spPr bwMode="auto">
          <a:xfrm>
            <a:off x="434454" y="1085392"/>
            <a:ext cx="82819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it-IT" sz="2400" dirty="0" smtClean="0"/>
              <a:t>WP3.2: Financial – Transnational Programmes </a:t>
            </a:r>
            <a:endParaRPr lang="en-US" sz="2400" dirty="0"/>
          </a:p>
        </p:txBody>
      </p:sp>
    </p:spTree>
    <p:extLst>
      <p:ext uri="{BB962C8B-B14F-4D97-AF65-F5344CB8AC3E}">
        <p14:creationId xmlns:p14="http://schemas.microsoft.com/office/powerpoint/2010/main" val="26362330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340768"/>
            <a:ext cx="8604695" cy="430887"/>
          </a:xfrm>
        </p:spPr>
        <p:txBody>
          <a:bodyPr/>
          <a:lstStyle/>
          <a:p>
            <a:r>
              <a:rPr lang="en-GB" dirty="0" smtClean="0"/>
              <a:t>Result</a:t>
            </a:r>
            <a:endParaRPr lang="en-GB" dirty="0">
              <a:latin typeface="+mj-lt"/>
            </a:endParaRPr>
          </a:p>
        </p:txBody>
      </p:sp>
      <p:sp>
        <p:nvSpPr>
          <p:cNvPr id="3" name="Espace réservé du texte 2"/>
          <p:cNvSpPr>
            <a:spLocks noGrp="1"/>
          </p:cNvSpPr>
          <p:nvPr>
            <p:ph type="body" sz="quarter" idx="12"/>
          </p:nvPr>
        </p:nvSpPr>
        <p:spPr>
          <a:xfrm>
            <a:off x="395536" y="1772816"/>
            <a:ext cx="8280400" cy="4248471"/>
          </a:xfrm>
        </p:spPr>
        <p:txBody>
          <a:bodyPr/>
          <a:lstStyle/>
          <a:p>
            <a:pPr>
              <a:spcAft>
                <a:spcPts val="600"/>
              </a:spcAft>
            </a:pPr>
            <a:r>
              <a:rPr lang="en-GB" b="1" dirty="0"/>
              <a:t>Development of 2 maps:</a:t>
            </a:r>
          </a:p>
          <a:p>
            <a:pPr lvl="1">
              <a:spcAft>
                <a:spcPts val="600"/>
              </a:spcAft>
            </a:pPr>
            <a:r>
              <a:rPr lang="en-GB" b="1" dirty="0"/>
              <a:t>Map of </a:t>
            </a:r>
            <a:r>
              <a:rPr lang="en-GB" b="1" dirty="0">
                <a:hlinkClick r:id="rId2"/>
              </a:rPr>
              <a:t>Transnational Programmes</a:t>
            </a:r>
            <a:endParaRPr lang="en-GB" b="1" dirty="0"/>
          </a:p>
          <a:p>
            <a:pPr lvl="1">
              <a:spcAft>
                <a:spcPts val="600"/>
              </a:spcAft>
            </a:pPr>
            <a:r>
              <a:rPr lang="en-GB" b="1" dirty="0"/>
              <a:t>Map of </a:t>
            </a:r>
            <a:r>
              <a:rPr lang="en-GB" b="1" dirty="0">
                <a:hlinkClick r:id="rId2"/>
              </a:rPr>
              <a:t>Cross-border Programmes</a:t>
            </a:r>
            <a:endParaRPr lang="en-GB" b="1" dirty="0"/>
          </a:p>
          <a:p>
            <a:pPr algn="just">
              <a:spcBef>
                <a:spcPts val="1200"/>
              </a:spcBef>
              <a:spcAft>
                <a:spcPts val="600"/>
              </a:spcAft>
            </a:pPr>
            <a:r>
              <a:rPr lang="en-GB" dirty="0"/>
              <a:t>What does the analysis show?</a:t>
            </a:r>
          </a:p>
          <a:p>
            <a:pPr lvl="1" algn="just">
              <a:spcAft>
                <a:spcPts val="600"/>
              </a:spcAft>
            </a:pPr>
            <a:r>
              <a:rPr lang="en-GB" dirty="0"/>
              <a:t>Several Programmes offer opportunities for coastal mapping;</a:t>
            </a:r>
          </a:p>
          <a:p>
            <a:pPr lvl="1" algn="just">
              <a:spcAft>
                <a:spcPts val="600"/>
              </a:spcAft>
            </a:pPr>
            <a:r>
              <a:rPr lang="en-GB" dirty="0"/>
              <a:t>Various OPs can cover the same coastal area;</a:t>
            </a:r>
          </a:p>
          <a:p>
            <a:pPr lvl="1" algn="just">
              <a:spcAft>
                <a:spcPts val="600"/>
              </a:spcAft>
            </a:pPr>
            <a:r>
              <a:rPr lang="en-GB" dirty="0"/>
              <a:t>Different administrative bodies are involved in the same coastal areas depending on the eligibility of the Programme.</a:t>
            </a:r>
          </a:p>
          <a:p>
            <a:pPr marL="358775" lvl="1" indent="0">
              <a:spcAft>
                <a:spcPts val="600"/>
              </a:spcAft>
              <a:buNone/>
            </a:pPr>
            <a:endParaRPr lang="en-GB" dirty="0"/>
          </a:p>
        </p:txBody>
      </p:sp>
    </p:spTree>
    <p:extLst>
      <p:ext uri="{BB962C8B-B14F-4D97-AF65-F5344CB8AC3E}">
        <p14:creationId xmlns:p14="http://schemas.microsoft.com/office/powerpoint/2010/main" val="6397799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3925763" cy="307777"/>
          </a:xfrm>
        </p:spPr>
        <p:txBody>
          <a:bodyPr/>
          <a:lstStyle/>
          <a:p>
            <a:r>
              <a:rPr lang="fr-FR" sz="2000" dirty="0" smtClean="0"/>
              <a:t>Transnational programmes</a:t>
            </a:r>
            <a:endParaRPr lang="fr-FR" sz="2000" dirty="0"/>
          </a:p>
        </p:txBody>
      </p:sp>
      <p:sp>
        <p:nvSpPr>
          <p:cNvPr id="3" name="Espace réservé du texte 2"/>
          <p:cNvSpPr>
            <a:spLocks noGrp="1"/>
          </p:cNvSpPr>
          <p:nvPr>
            <p:ph type="body" sz="quarter" idx="12"/>
          </p:nvPr>
        </p:nvSpPr>
        <p:spPr/>
        <p:txBody>
          <a:bodyPr/>
          <a:lstStyle/>
          <a:p>
            <a:endParaRPr lang="fr-FR"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12" t="24992" r="15515" b="10710"/>
          <a:stretch/>
        </p:blipFill>
        <p:spPr bwMode="auto">
          <a:xfrm>
            <a:off x="395536" y="1717040"/>
            <a:ext cx="8372544" cy="440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1"/>
          <p:cNvSpPr txBox="1">
            <a:spLocks/>
          </p:cNvSpPr>
          <p:nvPr/>
        </p:nvSpPr>
        <p:spPr bwMode="auto">
          <a:xfrm>
            <a:off x="4655116" y="1071661"/>
            <a:ext cx="39257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fr-FR" sz="2000" dirty="0" smtClean="0"/>
              <a:t>Cross-border programmes</a:t>
            </a:r>
            <a:endParaRPr lang="fr-FR" sz="2000" dirty="0"/>
          </a:p>
        </p:txBody>
      </p:sp>
    </p:spTree>
    <p:extLst>
      <p:ext uri="{BB962C8B-B14F-4D97-AF65-F5344CB8AC3E}">
        <p14:creationId xmlns:p14="http://schemas.microsoft.com/office/powerpoint/2010/main" val="6069750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11560" y="2708920"/>
            <a:ext cx="7848872" cy="3312368"/>
          </a:xfrm>
        </p:spPr>
        <p:txBody>
          <a:bodyPr>
            <a:normAutofit/>
          </a:bodyPr>
          <a:lstStyle/>
          <a:p>
            <a:pPr marL="0" indent="0" algn="ctr">
              <a:buNone/>
            </a:pPr>
            <a:r>
              <a:rPr lang="fr-FR" sz="3200" b="1" i="1" dirty="0" smtClean="0">
                <a:latin typeface="Times New Roman" panose="02020603050405020304" pitchFamily="18" charset="0"/>
                <a:cs typeface="Times New Roman" panose="02020603050405020304" pitchFamily="18" charset="0"/>
              </a:rPr>
              <a:t>HR </a:t>
            </a:r>
            <a:r>
              <a:rPr lang="fr-FR" sz="3200" b="1" i="1" dirty="0" err="1">
                <a:latin typeface="Times New Roman" panose="02020603050405020304" pitchFamily="18" charset="0"/>
                <a:cs typeface="Times New Roman" panose="02020603050405020304" pitchFamily="18" charset="0"/>
              </a:rPr>
              <a:t>Bathymetry</a:t>
            </a:r>
            <a:r>
              <a:rPr lang="fr-FR" sz="3200" b="1" i="1" dirty="0">
                <a:latin typeface="Times New Roman" panose="02020603050405020304" pitchFamily="18" charset="0"/>
                <a:cs typeface="Times New Roman" panose="02020603050405020304" pitchFamily="18" charset="0"/>
              </a:rPr>
              <a:t> in </a:t>
            </a:r>
            <a:r>
              <a:rPr lang="fr-FR" sz="3200" b="1" i="1" dirty="0" err="1">
                <a:latin typeface="Times New Roman" panose="02020603050405020304" pitchFamily="18" charset="0"/>
                <a:cs typeface="Times New Roman" panose="02020603050405020304" pitchFamily="18" charset="0"/>
              </a:rPr>
              <a:t>shallow</a:t>
            </a:r>
            <a:r>
              <a:rPr lang="fr-FR" sz="3200" b="1" i="1" dirty="0">
                <a:latin typeface="Times New Roman" panose="02020603050405020304" pitchFamily="18" charset="0"/>
                <a:cs typeface="Times New Roman" panose="02020603050405020304" pitchFamily="18" charset="0"/>
              </a:rPr>
              <a:t> water</a:t>
            </a:r>
          </a:p>
          <a:p>
            <a:pPr marL="0" indent="0" algn="ctr">
              <a:buNone/>
            </a:pPr>
            <a:r>
              <a:rPr lang="fr-FR" sz="3200" b="1" i="1" dirty="0">
                <a:latin typeface="Times New Roman" panose="02020603050405020304" pitchFamily="18" charset="0"/>
                <a:cs typeface="Times New Roman" panose="02020603050405020304" pitchFamily="18" charset="0"/>
              </a:rPr>
              <a:t>TOWARD A EU </a:t>
            </a:r>
            <a:r>
              <a:rPr lang="fr-FR" sz="3200" b="1" i="1" dirty="0" smtClean="0">
                <a:latin typeface="Times New Roman" panose="02020603050405020304" pitchFamily="18" charset="0"/>
                <a:cs typeface="Times New Roman" panose="02020603050405020304" pitchFamily="18" charset="0"/>
              </a:rPr>
              <a:t>STRATEGY</a:t>
            </a:r>
          </a:p>
          <a:p>
            <a:pPr marL="0" indent="0" algn="ctr">
              <a:buNone/>
            </a:pPr>
            <a:endParaRPr lang="fr-FR" i="1" dirty="0" smtClean="0">
              <a:latin typeface="Times New Roman" panose="02020603050405020304" pitchFamily="18" charset="0"/>
              <a:cs typeface="Times New Roman" panose="02020603050405020304" pitchFamily="18" charset="0"/>
            </a:endParaRPr>
          </a:p>
          <a:p>
            <a:pPr marL="0" indent="0" algn="ctr">
              <a:buNone/>
            </a:pPr>
            <a:r>
              <a:rPr lang="fr-FR" dirty="0" err="1">
                <a:ea typeface="Verdana" pitchFamily="34" charset="0"/>
                <a:cs typeface="Verdana" pitchFamily="34" charset="0"/>
              </a:rPr>
              <a:t>Managing</a:t>
            </a:r>
            <a:r>
              <a:rPr lang="fr-FR" dirty="0">
                <a:ea typeface="Verdana" pitchFamily="34" charset="0"/>
                <a:cs typeface="Verdana" pitchFamily="34" charset="0"/>
              </a:rPr>
              <a:t> the </a:t>
            </a:r>
            <a:r>
              <a:rPr lang="fr-FR" dirty="0" err="1">
                <a:ea typeface="Verdana" pitchFamily="34" charset="0"/>
                <a:cs typeface="Verdana" pitchFamily="34" charset="0"/>
              </a:rPr>
              <a:t>coastal</a:t>
            </a:r>
            <a:r>
              <a:rPr lang="fr-FR" dirty="0">
                <a:ea typeface="Verdana" pitchFamily="34" charset="0"/>
                <a:cs typeface="Verdana" pitchFamily="34" charset="0"/>
              </a:rPr>
              <a:t> zone and </a:t>
            </a:r>
            <a:r>
              <a:rPr lang="fr-FR" dirty="0" err="1">
                <a:ea typeface="Verdana" pitchFamily="34" charset="0"/>
                <a:cs typeface="Verdana" pitchFamily="34" charset="0"/>
              </a:rPr>
              <a:t>their</a:t>
            </a:r>
            <a:r>
              <a:rPr lang="fr-FR" dirty="0">
                <a:ea typeface="Verdana" pitchFamily="34" charset="0"/>
                <a:cs typeface="Verdana" pitchFamily="34" charset="0"/>
              </a:rPr>
              <a:t> </a:t>
            </a:r>
            <a:r>
              <a:rPr lang="fr-FR" dirty="0" err="1" smtClean="0">
                <a:ea typeface="Verdana" pitchFamily="34" charset="0"/>
                <a:cs typeface="Verdana" pitchFamily="34" charset="0"/>
              </a:rPr>
              <a:t>risks</a:t>
            </a:r>
            <a:endParaRPr lang="fr-FR" dirty="0" smtClean="0">
              <a:ea typeface="Verdana" pitchFamily="34" charset="0"/>
              <a:cs typeface="Verdana" pitchFamily="34" charset="0"/>
            </a:endParaRPr>
          </a:p>
          <a:p>
            <a:pPr marL="0" indent="0" algn="ctr">
              <a:buNone/>
            </a:pPr>
            <a:r>
              <a:rPr lang="fr-FR" sz="1600" dirty="0" smtClean="0">
                <a:ea typeface="Verdana" pitchFamily="34" charset="0"/>
                <a:cs typeface="Verdana" pitchFamily="34" charset="0"/>
              </a:rPr>
              <a:t> </a:t>
            </a:r>
            <a:endParaRPr lang="fr-FR" sz="1600" dirty="0">
              <a:ea typeface="Verdana" pitchFamily="34" charset="0"/>
              <a:cs typeface="Verdana" pitchFamily="34" charset="0"/>
            </a:endParaRPr>
          </a:p>
          <a:p>
            <a:pPr marL="0" indent="0" algn="ctr">
              <a:buNone/>
            </a:pPr>
            <a:r>
              <a:rPr lang="fr-FR" dirty="0" err="1">
                <a:ea typeface="Verdana" pitchFamily="34" charset="0"/>
                <a:cs typeface="Verdana" pitchFamily="34" charset="0"/>
              </a:rPr>
              <a:t>Preserving</a:t>
            </a:r>
            <a:r>
              <a:rPr lang="fr-FR" dirty="0">
                <a:ea typeface="Verdana" pitchFamily="34" charset="0"/>
                <a:cs typeface="Verdana" pitchFamily="34" charset="0"/>
              </a:rPr>
              <a:t> the </a:t>
            </a:r>
            <a:r>
              <a:rPr lang="fr-FR" dirty="0" err="1">
                <a:ea typeface="Verdana" pitchFamily="34" charset="0"/>
                <a:cs typeface="Verdana" pitchFamily="34" charset="0"/>
              </a:rPr>
              <a:t>environment</a:t>
            </a:r>
            <a:r>
              <a:rPr lang="fr-FR" dirty="0">
                <a:ea typeface="Verdana" pitchFamily="34" charset="0"/>
                <a:cs typeface="Verdana" pitchFamily="34" charset="0"/>
              </a:rPr>
              <a:t> and </a:t>
            </a:r>
            <a:r>
              <a:rPr lang="fr-FR" dirty="0" err="1">
                <a:ea typeface="Verdana" pitchFamily="34" charset="0"/>
                <a:cs typeface="Verdana" pitchFamily="34" charset="0"/>
              </a:rPr>
              <a:t>developping</a:t>
            </a:r>
            <a:r>
              <a:rPr lang="fr-FR" dirty="0">
                <a:ea typeface="Verdana" pitchFamily="34" charset="0"/>
                <a:cs typeface="Verdana" pitchFamily="34" charset="0"/>
              </a:rPr>
              <a:t> the </a:t>
            </a:r>
            <a:r>
              <a:rPr lang="fr-FR" dirty="0" err="1">
                <a:ea typeface="Verdana" pitchFamily="34" charset="0"/>
                <a:cs typeface="Verdana" pitchFamily="34" charset="0"/>
              </a:rPr>
              <a:t>blue</a:t>
            </a:r>
            <a:r>
              <a:rPr lang="fr-FR" dirty="0">
                <a:ea typeface="Verdana" pitchFamily="34" charset="0"/>
                <a:cs typeface="Verdana" pitchFamily="34" charset="0"/>
              </a:rPr>
              <a:t> </a:t>
            </a:r>
            <a:r>
              <a:rPr lang="fr-FR" dirty="0" err="1">
                <a:ea typeface="Verdana" pitchFamily="34" charset="0"/>
                <a:cs typeface="Verdana" pitchFamily="34" charset="0"/>
              </a:rPr>
              <a:t>economy</a:t>
            </a:r>
            <a:endParaRPr lang="fr-FR" dirty="0">
              <a:ea typeface="Verdana" pitchFamily="34" charset="0"/>
              <a:cs typeface="Verdana" pitchFamily="34" charset="0"/>
            </a:endParaRPr>
          </a:p>
          <a:p>
            <a:endParaRPr lang="en-US" dirty="0" smtClean="0"/>
          </a:p>
        </p:txBody>
      </p:sp>
      <p:sp>
        <p:nvSpPr>
          <p:cNvPr id="2" name="Title 1"/>
          <p:cNvSpPr>
            <a:spLocks noGrp="1"/>
          </p:cNvSpPr>
          <p:nvPr>
            <p:ph type="title"/>
          </p:nvPr>
        </p:nvSpPr>
        <p:spPr>
          <a:xfrm>
            <a:off x="430213" y="1073150"/>
            <a:ext cx="8281987" cy="861774"/>
          </a:xfrm>
        </p:spPr>
        <p:txBody>
          <a:bodyPr/>
          <a:lstStyle/>
          <a:p>
            <a:r>
              <a:rPr lang="it-IT" dirty="0" smtClean="0"/>
              <a:t>WP 3.5 – Data acquisition programme proposition</a:t>
            </a:r>
            <a:endParaRPr lang="en-US" dirty="0"/>
          </a:p>
        </p:txBody>
      </p:sp>
      <p:sp>
        <p:nvSpPr>
          <p:cNvPr id="8" name="Title 1"/>
          <p:cNvSpPr txBox="1">
            <a:spLocks/>
          </p:cNvSpPr>
          <p:nvPr/>
        </p:nvSpPr>
        <p:spPr bwMode="auto">
          <a:xfrm>
            <a:off x="2627784" y="2141428"/>
            <a:ext cx="352839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fontAlgn="base">
              <a:spcBef>
                <a:spcPct val="0"/>
              </a:spcBef>
              <a:spcAft>
                <a:spcPct val="0"/>
              </a:spcAft>
              <a:defRPr/>
            </a:pPr>
            <a:r>
              <a:rPr lang="it-IT" sz="2800" b="1" i="1" kern="0" dirty="0" smtClean="0">
                <a:solidFill>
                  <a:srgbClr val="0F5494"/>
                </a:solidFill>
                <a:cs typeface="ＭＳ Ｐゴシック" charset="0"/>
              </a:rPr>
              <a:t>Coastal mapping:</a:t>
            </a:r>
            <a:endParaRPr lang="en-US" sz="2800" b="1" i="1" kern="0" dirty="0">
              <a:solidFill>
                <a:srgbClr val="0F5494"/>
              </a:solidFill>
              <a:cs typeface="ＭＳ Ｐゴシック" charset="0"/>
            </a:endParaRPr>
          </a:p>
        </p:txBody>
      </p:sp>
    </p:spTree>
    <p:extLst>
      <p:ext uri="{BB962C8B-B14F-4D97-AF65-F5344CB8AC3E}">
        <p14:creationId xmlns:p14="http://schemas.microsoft.com/office/powerpoint/2010/main" val="26095600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Protection </a:t>
            </a:r>
            <a:r>
              <a:rPr lang="fr-FR" dirty="0" err="1"/>
              <a:t>against</a:t>
            </a:r>
            <a:r>
              <a:rPr lang="fr-FR" dirty="0"/>
              <a:t> </a:t>
            </a:r>
            <a:r>
              <a:rPr lang="fr-FR" dirty="0" err="1"/>
              <a:t>erosion</a:t>
            </a:r>
            <a:endParaRPr lang="fr-FR"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 t="10556" r="-53" b="6889"/>
          <a:stretch/>
        </p:blipFill>
        <p:spPr bwMode="auto">
          <a:xfrm>
            <a:off x="395536" y="1988840"/>
            <a:ext cx="8484096" cy="393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435439"/>
      </p:ext>
    </p:extLst>
  </p:cSld>
  <p:clrMapOvr>
    <a:masterClrMapping/>
  </p:clrMapOvr>
  <mc:AlternateContent xmlns:mc="http://schemas.openxmlformats.org/markup-compatibility/2006" xmlns:p14="http://schemas.microsoft.com/office/powerpoint/2010/main">
    <mc:Choice Requires="p14">
      <p:transition spd="slow" p14:dur="2250">
        <p14:flip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704" y="908720"/>
            <a:ext cx="2413595" cy="430213"/>
          </a:xfrm>
        </p:spPr>
        <p:txBody>
          <a:bodyPr/>
          <a:lstStyle/>
          <a:p>
            <a:r>
              <a:rPr lang="en-US" dirty="0" smtClean="0"/>
              <a:t>Consortium</a:t>
            </a:r>
            <a:endParaRPr lang="en-US" dirty="0"/>
          </a:p>
        </p:txBody>
      </p:sp>
      <p:sp>
        <p:nvSpPr>
          <p:cNvPr id="3" name="Text Placeholder 2"/>
          <p:cNvSpPr>
            <a:spLocks noGrp="1"/>
          </p:cNvSpPr>
          <p:nvPr>
            <p:ph type="body" sz="quarter" idx="12"/>
          </p:nvPr>
        </p:nvSpPr>
        <p:spPr>
          <a:xfrm>
            <a:off x="323528" y="1556792"/>
            <a:ext cx="2520280" cy="5043660"/>
          </a:xfrm>
        </p:spPr>
        <p:txBody>
          <a:bodyPr>
            <a:normAutofit/>
          </a:bodyPr>
          <a:lstStyle/>
          <a:p>
            <a:r>
              <a:rPr lang="en-US" sz="1600" b="1" i="1" u="sng" dirty="0" smtClean="0"/>
              <a:t>Hydrographic offices :</a:t>
            </a:r>
          </a:p>
          <a:p>
            <a:pPr marL="0" indent="0">
              <a:buNone/>
            </a:pPr>
            <a:r>
              <a:rPr lang="fr-FR" altLang="fr-FR" sz="1600" dirty="0"/>
              <a:t>FRANCE – BELGIUM – GERMANY – GREECE – IRELAND – ITALY – LATVIA – NORWAY – PORTUGAL – SLOVENIA – </a:t>
            </a:r>
            <a:r>
              <a:rPr lang="fr-FR" altLang="fr-FR" sz="1600" dirty="0" smtClean="0"/>
              <a:t>SWEDEN</a:t>
            </a:r>
          </a:p>
          <a:p>
            <a:pPr marL="0" indent="0">
              <a:buNone/>
            </a:pPr>
            <a:endParaRPr lang="en-US" sz="800" dirty="0" smtClean="0"/>
          </a:p>
          <a:p>
            <a:r>
              <a:rPr lang="fr-FR" sz="1600" b="1" i="1" u="sng" dirty="0" err="1" smtClean="0"/>
              <a:t>Regions</a:t>
            </a:r>
            <a:r>
              <a:rPr lang="fr-FR" sz="1600" b="1" i="1" u="sng" dirty="0" smtClean="0"/>
              <a:t> :</a:t>
            </a:r>
          </a:p>
          <a:p>
            <a:pPr marL="0" indent="0">
              <a:buNone/>
            </a:pPr>
            <a:r>
              <a:rPr lang="fr-FR" altLang="fr-FR" sz="1600" dirty="0"/>
              <a:t>CPMR – </a:t>
            </a:r>
            <a:r>
              <a:rPr lang="fr-FR" altLang="fr-FR" sz="1600" dirty="0" err="1"/>
              <a:t>Regione</a:t>
            </a:r>
            <a:r>
              <a:rPr lang="fr-FR" altLang="fr-FR" sz="1600" dirty="0"/>
              <a:t> </a:t>
            </a:r>
            <a:r>
              <a:rPr lang="fr-FR" altLang="fr-FR" sz="1600" dirty="0" err="1" smtClean="0"/>
              <a:t>Lazio</a:t>
            </a:r>
            <a:endParaRPr lang="fr-FR" altLang="fr-FR" sz="1600" dirty="0" smtClean="0"/>
          </a:p>
          <a:p>
            <a:pPr marL="0" indent="0">
              <a:buNone/>
            </a:pPr>
            <a:endParaRPr lang="fr-FR" sz="800" dirty="0"/>
          </a:p>
          <a:p>
            <a:r>
              <a:rPr lang="en-US" sz="1600" b="1" i="1" u="sng" dirty="0" smtClean="0"/>
              <a:t>Public Bodies :</a:t>
            </a:r>
          </a:p>
          <a:p>
            <a:pPr marL="0" indent="0">
              <a:buNone/>
            </a:pPr>
            <a:r>
              <a:rPr lang="fr-FR" altLang="fr-FR" sz="1600" dirty="0"/>
              <a:t>ISPRA – RWS - </a:t>
            </a:r>
            <a:r>
              <a:rPr lang="fr-FR" altLang="fr-FR" sz="1600" dirty="0" err="1"/>
              <a:t>GeoEcomar</a:t>
            </a:r>
            <a:r>
              <a:rPr lang="fr-FR" altLang="fr-FR" sz="1600" dirty="0"/>
              <a:t> – </a:t>
            </a:r>
            <a:r>
              <a:rPr lang="fr-FR" altLang="fr-FR" sz="1600" dirty="0" smtClean="0"/>
              <a:t>DDNI</a:t>
            </a:r>
          </a:p>
          <a:p>
            <a:pPr marL="0" indent="0">
              <a:buNone/>
            </a:pPr>
            <a:endParaRPr lang="en-US" sz="800" dirty="0" smtClean="0"/>
          </a:p>
          <a:p>
            <a:r>
              <a:rPr lang="en-US" sz="1600" b="1" i="1" u="sng" dirty="0" smtClean="0"/>
              <a:t>IT company </a:t>
            </a:r>
            <a:r>
              <a:rPr lang="en-US" sz="1600" b="1" i="1" dirty="0" smtClean="0"/>
              <a:t>:</a:t>
            </a:r>
          </a:p>
          <a:p>
            <a:pPr marL="0" indent="0">
              <a:buNone/>
            </a:pPr>
            <a:r>
              <a:rPr lang="en-US" sz="1600" dirty="0" err="1" smtClean="0"/>
              <a:t>Worldline</a:t>
            </a:r>
            <a:endParaRPr lang="en-US" sz="16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1124744"/>
            <a:ext cx="5472608" cy="5190929"/>
          </a:xfrm>
          <a:prstGeom prst="rect">
            <a:avLst/>
          </a:prstGeom>
        </p:spPr>
      </p:pic>
    </p:spTree>
    <p:extLst>
      <p:ext uri="{BB962C8B-B14F-4D97-AF65-F5344CB8AC3E}">
        <p14:creationId xmlns:p14="http://schemas.microsoft.com/office/powerpoint/2010/main" val="7711854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861774"/>
          </a:xfrm>
        </p:spPr>
        <p:txBody>
          <a:bodyPr/>
          <a:lstStyle/>
          <a:p>
            <a:r>
              <a:rPr lang="fr-FR" dirty="0" smtClean="0"/>
              <a:t>Link </a:t>
            </a:r>
            <a:r>
              <a:rPr lang="fr-FR" dirty="0" err="1" smtClean="0"/>
              <a:t>between</a:t>
            </a:r>
            <a:r>
              <a:rPr lang="fr-FR" dirty="0" smtClean="0"/>
              <a:t> </a:t>
            </a:r>
            <a:r>
              <a:rPr lang="fr-FR" dirty="0" err="1" smtClean="0"/>
              <a:t>different</a:t>
            </a:r>
            <a:r>
              <a:rPr lang="fr-FR" dirty="0" smtClean="0"/>
              <a:t> data </a:t>
            </a:r>
            <a:r>
              <a:rPr lang="fr-FR" dirty="0" err="1" smtClean="0"/>
              <a:t>scales</a:t>
            </a:r>
            <a:r>
              <a:rPr lang="fr-FR" dirty="0" smtClean="0"/>
              <a:t> and </a:t>
            </a:r>
            <a:r>
              <a:rPr lang="fr-FR" dirty="0" err="1" smtClean="0"/>
              <a:t>methods</a:t>
            </a:r>
            <a:endParaRPr lang="fr-FR" dirty="0"/>
          </a:p>
        </p:txBody>
      </p:sp>
      <p:pic>
        <p:nvPicPr>
          <p:cNvPr id="1026" name="Picture 2" descr="http://georezo.net/blog/litto3d/files/2015/05/cd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636912"/>
            <a:ext cx="6889802"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805765"/>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5" y="1124744"/>
            <a:ext cx="6696744" cy="861774"/>
          </a:xfrm>
        </p:spPr>
        <p:txBody>
          <a:bodyPr/>
          <a:lstStyle/>
          <a:p>
            <a:r>
              <a:rPr lang="fr-FR" dirty="0" smtClean="0"/>
              <a:t>Manage the </a:t>
            </a:r>
            <a:r>
              <a:rPr lang="fr-FR" dirty="0" err="1" smtClean="0"/>
              <a:t>safety</a:t>
            </a:r>
            <a:r>
              <a:rPr lang="fr-FR" dirty="0" smtClean="0"/>
              <a:t> of navigation</a:t>
            </a:r>
            <a:br>
              <a:rPr lang="fr-FR" dirty="0" smtClean="0"/>
            </a:br>
            <a:r>
              <a:rPr lang="fr-FR" dirty="0" smtClean="0"/>
              <a:t>and the marine </a:t>
            </a:r>
            <a:r>
              <a:rPr lang="fr-FR" dirty="0" err="1" smtClean="0"/>
              <a:t>archeology</a:t>
            </a:r>
            <a:r>
              <a:rPr lang="fr-FR" dirty="0" smtClean="0"/>
              <a:t> </a:t>
            </a:r>
            <a:endParaRPr lang="fr-FR" dirty="0"/>
          </a:p>
        </p:txBody>
      </p:sp>
      <p:pic>
        <p:nvPicPr>
          <p:cNvPr id="1026" name="Picture 2" descr="D:\Epaves\epav\Fiche-avion_Corse-Bastia\FR 0000004873 00001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521" y="4365104"/>
            <a:ext cx="2846047" cy="20789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Epaves\epav\Fiche-avion_Corse-Bastia\0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3000"/>
          <a:stretch/>
        </p:blipFill>
        <p:spPr bwMode="auto">
          <a:xfrm>
            <a:off x="6948263" y="1124744"/>
            <a:ext cx="2070305" cy="31363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paves\calais_smf_3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2204864"/>
            <a:ext cx="248555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Epaves\carte-epav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76" y="2204864"/>
            <a:ext cx="3765611" cy="19377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paves\epave-armoriq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333" y="4261051"/>
            <a:ext cx="3635895" cy="262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5162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6095" y="911042"/>
            <a:ext cx="8281987" cy="861774"/>
          </a:xfrm>
        </p:spPr>
        <p:txBody>
          <a:bodyPr/>
          <a:lstStyle/>
          <a:p>
            <a:r>
              <a:rPr lang="fr-FR" dirty="0" smtClean="0"/>
              <a:t>Stockholm </a:t>
            </a:r>
            <a:r>
              <a:rPr lang="fr-FR" dirty="0" err="1" smtClean="0"/>
              <a:t>coastal</a:t>
            </a:r>
            <a:r>
              <a:rPr lang="fr-FR" dirty="0" smtClean="0"/>
              <a:t> management: the Vasa </a:t>
            </a:r>
            <a:r>
              <a:rPr lang="fr-FR" dirty="0" err="1" smtClean="0"/>
              <a:t>history</a:t>
            </a:r>
            <a:endParaRPr lang="fr-FR" dirty="0"/>
          </a:p>
        </p:txBody>
      </p:sp>
      <p:sp>
        <p:nvSpPr>
          <p:cNvPr id="3" name="AutoShape 2" descr="imap://clochet@imap:993/fetch%3EUID%3E/INBOX%3E10262?part=1.2&amp;type=image/png&amp;filename=vasa.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imap://clochet@imap:993/fetch%3EUID%3E/INBOX%3E10262?part=1.2&amp;type=image/png&amp;filename=vasa.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imap://clochet@imap:993/fetch%3EUID%3E/INBOX%3E10262?part=1.2&amp;type=image/png&amp;filename=vasa.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imap://clochet@imap:993/fetch%3EUID%3E/INBOX%3E10262?part=1.2&amp;type=image/png&amp;filename=vasa.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75" y="1772816"/>
            <a:ext cx="7744420" cy="4570380"/>
          </a:xfrm>
          <a:prstGeom prst="rect">
            <a:avLst/>
          </a:prstGeom>
        </p:spPr>
      </p:pic>
      <p:pic>
        <p:nvPicPr>
          <p:cNvPr id="1026" name="Picture 2" descr="D:\COASTAL MAPPING\WP3\20160607_1705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861048"/>
            <a:ext cx="2293417"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6979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Safety</a:t>
            </a:r>
            <a:r>
              <a:rPr lang="fr-FR" dirty="0" smtClean="0"/>
              <a:t> of navigation in Ireland</a:t>
            </a:r>
            <a:endParaRPr lang="fr-FR" dirty="0"/>
          </a:p>
        </p:txBody>
      </p:sp>
      <p:sp>
        <p:nvSpPr>
          <p:cNvPr id="3" name="Espace réservé du texte 2"/>
          <p:cNvSpPr>
            <a:spLocks noGrp="1"/>
          </p:cNvSpPr>
          <p:nvPr>
            <p:ph type="body" sz="quarter" idx="12"/>
          </p:nvPr>
        </p:nvSpPr>
        <p:spPr/>
        <p:txBody>
          <a:bodyPr/>
          <a:lstStyle/>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772816"/>
            <a:ext cx="6501921" cy="4486326"/>
          </a:xfrm>
          <a:prstGeom prst="rect">
            <a:avLst/>
          </a:prstGeom>
        </p:spPr>
      </p:pic>
    </p:spTree>
    <p:extLst>
      <p:ext uri="{BB962C8B-B14F-4D97-AF65-F5344CB8AC3E}">
        <p14:creationId xmlns:p14="http://schemas.microsoft.com/office/powerpoint/2010/main" val="270721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76" t="12778" r="28312" b="12000"/>
          <a:stretch/>
        </p:blipFill>
        <p:spPr bwMode="auto">
          <a:xfrm>
            <a:off x="899592" y="1196752"/>
            <a:ext cx="6926580" cy="5158740"/>
          </a:xfrm>
          <a:prstGeom prst="rect">
            <a:avLst/>
          </a:prstGeom>
          <a:solidFill>
            <a:schemeClr val="bg1"/>
          </a:solidFill>
          <a:ln>
            <a:noFill/>
          </a:ln>
          <a:effectLst/>
          <a:extLst/>
        </p:spPr>
      </p:pic>
      <p:sp>
        <p:nvSpPr>
          <p:cNvPr id="2" name="Titre 1"/>
          <p:cNvSpPr>
            <a:spLocks noGrp="1"/>
          </p:cNvSpPr>
          <p:nvPr>
            <p:ph type="title"/>
          </p:nvPr>
        </p:nvSpPr>
        <p:spPr>
          <a:xfrm>
            <a:off x="1187624" y="1412776"/>
            <a:ext cx="4536504" cy="307777"/>
          </a:xfrm>
          <a:solidFill>
            <a:schemeClr val="bg1"/>
          </a:solidFill>
        </p:spPr>
        <p:txBody>
          <a:bodyPr/>
          <a:lstStyle/>
          <a:p>
            <a:r>
              <a:rPr lang="fr-FR" sz="2000" dirty="0" err="1" smtClean="0"/>
              <a:t>Laying</a:t>
            </a:r>
            <a:r>
              <a:rPr lang="fr-FR" sz="2000" dirty="0" smtClean="0"/>
              <a:t> of </a:t>
            </a:r>
            <a:r>
              <a:rPr lang="fr-FR" sz="2000" dirty="0" err="1" smtClean="0"/>
              <a:t>submarine</a:t>
            </a:r>
            <a:r>
              <a:rPr lang="fr-FR" sz="2000" dirty="0" smtClean="0"/>
              <a:t> </a:t>
            </a:r>
            <a:r>
              <a:rPr lang="fr-FR" sz="2000" dirty="0" err="1" smtClean="0"/>
              <a:t>cables</a:t>
            </a:r>
            <a:endParaRPr lang="fr-FR" sz="2000" dirty="0"/>
          </a:p>
        </p:txBody>
      </p:sp>
      <p:sp>
        <p:nvSpPr>
          <p:cNvPr id="5" name="Titre 1"/>
          <p:cNvSpPr txBox="1">
            <a:spLocks/>
          </p:cNvSpPr>
          <p:nvPr/>
        </p:nvSpPr>
        <p:spPr bwMode="auto">
          <a:xfrm>
            <a:off x="899592" y="6122760"/>
            <a:ext cx="2946693"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pPr algn="ctr"/>
            <a:r>
              <a:rPr lang="fr-FR" sz="1600" dirty="0" err="1" smtClean="0"/>
              <a:t>Cable</a:t>
            </a:r>
            <a:r>
              <a:rPr lang="fr-FR" sz="1600" dirty="0" smtClean="0"/>
              <a:t> </a:t>
            </a:r>
            <a:r>
              <a:rPr lang="fr-FR" sz="1600" dirty="0" err="1" smtClean="0"/>
              <a:t>ship</a:t>
            </a:r>
            <a:endParaRPr lang="fr-FR" sz="1600" dirty="0"/>
          </a:p>
        </p:txBody>
      </p:sp>
      <p:sp>
        <p:nvSpPr>
          <p:cNvPr id="6" name="Titre 1"/>
          <p:cNvSpPr txBox="1">
            <a:spLocks/>
          </p:cNvSpPr>
          <p:nvPr/>
        </p:nvSpPr>
        <p:spPr bwMode="auto">
          <a:xfrm>
            <a:off x="3846285" y="6109271"/>
            <a:ext cx="3960440"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fr-FR" sz="1600" dirty="0" err="1" smtClean="0"/>
              <a:t>Cable</a:t>
            </a:r>
            <a:r>
              <a:rPr lang="fr-FR" sz="1600" dirty="0" smtClean="0"/>
              <a:t> </a:t>
            </a:r>
            <a:r>
              <a:rPr lang="fr-FR" sz="1600" dirty="0" err="1" smtClean="0"/>
              <a:t>loading</a:t>
            </a:r>
            <a:r>
              <a:rPr lang="fr-FR" sz="1600" dirty="0" smtClean="0"/>
              <a:t> &amp; </a:t>
            </a:r>
            <a:r>
              <a:rPr lang="fr-FR" sz="1600" dirty="0" err="1" smtClean="0"/>
              <a:t>unloading</a:t>
            </a:r>
            <a:r>
              <a:rPr lang="fr-FR" sz="1600" dirty="0" smtClean="0"/>
              <a:t> </a:t>
            </a:r>
            <a:r>
              <a:rPr lang="fr-FR" sz="1600" dirty="0" err="1" smtClean="0"/>
              <a:t>at</a:t>
            </a:r>
            <a:r>
              <a:rPr lang="fr-FR" sz="1600" dirty="0" smtClean="0"/>
              <a:t> </a:t>
            </a:r>
            <a:r>
              <a:rPr lang="fr-FR" sz="1600" dirty="0" err="1" smtClean="0"/>
              <a:t>sea</a:t>
            </a:r>
            <a:endParaRPr lang="fr-FR" sz="1600" dirty="0"/>
          </a:p>
        </p:txBody>
      </p:sp>
      <p:sp>
        <p:nvSpPr>
          <p:cNvPr id="7" name="Titre 1"/>
          <p:cNvSpPr txBox="1">
            <a:spLocks/>
          </p:cNvSpPr>
          <p:nvPr/>
        </p:nvSpPr>
        <p:spPr bwMode="auto">
          <a:xfrm>
            <a:off x="5981630" y="3165375"/>
            <a:ext cx="1686714" cy="1538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pPr algn="ctr"/>
            <a:r>
              <a:rPr lang="fr-FR" sz="1000" dirty="0" err="1" smtClean="0"/>
              <a:t>Trenching</a:t>
            </a:r>
            <a:r>
              <a:rPr lang="fr-FR" sz="1000" dirty="0" smtClean="0"/>
              <a:t> &amp; </a:t>
            </a:r>
            <a:r>
              <a:rPr lang="fr-FR" sz="1000" dirty="0" err="1" smtClean="0"/>
              <a:t>backfilling</a:t>
            </a:r>
            <a:endParaRPr lang="fr-FR" sz="1000" dirty="0"/>
          </a:p>
        </p:txBody>
      </p:sp>
    </p:spTree>
    <p:extLst>
      <p:ext uri="{BB962C8B-B14F-4D97-AF65-F5344CB8AC3E}">
        <p14:creationId xmlns:p14="http://schemas.microsoft.com/office/powerpoint/2010/main" val="3507600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052736"/>
            <a:ext cx="8281987" cy="369332"/>
          </a:xfrm>
        </p:spPr>
        <p:txBody>
          <a:bodyPr/>
          <a:lstStyle/>
          <a:p>
            <a:pPr algn="ctr"/>
            <a:r>
              <a:rPr lang="fr-FR" sz="2400" dirty="0" err="1" smtClean="0">
                <a:latin typeface="Times New Roman" pitchFamily="18" charset="0"/>
                <a:cs typeface="Times New Roman" pitchFamily="18" charset="0"/>
              </a:rPr>
              <a:t>Cables</a:t>
            </a:r>
            <a:r>
              <a:rPr lang="fr-FR" sz="2400" dirty="0" smtClean="0">
                <a:latin typeface="Times New Roman" pitchFamily="18" charset="0"/>
                <a:cs typeface="Times New Roman" pitchFamily="18" charset="0"/>
              </a:rPr>
              <a:t> for </a:t>
            </a:r>
            <a:r>
              <a:rPr lang="fr-FR" sz="2400" dirty="0" err="1" smtClean="0">
                <a:latin typeface="Times New Roman" pitchFamily="18" charset="0"/>
                <a:cs typeface="Times New Roman" pitchFamily="18" charset="0"/>
              </a:rPr>
              <a:t>energy</a:t>
            </a:r>
            <a:r>
              <a:rPr lang="fr-FR" sz="2400" dirty="0" smtClean="0">
                <a:latin typeface="Times New Roman" pitchFamily="18" charset="0"/>
                <a:cs typeface="Times New Roman" pitchFamily="18" charset="0"/>
              </a:rPr>
              <a:t>: FR-IRL, FR-UK, FR-SP </a:t>
            </a:r>
            <a:endParaRPr lang="fr-FR" sz="2400" dirty="0">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62" t="16778" r="29313" b="9889"/>
          <a:stretch/>
        </p:blipFill>
        <p:spPr bwMode="auto">
          <a:xfrm>
            <a:off x="1403648" y="1836400"/>
            <a:ext cx="684276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1"/>
          <p:cNvSpPr txBox="1">
            <a:spLocks/>
          </p:cNvSpPr>
          <p:nvPr/>
        </p:nvSpPr>
        <p:spPr bwMode="auto">
          <a:xfrm>
            <a:off x="1835696" y="1836400"/>
            <a:ext cx="4536504"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fr-FR" sz="2000" dirty="0" smtClean="0"/>
              <a:t>Litto3D : use of data by RTE</a:t>
            </a:r>
            <a:endParaRPr lang="fr-FR" sz="2000" dirty="0"/>
          </a:p>
        </p:txBody>
      </p:sp>
      <p:sp>
        <p:nvSpPr>
          <p:cNvPr id="6" name="Titre 1"/>
          <p:cNvSpPr txBox="1">
            <a:spLocks/>
          </p:cNvSpPr>
          <p:nvPr/>
        </p:nvSpPr>
        <p:spPr bwMode="auto">
          <a:xfrm>
            <a:off x="6513280" y="2924944"/>
            <a:ext cx="1719808" cy="12926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fr-FR" sz="1200" dirty="0" smtClean="0"/>
              <a:t>Use of Litto3D data:</a:t>
            </a:r>
          </a:p>
          <a:p>
            <a:endParaRPr lang="fr-FR" sz="1200" dirty="0" smtClean="0"/>
          </a:p>
          <a:p>
            <a:pPr marL="171450" indent="-171450">
              <a:buFont typeface="Wingdings" pitchFamily="2" charset="2"/>
              <a:buChar char="Ø"/>
            </a:pPr>
            <a:r>
              <a:rPr lang="fr-FR" sz="1200" dirty="0" smtClean="0"/>
              <a:t>to </a:t>
            </a:r>
            <a:r>
              <a:rPr lang="fr-FR" sz="1200" dirty="0" err="1" smtClean="0"/>
              <a:t>identify</a:t>
            </a:r>
            <a:r>
              <a:rPr lang="fr-FR" sz="1200" dirty="0" smtClean="0"/>
              <a:t> </a:t>
            </a:r>
            <a:r>
              <a:rPr lang="fr-FR" sz="1200" dirty="0" err="1" smtClean="0"/>
              <a:t>rocky</a:t>
            </a:r>
            <a:r>
              <a:rPr lang="fr-FR" sz="1200" dirty="0" smtClean="0"/>
              <a:t> areas</a:t>
            </a:r>
          </a:p>
          <a:p>
            <a:pPr marL="171450" indent="-171450">
              <a:buFont typeface="Wingdings" pitchFamily="2" charset="2"/>
              <a:buChar char="Ø"/>
            </a:pPr>
            <a:endParaRPr lang="fr-FR" sz="1200" dirty="0" smtClean="0"/>
          </a:p>
          <a:p>
            <a:pPr marL="171450" indent="-171450">
              <a:buFont typeface="Wingdings" pitchFamily="2" charset="2"/>
              <a:buChar char="Ø"/>
            </a:pPr>
            <a:r>
              <a:rPr lang="fr-FR" sz="1200" dirty="0"/>
              <a:t>t</a:t>
            </a:r>
            <a:r>
              <a:rPr lang="fr-FR" sz="1200" dirty="0" smtClean="0"/>
              <a:t>o </a:t>
            </a:r>
            <a:r>
              <a:rPr lang="fr-FR" sz="1200" dirty="0" err="1" smtClean="0"/>
              <a:t>optimize</a:t>
            </a:r>
            <a:r>
              <a:rPr lang="fr-FR" sz="1200" dirty="0" smtClean="0"/>
              <a:t> the </a:t>
            </a:r>
            <a:r>
              <a:rPr lang="fr-FR" sz="1200" dirty="0" err="1" smtClean="0"/>
              <a:t>survey</a:t>
            </a:r>
            <a:r>
              <a:rPr lang="fr-FR" sz="1200" dirty="0" smtClean="0"/>
              <a:t> road.</a:t>
            </a:r>
            <a:endParaRPr lang="fr-FR" sz="1200" dirty="0"/>
          </a:p>
        </p:txBody>
      </p:sp>
      <p:sp>
        <p:nvSpPr>
          <p:cNvPr id="7" name="Titre 1"/>
          <p:cNvSpPr txBox="1">
            <a:spLocks/>
          </p:cNvSpPr>
          <p:nvPr/>
        </p:nvSpPr>
        <p:spPr bwMode="auto">
          <a:xfrm>
            <a:off x="1396777" y="2204864"/>
            <a:ext cx="5109632"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endParaRPr lang="fr-FR" sz="2000" dirty="0"/>
          </a:p>
        </p:txBody>
      </p:sp>
      <p:sp>
        <p:nvSpPr>
          <p:cNvPr id="8" name="Titre 1"/>
          <p:cNvSpPr txBox="1">
            <a:spLocks/>
          </p:cNvSpPr>
          <p:nvPr/>
        </p:nvSpPr>
        <p:spPr bwMode="auto">
          <a:xfrm>
            <a:off x="4572000" y="6021288"/>
            <a:ext cx="1152128" cy="1692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pPr algn="ctr"/>
            <a:r>
              <a:rPr lang="fr-FR" sz="1100" i="1" dirty="0" smtClean="0"/>
              <a:t>Litto3D data</a:t>
            </a:r>
            <a:endParaRPr lang="fr-FR" sz="1100" i="1" dirty="0"/>
          </a:p>
        </p:txBody>
      </p:sp>
      <p:sp>
        <p:nvSpPr>
          <p:cNvPr id="9" name="Titre 1"/>
          <p:cNvSpPr txBox="1">
            <a:spLocks/>
          </p:cNvSpPr>
          <p:nvPr/>
        </p:nvSpPr>
        <p:spPr bwMode="auto">
          <a:xfrm>
            <a:off x="1547664" y="6016942"/>
            <a:ext cx="2232248" cy="1692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F5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pPr algn="ctr"/>
            <a:r>
              <a:rPr lang="fr-FR" sz="1100" i="1" dirty="0" smtClean="0"/>
              <a:t>Litto3D data &amp; RTE </a:t>
            </a:r>
            <a:r>
              <a:rPr lang="fr-FR" sz="1100" i="1" dirty="0" err="1" smtClean="0"/>
              <a:t>survey</a:t>
            </a:r>
            <a:endParaRPr lang="fr-FR" sz="1100" i="1" dirty="0"/>
          </a:p>
        </p:txBody>
      </p:sp>
    </p:spTree>
    <p:extLst>
      <p:ext uri="{BB962C8B-B14F-4D97-AF65-F5344CB8AC3E}">
        <p14:creationId xmlns:p14="http://schemas.microsoft.com/office/powerpoint/2010/main" val="2755765755"/>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1969770"/>
          </a:xfrm>
        </p:spPr>
        <p:txBody>
          <a:bodyPr/>
          <a:lstStyle/>
          <a:p>
            <a:pPr algn="ctr"/>
            <a:r>
              <a:rPr lang="fr-FR" sz="2400" dirty="0">
                <a:latin typeface="Verdana" pitchFamily="34" charset="0"/>
                <a:ea typeface="Verdana" pitchFamily="34" charset="0"/>
                <a:cs typeface="Verdana" pitchFamily="34" charset="0"/>
              </a:rPr>
              <a:t>ACQUISITION OF </a:t>
            </a:r>
            <a:r>
              <a:rPr lang="fr-FR" sz="2400" i="1" dirty="0">
                <a:latin typeface="Verdana" pitchFamily="34" charset="0"/>
                <a:ea typeface="Verdana" pitchFamily="34" charset="0"/>
                <a:cs typeface="Verdana" pitchFamily="34" charset="0"/>
              </a:rPr>
              <a:t>HIGH RESOLUTION </a:t>
            </a:r>
            <a:r>
              <a:rPr lang="fr-FR" sz="2400" dirty="0">
                <a:latin typeface="Verdana" pitchFamily="34" charset="0"/>
                <a:ea typeface="Verdana" pitchFamily="34" charset="0"/>
                <a:cs typeface="Verdana" pitchFamily="34" charset="0"/>
              </a:rPr>
              <a:t>COASTAL BATHYMETRIC DATA</a:t>
            </a: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r>
              <a:rPr lang="fr-FR" sz="2400" i="1" dirty="0">
                <a:latin typeface="Verdana" pitchFamily="34" charset="0"/>
                <a:ea typeface="Verdana" pitchFamily="34" charset="0"/>
                <a:cs typeface="Verdana" pitchFamily="34" charset="0"/>
              </a:rPr>
              <a:t>TOWARD A EUROPEAN </a:t>
            </a:r>
            <a:r>
              <a:rPr lang="fr-FR" sz="2400" i="1" dirty="0" smtClean="0">
                <a:latin typeface="Verdana" pitchFamily="34" charset="0"/>
                <a:ea typeface="Verdana" pitchFamily="34" charset="0"/>
                <a:cs typeface="Verdana" pitchFamily="34" charset="0"/>
              </a:rPr>
              <a:t>STRATEGY?</a:t>
            </a: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a:xfrm>
            <a:off x="467544" y="2420888"/>
            <a:ext cx="8280400" cy="4572595"/>
          </a:xfrm>
        </p:spPr>
        <p:txBody>
          <a:bodyPr/>
          <a:lstStyle/>
          <a:p>
            <a:pPr marL="0" indent="0" algn="ctr">
              <a:buNone/>
            </a:pPr>
            <a:endParaRPr lang="fr-FR" b="1" dirty="0"/>
          </a:p>
          <a:p>
            <a:pPr marL="0" indent="0" algn="ctr">
              <a:buNone/>
            </a:pPr>
            <a:endParaRPr lang="fr-FR" b="1" dirty="0"/>
          </a:p>
          <a:p>
            <a:pPr marL="0" indent="0" algn="ctr">
              <a:buNone/>
            </a:pPr>
            <a:r>
              <a:rPr lang="fr-FR" sz="2800" b="1" dirty="0">
                <a:latin typeface="Verdana" pitchFamily="34" charset="0"/>
                <a:ea typeface="Verdana" pitchFamily="34" charset="0"/>
                <a:cs typeface="Verdana" pitchFamily="34" charset="0"/>
              </a:rPr>
              <a:t>The </a:t>
            </a:r>
            <a:r>
              <a:rPr lang="fr-FR" sz="2800" b="1" dirty="0" err="1">
                <a:latin typeface="Verdana" pitchFamily="34" charset="0"/>
                <a:ea typeface="Verdana" pitchFamily="34" charset="0"/>
                <a:cs typeface="Verdana" pitchFamily="34" charset="0"/>
              </a:rPr>
              <a:t>bathymetric</a:t>
            </a:r>
            <a:r>
              <a:rPr lang="fr-FR" sz="2800" b="1" dirty="0">
                <a:latin typeface="Verdana" pitchFamily="34" charset="0"/>
                <a:ea typeface="Verdana" pitchFamily="34" charset="0"/>
                <a:cs typeface="Verdana" pitchFamily="34" charset="0"/>
              </a:rPr>
              <a:t> data in </a:t>
            </a:r>
            <a:r>
              <a:rPr lang="fr-FR" sz="2800" b="1" dirty="0" err="1">
                <a:latin typeface="Verdana" pitchFamily="34" charset="0"/>
                <a:ea typeface="Verdana" pitchFamily="34" charset="0"/>
                <a:cs typeface="Verdana" pitchFamily="34" charset="0"/>
              </a:rPr>
              <a:t>coastal</a:t>
            </a:r>
            <a:r>
              <a:rPr lang="fr-FR" sz="2800" b="1" dirty="0">
                <a:latin typeface="Verdana" pitchFamily="34" charset="0"/>
                <a:ea typeface="Verdana" pitchFamily="34" charset="0"/>
                <a:cs typeface="Verdana" pitchFamily="34" charset="0"/>
              </a:rPr>
              <a:t> zones: </a:t>
            </a:r>
          </a:p>
          <a:p>
            <a:pPr marL="0" indent="0" algn="ctr">
              <a:buNone/>
            </a:pPr>
            <a:r>
              <a:rPr lang="fr-FR" sz="2800" b="1" dirty="0" smtClean="0">
                <a:latin typeface="Verdana" pitchFamily="34" charset="0"/>
                <a:ea typeface="Verdana" pitchFamily="34" charset="0"/>
                <a:cs typeface="Verdana" pitchFamily="34" charset="0"/>
              </a:rPr>
              <a:t>A </a:t>
            </a:r>
            <a:r>
              <a:rPr lang="fr-FR" sz="2800" b="1" dirty="0" err="1">
                <a:latin typeface="Verdana" pitchFamily="34" charset="0"/>
                <a:ea typeface="Verdana" pitchFamily="34" charset="0"/>
                <a:cs typeface="Verdana" pitchFamily="34" charset="0"/>
              </a:rPr>
              <a:t>common</a:t>
            </a:r>
            <a:r>
              <a:rPr lang="fr-FR" sz="2800" b="1" dirty="0">
                <a:latin typeface="Verdana" pitchFamily="34" charset="0"/>
                <a:ea typeface="Verdana" pitchFamily="34" charset="0"/>
                <a:cs typeface="Verdana" pitchFamily="34" charset="0"/>
              </a:rPr>
              <a:t> basis for the </a:t>
            </a:r>
            <a:r>
              <a:rPr lang="fr-FR" sz="2800" b="1" dirty="0" err="1">
                <a:latin typeface="Verdana" pitchFamily="34" charset="0"/>
                <a:ea typeface="Verdana" pitchFamily="34" charset="0"/>
                <a:cs typeface="Verdana" pitchFamily="34" charset="0"/>
              </a:rPr>
              <a:t>coastal</a:t>
            </a:r>
            <a:r>
              <a:rPr lang="fr-FR" sz="2800" b="1" dirty="0">
                <a:latin typeface="Verdana" pitchFamily="34" charset="0"/>
                <a:ea typeface="Verdana" pitchFamily="34" charset="0"/>
                <a:cs typeface="Verdana" pitchFamily="34" charset="0"/>
              </a:rPr>
              <a:t> </a:t>
            </a:r>
          </a:p>
          <a:p>
            <a:pPr marL="0" indent="0" algn="ctr">
              <a:buNone/>
            </a:pPr>
            <a:r>
              <a:rPr lang="fr-FR" sz="2800" b="1" dirty="0">
                <a:latin typeface="Verdana" pitchFamily="34" charset="0"/>
                <a:ea typeface="Verdana" pitchFamily="34" charset="0"/>
                <a:cs typeface="Verdana" pitchFamily="34" charset="0"/>
              </a:rPr>
              <a:t>and maritime </a:t>
            </a:r>
            <a:r>
              <a:rPr lang="fr-FR" sz="2800" b="1" dirty="0" err="1" smtClean="0">
                <a:latin typeface="Verdana" pitchFamily="34" charset="0"/>
                <a:ea typeface="Verdana" pitchFamily="34" charset="0"/>
                <a:cs typeface="Verdana" pitchFamily="34" charset="0"/>
              </a:rPr>
              <a:t>policies</a:t>
            </a:r>
            <a:r>
              <a:rPr lang="fr-FR" sz="2800" b="1" dirty="0" smtClean="0">
                <a:latin typeface="Verdana" pitchFamily="34" charset="0"/>
                <a:ea typeface="Verdana" pitchFamily="34" charset="0"/>
                <a:cs typeface="Verdana" pitchFamily="34" charset="0"/>
              </a:rPr>
              <a:t> (</a:t>
            </a:r>
            <a:r>
              <a:rPr lang="fr-FR" sz="2800" b="1" dirty="0" err="1" smtClean="0">
                <a:latin typeface="Verdana" pitchFamily="34" charset="0"/>
                <a:ea typeface="Verdana" pitchFamily="34" charset="0"/>
                <a:cs typeface="Verdana" pitchFamily="34" charset="0"/>
              </a:rPr>
              <a:t>integrating</a:t>
            </a:r>
            <a:r>
              <a:rPr lang="fr-FR" sz="2800" b="1" dirty="0" smtClean="0">
                <a:latin typeface="Verdana" pitchFamily="34" charset="0"/>
                <a:ea typeface="Verdana" pitchFamily="34" charset="0"/>
                <a:cs typeface="Verdana" pitchFamily="34" charset="0"/>
              </a:rPr>
              <a:t> land-</a:t>
            </a:r>
            <a:r>
              <a:rPr lang="fr-FR" sz="2800" b="1" dirty="0" err="1" smtClean="0">
                <a:latin typeface="Verdana" pitchFamily="34" charset="0"/>
                <a:ea typeface="Verdana" pitchFamily="34" charset="0"/>
                <a:cs typeface="Verdana" pitchFamily="34" charset="0"/>
              </a:rPr>
              <a:t>sea</a:t>
            </a:r>
            <a:r>
              <a:rPr lang="fr-FR" sz="2800" b="1" dirty="0" smtClean="0">
                <a:latin typeface="Verdana" pitchFamily="34" charset="0"/>
                <a:ea typeface="Verdana" pitchFamily="34" charset="0"/>
                <a:cs typeface="Verdana" pitchFamily="34" charset="0"/>
              </a:rPr>
              <a:t> interface)</a:t>
            </a:r>
            <a:endParaRPr lang="fr-FR" sz="2800" b="1" dirty="0">
              <a:latin typeface="Verdana" pitchFamily="34" charset="0"/>
              <a:ea typeface="Verdana" pitchFamily="34" charset="0"/>
              <a:cs typeface="Verdana" pitchFamily="34" charset="0"/>
            </a:endParaRPr>
          </a:p>
          <a:p>
            <a:pPr marL="0" indent="0" algn="ctr">
              <a:buNone/>
            </a:pPr>
            <a:r>
              <a:rPr lang="fr-FR" sz="2800" b="1" dirty="0" smtClean="0">
                <a:latin typeface="Verdana" pitchFamily="34" charset="0"/>
                <a:ea typeface="Verdana" pitchFamily="34" charset="0"/>
                <a:cs typeface="Verdana" pitchFamily="34" charset="0"/>
              </a:rPr>
              <a:t> A chance </a:t>
            </a:r>
            <a:r>
              <a:rPr lang="fr-FR" sz="2800" b="1" dirty="0">
                <a:latin typeface="Verdana" pitchFamily="34" charset="0"/>
                <a:ea typeface="Verdana" pitchFamily="34" charset="0"/>
                <a:cs typeface="Verdana" pitchFamily="34" charset="0"/>
              </a:rPr>
              <a:t>for innovation in </a:t>
            </a:r>
            <a:r>
              <a:rPr lang="fr-FR" sz="2800" b="1" dirty="0" err="1">
                <a:latin typeface="Verdana" pitchFamily="34" charset="0"/>
                <a:ea typeface="Verdana" pitchFamily="34" charset="0"/>
                <a:cs typeface="Verdana" pitchFamily="34" charset="0"/>
              </a:rPr>
              <a:t>blue</a:t>
            </a:r>
            <a:r>
              <a:rPr lang="fr-FR" sz="2800" b="1" dirty="0">
                <a:latin typeface="Verdana" pitchFamily="34" charset="0"/>
                <a:ea typeface="Verdana" pitchFamily="34" charset="0"/>
                <a:cs typeface="Verdana" pitchFamily="34" charset="0"/>
              </a:rPr>
              <a:t> </a:t>
            </a:r>
            <a:r>
              <a:rPr lang="fr-FR" sz="2800" b="1" dirty="0" err="1">
                <a:latin typeface="Verdana" pitchFamily="34" charset="0"/>
                <a:ea typeface="Verdana" pitchFamily="34" charset="0"/>
                <a:cs typeface="Verdana" pitchFamily="34" charset="0"/>
              </a:rPr>
              <a:t>growth</a:t>
            </a:r>
            <a:endParaRPr lang="fr-FR" sz="28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663859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738664"/>
          </a:xfrm>
        </p:spPr>
        <p:txBody>
          <a:bodyPr/>
          <a:lstStyle/>
          <a:p>
            <a:pPr algn="ctr"/>
            <a:r>
              <a:rPr lang="fr-FR" sz="2400" dirty="0">
                <a:latin typeface="Verdana" pitchFamily="34" charset="0"/>
                <a:ea typeface="Verdana" pitchFamily="34" charset="0"/>
                <a:cs typeface="Verdana" pitchFamily="34" charset="0"/>
              </a:rPr>
              <a:t>STUDY OF THE GAPS TO FILL</a:t>
            </a:r>
            <a:br>
              <a:rPr lang="fr-FR" sz="2400" dirty="0">
                <a:latin typeface="Verdana" pitchFamily="34" charset="0"/>
                <a:ea typeface="Verdana" pitchFamily="34" charset="0"/>
                <a:cs typeface="Verdana" pitchFamily="34" charset="0"/>
              </a:rPr>
            </a:br>
            <a:r>
              <a:rPr lang="fr-FR" sz="2400" dirty="0">
                <a:latin typeface="Verdana" pitchFamily="34" charset="0"/>
                <a:ea typeface="Verdana" pitchFamily="34" charset="0"/>
                <a:cs typeface="Verdana" pitchFamily="34" charset="0"/>
              </a:rPr>
              <a:t>HR BATHYMETRIC DATA IN COASTAL ZONES</a:t>
            </a:r>
          </a:p>
        </p:txBody>
      </p:sp>
      <p:sp>
        <p:nvSpPr>
          <p:cNvPr id="3" name="Espace réservé du texte 2"/>
          <p:cNvSpPr>
            <a:spLocks noGrp="1"/>
          </p:cNvSpPr>
          <p:nvPr>
            <p:ph type="body" sz="quarter" idx="12"/>
          </p:nvPr>
        </p:nvSpPr>
        <p:spPr/>
        <p:txBody>
          <a:bodyPr/>
          <a:lstStyle/>
          <a:p>
            <a:pPr algn="just"/>
            <a:endParaRPr lang="en-US" dirty="0" smtClean="0">
              <a:latin typeface="Times New Roman" pitchFamily="18" charset="0"/>
              <a:cs typeface="Times New Roman" pitchFamily="18" charset="0"/>
            </a:endParaRPr>
          </a:p>
          <a:p>
            <a:pPr algn="just"/>
            <a:r>
              <a:rPr lang="en-US" sz="2000" dirty="0" err="1" smtClean="0">
                <a:latin typeface="Verdana" pitchFamily="34" charset="0"/>
                <a:ea typeface="Verdana" pitchFamily="34" charset="0"/>
                <a:cs typeface="Verdana" pitchFamily="34" charset="0"/>
              </a:rPr>
              <a:t>Representability</a:t>
            </a:r>
            <a:r>
              <a:rPr lang="en-US" sz="2000" dirty="0" smtClean="0">
                <a:latin typeface="Verdana" pitchFamily="34" charset="0"/>
                <a:ea typeface="Verdana" pitchFamily="34" charset="0"/>
                <a:cs typeface="Verdana" pitchFamily="34" charset="0"/>
              </a:rPr>
              <a:t> </a:t>
            </a:r>
            <a:r>
              <a:rPr lang="en-US" sz="2000" dirty="0">
                <a:latin typeface="Verdana" pitchFamily="34" charset="0"/>
                <a:ea typeface="Verdana" pitchFamily="34" charset="0"/>
                <a:cs typeface="Verdana" pitchFamily="34" charset="0"/>
              </a:rPr>
              <a:t>of the </a:t>
            </a:r>
            <a:r>
              <a:rPr lang="en-US" sz="2000" dirty="0" smtClean="0">
                <a:latin typeface="Verdana" pitchFamily="34" charset="0"/>
                <a:ea typeface="Verdana" pitchFamily="34" charset="0"/>
                <a:cs typeface="Verdana" pitchFamily="34" charset="0"/>
              </a:rPr>
              <a:t>partnership; </a:t>
            </a:r>
            <a:r>
              <a:rPr lang="en-US" sz="2000" dirty="0">
                <a:latin typeface="Verdana" pitchFamily="34" charset="0"/>
                <a:ea typeface="Verdana" pitchFamily="34" charset="0"/>
                <a:cs typeface="Verdana" pitchFamily="34" charset="0"/>
              </a:rPr>
              <a:t>all the EU maritime basins were </a:t>
            </a:r>
            <a:r>
              <a:rPr lang="en-US" sz="2000" dirty="0" smtClean="0">
                <a:latin typeface="Verdana" pitchFamily="34" charset="0"/>
                <a:ea typeface="Verdana" pitchFamily="34" charset="0"/>
                <a:cs typeface="Verdana" pitchFamily="34" charset="0"/>
              </a:rPr>
              <a:t>considered, </a:t>
            </a:r>
            <a:r>
              <a:rPr lang="en-US" sz="2000" dirty="0">
                <a:latin typeface="Verdana" pitchFamily="34" charset="0"/>
                <a:ea typeface="Verdana" pitchFamily="34" charset="0"/>
                <a:cs typeface="Verdana" pitchFamily="34" charset="0"/>
              </a:rPr>
              <a:t>more than 50% of the </a:t>
            </a:r>
            <a:r>
              <a:rPr lang="en-US" sz="2000" dirty="0" smtClean="0">
                <a:latin typeface="Verdana" pitchFamily="34" charset="0"/>
                <a:ea typeface="Verdana" pitchFamily="34" charset="0"/>
                <a:cs typeface="Verdana" pitchFamily="34" charset="0"/>
              </a:rPr>
              <a:t>maritime </a:t>
            </a:r>
            <a:r>
              <a:rPr lang="en-US" sz="2000" dirty="0">
                <a:latin typeface="Verdana" pitchFamily="34" charset="0"/>
                <a:ea typeface="Verdana" pitchFamily="34" charset="0"/>
                <a:cs typeface="Verdana" pitchFamily="34" charset="0"/>
              </a:rPr>
              <a:t>EU Countries</a:t>
            </a:r>
          </a:p>
          <a:p>
            <a:pPr algn="just"/>
            <a:r>
              <a:rPr lang="en-US" sz="2000" dirty="0">
                <a:latin typeface="Verdana" pitchFamily="34" charset="0"/>
                <a:ea typeface="Verdana" pitchFamily="34" charset="0"/>
                <a:cs typeface="Verdana" pitchFamily="34" charset="0"/>
              </a:rPr>
              <a:t>Result; </a:t>
            </a:r>
            <a:r>
              <a:rPr lang="en-US" sz="2000" b="1" dirty="0">
                <a:latin typeface="Verdana" pitchFamily="34" charset="0"/>
                <a:ea typeface="Verdana" pitchFamily="34" charset="0"/>
                <a:cs typeface="Verdana" pitchFamily="34" charset="0"/>
              </a:rPr>
              <a:t>more than 175 000 km2 </a:t>
            </a:r>
            <a:r>
              <a:rPr lang="en-US" sz="2000" dirty="0">
                <a:latin typeface="Verdana" pitchFamily="34" charset="0"/>
                <a:ea typeface="Verdana" pitchFamily="34" charset="0"/>
                <a:cs typeface="Verdana" pitchFamily="34" charset="0"/>
              </a:rPr>
              <a:t>of acquisition to do, only </a:t>
            </a:r>
            <a:r>
              <a:rPr lang="en-US" sz="2000" dirty="0" smtClean="0">
                <a:latin typeface="Verdana" pitchFamily="34" charset="0"/>
                <a:ea typeface="Verdana" pitchFamily="34" charset="0"/>
                <a:cs typeface="Verdana" pitchFamily="34" charset="0"/>
              </a:rPr>
              <a:t>for </a:t>
            </a:r>
            <a:r>
              <a:rPr lang="en-US" sz="2000" dirty="0">
                <a:latin typeface="Verdana" pitchFamily="34" charset="0"/>
                <a:ea typeface="Verdana" pitchFamily="34" charset="0"/>
                <a:cs typeface="Verdana" pitchFamily="34" charset="0"/>
              </a:rPr>
              <a:t>the panel </a:t>
            </a:r>
            <a:r>
              <a:rPr lang="en-US" sz="2000" dirty="0" smtClean="0">
                <a:latin typeface="Verdana" pitchFamily="34" charset="0"/>
                <a:ea typeface="Verdana" pitchFamily="34" charset="0"/>
                <a:cs typeface="Verdana" pitchFamily="34" charset="0"/>
              </a:rPr>
              <a:t>countries</a:t>
            </a:r>
          </a:p>
          <a:p>
            <a:pPr algn="just"/>
            <a:endParaRPr lang="fr-FR" sz="2000" dirty="0">
              <a:latin typeface="Verdana" pitchFamily="34" charset="0"/>
              <a:ea typeface="Verdana" pitchFamily="34" charset="0"/>
              <a:cs typeface="Verdana" pitchFamily="34" charset="0"/>
            </a:endParaRPr>
          </a:p>
          <a:p>
            <a:pPr marL="0" indent="0" algn="ctr">
              <a:buNone/>
            </a:pPr>
            <a:r>
              <a:rPr lang="en-US" sz="2000" b="1" i="1" dirty="0">
                <a:latin typeface="Verdana" pitchFamily="34" charset="0"/>
                <a:ea typeface="Verdana" pitchFamily="34" charset="0"/>
                <a:cs typeface="Verdana" pitchFamily="34" charset="0"/>
              </a:rPr>
              <a:t>It is necessary to take into account the specificities of the maritime basins in the future acquisition strategy for coastal data (depth) </a:t>
            </a:r>
            <a:r>
              <a:rPr lang="en-US" sz="2000" b="1" i="1" dirty="0" smtClean="0">
                <a:latin typeface="Verdana" pitchFamily="34" charset="0"/>
                <a:ea typeface="Verdana" pitchFamily="34" charset="0"/>
                <a:cs typeface="Verdana" pitchFamily="34" charset="0"/>
              </a:rPr>
              <a:t>and not take only one definition for coastal zone, coast line, coastal population.</a:t>
            </a:r>
            <a:endParaRPr lang="en-US" sz="2000" b="1" i="1" dirty="0">
              <a:latin typeface="Verdana" pitchFamily="34" charset="0"/>
              <a:ea typeface="Verdana" pitchFamily="34" charset="0"/>
              <a:cs typeface="Verdana" pitchFamily="34" charset="0"/>
            </a:endParaRPr>
          </a:p>
          <a:p>
            <a:endParaRPr lang="fr-FR" dirty="0">
              <a:latin typeface="Verdana" pitchFamily="34" charset="0"/>
              <a:ea typeface="Verdana" pitchFamily="34" charset="0"/>
              <a:cs typeface="Verdana" pitchFamily="34" charset="0"/>
            </a:endParaRPr>
          </a:p>
          <a:p>
            <a:endParaRPr lang="fr-FR" dirty="0"/>
          </a:p>
        </p:txBody>
      </p:sp>
    </p:spTree>
    <p:extLst>
      <p:ext uri="{BB962C8B-B14F-4D97-AF65-F5344CB8AC3E}">
        <p14:creationId xmlns:p14="http://schemas.microsoft.com/office/powerpoint/2010/main" val="31084416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1169551"/>
          </a:xfrm>
        </p:spPr>
        <p:txBody>
          <a:bodyPr/>
          <a:lstStyle/>
          <a:p>
            <a:pPr algn="ctr"/>
            <a:r>
              <a:rPr lang="fr-FR" sz="2400" dirty="0" smtClean="0">
                <a:latin typeface="Verdana" pitchFamily="34" charset="0"/>
                <a:ea typeface="Verdana" pitchFamily="34" charset="0"/>
                <a:cs typeface="Verdana" pitchFamily="34" charset="0"/>
              </a:rPr>
              <a:t>STUDY OF THE GAPS TO FILL</a:t>
            </a:r>
            <a:br>
              <a:rPr lang="fr-FR" sz="2400" dirty="0" smtClean="0">
                <a:latin typeface="Verdana" pitchFamily="34" charset="0"/>
                <a:ea typeface="Verdana" pitchFamily="34" charset="0"/>
                <a:cs typeface="Verdana" pitchFamily="34" charset="0"/>
              </a:rPr>
            </a:br>
            <a:r>
              <a:rPr lang="fr-FR" sz="2400" dirty="0" smtClean="0">
                <a:latin typeface="Verdana" pitchFamily="34" charset="0"/>
                <a:ea typeface="Verdana" pitchFamily="34" charset="0"/>
                <a:cs typeface="Verdana" pitchFamily="34" charset="0"/>
              </a:rPr>
              <a:t>HR BATHYMETRIC DATA IN COASTAL ZONES</a:t>
            </a:r>
            <a:r>
              <a:rPr lang="fr-FR" dirty="0" smtClean="0">
                <a:latin typeface="Verdana" pitchFamily="34" charset="0"/>
                <a:ea typeface="Verdana" pitchFamily="34" charset="0"/>
                <a:cs typeface="Verdana" pitchFamily="34" charset="0"/>
              </a:rPr>
              <a:t/>
            </a:r>
            <a:br>
              <a:rPr lang="fr-FR" dirty="0" smtClean="0">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p:txBody>
          <a:bodyPr>
            <a:normAutofit fontScale="92500"/>
          </a:bodyPr>
          <a:lstStyle/>
          <a:p>
            <a:pPr algn="just"/>
            <a:endParaRPr lang="en-US" sz="2000" dirty="0" smtClean="0">
              <a:latin typeface="Times New Roman" pitchFamily="18" charset="0"/>
              <a:cs typeface="Times New Roman" pitchFamily="18" charset="0"/>
            </a:endParaRPr>
          </a:p>
          <a:p>
            <a:pPr algn="just"/>
            <a:r>
              <a:rPr lang="en-US" sz="2000" dirty="0" smtClean="0">
                <a:latin typeface="Verdana" pitchFamily="34" charset="0"/>
                <a:ea typeface="Verdana" pitchFamily="34" charset="0"/>
                <a:cs typeface="Verdana" pitchFamily="34" charset="0"/>
              </a:rPr>
              <a:t>The </a:t>
            </a:r>
            <a:r>
              <a:rPr lang="en-US" sz="2000" dirty="0">
                <a:latin typeface="Verdana" pitchFamily="34" charset="0"/>
                <a:ea typeface="Verdana" pitchFamily="34" charset="0"/>
                <a:cs typeface="Verdana" pitchFamily="34" charset="0"/>
              </a:rPr>
              <a:t>maximum resolution useful for the evaluation of activities is 0.50m, the actual MBES can deliver 0.20m in good conditions</a:t>
            </a:r>
            <a:r>
              <a:rPr lang="en-US" sz="2000" dirty="0" smtClean="0">
                <a:latin typeface="Verdana" pitchFamily="34" charset="0"/>
                <a:ea typeface="Verdana" pitchFamily="34" charset="0"/>
                <a:cs typeface="Verdana" pitchFamily="34" charset="0"/>
              </a:rPr>
              <a:t>.</a:t>
            </a:r>
          </a:p>
          <a:p>
            <a:pPr algn="just"/>
            <a:r>
              <a:rPr lang="en-US" sz="2000" i="1" dirty="0" smtClean="0">
                <a:latin typeface="Verdana" pitchFamily="34" charset="0"/>
                <a:ea typeface="Verdana" pitchFamily="34" charset="0"/>
                <a:cs typeface="Verdana" pitchFamily="34" charset="0"/>
              </a:rPr>
              <a:t>Standardized </a:t>
            </a:r>
            <a:r>
              <a:rPr lang="en-US" sz="2000" i="1" dirty="0">
                <a:latin typeface="Verdana" pitchFamily="34" charset="0"/>
                <a:ea typeface="Verdana" pitchFamily="34" charset="0"/>
                <a:cs typeface="Verdana" pitchFamily="34" charset="0"/>
              </a:rPr>
              <a:t>and high resolution data </a:t>
            </a:r>
            <a:r>
              <a:rPr lang="en-US" sz="2000" i="1" dirty="0" smtClean="0">
                <a:latin typeface="Verdana" pitchFamily="34" charset="0"/>
                <a:ea typeface="Verdana" pitchFamily="34" charset="0"/>
                <a:cs typeface="Verdana" pitchFamily="34" charset="0"/>
              </a:rPr>
              <a:t>are </a:t>
            </a:r>
            <a:r>
              <a:rPr lang="en-US" sz="2000" i="1" dirty="0">
                <a:latin typeface="Verdana" pitchFamily="34" charset="0"/>
                <a:ea typeface="Verdana" pitchFamily="34" charset="0"/>
                <a:cs typeface="Verdana" pitchFamily="34" charset="0"/>
              </a:rPr>
              <a:t>the </a:t>
            </a:r>
            <a:r>
              <a:rPr lang="en-US" sz="2000" i="1" dirty="0" smtClean="0">
                <a:latin typeface="Verdana" pitchFamily="34" charset="0"/>
                <a:ea typeface="Verdana" pitchFamily="34" charset="0"/>
                <a:cs typeface="Verdana" pitchFamily="34" charset="0"/>
              </a:rPr>
              <a:t>conditions </a:t>
            </a:r>
            <a:r>
              <a:rPr lang="en-US" sz="2000" i="1" dirty="0">
                <a:latin typeface="Verdana" pitchFamily="34" charset="0"/>
                <a:ea typeface="Verdana" pitchFamily="34" charset="0"/>
                <a:cs typeface="Verdana" pitchFamily="34" charset="0"/>
              </a:rPr>
              <a:t>of re-usability of data by </a:t>
            </a:r>
            <a:r>
              <a:rPr lang="en-US" sz="2000" i="1" dirty="0" smtClean="0">
                <a:latin typeface="Verdana" pitchFamily="34" charset="0"/>
                <a:ea typeface="Verdana" pitchFamily="34" charset="0"/>
                <a:cs typeface="Verdana" pitchFamily="34" charset="0"/>
              </a:rPr>
              <a:t>the </a:t>
            </a:r>
            <a:r>
              <a:rPr lang="en-US" sz="2000" dirty="0">
                <a:latin typeface="Verdana" pitchFamily="34" charset="0"/>
                <a:ea typeface="Verdana" pitchFamily="34" charset="0"/>
                <a:cs typeface="Verdana" pitchFamily="34" charset="0"/>
              </a:rPr>
              <a:t>national and local authorities </a:t>
            </a:r>
            <a:r>
              <a:rPr lang="en-US" sz="2000" dirty="0" smtClean="0">
                <a:latin typeface="Verdana" pitchFamily="34" charset="0"/>
                <a:ea typeface="Verdana" pitchFamily="34" charset="0"/>
                <a:cs typeface="Verdana" pitchFamily="34" charset="0"/>
              </a:rPr>
              <a:t>and </a:t>
            </a:r>
            <a:r>
              <a:rPr lang="en-US" sz="2000" i="1" dirty="0" smtClean="0">
                <a:latin typeface="Verdana" pitchFamily="34" charset="0"/>
                <a:ea typeface="Verdana" pitchFamily="34" charset="0"/>
                <a:cs typeface="Verdana" pitchFamily="34" charset="0"/>
              </a:rPr>
              <a:t>stakeholders </a:t>
            </a:r>
            <a:r>
              <a:rPr lang="en-US" sz="2000" i="1" dirty="0">
                <a:latin typeface="Verdana" pitchFamily="34" charset="0"/>
                <a:ea typeface="Verdana" pitchFamily="34" charset="0"/>
                <a:cs typeface="Verdana" pitchFamily="34" charset="0"/>
              </a:rPr>
              <a:t>for the maritime </a:t>
            </a:r>
            <a:r>
              <a:rPr lang="en-US" sz="2000" i="1" dirty="0" smtClean="0">
                <a:latin typeface="Verdana" pitchFamily="34" charset="0"/>
                <a:ea typeface="Verdana" pitchFamily="34" charset="0"/>
                <a:cs typeface="Verdana" pitchFamily="34" charset="0"/>
              </a:rPr>
              <a:t>policies; precision for decisions, activities and juridical situations.</a:t>
            </a:r>
          </a:p>
          <a:p>
            <a:pPr algn="just"/>
            <a:r>
              <a:rPr lang="en-US" sz="2000" dirty="0" smtClean="0">
                <a:latin typeface="Verdana" pitchFamily="34" charset="0"/>
                <a:ea typeface="Verdana" pitchFamily="34" charset="0"/>
                <a:cs typeface="Verdana" pitchFamily="34" charset="0"/>
              </a:rPr>
              <a:t>Using </a:t>
            </a:r>
            <a:r>
              <a:rPr lang="en-US" sz="2000" dirty="0">
                <a:latin typeface="Verdana" pitchFamily="34" charset="0"/>
                <a:ea typeface="Verdana" pitchFamily="34" charset="0"/>
                <a:cs typeface="Verdana" pitchFamily="34" charset="0"/>
              </a:rPr>
              <a:t>standard procedures would allow to give to the data a quality assurance. </a:t>
            </a:r>
            <a:r>
              <a:rPr lang="en-US" sz="2000" i="1" dirty="0">
                <a:latin typeface="Verdana" pitchFamily="34" charset="0"/>
                <a:ea typeface="Verdana" pitchFamily="34" charset="0"/>
                <a:cs typeface="Verdana" pitchFamily="34" charset="0"/>
              </a:rPr>
              <a:t>The IHO rules must be used, no data </a:t>
            </a:r>
            <a:r>
              <a:rPr lang="en-US" sz="2000" i="1" dirty="0" smtClean="0">
                <a:latin typeface="Verdana" pitchFamily="34" charset="0"/>
                <a:ea typeface="Verdana" pitchFamily="34" charset="0"/>
                <a:cs typeface="Verdana" pitchFamily="34" charset="0"/>
              </a:rPr>
              <a:t>should </a:t>
            </a:r>
            <a:r>
              <a:rPr lang="en-US" sz="2000" i="1" dirty="0">
                <a:latin typeface="Verdana" pitchFamily="34" charset="0"/>
                <a:ea typeface="Verdana" pitchFamily="34" charset="0"/>
                <a:cs typeface="Verdana" pitchFamily="34" charset="0"/>
              </a:rPr>
              <a:t>be gathered without an assessment about their uncertainty</a:t>
            </a:r>
            <a:r>
              <a:rPr lang="en-US" sz="2000" dirty="0" smtClean="0">
                <a:latin typeface="Verdana" pitchFamily="34" charset="0"/>
                <a:ea typeface="Verdana" pitchFamily="34" charset="0"/>
                <a:cs typeface="Verdana" pitchFamily="34" charset="0"/>
              </a:rPr>
              <a:t>.</a:t>
            </a:r>
          </a:p>
          <a:p>
            <a:pPr algn="just"/>
            <a:endParaRPr lang="en-US" sz="2000" dirty="0" smtClean="0">
              <a:latin typeface="Verdana" pitchFamily="34" charset="0"/>
              <a:ea typeface="Verdana" pitchFamily="34" charset="0"/>
              <a:cs typeface="Verdana" pitchFamily="34" charset="0"/>
            </a:endParaRPr>
          </a:p>
          <a:p>
            <a:pPr marL="0" indent="0" algn="ctr">
              <a:buNone/>
            </a:pPr>
            <a:r>
              <a:rPr lang="en-US" sz="2000" b="1" i="1" dirty="0" smtClean="0">
                <a:latin typeface="Verdana" pitchFamily="34" charset="0"/>
                <a:ea typeface="Verdana" pitchFamily="34" charset="0"/>
                <a:cs typeface="Verdana" pitchFamily="34" charset="0"/>
              </a:rPr>
              <a:t>We should </a:t>
            </a:r>
            <a:r>
              <a:rPr lang="en-US" sz="2000" b="1" i="1" dirty="0">
                <a:latin typeface="Verdana" pitchFamily="34" charset="0"/>
                <a:ea typeface="Verdana" pitchFamily="34" charset="0"/>
                <a:cs typeface="Verdana" pitchFamily="34" charset="0"/>
              </a:rPr>
              <a:t>climb a </a:t>
            </a:r>
            <a:r>
              <a:rPr lang="en-US" sz="2000" b="1" i="1" dirty="0" smtClean="0">
                <a:latin typeface="Verdana" pitchFamily="34" charset="0"/>
                <a:ea typeface="Verdana" pitchFamily="34" charset="0"/>
                <a:cs typeface="Verdana" pitchFamily="34" charset="0"/>
              </a:rPr>
              <a:t>step </a:t>
            </a:r>
            <a:r>
              <a:rPr lang="en-US" sz="2000" b="1" i="1" dirty="0">
                <a:latin typeface="Verdana" pitchFamily="34" charset="0"/>
                <a:ea typeface="Verdana" pitchFamily="34" charset="0"/>
                <a:cs typeface="Verdana" pitchFamily="34" charset="0"/>
              </a:rPr>
              <a:t>with the use of these standards in EU funded </a:t>
            </a:r>
            <a:r>
              <a:rPr lang="en-US" sz="2000" b="1" i="1" dirty="0" smtClean="0">
                <a:latin typeface="Verdana" pitchFamily="34" charset="0"/>
                <a:ea typeface="Verdana" pitchFamily="34" charset="0"/>
                <a:cs typeface="Verdana" pitchFamily="34" charset="0"/>
              </a:rPr>
              <a:t>projects.</a:t>
            </a:r>
            <a:endParaRPr lang="en-US" sz="2000" b="1" i="1" dirty="0">
              <a:latin typeface="Verdana" pitchFamily="34" charset="0"/>
              <a:ea typeface="Verdana" pitchFamily="34" charset="0"/>
              <a:cs typeface="Verdana" pitchFamily="34" charset="0"/>
            </a:endParaRPr>
          </a:p>
          <a:p>
            <a:pPr marL="0" indent="0" algn="just">
              <a:buNone/>
            </a:pPr>
            <a:endParaRPr lang="fr-FR" sz="2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54719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431800" y="1340768"/>
            <a:ext cx="8280400" cy="4968551"/>
          </a:xfrm>
        </p:spPr>
        <p:txBody>
          <a:bodyPr/>
          <a:lstStyle/>
          <a:p>
            <a:pPr marL="0" indent="0" algn="ctr">
              <a:buNone/>
            </a:pPr>
            <a:r>
              <a:rPr lang="en-US" sz="2000" i="1" dirty="0" smtClean="0">
                <a:latin typeface="Verdana" pitchFamily="34" charset="0"/>
                <a:ea typeface="Verdana" pitchFamily="34" charset="0"/>
                <a:cs typeface="Verdana" pitchFamily="34" charset="0"/>
              </a:rPr>
              <a:t>It </a:t>
            </a:r>
            <a:r>
              <a:rPr lang="en-US" sz="2000" i="1" dirty="0">
                <a:latin typeface="Verdana" pitchFamily="34" charset="0"/>
                <a:ea typeface="Verdana" pitchFamily="34" charset="0"/>
                <a:cs typeface="Verdana" pitchFamily="34" charset="0"/>
              </a:rPr>
              <a:t>seems </a:t>
            </a:r>
            <a:r>
              <a:rPr lang="en-US" sz="2000" i="1" dirty="0" smtClean="0">
                <a:latin typeface="Verdana" pitchFamily="34" charset="0"/>
                <a:ea typeface="Verdana" pitchFamily="34" charset="0"/>
                <a:cs typeface="Verdana" pitchFamily="34" charset="0"/>
              </a:rPr>
              <a:t>mandatory </a:t>
            </a:r>
            <a:r>
              <a:rPr lang="en-US" sz="2000" i="1" dirty="0">
                <a:latin typeface="Verdana" pitchFamily="34" charset="0"/>
                <a:ea typeface="Verdana" pitchFamily="34" charset="0"/>
                <a:cs typeface="Verdana" pitchFamily="34" charset="0"/>
              </a:rPr>
              <a:t>that </a:t>
            </a:r>
            <a:r>
              <a:rPr lang="en-US" sz="2000" i="1" dirty="0" smtClean="0">
                <a:latin typeface="Verdana" pitchFamily="34" charset="0"/>
                <a:ea typeface="Verdana" pitchFamily="34" charset="0"/>
                <a:cs typeface="Verdana" pitchFamily="34" charset="0"/>
              </a:rPr>
              <a:t>experts of bathymetry </a:t>
            </a:r>
            <a:r>
              <a:rPr lang="en-US" sz="2000" i="1" dirty="0">
                <a:latin typeface="Verdana" pitchFamily="34" charset="0"/>
                <a:ea typeface="Verdana" pitchFamily="34" charset="0"/>
                <a:cs typeface="Verdana" pitchFamily="34" charset="0"/>
              </a:rPr>
              <a:t>be involved in the preparation of EU </a:t>
            </a:r>
            <a:r>
              <a:rPr lang="en-US" sz="2000" i="1" dirty="0" err="1" smtClean="0">
                <a:latin typeface="Verdana" pitchFamily="34" charset="0"/>
                <a:ea typeface="Verdana" pitchFamily="34" charset="0"/>
                <a:cs typeface="Verdana" pitchFamily="34" charset="0"/>
              </a:rPr>
              <a:t>programmes</a:t>
            </a:r>
            <a:r>
              <a:rPr lang="en-US" sz="2000" i="1" dirty="0" smtClean="0">
                <a:latin typeface="Verdana" pitchFamily="34" charset="0"/>
                <a:ea typeface="Verdana" pitchFamily="34" charset="0"/>
                <a:cs typeface="Verdana" pitchFamily="34" charset="0"/>
              </a:rPr>
              <a:t> </a:t>
            </a:r>
            <a:r>
              <a:rPr lang="en-US" sz="2000" i="1" dirty="0">
                <a:latin typeface="Verdana" pitchFamily="34" charset="0"/>
                <a:ea typeface="Verdana" pitchFamily="34" charset="0"/>
                <a:cs typeface="Verdana" pitchFamily="34" charset="0"/>
              </a:rPr>
              <a:t>with maritime </a:t>
            </a:r>
            <a:r>
              <a:rPr lang="en-US" sz="2000" i="1" dirty="0" smtClean="0">
                <a:latin typeface="Verdana" pitchFamily="34" charset="0"/>
                <a:ea typeface="Verdana" pitchFamily="34" charset="0"/>
                <a:cs typeface="Verdana" pitchFamily="34" charset="0"/>
              </a:rPr>
              <a:t>objectives</a:t>
            </a:r>
            <a:r>
              <a:rPr lang="en-US" sz="2000" i="1" dirty="0">
                <a:latin typeface="Verdana" pitchFamily="34" charset="0"/>
                <a:ea typeface="Verdana" pitchFamily="34" charset="0"/>
                <a:cs typeface="Verdana" pitchFamily="34" charset="0"/>
              </a:rPr>
              <a:t>. This would facilitate the use of </a:t>
            </a:r>
            <a:r>
              <a:rPr lang="en-US" sz="2000" i="1" dirty="0" smtClean="0">
                <a:latin typeface="Verdana" pitchFamily="34" charset="0"/>
                <a:ea typeface="Verdana" pitchFamily="34" charset="0"/>
                <a:cs typeface="Verdana" pitchFamily="34" charset="0"/>
              </a:rPr>
              <a:t>standards.</a:t>
            </a:r>
          </a:p>
          <a:p>
            <a:pPr marL="0" indent="0" algn="ctr">
              <a:buNone/>
            </a:pPr>
            <a:r>
              <a:rPr lang="en-US" sz="2000" i="1" dirty="0" smtClean="0">
                <a:latin typeface="Verdana" pitchFamily="34" charset="0"/>
                <a:ea typeface="Verdana" pitchFamily="34" charset="0"/>
                <a:cs typeface="Verdana" pitchFamily="34" charset="0"/>
              </a:rPr>
              <a:t>IHO-EU Network </a:t>
            </a:r>
            <a:r>
              <a:rPr lang="en-US" sz="2000" i="1" dirty="0">
                <a:latin typeface="Verdana" pitchFamily="34" charset="0"/>
                <a:ea typeface="Verdana" pitchFamily="34" charset="0"/>
                <a:cs typeface="Verdana" pitchFamily="34" charset="0"/>
              </a:rPr>
              <a:t>can be associated</a:t>
            </a:r>
            <a:r>
              <a:rPr lang="en-US" sz="2000" i="1" dirty="0" smtClean="0">
                <a:latin typeface="Verdana" pitchFamily="34" charset="0"/>
                <a:ea typeface="Verdana" pitchFamily="34" charset="0"/>
                <a:cs typeface="Verdana" pitchFamily="34" charset="0"/>
              </a:rPr>
              <a:t>.</a:t>
            </a:r>
          </a:p>
          <a:p>
            <a:pPr marL="0" indent="0" algn="just">
              <a:buNone/>
            </a:pPr>
            <a:r>
              <a:rPr lang="en-US" sz="2000" dirty="0">
                <a:latin typeface="Times New Roman" pitchFamily="18" charset="0"/>
                <a:cs typeface="Times New Roman" pitchFamily="18" charset="0"/>
              </a:rPr>
              <a:t> </a:t>
            </a:r>
            <a:endParaRPr lang="fr-FR" sz="2000" dirty="0">
              <a:latin typeface="Times New Roman" pitchFamily="18" charset="0"/>
              <a:cs typeface="Times New Roman" pitchFamily="18" charset="0"/>
            </a:endParaRPr>
          </a:p>
          <a:p>
            <a:pPr algn="just"/>
            <a:endParaRPr lang="en-US" sz="2000" i="1" dirty="0" smtClean="0">
              <a:latin typeface="Times New Roman" pitchFamily="18" charset="0"/>
              <a:cs typeface="Times New Roman" pitchFamily="18" charset="0"/>
            </a:endParaRP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89" b="16890"/>
          <a:stretch/>
        </p:blipFill>
        <p:spPr bwMode="auto">
          <a:xfrm>
            <a:off x="1115616" y="3140968"/>
            <a:ext cx="6735980" cy="285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511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658817"/>
            <a:ext cx="2523969" cy="2005040"/>
          </a:xfrm>
          <a:prstGeom prst="rect">
            <a:avLst/>
          </a:prstGeom>
        </p:spPr>
      </p:pic>
      <p:sp>
        <p:nvSpPr>
          <p:cNvPr id="2" name="Title 1"/>
          <p:cNvSpPr>
            <a:spLocks noGrp="1"/>
          </p:cNvSpPr>
          <p:nvPr>
            <p:ph type="title"/>
          </p:nvPr>
        </p:nvSpPr>
        <p:spPr/>
        <p:txBody>
          <a:bodyPr/>
          <a:lstStyle/>
          <a:p>
            <a:r>
              <a:rPr lang="en-US" dirty="0" err="1" smtClean="0"/>
              <a:t>Organisation</a:t>
            </a:r>
            <a:endParaRPr lang="en-US" dirty="0"/>
          </a:p>
        </p:txBody>
      </p:sp>
      <p:pic>
        <p:nvPicPr>
          <p:cNvPr id="5" name="Image 1" descr="Description : Description : D:\RENCONTRES LITTO3D\Mourill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658817"/>
            <a:ext cx="2892612" cy="165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p:cNvGrpSpPr>
            <a:grpSpLocks noChangeAspect="1"/>
          </p:cNvGrpSpPr>
          <p:nvPr/>
        </p:nvGrpSpPr>
        <p:grpSpPr bwMode="auto">
          <a:xfrm>
            <a:off x="1584326" y="1599976"/>
            <a:ext cx="5328790" cy="2731599"/>
            <a:chOff x="1065" y="527"/>
            <a:chExt cx="3806" cy="1951"/>
          </a:xfrm>
          <a:solidFill>
            <a:schemeClr val="bg1">
              <a:alpha val="0"/>
            </a:schemeClr>
          </a:solidFill>
        </p:grpSpPr>
        <p:sp>
          <p:nvSpPr>
            <p:cNvPr id="7" name="AutoShape 5"/>
            <p:cNvSpPr>
              <a:spLocks noChangeAspect="1" noChangeArrowheads="1" noTextEdit="1"/>
            </p:cNvSpPr>
            <p:nvPr/>
          </p:nvSpPr>
          <p:spPr bwMode="auto">
            <a:xfrm>
              <a:off x="1065" y="527"/>
              <a:ext cx="3806" cy="19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pic>
          <p:nvPicPr>
            <p:cNvPr id="8"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 y="527"/>
              <a:ext cx="3811" cy="195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9" name="Picture 2" descr="JECMAP"/>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008" t="23360" r="11543" b="22224"/>
          <a:stretch>
            <a:fillRect/>
          </a:stretch>
        </p:blipFill>
        <p:spPr bwMode="auto">
          <a:xfrm>
            <a:off x="2160588" y="4077072"/>
            <a:ext cx="4445326" cy="217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9007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7253" y="991940"/>
            <a:ext cx="8675227" cy="1107996"/>
          </a:xfrm>
        </p:spPr>
        <p:txBody>
          <a:bodyPr/>
          <a:lstStyle/>
          <a:p>
            <a:pPr algn="ctr"/>
            <a:r>
              <a:rPr lang="en-GB" sz="1800" b="0" dirty="0">
                <a:latin typeface="Verdana" pitchFamily="34" charset="0"/>
                <a:ea typeface="Verdana" pitchFamily="34" charset="0"/>
                <a:cs typeface="Verdana" pitchFamily="34" charset="0"/>
              </a:rPr>
              <a:t>A</a:t>
            </a:r>
            <a:r>
              <a:rPr lang="en-GB" sz="1800" b="0" dirty="0" smtClean="0">
                <a:latin typeface="Verdana" pitchFamily="34" charset="0"/>
                <a:ea typeface="Verdana" pitchFamily="34" charset="0"/>
                <a:cs typeface="Verdana" pitchFamily="34" charset="0"/>
              </a:rPr>
              <a:t>nalysis </a:t>
            </a:r>
            <a:r>
              <a:rPr lang="en-GB" sz="1800" b="0" dirty="0">
                <a:latin typeface="Verdana" pitchFamily="34" charset="0"/>
                <a:ea typeface="Verdana" pitchFamily="34" charset="0"/>
                <a:cs typeface="Verdana" pitchFamily="34" charset="0"/>
              </a:rPr>
              <a:t>of the needs and means in Europe for the acquisition of </a:t>
            </a:r>
            <a:r>
              <a:rPr lang="en-GB" sz="1800" b="0" dirty="0" smtClean="0">
                <a:latin typeface="Verdana" pitchFamily="34" charset="0"/>
                <a:ea typeface="Verdana" pitchFamily="34" charset="0"/>
                <a:cs typeface="Verdana" pitchFamily="34" charset="0"/>
              </a:rPr>
              <a:t>bathymetric data </a:t>
            </a:r>
            <a:r>
              <a:rPr lang="en-GB" sz="1800" b="0" dirty="0">
                <a:latin typeface="Verdana" pitchFamily="34" charset="0"/>
                <a:ea typeface="Verdana" pitchFamily="34" charset="0"/>
                <a:cs typeface="Verdana" pitchFamily="34" charset="0"/>
              </a:rPr>
              <a:t>in coastal </a:t>
            </a:r>
            <a:r>
              <a:rPr lang="en-GB" sz="1800" b="0" dirty="0" smtClean="0">
                <a:latin typeface="Verdana" pitchFamily="34" charset="0"/>
                <a:ea typeface="Verdana" pitchFamily="34" charset="0"/>
                <a:cs typeface="Verdana" pitchFamily="34" charset="0"/>
              </a:rPr>
              <a:t>areas</a:t>
            </a:r>
            <a:r>
              <a:rPr lang="en-US" sz="1800" dirty="0">
                <a:latin typeface="Verdana" pitchFamily="34" charset="0"/>
                <a:ea typeface="Verdana" pitchFamily="34" charset="0"/>
                <a:cs typeface="Verdana" pitchFamily="34" charset="0"/>
              </a:rPr>
              <a:t/>
            </a:r>
            <a:br>
              <a:rPr lang="en-US" sz="1800" dirty="0">
                <a:latin typeface="Verdana" pitchFamily="34" charset="0"/>
                <a:ea typeface="Verdana" pitchFamily="34" charset="0"/>
                <a:cs typeface="Verdana" pitchFamily="34" charset="0"/>
              </a:rPr>
            </a:br>
            <a:r>
              <a:rPr lang="en-US" sz="1800" dirty="0" smtClean="0">
                <a:latin typeface="Verdana" pitchFamily="34" charset="0"/>
                <a:ea typeface="Verdana" pitchFamily="34" charset="0"/>
                <a:cs typeface="Verdana" pitchFamily="34" charset="0"/>
              </a:rPr>
              <a:t>German </a:t>
            </a:r>
            <a:r>
              <a:rPr lang="en-US" sz="1800" dirty="0">
                <a:latin typeface="Verdana" pitchFamily="34" charset="0"/>
                <a:ea typeface="Verdana" pitchFamily="34" charset="0"/>
                <a:cs typeface="Verdana" pitchFamily="34" charset="0"/>
              </a:rPr>
              <a:t>coastal </a:t>
            </a:r>
            <a:r>
              <a:rPr lang="en-US" sz="1800" dirty="0" smtClean="0">
                <a:latin typeface="Verdana" pitchFamily="34" charset="0"/>
                <a:ea typeface="Verdana" pitchFamily="34" charset="0"/>
                <a:cs typeface="Verdana" pitchFamily="34" charset="0"/>
              </a:rPr>
              <a:t>zone: North </a:t>
            </a:r>
            <a:r>
              <a:rPr lang="en-US" sz="1800" dirty="0">
                <a:latin typeface="Verdana" pitchFamily="34" charset="0"/>
                <a:ea typeface="Verdana" pitchFamily="34" charset="0"/>
                <a:cs typeface="Verdana" pitchFamily="34" charset="0"/>
              </a:rPr>
              <a:t>Sea (intertidal zone in light green</a:t>
            </a:r>
            <a:r>
              <a:rPr lang="en-US" sz="1800" dirty="0" smtClean="0">
                <a:latin typeface="Verdana" pitchFamily="34" charset="0"/>
                <a:ea typeface="Verdana" pitchFamily="34" charset="0"/>
                <a:cs typeface="Verdana" pitchFamily="34" charset="0"/>
              </a:rPr>
              <a:t>)</a:t>
            </a:r>
            <a:r>
              <a:rPr lang="en-US" sz="1800" dirty="0">
                <a:latin typeface="Verdana" pitchFamily="34" charset="0"/>
                <a:ea typeface="Verdana" pitchFamily="34" charset="0"/>
                <a:cs typeface="Verdana" pitchFamily="34" charset="0"/>
              </a:rPr>
              <a:t> </a:t>
            </a:r>
            <a:r>
              <a:rPr lang="en-US" sz="1800" dirty="0" smtClean="0">
                <a:latin typeface="Verdana" pitchFamily="34" charset="0"/>
                <a:ea typeface="Verdana" pitchFamily="34" charset="0"/>
                <a:cs typeface="Verdana" pitchFamily="34" charset="0"/>
              </a:rPr>
              <a:t>&amp; Baltic </a:t>
            </a:r>
            <a:r>
              <a:rPr lang="en-US" sz="1800" dirty="0">
                <a:latin typeface="Verdana" pitchFamily="34" charset="0"/>
                <a:ea typeface="Verdana" pitchFamily="34" charset="0"/>
                <a:cs typeface="Verdana" pitchFamily="34" charset="0"/>
              </a:rPr>
              <a:t>Sea (Bathymetric Lidar in red)</a:t>
            </a:r>
            <a:endParaRPr lang="fr-FR" sz="1800" dirty="0">
              <a:latin typeface="Verdana" pitchFamily="34" charset="0"/>
              <a:ea typeface="Verdana" pitchFamily="34" charset="0"/>
              <a:cs typeface="Verdana" pitchFamily="34" charset="0"/>
            </a:endParaRPr>
          </a:p>
        </p:txBody>
      </p:sp>
      <p:pic>
        <p:nvPicPr>
          <p:cNvPr id="2050" name="Grafik 2" descr="Description : C:\Users\bn13\Desktop\CM_DGMW_Nordse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696" y="2276872"/>
            <a:ext cx="3487054" cy="436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Grafik 3" descr="Description : C:\Users\bn13\Desktop\NHSC_CoastalMapping_Osts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7694" y="2348880"/>
            <a:ext cx="4938882" cy="349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1050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2154436"/>
          </a:xfrm>
        </p:spPr>
        <p:txBody>
          <a:bodyPr/>
          <a:lstStyle/>
          <a:p>
            <a:pPr algn="ctr"/>
            <a:r>
              <a:rPr lang="fr-FR" dirty="0">
                <a:latin typeface="Verdana" pitchFamily="34" charset="0"/>
                <a:ea typeface="Verdana" pitchFamily="34" charset="0"/>
                <a:cs typeface="Verdana" pitchFamily="34" charset="0"/>
              </a:rPr>
              <a:t>How </a:t>
            </a:r>
            <a:r>
              <a:rPr lang="fr-FR" dirty="0" smtClean="0">
                <a:latin typeface="Verdana" pitchFamily="34" charset="0"/>
                <a:ea typeface="Verdana" pitchFamily="34" charset="0"/>
                <a:cs typeface="Verdana" pitchFamily="34" charset="0"/>
              </a:rPr>
              <a:t>to </a:t>
            </a:r>
            <a:r>
              <a:rPr lang="fr-FR" dirty="0" err="1" smtClean="0">
                <a:latin typeface="Verdana" pitchFamily="34" charset="0"/>
                <a:ea typeface="Verdana" pitchFamily="34" charset="0"/>
                <a:cs typeface="Verdana" pitchFamily="34" charset="0"/>
              </a:rPr>
              <a:t>fill</a:t>
            </a:r>
            <a:r>
              <a:rPr lang="fr-FR" dirty="0" smtClean="0">
                <a:latin typeface="Verdana" pitchFamily="34" charset="0"/>
                <a:ea typeface="Verdana" pitchFamily="34" charset="0"/>
                <a:cs typeface="Verdana" pitchFamily="34" charset="0"/>
              </a:rPr>
              <a:t> the gaps </a:t>
            </a:r>
            <a:r>
              <a:rPr lang="fr-FR" dirty="0" err="1" smtClean="0">
                <a:latin typeface="Verdana" pitchFamily="34" charset="0"/>
                <a:ea typeface="Verdana" pitchFamily="34" charset="0"/>
                <a:cs typeface="Verdana" pitchFamily="34" charset="0"/>
              </a:rPr>
              <a:t>with</a:t>
            </a:r>
            <a:r>
              <a:rPr lang="fr-FR" dirty="0" smtClean="0">
                <a:latin typeface="Verdana" pitchFamily="34" charset="0"/>
                <a:ea typeface="Verdana" pitchFamily="34" charset="0"/>
                <a:cs typeface="Verdana" pitchFamily="34" charset="0"/>
              </a:rPr>
              <a:t> a </a:t>
            </a:r>
            <a:br>
              <a:rPr lang="fr-FR" dirty="0" smtClean="0">
                <a:latin typeface="Verdana" pitchFamily="34" charset="0"/>
                <a:ea typeface="Verdana" pitchFamily="34" charset="0"/>
                <a:cs typeface="Verdana" pitchFamily="34" charset="0"/>
              </a:rPr>
            </a:br>
            <a:r>
              <a:rPr lang="fr-FR" dirty="0" err="1" smtClean="0">
                <a:latin typeface="Verdana" pitchFamily="34" charset="0"/>
                <a:ea typeface="Verdana" pitchFamily="34" charset="0"/>
                <a:cs typeface="Verdana" pitchFamily="34" charset="0"/>
              </a:rPr>
              <a:t>European</a:t>
            </a:r>
            <a:r>
              <a:rPr lang="fr-FR" dirty="0" smtClean="0">
                <a:latin typeface="Verdana" pitchFamily="34" charset="0"/>
                <a:ea typeface="Verdana" pitchFamily="34" charset="0"/>
                <a:cs typeface="Verdana" pitchFamily="34" charset="0"/>
              </a:rPr>
              <a:t> </a:t>
            </a:r>
            <a:r>
              <a:rPr lang="fr-FR" dirty="0" err="1" smtClean="0">
                <a:latin typeface="Verdana" pitchFamily="34" charset="0"/>
                <a:ea typeface="Verdana" pitchFamily="34" charset="0"/>
                <a:cs typeface="Verdana" pitchFamily="34" charset="0"/>
              </a:rPr>
              <a:t>Strategy</a:t>
            </a:r>
            <a:r>
              <a:rPr lang="fr-FR" dirty="0" smtClean="0">
                <a:latin typeface="Verdana" pitchFamily="34" charset="0"/>
                <a:ea typeface="Verdana" pitchFamily="34" charset="0"/>
                <a:cs typeface="Verdana" pitchFamily="34" charset="0"/>
              </a:rPr>
              <a:t> ?</a:t>
            </a: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r>
              <a:rPr lang="fr-FR" dirty="0" err="1" smtClean="0">
                <a:latin typeface="Verdana" pitchFamily="34" charset="0"/>
                <a:ea typeface="Verdana" pitchFamily="34" charset="0"/>
                <a:cs typeface="Verdana" pitchFamily="34" charset="0"/>
              </a:rPr>
              <a:t>Three</a:t>
            </a:r>
            <a:r>
              <a:rPr lang="fr-FR" dirty="0" smtClean="0">
                <a:latin typeface="Verdana" pitchFamily="34" charset="0"/>
                <a:ea typeface="Verdana" pitchFamily="34" charset="0"/>
                <a:cs typeface="Verdana" pitchFamily="34" charset="0"/>
              </a:rPr>
              <a:t> axes </a:t>
            </a:r>
            <a:r>
              <a:rPr lang="fr-FR" dirty="0" err="1" smtClean="0">
                <a:latin typeface="Verdana" pitchFamily="34" charset="0"/>
                <a:ea typeface="Verdana" pitchFamily="34" charset="0"/>
                <a:cs typeface="Verdana" pitchFamily="34" charset="0"/>
              </a:rPr>
              <a:t>proposed</a:t>
            </a: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r>
              <a:rPr lang="fr-FR" dirty="0">
                <a:solidFill>
                  <a:srgbClr val="FF0000"/>
                </a:solidFill>
                <a:latin typeface="Verdana" pitchFamily="34" charset="0"/>
                <a:ea typeface="Verdana" pitchFamily="34" charset="0"/>
                <a:cs typeface="Verdana" pitchFamily="34" charset="0"/>
              </a:rPr>
              <a:t/>
            </a:r>
            <a:br>
              <a:rPr lang="fr-FR" dirty="0">
                <a:solidFill>
                  <a:srgbClr val="FF0000"/>
                </a:solidFill>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a:xfrm>
            <a:off x="467544" y="1916832"/>
            <a:ext cx="8280400" cy="4572595"/>
          </a:xfrm>
        </p:spPr>
        <p:txBody>
          <a:bodyPr>
            <a:normAutofit fontScale="92500" lnSpcReduction="10000"/>
          </a:bodyPr>
          <a:lstStyle/>
          <a:p>
            <a:pPr marL="0" indent="0">
              <a:buNone/>
            </a:pPr>
            <a:endParaRPr lang="fr-FR" dirty="0">
              <a:latin typeface="Times New Roman" pitchFamily="18" charset="0"/>
              <a:cs typeface="Times New Roman" pitchFamily="18" charset="0"/>
            </a:endParaRPr>
          </a:p>
          <a:p>
            <a:pPr marL="0" indent="0">
              <a:buNone/>
            </a:pPr>
            <a:endParaRPr lang="fr-FR" dirty="0">
              <a:latin typeface="Times New Roman" pitchFamily="18" charset="0"/>
              <a:cs typeface="Times New Roman" pitchFamily="18" charset="0"/>
            </a:endParaRPr>
          </a:p>
          <a:p>
            <a:pPr algn="just">
              <a:buFont typeface="Wingdings" pitchFamily="2" charset="2"/>
              <a:buChar char="Ø"/>
            </a:pPr>
            <a:r>
              <a:rPr lang="fr-FR" dirty="0" smtClean="0">
                <a:latin typeface="Verdana" pitchFamily="34" charset="0"/>
                <a:ea typeface="Verdana" pitchFamily="34" charset="0"/>
                <a:cs typeface="Verdana" pitchFamily="34" charset="0"/>
              </a:rPr>
              <a:t>AXIS 1: </a:t>
            </a:r>
            <a:r>
              <a:rPr lang="fr-FR" dirty="0">
                <a:latin typeface="Verdana" pitchFamily="34" charset="0"/>
                <a:ea typeface="Verdana" pitchFamily="34" charset="0"/>
                <a:cs typeface="Verdana" pitchFamily="34" charset="0"/>
              </a:rPr>
              <a:t>Set </a:t>
            </a:r>
            <a:r>
              <a:rPr lang="fr-FR" dirty="0" smtClean="0">
                <a:latin typeface="Verdana" pitchFamily="34" charset="0"/>
                <a:ea typeface="Verdana" pitchFamily="34" charset="0"/>
                <a:cs typeface="Verdana" pitchFamily="34" charset="0"/>
              </a:rPr>
              <a:t>up </a:t>
            </a:r>
            <a:r>
              <a:rPr lang="fr-FR" dirty="0" err="1">
                <a:latin typeface="Verdana" pitchFamily="34" charset="0"/>
                <a:ea typeface="Verdana" pitchFamily="34" charset="0"/>
                <a:cs typeface="Verdana" pitchFamily="34" charset="0"/>
              </a:rPr>
              <a:t>coordinated</a:t>
            </a:r>
            <a:r>
              <a:rPr lang="fr-FR" dirty="0">
                <a:latin typeface="Verdana" pitchFamily="34" charset="0"/>
                <a:ea typeface="Verdana" pitchFamily="34" charset="0"/>
                <a:cs typeface="Verdana" pitchFamily="34" charset="0"/>
              </a:rPr>
              <a:t> </a:t>
            </a:r>
            <a:r>
              <a:rPr lang="fr-FR" dirty="0" smtClean="0">
                <a:latin typeface="Verdana" pitchFamily="34" charset="0"/>
                <a:ea typeface="Verdana" pitchFamily="34" charset="0"/>
                <a:cs typeface="Verdana" pitchFamily="34" charset="0"/>
              </a:rPr>
              <a:t>programmes for </a:t>
            </a:r>
            <a:r>
              <a:rPr lang="fr-FR" dirty="0">
                <a:latin typeface="Verdana" pitchFamily="34" charset="0"/>
                <a:ea typeface="Verdana" pitchFamily="34" charset="0"/>
                <a:cs typeface="Verdana" pitchFamily="34" charset="0"/>
              </a:rPr>
              <a:t>data acquisition at maritime basin </a:t>
            </a:r>
            <a:r>
              <a:rPr lang="fr-FR" dirty="0" err="1" smtClean="0">
                <a:latin typeface="Verdana" pitchFamily="34" charset="0"/>
                <a:ea typeface="Verdana" pitchFamily="34" charset="0"/>
                <a:cs typeface="Verdana" pitchFamily="34" charset="0"/>
              </a:rPr>
              <a:t>scale</a:t>
            </a:r>
            <a:r>
              <a:rPr lang="fr-FR" dirty="0">
                <a:latin typeface="Verdana" pitchFamily="34" charset="0"/>
                <a:ea typeface="Verdana" pitchFamily="34" charset="0"/>
                <a:cs typeface="Verdana" pitchFamily="34" charset="0"/>
              </a:rPr>
              <a:t>;</a:t>
            </a:r>
            <a:r>
              <a:rPr lang="fr-FR" dirty="0" smtClean="0">
                <a:latin typeface="Verdana" pitchFamily="34" charset="0"/>
                <a:ea typeface="Verdana" pitchFamily="34" charset="0"/>
                <a:cs typeface="Verdana" pitchFamily="34" charset="0"/>
              </a:rPr>
              <a:t> </a:t>
            </a:r>
          </a:p>
          <a:p>
            <a:pPr algn="just">
              <a:buFont typeface="Wingdings" pitchFamily="2" charset="2"/>
              <a:buChar char="Ø"/>
            </a:pPr>
            <a:endParaRPr lang="fr-FR" sz="2400" dirty="0">
              <a:latin typeface="Verdana" pitchFamily="34" charset="0"/>
              <a:ea typeface="Verdana" pitchFamily="34" charset="0"/>
              <a:cs typeface="Verdana" pitchFamily="34" charset="0"/>
            </a:endParaRPr>
          </a:p>
          <a:p>
            <a:pPr algn="just">
              <a:buFont typeface="Wingdings" pitchFamily="2" charset="2"/>
              <a:buChar char="Ø"/>
            </a:pPr>
            <a:r>
              <a:rPr lang="fr-FR" sz="2400" dirty="0" smtClean="0">
                <a:latin typeface="Verdana" pitchFamily="34" charset="0"/>
                <a:ea typeface="Verdana" pitchFamily="34" charset="0"/>
                <a:cs typeface="Verdana" pitchFamily="34" charset="0"/>
              </a:rPr>
              <a:t>AXIS 2: </a:t>
            </a:r>
            <a:r>
              <a:rPr lang="fr-FR" sz="2400" dirty="0" err="1">
                <a:latin typeface="Verdana" pitchFamily="34" charset="0"/>
                <a:ea typeface="Verdana" pitchFamily="34" charset="0"/>
                <a:cs typeface="Verdana" pitchFamily="34" charset="0"/>
              </a:rPr>
              <a:t>Increase</a:t>
            </a:r>
            <a:r>
              <a:rPr lang="fr-FR" sz="2400" dirty="0">
                <a:latin typeface="Verdana" pitchFamily="34" charset="0"/>
                <a:ea typeface="Verdana" pitchFamily="34" charset="0"/>
                <a:cs typeface="Verdana" pitchFamily="34" charset="0"/>
              </a:rPr>
              <a:t> the </a:t>
            </a:r>
            <a:r>
              <a:rPr lang="fr-FR" dirty="0" err="1" smtClean="0">
                <a:latin typeface="Verdana" pitchFamily="34" charset="0"/>
                <a:ea typeface="Verdana" pitchFamily="34" charset="0"/>
                <a:cs typeface="Verdana" pitchFamily="34" charset="0"/>
              </a:rPr>
              <a:t>opportuniti</a:t>
            </a:r>
            <a:r>
              <a:rPr lang="fr-FR" sz="2400" dirty="0" err="1" smtClean="0">
                <a:latin typeface="Verdana" pitchFamily="34" charset="0"/>
                <a:ea typeface="Verdana" pitchFamily="34" charset="0"/>
                <a:cs typeface="Verdana" pitchFamily="34" charset="0"/>
              </a:rPr>
              <a:t>es</a:t>
            </a:r>
            <a:r>
              <a:rPr lang="fr-FR" sz="2400" dirty="0" smtClean="0">
                <a:latin typeface="Verdana" pitchFamily="34" charset="0"/>
                <a:ea typeface="Verdana" pitchFamily="34" charset="0"/>
                <a:cs typeface="Verdana" pitchFamily="34" charset="0"/>
              </a:rPr>
              <a:t> </a:t>
            </a:r>
            <a:r>
              <a:rPr lang="fr-FR" sz="2400" dirty="0">
                <a:latin typeface="Verdana" pitchFamily="34" charset="0"/>
                <a:ea typeface="Verdana" pitchFamily="34" charset="0"/>
                <a:cs typeface="Verdana" pitchFamily="34" charset="0"/>
              </a:rPr>
              <a:t>for </a:t>
            </a:r>
            <a:r>
              <a:rPr lang="fr-FR" sz="2400" dirty="0" err="1">
                <a:latin typeface="Verdana" pitchFamily="34" charset="0"/>
                <a:ea typeface="Verdana" pitchFamily="34" charset="0"/>
                <a:cs typeface="Verdana" pitchFamily="34" charset="0"/>
              </a:rPr>
              <a:t>bathymetric</a:t>
            </a:r>
            <a:r>
              <a:rPr lang="fr-FR" sz="2400" dirty="0">
                <a:latin typeface="Verdana" pitchFamily="34" charset="0"/>
                <a:ea typeface="Verdana" pitchFamily="34" charset="0"/>
                <a:cs typeface="Verdana" pitchFamily="34" charset="0"/>
              </a:rPr>
              <a:t> data acquisition in the </a:t>
            </a:r>
            <a:r>
              <a:rPr lang="fr-FR" sz="2400" dirty="0" err="1">
                <a:latin typeface="Verdana" pitchFamily="34" charset="0"/>
                <a:ea typeface="Verdana" pitchFamily="34" charset="0"/>
                <a:cs typeface="Verdana" pitchFamily="34" charset="0"/>
              </a:rPr>
              <a:t>framework</a:t>
            </a:r>
            <a:r>
              <a:rPr lang="fr-FR" sz="2400" dirty="0">
                <a:latin typeface="Verdana" pitchFamily="34" charset="0"/>
                <a:ea typeface="Verdana" pitchFamily="34" charset="0"/>
                <a:cs typeface="Verdana" pitchFamily="34" charset="0"/>
              </a:rPr>
              <a:t> of the </a:t>
            </a:r>
            <a:r>
              <a:rPr lang="fr-FR" sz="2400" dirty="0" smtClean="0">
                <a:latin typeface="Verdana" pitchFamily="34" charset="0"/>
                <a:ea typeface="Verdana" pitchFamily="34" charset="0"/>
                <a:cs typeface="Verdana" pitchFamily="34" charset="0"/>
              </a:rPr>
              <a:t>EU </a:t>
            </a:r>
            <a:r>
              <a:rPr lang="fr-FR" sz="2400" dirty="0" err="1">
                <a:latin typeface="Verdana" pitchFamily="34" charset="0"/>
                <a:ea typeface="Verdana" pitchFamily="34" charset="0"/>
                <a:cs typeface="Verdana" pitchFamily="34" charset="0"/>
              </a:rPr>
              <a:t>operational</a:t>
            </a:r>
            <a:r>
              <a:rPr lang="fr-FR" sz="2400" dirty="0">
                <a:latin typeface="Verdana" pitchFamily="34" charset="0"/>
                <a:ea typeface="Verdana" pitchFamily="34" charset="0"/>
                <a:cs typeface="Verdana" pitchFamily="34" charset="0"/>
              </a:rPr>
              <a:t> </a:t>
            </a:r>
            <a:r>
              <a:rPr lang="fr-FR" sz="2400" dirty="0" smtClean="0">
                <a:latin typeface="Verdana" pitchFamily="34" charset="0"/>
                <a:ea typeface="Verdana" pitchFamily="34" charset="0"/>
                <a:cs typeface="Verdana" pitchFamily="34" charset="0"/>
              </a:rPr>
              <a:t>programmes and </a:t>
            </a:r>
            <a:r>
              <a:rPr lang="fr-FR" sz="2400" dirty="0" err="1" smtClean="0">
                <a:latin typeface="Verdana" pitchFamily="34" charset="0"/>
                <a:ea typeface="Verdana" pitchFamily="34" charset="0"/>
                <a:cs typeface="Verdana" pitchFamily="34" charset="0"/>
              </a:rPr>
              <a:t>funds</a:t>
            </a:r>
            <a:r>
              <a:rPr lang="fr-FR" dirty="0">
                <a:latin typeface="Verdana" pitchFamily="34" charset="0"/>
                <a:ea typeface="Verdana" pitchFamily="34" charset="0"/>
                <a:cs typeface="Verdana" pitchFamily="34" charset="0"/>
              </a:rPr>
              <a:t>;</a:t>
            </a:r>
            <a:r>
              <a:rPr lang="fr-FR" sz="2400" dirty="0" smtClean="0">
                <a:latin typeface="Verdana" pitchFamily="34" charset="0"/>
                <a:ea typeface="Verdana" pitchFamily="34" charset="0"/>
                <a:cs typeface="Verdana" pitchFamily="34" charset="0"/>
              </a:rPr>
              <a:t> </a:t>
            </a:r>
            <a:r>
              <a:rPr lang="fr-FR" sz="2400" dirty="0">
                <a:latin typeface="Verdana" pitchFamily="34" charset="0"/>
                <a:ea typeface="Verdana" pitchFamily="34" charset="0"/>
                <a:cs typeface="Verdana" pitchFamily="34" charset="0"/>
              </a:rPr>
              <a:t>	</a:t>
            </a:r>
            <a:endParaRPr lang="fr-FR" sz="2400" dirty="0" smtClean="0">
              <a:latin typeface="Verdana" pitchFamily="34" charset="0"/>
              <a:ea typeface="Verdana" pitchFamily="34" charset="0"/>
              <a:cs typeface="Verdana" pitchFamily="34" charset="0"/>
            </a:endParaRPr>
          </a:p>
          <a:p>
            <a:pPr algn="just">
              <a:buFont typeface="Wingdings" pitchFamily="2" charset="2"/>
              <a:buChar char="Ø"/>
            </a:pPr>
            <a:endParaRPr lang="fr-FR" dirty="0">
              <a:latin typeface="Verdana" pitchFamily="34" charset="0"/>
              <a:ea typeface="Verdana" pitchFamily="34" charset="0"/>
              <a:cs typeface="Verdana" pitchFamily="34" charset="0"/>
            </a:endParaRPr>
          </a:p>
          <a:p>
            <a:pPr algn="just">
              <a:buFont typeface="Wingdings" pitchFamily="2" charset="2"/>
              <a:buChar char="Ø"/>
            </a:pPr>
            <a:r>
              <a:rPr lang="en-US" sz="2400" dirty="0" smtClean="0">
                <a:latin typeface="Verdana" pitchFamily="34" charset="0"/>
                <a:ea typeface="Verdana" pitchFamily="34" charset="0"/>
                <a:cs typeface="Verdana" pitchFamily="34" charset="0"/>
              </a:rPr>
              <a:t>AXIS 3</a:t>
            </a:r>
            <a:r>
              <a:rPr lang="fr-FR" sz="2400" dirty="0" smtClean="0">
                <a:latin typeface="Verdana" pitchFamily="34" charset="0"/>
                <a:ea typeface="Verdana" pitchFamily="34" charset="0"/>
                <a:cs typeface="Verdana" pitchFamily="34" charset="0"/>
              </a:rPr>
              <a:t>: </a:t>
            </a:r>
            <a:r>
              <a:rPr lang="en-US" sz="2400" dirty="0">
                <a:latin typeface="Verdana" pitchFamily="34" charset="0"/>
                <a:ea typeface="Verdana" pitchFamily="34" charset="0"/>
                <a:cs typeface="Verdana" pitchFamily="34" charset="0"/>
              </a:rPr>
              <a:t>P</a:t>
            </a:r>
            <a:r>
              <a:rPr lang="en-US" sz="2400" dirty="0" smtClean="0">
                <a:latin typeface="Verdana" pitchFamily="34" charset="0"/>
                <a:ea typeface="Verdana" pitchFamily="34" charset="0"/>
                <a:cs typeface="Verdana" pitchFamily="34" charset="0"/>
              </a:rPr>
              <a:t>romote </a:t>
            </a:r>
            <a:r>
              <a:rPr lang="en-US" sz="2400" dirty="0">
                <a:latin typeface="Verdana" pitchFamily="34" charset="0"/>
                <a:ea typeface="Verdana" pitchFamily="34" charset="0"/>
                <a:cs typeface="Verdana" pitchFamily="34" charset="0"/>
              </a:rPr>
              <a:t>the production of </a:t>
            </a:r>
            <a:r>
              <a:rPr lang="en-US" sz="2400" dirty="0" smtClean="0">
                <a:latin typeface="Verdana" pitchFamily="34" charset="0"/>
                <a:ea typeface="Verdana" pitchFamily="34" charset="0"/>
                <a:cs typeface="Verdana" pitchFamily="34" charset="0"/>
              </a:rPr>
              <a:t>bathymetric </a:t>
            </a:r>
            <a:r>
              <a:rPr lang="en-US" sz="2400" dirty="0">
                <a:latin typeface="Verdana" pitchFamily="34" charset="0"/>
                <a:ea typeface="Verdana" pitchFamily="34" charset="0"/>
                <a:cs typeface="Verdana" pitchFamily="34" charset="0"/>
              </a:rPr>
              <a:t>data </a:t>
            </a:r>
            <a:r>
              <a:rPr lang="en-US" dirty="0">
                <a:latin typeface="Verdana" pitchFamily="34" charset="0"/>
                <a:ea typeface="Verdana" pitchFamily="34" charset="0"/>
                <a:cs typeface="Verdana" pitchFamily="34" charset="0"/>
              </a:rPr>
              <a:t>from multiple </a:t>
            </a:r>
            <a:r>
              <a:rPr lang="en-US" dirty="0" smtClean="0">
                <a:latin typeface="Verdana" pitchFamily="34" charset="0"/>
                <a:ea typeface="Verdana" pitchFamily="34" charset="0"/>
                <a:cs typeface="Verdana" pitchFamily="34" charset="0"/>
              </a:rPr>
              <a:t>sources, usable </a:t>
            </a:r>
            <a:r>
              <a:rPr lang="en-US" sz="2400" dirty="0" smtClean="0">
                <a:latin typeface="Verdana" pitchFamily="34" charset="0"/>
                <a:ea typeface="Verdana" pitchFamily="34" charset="0"/>
                <a:cs typeface="Verdana" pitchFamily="34" charset="0"/>
              </a:rPr>
              <a:t>by different categories of coastal users </a:t>
            </a:r>
            <a:r>
              <a:rPr lang="en-US" dirty="0">
                <a:latin typeface="Verdana" pitchFamily="34" charset="0"/>
                <a:ea typeface="Verdana" pitchFamily="34" charset="0"/>
                <a:cs typeface="Verdana" pitchFamily="34" charset="0"/>
              </a:rPr>
              <a:t>for maritime policies.</a:t>
            </a:r>
            <a:endParaRPr lang="en-US" sz="2400" dirty="0">
              <a:latin typeface="Verdana" pitchFamily="34" charset="0"/>
              <a:ea typeface="Verdana" pitchFamily="34" charset="0"/>
              <a:cs typeface="Verdana" pitchFamily="34" charset="0"/>
            </a:endParaRPr>
          </a:p>
          <a:p>
            <a:pPr marL="0" lvl="2" indent="0">
              <a:buNone/>
            </a:pPr>
            <a:r>
              <a:rPr lang="en-US" sz="2400" dirty="0">
                <a:latin typeface="Verdana" pitchFamily="34" charset="0"/>
                <a:ea typeface="Verdana" pitchFamily="34" charset="0"/>
                <a:cs typeface="Verdana" pitchFamily="34" charset="0"/>
              </a:rPr>
              <a:t>	</a:t>
            </a:r>
            <a:endParaRPr lang="fr-FR"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115146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1292662"/>
          </a:xfrm>
        </p:spPr>
        <p:txBody>
          <a:bodyPr/>
          <a:lstStyle/>
          <a:p>
            <a:pPr algn="ctr"/>
            <a:r>
              <a:rPr lang="fr-FR" dirty="0" smtClean="0">
                <a:latin typeface="Verdana" pitchFamily="34" charset="0"/>
                <a:ea typeface="Verdana" pitchFamily="34" charset="0"/>
                <a:cs typeface="Verdana" pitchFamily="34" charset="0"/>
              </a:rPr>
              <a:t>AXIS </a:t>
            </a:r>
            <a:r>
              <a:rPr lang="fr-FR" dirty="0">
                <a:latin typeface="Verdana" pitchFamily="34" charset="0"/>
                <a:ea typeface="Verdana" pitchFamily="34" charset="0"/>
                <a:cs typeface="Verdana" pitchFamily="34" charset="0"/>
              </a:rPr>
              <a:t>1</a:t>
            </a:r>
            <a:br>
              <a:rPr lang="fr-FR" dirty="0">
                <a:latin typeface="Verdana" pitchFamily="34" charset="0"/>
                <a:ea typeface="Verdana" pitchFamily="34" charset="0"/>
                <a:cs typeface="Verdana" pitchFamily="34" charset="0"/>
              </a:rPr>
            </a:br>
            <a:r>
              <a:rPr lang="fr-FR" dirty="0">
                <a:solidFill>
                  <a:srgbClr val="FF0000"/>
                </a:solidFill>
                <a:latin typeface="Verdana" pitchFamily="34" charset="0"/>
                <a:ea typeface="Verdana" pitchFamily="34" charset="0"/>
                <a:cs typeface="Verdana" pitchFamily="34" charset="0"/>
              </a:rPr>
              <a:t/>
            </a:r>
            <a:br>
              <a:rPr lang="fr-FR" dirty="0">
                <a:solidFill>
                  <a:srgbClr val="FF0000"/>
                </a:solidFill>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a:xfrm>
            <a:off x="467544" y="1772816"/>
            <a:ext cx="8280400" cy="4716611"/>
          </a:xfrm>
        </p:spPr>
        <p:txBody>
          <a:bodyPr>
            <a:normAutofit lnSpcReduction="10000"/>
          </a:bodyPr>
          <a:lstStyle/>
          <a:p>
            <a:pPr marL="0" indent="0">
              <a:buNone/>
            </a:pPr>
            <a:r>
              <a:rPr lang="fr-FR" b="1" dirty="0" err="1">
                <a:latin typeface="Verdana" pitchFamily="34" charset="0"/>
                <a:ea typeface="Verdana" pitchFamily="34" charset="0"/>
                <a:cs typeface="Verdana" pitchFamily="34" charset="0"/>
              </a:rPr>
              <a:t>Cooperation</a:t>
            </a:r>
            <a:r>
              <a:rPr lang="fr-FR" b="1" dirty="0">
                <a:latin typeface="Verdana" pitchFamily="34" charset="0"/>
                <a:ea typeface="Verdana" pitchFamily="34" charset="0"/>
                <a:cs typeface="Verdana" pitchFamily="34" charset="0"/>
              </a:rPr>
              <a:t> </a:t>
            </a:r>
            <a:r>
              <a:rPr lang="fr-FR" b="1" dirty="0" smtClean="0">
                <a:latin typeface="Verdana" pitchFamily="34" charset="0"/>
                <a:ea typeface="Verdana" pitchFamily="34" charset="0"/>
                <a:cs typeface="Verdana" pitchFamily="34" charset="0"/>
              </a:rPr>
              <a:t>programmes </a:t>
            </a:r>
            <a:r>
              <a:rPr lang="fr-FR" b="1" dirty="0">
                <a:latin typeface="Verdana" pitchFamily="34" charset="0"/>
                <a:ea typeface="Verdana" pitchFamily="34" charset="0"/>
                <a:cs typeface="Verdana" pitchFamily="34" charset="0"/>
              </a:rPr>
              <a:t>for data acquisition</a:t>
            </a:r>
          </a:p>
          <a:p>
            <a:pPr marL="0" indent="0">
              <a:buNone/>
            </a:pPr>
            <a:r>
              <a:rPr lang="fr-FR" sz="2000" dirty="0" err="1">
                <a:latin typeface="Verdana" pitchFamily="34" charset="0"/>
                <a:ea typeface="Verdana" pitchFamily="34" charset="0"/>
                <a:cs typeface="Verdana" pitchFamily="34" charset="0"/>
              </a:rPr>
              <a:t>Organised</a:t>
            </a:r>
            <a:r>
              <a:rPr lang="fr-FR" sz="2000" dirty="0">
                <a:latin typeface="Verdana" pitchFamily="34" charset="0"/>
                <a:ea typeface="Verdana" pitchFamily="34" charset="0"/>
                <a:cs typeface="Verdana" pitchFamily="34" charset="0"/>
              </a:rPr>
              <a:t> at the </a:t>
            </a:r>
            <a:r>
              <a:rPr lang="fr-FR" sz="2000" dirty="0" err="1">
                <a:latin typeface="Verdana" pitchFamily="34" charset="0"/>
                <a:ea typeface="Verdana" pitchFamily="34" charset="0"/>
                <a:cs typeface="Verdana" pitchFamily="34" charset="0"/>
              </a:rPr>
              <a:t>scale</a:t>
            </a:r>
            <a:r>
              <a:rPr lang="fr-FR" sz="2000" dirty="0">
                <a:latin typeface="Verdana" pitchFamily="34" charset="0"/>
                <a:ea typeface="Verdana" pitchFamily="34" charset="0"/>
                <a:cs typeface="Verdana" pitchFamily="34" charset="0"/>
              </a:rPr>
              <a:t> of maritime </a:t>
            </a:r>
            <a:r>
              <a:rPr lang="fr-FR" sz="2000" dirty="0" smtClean="0">
                <a:latin typeface="Verdana" pitchFamily="34" charset="0"/>
                <a:ea typeface="Verdana" pitchFamily="34" charset="0"/>
                <a:cs typeface="Verdana" pitchFamily="34" charset="0"/>
              </a:rPr>
              <a:t>basins, </a:t>
            </a:r>
            <a:r>
              <a:rPr lang="fr-FR" sz="2000" dirty="0" err="1" smtClean="0">
                <a:latin typeface="Verdana" pitchFamily="34" charset="0"/>
                <a:ea typeface="Verdana" pitchFamily="34" charset="0"/>
                <a:cs typeface="Verdana" pitchFamily="34" charset="0"/>
              </a:rPr>
              <a:t>taking</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into</a:t>
            </a:r>
            <a:r>
              <a:rPr lang="fr-FR" sz="2000" dirty="0" smtClean="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account</a:t>
            </a:r>
            <a:r>
              <a:rPr lang="fr-FR" sz="2000" dirty="0" smtClean="0">
                <a:latin typeface="Verdana" pitchFamily="34" charset="0"/>
                <a:ea typeface="Verdana" pitchFamily="34" charset="0"/>
                <a:cs typeface="Verdana" pitchFamily="34" charset="0"/>
              </a:rPr>
              <a:t> the </a:t>
            </a:r>
            <a:r>
              <a:rPr lang="fr-FR" sz="2000" dirty="0" err="1" smtClean="0">
                <a:latin typeface="Verdana" pitchFamily="34" charset="0"/>
                <a:ea typeface="Verdana" pitchFamily="34" charset="0"/>
                <a:cs typeface="Verdana" pitchFamily="34" charset="0"/>
              </a:rPr>
              <a:t>scale</a:t>
            </a:r>
            <a:r>
              <a:rPr lang="fr-FR" sz="2000" dirty="0" smtClean="0">
                <a:latin typeface="Verdana" pitchFamily="34" charset="0"/>
                <a:ea typeface="Verdana" pitchFamily="34" charset="0"/>
                <a:cs typeface="Verdana" pitchFamily="34" charset="0"/>
              </a:rPr>
              <a:t> of IHO </a:t>
            </a:r>
            <a:r>
              <a:rPr lang="fr-FR" sz="2000" dirty="0" err="1" smtClean="0">
                <a:latin typeface="Verdana" pitchFamily="34" charset="0"/>
                <a:ea typeface="Verdana" pitchFamily="34" charset="0"/>
                <a:cs typeface="Verdana" pitchFamily="34" charset="0"/>
              </a:rPr>
              <a:t>geographical</a:t>
            </a:r>
            <a:r>
              <a:rPr lang="fr-FR" sz="2000" dirty="0" smtClean="0">
                <a:latin typeface="Verdana" pitchFamily="34" charset="0"/>
                <a:ea typeface="Verdana" pitchFamily="34" charset="0"/>
                <a:cs typeface="Verdana" pitchFamily="34" charset="0"/>
              </a:rPr>
              <a:t> commissions  </a:t>
            </a:r>
            <a:endParaRPr lang="fr-FR" sz="2000" dirty="0">
              <a:latin typeface="Verdana" pitchFamily="34" charset="0"/>
              <a:ea typeface="Verdana" pitchFamily="34" charset="0"/>
              <a:cs typeface="Verdana" pitchFamily="34" charset="0"/>
            </a:endParaRPr>
          </a:p>
          <a:p>
            <a:pPr marL="0" indent="0">
              <a:buNone/>
            </a:pPr>
            <a:r>
              <a:rPr lang="fr-FR" sz="2000" b="1" dirty="0">
                <a:latin typeface="Verdana" pitchFamily="34" charset="0"/>
                <a:ea typeface="Verdana" pitchFamily="34" charset="0"/>
                <a:cs typeface="Verdana" pitchFamily="34" charset="0"/>
              </a:rPr>
              <a:t>Co-</a:t>
            </a:r>
            <a:r>
              <a:rPr lang="fr-FR" sz="2000" b="1" dirty="0" err="1">
                <a:latin typeface="Verdana" pitchFamily="34" charset="0"/>
                <a:ea typeface="Verdana" pitchFamily="34" charset="0"/>
                <a:cs typeface="Verdana" pitchFamily="34" charset="0"/>
              </a:rPr>
              <a:t>financed</a:t>
            </a:r>
            <a:r>
              <a:rPr lang="fr-FR" sz="2000" dirty="0">
                <a:latin typeface="Verdana" pitchFamily="34" charset="0"/>
                <a:ea typeface="Verdana" pitchFamily="34" charset="0"/>
                <a:cs typeface="Verdana" pitchFamily="34" charset="0"/>
              </a:rPr>
              <a:t> by the states, the </a:t>
            </a:r>
            <a:r>
              <a:rPr lang="fr-FR" sz="2000" dirty="0" err="1">
                <a:latin typeface="Verdana" pitchFamily="34" charset="0"/>
                <a:ea typeface="Verdana" pitchFamily="34" charset="0"/>
                <a:cs typeface="Verdana" pitchFamily="34" charset="0"/>
              </a:rPr>
              <a:t>Regions</a:t>
            </a:r>
            <a:r>
              <a:rPr lang="fr-FR" sz="2000" dirty="0">
                <a:latin typeface="Verdana" pitchFamily="34" charset="0"/>
                <a:ea typeface="Verdana" pitchFamily="34" charset="0"/>
                <a:cs typeface="Verdana" pitchFamily="34" charset="0"/>
              </a:rPr>
              <a:t> and </a:t>
            </a:r>
            <a:r>
              <a:rPr lang="fr-FR" sz="2000" dirty="0" err="1">
                <a:latin typeface="Verdana" pitchFamily="34" charset="0"/>
                <a:ea typeface="Verdana" pitchFamily="34" charset="0"/>
                <a:cs typeface="Verdana" pitchFamily="34" charset="0"/>
              </a:rPr>
              <a:t>EU’s</a:t>
            </a:r>
            <a:r>
              <a:rPr lang="fr-FR" sz="2000" dirty="0">
                <a:latin typeface="Verdana" pitchFamily="34" charset="0"/>
                <a:ea typeface="Verdana" pitchFamily="34" charset="0"/>
                <a:cs typeface="Verdana" pitchFamily="34" charset="0"/>
              </a:rPr>
              <a:t> relevant </a:t>
            </a:r>
            <a:r>
              <a:rPr lang="fr-FR" sz="2000" dirty="0" err="1">
                <a:latin typeface="Verdana" pitchFamily="34" charset="0"/>
                <a:ea typeface="Verdana" pitchFamily="34" charset="0"/>
                <a:cs typeface="Verdana" pitchFamily="34" charset="0"/>
              </a:rPr>
              <a:t>funds</a:t>
            </a:r>
            <a:r>
              <a:rPr lang="fr-FR" sz="2000" dirty="0">
                <a:latin typeface="Verdana" pitchFamily="34" charset="0"/>
                <a:ea typeface="Verdana" pitchFamily="34" charset="0"/>
                <a:cs typeface="Verdana" pitchFamily="34" charset="0"/>
              </a:rPr>
              <a:t> (EMFF, ERDF, H2020)</a:t>
            </a:r>
          </a:p>
          <a:p>
            <a:pPr lvl="1" algn="just"/>
            <a:r>
              <a:rPr lang="fr-FR" sz="2000" dirty="0">
                <a:latin typeface="Verdana" pitchFamily="34" charset="0"/>
                <a:ea typeface="Verdana" pitchFamily="34" charset="0"/>
                <a:cs typeface="Verdana" pitchFamily="34" charset="0"/>
              </a:rPr>
              <a:t>Proposition to design </a:t>
            </a:r>
            <a:r>
              <a:rPr lang="fr-FR" sz="2000" dirty="0" smtClean="0">
                <a:latin typeface="Verdana" pitchFamily="34" charset="0"/>
                <a:ea typeface="Verdana" pitchFamily="34" charset="0"/>
                <a:cs typeface="Verdana" pitchFamily="34" charset="0"/>
              </a:rPr>
              <a:t>programmes </a:t>
            </a:r>
            <a:r>
              <a:rPr lang="fr-FR" sz="2000" dirty="0" err="1">
                <a:latin typeface="Verdana" pitchFamily="34" charset="0"/>
                <a:ea typeface="Verdana" pitchFamily="34" charset="0"/>
                <a:cs typeface="Verdana" pitchFamily="34" charset="0"/>
              </a:rPr>
              <a:t>both</a:t>
            </a:r>
            <a:r>
              <a:rPr lang="fr-FR" sz="2000" dirty="0">
                <a:latin typeface="Verdana" pitchFamily="34" charset="0"/>
                <a:ea typeface="Verdana" pitchFamily="34" charset="0"/>
                <a:cs typeface="Verdana" pitchFamily="34" charset="0"/>
              </a:rPr>
              <a:t> at the </a:t>
            </a:r>
            <a:r>
              <a:rPr lang="fr-FR" sz="2000" dirty="0" err="1">
                <a:latin typeface="Verdana" pitchFamily="34" charset="0"/>
                <a:ea typeface="Verdana" pitchFamily="34" charset="0"/>
                <a:cs typeface="Verdana" pitchFamily="34" charset="0"/>
              </a:rPr>
              <a:t>scale</a:t>
            </a:r>
            <a:r>
              <a:rPr lang="fr-FR" sz="2000" dirty="0">
                <a:latin typeface="Verdana" pitchFamily="34" charset="0"/>
                <a:ea typeface="Verdana" pitchFamily="34" charset="0"/>
                <a:cs typeface="Verdana" pitchFamily="34" charset="0"/>
              </a:rPr>
              <a:t> of maritime basins AND by </a:t>
            </a:r>
            <a:r>
              <a:rPr lang="fr-FR" sz="2000" dirty="0" err="1">
                <a:latin typeface="Verdana" pitchFamily="34" charset="0"/>
                <a:ea typeface="Verdana" pitchFamily="34" charset="0"/>
                <a:cs typeface="Verdana" pitchFamily="34" charset="0"/>
              </a:rPr>
              <a:t>technology</a:t>
            </a:r>
            <a:r>
              <a:rPr lang="fr-FR" sz="2000" dirty="0">
                <a:latin typeface="Verdana" pitchFamily="34" charset="0"/>
                <a:ea typeface="Verdana" pitchFamily="34" charset="0"/>
                <a:cs typeface="Verdana" pitchFamily="34" charset="0"/>
              </a:rPr>
              <a:t>/</a:t>
            </a:r>
            <a:r>
              <a:rPr lang="fr-FR" sz="2000" dirty="0" err="1">
                <a:latin typeface="Verdana" pitchFamily="34" charset="0"/>
                <a:ea typeface="Verdana" pitchFamily="34" charset="0"/>
                <a:cs typeface="Verdana" pitchFamily="34" charset="0"/>
              </a:rPr>
              <a:t>platform</a:t>
            </a:r>
            <a:r>
              <a:rPr lang="fr-FR" sz="2000" dirty="0">
                <a:latin typeface="Verdana" pitchFamily="34" charset="0"/>
                <a:ea typeface="Verdana" pitchFamily="34" charset="0"/>
                <a:cs typeface="Verdana" pitchFamily="34" charset="0"/>
              </a:rPr>
              <a:t> </a:t>
            </a:r>
            <a:r>
              <a:rPr lang="fr-FR" sz="2000" dirty="0" err="1" smtClean="0">
                <a:latin typeface="Verdana" pitchFamily="34" charset="0"/>
                <a:ea typeface="Verdana" pitchFamily="34" charset="0"/>
                <a:cs typeface="Verdana" pitchFamily="34" charset="0"/>
              </a:rPr>
              <a:t>with</a:t>
            </a:r>
            <a:r>
              <a:rPr lang="fr-FR" sz="2000" dirty="0" smtClean="0">
                <a:latin typeface="Verdana" pitchFamily="34" charset="0"/>
                <a:ea typeface="Verdana" pitchFamily="34" charset="0"/>
                <a:cs typeface="Verdana" pitchFamily="34" charset="0"/>
              </a:rPr>
              <a:t> </a:t>
            </a:r>
            <a:r>
              <a:rPr lang="fr-FR" sz="2000" dirty="0">
                <a:latin typeface="Verdana" pitchFamily="34" charset="0"/>
                <a:ea typeface="Verdana" pitchFamily="34" charset="0"/>
                <a:cs typeface="Verdana" pitchFamily="34" charset="0"/>
              </a:rPr>
              <a:t>the </a:t>
            </a:r>
            <a:r>
              <a:rPr lang="fr-FR" sz="2000" dirty="0" err="1">
                <a:latin typeface="Verdana" pitchFamily="34" charset="0"/>
                <a:ea typeface="Verdana" pitchFamily="34" charset="0"/>
                <a:cs typeface="Verdana" pitchFamily="34" charset="0"/>
              </a:rPr>
              <a:t>algorithm</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teachings</a:t>
            </a:r>
            <a:r>
              <a:rPr lang="fr-FR" sz="2000" dirty="0">
                <a:latin typeface="Verdana" pitchFamily="34" charset="0"/>
                <a:ea typeface="Verdana" pitchFamily="34" charset="0"/>
                <a:cs typeface="Verdana" pitchFamily="34" charset="0"/>
              </a:rPr>
              <a:t> and the </a:t>
            </a:r>
            <a:r>
              <a:rPr lang="fr-FR" sz="2000" dirty="0" err="1">
                <a:latin typeface="Verdana" pitchFamily="34" charset="0"/>
                <a:ea typeface="Verdana" pitchFamily="34" charset="0"/>
                <a:cs typeface="Verdana" pitchFamily="34" charset="0"/>
              </a:rPr>
              <a:t>knowledge</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developed</a:t>
            </a:r>
            <a:r>
              <a:rPr lang="fr-FR" sz="2000" dirty="0">
                <a:latin typeface="Verdana" pitchFamily="34" charset="0"/>
                <a:ea typeface="Verdana" pitchFamily="34" charset="0"/>
                <a:cs typeface="Verdana" pitchFamily="34" charset="0"/>
              </a:rPr>
              <a:t> by the relevant </a:t>
            </a:r>
            <a:r>
              <a:rPr lang="fr-FR" sz="2000" dirty="0" err="1">
                <a:latin typeface="Verdana" pitchFamily="34" charset="0"/>
                <a:ea typeface="Verdana" pitchFamily="34" charset="0"/>
                <a:cs typeface="Verdana" pitchFamily="34" charset="0"/>
              </a:rPr>
              <a:t>organizations</a:t>
            </a:r>
            <a:endParaRPr lang="fr-FR" dirty="0">
              <a:latin typeface="Verdana" pitchFamily="34" charset="0"/>
              <a:ea typeface="Verdana" pitchFamily="34" charset="0"/>
              <a:cs typeface="Verdana" pitchFamily="34" charset="0"/>
            </a:endParaRPr>
          </a:p>
          <a:p>
            <a:pPr marL="0" lvl="1" indent="0" algn="just">
              <a:buNone/>
            </a:pPr>
            <a:endParaRPr lang="fr-FR" sz="2400" dirty="0">
              <a:latin typeface="Verdana" pitchFamily="34" charset="0"/>
              <a:ea typeface="Verdana" pitchFamily="34" charset="0"/>
              <a:cs typeface="Verdana" pitchFamily="34" charset="0"/>
            </a:endParaRPr>
          </a:p>
          <a:p>
            <a:pPr lvl="1" algn="just"/>
            <a:r>
              <a:rPr lang="fr-FR" dirty="0" err="1">
                <a:latin typeface="Verdana" pitchFamily="34" charset="0"/>
                <a:ea typeface="Verdana" pitchFamily="34" charset="0"/>
                <a:cs typeface="Verdana" pitchFamily="34" charset="0"/>
              </a:rPr>
              <a:t>Governance</a:t>
            </a:r>
            <a:r>
              <a:rPr lang="fr-FR" dirty="0">
                <a:latin typeface="Verdana" pitchFamily="34" charset="0"/>
                <a:ea typeface="Verdana" pitchFamily="34" charset="0"/>
                <a:cs typeface="Verdana" pitchFamily="34" charset="0"/>
              </a:rPr>
              <a:t> of </a:t>
            </a:r>
            <a:r>
              <a:rPr lang="fr-FR" dirty="0" err="1" smtClean="0">
                <a:latin typeface="Verdana" pitchFamily="34" charset="0"/>
                <a:ea typeface="Verdana" pitchFamily="34" charset="0"/>
                <a:cs typeface="Verdana" pitchFamily="34" charset="0"/>
              </a:rPr>
              <a:t>these</a:t>
            </a:r>
            <a:r>
              <a:rPr lang="fr-FR" dirty="0" smtClean="0">
                <a:latin typeface="Verdana" pitchFamily="34" charset="0"/>
                <a:ea typeface="Verdana" pitchFamily="34" charset="0"/>
                <a:cs typeface="Verdana" pitchFamily="34" charset="0"/>
              </a:rPr>
              <a:t> programmes</a:t>
            </a:r>
            <a:r>
              <a:rPr lang="fr-FR" dirty="0">
                <a:latin typeface="Verdana" pitchFamily="34" charset="0"/>
                <a:ea typeface="Verdana" pitchFamily="34" charset="0"/>
                <a:cs typeface="Verdana" pitchFamily="34" charset="0"/>
              </a:rPr>
              <a:t>; </a:t>
            </a:r>
            <a:r>
              <a:rPr lang="fr-FR" dirty="0" smtClean="0">
                <a:latin typeface="Verdana" pitchFamily="34" charset="0"/>
                <a:ea typeface="Verdana" pitchFamily="34" charset="0"/>
                <a:cs typeface="Verdana" pitchFamily="34" charset="0"/>
              </a:rPr>
              <a:t>by EU </a:t>
            </a:r>
            <a:r>
              <a:rPr lang="fr-FR" dirty="0">
                <a:latin typeface="Verdana" pitchFamily="34" charset="0"/>
                <a:ea typeface="Verdana" pitchFamily="34" charset="0"/>
                <a:cs typeface="Verdana" pitchFamily="34" charset="0"/>
              </a:rPr>
              <a:t>public </a:t>
            </a:r>
            <a:r>
              <a:rPr lang="fr-FR" dirty="0" err="1" smtClean="0">
                <a:latin typeface="Verdana" pitchFamily="34" charset="0"/>
                <a:ea typeface="Verdana" pitchFamily="34" charset="0"/>
                <a:cs typeface="Verdana" pitchFamily="34" charset="0"/>
              </a:rPr>
              <a:t>organization</a:t>
            </a:r>
            <a:r>
              <a:rPr lang="fr-FR" dirty="0" smtClean="0">
                <a:latin typeface="Verdana" pitchFamily="34" charset="0"/>
                <a:ea typeface="Verdana" pitchFamily="34" charset="0"/>
                <a:cs typeface="Verdana" pitchFamily="34" charset="0"/>
              </a:rPr>
              <a:t>,  </a:t>
            </a:r>
            <a:r>
              <a:rPr lang="fr-FR" i="1" u="sng" dirty="0" err="1" smtClean="0">
                <a:latin typeface="Verdana" pitchFamily="34" charset="0"/>
                <a:ea typeface="Verdana" pitchFamily="34" charset="0"/>
                <a:cs typeface="Verdana" pitchFamily="34" charset="0"/>
              </a:rPr>
              <a:t>considering</a:t>
            </a:r>
            <a:r>
              <a:rPr lang="fr-FR" i="1" u="sng" dirty="0" smtClean="0">
                <a:latin typeface="Verdana" pitchFamily="34" charset="0"/>
                <a:ea typeface="Verdana" pitchFamily="34" charset="0"/>
                <a:cs typeface="Verdana" pitchFamily="34" charset="0"/>
              </a:rPr>
              <a:t> </a:t>
            </a:r>
            <a:r>
              <a:rPr lang="fr-FR" i="1" u="sng" dirty="0" err="1" smtClean="0">
                <a:latin typeface="Verdana" pitchFamily="34" charset="0"/>
                <a:ea typeface="Verdana" pitchFamily="34" charset="0"/>
                <a:cs typeface="Verdana" pitchFamily="34" charset="0"/>
              </a:rPr>
              <a:t>bathymetric</a:t>
            </a:r>
            <a:r>
              <a:rPr lang="fr-FR" i="1" u="sng" dirty="0" smtClean="0">
                <a:latin typeface="Verdana" pitchFamily="34" charset="0"/>
                <a:ea typeface="Verdana" pitchFamily="34" charset="0"/>
                <a:cs typeface="Verdana" pitchFamily="34" charset="0"/>
              </a:rPr>
              <a:t> data as a public service </a:t>
            </a:r>
            <a:r>
              <a:rPr lang="fr-FR" dirty="0" err="1" smtClean="0">
                <a:latin typeface="Verdana" pitchFamily="34" charset="0"/>
                <a:ea typeface="Verdana" pitchFamily="34" charset="0"/>
                <a:cs typeface="Verdana" pitchFamily="34" charset="0"/>
              </a:rPr>
              <a:t>at</a:t>
            </a:r>
            <a:r>
              <a:rPr lang="fr-FR" dirty="0" smtClean="0">
                <a:latin typeface="Verdana" pitchFamily="34" charset="0"/>
                <a:ea typeface="Verdana" pitchFamily="34" charset="0"/>
                <a:cs typeface="Verdana" pitchFamily="34" charset="0"/>
              </a:rPr>
              <a:t> EU </a:t>
            </a:r>
            <a:r>
              <a:rPr lang="fr-FR" dirty="0" err="1" smtClean="0">
                <a:latin typeface="Verdana" pitchFamily="34" charset="0"/>
                <a:ea typeface="Verdana" pitchFamily="34" charset="0"/>
                <a:cs typeface="Verdana" pitchFamily="34" charset="0"/>
              </a:rPr>
              <a:t>Scale</a:t>
            </a:r>
            <a:r>
              <a:rPr lang="fr-FR" dirty="0" smtClean="0">
                <a:latin typeface="Verdana" pitchFamily="34" charset="0"/>
                <a:ea typeface="Verdana" pitchFamily="34" charset="0"/>
                <a:cs typeface="Verdana" pitchFamily="34" charset="0"/>
              </a:rPr>
              <a:t> for the global </a:t>
            </a:r>
            <a:r>
              <a:rPr lang="fr-FR" dirty="0" err="1" smtClean="0">
                <a:latin typeface="Verdana" pitchFamily="34" charset="0"/>
                <a:ea typeface="Verdana" pitchFamily="34" charset="0"/>
                <a:cs typeface="Verdana" pitchFamily="34" charset="0"/>
              </a:rPr>
              <a:t>strategy</a:t>
            </a:r>
            <a:r>
              <a:rPr lang="fr-FR" dirty="0" smtClean="0">
                <a:latin typeface="Verdana" pitchFamily="34" charset="0"/>
                <a:ea typeface="Verdana" pitchFamily="34" charset="0"/>
                <a:cs typeface="Verdana" pitchFamily="34" charset="0"/>
              </a:rPr>
              <a:t> and </a:t>
            </a:r>
            <a:r>
              <a:rPr lang="fr-FR" dirty="0" err="1" smtClean="0">
                <a:latin typeface="Verdana" pitchFamily="34" charset="0"/>
                <a:ea typeface="Verdana" pitchFamily="34" charset="0"/>
                <a:cs typeface="Verdana" pitchFamily="34" charset="0"/>
              </a:rPr>
              <a:t>at</a:t>
            </a:r>
            <a:r>
              <a:rPr lang="fr-FR" dirty="0" smtClean="0">
                <a:latin typeface="Verdana" pitchFamily="34" charset="0"/>
                <a:ea typeface="Verdana" pitchFamily="34" charset="0"/>
                <a:cs typeface="Verdana" pitchFamily="34" charset="0"/>
              </a:rPr>
              <a:t> basin </a:t>
            </a:r>
            <a:r>
              <a:rPr lang="fr-FR" dirty="0" err="1" smtClean="0">
                <a:latin typeface="Verdana" pitchFamily="34" charset="0"/>
                <a:ea typeface="Verdana" pitchFamily="34" charset="0"/>
                <a:cs typeface="Verdana" pitchFamily="34" charset="0"/>
              </a:rPr>
              <a:t>scale</a:t>
            </a:r>
            <a:r>
              <a:rPr lang="fr-FR" dirty="0" smtClean="0">
                <a:latin typeface="Verdana" pitchFamily="34" charset="0"/>
                <a:ea typeface="Verdana" pitchFamily="34" charset="0"/>
                <a:cs typeface="Verdana" pitchFamily="34" charset="0"/>
              </a:rPr>
              <a:t> for the acquisition</a:t>
            </a:r>
          </a:p>
          <a:p>
            <a:pPr marL="360000" lvl="1" indent="0" algn="just">
              <a:buNone/>
            </a:pPr>
            <a:r>
              <a:rPr lang="fr-FR" dirty="0" smtClean="0">
                <a:latin typeface="Verdana" pitchFamily="34" charset="0"/>
                <a:ea typeface="Verdana" pitchFamily="34" charset="0"/>
                <a:cs typeface="Verdana" pitchFamily="34" charset="0"/>
              </a:rPr>
              <a:t> </a:t>
            </a:r>
            <a:endParaRPr lang="fr-FR" dirty="0">
              <a:latin typeface="Verdana" pitchFamily="34" charset="0"/>
              <a:ea typeface="Verdana" pitchFamily="34" charset="0"/>
              <a:cs typeface="Verdana" pitchFamily="34" charset="0"/>
            </a:endParaRPr>
          </a:p>
          <a:p>
            <a:pPr lvl="1"/>
            <a:endParaRPr lang="fr-FR"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929952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1292662"/>
          </a:xfrm>
        </p:spPr>
        <p:txBody>
          <a:bodyPr/>
          <a:lstStyle/>
          <a:p>
            <a:pPr algn="ctr"/>
            <a:r>
              <a:rPr lang="fr-FR" dirty="0" smtClean="0">
                <a:latin typeface="Verdana" pitchFamily="34" charset="0"/>
                <a:ea typeface="Verdana" pitchFamily="34" charset="0"/>
                <a:cs typeface="Verdana" pitchFamily="34" charset="0"/>
              </a:rPr>
              <a:t>AXIS </a:t>
            </a:r>
            <a:r>
              <a:rPr lang="fr-FR" dirty="0">
                <a:latin typeface="Verdana" pitchFamily="34" charset="0"/>
                <a:ea typeface="Verdana" pitchFamily="34" charset="0"/>
                <a:cs typeface="Verdana" pitchFamily="34" charset="0"/>
              </a:rPr>
              <a:t>1 - </a:t>
            </a:r>
            <a:r>
              <a:rPr lang="fr-FR" dirty="0">
                <a:solidFill>
                  <a:srgbClr val="C00000"/>
                </a:solidFill>
                <a:latin typeface="Verdana" pitchFamily="34" charset="0"/>
                <a:ea typeface="Verdana" pitchFamily="34" charset="0"/>
                <a:cs typeface="Verdana" pitchFamily="34" charset="0"/>
              </a:rPr>
              <a:t>AGENDA</a:t>
            </a:r>
            <a:br>
              <a:rPr lang="fr-FR" dirty="0">
                <a:solidFill>
                  <a:srgbClr val="C00000"/>
                </a:solidFill>
                <a:latin typeface="Verdana" pitchFamily="34" charset="0"/>
                <a:ea typeface="Verdana" pitchFamily="34" charset="0"/>
                <a:cs typeface="Verdana" pitchFamily="34" charset="0"/>
              </a:rPr>
            </a:br>
            <a:r>
              <a:rPr lang="fr-FR" dirty="0">
                <a:solidFill>
                  <a:srgbClr val="FF0000"/>
                </a:solidFill>
                <a:latin typeface="Verdana" pitchFamily="34" charset="0"/>
                <a:ea typeface="Verdana" pitchFamily="34" charset="0"/>
                <a:cs typeface="Verdana" pitchFamily="34" charset="0"/>
              </a:rPr>
              <a:t/>
            </a:r>
            <a:br>
              <a:rPr lang="fr-FR" dirty="0">
                <a:solidFill>
                  <a:srgbClr val="FF0000"/>
                </a:solidFill>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a:xfrm>
            <a:off x="467544" y="1916832"/>
            <a:ext cx="8280400" cy="4572595"/>
          </a:xfrm>
        </p:spPr>
        <p:txBody>
          <a:bodyPr>
            <a:normAutofit fontScale="92500" lnSpcReduction="10000"/>
          </a:bodyPr>
          <a:lstStyle/>
          <a:p>
            <a:pPr marL="0" indent="0">
              <a:buNone/>
            </a:pPr>
            <a:r>
              <a:rPr lang="fr-FR" sz="2200" b="1" dirty="0" err="1">
                <a:latin typeface="Verdana" pitchFamily="34" charset="0"/>
                <a:ea typeface="Verdana" pitchFamily="34" charset="0"/>
                <a:cs typeface="Verdana" pitchFamily="34" charset="0"/>
              </a:rPr>
              <a:t>Cooperation</a:t>
            </a:r>
            <a:r>
              <a:rPr lang="fr-FR" sz="2200" b="1" dirty="0">
                <a:latin typeface="Verdana" pitchFamily="34" charset="0"/>
                <a:ea typeface="Verdana" pitchFamily="34" charset="0"/>
                <a:cs typeface="Verdana" pitchFamily="34" charset="0"/>
              </a:rPr>
              <a:t> </a:t>
            </a:r>
            <a:r>
              <a:rPr lang="fr-FR" sz="2200" b="1" dirty="0" smtClean="0">
                <a:latin typeface="Verdana" pitchFamily="34" charset="0"/>
                <a:ea typeface="Verdana" pitchFamily="34" charset="0"/>
                <a:cs typeface="Verdana" pitchFamily="34" charset="0"/>
              </a:rPr>
              <a:t>programmes </a:t>
            </a:r>
            <a:r>
              <a:rPr lang="fr-FR" sz="2200" b="1" dirty="0">
                <a:latin typeface="Verdana" pitchFamily="34" charset="0"/>
                <a:ea typeface="Verdana" pitchFamily="34" charset="0"/>
                <a:cs typeface="Verdana" pitchFamily="34" charset="0"/>
              </a:rPr>
              <a:t>for data acquisition</a:t>
            </a:r>
          </a:p>
          <a:p>
            <a:pPr marL="0" indent="0">
              <a:buNone/>
            </a:pPr>
            <a:r>
              <a:rPr lang="fr-FR" b="1" i="1" dirty="0" smtClean="0">
                <a:latin typeface="Verdana" pitchFamily="34" charset="0"/>
                <a:ea typeface="Verdana" pitchFamily="34" charset="0"/>
                <a:cs typeface="Verdana" pitchFamily="34" charset="0"/>
              </a:rPr>
              <a:t>=&gt; </a:t>
            </a:r>
            <a:r>
              <a:rPr lang="fr-FR" b="1" i="1" dirty="0" err="1">
                <a:latin typeface="Verdana" pitchFamily="34" charset="0"/>
                <a:ea typeface="Verdana" pitchFamily="34" charset="0"/>
                <a:cs typeface="Verdana" pitchFamily="34" charset="0"/>
              </a:rPr>
              <a:t>Coastal</a:t>
            </a:r>
            <a:r>
              <a:rPr lang="fr-FR" b="1" i="1" dirty="0">
                <a:latin typeface="Verdana" pitchFamily="34" charset="0"/>
                <a:ea typeface="Verdana" pitchFamily="34" charset="0"/>
                <a:cs typeface="Verdana" pitchFamily="34" charset="0"/>
              </a:rPr>
              <a:t> </a:t>
            </a:r>
            <a:r>
              <a:rPr lang="fr-FR" b="1" i="1" dirty="0" err="1">
                <a:latin typeface="Verdana" pitchFamily="34" charset="0"/>
                <a:ea typeface="Verdana" pitchFamily="34" charset="0"/>
                <a:cs typeface="Verdana" pitchFamily="34" charset="0"/>
              </a:rPr>
              <a:t>Mapping</a:t>
            </a:r>
            <a:r>
              <a:rPr lang="fr-FR" b="1" i="1" dirty="0">
                <a:latin typeface="Verdana" pitchFamily="34" charset="0"/>
                <a:ea typeface="Verdana" pitchFamily="34" charset="0"/>
                <a:cs typeface="Verdana" pitchFamily="34" charset="0"/>
              </a:rPr>
              <a:t> </a:t>
            </a:r>
            <a:r>
              <a:rPr lang="fr-FR" b="1" i="1" dirty="0" smtClean="0">
                <a:latin typeface="Verdana" pitchFamily="34" charset="0"/>
                <a:ea typeface="Verdana" pitchFamily="34" charset="0"/>
                <a:cs typeface="Verdana" pitchFamily="34" charset="0"/>
              </a:rPr>
              <a:t>2 ?</a:t>
            </a:r>
            <a:endParaRPr lang="fr-FR" b="1" i="1" dirty="0">
              <a:latin typeface="Verdana" pitchFamily="34" charset="0"/>
              <a:ea typeface="Verdana" pitchFamily="34" charset="0"/>
              <a:cs typeface="Verdana" pitchFamily="34" charset="0"/>
            </a:endParaRPr>
          </a:p>
          <a:p>
            <a:pPr lvl="1"/>
            <a:endParaRPr lang="fr-FR" dirty="0">
              <a:latin typeface="Verdana" pitchFamily="34" charset="0"/>
              <a:ea typeface="Verdana" pitchFamily="34" charset="0"/>
              <a:cs typeface="Verdana" pitchFamily="34" charset="0"/>
            </a:endParaRPr>
          </a:p>
          <a:p>
            <a:pPr lvl="1"/>
            <a:r>
              <a:rPr lang="fr-FR" dirty="0">
                <a:latin typeface="Verdana" pitchFamily="34" charset="0"/>
                <a:ea typeface="Verdana" pitchFamily="34" charset="0"/>
                <a:cs typeface="Verdana" pitchFamily="34" charset="0"/>
              </a:rPr>
              <a:t> </a:t>
            </a:r>
            <a:r>
              <a:rPr lang="fr-FR" dirty="0" err="1">
                <a:latin typeface="Verdana" pitchFamily="34" charset="0"/>
                <a:ea typeface="Verdana" pitchFamily="34" charset="0"/>
                <a:cs typeface="Verdana" pitchFamily="34" charset="0"/>
              </a:rPr>
              <a:t>Organization</a:t>
            </a:r>
            <a:r>
              <a:rPr lang="fr-FR" dirty="0">
                <a:latin typeface="Verdana" pitchFamily="34" charset="0"/>
                <a:ea typeface="Verdana" pitchFamily="34" charset="0"/>
                <a:cs typeface="Verdana" pitchFamily="34" charset="0"/>
              </a:rPr>
              <a:t> of the </a:t>
            </a:r>
            <a:r>
              <a:rPr lang="fr-FR" dirty="0" err="1">
                <a:latin typeface="Verdana" pitchFamily="34" charset="0"/>
                <a:ea typeface="Verdana" pitchFamily="34" charset="0"/>
                <a:cs typeface="Verdana" pitchFamily="34" charset="0"/>
              </a:rPr>
              <a:t>Governance</a:t>
            </a:r>
            <a:r>
              <a:rPr lang="fr-FR" dirty="0">
                <a:latin typeface="Verdana" pitchFamily="34" charset="0"/>
                <a:ea typeface="Verdana" pitchFamily="34" charset="0"/>
                <a:cs typeface="Verdana" pitchFamily="34" charset="0"/>
              </a:rPr>
              <a:t> (</a:t>
            </a:r>
            <a:r>
              <a:rPr lang="fr-FR" dirty="0" err="1">
                <a:latin typeface="Verdana" pitchFamily="34" charset="0"/>
                <a:ea typeface="Verdana" pitchFamily="34" charset="0"/>
                <a:cs typeface="Verdana" pitchFamily="34" charset="0"/>
              </a:rPr>
              <a:t>strategic</a:t>
            </a:r>
            <a:r>
              <a:rPr lang="fr-FR" dirty="0">
                <a:latin typeface="Verdana" pitchFamily="34" charset="0"/>
                <a:ea typeface="Verdana" pitchFamily="34" charset="0"/>
                <a:cs typeface="Verdana" pitchFamily="34" charset="0"/>
              </a:rPr>
              <a:t> and </a:t>
            </a:r>
            <a:r>
              <a:rPr lang="fr-FR" dirty="0" err="1">
                <a:latin typeface="Verdana" pitchFamily="34" charset="0"/>
                <a:ea typeface="Verdana" pitchFamily="34" charset="0"/>
                <a:cs typeface="Verdana" pitchFamily="34" charset="0"/>
              </a:rPr>
              <a:t>operational</a:t>
            </a:r>
            <a:r>
              <a:rPr lang="fr-FR" dirty="0" smtClean="0">
                <a:latin typeface="Verdana" pitchFamily="34" charset="0"/>
                <a:ea typeface="Verdana" pitchFamily="34" charset="0"/>
                <a:cs typeface="Verdana" pitchFamily="34" charset="0"/>
              </a:rPr>
              <a:t>):</a:t>
            </a:r>
            <a:endParaRPr lang="fr-FR" dirty="0">
              <a:latin typeface="Verdana" pitchFamily="34" charset="0"/>
              <a:ea typeface="Verdana" pitchFamily="34" charset="0"/>
              <a:cs typeface="Verdana" pitchFamily="34" charset="0"/>
            </a:endParaRPr>
          </a:p>
          <a:p>
            <a:pPr marL="360000" lvl="1" indent="0">
              <a:buNone/>
            </a:pPr>
            <a:r>
              <a:rPr lang="fr-FR" dirty="0">
                <a:latin typeface="Verdana" pitchFamily="34" charset="0"/>
                <a:ea typeface="Verdana" pitchFamily="34" charset="0"/>
                <a:cs typeface="Verdana" pitchFamily="34" charset="0"/>
              </a:rPr>
              <a:t>	=&gt; EU public </a:t>
            </a:r>
            <a:r>
              <a:rPr lang="fr-FR" dirty="0" err="1">
                <a:latin typeface="Verdana" pitchFamily="34" charset="0"/>
                <a:ea typeface="Verdana" pitchFamily="34" charset="0"/>
                <a:cs typeface="Verdana" pitchFamily="34" charset="0"/>
              </a:rPr>
              <a:t>organization</a:t>
            </a:r>
            <a:r>
              <a:rPr lang="fr-FR" dirty="0">
                <a:latin typeface="Verdana" pitchFamily="34" charset="0"/>
                <a:ea typeface="Verdana" pitchFamily="34" charset="0"/>
                <a:cs typeface="Verdana" pitchFamily="34" charset="0"/>
              </a:rPr>
              <a:t> </a:t>
            </a:r>
            <a:r>
              <a:rPr lang="fr-FR" dirty="0" err="1">
                <a:latin typeface="Verdana" pitchFamily="34" charset="0"/>
                <a:ea typeface="Verdana" pitchFamily="34" charset="0"/>
                <a:cs typeface="Verdana" pitchFamily="34" charset="0"/>
              </a:rPr>
              <a:t>around</a:t>
            </a:r>
            <a:r>
              <a:rPr lang="fr-FR" dirty="0">
                <a:latin typeface="Verdana" pitchFamily="34" charset="0"/>
                <a:ea typeface="Verdana" pitchFamily="34" charset="0"/>
                <a:cs typeface="Verdana" pitchFamily="34" charset="0"/>
              </a:rPr>
              <a:t> the General </a:t>
            </a:r>
            <a:r>
              <a:rPr lang="fr-FR" dirty="0" err="1">
                <a:latin typeface="Verdana" pitchFamily="34" charset="0"/>
                <a:ea typeface="Verdana" pitchFamily="34" charset="0"/>
                <a:cs typeface="Verdana" pitchFamily="34" charset="0"/>
              </a:rPr>
              <a:t>Interest</a:t>
            </a:r>
            <a:r>
              <a:rPr lang="fr-FR" dirty="0">
                <a:latin typeface="Verdana" pitchFamily="34" charset="0"/>
                <a:ea typeface="Verdana" pitchFamily="34" charset="0"/>
                <a:cs typeface="Verdana" pitchFamily="34" charset="0"/>
              </a:rPr>
              <a:t> Service </a:t>
            </a:r>
            <a:r>
              <a:rPr lang="fr-FR" dirty="0" err="1" smtClean="0">
                <a:latin typeface="Verdana" pitchFamily="34" charset="0"/>
                <a:ea typeface="Verdana" pitchFamily="34" charset="0"/>
                <a:cs typeface="Verdana" pitchFamily="34" charset="0"/>
              </a:rPr>
              <a:t>Status</a:t>
            </a:r>
            <a:r>
              <a:rPr lang="fr-FR" dirty="0" smtClean="0">
                <a:latin typeface="Verdana" pitchFamily="34" charset="0"/>
                <a:ea typeface="Verdana" pitchFamily="34" charset="0"/>
                <a:cs typeface="Verdana" pitchFamily="34" charset="0"/>
              </a:rPr>
              <a:t> or </a:t>
            </a:r>
            <a:r>
              <a:rPr lang="fr-FR" dirty="0" err="1" smtClean="0">
                <a:latin typeface="Verdana" pitchFamily="34" charset="0"/>
                <a:ea typeface="Verdana" pitchFamily="34" charset="0"/>
                <a:cs typeface="Verdana" pitchFamily="34" charset="0"/>
              </a:rPr>
              <a:t>other</a:t>
            </a:r>
            <a:r>
              <a:rPr lang="fr-FR" dirty="0" smtClean="0">
                <a:latin typeface="Verdana" pitchFamily="34" charset="0"/>
                <a:ea typeface="Verdana" pitchFamily="34" charset="0"/>
                <a:cs typeface="Verdana" pitchFamily="34" charset="0"/>
              </a:rPr>
              <a:t>? In </a:t>
            </a:r>
            <a:r>
              <a:rPr lang="fr-FR" dirty="0" err="1" smtClean="0">
                <a:latin typeface="Verdana" pitchFamily="34" charset="0"/>
                <a:ea typeface="Verdana" pitchFamily="34" charset="0"/>
                <a:cs typeface="Verdana" pitchFamily="34" charset="0"/>
              </a:rPr>
              <a:t>capacity</a:t>
            </a:r>
            <a:r>
              <a:rPr lang="fr-FR" dirty="0" smtClean="0">
                <a:latin typeface="Verdana" pitchFamily="34" charset="0"/>
                <a:ea typeface="Verdana" pitchFamily="34" charset="0"/>
                <a:cs typeface="Verdana" pitchFamily="34" charset="0"/>
              </a:rPr>
              <a:t> to </a:t>
            </a:r>
            <a:r>
              <a:rPr lang="fr-FR" dirty="0" err="1" smtClean="0">
                <a:latin typeface="Verdana" pitchFamily="34" charset="0"/>
                <a:ea typeface="Verdana" pitchFamily="34" charset="0"/>
                <a:cs typeface="Verdana" pitchFamily="34" charset="0"/>
              </a:rPr>
              <a:t>operate</a:t>
            </a:r>
            <a:r>
              <a:rPr lang="fr-FR" dirty="0" smtClean="0">
                <a:latin typeface="Verdana" pitchFamily="34" charset="0"/>
                <a:ea typeface="Verdana" pitchFamily="34" charset="0"/>
                <a:cs typeface="Verdana" pitchFamily="34" charset="0"/>
              </a:rPr>
              <a:t> the acquisitions or the </a:t>
            </a:r>
            <a:r>
              <a:rPr lang="fr-FR" dirty="0" err="1" smtClean="0">
                <a:latin typeface="Verdana" pitchFamily="34" charset="0"/>
                <a:ea typeface="Verdana" pitchFamily="34" charset="0"/>
                <a:cs typeface="Verdana" pitchFamily="34" charset="0"/>
              </a:rPr>
              <a:t>necessary</a:t>
            </a:r>
            <a:r>
              <a:rPr lang="fr-FR" dirty="0" smtClean="0">
                <a:latin typeface="Verdana" pitchFamily="34" charset="0"/>
                <a:ea typeface="Verdana" pitchFamily="34" charset="0"/>
                <a:cs typeface="Verdana" pitchFamily="34" charset="0"/>
              </a:rPr>
              <a:t> public calls for </a:t>
            </a:r>
            <a:r>
              <a:rPr lang="fr-FR" dirty="0" err="1" smtClean="0">
                <a:latin typeface="Verdana" pitchFamily="34" charset="0"/>
                <a:ea typeface="Verdana" pitchFamily="34" charset="0"/>
                <a:cs typeface="Verdana" pitchFamily="34" charset="0"/>
              </a:rPr>
              <a:t>companies</a:t>
            </a:r>
            <a:endParaRPr lang="fr-FR" dirty="0" smtClean="0">
              <a:latin typeface="Verdana" pitchFamily="34" charset="0"/>
              <a:ea typeface="Verdana" pitchFamily="34" charset="0"/>
              <a:cs typeface="Verdana" pitchFamily="34" charset="0"/>
            </a:endParaRPr>
          </a:p>
          <a:p>
            <a:pPr marL="360000" lvl="1" indent="0">
              <a:buNone/>
            </a:pPr>
            <a:endParaRPr lang="fr-FR" dirty="0">
              <a:latin typeface="Verdana" pitchFamily="34" charset="0"/>
              <a:ea typeface="Verdana" pitchFamily="34" charset="0"/>
              <a:cs typeface="Verdana" pitchFamily="34" charset="0"/>
            </a:endParaRPr>
          </a:p>
          <a:p>
            <a:pPr marL="360000" lvl="1" indent="0">
              <a:buNone/>
            </a:pPr>
            <a:r>
              <a:rPr lang="fr-FR" dirty="0">
                <a:latin typeface="Verdana" pitchFamily="34" charset="0"/>
                <a:ea typeface="Verdana" pitchFamily="34" charset="0"/>
                <a:cs typeface="Verdana" pitchFamily="34" charset="0"/>
              </a:rPr>
              <a:t>	</a:t>
            </a:r>
            <a:r>
              <a:rPr lang="fr-FR" b="1" dirty="0">
                <a:latin typeface="Verdana" pitchFamily="34" charset="0"/>
                <a:ea typeface="Verdana" pitchFamily="34" charset="0"/>
                <a:cs typeface="Verdana" pitchFamily="34" charset="0"/>
              </a:rPr>
              <a:t>2 Scenarii:</a:t>
            </a:r>
          </a:p>
          <a:p>
            <a:pPr marL="360000" lvl="1" indent="0">
              <a:buNone/>
            </a:pPr>
            <a:r>
              <a:rPr lang="fr-FR" dirty="0">
                <a:latin typeface="Verdana" pitchFamily="34" charset="0"/>
                <a:ea typeface="Verdana" pitchFamily="34" charset="0"/>
                <a:cs typeface="Verdana" pitchFamily="34" charset="0"/>
              </a:rPr>
              <a:t>	- An </a:t>
            </a:r>
            <a:r>
              <a:rPr lang="fr-FR" dirty="0" err="1">
                <a:latin typeface="Verdana" pitchFamily="34" charset="0"/>
                <a:ea typeface="Verdana" pitchFamily="34" charset="0"/>
                <a:cs typeface="Verdana" pitchFamily="34" charset="0"/>
              </a:rPr>
              <a:t>existing</a:t>
            </a:r>
            <a:r>
              <a:rPr lang="fr-FR" dirty="0">
                <a:latin typeface="Verdana" pitchFamily="34" charset="0"/>
                <a:ea typeface="Verdana" pitchFamily="34" charset="0"/>
                <a:cs typeface="Verdana" pitchFamily="34" charset="0"/>
              </a:rPr>
              <a:t> structure </a:t>
            </a:r>
            <a:r>
              <a:rPr lang="fr-FR" dirty="0" err="1">
                <a:latin typeface="Verdana" pitchFamily="34" charset="0"/>
                <a:ea typeface="Verdana" pitchFamily="34" charset="0"/>
                <a:cs typeface="Verdana" pitchFamily="34" charset="0"/>
              </a:rPr>
              <a:t>is</a:t>
            </a:r>
            <a:r>
              <a:rPr lang="fr-FR" dirty="0">
                <a:latin typeface="Verdana" pitchFamily="34" charset="0"/>
                <a:ea typeface="Verdana" pitchFamily="34" charset="0"/>
                <a:cs typeface="Verdana" pitchFamily="34" charset="0"/>
              </a:rPr>
              <a:t> </a:t>
            </a:r>
            <a:r>
              <a:rPr lang="fr-FR" dirty="0" err="1" smtClean="0">
                <a:latin typeface="Verdana" pitchFamily="34" charset="0"/>
                <a:ea typeface="Verdana" pitchFamily="34" charset="0"/>
                <a:cs typeface="Verdana" pitchFamily="34" charset="0"/>
              </a:rPr>
              <a:t>modified</a:t>
            </a:r>
            <a:r>
              <a:rPr lang="fr-FR" dirty="0">
                <a:latin typeface="Verdana" pitchFamily="34" charset="0"/>
                <a:ea typeface="Verdana" pitchFamily="34" charset="0"/>
                <a:cs typeface="Verdana" pitchFamily="34" charset="0"/>
              </a:rPr>
              <a:t>:</a:t>
            </a:r>
            <a:r>
              <a:rPr lang="fr-FR" dirty="0" smtClean="0">
                <a:latin typeface="Verdana" pitchFamily="34" charset="0"/>
                <a:ea typeface="Verdana" pitchFamily="34" charset="0"/>
                <a:cs typeface="Verdana" pitchFamily="34" charset="0"/>
              </a:rPr>
              <a:t> </a:t>
            </a:r>
            <a:r>
              <a:rPr lang="fr-FR" dirty="0">
                <a:latin typeface="Verdana" pitchFamily="34" charset="0"/>
                <a:ea typeface="Verdana" pitchFamily="34" charset="0"/>
                <a:cs typeface="Verdana" pitchFamily="34" charset="0"/>
              </a:rPr>
              <a:t>One </a:t>
            </a:r>
            <a:r>
              <a:rPr lang="fr-FR" dirty="0" err="1">
                <a:latin typeface="Verdana" pitchFamily="34" charset="0"/>
                <a:ea typeface="Verdana" pitchFamily="34" charset="0"/>
                <a:cs typeface="Verdana" pitchFamily="34" charset="0"/>
              </a:rPr>
              <a:t>year</a:t>
            </a:r>
            <a:r>
              <a:rPr lang="fr-FR" dirty="0">
                <a:latin typeface="Verdana" pitchFamily="34" charset="0"/>
                <a:ea typeface="Verdana" pitchFamily="34" charset="0"/>
                <a:cs typeface="Verdana" pitchFamily="34" charset="0"/>
              </a:rPr>
              <a:t> </a:t>
            </a:r>
            <a:r>
              <a:rPr lang="fr-FR" dirty="0" err="1">
                <a:latin typeface="Verdana" pitchFamily="34" charset="0"/>
                <a:ea typeface="Verdana" pitchFamily="34" charset="0"/>
                <a:cs typeface="Verdana" pitchFamily="34" charset="0"/>
              </a:rPr>
              <a:t>necessary</a:t>
            </a:r>
            <a:r>
              <a:rPr lang="fr-FR" dirty="0">
                <a:latin typeface="Verdana" pitchFamily="34" charset="0"/>
                <a:ea typeface="Verdana" pitchFamily="34" charset="0"/>
                <a:cs typeface="Verdana" pitchFamily="34" charset="0"/>
              </a:rPr>
              <a:t> -</a:t>
            </a:r>
            <a:r>
              <a:rPr lang="fr-FR" dirty="0">
                <a:solidFill>
                  <a:srgbClr val="00B0F0"/>
                </a:solidFill>
                <a:latin typeface="Verdana" pitchFamily="34" charset="0"/>
                <a:ea typeface="Verdana" pitchFamily="34" charset="0"/>
                <a:cs typeface="Verdana" pitchFamily="34" charset="0"/>
                <a:hlinkClick r:id="rId2"/>
              </a:rPr>
              <a:t> 2017 </a:t>
            </a:r>
            <a:endParaRPr lang="fr-FR" dirty="0">
              <a:solidFill>
                <a:srgbClr val="00B0F0"/>
              </a:solidFill>
              <a:latin typeface="Verdana" pitchFamily="34" charset="0"/>
              <a:ea typeface="Verdana" pitchFamily="34" charset="0"/>
              <a:cs typeface="Verdana" pitchFamily="34" charset="0"/>
            </a:endParaRPr>
          </a:p>
          <a:p>
            <a:pPr marL="360000" lvl="1" indent="0">
              <a:buNone/>
            </a:pPr>
            <a:r>
              <a:rPr lang="fr-FR" dirty="0">
                <a:solidFill>
                  <a:srgbClr val="00B0F0"/>
                </a:solidFill>
                <a:latin typeface="Verdana" pitchFamily="34" charset="0"/>
                <a:ea typeface="Verdana" pitchFamily="34" charset="0"/>
                <a:cs typeface="Verdana" pitchFamily="34" charset="0"/>
              </a:rPr>
              <a:t>	-</a:t>
            </a:r>
            <a:r>
              <a:rPr lang="fr-FR" dirty="0">
                <a:latin typeface="Verdana" pitchFamily="34" charset="0"/>
                <a:ea typeface="Verdana" pitchFamily="34" charset="0"/>
                <a:cs typeface="Verdana" pitchFamily="34" charset="0"/>
              </a:rPr>
              <a:t> A new organisation </a:t>
            </a:r>
            <a:r>
              <a:rPr lang="fr-FR" dirty="0" err="1">
                <a:latin typeface="Verdana" pitchFamily="34" charset="0"/>
                <a:ea typeface="Verdana" pitchFamily="34" charset="0"/>
                <a:cs typeface="Verdana" pitchFamily="34" charset="0"/>
              </a:rPr>
              <a:t>is</a:t>
            </a:r>
            <a:r>
              <a:rPr lang="fr-FR" dirty="0">
                <a:latin typeface="Verdana" pitchFamily="34" charset="0"/>
                <a:ea typeface="Verdana" pitchFamily="34" charset="0"/>
                <a:cs typeface="Verdana" pitchFamily="34" charset="0"/>
              </a:rPr>
              <a:t> </a:t>
            </a:r>
            <a:r>
              <a:rPr lang="fr-FR" dirty="0" err="1" smtClean="0">
                <a:latin typeface="Verdana" pitchFamily="34" charset="0"/>
                <a:ea typeface="Verdana" pitchFamily="34" charset="0"/>
                <a:cs typeface="Verdana" pitchFamily="34" charset="0"/>
              </a:rPr>
              <a:t>built</a:t>
            </a:r>
            <a:r>
              <a:rPr lang="fr-FR" dirty="0">
                <a:latin typeface="Verdana" pitchFamily="34" charset="0"/>
                <a:ea typeface="Verdana" pitchFamily="34" charset="0"/>
                <a:cs typeface="Verdana" pitchFamily="34" charset="0"/>
              </a:rPr>
              <a:t>:</a:t>
            </a:r>
            <a:r>
              <a:rPr lang="fr-FR" dirty="0" smtClean="0">
                <a:latin typeface="Verdana" pitchFamily="34" charset="0"/>
                <a:ea typeface="Verdana" pitchFamily="34" charset="0"/>
                <a:cs typeface="Verdana" pitchFamily="34" charset="0"/>
              </a:rPr>
              <a:t> </a:t>
            </a:r>
            <a:r>
              <a:rPr lang="fr-FR" dirty="0">
                <a:latin typeface="Verdana" pitchFamily="34" charset="0"/>
                <a:ea typeface="Verdana" pitchFamily="34" charset="0"/>
                <a:cs typeface="Verdana" pitchFamily="34" charset="0"/>
              </a:rPr>
              <a:t>2017- </a:t>
            </a:r>
            <a:r>
              <a:rPr lang="fr-FR" dirty="0" err="1">
                <a:latin typeface="Verdana" pitchFamily="34" charset="0"/>
                <a:ea typeface="Verdana" pitchFamily="34" charset="0"/>
                <a:cs typeface="Verdana" pitchFamily="34" charset="0"/>
              </a:rPr>
              <a:t>Mid</a:t>
            </a:r>
            <a:r>
              <a:rPr lang="fr-FR" dirty="0">
                <a:latin typeface="Verdana" pitchFamily="34" charset="0"/>
                <a:ea typeface="Verdana" pitchFamily="34" charset="0"/>
                <a:cs typeface="Verdana" pitchFamily="34" charset="0"/>
              </a:rPr>
              <a:t> 2018</a:t>
            </a:r>
          </a:p>
          <a:p>
            <a:pPr marL="360000" lvl="1" indent="0">
              <a:buNone/>
            </a:pPr>
            <a:endParaRPr lang="fr-FR" sz="2000" dirty="0">
              <a:latin typeface="Verdana" pitchFamily="34" charset="0"/>
              <a:ea typeface="Verdana" pitchFamily="34" charset="0"/>
              <a:cs typeface="Verdana" pitchFamily="34" charset="0"/>
            </a:endParaRPr>
          </a:p>
          <a:p>
            <a:pPr lvl="1" algn="just"/>
            <a:r>
              <a:rPr lang="fr-FR" sz="2000" dirty="0">
                <a:latin typeface="Verdana" pitchFamily="34" charset="0"/>
                <a:ea typeface="Verdana" pitchFamily="34" charset="0"/>
                <a:cs typeface="Verdana" pitchFamily="34" charset="0"/>
              </a:rPr>
              <a:t>In </a:t>
            </a:r>
            <a:r>
              <a:rPr lang="fr-FR" sz="2000" dirty="0" err="1">
                <a:latin typeface="Verdana" pitchFamily="34" charset="0"/>
                <a:ea typeface="Verdana" pitchFamily="34" charset="0"/>
                <a:cs typeface="Verdana" pitchFamily="34" charset="0"/>
              </a:rPr>
              <a:t>parallel</a:t>
            </a:r>
            <a:r>
              <a:rPr lang="fr-FR" sz="2000" dirty="0">
                <a:latin typeface="Verdana" pitchFamily="34" charset="0"/>
                <a:ea typeface="Verdana" pitchFamily="34" charset="0"/>
                <a:cs typeface="Verdana" pitchFamily="34" charset="0"/>
              </a:rPr>
              <a:t>, </a:t>
            </a:r>
            <a:r>
              <a:rPr lang="fr-FR" dirty="0">
                <a:latin typeface="Verdana" pitchFamily="34" charset="0"/>
                <a:ea typeface="Verdana" pitchFamily="34" charset="0"/>
                <a:cs typeface="Verdana" pitchFamily="34" charset="0"/>
              </a:rPr>
              <a:t>design of acquisition programs </a:t>
            </a:r>
            <a:r>
              <a:rPr lang="fr-FR" sz="2000" dirty="0">
                <a:latin typeface="Verdana" pitchFamily="34" charset="0"/>
                <a:ea typeface="Verdana" pitchFamily="34" charset="0"/>
                <a:cs typeface="Verdana" pitchFamily="34" charset="0"/>
              </a:rPr>
              <a:t>at the maritime basins </a:t>
            </a:r>
            <a:r>
              <a:rPr lang="fr-FR" sz="2000" dirty="0" err="1">
                <a:latin typeface="Verdana" pitchFamily="34" charset="0"/>
                <a:ea typeface="Verdana" pitchFamily="34" charset="0"/>
                <a:cs typeface="Verdana" pitchFamily="34" charset="0"/>
              </a:rPr>
              <a:t>level</a:t>
            </a:r>
            <a:r>
              <a:rPr lang="fr-FR" sz="2000" dirty="0">
                <a:latin typeface="Verdana" pitchFamily="34" charset="0"/>
                <a:ea typeface="Verdana" pitchFamily="34" charset="0"/>
                <a:cs typeface="Verdana" pitchFamily="34" charset="0"/>
              </a:rPr>
              <a:t> to </a:t>
            </a:r>
            <a:r>
              <a:rPr lang="fr-FR" sz="2000" dirty="0" err="1">
                <a:latin typeface="Verdana" pitchFamily="34" charset="0"/>
                <a:ea typeface="Verdana" pitchFamily="34" charset="0"/>
                <a:cs typeface="Verdana" pitchFamily="34" charset="0"/>
              </a:rPr>
              <a:t>be</a:t>
            </a:r>
            <a:r>
              <a:rPr lang="fr-FR" sz="2000" dirty="0">
                <a:latin typeface="Verdana" pitchFamily="34" charset="0"/>
                <a:ea typeface="Verdana" pitchFamily="34" charset="0"/>
                <a:cs typeface="Verdana" pitchFamily="34" charset="0"/>
              </a:rPr>
              <a:t> </a:t>
            </a:r>
            <a:r>
              <a:rPr lang="fr-FR" sz="2000" dirty="0" err="1">
                <a:latin typeface="Verdana" pitchFamily="34" charset="0"/>
                <a:ea typeface="Verdana" pitchFamily="34" charset="0"/>
                <a:cs typeface="Verdana" pitchFamily="34" charset="0"/>
              </a:rPr>
              <a:t>approved</a:t>
            </a:r>
            <a:r>
              <a:rPr lang="fr-FR" sz="2000" dirty="0">
                <a:latin typeface="Verdana" pitchFamily="34" charset="0"/>
                <a:ea typeface="Verdana" pitchFamily="34" charset="0"/>
                <a:cs typeface="Verdana" pitchFamily="34" charset="0"/>
              </a:rPr>
              <a:t> </a:t>
            </a:r>
            <a:r>
              <a:rPr lang="fr-FR" dirty="0">
                <a:latin typeface="Verdana" pitchFamily="34" charset="0"/>
                <a:ea typeface="Verdana" pitchFamily="34" charset="0"/>
                <a:cs typeface="Verdana" pitchFamily="34" charset="0"/>
              </a:rPr>
              <a:t>by the </a:t>
            </a:r>
            <a:r>
              <a:rPr lang="fr-FR" dirty="0" err="1">
                <a:latin typeface="Verdana" pitchFamily="34" charset="0"/>
                <a:ea typeface="Verdana" pitchFamily="34" charset="0"/>
                <a:cs typeface="Verdana" pitchFamily="34" charset="0"/>
              </a:rPr>
              <a:t>different</a:t>
            </a:r>
            <a:r>
              <a:rPr lang="fr-FR" dirty="0">
                <a:latin typeface="Verdana" pitchFamily="34" charset="0"/>
                <a:ea typeface="Verdana" pitchFamily="34" charset="0"/>
                <a:cs typeface="Verdana" pitchFamily="34" charset="0"/>
              </a:rPr>
              <a:t> </a:t>
            </a:r>
            <a:r>
              <a:rPr lang="fr-FR" dirty="0" err="1">
                <a:latin typeface="Verdana" pitchFamily="34" charset="0"/>
                <a:ea typeface="Verdana" pitchFamily="34" charset="0"/>
                <a:cs typeface="Verdana" pitchFamily="34" charset="0"/>
              </a:rPr>
              <a:t>DGs</a:t>
            </a:r>
            <a:r>
              <a:rPr lang="fr-FR" dirty="0">
                <a:latin typeface="Verdana" pitchFamily="34" charset="0"/>
                <a:ea typeface="Verdana" pitchFamily="34" charset="0"/>
                <a:cs typeface="Verdana" pitchFamily="34" charset="0"/>
              </a:rPr>
              <a:t> and the </a:t>
            </a:r>
            <a:r>
              <a:rPr lang="fr-FR" dirty="0" err="1">
                <a:latin typeface="Verdana" pitchFamily="34" charset="0"/>
                <a:ea typeface="Verdana" pitchFamily="34" charset="0"/>
                <a:cs typeface="Verdana" pitchFamily="34" charset="0"/>
              </a:rPr>
              <a:t>Member</a:t>
            </a:r>
            <a:r>
              <a:rPr lang="fr-FR" dirty="0">
                <a:latin typeface="Verdana" pitchFamily="34" charset="0"/>
                <a:ea typeface="Verdana" pitchFamily="34" charset="0"/>
                <a:cs typeface="Verdana" pitchFamily="34" charset="0"/>
              </a:rPr>
              <a:t> States, Regions..,6 </a:t>
            </a:r>
            <a:r>
              <a:rPr lang="fr-FR" dirty="0" err="1">
                <a:latin typeface="Verdana" pitchFamily="34" charset="0"/>
                <a:ea typeface="Verdana" pitchFamily="34" charset="0"/>
                <a:cs typeface="Verdana" pitchFamily="34" charset="0"/>
              </a:rPr>
              <a:t>months</a:t>
            </a:r>
            <a:r>
              <a:rPr lang="fr-FR" dirty="0">
                <a:latin typeface="Verdana" pitchFamily="34" charset="0"/>
                <a:ea typeface="Verdana" pitchFamily="34" charset="0"/>
                <a:cs typeface="Verdana" pitchFamily="34" charset="0"/>
              </a:rPr>
              <a:t> in 2017</a:t>
            </a:r>
          </a:p>
          <a:p>
            <a:pPr marL="0" lvl="1" indent="0">
              <a:buNone/>
            </a:pPr>
            <a:endParaRPr lang="fr-FR" sz="2400" dirty="0">
              <a:latin typeface="Times New Roman" pitchFamily="18" charset="0"/>
              <a:cs typeface="Times New Roman" pitchFamily="18" charset="0"/>
            </a:endParaRPr>
          </a:p>
          <a:p>
            <a:pPr lvl="1"/>
            <a:endParaRPr lang="fr-FR" dirty="0">
              <a:latin typeface="Times New Roman" pitchFamily="18" charset="0"/>
              <a:cs typeface="Times New Roman" pitchFamily="18" charset="0"/>
            </a:endParaRPr>
          </a:p>
        </p:txBody>
      </p:sp>
    </p:spTree>
    <p:extLst>
      <p:ext uri="{BB962C8B-B14F-4D97-AF65-F5344CB8AC3E}">
        <p14:creationId xmlns:p14="http://schemas.microsoft.com/office/powerpoint/2010/main" val="9632181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1292662"/>
          </a:xfrm>
        </p:spPr>
        <p:txBody>
          <a:bodyPr/>
          <a:lstStyle/>
          <a:p>
            <a:pPr algn="ctr"/>
            <a:r>
              <a:rPr lang="fr-FR" dirty="0" smtClean="0"/>
              <a:t>AXIS </a:t>
            </a:r>
            <a:r>
              <a:rPr lang="fr-FR" dirty="0"/>
              <a:t>2</a:t>
            </a:r>
            <a:br>
              <a:rPr lang="fr-FR" dirty="0"/>
            </a:br>
            <a:r>
              <a:rPr lang="fr-FR" dirty="0">
                <a:solidFill>
                  <a:srgbClr val="FF0000"/>
                </a:solidFill>
              </a:rPr>
              <a:t/>
            </a:r>
            <a:br>
              <a:rPr lang="fr-FR" dirty="0">
                <a:solidFill>
                  <a:srgbClr val="FF0000"/>
                </a:solidFill>
              </a:rPr>
            </a:br>
            <a:endParaRPr lang="fr-FR" dirty="0"/>
          </a:p>
        </p:txBody>
      </p:sp>
      <p:sp>
        <p:nvSpPr>
          <p:cNvPr id="3" name="Espace réservé du texte 2"/>
          <p:cNvSpPr>
            <a:spLocks noGrp="1"/>
          </p:cNvSpPr>
          <p:nvPr>
            <p:ph type="body" sz="quarter" idx="12"/>
          </p:nvPr>
        </p:nvSpPr>
        <p:spPr>
          <a:xfrm>
            <a:off x="467544" y="1556792"/>
            <a:ext cx="8280400" cy="5301208"/>
          </a:xfrm>
        </p:spPr>
        <p:txBody>
          <a:bodyPr>
            <a:normAutofit lnSpcReduction="10000"/>
          </a:bodyPr>
          <a:lstStyle/>
          <a:p>
            <a:pPr marL="0" lvl="1" indent="0" algn="just">
              <a:buNone/>
            </a:pPr>
            <a:r>
              <a:rPr lang="fr-FR" b="1" dirty="0" err="1">
                <a:latin typeface="Verdana" pitchFamily="34" charset="0"/>
                <a:ea typeface="Verdana" pitchFamily="34" charset="0"/>
                <a:cs typeface="Verdana" pitchFamily="34" charset="0"/>
              </a:rPr>
              <a:t>Increase</a:t>
            </a:r>
            <a:r>
              <a:rPr lang="fr-FR" b="1" dirty="0">
                <a:latin typeface="Verdana" pitchFamily="34" charset="0"/>
                <a:ea typeface="Verdana" pitchFamily="34" charset="0"/>
                <a:cs typeface="Verdana" pitchFamily="34" charset="0"/>
              </a:rPr>
              <a:t> the </a:t>
            </a:r>
            <a:r>
              <a:rPr lang="fr-FR" b="1" dirty="0" err="1">
                <a:latin typeface="Verdana" pitchFamily="34" charset="0"/>
                <a:ea typeface="Verdana" pitchFamily="34" charset="0"/>
                <a:cs typeface="Verdana" pitchFamily="34" charset="0"/>
              </a:rPr>
              <a:t>possibilities</a:t>
            </a:r>
            <a:r>
              <a:rPr lang="fr-FR" b="1" dirty="0">
                <a:latin typeface="Verdana" pitchFamily="34" charset="0"/>
                <a:ea typeface="Verdana" pitchFamily="34" charset="0"/>
                <a:cs typeface="Verdana" pitchFamily="34" charset="0"/>
              </a:rPr>
              <a:t> for </a:t>
            </a:r>
            <a:r>
              <a:rPr lang="fr-FR" b="1" dirty="0" err="1">
                <a:latin typeface="Verdana" pitchFamily="34" charset="0"/>
                <a:ea typeface="Verdana" pitchFamily="34" charset="0"/>
                <a:cs typeface="Verdana" pitchFamily="34" charset="0"/>
              </a:rPr>
              <a:t>coastal</a:t>
            </a:r>
            <a:r>
              <a:rPr lang="fr-FR" b="1" dirty="0">
                <a:latin typeface="Verdana" pitchFamily="34" charset="0"/>
                <a:ea typeface="Verdana" pitchFamily="34" charset="0"/>
                <a:cs typeface="Verdana" pitchFamily="34" charset="0"/>
              </a:rPr>
              <a:t> </a:t>
            </a:r>
            <a:r>
              <a:rPr lang="fr-FR" b="1" dirty="0" err="1">
                <a:latin typeface="Verdana" pitchFamily="34" charset="0"/>
                <a:ea typeface="Verdana" pitchFamily="34" charset="0"/>
                <a:cs typeface="Verdana" pitchFamily="34" charset="0"/>
              </a:rPr>
              <a:t>bathymetric</a:t>
            </a:r>
            <a:r>
              <a:rPr lang="fr-FR" b="1" dirty="0">
                <a:latin typeface="Verdana" pitchFamily="34" charset="0"/>
                <a:ea typeface="Verdana" pitchFamily="34" charset="0"/>
                <a:cs typeface="Verdana" pitchFamily="34" charset="0"/>
              </a:rPr>
              <a:t> data </a:t>
            </a:r>
            <a:r>
              <a:rPr lang="fr-FR" b="1" dirty="0" err="1">
                <a:latin typeface="Verdana" pitchFamily="34" charset="0"/>
                <a:ea typeface="Verdana" pitchFamily="34" charset="0"/>
                <a:cs typeface="Verdana" pitchFamily="34" charset="0"/>
              </a:rPr>
              <a:t>aquisition</a:t>
            </a:r>
            <a:r>
              <a:rPr lang="fr-FR" b="1" dirty="0">
                <a:latin typeface="Verdana" pitchFamily="34" charset="0"/>
                <a:ea typeface="Verdana" pitchFamily="34" charset="0"/>
                <a:cs typeface="Verdana" pitchFamily="34" charset="0"/>
              </a:rPr>
              <a:t> in the </a:t>
            </a:r>
            <a:r>
              <a:rPr lang="fr-FR" b="1" dirty="0" err="1">
                <a:latin typeface="Verdana" pitchFamily="34" charset="0"/>
                <a:ea typeface="Verdana" pitchFamily="34" charset="0"/>
                <a:cs typeface="Verdana" pitchFamily="34" charset="0"/>
              </a:rPr>
              <a:t>framework</a:t>
            </a:r>
            <a:r>
              <a:rPr lang="fr-FR" b="1" dirty="0">
                <a:latin typeface="Verdana" pitchFamily="34" charset="0"/>
                <a:ea typeface="Verdana" pitchFamily="34" charset="0"/>
                <a:cs typeface="Verdana" pitchFamily="34" charset="0"/>
              </a:rPr>
              <a:t> of the </a:t>
            </a:r>
            <a:r>
              <a:rPr lang="fr-FR" b="1" dirty="0" err="1">
                <a:latin typeface="Verdana" pitchFamily="34" charset="0"/>
                <a:ea typeface="Verdana" pitchFamily="34" charset="0"/>
                <a:cs typeface="Verdana" pitchFamily="34" charset="0"/>
              </a:rPr>
              <a:t>Interreg</a:t>
            </a:r>
            <a:r>
              <a:rPr lang="fr-FR" b="1" dirty="0">
                <a:latin typeface="Verdana" pitchFamily="34" charset="0"/>
                <a:ea typeface="Verdana" pitchFamily="34" charset="0"/>
                <a:cs typeface="Verdana" pitchFamily="34" charset="0"/>
              </a:rPr>
              <a:t> </a:t>
            </a:r>
            <a:r>
              <a:rPr lang="fr-FR" b="1" dirty="0" smtClean="0">
                <a:latin typeface="Verdana" pitchFamily="34" charset="0"/>
                <a:ea typeface="Verdana" pitchFamily="34" charset="0"/>
                <a:cs typeface="Verdana" pitchFamily="34" charset="0"/>
              </a:rPr>
              <a:t>programs, H2020, EMFF, LIFE </a:t>
            </a:r>
            <a:endParaRPr lang="fr-FR" b="1" dirty="0">
              <a:latin typeface="Verdana" pitchFamily="34" charset="0"/>
              <a:ea typeface="Verdana" pitchFamily="34" charset="0"/>
              <a:cs typeface="Verdana" pitchFamily="34" charset="0"/>
            </a:endParaRPr>
          </a:p>
          <a:p>
            <a:pPr marL="0" lvl="1" indent="0" algn="just">
              <a:buNone/>
            </a:pPr>
            <a:endParaRPr lang="fr-FR" b="1" dirty="0">
              <a:latin typeface="Verdana" pitchFamily="34" charset="0"/>
              <a:ea typeface="Verdana" pitchFamily="34" charset="0"/>
              <a:cs typeface="Verdana" pitchFamily="34" charset="0"/>
            </a:endParaRPr>
          </a:p>
          <a:p>
            <a:pPr marL="285750" lvl="1" indent="-285750" algn="just">
              <a:spcAft>
                <a:spcPts val="600"/>
              </a:spcAft>
              <a:buFont typeface="Arial" panose="020B0604020202020204" pitchFamily="34" charset="0"/>
              <a:buChar char="•"/>
            </a:pPr>
            <a:r>
              <a:rPr lang="fr-FR" sz="1500" dirty="0" err="1">
                <a:latin typeface="Verdana" pitchFamily="34" charset="0"/>
                <a:ea typeface="Verdana" pitchFamily="34" charset="0"/>
                <a:cs typeface="Verdana" pitchFamily="34" charset="0"/>
              </a:rPr>
              <a:t>Promoting</a:t>
            </a:r>
            <a:r>
              <a:rPr lang="fr-FR" sz="1500" dirty="0">
                <a:latin typeface="Verdana" pitchFamily="34" charset="0"/>
                <a:ea typeface="Verdana" pitchFamily="34" charset="0"/>
                <a:cs typeface="Verdana" pitchFamily="34" charset="0"/>
              </a:rPr>
              <a:t> the </a:t>
            </a:r>
            <a:r>
              <a:rPr lang="fr-FR" sz="1500" dirty="0" err="1">
                <a:latin typeface="Verdana" pitchFamily="34" charset="0"/>
                <a:ea typeface="Verdana" pitchFamily="34" charset="0"/>
                <a:cs typeface="Verdana" pitchFamily="34" charset="0"/>
              </a:rPr>
              <a:t>legitimacy</a:t>
            </a:r>
            <a:r>
              <a:rPr lang="fr-FR" sz="1500" dirty="0">
                <a:latin typeface="Verdana" pitchFamily="34" charset="0"/>
                <a:ea typeface="Verdana" pitchFamily="34" charset="0"/>
                <a:cs typeface="Verdana" pitchFamily="34" charset="0"/>
              </a:rPr>
              <a:t> of </a:t>
            </a:r>
            <a:r>
              <a:rPr lang="fr-FR" sz="1500" dirty="0" err="1">
                <a:latin typeface="Verdana" pitchFamily="34" charset="0"/>
                <a:ea typeface="Verdana" pitchFamily="34" charset="0"/>
                <a:cs typeface="Verdana" pitchFamily="34" charset="0"/>
              </a:rPr>
              <a:t>coastal</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bathymetric</a:t>
            </a:r>
            <a:r>
              <a:rPr lang="fr-FR" sz="1500" dirty="0">
                <a:latin typeface="Verdana" pitchFamily="34" charset="0"/>
                <a:ea typeface="Verdana" pitchFamily="34" charset="0"/>
                <a:cs typeface="Verdana" pitchFamily="34" charset="0"/>
              </a:rPr>
              <a:t> data production as </a:t>
            </a:r>
            <a:r>
              <a:rPr lang="fr-FR" sz="1500" dirty="0" err="1">
                <a:latin typeface="Verdana" pitchFamily="34" charset="0"/>
                <a:ea typeface="Verdana" pitchFamily="34" charset="0"/>
                <a:cs typeface="Verdana" pitchFamily="34" charset="0"/>
              </a:rPr>
              <a:t>necessary</a:t>
            </a:r>
            <a:r>
              <a:rPr lang="fr-FR" sz="1500" dirty="0">
                <a:latin typeface="Verdana" pitchFamily="34" charset="0"/>
                <a:ea typeface="Verdana" pitchFamily="34" charset="0"/>
                <a:cs typeface="Verdana" pitchFamily="34" charset="0"/>
              </a:rPr>
              <a:t> condition to </a:t>
            </a:r>
            <a:r>
              <a:rPr lang="fr-FR" sz="1500" dirty="0" err="1">
                <a:latin typeface="Verdana" pitchFamily="34" charset="0"/>
                <a:ea typeface="Verdana" pitchFamily="34" charset="0"/>
                <a:cs typeface="Verdana" pitchFamily="34" charset="0"/>
              </a:rPr>
              <a:t>develop</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every</a:t>
            </a:r>
            <a:r>
              <a:rPr lang="fr-FR" sz="1500" dirty="0">
                <a:latin typeface="Verdana" pitchFamily="34" charset="0"/>
                <a:ea typeface="Verdana" pitchFamily="34" charset="0"/>
                <a:cs typeface="Verdana" pitchFamily="34" charset="0"/>
              </a:rPr>
              <a:t> maritime </a:t>
            </a:r>
            <a:r>
              <a:rPr lang="fr-FR" sz="1500" dirty="0" err="1">
                <a:latin typeface="Verdana" pitchFamily="34" charset="0"/>
                <a:ea typeface="Verdana" pitchFamily="34" charset="0"/>
                <a:cs typeface="Verdana" pitchFamily="34" charset="0"/>
              </a:rPr>
              <a:t>policies</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covered</a:t>
            </a:r>
            <a:r>
              <a:rPr lang="fr-FR" sz="1500" dirty="0">
                <a:latin typeface="Verdana" pitchFamily="34" charset="0"/>
                <a:ea typeface="Verdana" pitchFamily="34" charset="0"/>
                <a:cs typeface="Verdana" pitchFamily="34" charset="0"/>
              </a:rPr>
              <a:t> by </a:t>
            </a:r>
            <a:r>
              <a:rPr lang="fr-FR" sz="1500" dirty="0" smtClean="0">
                <a:latin typeface="Verdana" pitchFamily="34" charset="0"/>
                <a:ea typeface="Verdana" pitchFamily="34" charset="0"/>
                <a:cs typeface="Verdana" pitchFamily="34" charset="0"/>
              </a:rPr>
              <a:t>the 5 first EU </a:t>
            </a:r>
            <a:r>
              <a:rPr lang="fr-FR" sz="1500" dirty="0" err="1" smtClean="0">
                <a:latin typeface="Verdana" pitchFamily="34" charset="0"/>
                <a:ea typeface="Verdana" pitchFamily="34" charset="0"/>
                <a:cs typeface="Verdana" pitchFamily="34" charset="0"/>
              </a:rPr>
              <a:t>funding</a:t>
            </a:r>
            <a:r>
              <a:rPr lang="fr-FR" sz="1500" dirty="0" smtClean="0">
                <a:latin typeface="Verdana" pitchFamily="34" charset="0"/>
                <a:ea typeface="Verdana" pitchFamily="34" charset="0"/>
                <a:cs typeface="Verdana" pitchFamily="34" charset="0"/>
              </a:rPr>
              <a:t> </a:t>
            </a:r>
            <a:r>
              <a:rPr lang="fr-FR" sz="1500" dirty="0" err="1" smtClean="0">
                <a:latin typeface="Verdana" pitchFamily="34" charset="0"/>
                <a:ea typeface="Verdana" pitchFamily="34" charset="0"/>
                <a:cs typeface="Verdana" pitchFamily="34" charset="0"/>
              </a:rPr>
              <a:t>priorities</a:t>
            </a:r>
            <a:r>
              <a:rPr lang="fr-FR" sz="1500" dirty="0" smtClean="0">
                <a:latin typeface="Verdana" pitchFamily="34" charset="0"/>
                <a:ea typeface="Verdana" pitchFamily="34" charset="0"/>
                <a:cs typeface="Verdana" pitchFamily="34" charset="0"/>
              </a:rPr>
              <a:t> (of 11 </a:t>
            </a:r>
            <a:r>
              <a:rPr lang="fr-FR" sz="1500" dirty="0" err="1" smtClean="0">
                <a:latin typeface="Verdana" pitchFamily="34" charset="0"/>
                <a:ea typeface="Verdana" pitchFamily="34" charset="0"/>
                <a:cs typeface="Verdana" pitchFamily="34" charset="0"/>
              </a:rPr>
              <a:t>ones</a:t>
            </a:r>
            <a:r>
              <a:rPr lang="fr-FR" sz="1500" dirty="0" smtClean="0">
                <a:latin typeface="Verdana" pitchFamily="34" charset="0"/>
                <a:ea typeface="Verdana" pitchFamily="34" charset="0"/>
                <a:cs typeface="Verdana" pitchFamily="34" charset="0"/>
              </a:rPr>
              <a:t>),</a:t>
            </a:r>
            <a:endParaRPr lang="fr-FR" sz="1500" dirty="0">
              <a:latin typeface="Verdana" pitchFamily="34" charset="0"/>
              <a:ea typeface="Verdana" pitchFamily="34" charset="0"/>
              <a:cs typeface="Verdana" pitchFamily="34" charset="0"/>
            </a:endParaRPr>
          </a:p>
          <a:p>
            <a:pPr marL="285750" lvl="1" indent="-285750" algn="just">
              <a:spcAft>
                <a:spcPts val="600"/>
              </a:spcAft>
              <a:buFont typeface="Arial" panose="020B0604020202020204" pitchFamily="34" charset="0"/>
              <a:buChar char="•"/>
            </a:pPr>
            <a:r>
              <a:rPr lang="fr-FR" sz="1500" dirty="0" err="1">
                <a:latin typeface="Verdana" pitchFamily="34" charset="0"/>
                <a:ea typeface="Verdana" pitchFamily="34" charset="0"/>
                <a:cs typeface="Verdana" pitchFamily="34" charset="0"/>
              </a:rPr>
              <a:t>Reaffirming</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that</a:t>
            </a:r>
            <a:r>
              <a:rPr lang="fr-FR" sz="1500" dirty="0">
                <a:latin typeface="Verdana" pitchFamily="34" charset="0"/>
                <a:ea typeface="Verdana" pitchFamily="34" charset="0"/>
                <a:cs typeface="Verdana" pitchFamily="34" charset="0"/>
              </a:rPr>
              <a:t> the </a:t>
            </a:r>
            <a:r>
              <a:rPr lang="fr-FR" sz="1500" dirty="0" err="1">
                <a:latin typeface="Verdana" pitchFamily="34" charset="0"/>
                <a:ea typeface="Verdana" pitchFamily="34" charset="0"/>
                <a:cs typeface="Verdana" pitchFamily="34" charset="0"/>
              </a:rPr>
              <a:t>coastal</a:t>
            </a:r>
            <a:r>
              <a:rPr lang="fr-FR" sz="1500" dirty="0">
                <a:latin typeface="Verdana" pitchFamily="34" charset="0"/>
                <a:ea typeface="Verdana" pitchFamily="34" charset="0"/>
                <a:cs typeface="Verdana" pitchFamily="34" charset="0"/>
              </a:rPr>
              <a:t> zone </a:t>
            </a:r>
            <a:r>
              <a:rPr lang="fr-FR" sz="1500" dirty="0" err="1">
                <a:latin typeface="Verdana" pitchFamily="34" charset="0"/>
                <a:ea typeface="Verdana" pitchFamily="34" charset="0"/>
                <a:cs typeface="Verdana" pitchFamily="34" charset="0"/>
              </a:rPr>
              <a:t>is</a:t>
            </a:r>
            <a:r>
              <a:rPr lang="fr-FR" sz="1500" dirty="0">
                <a:latin typeface="Verdana" pitchFamily="34" charset="0"/>
                <a:ea typeface="Verdana" pitchFamily="34" charset="0"/>
                <a:cs typeface="Verdana" pitchFamily="34" charset="0"/>
              </a:rPr>
              <a:t> a high-</a:t>
            </a:r>
            <a:r>
              <a:rPr lang="fr-FR" sz="1500" dirty="0" err="1">
                <a:latin typeface="Verdana" pitchFamily="34" charset="0"/>
                <a:ea typeface="Verdana" pitchFamily="34" charset="0"/>
                <a:cs typeface="Verdana" pitchFamily="34" charset="0"/>
              </a:rPr>
              <a:t>risk</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strategic</a:t>
            </a:r>
            <a:r>
              <a:rPr lang="fr-FR" sz="1500" dirty="0">
                <a:latin typeface="Verdana" pitchFamily="34" charset="0"/>
                <a:ea typeface="Verdana" pitchFamily="34" charset="0"/>
                <a:cs typeface="Verdana" pitchFamily="34" charset="0"/>
              </a:rPr>
              <a:t> zone for </a:t>
            </a:r>
            <a:r>
              <a:rPr lang="fr-FR" sz="1500" dirty="0" err="1">
                <a:latin typeface="Verdana" pitchFamily="34" charset="0"/>
                <a:ea typeface="Verdana" pitchFamily="34" charset="0"/>
                <a:cs typeface="Verdana" pitchFamily="34" charset="0"/>
              </a:rPr>
              <a:t>climate</a:t>
            </a:r>
            <a:r>
              <a:rPr lang="fr-FR" sz="1500" dirty="0">
                <a:latin typeface="Verdana" pitchFamily="34" charset="0"/>
                <a:ea typeface="Verdana" pitchFamily="34" charset="0"/>
                <a:cs typeface="Verdana" pitchFamily="34" charset="0"/>
              </a:rPr>
              <a:t> change issues and </a:t>
            </a:r>
            <a:r>
              <a:rPr lang="fr-FR" sz="1500" dirty="0" err="1">
                <a:latin typeface="Verdana" pitchFamily="34" charset="0"/>
                <a:ea typeface="Verdana" pitchFamily="34" charset="0"/>
                <a:cs typeface="Verdana" pitchFamily="34" charset="0"/>
              </a:rPr>
              <a:t>that</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it</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requires</a:t>
            </a:r>
            <a:r>
              <a:rPr lang="fr-FR" sz="1500" dirty="0">
                <a:latin typeface="Verdana" pitchFamily="34" charset="0"/>
                <a:ea typeface="Verdana" pitchFamily="34" charset="0"/>
                <a:cs typeface="Verdana" pitchFamily="34" charset="0"/>
              </a:rPr>
              <a:t> a lot of </a:t>
            </a:r>
            <a:r>
              <a:rPr lang="fr-FR" sz="1500" dirty="0" err="1">
                <a:latin typeface="Verdana" pitchFamily="34" charset="0"/>
                <a:ea typeface="Verdana" pitchFamily="34" charset="0"/>
                <a:cs typeface="Verdana" pitchFamily="34" charset="0"/>
              </a:rPr>
              <a:t>knowledge</a:t>
            </a:r>
            <a:r>
              <a:rPr lang="fr-FR" sz="1500" dirty="0">
                <a:latin typeface="Verdana" pitchFamily="34" charset="0"/>
                <a:ea typeface="Verdana" pitchFamily="34" charset="0"/>
                <a:cs typeface="Verdana" pitchFamily="34" charset="0"/>
              </a:rPr>
              <a:t> and data to deal </a:t>
            </a:r>
            <a:r>
              <a:rPr lang="fr-FR" sz="1500" dirty="0" err="1">
                <a:latin typeface="Verdana" pitchFamily="34" charset="0"/>
                <a:ea typeface="Verdana" pitchFamily="34" charset="0"/>
                <a:cs typeface="Verdana" pitchFamily="34" charset="0"/>
              </a:rPr>
              <a:t>with</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extreme</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climatic</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events</a:t>
            </a:r>
            <a:r>
              <a:rPr lang="fr-FR" sz="1500" dirty="0">
                <a:latin typeface="Verdana" pitchFamily="34" charset="0"/>
                <a:ea typeface="Verdana" pitchFamily="34" charset="0"/>
                <a:cs typeface="Verdana" pitchFamily="34" charset="0"/>
              </a:rPr>
              <a:t>; </a:t>
            </a:r>
            <a:endParaRPr lang="fr-FR" sz="1500" dirty="0" smtClean="0">
              <a:latin typeface="Verdana" pitchFamily="34" charset="0"/>
              <a:ea typeface="Verdana" pitchFamily="34" charset="0"/>
              <a:cs typeface="Verdana" pitchFamily="34" charset="0"/>
            </a:endParaRPr>
          </a:p>
          <a:p>
            <a:pPr marL="285750" lvl="1" indent="-285750" algn="just">
              <a:spcAft>
                <a:spcPts val="600"/>
              </a:spcAft>
              <a:buFont typeface="Arial" panose="020B0604020202020204" pitchFamily="34" charset="0"/>
              <a:buChar char="•"/>
            </a:pPr>
            <a:r>
              <a:rPr lang="fr-FR" sz="1500" dirty="0" err="1" smtClean="0">
                <a:latin typeface="Verdana" pitchFamily="34" charset="0"/>
                <a:ea typeface="Verdana" pitchFamily="34" charset="0"/>
                <a:cs typeface="Verdana" pitchFamily="34" charset="0"/>
              </a:rPr>
              <a:t>Explaining</a:t>
            </a:r>
            <a:r>
              <a:rPr lang="fr-FR" sz="1500" dirty="0" smtClean="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that</a:t>
            </a:r>
            <a:r>
              <a:rPr lang="fr-FR" sz="1500" dirty="0">
                <a:latin typeface="Verdana" pitchFamily="34" charset="0"/>
                <a:ea typeface="Verdana" pitchFamily="34" charset="0"/>
                <a:cs typeface="Verdana" pitchFamily="34" charset="0"/>
              </a:rPr>
              <a:t> a lot of marine </a:t>
            </a:r>
            <a:r>
              <a:rPr lang="fr-FR" sz="1500" dirty="0" err="1">
                <a:latin typeface="Verdana" pitchFamily="34" charset="0"/>
                <a:ea typeface="Verdana" pitchFamily="34" charset="0"/>
                <a:cs typeface="Verdana" pitchFamily="34" charset="0"/>
              </a:rPr>
              <a:t>bathymetric</a:t>
            </a:r>
            <a:r>
              <a:rPr lang="fr-FR" sz="1500" dirty="0">
                <a:latin typeface="Verdana" pitchFamily="34" charset="0"/>
                <a:ea typeface="Verdana" pitchFamily="34" charset="0"/>
                <a:cs typeface="Verdana" pitchFamily="34" charset="0"/>
              </a:rPr>
              <a:t> data </a:t>
            </a:r>
            <a:r>
              <a:rPr lang="fr-FR" sz="1500" dirty="0" err="1">
                <a:latin typeface="Verdana" pitchFamily="34" charset="0"/>
                <a:ea typeface="Verdana" pitchFamily="34" charset="0"/>
                <a:cs typeface="Verdana" pitchFamily="34" charset="0"/>
              </a:rPr>
              <a:t>produced</a:t>
            </a:r>
            <a:r>
              <a:rPr lang="fr-FR" sz="1500" dirty="0">
                <a:latin typeface="Verdana" pitchFamily="34" charset="0"/>
                <a:ea typeface="Verdana" pitchFamily="34" charset="0"/>
                <a:cs typeface="Verdana" pitchFamily="34" charset="0"/>
              </a:rPr>
              <a:t> in the EU </a:t>
            </a:r>
            <a:r>
              <a:rPr lang="fr-FR" sz="1500" dirty="0" err="1">
                <a:latin typeface="Verdana" pitchFamily="34" charset="0"/>
                <a:ea typeface="Verdana" pitchFamily="34" charset="0"/>
                <a:cs typeface="Verdana" pitchFamily="34" charset="0"/>
              </a:rPr>
              <a:t>projects</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suffers</a:t>
            </a:r>
            <a:r>
              <a:rPr lang="fr-FR" sz="1500" dirty="0">
                <a:latin typeface="Verdana" pitchFamily="34" charset="0"/>
                <a:ea typeface="Verdana" pitchFamily="34" charset="0"/>
                <a:cs typeface="Verdana" pitchFamily="34" charset="0"/>
              </a:rPr>
              <a:t> a </a:t>
            </a:r>
            <a:r>
              <a:rPr lang="fr-FR" sz="1500" dirty="0" err="1">
                <a:latin typeface="Verdana" pitchFamily="34" charset="0"/>
                <a:ea typeface="Verdana" pitchFamily="34" charset="0"/>
                <a:cs typeface="Verdana" pitchFamily="34" charset="0"/>
              </a:rPr>
              <a:t>lack</a:t>
            </a:r>
            <a:r>
              <a:rPr lang="fr-FR" sz="1500" dirty="0">
                <a:latin typeface="Verdana" pitchFamily="34" charset="0"/>
                <a:ea typeface="Verdana" pitchFamily="34" charset="0"/>
                <a:cs typeface="Verdana" pitchFamily="34" charset="0"/>
              </a:rPr>
              <a:t> of </a:t>
            </a:r>
            <a:r>
              <a:rPr lang="fr-FR" sz="1500" dirty="0" err="1">
                <a:latin typeface="Verdana" pitchFamily="34" charset="0"/>
                <a:ea typeface="Verdana" pitchFamily="34" charset="0"/>
                <a:cs typeface="Verdana" pitchFamily="34" charset="0"/>
              </a:rPr>
              <a:t>visibility</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common</a:t>
            </a:r>
            <a:r>
              <a:rPr lang="fr-FR" sz="1500" dirty="0">
                <a:latin typeface="Verdana" pitchFamily="34" charset="0"/>
                <a:ea typeface="Verdana" pitchFamily="34" charset="0"/>
                <a:cs typeface="Verdana" pitchFamily="34" charset="0"/>
              </a:rPr>
              <a:t> standards and mutualisation (EMODNET). </a:t>
            </a:r>
            <a:r>
              <a:rPr lang="fr-FR" sz="1500" dirty="0" err="1">
                <a:latin typeface="Verdana" pitchFamily="34" charset="0"/>
                <a:ea typeface="Verdana" pitchFamily="34" charset="0"/>
                <a:cs typeface="Verdana" pitchFamily="34" charset="0"/>
              </a:rPr>
              <a:t>Therefore</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this</a:t>
            </a:r>
            <a:r>
              <a:rPr lang="fr-FR" sz="1500" dirty="0">
                <a:latin typeface="Verdana" pitchFamily="34" charset="0"/>
                <a:ea typeface="Verdana" pitchFamily="34" charset="0"/>
                <a:cs typeface="Verdana" pitchFamily="34" charset="0"/>
              </a:rPr>
              <a:t> data </a:t>
            </a:r>
            <a:r>
              <a:rPr lang="fr-FR" sz="1500" dirty="0" err="1">
                <a:latin typeface="Verdana" pitchFamily="34" charset="0"/>
                <a:ea typeface="Verdana" pitchFamily="34" charset="0"/>
                <a:cs typeface="Verdana" pitchFamily="34" charset="0"/>
              </a:rPr>
              <a:t>is</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lost</a:t>
            </a:r>
            <a:r>
              <a:rPr lang="fr-FR" sz="1500" dirty="0">
                <a:latin typeface="Verdana" pitchFamily="34" charset="0"/>
                <a:ea typeface="Verdana" pitchFamily="34" charset="0"/>
                <a:cs typeface="Verdana" pitchFamily="34" charset="0"/>
              </a:rPr>
              <a:t> </a:t>
            </a:r>
            <a:r>
              <a:rPr lang="fr-FR" sz="1500" i="1" dirty="0" err="1">
                <a:solidFill>
                  <a:srgbClr val="FF0000"/>
                </a:solidFill>
                <a:latin typeface="Verdana" pitchFamily="34" charset="0"/>
                <a:ea typeface="Verdana" pitchFamily="34" charset="0"/>
                <a:cs typeface="Verdana" pitchFamily="34" charset="0"/>
              </a:rPr>
              <a:t>leading</a:t>
            </a:r>
            <a:r>
              <a:rPr lang="fr-FR" sz="1500" i="1" dirty="0">
                <a:solidFill>
                  <a:srgbClr val="FF0000"/>
                </a:solidFill>
                <a:latin typeface="Verdana" pitchFamily="34" charset="0"/>
                <a:ea typeface="Verdana" pitchFamily="34" charset="0"/>
                <a:cs typeface="Verdana" pitchFamily="34" charset="0"/>
              </a:rPr>
              <a:t> to a </a:t>
            </a:r>
            <a:r>
              <a:rPr lang="fr-FR" sz="1500" i="1" dirty="0" err="1">
                <a:solidFill>
                  <a:srgbClr val="FF0000"/>
                </a:solidFill>
                <a:latin typeface="Verdana" pitchFamily="34" charset="0"/>
                <a:ea typeface="Verdana" pitchFamily="34" charset="0"/>
                <a:cs typeface="Verdana" pitchFamily="34" charset="0"/>
              </a:rPr>
              <a:t>waste</a:t>
            </a:r>
            <a:r>
              <a:rPr lang="fr-FR" sz="1500" i="1" dirty="0">
                <a:solidFill>
                  <a:srgbClr val="FF0000"/>
                </a:solidFill>
                <a:latin typeface="Verdana" pitchFamily="34" charset="0"/>
                <a:ea typeface="Verdana" pitchFamily="34" charset="0"/>
                <a:cs typeface="Verdana" pitchFamily="34" charset="0"/>
              </a:rPr>
              <a:t> of </a:t>
            </a:r>
            <a:r>
              <a:rPr lang="fr-FR" sz="1500" i="1" dirty="0" err="1">
                <a:solidFill>
                  <a:srgbClr val="FF0000"/>
                </a:solidFill>
                <a:latin typeface="Verdana" pitchFamily="34" charset="0"/>
                <a:ea typeface="Verdana" pitchFamily="34" charset="0"/>
                <a:cs typeface="Verdana" pitchFamily="34" charset="0"/>
              </a:rPr>
              <a:t>energy</a:t>
            </a:r>
            <a:r>
              <a:rPr lang="fr-FR" sz="1500" i="1" dirty="0">
                <a:solidFill>
                  <a:srgbClr val="FF0000"/>
                </a:solidFill>
                <a:latin typeface="Verdana" pitchFamily="34" charset="0"/>
                <a:ea typeface="Verdana" pitchFamily="34" charset="0"/>
                <a:cs typeface="Verdana" pitchFamily="34" charset="0"/>
              </a:rPr>
              <a:t>, finances and data </a:t>
            </a:r>
          </a:p>
          <a:p>
            <a:pPr marL="285750" lvl="1" indent="-285750" algn="just">
              <a:spcAft>
                <a:spcPts val="600"/>
              </a:spcAft>
              <a:buFont typeface="Arial" panose="020B0604020202020204" pitchFamily="34" charset="0"/>
              <a:buChar char="•"/>
            </a:pPr>
            <a:r>
              <a:rPr lang="en-US" sz="1500" dirty="0">
                <a:latin typeface="Verdana" pitchFamily="34" charset="0"/>
                <a:ea typeface="Verdana" pitchFamily="34" charset="0"/>
                <a:cs typeface="Verdana" pitchFamily="34" charset="0"/>
              </a:rPr>
              <a:t>Promoting the </a:t>
            </a:r>
            <a:r>
              <a:rPr lang="en-US" sz="1500" dirty="0" smtClean="0">
                <a:latin typeface="Verdana" pitchFamily="34" charset="0"/>
                <a:ea typeface="Verdana" pitchFamily="34" charset="0"/>
                <a:cs typeface="Verdana" pitchFamily="34" charset="0"/>
              </a:rPr>
              <a:t>use of international </a:t>
            </a:r>
            <a:r>
              <a:rPr lang="en-US" sz="1500" dirty="0">
                <a:latin typeface="Verdana" pitchFamily="34" charset="0"/>
                <a:ea typeface="Verdana" pitchFamily="34" charset="0"/>
                <a:cs typeface="Verdana" pitchFamily="34" charset="0"/>
              </a:rPr>
              <a:t>standards for data production funded by EU funds (link with the HOs)</a:t>
            </a:r>
          </a:p>
          <a:p>
            <a:pPr marL="285750" lvl="1" indent="-285750" algn="just">
              <a:spcAft>
                <a:spcPts val="600"/>
              </a:spcAft>
              <a:buFont typeface="Arial" panose="020B0604020202020204" pitchFamily="34" charset="0"/>
              <a:buChar char="•"/>
            </a:pPr>
            <a:r>
              <a:rPr lang="en-US" sz="1500" dirty="0">
                <a:latin typeface="Verdana" pitchFamily="34" charset="0"/>
                <a:ea typeface="Verdana" pitchFamily="34" charset="0"/>
                <a:cs typeface="Verdana" pitchFamily="34" charset="0"/>
              </a:rPr>
              <a:t>Promoting the </a:t>
            </a:r>
            <a:r>
              <a:rPr lang="en-US" sz="1500" dirty="0" smtClean="0">
                <a:latin typeface="Verdana" pitchFamily="34" charset="0"/>
                <a:ea typeface="Verdana" pitchFamily="34" charset="0"/>
                <a:cs typeface="Verdana" pitchFamily="34" charset="0"/>
              </a:rPr>
              <a:t>need </a:t>
            </a:r>
            <a:r>
              <a:rPr lang="en-US" sz="1500" dirty="0">
                <a:latin typeface="Verdana" pitchFamily="34" charset="0"/>
                <a:ea typeface="Verdana" pitchFamily="34" charset="0"/>
                <a:cs typeface="Verdana" pitchFamily="34" charset="0"/>
              </a:rPr>
              <a:t>of pooling these data  in the EMODNET database</a:t>
            </a:r>
          </a:p>
          <a:p>
            <a:pPr marL="285750" lvl="1" indent="-285750" algn="just">
              <a:spcAft>
                <a:spcPts val="600"/>
              </a:spcAft>
              <a:buFont typeface="Arial" panose="020B0604020202020204" pitchFamily="34" charset="0"/>
              <a:buChar char="•"/>
            </a:pPr>
            <a:r>
              <a:rPr lang="en-US" sz="1500" dirty="0">
                <a:latin typeface="Verdana" pitchFamily="34" charset="0"/>
                <a:ea typeface="Verdana" pitchFamily="34" charset="0"/>
                <a:cs typeface="Verdana" pitchFamily="34" charset="0"/>
              </a:rPr>
              <a:t>Promoting the </a:t>
            </a:r>
            <a:r>
              <a:rPr lang="en-US" sz="1500" dirty="0" smtClean="0">
                <a:latin typeface="Verdana" pitchFamily="34" charset="0"/>
                <a:ea typeface="Verdana" pitchFamily="34" charset="0"/>
                <a:cs typeface="Verdana" pitchFamily="34" charset="0"/>
              </a:rPr>
              <a:t>need </a:t>
            </a:r>
            <a:r>
              <a:rPr lang="en-US" sz="1500" dirty="0">
                <a:latin typeface="Verdana" pitchFamily="34" charset="0"/>
                <a:ea typeface="Verdana" pitchFamily="34" charset="0"/>
                <a:cs typeface="Verdana" pitchFamily="34" charset="0"/>
              </a:rPr>
              <a:t>for the competent offices of the Member States to validate the data before they are pooled in EMODNET (link with IENWG)</a:t>
            </a:r>
          </a:p>
          <a:p>
            <a:pPr marL="285750" lvl="1" indent="-285750" algn="just">
              <a:spcAft>
                <a:spcPts val="600"/>
              </a:spcAft>
              <a:buFont typeface="Arial" panose="020B0604020202020204" pitchFamily="34" charset="0"/>
              <a:buChar char="•"/>
            </a:pPr>
            <a:r>
              <a:rPr lang="fr-FR" sz="1500" dirty="0" err="1">
                <a:latin typeface="Verdana" pitchFamily="34" charset="0"/>
                <a:ea typeface="Verdana" pitchFamily="34" charset="0"/>
                <a:cs typeface="Verdana" pitchFamily="34" charset="0"/>
              </a:rPr>
              <a:t>Developing</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campaigns</a:t>
            </a:r>
            <a:r>
              <a:rPr lang="fr-FR" sz="1500" dirty="0">
                <a:latin typeface="Verdana" pitchFamily="34" charset="0"/>
                <a:ea typeface="Verdana" pitchFamily="34" charset="0"/>
                <a:cs typeface="Verdana" pitchFamily="34" charset="0"/>
              </a:rPr>
              <a:t> in </a:t>
            </a:r>
            <a:r>
              <a:rPr lang="fr-FR" sz="1500" dirty="0" err="1">
                <a:latin typeface="Verdana" pitchFamily="34" charset="0"/>
                <a:ea typeface="Verdana" pitchFamily="34" charset="0"/>
                <a:cs typeface="Verdana" pitchFamily="34" charset="0"/>
              </a:rPr>
              <a:t>homogeneous</a:t>
            </a:r>
            <a:r>
              <a:rPr lang="fr-FR" sz="1500" dirty="0">
                <a:latin typeface="Verdana" pitchFamily="34" charset="0"/>
                <a:ea typeface="Verdana" pitchFamily="34" charset="0"/>
                <a:cs typeface="Verdana" pitchFamily="34" charset="0"/>
              </a:rPr>
              <a:t> areas, sharing </a:t>
            </a:r>
            <a:r>
              <a:rPr lang="fr-FR" sz="1500" dirty="0" err="1">
                <a:latin typeface="Verdana" pitchFamily="34" charset="0"/>
                <a:ea typeface="Verdana" pitchFamily="34" charset="0"/>
                <a:cs typeface="Verdana" pitchFamily="34" charset="0"/>
              </a:rPr>
              <a:t>platforms</a:t>
            </a:r>
            <a:r>
              <a:rPr lang="fr-FR" sz="1500" dirty="0">
                <a:latin typeface="Verdana" pitchFamily="34" charset="0"/>
                <a:ea typeface="Verdana" pitchFamily="34" charset="0"/>
                <a:cs typeface="Verdana" pitchFamily="34" charset="0"/>
              </a:rPr>
              <a:t> and </a:t>
            </a:r>
            <a:r>
              <a:rPr lang="fr-FR" sz="1500" dirty="0" err="1">
                <a:latin typeface="Verdana" pitchFamily="34" charset="0"/>
                <a:ea typeface="Verdana" pitchFamily="34" charset="0"/>
                <a:cs typeface="Verdana" pitchFamily="34" charset="0"/>
              </a:rPr>
              <a:t>funds</a:t>
            </a:r>
            <a:r>
              <a:rPr lang="fr-FR" sz="1500" dirty="0">
                <a:latin typeface="Verdana" pitchFamily="34" charset="0"/>
                <a:ea typeface="Verdana" pitchFamily="34" charset="0"/>
                <a:cs typeface="Verdana" pitchFamily="34" charset="0"/>
              </a:rPr>
              <a:t> </a:t>
            </a:r>
            <a:r>
              <a:rPr lang="fr-FR" sz="1500" dirty="0" err="1">
                <a:latin typeface="Verdana" pitchFamily="34" charset="0"/>
                <a:ea typeface="Verdana" pitchFamily="34" charset="0"/>
                <a:cs typeface="Verdana" pitchFamily="34" charset="0"/>
              </a:rPr>
              <a:t>from</a:t>
            </a:r>
            <a:r>
              <a:rPr lang="fr-FR" sz="1500" dirty="0">
                <a:latin typeface="Verdana" pitchFamily="34" charset="0"/>
                <a:ea typeface="Verdana" pitchFamily="34" charset="0"/>
                <a:cs typeface="Verdana" pitchFamily="34" charset="0"/>
              </a:rPr>
              <a:t> the EU programs, </a:t>
            </a:r>
            <a:r>
              <a:rPr lang="fr-FR" sz="1500" dirty="0" smtClean="0">
                <a:latin typeface="Verdana" pitchFamily="34" charset="0"/>
                <a:ea typeface="Verdana" pitchFamily="34" charset="0"/>
                <a:cs typeface="Verdana" pitchFamily="34" charset="0"/>
              </a:rPr>
              <a:t>(</a:t>
            </a:r>
            <a:r>
              <a:rPr lang="fr-FR" sz="1500" i="1" dirty="0" err="1" smtClean="0">
                <a:latin typeface="Verdana" pitchFamily="34" charset="0"/>
                <a:ea typeface="Verdana" pitchFamily="34" charset="0"/>
                <a:cs typeface="Verdana" pitchFamily="34" charset="0"/>
              </a:rPr>
              <a:t>cf</a:t>
            </a:r>
            <a:r>
              <a:rPr lang="fr-FR" sz="1500" i="1" dirty="0" smtClean="0">
                <a:latin typeface="Verdana" pitchFamily="34" charset="0"/>
                <a:ea typeface="Verdana" pitchFamily="34" charset="0"/>
                <a:cs typeface="Verdana" pitchFamily="34" charset="0"/>
              </a:rPr>
              <a:t> </a:t>
            </a:r>
            <a:r>
              <a:rPr lang="fr-FR" sz="1500" i="1" dirty="0" err="1" smtClean="0">
                <a:latin typeface="Verdana" pitchFamily="34" charset="0"/>
                <a:ea typeface="Verdana" pitchFamily="34" charset="0"/>
                <a:cs typeface="Verdana" pitchFamily="34" charset="0"/>
              </a:rPr>
              <a:t>financial</a:t>
            </a:r>
            <a:r>
              <a:rPr lang="fr-FR" sz="1500" i="1" dirty="0" smtClean="0">
                <a:latin typeface="Verdana" pitchFamily="34" charset="0"/>
                <a:ea typeface="Verdana" pitchFamily="34" charset="0"/>
                <a:cs typeface="Verdana" pitchFamily="34" charset="0"/>
              </a:rPr>
              <a:t> </a:t>
            </a:r>
            <a:r>
              <a:rPr lang="fr-FR" sz="1500" dirty="0" smtClean="0">
                <a:latin typeface="Verdana" pitchFamily="34" charset="0"/>
                <a:ea typeface="Verdana" pitchFamily="34" charset="0"/>
                <a:cs typeface="Verdana" pitchFamily="34" charset="0"/>
              </a:rPr>
              <a:t>CPMR </a:t>
            </a:r>
            <a:r>
              <a:rPr lang="fr-FR" sz="1500" dirty="0" err="1">
                <a:latin typeface="Verdana" pitchFamily="34" charset="0"/>
                <a:ea typeface="Verdana" pitchFamily="34" charset="0"/>
                <a:cs typeface="Verdana" pitchFamily="34" charset="0"/>
              </a:rPr>
              <a:t>tool</a:t>
            </a:r>
            <a:r>
              <a:rPr lang="fr-FR" sz="1500" dirty="0">
                <a:latin typeface="Verdana" pitchFamily="34" charset="0"/>
                <a:ea typeface="Verdana" pitchFamily="34" charset="0"/>
                <a:cs typeface="Verdana" pitchFamily="34" charset="0"/>
              </a:rPr>
              <a:t>)</a:t>
            </a:r>
            <a:r>
              <a:rPr lang="fr-FR" sz="1800" dirty="0">
                <a:latin typeface="Verdana" pitchFamily="34" charset="0"/>
                <a:ea typeface="Verdana" pitchFamily="34" charset="0"/>
                <a:cs typeface="Verdana" pitchFamily="34" charset="0"/>
              </a:rPr>
              <a:t> </a:t>
            </a:r>
          </a:p>
          <a:p>
            <a:pPr marL="720000" lvl="2" indent="0">
              <a:buNone/>
            </a:pPr>
            <a:endParaRPr lang="fr-FR" sz="2400" dirty="0">
              <a:latin typeface="Verdana" pitchFamily="34" charset="0"/>
              <a:ea typeface="Verdana" pitchFamily="34" charset="0"/>
              <a:cs typeface="Verdana" pitchFamily="34" charset="0"/>
            </a:endParaRPr>
          </a:p>
          <a:p>
            <a:pPr lvl="1"/>
            <a:endParaRPr lang="fr-FR" dirty="0">
              <a:latin typeface="Times New Roman" pitchFamily="18" charset="0"/>
              <a:cs typeface="Times New Roman" pitchFamily="18" charset="0"/>
            </a:endParaRPr>
          </a:p>
          <a:p>
            <a:pPr lvl="1"/>
            <a:endParaRPr lang="fr-FR" dirty="0">
              <a:latin typeface="Times New Roman" pitchFamily="18" charset="0"/>
              <a:cs typeface="Times New Roman" pitchFamily="18" charset="0"/>
            </a:endParaRPr>
          </a:p>
        </p:txBody>
      </p:sp>
    </p:spTree>
    <p:extLst>
      <p:ext uri="{BB962C8B-B14F-4D97-AF65-F5344CB8AC3E}">
        <p14:creationId xmlns:p14="http://schemas.microsoft.com/office/powerpoint/2010/main" val="5572838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010" y="909881"/>
            <a:ext cx="8281987" cy="861774"/>
          </a:xfrm>
        </p:spPr>
        <p:txBody>
          <a:bodyPr/>
          <a:lstStyle/>
          <a:p>
            <a:pPr algn="ctr"/>
            <a:r>
              <a:rPr lang="fr-FR" dirty="0" smtClean="0"/>
              <a:t>AXIS </a:t>
            </a:r>
            <a:r>
              <a:rPr lang="fr-FR" dirty="0"/>
              <a:t>2 </a:t>
            </a:r>
            <a:r>
              <a:rPr lang="fr-FR" dirty="0">
                <a:solidFill>
                  <a:srgbClr val="C00000"/>
                </a:solidFill>
                <a:latin typeface="Times New Roman" pitchFamily="18" charset="0"/>
                <a:cs typeface="Times New Roman" pitchFamily="18" charset="0"/>
              </a:rPr>
              <a:t>AGENDA (</a:t>
            </a:r>
            <a:r>
              <a:rPr lang="fr-FR" dirty="0" smtClean="0">
                <a:solidFill>
                  <a:srgbClr val="C00000"/>
                </a:solidFill>
                <a:latin typeface="Times New Roman" pitchFamily="18" charset="0"/>
                <a:cs typeface="Times New Roman" pitchFamily="18" charset="0"/>
              </a:rPr>
              <a:t>1/2)</a:t>
            </a:r>
            <a:r>
              <a:rPr lang="fr-FR" dirty="0">
                <a:solidFill>
                  <a:srgbClr val="FF0000"/>
                </a:solidFill>
              </a:rPr>
              <a:t/>
            </a:r>
            <a:br>
              <a:rPr lang="fr-FR" dirty="0">
                <a:solidFill>
                  <a:srgbClr val="FF0000"/>
                </a:solidFill>
              </a:rPr>
            </a:br>
            <a:endParaRPr lang="fr-FR" dirty="0"/>
          </a:p>
        </p:txBody>
      </p:sp>
      <p:sp>
        <p:nvSpPr>
          <p:cNvPr id="3" name="Espace réservé du texte 2"/>
          <p:cNvSpPr>
            <a:spLocks noGrp="1"/>
          </p:cNvSpPr>
          <p:nvPr>
            <p:ph type="body" sz="quarter" idx="12"/>
          </p:nvPr>
        </p:nvSpPr>
        <p:spPr>
          <a:xfrm>
            <a:off x="251520" y="1484784"/>
            <a:ext cx="8712968" cy="5112568"/>
          </a:xfrm>
        </p:spPr>
        <p:txBody>
          <a:bodyPr>
            <a:normAutofit fontScale="25000" lnSpcReduction="20000"/>
          </a:bodyPr>
          <a:lstStyle/>
          <a:p>
            <a:pPr marL="0" lvl="1" indent="0" algn="just">
              <a:buNone/>
            </a:pPr>
            <a:endParaRPr lang="fr-FR" sz="2800" b="1" dirty="0">
              <a:latin typeface="Times New Roman" pitchFamily="18" charset="0"/>
              <a:cs typeface="Times New Roman" pitchFamily="18" charset="0"/>
            </a:endParaRPr>
          </a:p>
          <a:p>
            <a:pPr marL="0" lvl="1" indent="0" algn="just">
              <a:buNone/>
            </a:pPr>
            <a:r>
              <a:rPr lang="fr-FR" sz="6400" b="1" dirty="0" err="1">
                <a:latin typeface="Verdana" pitchFamily="34" charset="0"/>
                <a:ea typeface="Verdana" pitchFamily="34" charset="0"/>
                <a:cs typeface="Verdana" pitchFamily="34" charset="0"/>
              </a:rPr>
              <a:t>Increase</a:t>
            </a:r>
            <a:r>
              <a:rPr lang="fr-FR" sz="6400" b="1" dirty="0">
                <a:latin typeface="Verdana" pitchFamily="34" charset="0"/>
                <a:ea typeface="Verdana" pitchFamily="34" charset="0"/>
                <a:cs typeface="Verdana" pitchFamily="34" charset="0"/>
              </a:rPr>
              <a:t> the </a:t>
            </a:r>
            <a:r>
              <a:rPr lang="fr-FR" sz="6400" b="1" dirty="0" err="1">
                <a:latin typeface="Verdana" pitchFamily="34" charset="0"/>
                <a:ea typeface="Verdana" pitchFamily="34" charset="0"/>
                <a:cs typeface="Verdana" pitchFamily="34" charset="0"/>
              </a:rPr>
              <a:t>possibilities</a:t>
            </a:r>
            <a:r>
              <a:rPr lang="fr-FR" sz="6400" b="1" dirty="0">
                <a:latin typeface="Verdana" pitchFamily="34" charset="0"/>
                <a:ea typeface="Verdana" pitchFamily="34" charset="0"/>
                <a:cs typeface="Verdana" pitchFamily="34" charset="0"/>
              </a:rPr>
              <a:t> for </a:t>
            </a:r>
            <a:r>
              <a:rPr lang="fr-FR" sz="6400" b="1" dirty="0" err="1">
                <a:latin typeface="Verdana" pitchFamily="34" charset="0"/>
                <a:ea typeface="Verdana" pitchFamily="34" charset="0"/>
                <a:cs typeface="Verdana" pitchFamily="34" charset="0"/>
              </a:rPr>
              <a:t>coastal</a:t>
            </a:r>
            <a:r>
              <a:rPr lang="fr-FR" sz="6400" b="1" dirty="0">
                <a:latin typeface="Verdana" pitchFamily="34" charset="0"/>
                <a:ea typeface="Verdana" pitchFamily="34" charset="0"/>
                <a:cs typeface="Verdana" pitchFamily="34" charset="0"/>
              </a:rPr>
              <a:t> </a:t>
            </a:r>
            <a:r>
              <a:rPr lang="fr-FR" sz="6400" b="1" dirty="0" err="1">
                <a:latin typeface="Verdana" pitchFamily="34" charset="0"/>
                <a:ea typeface="Verdana" pitchFamily="34" charset="0"/>
                <a:cs typeface="Verdana" pitchFamily="34" charset="0"/>
              </a:rPr>
              <a:t>bathymetric</a:t>
            </a:r>
            <a:r>
              <a:rPr lang="fr-FR" sz="6400" b="1" dirty="0">
                <a:latin typeface="Verdana" pitchFamily="34" charset="0"/>
                <a:ea typeface="Verdana" pitchFamily="34" charset="0"/>
                <a:cs typeface="Verdana" pitchFamily="34" charset="0"/>
              </a:rPr>
              <a:t> data </a:t>
            </a:r>
            <a:r>
              <a:rPr lang="fr-FR" sz="6400" b="1" dirty="0" err="1">
                <a:latin typeface="Verdana" pitchFamily="34" charset="0"/>
                <a:ea typeface="Verdana" pitchFamily="34" charset="0"/>
                <a:cs typeface="Verdana" pitchFamily="34" charset="0"/>
              </a:rPr>
              <a:t>aquisition</a:t>
            </a:r>
            <a:r>
              <a:rPr lang="fr-FR" sz="6400" b="1" dirty="0">
                <a:latin typeface="Verdana" pitchFamily="34" charset="0"/>
                <a:ea typeface="Verdana" pitchFamily="34" charset="0"/>
                <a:cs typeface="Verdana" pitchFamily="34" charset="0"/>
              </a:rPr>
              <a:t> in the </a:t>
            </a:r>
            <a:r>
              <a:rPr lang="fr-FR" sz="6400" b="1" dirty="0" err="1">
                <a:latin typeface="Verdana" pitchFamily="34" charset="0"/>
                <a:ea typeface="Verdana" pitchFamily="34" charset="0"/>
                <a:cs typeface="Verdana" pitchFamily="34" charset="0"/>
              </a:rPr>
              <a:t>framework</a:t>
            </a:r>
            <a:r>
              <a:rPr lang="fr-FR" sz="6400" b="1" dirty="0">
                <a:latin typeface="Verdana" pitchFamily="34" charset="0"/>
                <a:ea typeface="Verdana" pitchFamily="34" charset="0"/>
                <a:cs typeface="Verdana" pitchFamily="34" charset="0"/>
              </a:rPr>
              <a:t> of the </a:t>
            </a:r>
            <a:r>
              <a:rPr lang="fr-FR" sz="6400" b="1" dirty="0" err="1">
                <a:latin typeface="Verdana" pitchFamily="34" charset="0"/>
                <a:ea typeface="Verdana" pitchFamily="34" charset="0"/>
                <a:cs typeface="Verdana" pitchFamily="34" charset="0"/>
              </a:rPr>
              <a:t>Interreg</a:t>
            </a:r>
            <a:r>
              <a:rPr lang="fr-FR" sz="6400" b="1" dirty="0">
                <a:latin typeface="Verdana" pitchFamily="34" charset="0"/>
                <a:ea typeface="Verdana" pitchFamily="34" charset="0"/>
                <a:cs typeface="Verdana" pitchFamily="34" charset="0"/>
              </a:rPr>
              <a:t> programs</a:t>
            </a:r>
          </a:p>
          <a:p>
            <a:pPr marL="0" lvl="1" indent="0" algn="just">
              <a:buNone/>
            </a:pPr>
            <a:endParaRPr lang="fr-FR" sz="5000" dirty="0">
              <a:latin typeface="Verdana" pitchFamily="34" charset="0"/>
              <a:ea typeface="Verdana" pitchFamily="34" charset="0"/>
              <a:cs typeface="Verdana" pitchFamily="34" charset="0"/>
            </a:endParaRPr>
          </a:p>
          <a:p>
            <a:pPr marL="0" lvl="1" indent="0" algn="just">
              <a:buNone/>
            </a:pPr>
            <a:r>
              <a:rPr lang="fr-FR" sz="6400" b="1" dirty="0">
                <a:latin typeface="Verdana" pitchFamily="34" charset="0"/>
                <a:ea typeface="Verdana" pitchFamily="34" charset="0"/>
                <a:cs typeface="Verdana" pitchFamily="34" charset="0"/>
              </a:rPr>
              <a:t>Sept-</a:t>
            </a:r>
            <a:r>
              <a:rPr lang="fr-FR" sz="6400" b="1" dirty="0" err="1">
                <a:latin typeface="Verdana" pitchFamily="34" charset="0"/>
                <a:ea typeface="Verdana" pitchFamily="34" charset="0"/>
                <a:cs typeface="Verdana" pitchFamily="34" charset="0"/>
              </a:rPr>
              <a:t>Oct</a:t>
            </a:r>
            <a:r>
              <a:rPr lang="fr-FR" sz="6400" b="1" dirty="0">
                <a:latin typeface="Verdana" pitchFamily="34" charset="0"/>
                <a:ea typeface="Verdana" pitchFamily="34" charset="0"/>
                <a:cs typeface="Verdana" pitchFamily="34" charset="0"/>
              </a:rPr>
              <a:t> </a:t>
            </a:r>
            <a:r>
              <a:rPr lang="fr-FR" sz="6400" b="1" dirty="0" smtClean="0">
                <a:latin typeface="Verdana" pitchFamily="34" charset="0"/>
                <a:ea typeface="Verdana" pitchFamily="34" charset="0"/>
                <a:cs typeface="Verdana" pitchFamily="34" charset="0"/>
              </a:rPr>
              <a:t>2016:</a:t>
            </a:r>
            <a:r>
              <a:rPr lang="fr-FR" sz="6400" dirty="0" smtClean="0">
                <a:latin typeface="Verdana" pitchFamily="34" charset="0"/>
                <a:ea typeface="Verdana" pitchFamily="34" charset="0"/>
                <a:cs typeface="Verdana" pitchFamily="34" charset="0"/>
              </a:rPr>
              <a:t> </a:t>
            </a:r>
            <a:r>
              <a:rPr lang="fr-FR" sz="6400" b="1" dirty="0" smtClean="0">
                <a:solidFill>
                  <a:srgbClr val="C00000"/>
                </a:solidFill>
                <a:latin typeface="Verdana" pitchFamily="34" charset="0"/>
                <a:ea typeface="Verdana" pitchFamily="34" charset="0"/>
                <a:cs typeface="Verdana" pitchFamily="34" charset="0"/>
              </a:rPr>
              <a:t>DONE</a:t>
            </a:r>
            <a:endParaRPr lang="fr-FR" sz="6400" b="1" dirty="0">
              <a:solidFill>
                <a:srgbClr val="C00000"/>
              </a:solidFill>
              <a:latin typeface="Verdana" pitchFamily="34" charset="0"/>
              <a:ea typeface="Verdana" pitchFamily="34" charset="0"/>
              <a:cs typeface="Verdana" pitchFamily="34" charset="0"/>
            </a:endParaRPr>
          </a:p>
          <a:p>
            <a:pPr marL="571500" lvl="1" indent="-571500" algn="just">
              <a:spcBef>
                <a:spcPts val="600"/>
              </a:spcBef>
              <a:buFont typeface="Arial" panose="020B0604020202020204" pitchFamily="34" charset="0"/>
              <a:buChar char="•"/>
            </a:pPr>
            <a:r>
              <a:rPr lang="fr-FR" sz="4800" dirty="0" err="1">
                <a:latin typeface="Verdana" pitchFamily="34" charset="0"/>
                <a:ea typeface="Verdana" pitchFamily="34" charset="0"/>
                <a:cs typeface="Verdana" pitchFamily="34" charset="0"/>
              </a:rPr>
              <a:t>Presentation</a:t>
            </a:r>
            <a:r>
              <a:rPr lang="fr-FR" sz="4800" dirty="0">
                <a:latin typeface="Verdana" pitchFamily="34" charset="0"/>
                <a:ea typeface="Verdana" pitchFamily="34" charset="0"/>
                <a:cs typeface="Verdana" pitchFamily="34" charset="0"/>
              </a:rPr>
              <a:t> of the argumentation to the </a:t>
            </a:r>
            <a:r>
              <a:rPr lang="fr-FR" sz="4800" dirty="0" err="1">
                <a:latin typeface="Verdana" pitchFamily="34" charset="0"/>
                <a:ea typeface="Verdana" pitchFamily="34" charset="0"/>
                <a:cs typeface="Verdana" pitchFamily="34" charset="0"/>
              </a:rPr>
              <a:t>concerned</a:t>
            </a:r>
            <a:r>
              <a:rPr lang="fr-FR" sz="4800" dirty="0">
                <a:latin typeface="Verdana" pitchFamily="34" charset="0"/>
                <a:ea typeface="Verdana" pitchFamily="34" charset="0"/>
                <a:cs typeface="Verdana" pitchFamily="34" charset="0"/>
              </a:rPr>
              <a:t> </a:t>
            </a:r>
            <a:r>
              <a:rPr lang="fr-FR" sz="4800" dirty="0" err="1">
                <a:latin typeface="Verdana" pitchFamily="34" charset="0"/>
                <a:ea typeface="Verdana" pitchFamily="34" charset="0"/>
                <a:cs typeface="Verdana" pitchFamily="34" charset="0"/>
              </a:rPr>
              <a:t>DGs</a:t>
            </a:r>
            <a:r>
              <a:rPr lang="fr-FR" sz="4800" dirty="0">
                <a:latin typeface="Verdana" pitchFamily="34" charset="0"/>
                <a:ea typeface="Verdana" pitchFamily="34" charset="0"/>
                <a:cs typeface="Verdana" pitchFamily="34" charset="0"/>
              </a:rPr>
              <a:t> by the </a:t>
            </a:r>
            <a:r>
              <a:rPr lang="fr-FR" sz="4800" dirty="0" err="1">
                <a:latin typeface="Verdana" pitchFamily="34" charset="0"/>
                <a:ea typeface="Verdana" pitchFamily="34" charset="0"/>
                <a:cs typeface="Verdana" pitchFamily="34" charset="0"/>
              </a:rPr>
              <a:t>coordinator</a:t>
            </a:r>
            <a:r>
              <a:rPr lang="fr-FR" sz="4800" dirty="0">
                <a:latin typeface="Verdana" pitchFamily="34" charset="0"/>
                <a:ea typeface="Verdana" pitchFamily="34" charset="0"/>
                <a:cs typeface="Verdana" pitchFamily="34" charset="0"/>
              </a:rPr>
              <a:t> and the </a:t>
            </a:r>
            <a:r>
              <a:rPr lang="fr-FR" sz="4800" dirty="0" smtClean="0">
                <a:latin typeface="Verdana" pitchFamily="34" charset="0"/>
                <a:ea typeface="Verdana" pitchFamily="34" charset="0"/>
                <a:cs typeface="Verdana" pitchFamily="34" charset="0"/>
              </a:rPr>
              <a:t>CPMR</a:t>
            </a:r>
            <a:endParaRPr lang="fr-FR" sz="4800" dirty="0">
              <a:latin typeface="Verdana" pitchFamily="34" charset="0"/>
              <a:ea typeface="Verdana" pitchFamily="34" charset="0"/>
              <a:cs typeface="Verdana" pitchFamily="34" charset="0"/>
            </a:endParaRPr>
          </a:p>
          <a:p>
            <a:pPr marL="0" lvl="1" indent="0" algn="just">
              <a:buNone/>
            </a:pPr>
            <a:endParaRPr lang="fr-FR" sz="4900" b="1" dirty="0">
              <a:latin typeface="Verdana" pitchFamily="34" charset="0"/>
              <a:ea typeface="Verdana" pitchFamily="34" charset="0"/>
              <a:cs typeface="Verdana" pitchFamily="34" charset="0"/>
            </a:endParaRPr>
          </a:p>
          <a:p>
            <a:pPr marL="0" lvl="1" indent="0" algn="just">
              <a:buNone/>
            </a:pPr>
            <a:r>
              <a:rPr lang="fr-FR" sz="6400" b="1" dirty="0" err="1" smtClean="0">
                <a:latin typeface="Verdana" pitchFamily="34" charset="0"/>
                <a:ea typeface="Verdana" pitchFamily="34" charset="0"/>
                <a:cs typeface="Verdana" pitchFamily="34" charset="0"/>
              </a:rPr>
              <a:t>Oct</a:t>
            </a:r>
            <a:r>
              <a:rPr lang="fr-FR" sz="6400" b="1" dirty="0" smtClean="0">
                <a:latin typeface="Verdana" pitchFamily="34" charset="0"/>
                <a:ea typeface="Verdana" pitchFamily="34" charset="0"/>
                <a:cs typeface="Verdana" pitchFamily="34" charset="0"/>
              </a:rPr>
              <a:t> 2016:</a:t>
            </a:r>
            <a:r>
              <a:rPr lang="fr-FR" sz="6400" dirty="0" smtClean="0">
                <a:latin typeface="Verdana" pitchFamily="34" charset="0"/>
                <a:ea typeface="Verdana" pitchFamily="34" charset="0"/>
                <a:cs typeface="Verdana" pitchFamily="34" charset="0"/>
              </a:rPr>
              <a:t> </a:t>
            </a:r>
            <a:r>
              <a:rPr lang="fr-FR" sz="6400" b="1" dirty="0" smtClean="0">
                <a:solidFill>
                  <a:srgbClr val="C00000"/>
                </a:solidFill>
                <a:latin typeface="Verdana" pitchFamily="34" charset="0"/>
                <a:ea typeface="Verdana" pitchFamily="34" charset="0"/>
                <a:cs typeface="Verdana" pitchFamily="34" charset="0"/>
              </a:rPr>
              <a:t>DONE</a:t>
            </a:r>
            <a:endParaRPr lang="fr-FR" sz="6400" dirty="0" smtClean="0">
              <a:latin typeface="Verdana" pitchFamily="34" charset="0"/>
              <a:ea typeface="Verdana" pitchFamily="34" charset="0"/>
              <a:cs typeface="Verdana" pitchFamily="34" charset="0"/>
            </a:endParaRPr>
          </a:p>
          <a:p>
            <a:pPr marL="571500" lvl="1" indent="-571500" algn="just">
              <a:spcBef>
                <a:spcPts val="600"/>
              </a:spcBef>
            </a:pPr>
            <a:r>
              <a:rPr lang="fr-FR" sz="4800" dirty="0" err="1" smtClean="0">
                <a:latin typeface="Verdana" pitchFamily="34" charset="0"/>
                <a:ea typeface="Verdana" pitchFamily="34" charset="0"/>
                <a:cs typeface="Verdana" pitchFamily="34" charset="0"/>
              </a:rPr>
              <a:t>Presentation</a:t>
            </a:r>
            <a:r>
              <a:rPr lang="fr-FR" sz="4800" dirty="0" smtClean="0">
                <a:latin typeface="Verdana" pitchFamily="34" charset="0"/>
                <a:ea typeface="Verdana" pitchFamily="34" charset="0"/>
                <a:cs typeface="Verdana" pitchFamily="34" charset="0"/>
              </a:rPr>
              <a:t> </a:t>
            </a:r>
            <a:r>
              <a:rPr lang="fr-FR" sz="4800" dirty="0" err="1">
                <a:latin typeface="Verdana" pitchFamily="34" charset="0"/>
                <a:ea typeface="Verdana" pitchFamily="34" charset="0"/>
                <a:cs typeface="Verdana" pitchFamily="34" charset="0"/>
              </a:rPr>
              <a:t>during</a:t>
            </a:r>
            <a:r>
              <a:rPr lang="fr-FR" sz="4800" dirty="0">
                <a:latin typeface="Verdana" pitchFamily="34" charset="0"/>
                <a:ea typeface="Verdana" pitchFamily="34" charset="0"/>
                <a:cs typeface="Verdana" pitchFamily="34" charset="0"/>
              </a:rPr>
              <a:t> the Open </a:t>
            </a:r>
            <a:r>
              <a:rPr lang="fr-FR" sz="4800" dirty="0" err="1" smtClean="0">
                <a:latin typeface="Verdana" pitchFamily="34" charset="0"/>
                <a:ea typeface="Verdana" pitchFamily="34" charset="0"/>
                <a:cs typeface="Verdana" pitchFamily="34" charset="0"/>
              </a:rPr>
              <a:t>Days</a:t>
            </a:r>
            <a:r>
              <a:rPr lang="fr-FR" sz="4800" dirty="0" smtClean="0">
                <a:latin typeface="Verdana" pitchFamily="34" charset="0"/>
                <a:ea typeface="Verdana" pitchFamily="34" charset="0"/>
                <a:cs typeface="Verdana" pitchFamily="34" charset="0"/>
              </a:rPr>
              <a:t> (13th </a:t>
            </a:r>
            <a:r>
              <a:rPr lang="fr-FR" sz="4800" dirty="0" err="1" smtClean="0">
                <a:latin typeface="Verdana" pitchFamily="34" charset="0"/>
                <a:ea typeface="Verdana" pitchFamily="34" charset="0"/>
                <a:cs typeface="Verdana" pitchFamily="34" charset="0"/>
              </a:rPr>
              <a:t>october</a:t>
            </a:r>
            <a:r>
              <a:rPr lang="fr-FR" sz="4800" dirty="0" smtClean="0">
                <a:latin typeface="Verdana" pitchFamily="34" charset="0"/>
                <a:ea typeface="Verdana" pitchFamily="34" charset="0"/>
                <a:cs typeface="Verdana" pitchFamily="34" charset="0"/>
              </a:rPr>
              <a:t> 11-13h30 </a:t>
            </a:r>
            <a:r>
              <a:rPr lang="fr-FR" sz="4800" dirty="0" err="1" smtClean="0">
                <a:latin typeface="Verdana" pitchFamily="34" charset="0"/>
                <a:ea typeface="Verdana" pitchFamily="34" charset="0"/>
                <a:cs typeface="Verdana" pitchFamily="34" charset="0"/>
              </a:rPr>
              <a:t>Comittee</a:t>
            </a:r>
            <a:r>
              <a:rPr lang="fr-FR" sz="4800" dirty="0" smtClean="0">
                <a:latin typeface="Verdana" pitchFamily="34" charset="0"/>
                <a:ea typeface="Verdana" pitchFamily="34" charset="0"/>
                <a:cs typeface="Verdana" pitchFamily="34" charset="0"/>
              </a:rPr>
              <a:t> of </a:t>
            </a:r>
            <a:r>
              <a:rPr lang="fr-FR" sz="4800" dirty="0" err="1" smtClean="0">
                <a:latin typeface="Verdana" pitchFamily="34" charset="0"/>
                <a:ea typeface="Verdana" pitchFamily="34" charset="0"/>
                <a:cs typeface="Verdana" pitchFamily="34" charset="0"/>
              </a:rPr>
              <a:t>Regions</a:t>
            </a:r>
            <a:r>
              <a:rPr lang="fr-FR" sz="4800" dirty="0" smtClean="0">
                <a:latin typeface="Verdana" pitchFamily="34" charset="0"/>
                <a:ea typeface="Verdana" pitchFamily="34" charset="0"/>
                <a:cs typeface="Verdana" pitchFamily="34" charset="0"/>
              </a:rPr>
              <a:t> Brussels)</a:t>
            </a:r>
            <a:endParaRPr lang="fr-FR" sz="4800" dirty="0">
              <a:latin typeface="Verdana" pitchFamily="34" charset="0"/>
              <a:ea typeface="Verdana" pitchFamily="34" charset="0"/>
              <a:cs typeface="Verdana" pitchFamily="34" charset="0"/>
            </a:endParaRPr>
          </a:p>
          <a:p>
            <a:pPr marL="571500" lvl="1" indent="-571500" algn="just">
              <a:spcBef>
                <a:spcPts val="600"/>
              </a:spcBef>
            </a:pPr>
            <a:r>
              <a:rPr lang="fr-FR" sz="4800" dirty="0">
                <a:latin typeface="Verdana" pitchFamily="34" charset="0"/>
                <a:ea typeface="Verdana" pitchFamily="34" charset="0"/>
                <a:cs typeface="Verdana" pitchFamily="34" charset="0"/>
              </a:rPr>
              <a:t>Meeting </a:t>
            </a:r>
            <a:r>
              <a:rPr lang="fr-FR" sz="4800" dirty="0" err="1">
                <a:latin typeface="Verdana" pitchFamily="34" charset="0"/>
                <a:ea typeface="Verdana" pitchFamily="34" charset="0"/>
                <a:cs typeface="Verdana" pitchFamily="34" charset="0"/>
              </a:rPr>
              <a:t>with</a:t>
            </a:r>
            <a:r>
              <a:rPr lang="fr-FR" sz="4800" dirty="0">
                <a:latin typeface="Verdana" pitchFamily="34" charset="0"/>
                <a:ea typeface="Verdana" pitchFamily="34" charset="0"/>
                <a:cs typeface="Verdana" pitchFamily="34" charset="0"/>
              </a:rPr>
              <a:t> EU </a:t>
            </a:r>
            <a:r>
              <a:rPr lang="fr-FR" sz="4800" dirty="0" err="1">
                <a:latin typeface="Verdana" pitchFamily="34" charset="0"/>
                <a:ea typeface="Verdana" pitchFamily="34" charset="0"/>
                <a:cs typeface="Verdana" pitchFamily="34" charset="0"/>
              </a:rPr>
              <a:t>HOs</a:t>
            </a:r>
            <a:r>
              <a:rPr lang="fr-FR" sz="4800" dirty="0">
                <a:latin typeface="Verdana" pitchFamily="34" charset="0"/>
                <a:ea typeface="Verdana" pitchFamily="34" charset="0"/>
                <a:cs typeface="Verdana" pitchFamily="34" charset="0"/>
              </a:rPr>
              <a:t> (about international standards, validation of data, </a:t>
            </a:r>
            <a:r>
              <a:rPr lang="fr-FR" sz="4800" dirty="0" err="1">
                <a:latin typeface="Verdana" pitchFamily="34" charset="0"/>
                <a:ea typeface="Verdana" pitchFamily="34" charset="0"/>
                <a:cs typeface="Verdana" pitchFamily="34" charset="0"/>
              </a:rPr>
              <a:t>common</a:t>
            </a:r>
            <a:r>
              <a:rPr lang="fr-FR" sz="4800" dirty="0">
                <a:latin typeface="Verdana" pitchFamily="34" charset="0"/>
                <a:ea typeface="Verdana" pitchFamily="34" charset="0"/>
                <a:cs typeface="Verdana" pitchFamily="34" charset="0"/>
              </a:rPr>
              <a:t> acquisition)</a:t>
            </a:r>
          </a:p>
          <a:p>
            <a:pPr marL="0" lvl="1" indent="0" algn="just">
              <a:buNone/>
            </a:pPr>
            <a:endParaRPr lang="en-US" sz="4900" dirty="0">
              <a:latin typeface="Verdana" pitchFamily="34" charset="0"/>
              <a:ea typeface="Verdana" pitchFamily="34" charset="0"/>
              <a:cs typeface="Verdana" pitchFamily="34" charset="0"/>
            </a:endParaRPr>
          </a:p>
          <a:p>
            <a:pPr marL="0" lvl="1" indent="0" algn="just">
              <a:buNone/>
            </a:pPr>
            <a:r>
              <a:rPr lang="fr-FR" sz="6400" b="1" dirty="0" err="1">
                <a:latin typeface="Verdana" pitchFamily="34" charset="0"/>
                <a:ea typeface="Verdana" pitchFamily="34" charset="0"/>
                <a:cs typeface="Verdana" pitchFamily="34" charset="0"/>
              </a:rPr>
              <a:t>Dec</a:t>
            </a:r>
            <a:r>
              <a:rPr lang="fr-FR" sz="6400" b="1" dirty="0">
                <a:latin typeface="Verdana" pitchFamily="34" charset="0"/>
                <a:ea typeface="Verdana" pitchFamily="34" charset="0"/>
                <a:cs typeface="Verdana" pitchFamily="34" charset="0"/>
              </a:rPr>
              <a:t> </a:t>
            </a:r>
            <a:r>
              <a:rPr lang="fr-FR" sz="6400" b="1" dirty="0" smtClean="0">
                <a:latin typeface="Verdana" pitchFamily="34" charset="0"/>
                <a:ea typeface="Verdana" pitchFamily="34" charset="0"/>
                <a:cs typeface="Verdana" pitchFamily="34" charset="0"/>
              </a:rPr>
              <a:t>2016: </a:t>
            </a:r>
            <a:r>
              <a:rPr lang="fr-FR" sz="6400" b="1" dirty="0" smtClean="0">
                <a:solidFill>
                  <a:srgbClr val="C00000"/>
                </a:solidFill>
                <a:latin typeface="Verdana" pitchFamily="34" charset="0"/>
                <a:ea typeface="Verdana" pitchFamily="34" charset="0"/>
                <a:cs typeface="Verdana" pitchFamily="34" charset="0"/>
              </a:rPr>
              <a:t>TODAY</a:t>
            </a:r>
            <a:endParaRPr lang="fr-FR" sz="6400" dirty="0">
              <a:latin typeface="Verdana" pitchFamily="34" charset="0"/>
              <a:ea typeface="Verdana" pitchFamily="34" charset="0"/>
              <a:cs typeface="Verdana" pitchFamily="34" charset="0"/>
            </a:endParaRPr>
          </a:p>
          <a:p>
            <a:pPr marL="571500" lvl="1" indent="-571500" algn="just">
              <a:spcBef>
                <a:spcPts val="600"/>
              </a:spcBef>
            </a:pPr>
            <a:r>
              <a:rPr lang="fr-FR" sz="4900" dirty="0" err="1">
                <a:latin typeface="Verdana" pitchFamily="34" charset="0"/>
                <a:ea typeface="Verdana" pitchFamily="34" charset="0"/>
                <a:cs typeface="Verdana" pitchFamily="34" charset="0"/>
              </a:rPr>
              <a:t>Presentation</a:t>
            </a:r>
            <a:r>
              <a:rPr lang="fr-FR" sz="4900" dirty="0">
                <a:latin typeface="Verdana" pitchFamily="34" charset="0"/>
                <a:ea typeface="Verdana" pitchFamily="34" charset="0"/>
                <a:cs typeface="Verdana" pitchFamily="34" charset="0"/>
              </a:rPr>
              <a:t> of </a:t>
            </a:r>
            <a:r>
              <a:rPr lang="fr-FR" sz="4900" dirty="0" err="1">
                <a:latin typeface="Verdana" pitchFamily="34" charset="0"/>
                <a:ea typeface="Verdana" pitchFamily="34" charset="0"/>
                <a:cs typeface="Verdana" pitchFamily="34" charset="0"/>
              </a:rPr>
              <a:t>these</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results</a:t>
            </a:r>
            <a:r>
              <a:rPr lang="fr-FR" sz="4900" dirty="0">
                <a:latin typeface="Verdana" pitchFamily="34" charset="0"/>
                <a:ea typeface="Verdana" pitchFamily="34" charset="0"/>
                <a:cs typeface="Verdana" pitchFamily="34" charset="0"/>
              </a:rPr>
              <a:t> to the DG MARE and </a:t>
            </a:r>
            <a:r>
              <a:rPr lang="fr-FR" sz="4900" dirty="0" err="1">
                <a:latin typeface="Verdana" pitchFamily="34" charset="0"/>
                <a:ea typeface="Verdana" pitchFamily="34" charset="0"/>
                <a:cs typeface="Verdana" pitchFamily="34" charset="0"/>
              </a:rPr>
              <a:t>other</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DGs</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during</a:t>
            </a:r>
            <a:r>
              <a:rPr lang="fr-FR" sz="4900" dirty="0">
                <a:latin typeface="Verdana" pitchFamily="34" charset="0"/>
                <a:ea typeface="Verdana" pitchFamily="34" charset="0"/>
                <a:cs typeface="Verdana" pitchFamily="34" charset="0"/>
              </a:rPr>
              <a:t> the last </a:t>
            </a:r>
            <a:r>
              <a:rPr lang="fr-FR" sz="4900" dirty="0" err="1">
                <a:latin typeface="Verdana" pitchFamily="34" charset="0"/>
                <a:ea typeface="Verdana" pitchFamily="34" charset="0"/>
                <a:cs typeface="Verdana" pitchFamily="34" charset="0"/>
              </a:rPr>
              <a:t>Coastal</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Mapping</a:t>
            </a:r>
            <a:r>
              <a:rPr lang="fr-FR" sz="4900" dirty="0">
                <a:latin typeface="Verdana" pitchFamily="34" charset="0"/>
                <a:ea typeface="Verdana" pitchFamily="34" charset="0"/>
                <a:cs typeface="Verdana" pitchFamily="34" charset="0"/>
              </a:rPr>
              <a:t> meeting </a:t>
            </a:r>
            <a:r>
              <a:rPr lang="fr-FR" sz="4900" dirty="0" smtClean="0">
                <a:latin typeface="Verdana" pitchFamily="34" charset="0"/>
                <a:ea typeface="Verdana" pitchFamily="34" charset="0"/>
                <a:cs typeface="Verdana" pitchFamily="34" charset="0"/>
              </a:rPr>
              <a:t>; 8 </a:t>
            </a:r>
            <a:r>
              <a:rPr lang="fr-FR" sz="4900" dirty="0" err="1" smtClean="0">
                <a:latin typeface="Verdana" pitchFamily="34" charset="0"/>
                <a:ea typeface="Verdana" pitchFamily="34" charset="0"/>
                <a:cs typeface="Verdana" pitchFamily="34" charset="0"/>
              </a:rPr>
              <a:t>December</a:t>
            </a:r>
            <a:endParaRPr lang="fr-FR" sz="4900" b="1" dirty="0">
              <a:solidFill>
                <a:srgbClr val="C00000"/>
              </a:solidFill>
              <a:latin typeface="Verdana" pitchFamily="34" charset="0"/>
              <a:ea typeface="Verdana" pitchFamily="34" charset="0"/>
              <a:cs typeface="Verdana" pitchFamily="34" charset="0"/>
            </a:endParaRPr>
          </a:p>
          <a:p>
            <a:pPr marL="0" lvl="1" indent="0" algn="just">
              <a:buNone/>
            </a:pPr>
            <a:endParaRPr lang="fr-FR" sz="4900" dirty="0">
              <a:latin typeface="Verdana" pitchFamily="34" charset="0"/>
              <a:ea typeface="Verdana" pitchFamily="34" charset="0"/>
              <a:cs typeface="Verdana" pitchFamily="34" charset="0"/>
            </a:endParaRPr>
          </a:p>
          <a:p>
            <a:pPr marL="0" lvl="1" indent="0" algn="just">
              <a:buNone/>
            </a:pPr>
            <a:r>
              <a:rPr lang="fr-FR" sz="6400" b="1" dirty="0" smtClean="0">
                <a:latin typeface="Verdana" pitchFamily="34" charset="0"/>
                <a:ea typeface="Verdana" pitchFamily="34" charset="0"/>
                <a:cs typeface="Verdana" pitchFamily="34" charset="0"/>
              </a:rPr>
              <a:t>7 </a:t>
            </a:r>
            <a:r>
              <a:rPr lang="fr-FR" sz="6400" b="1" dirty="0" err="1" smtClean="0">
                <a:latin typeface="Verdana" pitchFamily="34" charset="0"/>
                <a:ea typeface="Verdana" pitchFamily="34" charset="0"/>
                <a:cs typeface="Verdana" pitchFamily="34" charset="0"/>
              </a:rPr>
              <a:t>Feb</a:t>
            </a:r>
            <a:r>
              <a:rPr lang="fr-FR" sz="6400" b="1" dirty="0" smtClean="0">
                <a:latin typeface="Verdana" pitchFamily="34" charset="0"/>
                <a:ea typeface="Verdana" pitchFamily="34" charset="0"/>
                <a:cs typeface="Verdana" pitchFamily="34" charset="0"/>
              </a:rPr>
              <a:t> 2017:</a:t>
            </a:r>
            <a:endParaRPr lang="fr-FR" sz="6400" b="1" dirty="0">
              <a:latin typeface="Verdana" pitchFamily="34" charset="0"/>
              <a:ea typeface="Verdana" pitchFamily="34" charset="0"/>
              <a:cs typeface="Verdana" pitchFamily="34" charset="0"/>
            </a:endParaRPr>
          </a:p>
          <a:p>
            <a:pPr marL="571500" lvl="1" indent="-571500" algn="just">
              <a:spcBef>
                <a:spcPts val="600"/>
              </a:spcBef>
            </a:pPr>
            <a:r>
              <a:rPr lang="fr-FR" sz="4900" dirty="0" err="1">
                <a:latin typeface="Verdana" pitchFamily="34" charset="0"/>
                <a:ea typeface="Verdana" pitchFamily="34" charset="0"/>
                <a:cs typeface="Verdana" pitchFamily="34" charset="0"/>
              </a:rPr>
              <a:t>Stakeholders</a:t>
            </a:r>
            <a:r>
              <a:rPr lang="fr-FR" sz="4900" dirty="0">
                <a:latin typeface="Verdana" pitchFamily="34" charset="0"/>
                <a:ea typeface="Verdana" pitchFamily="34" charset="0"/>
                <a:cs typeface="Verdana" pitchFamily="34" charset="0"/>
              </a:rPr>
              <a:t> meeting to </a:t>
            </a:r>
            <a:r>
              <a:rPr lang="fr-FR" sz="4900" dirty="0" err="1">
                <a:latin typeface="Verdana" pitchFamily="34" charset="0"/>
                <a:ea typeface="Verdana" pitchFamily="34" charset="0"/>
                <a:cs typeface="Verdana" pitchFamily="34" charset="0"/>
              </a:rPr>
              <a:t>present</a:t>
            </a:r>
            <a:r>
              <a:rPr lang="fr-FR" sz="4900" dirty="0">
                <a:latin typeface="Verdana" pitchFamily="34" charset="0"/>
                <a:ea typeface="Verdana" pitchFamily="34" charset="0"/>
                <a:cs typeface="Verdana" pitchFamily="34" charset="0"/>
              </a:rPr>
              <a:t> the </a:t>
            </a:r>
            <a:r>
              <a:rPr lang="fr-FR" sz="4900" dirty="0" err="1">
                <a:latin typeface="Verdana" pitchFamily="34" charset="0"/>
                <a:ea typeface="Verdana" pitchFamily="34" charset="0"/>
                <a:cs typeface="Verdana" pitchFamily="34" charset="0"/>
              </a:rPr>
              <a:t>results</a:t>
            </a:r>
            <a:r>
              <a:rPr lang="fr-FR" sz="4900" dirty="0">
                <a:latin typeface="Verdana" pitchFamily="34" charset="0"/>
                <a:ea typeface="Verdana" pitchFamily="34" charset="0"/>
                <a:cs typeface="Verdana" pitchFamily="34" charset="0"/>
              </a:rPr>
              <a:t> and </a:t>
            </a:r>
            <a:r>
              <a:rPr lang="fr-FR" sz="4900" dirty="0" err="1">
                <a:latin typeface="Verdana" pitchFamily="34" charset="0"/>
                <a:ea typeface="Verdana" pitchFamily="34" charset="0"/>
                <a:cs typeface="Verdana" pitchFamily="34" charset="0"/>
              </a:rPr>
              <a:t>prepare</a:t>
            </a:r>
            <a:r>
              <a:rPr lang="fr-FR" sz="4900" dirty="0">
                <a:latin typeface="Verdana" pitchFamily="34" charset="0"/>
                <a:ea typeface="Verdana" pitchFamily="34" charset="0"/>
                <a:cs typeface="Verdana" pitchFamily="34" charset="0"/>
              </a:rPr>
              <a:t> the </a:t>
            </a:r>
            <a:r>
              <a:rPr lang="fr-FR" sz="4900" dirty="0" err="1">
                <a:latin typeface="Verdana" pitchFamily="34" charset="0"/>
                <a:ea typeface="Verdana" pitchFamily="34" charset="0"/>
                <a:cs typeface="Verdana" pitchFamily="34" charset="0"/>
              </a:rPr>
              <a:t>next</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step</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with</a:t>
            </a:r>
            <a:r>
              <a:rPr lang="fr-FR" sz="4900" dirty="0">
                <a:latin typeface="Verdana" pitchFamily="34" charset="0"/>
                <a:ea typeface="Verdana" pitchFamily="34" charset="0"/>
                <a:cs typeface="Verdana" pitchFamily="34" charset="0"/>
              </a:rPr>
              <a:t> the </a:t>
            </a:r>
            <a:r>
              <a:rPr lang="fr-FR" sz="4900" dirty="0" err="1">
                <a:latin typeface="Verdana" pitchFamily="34" charset="0"/>
                <a:ea typeface="Verdana" pitchFamily="34" charset="0"/>
                <a:cs typeface="Verdana" pitchFamily="34" charset="0"/>
              </a:rPr>
              <a:t>persons</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responsible</a:t>
            </a:r>
            <a:r>
              <a:rPr lang="fr-FR" sz="4900" dirty="0">
                <a:latin typeface="Verdana" pitchFamily="34" charset="0"/>
                <a:ea typeface="Verdana" pitchFamily="34" charset="0"/>
                <a:cs typeface="Verdana" pitchFamily="34" charset="0"/>
              </a:rPr>
              <a:t> for </a:t>
            </a:r>
            <a:r>
              <a:rPr lang="fr-FR" sz="4900" dirty="0" err="1">
                <a:latin typeface="Verdana" pitchFamily="34" charset="0"/>
                <a:ea typeface="Verdana" pitchFamily="34" charset="0"/>
                <a:cs typeface="Verdana" pitchFamily="34" charset="0"/>
              </a:rPr>
              <a:t>coastal</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mapping</a:t>
            </a:r>
            <a:r>
              <a:rPr lang="fr-FR" sz="4900" dirty="0">
                <a:latin typeface="Verdana" pitchFamily="34" charset="0"/>
                <a:ea typeface="Verdana" pitchFamily="34" charset="0"/>
                <a:cs typeface="Verdana" pitchFamily="34" charset="0"/>
              </a:rPr>
              <a:t> organisations, </a:t>
            </a:r>
            <a:r>
              <a:rPr lang="fr-FR" sz="4900" dirty="0" err="1">
                <a:latin typeface="Verdana" pitchFamily="34" charset="0"/>
                <a:ea typeface="Verdana" pitchFamily="34" charset="0"/>
                <a:cs typeface="Verdana" pitchFamily="34" charset="0"/>
              </a:rPr>
              <a:t>parlementarians</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Searica</a:t>
            </a:r>
            <a:r>
              <a:rPr lang="fr-FR" sz="4900" dirty="0">
                <a:latin typeface="Verdana" pitchFamily="34" charset="0"/>
                <a:ea typeface="Verdana" pitchFamily="34" charset="0"/>
                <a:cs typeface="Verdana" pitchFamily="34" charset="0"/>
              </a:rPr>
              <a:t>), </a:t>
            </a:r>
            <a:r>
              <a:rPr lang="fr-FR" sz="4900" dirty="0" err="1" smtClean="0">
                <a:latin typeface="Verdana" pitchFamily="34" charset="0"/>
                <a:ea typeface="Verdana" pitchFamily="34" charset="0"/>
                <a:cs typeface="Verdana" pitchFamily="34" charset="0"/>
              </a:rPr>
              <a:t>DGs</a:t>
            </a:r>
            <a:endParaRPr lang="fr-FR" sz="4900" dirty="0" smtClean="0">
              <a:latin typeface="Verdana" pitchFamily="34" charset="0"/>
              <a:ea typeface="Verdana" pitchFamily="34" charset="0"/>
              <a:cs typeface="Verdana" pitchFamily="34" charset="0"/>
            </a:endParaRPr>
          </a:p>
          <a:p>
            <a:pPr marL="0" lvl="1" indent="0" algn="just">
              <a:buNone/>
            </a:pPr>
            <a:endParaRPr lang="fr-FR" sz="4900" dirty="0" smtClean="0">
              <a:latin typeface="Verdana" pitchFamily="34" charset="0"/>
              <a:ea typeface="Verdana" pitchFamily="34" charset="0"/>
              <a:cs typeface="Verdana" pitchFamily="34" charset="0"/>
            </a:endParaRPr>
          </a:p>
          <a:p>
            <a:pPr marL="0" lvl="1" indent="0" algn="just">
              <a:buNone/>
            </a:pPr>
            <a:r>
              <a:rPr lang="fr-FR" sz="6400" b="1" dirty="0" smtClean="0">
                <a:latin typeface="Verdana" pitchFamily="34" charset="0"/>
                <a:ea typeface="Verdana" pitchFamily="34" charset="0"/>
                <a:cs typeface="Verdana" pitchFamily="34" charset="0"/>
              </a:rPr>
              <a:t>1st </a:t>
            </a:r>
            <a:r>
              <a:rPr lang="fr-FR" sz="6400" b="1" dirty="0" err="1" smtClean="0">
                <a:latin typeface="Verdana" pitchFamily="34" charset="0"/>
                <a:ea typeface="Verdana" pitchFamily="34" charset="0"/>
                <a:cs typeface="Verdana" pitchFamily="34" charset="0"/>
              </a:rPr>
              <a:t>Semester</a:t>
            </a:r>
            <a:r>
              <a:rPr lang="fr-FR" sz="6400" b="1" dirty="0" smtClean="0">
                <a:latin typeface="Verdana" pitchFamily="34" charset="0"/>
                <a:ea typeface="Verdana" pitchFamily="34" charset="0"/>
                <a:cs typeface="Verdana" pitchFamily="34" charset="0"/>
              </a:rPr>
              <a:t> 2017:</a:t>
            </a:r>
            <a:endParaRPr lang="fr-FR" sz="6400" b="1" dirty="0">
              <a:latin typeface="Verdana" pitchFamily="34" charset="0"/>
              <a:ea typeface="Verdana" pitchFamily="34" charset="0"/>
              <a:cs typeface="Verdana" pitchFamily="34" charset="0"/>
            </a:endParaRPr>
          </a:p>
          <a:p>
            <a:pPr marL="0" lvl="1" indent="0" algn="just">
              <a:spcBef>
                <a:spcPts val="600"/>
              </a:spcBef>
              <a:buNone/>
            </a:pPr>
            <a:r>
              <a:rPr lang="fr-FR" sz="4900" dirty="0" err="1">
                <a:latin typeface="Verdana" pitchFamily="34" charset="0"/>
                <a:ea typeface="Verdana" pitchFamily="34" charset="0"/>
                <a:cs typeface="Verdana" pitchFamily="34" charset="0"/>
              </a:rPr>
              <a:t>Presentation</a:t>
            </a:r>
            <a:r>
              <a:rPr lang="fr-FR" sz="4900" dirty="0">
                <a:latin typeface="Verdana" pitchFamily="34" charset="0"/>
                <a:ea typeface="Verdana" pitchFamily="34" charset="0"/>
                <a:cs typeface="Verdana" pitchFamily="34" charset="0"/>
              </a:rPr>
              <a:t> to major transnational </a:t>
            </a:r>
            <a:r>
              <a:rPr lang="fr-FR" sz="4900" dirty="0" err="1">
                <a:latin typeface="Verdana" pitchFamily="34" charset="0"/>
                <a:ea typeface="Verdana" pitchFamily="34" charset="0"/>
                <a:cs typeface="Verdana" pitchFamily="34" charset="0"/>
              </a:rPr>
              <a:t>secretariat</a:t>
            </a:r>
            <a:r>
              <a:rPr lang="fr-FR" sz="4900" dirty="0">
                <a:latin typeface="Verdana" pitchFamily="34" charset="0"/>
                <a:ea typeface="Verdana" pitchFamily="34" charset="0"/>
                <a:cs typeface="Verdana" pitchFamily="34" charset="0"/>
              </a:rPr>
              <a:t> of  EU programs in </a:t>
            </a:r>
            <a:r>
              <a:rPr lang="fr-FR" sz="4900" dirty="0" err="1">
                <a:latin typeface="Verdana" pitchFamily="34" charset="0"/>
                <a:ea typeface="Verdana" pitchFamily="34" charset="0"/>
                <a:cs typeface="Verdana" pitchFamily="34" charset="0"/>
              </a:rPr>
              <a:t>order</a:t>
            </a:r>
            <a:r>
              <a:rPr lang="fr-FR" sz="4900" dirty="0">
                <a:latin typeface="Verdana" pitchFamily="34" charset="0"/>
                <a:ea typeface="Verdana" pitchFamily="34" charset="0"/>
                <a:cs typeface="Verdana" pitchFamily="34" charset="0"/>
              </a:rPr>
              <a:t> to </a:t>
            </a:r>
            <a:r>
              <a:rPr lang="fr-FR" sz="4900" dirty="0" err="1">
                <a:latin typeface="Verdana" pitchFamily="34" charset="0"/>
                <a:ea typeface="Verdana" pitchFamily="34" charset="0"/>
                <a:cs typeface="Verdana" pitchFamily="34" charset="0"/>
              </a:rPr>
              <a:t>find</a:t>
            </a:r>
            <a:r>
              <a:rPr lang="fr-FR" sz="4900" dirty="0">
                <a:latin typeface="Verdana" pitchFamily="34" charset="0"/>
                <a:ea typeface="Verdana" pitchFamily="34" charset="0"/>
                <a:cs typeface="Verdana" pitchFamily="34" charset="0"/>
              </a:rPr>
              <a:t> a </a:t>
            </a:r>
            <a:r>
              <a:rPr lang="fr-FR" sz="4900" dirty="0" err="1">
                <a:latin typeface="Verdana" pitchFamily="34" charset="0"/>
                <a:ea typeface="Verdana" pitchFamily="34" charset="0"/>
                <a:cs typeface="Verdana" pitchFamily="34" charset="0"/>
              </a:rPr>
              <a:t>way</a:t>
            </a:r>
            <a:r>
              <a:rPr lang="fr-FR" sz="4900" dirty="0">
                <a:latin typeface="Verdana" pitchFamily="34" charset="0"/>
                <a:ea typeface="Verdana" pitchFamily="34" charset="0"/>
                <a:cs typeface="Verdana" pitchFamily="34" charset="0"/>
              </a:rPr>
              <a:t> </a:t>
            </a:r>
            <a:r>
              <a:rPr lang="fr-FR" sz="4900" dirty="0" smtClean="0">
                <a:latin typeface="Verdana" pitchFamily="34" charset="0"/>
                <a:ea typeface="Verdana" pitchFamily="34" charset="0"/>
                <a:cs typeface="Verdana" pitchFamily="34" charset="0"/>
              </a:rPr>
              <a:t>to:</a:t>
            </a:r>
            <a:endParaRPr lang="fr-FR" sz="4900" dirty="0">
              <a:latin typeface="Verdana" pitchFamily="34" charset="0"/>
              <a:ea typeface="Verdana" pitchFamily="34" charset="0"/>
              <a:cs typeface="Verdana" pitchFamily="34" charset="0"/>
            </a:endParaRPr>
          </a:p>
          <a:p>
            <a:pPr marL="571500" lvl="1" indent="-571500" algn="just">
              <a:spcBef>
                <a:spcPts val="600"/>
              </a:spcBef>
            </a:pPr>
            <a:r>
              <a:rPr lang="fr-FR" sz="4900" dirty="0" err="1">
                <a:latin typeface="Verdana" pitchFamily="34" charset="0"/>
                <a:ea typeface="Verdana" pitchFamily="34" charset="0"/>
                <a:cs typeface="Verdana" pitchFamily="34" charset="0"/>
              </a:rPr>
              <a:t>Increase</a:t>
            </a:r>
            <a:r>
              <a:rPr lang="fr-FR" sz="4900" dirty="0">
                <a:latin typeface="Verdana" pitchFamily="34" charset="0"/>
                <a:ea typeface="Verdana" pitchFamily="34" charset="0"/>
                <a:cs typeface="Verdana" pitchFamily="34" charset="0"/>
              </a:rPr>
              <a:t> recognition for the </a:t>
            </a:r>
            <a:r>
              <a:rPr lang="fr-FR" sz="4900" dirty="0" err="1">
                <a:latin typeface="Verdana" pitchFamily="34" charset="0"/>
                <a:ea typeface="Verdana" pitchFamily="34" charset="0"/>
                <a:cs typeface="Verdana" pitchFamily="34" charset="0"/>
              </a:rPr>
              <a:t>benefit</a:t>
            </a:r>
            <a:r>
              <a:rPr lang="fr-FR" sz="4900" dirty="0">
                <a:latin typeface="Verdana" pitchFamily="34" charset="0"/>
                <a:ea typeface="Verdana" pitchFamily="34" charset="0"/>
                <a:cs typeface="Verdana" pitchFamily="34" charset="0"/>
              </a:rPr>
              <a:t> of </a:t>
            </a:r>
            <a:r>
              <a:rPr lang="fr-FR" sz="4900" dirty="0" err="1">
                <a:latin typeface="Verdana" pitchFamily="34" charset="0"/>
                <a:ea typeface="Verdana" pitchFamily="34" charset="0"/>
                <a:cs typeface="Verdana" pitchFamily="34" charset="0"/>
              </a:rPr>
              <a:t>producing</a:t>
            </a:r>
            <a:r>
              <a:rPr lang="fr-FR" sz="4900" dirty="0">
                <a:latin typeface="Verdana" pitchFamily="34" charset="0"/>
                <a:ea typeface="Verdana" pitchFamily="34" charset="0"/>
                <a:cs typeface="Verdana" pitchFamily="34" charset="0"/>
              </a:rPr>
              <a:t> </a:t>
            </a:r>
            <a:r>
              <a:rPr lang="fr-FR" sz="4900" dirty="0" err="1">
                <a:latin typeface="Verdana" pitchFamily="34" charset="0"/>
                <a:ea typeface="Verdana" pitchFamily="34" charset="0"/>
                <a:cs typeface="Verdana" pitchFamily="34" charset="0"/>
              </a:rPr>
              <a:t>bathymetric</a:t>
            </a:r>
            <a:r>
              <a:rPr lang="fr-FR" sz="4900" dirty="0">
                <a:latin typeface="Verdana" pitchFamily="34" charset="0"/>
                <a:ea typeface="Verdana" pitchFamily="34" charset="0"/>
                <a:cs typeface="Verdana" pitchFamily="34" charset="0"/>
              </a:rPr>
              <a:t> data in the EU programs</a:t>
            </a:r>
          </a:p>
          <a:p>
            <a:pPr marL="571500" lvl="1" indent="-571500" algn="just">
              <a:spcBef>
                <a:spcPts val="600"/>
              </a:spcBef>
            </a:pPr>
            <a:r>
              <a:rPr lang="fr-FR" sz="4900" dirty="0" err="1">
                <a:latin typeface="Verdana" pitchFamily="34" charset="0"/>
                <a:ea typeface="Verdana" pitchFamily="34" charset="0"/>
                <a:cs typeface="Verdana" pitchFamily="34" charset="0"/>
              </a:rPr>
              <a:t>Implement</a:t>
            </a:r>
            <a:r>
              <a:rPr lang="fr-FR" sz="4900" dirty="0">
                <a:latin typeface="Verdana" pitchFamily="34" charset="0"/>
                <a:ea typeface="Verdana" pitchFamily="34" charset="0"/>
                <a:cs typeface="Verdana" pitchFamily="34" charset="0"/>
              </a:rPr>
              <a:t> the </a:t>
            </a:r>
            <a:r>
              <a:rPr lang="en-US" sz="4900" dirty="0">
                <a:latin typeface="Verdana" pitchFamily="34" charset="0"/>
                <a:ea typeface="Verdana" pitchFamily="34" charset="0"/>
                <a:cs typeface="Verdana" pitchFamily="34" charset="0"/>
              </a:rPr>
              <a:t>dissemination and use of international standards (IHO) for bathymetric coastal data production funded by INTERREG and EU funds</a:t>
            </a:r>
          </a:p>
          <a:p>
            <a:pPr marL="571500" lvl="1" indent="-571500" algn="just">
              <a:spcBef>
                <a:spcPts val="600"/>
              </a:spcBef>
            </a:pPr>
            <a:r>
              <a:rPr lang="en-US" sz="4900" dirty="0">
                <a:latin typeface="Verdana" pitchFamily="34" charset="0"/>
                <a:ea typeface="Verdana" pitchFamily="34" charset="0"/>
                <a:cs typeface="Verdana" pitchFamily="34" charset="0"/>
              </a:rPr>
              <a:t>Promote the validation of these data by the competent services in each Member State, before they are pooled in the EMODNET portal</a:t>
            </a:r>
          </a:p>
          <a:p>
            <a:pPr marL="571500" lvl="1" indent="-571500" algn="just">
              <a:spcBef>
                <a:spcPts val="600"/>
              </a:spcBef>
            </a:pPr>
            <a:r>
              <a:rPr lang="en-US" sz="4900" dirty="0">
                <a:latin typeface="Verdana" pitchFamily="34" charset="0"/>
                <a:ea typeface="Verdana" pitchFamily="34" charset="0"/>
                <a:cs typeface="Verdana" pitchFamily="34" charset="0"/>
              </a:rPr>
              <a:t>Create an obligation to pool them in the EMODNET database</a:t>
            </a:r>
          </a:p>
          <a:p>
            <a:pPr marL="571500" lvl="1" indent="-571500" algn="just"/>
            <a:endParaRPr lang="fr-FR" sz="4900" dirty="0">
              <a:latin typeface="Verdana" pitchFamily="34" charset="0"/>
              <a:ea typeface="Verdana" pitchFamily="34" charset="0"/>
              <a:cs typeface="Verdana" pitchFamily="34" charset="0"/>
            </a:endParaRPr>
          </a:p>
          <a:p>
            <a:pPr marL="0" lvl="1" indent="0" algn="just">
              <a:buNone/>
            </a:pPr>
            <a:endParaRPr lang="fr-FR" sz="3800" b="1" i="1" dirty="0">
              <a:latin typeface="Times New Roman" pitchFamily="18" charset="0"/>
              <a:cs typeface="Times New Roman" pitchFamily="18" charset="0"/>
            </a:endParaRPr>
          </a:p>
          <a:p>
            <a:pPr lvl="1" algn="just"/>
            <a:endParaRPr lang="fr-FR" dirty="0">
              <a:latin typeface="Times New Roman" pitchFamily="18" charset="0"/>
              <a:cs typeface="Times New Roman" pitchFamily="18" charset="0"/>
            </a:endParaRPr>
          </a:p>
          <a:p>
            <a:pPr lvl="1" algn="just"/>
            <a:endParaRPr lang="fr-FR" dirty="0">
              <a:latin typeface="Times New Roman" pitchFamily="18" charset="0"/>
              <a:cs typeface="Times New Roman" pitchFamily="18" charset="0"/>
            </a:endParaRPr>
          </a:p>
        </p:txBody>
      </p:sp>
    </p:spTree>
    <p:extLst>
      <p:ext uri="{BB962C8B-B14F-4D97-AF65-F5344CB8AC3E}">
        <p14:creationId xmlns:p14="http://schemas.microsoft.com/office/powerpoint/2010/main" val="32746976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1292662"/>
          </a:xfrm>
        </p:spPr>
        <p:txBody>
          <a:bodyPr/>
          <a:lstStyle/>
          <a:p>
            <a:pPr algn="ctr"/>
            <a:r>
              <a:rPr lang="fr-FR" dirty="0" smtClean="0">
                <a:latin typeface="Verdana" pitchFamily="34" charset="0"/>
                <a:ea typeface="Verdana" pitchFamily="34" charset="0"/>
                <a:cs typeface="Verdana" pitchFamily="34" charset="0"/>
              </a:rPr>
              <a:t>AXIS </a:t>
            </a:r>
            <a:r>
              <a:rPr lang="fr-FR" dirty="0">
                <a:latin typeface="Verdana" pitchFamily="34" charset="0"/>
                <a:ea typeface="Verdana" pitchFamily="34" charset="0"/>
                <a:cs typeface="Verdana" pitchFamily="34" charset="0"/>
              </a:rPr>
              <a:t>2  </a:t>
            </a:r>
            <a:r>
              <a:rPr lang="fr-FR" dirty="0">
                <a:solidFill>
                  <a:srgbClr val="C00000"/>
                </a:solidFill>
                <a:latin typeface="Verdana" pitchFamily="34" charset="0"/>
                <a:ea typeface="Verdana" pitchFamily="34" charset="0"/>
                <a:cs typeface="Verdana" pitchFamily="34" charset="0"/>
              </a:rPr>
              <a:t>AGENDA (</a:t>
            </a:r>
            <a:r>
              <a:rPr lang="fr-FR" dirty="0" smtClean="0">
                <a:solidFill>
                  <a:srgbClr val="C00000"/>
                </a:solidFill>
                <a:latin typeface="Verdana" pitchFamily="34" charset="0"/>
                <a:ea typeface="Verdana" pitchFamily="34" charset="0"/>
                <a:cs typeface="Verdana" pitchFamily="34" charset="0"/>
              </a:rPr>
              <a:t>2/2)</a:t>
            </a: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r>
              <a:rPr lang="fr-FR" dirty="0">
                <a:solidFill>
                  <a:srgbClr val="FF0000"/>
                </a:solidFill>
                <a:latin typeface="Verdana" pitchFamily="34" charset="0"/>
                <a:ea typeface="Verdana" pitchFamily="34" charset="0"/>
                <a:cs typeface="Verdana" pitchFamily="34" charset="0"/>
              </a:rPr>
              <a:t/>
            </a:r>
            <a:br>
              <a:rPr lang="fr-FR" dirty="0">
                <a:solidFill>
                  <a:srgbClr val="FF0000"/>
                </a:solidFill>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a:xfrm>
            <a:off x="539552" y="1844824"/>
            <a:ext cx="8280400" cy="4572595"/>
          </a:xfrm>
        </p:spPr>
        <p:txBody>
          <a:bodyPr>
            <a:normAutofit fontScale="40000" lnSpcReduction="20000"/>
          </a:bodyPr>
          <a:lstStyle/>
          <a:p>
            <a:pPr marL="0" lvl="1" indent="0" algn="just">
              <a:buNone/>
            </a:pPr>
            <a:r>
              <a:rPr lang="fr-FR" sz="4000" b="1" dirty="0" err="1">
                <a:latin typeface="Verdana" pitchFamily="34" charset="0"/>
                <a:ea typeface="Verdana" pitchFamily="34" charset="0"/>
                <a:cs typeface="Verdana" pitchFamily="34" charset="0"/>
              </a:rPr>
              <a:t>Increase</a:t>
            </a:r>
            <a:r>
              <a:rPr lang="fr-FR" sz="4000" b="1" dirty="0">
                <a:latin typeface="Verdana" pitchFamily="34" charset="0"/>
                <a:ea typeface="Verdana" pitchFamily="34" charset="0"/>
                <a:cs typeface="Verdana" pitchFamily="34" charset="0"/>
              </a:rPr>
              <a:t> the </a:t>
            </a:r>
            <a:r>
              <a:rPr lang="fr-FR" sz="4000" b="1" dirty="0" err="1">
                <a:latin typeface="Verdana" pitchFamily="34" charset="0"/>
                <a:ea typeface="Verdana" pitchFamily="34" charset="0"/>
                <a:cs typeface="Verdana" pitchFamily="34" charset="0"/>
              </a:rPr>
              <a:t>possibilities</a:t>
            </a:r>
            <a:r>
              <a:rPr lang="fr-FR" sz="4000" b="1" dirty="0">
                <a:latin typeface="Verdana" pitchFamily="34" charset="0"/>
                <a:ea typeface="Verdana" pitchFamily="34" charset="0"/>
                <a:cs typeface="Verdana" pitchFamily="34" charset="0"/>
              </a:rPr>
              <a:t> for </a:t>
            </a:r>
            <a:r>
              <a:rPr lang="fr-FR" sz="4000" b="1" dirty="0" err="1">
                <a:latin typeface="Verdana" pitchFamily="34" charset="0"/>
                <a:ea typeface="Verdana" pitchFamily="34" charset="0"/>
                <a:cs typeface="Verdana" pitchFamily="34" charset="0"/>
              </a:rPr>
              <a:t>coastal</a:t>
            </a:r>
            <a:r>
              <a:rPr lang="fr-FR" sz="4000" b="1" dirty="0">
                <a:latin typeface="Verdana" pitchFamily="34" charset="0"/>
                <a:ea typeface="Verdana" pitchFamily="34" charset="0"/>
                <a:cs typeface="Verdana" pitchFamily="34" charset="0"/>
              </a:rPr>
              <a:t> </a:t>
            </a:r>
            <a:r>
              <a:rPr lang="fr-FR" sz="4000" b="1" dirty="0" err="1">
                <a:latin typeface="Verdana" pitchFamily="34" charset="0"/>
                <a:ea typeface="Verdana" pitchFamily="34" charset="0"/>
                <a:cs typeface="Verdana" pitchFamily="34" charset="0"/>
              </a:rPr>
              <a:t>bathymetric</a:t>
            </a:r>
            <a:r>
              <a:rPr lang="fr-FR" sz="4000" b="1" dirty="0">
                <a:latin typeface="Verdana" pitchFamily="34" charset="0"/>
                <a:ea typeface="Verdana" pitchFamily="34" charset="0"/>
                <a:cs typeface="Verdana" pitchFamily="34" charset="0"/>
              </a:rPr>
              <a:t> data </a:t>
            </a:r>
            <a:r>
              <a:rPr lang="fr-FR" sz="4000" b="1" dirty="0" err="1">
                <a:latin typeface="Verdana" pitchFamily="34" charset="0"/>
                <a:ea typeface="Verdana" pitchFamily="34" charset="0"/>
                <a:cs typeface="Verdana" pitchFamily="34" charset="0"/>
              </a:rPr>
              <a:t>aquisition</a:t>
            </a:r>
            <a:r>
              <a:rPr lang="fr-FR" sz="4000" b="1" dirty="0">
                <a:latin typeface="Verdana" pitchFamily="34" charset="0"/>
                <a:ea typeface="Verdana" pitchFamily="34" charset="0"/>
                <a:cs typeface="Verdana" pitchFamily="34" charset="0"/>
              </a:rPr>
              <a:t> in the </a:t>
            </a:r>
            <a:r>
              <a:rPr lang="fr-FR" sz="4000" b="1" dirty="0" err="1">
                <a:latin typeface="Verdana" pitchFamily="34" charset="0"/>
                <a:ea typeface="Verdana" pitchFamily="34" charset="0"/>
                <a:cs typeface="Verdana" pitchFamily="34" charset="0"/>
              </a:rPr>
              <a:t>framework</a:t>
            </a:r>
            <a:r>
              <a:rPr lang="fr-FR" sz="4000" b="1" dirty="0">
                <a:latin typeface="Verdana" pitchFamily="34" charset="0"/>
                <a:ea typeface="Verdana" pitchFamily="34" charset="0"/>
                <a:cs typeface="Verdana" pitchFamily="34" charset="0"/>
              </a:rPr>
              <a:t> of the </a:t>
            </a:r>
            <a:r>
              <a:rPr lang="fr-FR" sz="4000" b="1" dirty="0" err="1">
                <a:latin typeface="Verdana" pitchFamily="34" charset="0"/>
                <a:ea typeface="Verdana" pitchFamily="34" charset="0"/>
                <a:cs typeface="Verdana" pitchFamily="34" charset="0"/>
              </a:rPr>
              <a:t>Interreg</a:t>
            </a:r>
            <a:r>
              <a:rPr lang="fr-FR" sz="4000" b="1" dirty="0">
                <a:latin typeface="Verdana" pitchFamily="34" charset="0"/>
                <a:ea typeface="Verdana" pitchFamily="34" charset="0"/>
                <a:cs typeface="Verdana" pitchFamily="34" charset="0"/>
              </a:rPr>
              <a:t> </a:t>
            </a:r>
            <a:r>
              <a:rPr lang="fr-FR" sz="4000" b="1" dirty="0" smtClean="0">
                <a:latin typeface="Verdana" pitchFamily="34" charset="0"/>
                <a:ea typeface="Verdana" pitchFamily="34" charset="0"/>
                <a:cs typeface="Verdana" pitchFamily="34" charset="0"/>
              </a:rPr>
              <a:t>programmes </a:t>
            </a:r>
            <a:endParaRPr lang="fr-FR" sz="4000" b="1" dirty="0">
              <a:latin typeface="Verdana" pitchFamily="34" charset="0"/>
              <a:ea typeface="Verdana" pitchFamily="34" charset="0"/>
              <a:cs typeface="Verdana" pitchFamily="34" charset="0"/>
            </a:endParaRPr>
          </a:p>
          <a:p>
            <a:pPr marL="0" lvl="1" indent="0">
              <a:buNone/>
            </a:pPr>
            <a:endParaRPr lang="fr-FR" sz="3800" b="1" i="1" dirty="0">
              <a:latin typeface="Verdana" pitchFamily="34" charset="0"/>
              <a:ea typeface="Verdana" pitchFamily="34" charset="0"/>
              <a:cs typeface="Verdana" pitchFamily="34" charset="0"/>
            </a:endParaRPr>
          </a:p>
          <a:p>
            <a:pPr marL="0" lvl="1" indent="0">
              <a:buNone/>
            </a:pPr>
            <a:r>
              <a:rPr lang="fr-FR" sz="3800" b="1" i="1" u="sng" dirty="0" err="1">
                <a:latin typeface="Verdana" pitchFamily="34" charset="0"/>
                <a:ea typeface="Verdana" pitchFamily="34" charset="0"/>
                <a:cs typeface="Verdana" pitchFamily="34" charset="0"/>
              </a:rPr>
              <a:t>Coastal</a:t>
            </a:r>
            <a:r>
              <a:rPr lang="fr-FR" sz="3800" b="1" i="1" u="sng" dirty="0">
                <a:latin typeface="Verdana" pitchFamily="34" charset="0"/>
                <a:ea typeface="Verdana" pitchFamily="34" charset="0"/>
                <a:cs typeface="Verdana" pitchFamily="34" charset="0"/>
              </a:rPr>
              <a:t> </a:t>
            </a:r>
            <a:r>
              <a:rPr lang="fr-FR" sz="3800" b="1" i="1" u="sng" dirty="0" err="1">
                <a:latin typeface="Verdana" pitchFamily="34" charset="0"/>
                <a:ea typeface="Verdana" pitchFamily="34" charset="0"/>
                <a:cs typeface="Verdana" pitchFamily="34" charset="0"/>
              </a:rPr>
              <a:t>Mapping</a:t>
            </a:r>
            <a:r>
              <a:rPr lang="fr-FR" sz="3800" b="1" i="1" u="sng" dirty="0">
                <a:latin typeface="Verdana" pitchFamily="34" charset="0"/>
                <a:ea typeface="Verdana" pitchFamily="34" charset="0"/>
                <a:cs typeface="Verdana" pitchFamily="34" charset="0"/>
              </a:rPr>
              <a:t> 2 </a:t>
            </a:r>
            <a:r>
              <a:rPr lang="fr-FR" sz="3800" b="1" i="1" u="sng" dirty="0" smtClean="0">
                <a:latin typeface="Verdana" pitchFamily="34" charset="0"/>
                <a:ea typeface="Verdana" pitchFamily="34" charset="0"/>
                <a:cs typeface="Verdana" pitchFamily="34" charset="0"/>
              </a:rPr>
              <a:t>(?) and </a:t>
            </a:r>
            <a:r>
              <a:rPr lang="fr-FR" sz="3800" b="1" i="1" u="sng" dirty="0">
                <a:latin typeface="Verdana" pitchFamily="34" charset="0"/>
                <a:ea typeface="Verdana" pitchFamily="34" charset="0"/>
                <a:cs typeface="Verdana" pitchFamily="34" charset="0"/>
              </a:rPr>
              <a:t>2017-2021 </a:t>
            </a:r>
            <a:r>
              <a:rPr lang="fr-FR" sz="3800" b="1" i="1" u="sng" dirty="0" err="1">
                <a:latin typeface="Verdana" pitchFamily="34" charset="0"/>
                <a:ea typeface="Verdana" pitchFamily="34" charset="0"/>
                <a:cs typeface="Verdana" pitchFamily="34" charset="0"/>
              </a:rPr>
              <a:t>period</a:t>
            </a:r>
            <a:endParaRPr lang="fr-FR" sz="3800" b="1" i="1" u="sng" dirty="0">
              <a:latin typeface="Verdana" pitchFamily="34" charset="0"/>
              <a:ea typeface="Verdana" pitchFamily="34" charset="0"/>
              <a:cs typeface="Verdana" pitchFamily="34" charset="0"/>
            </a:endParaRPr>
          </a:p>
          <a:p>
            <a:pPr marL="0" lvl="1" indent="0">
              <a:buNone/>
            </a:pPr>
            <a:endParaRPr lang="en-US" sz="3800" dirty="0">
              <a:latin typeface="Verdana" pitchFamily="34" charset="0"/>
              <a:ea typeface="Verdana" pitchFamily="34" charset="0"/>
              <a:cs typeface="Verdana" pitchFamily="34" charset="0"/>
            </a:endParaRPr>
          </a:p>
          <a:p>
            <a:pPr marL="0" lvl="1" indent="0" algn="just">
              <a:buNone/>
            </a:pPr>
            <a:r>
              <a:rPr lang="en-US" sz="3800" dirty="0">
                <a:latin typeface="Verdana" pitchFamily="34" charset="0"/>
                <a:ea typeface="Verdana" pitchFamily="34" charset="0"/>
                <a:cs typeface="Verdana" pitchFamily="34" charset="0"/>
              </a:rPr>
              <a:t>*Promoting coastal bathymetric data acquisition in the context of the next mid-term re-orientation (2017-2018) in the EU or regional programs and preparing the next financial period (2021-2027</a:t>
            </a:r>
            <a:r>
              <a:rPr lang="en-US" sz="3800" dirty="0" smtClean="0">
                <a:latin typeface="Verdana" pitchFamily="34" charset="0"/>
                <a:ea typeface="Verdana" pitchFamily="34" charset="0"/>
                <a:cs typeface="Verdana" pitchFamily="34" charset="0"/>
              </a:rPr>
              <a:t>)</a:t>
            </a:r>
            <a:r>
              <a:rPr lang="en-US" sz="3800" b="1" dirty="0">
                <a:latin typeface="Verdana" pitchFamily="34" charset="0"/>
                <a:ea typeface="Verdana" pitchFamily="34" charset="0"/>
                <a:cs typeface="Verdana" pitchFamily="34" charset="0"/>
              </a:rPr>
              <a:t>:</a:t>
            </a:r>
          </a:p>
          <a:p>
            <a:pPr marL="0" lvl="1" indent="0" algn="just">
              <a:buNone/>
            </a:pPr>
            <a:endParaRPr lang="en-US" sz="3800" dirty="0">
              <a:latin typeface="Verdana" pitchFamily="34" charset="0"/>
              <a:ea typeface="Verdana" pitchFamily="34" charset="0"/>
              <a:cs typeface="Verdana" pitchFamily="34" charset="0"/>
            </a:endParaRPr>
          </a:p>
          <a:p>
            <a:pPr marL="0" lvl="1" indent="0" algn="just">
              <a:buNone/>
            </a:pPr>
            <a:r>
              <a:rPr lang="en-US" sz="3800" dirty="0">
                <a:latin typeface="Verdana" pitchFamily="34" charset="0"/>
                <a:ea typeface="Verdana" pitchFamily="34" charset="0"/>
                <a:cs typeface="Verdana" pitchFamily="34" charset="0"/>
              </a:rPr>
              <a:t> 	- in order to comply with the EU priorities, highlight the need to do EU funded acquisition of bathymetric data on coastal zone, involving the public </a:t>
            </a:r>
            <a:r>
              <a:rPr lang="en-US" sz="3800" dirty="0" err="1">
                <a:latin typeface="Verdana" pitchFamily="34" charset="0"/>
                <a:ea typeface="Verdana" pitchFamily="34" charset="0"/>
                <a:cs typeface="Verdana" pitchFamily="34" charset="0"/>
              </a:rPr>
              <a:t>organisations</a:t>
            </a:r>
            <a:r>
              <a:rPr lang="en-US" sz="3800" dirty="0">
                <a:latin typeface="Verdana" pitchFamily="34" charset="0"/>
                <a:ea typeface="Verdana" pitchFamily="34" charset="0"/>
                <a:cs typeface="Verdana" pitchFamily="34" charset="0"/>
              </a:rPr>
              <a:t> responsible in Member </a:t>
            </a:r>
            <a:r>
              <a:rPr lang="en-US" sz="3800" dirty="0" smtClean="0">
                <a:latin typeface="Verdana" pitchFamily="34" charset="0"/>
                <a:ea typeface="Verdana" pitchFamily="34" charset="0"/>
                <a:cs typeface="Verdana" pitchFamily="34" charset="0"/>
              </a:rPr>
              <a:t>States;</a:t>
            </a:r>
          </a:p>
          <a:p>
            <a:pPr marL="0" lvl="1" indent="0" algn="just">
              <a:buNone/>
            </a:pPr>
            <a:endParaRPr lang="en-US" sz="3800" dirty="0">
              <a:latin typeface="Verdana" pitchFamily="34" charset="0"/>
              <a:ea typeface="Verdana" pitchFamily="34" charset="0"/>
              <a:cs typeface="Verdana" pitchFamily="34" charset="0"/>
            </a:endParaRPr>
          </a:p>
          <a:p>
            <a:pPr marL="0" lvl="1" indent="0" algn="just">
              <a:buNone/>
            </a:pPr>
            <a:r>
              <a:rPr lang="fr-FR" sz="3800" b="1" i="1" dirty="0">
                <a:latin typeface="Verdana" pitchFamily="34" charset="0"/>
                <a:ea typeface="Verdana" pitchFamily="34" charset="0"/>
                <a:cs typeface="Verdana" pitchFamily="34" charset="0"/>
              </a:rPr>
              <a:t>	-</a:t>
            </a:r>
            <a:r>
              <a:rPr lang="fr-FR" sz="3800" b="1" i="1" dirty="0" err="1">
                <a:latin typeface="Verdana" pitchFamily="34" charset="0"/>
                <a:ea typeface="Verdana" pitchFamily="34" charset="0"/>
                <a:cs typeface="Verdana" pitchFamily="34" charset="0"/>
              </a:rPr>
              <a:t>undertake</a:t>
            </a:r>
            <a:r>
              <a:rPr lang="fr-FR" sz="3800" b="1" i="1" dirty="0">
                <a:latin typeface="Verdana" pitchFamily="34" charset="0"/>
                <a:ea typeface="Verdana" pitchFamily="34" charset="0"/>
                <a:cs typeface="Verdana" pitchFamily="34" charset="0"/>
              </a:rPr>
              <a:t> the </a:t>
            </a:r>
            <a:r>
              <a:rPr lang="fr-FR" sz="3800" b="1" i="1" dirty="0" err="1">
                <a:latin typeface="Verdana" pitchFamily="34" charset="0"/>
                <a:ea typeface="Verdana" pitchFamily="34" charset="0"/>
                <a:cs typeface="Verdana" pitchFamily="34" charset="0"/>
              </a:rPr>
              <a:t>necessary</a:t>
            </a:r>
            <a:r>
              <a:rPr lang="fr-FR" sz="3800" b="1" i="1" dirty="0">
                <a:latin typeface="Verdana" pitchFamily="34" charset="0"/>
                <a:ea typeface="Verdana" pitchFamily="34" charset="0"/>
                <a:cs typeface="Verdana" pitchFamily="34" charset="0"/>
              </a:rPr>
              <a:t> modifications </a:t>
            </a:r>
            <a:r>
              <a:rPr lang="fr-FR" sz="3800" b="1" i="1" dirty="0" err="1">
                <a:latin typeface="Verdana" pitchFamily="34" charset="0"/>
                <a:ea typeface="Verdana" pitchFamily="34" charset="0"/>
                <a:cs typeface="Verdana" pitchFamily="34" charset="0"/>
              </a:rPr>
              <a:t>inside</a:t>
            </a:r>
            <a:r>
              <a:rPr lang="fr-FR" sz="3800" b="1" i="1" dirty="0">
                <a:latin typeface="Verdana" pitchFamily="34" charset="0"/>
                <a:ea typeface="Verdana" pitchFamily="34" charset="0"/>
                <a:cs typeface="Verdana" pitchFamily="34" charset="0"/>
              </a:rPr>
              <a:t> the </a:t>
            </a:r>
            <a:r>
              <a:rPr lang="fr-FR" sz="3800" b="1" i="1" dirty="0" err="1">
                <a:latin typeface="Verdana" pitchFamily="34" charset="0"/>
                <a:ea typeface="Verdana" pitchFamily="34" charset="0"/>
                <a:cs typeface="Verdana" pitchFamily="34" charset="0"/>
              </a:rPr>
              <a:t>operational</a:t>
            </a:r>
            <a:r>
              <a:rPr lang="fr-FR" sz="3800" b="1" i="1" dirty="0">
                <a:latin typeface="Verdana" pitchFamily="34" charset="0"/>
                <a:ea typeface="Verdana" pitchFamily="34" charset="0"/>
                <a:cs typeface="Verdana" pitchFamily="34" charset="0"/>
              </a:rPr>
              <a:t> programs for the </a:t>
            </a:r>
            <a:r>
              <a:rPr lang="fr-FR" sz="3800" b="1" i="1" dirty="0" err="1">
                <a:latin typeface="Verdana" pitchFamily="34" charset="0"/>
                <a:ea typeface="Verdana" pitchFamily="34" charset="0"/>
                <a:cs typeface="Verdana" pitchFamily="34" charset="0"/>
              </a:rPr>
              <a:t>current</a:t>
            </a:r>
            <a:r>
              <a:rPr lang="fr-FR" sz="3800" b="1" i="1" dirty="0">
                <a:latin typeface="Verdana" pitchFamily="34" charset="0"/>
                <a:ea typeface="Verdana" pitchFamily="34" charset="0"/>
                <a:cs typeface="Verdana" pitchFamily="34" charset="0"/>
              </a:rPr>
              <a:t> </a:t>
            </a:r>
            <a:r>
              <a:rPr lang="fr-FR" sz="3800" b="1" i="1" dirty="0" err="1">
                <a:latin typeface="Verdana" pitchFamily="34" charset="0"/>
                <a:ea typeface="Verdana" pitchFamily="34" charset="0"/>
                <a:cs typeface="Verdana" pitchFamily="34" charset="0"/>
              </a:rPr>
              <a:t>period</a:t>
            </a:r>
            <a:r>
              <a:rPr lang="fr-FR" sz="3800" b="1" i="1" dirty="0">
                <a:latin typeface="Verdana" pitchFamily="34" charset="0"/>
                <a:ea typeface="Verdana" pitchFamily="34" charset="0"/>
                <a:cs typeface="Verdana" pitchFamily="34" charset="0"/>
              </a:rPr>
              <a:t> and </a:t>
            </a:r>
            <a:r>
              <a:rPr lang="fr-FR" sz="3800" b="1" i="1" dirty="0" err="1">
                <a:latin typeface="Verdana" pitchFamily="34" charset="0"/>
                <a:ea typeface="Verdana" pitchFamily="34" charset="0"/>
                <a:cs typeface="Verdana" pitchFamily="34" charset="0"/>
              </a:rPr>
              <a:t>prepare</a:t>
            </a:r>
            <a:r>
              <a:rPr lang="fr-FR" sz="3800" b="1" i="1" dirty="0">
                <a:latin typeface="Verdana" pitchFamily="34" charset="0"/>
                <a:ea typeface="Verdana" pitchFamily="34" charset="0"/>
                <a:cs typeface="Verdana" pitchFamily="34" charset="0"/>
              </a:rPr>
              <a:t> the </a:t>
            </a:r>
            <a:r>
              <a:rPr lang="fr-FR" sz="3800" b="1" i="1" dirty="0" err="1">
                <a:latin typeface="Verdana" pitchFamily="34" charset="0"/>
                <a:ea typeface="Verdana" pitchFamily="34" charset="0"/>
                <a:cs typeface="Verdana" pitchFamily="34" charset="0"/>
              </a:rPr>
              <a:t>next</a:t>
            </a:r>
            <a:r>
              <a:rPr lang="fr-FR" sz="3800" b="1" i="1" dirty="0">
                <a:latin typeface="Verdana" pitchFamily="34" charset="0"/>
                <a:ea typeface="Verdana" pitchFamily="34" charset="0"/>
                <a:cs typeface="Verdana" pitchFamily="34" charset="0"/>
              </a:rPr>
              <a:t> one </a:t>
            </a:r>
            <a:r>
              <a:rPr lang="fr-FR" sz="3800" b="1" i="1" dirty="0" err="1">
                <a:latin typeface="Verdana" pitchFamily="34" charset="0"/>
                <a:ea typeface="Verdana" pitchFamily="34" charset="0"/>
                <a:cs typeface="Verdana" pitchFamily="34" charset="0"/>
              </a:rPr>
              <a:t>with</a:t>
            </a:r>
            <a:r>
              <a:rPr lang="fr-FR" sz="3800" b="1" i="1" dirty="0">
                <a:latin typeface="Verdana" pitchFamily="34" charset="0"/>
                <a:ea typeface="Verdana" pitchFamily="34" charset="0"/>
                <a:cs typeface="Verdana" pitchFamily="34" charset="0"/>
              </a:rPr>
              <a:t>; obligation to use standards, </a:t>
            </a:r>
            <a:r>
              <a:rPr lang="fr-FR" sz="3800" b="1" i="1" dirty="0" err="1">
                <a:latin typeface="Verdana" pitchFamily="34" charset="0"/>
                <a:ea typeface="Verdana" pitchFamily="34" charset="0"/>
                <a:cs typeface="Verdana" pitchFamily="34" charset="0"/>
              </a:rPr>
              <a:t>teaching</a:t>
            </a:r>
            <a:r>
              <a:rPr lang="fr-FR" sz="3800" b="1" i="1" dirty="0">
                <a:latin typeface="Verdana" pitchFamily="34" charset="0"/>
                <a:ea typeface="Verdana" pitchFamily="34" charset="0"/>
                <a:cs typeface="Verdana" pitchFamily="34" charset="0"/>
              </a:rPr>
              <a:t> of </a:t>
            </a:r>
            <a:r>
              <a:rPr lang="fr-FR" sz="3800" b="1" i="1" dirty="0" err="1">
                <a:latin typeface="Verdana" pitchFamily="34" charset="0"/>
                <a:ea typeface="Verdana" pitchFamily="34" charset="0"/>
                <a:cs typeface="Verdana" pitchFamily="34" charset="0"/>
              </a:rPr>
              <a:t>these</a:t>
            </a:r>
            <a:r>
              <a:rPr lang="fr-FR" sz="3800" b="1" i="1" dirty="0">
                <a:latin typeface="Verdana" pitchFamily="34" charset="0"/>
                <a:ea typeface="Verdana" pitchFamily="34" charset="0"/>
                <a:cs typeface="Verdana" pitchFamily="34" charset="0"/>
              </a:rPr>
              <a:t> standards in the MS, validation of data by </a:t>
            </a:r>
            <a:r>
              <a:rPr lang="fr-FR" sz="3800" b="1" i="1" dirty="0" err="1">
                <a:latin typeface="Verdana" pitchFamily="34" charset="0"/>
                <a:ea typeface="Verdana" pitchFamily="34" charset="0"/>
                <a:cs typeface="Verdana" pitchFamily="34" charset="0"/>
              </a:rPr>
              <a:t>HOs</a:t>
            </a:r>
            <a:r>
              <a:rPr lang="fr-FR" sz="3800" b="1" i="1" dirty="0">
                <a:latin typeface="Verdana" pitchFamily="34" charset="0"/>
                <a:ea typeface="Verdana" pitchFamily="34" charset="0"/>
                <a:cs typeface="Verdana" pitchFamily="34" charset="0"/>
              </a:rPr>
              <a:t>, </a:t>
            </a:r>
            <a:r>
              <a:rPr lang="fr-FR" sz="3800" b="1" i="1" dirty="0" err="1">
                <a:latin typeface="Verdana" pitchFamily="34" charset="0"/>
                <a:ea typeface="Verdana" pitchFamily="34" charset="0"/>
                <a:cs typeface="Verdana" pitchFamily="34" charset="0"/>
              </a:rPr>
              <a:t>implementation</a:t>
            </a:r>
            <a:r>
              <a:rPr lang="fr-FR" sz="3800" b="1" i="1" dirty="0">
                <a:latin typeface="Verdana" pitchFamily="34" charset="0"/>
                <a:ea typeface="Verdana" pitchFamily="34" charset="0"/>
                <a:cs typeface="Verdana" pitchFamily="34" charset="0"/>
              </a:rPr>
              <a:t> of </a:t>
            </a:r>
            <a:r>
              <a:rPr lang="fr-FR" sz="3800" b="1" i="1" dirty="0" err="1">
                <a:latin typeface="Verdana" pitchFamily="34" charset="0"/>
                <a:ea typeface="Verdana" pitchFamily="34" charset="0"/>
                <a:cs typeface="Verdana" pitchFamily="34" charset="0"/>
              </a:rPr>
              <a:t>these</a:t>
            </a:r>
            <a:r>
              <a:rPr lang="fr-FR" sz="3800" b="1" i="1" dirty="0">
                <a:latin typeface="Verdana" pitchFamily="34" charset="0"/>
                <a:ea typeface="Verdana" pitchFamily="34" charset="0"/>
                <a:cs typeface="Verdana" pitchFamily="34" charset="0"/>
              </a:rPr>
              <a:t> data on the EMODNET portal, modification of </a:t>
            </a:r>
            <a:r>
              <a:rPr lang="fr-FR" sz="3800" b="1" i="1" dirty="0" err="1">
                <a:latin typeface="Verdana" pitchFamily="34" charset="0"/>
                <a:ea typeface="Verdana" pitchFamily="34" charset="0"/>
                <a:cs typeface="Verdana" pitchFamily="34" charset="0"/>
              </a:rPr>
              <a:t>potential</a:t>
            </a:r>
            <a:r>
              <a:rPr lang="fr-FR" sz="3800" b="1" i="1" dirty="0">
                <a:latin typeface="Verdana" pitchFamily="34" charset="0"/>
                <a:ea typeface="Verdana" pitchFamily="34" charset="0"/>
                <a:cs typeface="Verdana" pitchFamily="34" charset="0"/>
              </a:rPr>
              <a:t> </a:t>
            </a:r>
            <a:r>
              <a:rPr lang="fr-FR" sz="3800" b="1" i="1" dirty="0" err="1">
                <a:latin typeface="Verdana" pitchFamily="34" charset="0"/>
                <a:ea typeface="Verdana" pitchFamily="34" charset="0"/>
                <a:cs typeface="Verdana" pitchFamily="34" charset="0"/>
              </a:rPr>
              <a:t>applicants</a:t>
            </a:r>
            <a:r>
              <a:rPr lang="fr-FR" sz="3800" b="1" i="1" dirty="0">
                <a:latin typeface="Verdana" pitchFamily="34" charset="0"/>
                <a:ea typeface="Verdana" pitchFamily="34" charset="0"/>
                <a:cs typeface="Verdana" pitchFamily="34" charset="0"/>
              </a:rPr>
              <a:t> if </a:t>
            </a:r>
            <a:r>
              <a:rPr lang="fr-FR" sz="3800" b="1" i="1" dirty="0" err="1" smtClean="0">
                <a:latin typeface="Verdana" pitchFamily="34" charset="0"/>
                <a:ea typeface="Verdana" pitchFamily="34" charset="0"/>
                <a:cs typeface="Verdana" pitchFamily="34" charset="0"/>
              </a:rPr>
              <a:t>necessary</a:t>
            </a:r>
            <a:r>
              <a:rPr lang="fr-FR" sz="3800" b="1" i="1" dirty="0" smtClean="0">
                <a:latin typeface="Verdana" pitchFamily="34" charset="0"/>
                <a:ea typeface="Verdana" pitchFamily="34" charset="0"/>
                <a:cs typeface="Verdana" pitchFamily="34" charset="0"/>
              </a:rPr>
              <a:t>.</a:t>
            </a:r>
            <a:endParaRPr lang="en-US" sz="3800" dirty="0">
              <a:latin typeface="Verdana" pitchFamily="34" charset="0"/>
              <a:ea typeface="Verdana" pitchFamily="34" charset="0"/>
              <a:cs typeface="Verdana" pitchFamily="34" charset="0"/>
            </a:endParaRPr>
          </a:p>
          <a:p>
            <a:pPr marL="0" lvl="1" indent="0" algn="just">
              <a:buNone/>
            </a:pPr>
            <a:r>
              <a:rPr lang="en-US" sz="3800" dirty="0">
                <a:latin typeface="Verdana" pitchFamily="34" charset="0"/>
                <a:ea typeface="Verdana" pitchFamily="34" charset="0"/>
                <a:cs typeface="Verdana" pitchFamily="34" charset="0"/>
              </a:rPr>
              <a:t> </a:t>
            </a:r>
            <a:endParaRPr lang="fr-FR" sz="3800" b="1" i="1" dirty="0">
              <a:latin typeface="Verdana" pitchFamily="34" charset="0"/>
              <a:ea typeface="Verdana" pitchFamily="34" charset="0"/>
              <a:cs typeface="Verdana" pitchFamily="34" charset="0"/>
            </a:endParaRPr>
          </a:p>
          <a:p>
            <a:pPr marL="0" lvl="1" indent="0" algn="just">
              <a:buNone/>
            </a:pPr>
            <a:r>
              <a:rPr lang="fr-FR" sz="3800" dirty="0">
                <a:latin typeface="Verdana" pitchFamily="34" charset="0"/>
                <a:ea typeface="Verdana" pitchFamily="34" charset="0"/>
                <a:cs typeface="Verdana" pitchFamily="34" charset="0"/>
              </a:rPr>
              <a:t>*Promotion and </a:t>
            </a:r>
            <a:r>
              <a:rPr lang="fr-FR" sz="3800" dirty="0" err="1">
                <a:latin typeface="Verdana" pitchFamily="34" charset="0"/>
                <a:ea typeface="Verdana" pitchFamily="34" charset="0"/>
                <a:cs typeface="Verdana" pitchFamily="34" charset="0"/>
              </a:rPr>
              <a:t>development</a:t>
            </a:r>
            <a:r>
              <a:rPr lang="fr-FR" sz="3800" dirty="0">
                <a:latin typeface="Verdana" pitchFamily="34" charset="0"/>
                <a:ea typeface="Verdana" pitchFamily="34" charset="0"/>
                <a:cs typeface="Verdana" pitchFamily="34" charset="0"/>
              </a:rPr>
              <a:t> of model </a:t>
            </a:r>
            <a:r>
              <a:rPr lang="fr-FR" sz="3800" dirty="0" err="1">
                <a:latin typeface="Verdana" pitchFamily="34" charset="0"/>
                <a:ea typeface="Verdana" pitchFamily="34" charset="0"/>
                <a:cs typeface="Verdana" pitchFamily="34" charset="0"/>
              </a:rPr>
              <a:t>campaigns</a:t>
            </a:r>
            <a:r>
              <a:rPr lang="fr-FR" sz="3800" dirty="0">
                <a:latin typeface="Verdana" pitchFamily="34" charset="0"/>
                <a:ea typeface="Verdana" pitchFamily="34" charset="0"/>
                <a:cs typeface="Verdana" pitchFamily="34" charset="0"/>
              </a:rPr>
              <a:t> in </a:t>
            </a:r>
            <a:r>
              <a:rPr lang="fr-FR" sz="3800" dirty="0" err="1">
                <a:latin typeface="Verdana" pitchFamily="34" charset="0"/>
                <a:ea typeface="Verdana" pitchFamily="34" charset="0"/>
                <a:cs typeface="Verdana" pitchFamily="34" charset="0"/>
              </a:rPr>
              <a:t>homogeneous</a:t>
            </a:r>
            <a:r>
              <a:rPr lang="fr-FR" sz="3800" dirty="0">
                <a:latin typeface="Verdana" pitchFamily="34" charset="0"/>
                <a:ea typeface="Verdana" pitchFamily="34" charset="0"/>
                <a:cs typeface="Verdana" pitchFamily="34" charset="0"/>
              </a:rPr>
              <a:t> areas </a:t>
            </a:r>
            <a:r>
              <a:rPr lang="fr-FR" sz="3800" dirty="0" err="1">
                <a:latin typeface="Verdana" pitchFamily="34" charset="0"/>
                <a:ea typeface="Verdana" pitchFamily="34" charset="0"/>
                <a:cs typeface="Verdana" pitchFamily="34" charset="0"/>
              </a:rPr>
              <a:t>corresponding</a:t>
            </a:r>
            <a:r>
              <a:rPr lang="fr-FR" sz="3800" dirty="0">
                <a:latin typeface="Verdana" pitchFamily="34" charset="0"/>
                <a:ea typeface="Verdana" pitchFamily="34" charset="0"/>
                <a:cs typeface="Verdana" pitchFamily="34" charset="0"/>
              </a:rPr>
              <a:t> to the EU programs, </a:t>
            </a:r>
            <a:r>
              <a:rPr lang="fr-FR" sz="3800" dirty="0" err="1">
                <a:latin typeface="Verdana" pitchFamily="34" charset="0"/>
                <a:ea typeface="Verdana" pitchFamily="34" charset="0"/>
                <a:cs typeface="Verdana" pitchFamily="34" charset="0"/>
              </a:rPr>
              <a:t>with</a:t>
            </a:r>
            <a:r>
              <a:rPr lang="fr-FR" sz="3800" dirty="0">
                <a:latin typeface="Verdana" pitchFamily="34" charset="0"/>
                <a:ea typeface="Verdana" pitchFamily="34" charset="0"/>
                <a:cs typeface="Verdana" pitchFamily="34" charset="0"/>
              </a:rPr>
              <a:t> sharing of </a:t>
            </a:r>
            <a:r>
              <a:rPr lang="fr-FR" sz="3800" dirty="0" err="1">
                <a:latin typeface="Verdana" pitchFamily="34" charset="0"/>
                <a:ea typeface="Verdana" pitchFamily="34" charset="0"/>
                <a:cs typeface="Verdana" pitchFamily="34" charset="0"/>
              </a:rPr>
              <a:t>platforms</a:t>
            </a:r>
            <a:r>
              <a:rPr lang="fr-FR" sz="3800" dirty="0">
                <a:latin typeface="Verdana" pitchFamily="34" charset="0"/>
                <a:ea typeface="Verdana" pitchFamily="34" charset="0"/>
                <a:cs typeface="Verdana" pitchFamily="34" charset="0"/>
              </a:rPr>
              <a:t>, </a:t>
            </a:r>
            <a:r>
              <a:rPr lang="fr-FR" sz="3800" dirty="0" err="1">
                <a:latin typeface="Verdana" pitchFamily="34" charset="0"/>
                <a:ea typeface="Verdana" pitchFamily="34" charset="0"/>
                <a:cs typeface="Verdana" pitchFamily="34" charset="0"/>
              </a:rPr>
              <a:t>funds</a:t>
            </a:r>
            <a:r>
              <a:rPr lang="fr-FR" sz="3800" dirty="0">
                <a:latin typeface="Verdana" pitchFamily="34" charset="0"/>
                <a:ea typeface="Verdana" pitchFamily="34" charset="0"/>
                <a:cs typeface="Verdana" pitchFamily="34" charset="0"/>
              </a:rPr>
              <a:t>, and administrative engineering</a:t>
            </a:r>
          </a:p>
          <a:p>
            <a:pPr lvl="1" algn="just"/>
            <a:endParaRPr lang="fr-FR" dirty="0">
              <a:latin typeface="Verdana" pitchFamily="34" charset="0"/>
              <a:ea typeface="Verdana" pitchFamily="34" charset="0"/>
              <a:cs typeface="Verdana" pitchFamily="34" charset="0"/>
            </a:endParaRPr>
          </a:p>
          <a:p>
            <a:pPr lvl="1"/>
            <a:endParaRPr lang="fr-FR"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504803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1073150"/>
            <a:ext cx="8281987" cy="430887"/>
          </a:xfrm>
        </p:spPr>
        <p:txBody>
          <a:bodyPr/>
          <a:lstStyle/>
          <a:p>
            <a:pPr algn="ctr"/>
            <a:r>
              <a:rPr lang="fr-FR" dirty="0" smtClean="0"/>
              <a:t>AXIS </a:t>
            </a:r>
            <a:r>
              <a:rPr lang="fr-FR" dirty="0"/>
              <a:t>3</a:t>
            </a:r>
          </a:p>
        </p:txBody>
      </p:sp>
      <p:sp>
        <p:nvSpPr>
          <p:cNvPr id="3" name="Espace réservé du texte 2"/>
          <p:cNvSpPr>
            <a:spLocks noGrp="1"/>
          </p:cNvSpPr>
          <p:nvPr>
            <p:ph type="body" sz="quarter" idx="12"/>
          </p:nvPr>
        </p:nvSpPr>
        <p:spPr>
          <a:xfrm>
            <a:off x="467544" y="1916832"/>
            <a:ext cx="8280400" cy="4572595"/>
          </a:xfrm>
        </p:spPr>
        <p:txBody>
          <a:bodyPr>
            <a:normAutofit fontScale="85000" lnSpcReduction="10000"/>
          </a:bodyPr>
          <a:lstStyle/>
          <a:p>
            <a:pPr marL="0" lvl="2" indent="0" algn="just">
              <a:spcAft>
                <a:spcPts val="600"/>
              </a:spcAft>
              <a:buNone/>
            </a:pPr>
            <a:r>
              <a:rPr lang="fr-FR" sz="2400" b="1" dirty="0" err="1" smtClean="0">
                <a:latin typeface="Verdana" pitchFamily="34" charset="0"/>
                <a:ea typeface="Verdana" pitchFamily="34" charset="0"/>
                <a:cs typeface="Verdana" pitchFamily="34" charset="0"/>
              </a:rPr>
              <a:t>Community</a:t>
            </a:r>
            <a:r>
              <a:rPr lang="fr-FR" sz="2400" b="1" dirty="0" smtClean="0">
                <a:latin typeface="Verdana" pitchFamily="34" charset="0"/>
                <a:ea typeface="Verdana" pitchFamily="34" charset="0"/>
                <a:cs typeface="Verdana" pitchFamily="34" charset="0"/>
              </a:rPr>
              <a:t> </a:t>
            </a:r>
            <a:r>
              <a:rPr lang="fr-FR" sz="2400" b="1" dirty="0" err="1" smtClean="0">
                <a:latin typeface="Verdana" pitchFamily="34" charset="0"/>
                <a:ea typeface="Verdana" pitchFamily="34" charset="0"/>
                <a:cs typeface="Verdana" pitchFamily="34" charset="0"/>
              </a:rPr>
              <a:t>sourcing</a:t>
            </a:r>
            <a:r>
              <a:rPr lang="fr-FR" sz="2400" b="1" dirty="0" smtClean="0">
                <a:latin typeface="Verdana" pitchFamily="34" charset="0"/>
                <a:ea typeface="Verdana" pitchFamily="34" charset="0"/>
                <a:cs typeface="Verdana" pitchFamily="34" charset="0"/>
              </a:rPr>
              <a:t> </a:t>
            </a:r>
            <a:endParaRPr lang="fr-FR" sz="2400" b="1" dirty="0">
              <a:latin typeface="Verdana" pitchFamily="34" charset="0"/>
              <a:ea typeface="Verdana" pitchFamily="34" charset="0"/>
              <a:cs typeface="Verdana" pitchFamily="34" charset="0"/>
            </a:endParaRPr>
          </a:p>
          <a:p>
            <a:pPr marL="0" lvl="2" indent="0" algn="just">
              <a:spcAft>
                <a:spcPts val="600"/>
              </a:spcAft>
              <a:buNone/>
            </a:pPr>
            <a:endParaRPr lang="fr-FR" sz="2400" b="1" dirty="0">
              <a:latin typeface="Verdana" pitchFamily="34" charset="0"/>
              <a:ea typeface="Verdana" pitchFamily="34" charset="0"/>
              <a:cs typeface="Verdana" pitchFamily="34" charset="0"/>
            </a:endParaRPr>
          </a:p>
          <a:p>
            <a:pPr marL="1062900" lvl="4" indent="-342900" algn="just">
              <a:spcAft>
                <a:spcPts val="600"/>
              </a:spcAft>
            </a:pPr>
            <a:r>
              <a:rPr lang="en-US" sz="2400" dirty="0">
                <a:latin typeface="Verdana" pitchFamily="34" charset="0"/>
                <a:ea typeface="Verdana" pitchFamily="34" charset="0"/>
                <a:cs typeface="Verdana" pitchFamily="34" charset="0"/>
              </a:rPr>
              <a:t>Promoting the production of usable bathymetric data for maritime policies, </a:t>
            </a:r>
            <a:r>
              <a:rPr lang="en-US" sz="2400" dirty="0" smtClean="0">
                <a:latin typeface="Verdana" pitchFamily="34" charset="0"/>
                <a:ea typeface="Verdana" pitchFamily="34" charset="0"/>
                <a:cs typeface="Verdana" pitchFamily="34" charset="0"/>
              </a:rPr>
              <a:t>coming from different sources</a:t>
            </a:r>
            <a:endParaRPr lang="en-US" sz="2400" dirty="0">
              <a:latin typeface="Verdana" pitchFamily="34" charset="0"/>
              <a:ea typeface="Verdana" pitchFamily="34" charset="0"/>
              <a:cs typeface="Verdana" pitchFamily="34" charset="0"/>
            </a:endParaRPr>
          </a:p>
          <a:p>
            <a:pPr marL="1062900" lvl="4" indent="-342900" algn="just">
              <a:spcAft>
                <a:spcPts val="600"/>
              </a:spcAft>
            </a:pPr>
            <a:r>
              <a:rPr lang="en-US" sz="2400" dirty="0" err="1">
                <a:latin typeface="Verdana" pitchFamily="34" charset="0"/>
                <a:ea typeface="Verdana" pitchFamily="34" charset="0"/>
                <a:cs typeface="Verdana" pitchFamily="34" charset="0"/>
              </a:rPr>
              <a:t>Organising</a:t>
            </a:r>
            <a:r>
              <a:rPr lang="en-US" sz="2400" dirty="0">
                <a:latin typeface="Verdana" pitchFamily="34" charset="0"/>
                <a:ea typeface="Verdana" pitchFamily="34" charset="0"/>
                <a:cs typeface="Verdana" pitchFamily="34" charset="0"/>
              </a:rPr>
              <a:t> training and dissemination of data acquisition standards, </a:t>
            </a:r>
            <a:r>
              <a:rPr lang="en-US" sz="2400" dirty="0" smtClean="0">
                <a:latin typeface="Verdana" pitchFamily="34" charset="0"/>
                <a:ea typeface="Verdana" pitchFamily="34" charset="0"/>
                <a:cs typeface="Verdana" pitchFamily="34" charset="0"/>
              </a:rPr>
              <a:t>(HOs)</a:t>
            </a:r>
            <a:endParaRPr lang="en-US" sz="2400" dirty="0">
              <a:latin typeface="Verdana" pitchFamily="34" charset="0"/>
              <a:ea typeface="Verdana" pitchFamily="34" charset="0"/>
              <a:cs typeface="Verdana" pitchFamily="34" charset="0"/>
            </a:endParaRPr>
          </a:p>
          <a:p>
            <a:pPr marL="1062900" lvl="4" indent="-342900" algn="just">
              <a:spcAft>
                <a:spcPts val="600"/>
              </a:spcAft>
            </a:pPr>
            <a:r>
              <a:rPr lang="en-US" sz="2400" dirty="0" err="1">
                <a:latin typeface="Verdana" pitchFamily="34" charset="0"/>
                <a:ea typeface="Verdana" pitchFamily="34" charset="0"/>
                <a:cs typeface="Verdana" pitchFamily="34" charset="0"/>
              </a:rPr>
              <a:t>Organising</a:t>
            </a:r>
            <a:r>
              <a:rPr lang="en-US" sz="2400" dirty="0">
                <a:latin typeface="Verdana" pitchFamily="34" charset="0"/>
                <a:ea typeface="Verdana" pitchFamily="34" charset="0"/>
                <a:cs typeface="Verdana" pitchFamily="34" charset="0"/>
              </a:rPr>
              <a:t> the validation of these data by the HOs of EU Member States (link with EMODNET </a:t>
            </a:r>
            <a:r>
              <a:rPr lang="en-US" sz="2400" dirty="0" smtClean="0">
                <a:latin typeface="Verdana" pitchFamily="34" charset="0"/>
                <a:ea typeface="Verdana" pitchFamily="34" charset="0"/>
                <a:cs typeface="Verdana" pitchFamily="34" charset="0"/>
              </a:rPr>
              <a:t>“</a:t>
            </a:r>
            <a:r>
              <a:rPr lang="en-US" sz="2400" dirty="0">
                <a:latin typeface="Verdana" pitchFamily="34" charset="0"/>
                <a:ea typeface="Verdana" pitchFamily="34" charset="0"/>
                <a:cs typeface="Verdana" pitchFamily="34" charset="0"/>
              </a:rPr>
              <a:t>ingestion and safe keeping of marine data</a:t>
            </a:r>
            <a:r>
              <a:rPr lang="en-US" sz="2400" dirty="0" smtClean="0">
                <a:latin typeface="Verdana" pitchFamily="34" charset="0"/>
                <a:ea typeface="Verdana" pitchFamily="34" charset="0"/>
                <a:cs typeface="Verdana" pitchFamily="34" charset="0"/>
              </a:rPr>
              <a:t>)</a:t>
            </a:r>
            <a:endParaRPr lang="en-US" sz="2400" dirty="0">
              <a:latin typeface="Verdana" pitchFamily="34" charset="0"/>
              <a:ea typeface="Verdana" pitchFamily="34" charset="0"/>
              <a:cs typeface="Verdana" pitchFamily="34" charset="0"/>
            </a:endParaRPr>
          </a:p>
          <a:p>
            <a:pPr marL="1062900" lvl="4" indent="-342900" algn="just">
              <a:spcAft>
                <a:spcPts val="600"/>
              </a:spcAft>
            </a:pPr>
            <a:r>
              <a:rPr lang="en-US" sz="2400" dirty="0">
                <a:latin typeface="Verdana" pitchFamily="34" charset="0"/>
                <a:ea typeface="Verdana" pitchFamily="34" charset="0"/>
                <a:cs typeface="Verdana" pitchFamily="34" charset="0"/>
              </a:rPr>
              <a:t>Evaluation of the gaps in the </a:t>
            </a:r>
            <a:r>
              <a:rPr lang="en-US" sz="2400" dirty="0" smtClean="0">
                <a:latin typeface="Verdana" pitchFamily="34" charset="0"/>
                <a:ea typeface="Verdana" pitchFamily="34" charset="0"/>
                <a:cs typeface="Verdana" pitchFamily="34" charset="0"/>
              </a:rPr>
              <a:t>EU coastal seabed mapping, in </a:t>
            </a:r>
            <a:r>
              <a:rPr lang="en-US" sz="2400" dirty="0">
                <a:latin typeface="Verdana" pitchFamily="34" charset="0"/>
                <a:ea typeface="Verdana" pitchFamily="34" charset="0"/>
                <a:cs typeface="Verdana" pitchFamily="34" charset="0"/>
              </a:rPr>
              <a:t>order to address them via </a:t>
            </a:r>
            <a:r>
              <a:rPr lang="en-US" sz="2400" dirty="0" smtClean="0">
                <a:latin typeface="Verdana" pitchFamily="34" charset="0"/>
                <a:ea typeface="Verdana" pitchFamily="34" charset="0"/>
                <a:cs typeface="Verdana" pitchFamily="34" charset="0"/>
              </a:rPr>
              <a:t>community sourcing</a:t>
            </a:r>
            <a:endParaRPr lang="en-US" sz="2400" dirty="0">
              <a:latin typeface="Verdana" pitchFamily="34" charset="0"/>
              <a:ea typeface="Verdana" pitchFamily="34" charset="0"/>
              <a:cs typeface="Verdana" pitchFamily="34" charset="0"/>
            </a:endParaRPr>
          </a:p>
          <a:p>
            <a:pPr marL="1062900" lvl="4" indent="-342900" algn="just">
              <a:spcAft>
                <a:spcPts val="600"/>
              </a:spcAft>
            </a:pPr>
            <a:r>
              <a:rPr lang="en-US" sz="2400" dirty="0">
                <a:latin typeface="Verdana" pitchFamily="34" charset="0"/>
                <a:ea typeface="Verdana" pitchFamily="34" charset="0"/>
                <a:cs typeface="Verdana" pitchFamily="34" charset="0"/>
              </a:rPr>
              <a:t>Promoting the link between the EU and the IHO works</a:t>
            </a:r>
            <a:endParaRPr lang="fr-FR" sz="2400" dirty="0">
              <a:latin typeface="Verdana" pitchFamily="34" charset="0"/>
              <a:ea typeface="Verdana" pitchFamily="34" charset="0"/>
              <a:cs typeface="Verdana" pitchFamily="34" charset="0"/>
            </a:endParaRPr>
          </a:p>
          <a:p>
            <a:pPr lvl="1" algn="just"/>
            <a:endParaRPr lang="fr-FR" dirty="0">
              <a:latin typeface="Verdana" pitchFamily="34" charset="0"/>
              <a:ea typeface="Verdana" pitchFamily="34" charset="0"/>
              <a:cs typeface="Verdana" pitchFamily="34" charset="0"/>
            </a:endParaRPr>
          </a:p>
          <a:p>
            <a:pPr lvl="1" algn="just"/>
            <a:endParaRPr lang="fr-FR" dirty="0">
              <a:latin typeface="Times New Roman" pitchFamily="18" charset="0"/>
              <a:cs typeface="Times New Roman" pitchFamily="18" charset="0"/>
            </a:endParaRPr>
          </a:p>
        </p:txBody>
      </p:sp>
    </p:spTree>
    <p:extLst>
      <p:ext uri="{BB962C8B-B14F-4D97-AF65-F5344CB8AC3E}">
        <p14:creationId xmlns:p14="http://schemas.microsoft.com/office/powerpoint/2010/main" val="24663641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95536" y="1069177"/>
            <a:ext cx="7772400" cy="430887"/>
          </a:xfrm>
        </p:spPr>
        <p:txBody>
          <a:bodyPr/>
          <a:lstStyle/>
          <a:p>
            <a:r>
              <a:rPr lang="en-GB" altLang="en-US" dirty="0" smtClean="0"/>
              <a:t>EMODnet Data Ingestion</a:t>
            </a:r>
            <a:r>
              <a:rPr lang="en-GB" altLang="en-US" b="1" dirty="0" smtClean="0"/>
              <a:t> project</a:t>
            </a:r>
          </a:p>
        </p:txBody>
      </p:sp>
      <p:sp>
        <p:nvSpPr>
          <p:cNvPr id="7171" name="TextBox 6"/>
          <p:cNvSpPr txBox="1">
            <a:spLocks noChangeArrowheads="1"/>
          </p:cNvSpPr>
          <p:nvPr/>
        </p:nvSpPr>
        <p:spPr bwMode="auto">
          <a:xfrm>
            <a:off x="179388" y="764704"/>
            <a:ext cx="8494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SzPct val="100000"/>
              <a:buBlip>
                <a:blip r:embed="rId3"/>
              </a:buBlip>
              <a:defRPr sz="2000">
                <a:solidFill>
                  <a:schemeClr val="tx1"/>
                </a:solidFill>
                <a:latin typeface="Tahoma" panose="020B0604030504040204" pitchFamily="34" charset="0"/>
              </a:defRPr>
            </a:lvl1pPr>
            <a:lvl2pPr marL="800100" indent="-342900">
              <a:spcBef>
                <a:spcPct val="20000"/>
              </a:spcBef>
              <a:buSzPct val="70000"/>
              <a:buBlip>
                <a:blip r:embed="rId3"/>
              </a:buBlip>
              <a:defRPr sz="2000">
                <a:solidFill>
                  <a:schemeClr val="tx1"/>
                </a:solidFill>
                <a:latin typeface="Tahoma" panose="020B0604030504040204" pitchFamily="34" charset="0"/>
              </a:defRPr>
            </a:lvl2pPr>
            <a:lvl3pPr marL="1143000" indent="-228600">
              <a:spcBef>
                <a:spcPct val="20000"/>
              </a:spcBef>
              <a:buSzPct val="50000"/>
              <a:buBlip>
                <a:blip r:embed="rId3"/>
              </a:buBlip>
              <a:defRPr sz="2000">
                <a:solidFill>
                  <a:schemeClr val="tx1"/>
                </a:solidFill>
                <a:latin typeface="Tahoma" panose="020B0604030504040204" pitchFamily="34" charset="0"/>
              </a:defRPr>
            </a:lvl3pPr>
            <a:lvl4pPr marL="1600200" indent="-228600">
              <a:spcBef>
                <a:spcPct val="20000"/>
              </a:spcBef>
              <a:buSzPct val="50000"/>
              <a:buBlip>
                <a:blip r:embed="rId3"/>
              </a:buBlip>
              <a:defRPr sz="2000">
                <a:solidFill>
                  <a:schemeClr val="tx1"/>
                </a:solidFill>
                <a:latin typeface="Tahoma" panose="020B0604030504040204" pitchFamily="34" charset="0"/>
              </a:defRPr>
            </a:lvl4pPr>
            <a:lvl5pPr marL="2057400" indent="-228600">
              <a:spcBef>
                <a:spcPct val="20000"/>
              </a:spcBef>
              <a:buSzPct val="50000"/>
              <a:buBlip>
                <a:blip r:embed="rId3"/>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3"/>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3"/>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3"/>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3"/>
              </a:buBlip>
              <a:defRPr sz="2000">
                <a:solidFill>
                  <a:schemeClr val="tx1"/>
                </a:solidFill>
                <a:latin typeface="Tahoma" panose="020B0604030504040204" pitchFamily="34" charset="0"/>
              </a:defRPr>
            </a:lvl9pPr>
          </a:lstStyle>
          <a:p>
            <a:pPr marL="457200" lvl="1" indent="0">
              <a:spcBef>
                <a:spcPct val="0"/>
              </a:spcBef>
              <a:buSzTx/>
              <a:buFontTx/>
              <a:buNone/>
              <a:defRPr/>
            </a:pPr>
            <a:endParaRPr lang="en-US" altLang="en-US" sz="2400" dirty="0" smtClean="0">
              <a:solidFill>
                <a:srgbClr val="0070C0"/>
              </a:solidFill>
              <a:latin typeface="+mn-lt"/>
            </a:endParaRPr>
          </a:p>
        </p:txBody>
      </p:sp>
      <p:pic>
        <p:nvPicPr>
          <p:cNvPr id="174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484784"/>
            <a:ext cx="8135938"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768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wipe(down)">
                                      <p:cBhvr>
                                        <p:cTn id="7" dur="580">
                                          <p:stCondLst>
                                            <p:cond delay="0"/>
                                          </p:stCondLst>
                                        </p:cTn>
                                        <p:tgtEl>
                                          <p:spTgt spid="17412"/>
                                        </p:tgtEl>
                                      </p:cBhvr>
                                    </p:animEffect>
                                    <p:anim calcmode="lin" valueType="num">
                                      <p:cBhvr>
                                        <p:cTn id="8" dur="1822" tmFilter="0,0; 0.14,0.36; 0.43,0.73; 0.71,0.91; 1.0,1.0">
                                          <p:stCondLst>
                                            <p:cond delay="0"/>
                                          </p:stCondLst>
                                        </p:cTn>
                                        <p:tgtEl>
                                          <p:spTgt spid="174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4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4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4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4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7412"/>
                                        </p:tgtEl>
                                      </p:cBhvr>
                                      <p:to x="100000" y="60000"/>
                                    </p:animScale>
                                    <p:animScale>
                                      <p:cBhvr>
                                        <p:cTn id="14" dur="166" decel="50000">
                                          <p:stCondLst>
                                            <p:cond delay="676"/>
                                          </p:stCondLst>
                                        </p:cTn>
                                        <p:tgtEl>
                                          <p:spTgt spid="17412"/>
                                        </p:tgtEl>
                                      </p:cBhvr>
                                      <p:to x="100000" y="100000"/>
                                    </p:animScale>
                                    <p:animScale>
                                      <p:cBhvr>
                                        <p:cTn id="15" dur="26">
                                          <p:stCondLst>
                                            <p:cond delay="1312"/>
                                          </p:stCondLst>
                                        </p:cTn>
                                        <p:tgtEl>
                                          <p:spTgt spid="17412"/>
                                        </p:tgtEl>
                                      </p:cBhvr>
                                      <p:to x="100000" y="80000"/>
                                    </p:animScale>
                                    <p:animScale>
                                      <p:cBhvr>
                                        <p:cTn id="16" dur="166" decel="50000">
                                          <p:stCondLst>
                                            <p:cond delay="1338"/>
                                          </p:stCondLst>
                                        </p:cTn>
                                        <p:tgtEl>
                                          <p:spTgt spid="17412"/>
                                        </p:tgtEl>
                                      </p:cBhvr>
                                      <p:to x="100000" y="100000"/>
                                    </p:animScale>
                                    <p:animScale>
                                      <p:cBhvr>
                                        <p:cTn id="17" dur="26">
                                          <p:stCondLst>
                                            <p:cond delay="1642"/>
                                          </p:stCondLst>
                                        </p:cTn>
                                        <p:tgtEl>
                                          <p:spTgt spid="17412"/>
                                        </p:tgtEl>
                                      </p:cBhvr>
                                      <p:to x="100000" y="90000"/>
                                    </p:animScale>
                                    <p:animScale>
                                      <p:cBhvr>
                                        <p:cTn id="18" dur="166" decel="50000">
                                          <p:stCondLst>
                                            <p:cond delay="1668"/>
                                          </p:stCondLst>
                                        </p:cTn>
                                        <p:tgtEl>
                                          <p:spTgt spid="17412"/>
                                        </p:tgtEl>
                                      </p:cBhvr>
                                      <p:to x="100000" y="100000"/>
                                    </p:animScale>
                                    <p:animScale>
                                      <p:cBhvr>
                                        <p:cTn id="19" dur="26">
                                          <p:stCondLst>
                                            <p:cond delay="1808"/>
                                          </p:stCondLst>
                                        </p:cTn>
                                        <p:tgtEl>
                                          <p:spTgt spid="17412"/>
                                        </p:tgtEl>
                                      </p:cBhvr>
                                      <p:to x="100000" y="95000"/>
                                    </p:animScale>
                                    <p:animScale>
                                      <p:cBhvr>
                                        <p:cTn id="20" dur="166" decel="50000">
                                          <p:stCondLst>
                                            <p:cond delay="1834"/>
                                          </p:stCondLst>
                                        </p:cTn>
                                        <p:tgtEl>
                                          <p:spTgt spid="174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213" y="908720"/>
            <a:ext cx="8281987" cy="1292662"/>
          </a:xfrm>
        </p:spPr>
        <p:txBody>
          <a:bodyPr/>
          <a:lstStyle/>
          <a:p>
            <a:pPr algn="ctr"/>
            <a:r>
              <a:rPr lang="fr-FR" dirty="0" smtClean="0">
                <a:latin typeface="Verdana" pitchFamily="34" charset="0"/>
                <a:ea typeface="Verdana" pitchFamily="34" charset="0"/>
                <a:cs typeface="Verdana" pitchFamily="34" charset="0"/>
              </a:rPr>
              <a:t>AXIS </a:t>
            </a:r>
            <a:r>
              <a:rPr lang="fr-FR" dirty="0">
                <a:latin typeface="Verdana" pitchFamily="34" charset="0"/>
                <a:ea typeface="Verdana" pitchFamily="34" charset="0"/>
                <a:cs typeface="Verdana" pitchFamily="34" charset="0"/>
              </a:rPr>
              <a:t>3 </a:t>
            </a:r>
            <a:r>
              <a:rPr lang="fr-FR" dirty="0">
                <a:solidFill>
                  <a:srgbClr val="C00000"/>
                </a:solidFill>
                <a:latin typeface="Verdana" pitchFamily="34" charset="0"/>
                <a:ea typeface="Verdana" pitchFamily="34" charset="0"/>
                <a:cs typeface="Verdana" pitchFamily="34" charset="0"/>
              </a:rPr>
              <a:t>AGENDA</a:t>
            </a:r>
            <a:r>
              <a:rPr lang="fr-FR" dirty="0">
                <a:latin typeface="Verdana" pitchFamily="34" charset="0"/>
                <a:ea typeface="Verdana" pitchFamily="34" charset="0"/>
                <a:cs typeface="Verdana" pitchFamily="34" charset="0"/>
              </a:rPr>
              <a:t/>
            </a:r>
            <a:br>
              <a:rPr lang="fr-FR" dirty="0">
                <a:latin typeface="Verdana" pitchFamily="34" charset="0"/>
                <a:ea typeface="Verdana" pitchFamily="34" charset="0"/>
                <a:cs typeface="Verdana" pitchFamily="34" charset="0"/>
              </a:rPr>
            </a:br>
            <a:r>
              <a:rPr lang="fr-FR" dirty="0">
                <a:solidFill>
                  <a:srgbClr val="FF0000"/>
                </a:solidFill>
                <a:latin typeface="Verdana" pitchFamily="34" charset="0"/>
                <a:ea typeface="Verdana" pitchFamily="34" charset="0"/>
                <a:cs typeface="Verdana" pitchFamily="34" charset="0"/>
              </a:rPr>
              <a:t/>
            </a:r>
            <a:br>
              <a:rPr lang="fr-FR" dirty="0">
                <a:solidFill>
                  <a:srgbClr val="FF0000"/>
                </a:solidFill>
                <a:latin typeface="Verdana" pitchFamily="34" charset="0"/>
                <a:ea typeface="Verdana" pitchFamily="34" charset="0"/>
                <a:cs typeface="Verdana" pitchFamily="34" charset="0"/>
              </a:rPr>
            </a:br>
            <a:endParaRPr lang="fr-FR" dirty="0">
              <a:latin typeface="Verdana" pitchFamily="34" charset="0"/>
              <a:ea typeface="Verdana" pitchFamily="34" charset="0"/>
              <a:cs typeface="Verdana" pitchFamily="34" charset="0"/>
            </a:endParaRPr>
          </a:p>
        </p:txBody>
      </p:sp>
      <p:sp>
        <p:nvSpPr>
          <p:cNvPr id="3" name="Espace réservé du texte 2"/>
          <p:cNvSpPr>
            <a:spLocks noGrp="1"/>
          </p:cNvSpPr>
          <p:nvPr>
            <p:ph type="body" sz="quarter" idx="12"/>
          </p:nvPr>
        </p:nvSpPr>
        <p:spPr>
          <a:xfrm>
            <a:off x="467544" y="1556792"/>
            <a:ext cx="8280400" cy="4932635"/>
          </a:xfrm>
        </p:spPr>
        <p:txBody>
          <a:bodyPr>
            <a:normAutofit fontScale="70000" lnSpcReduction="20000"/>
          </a:bodyPr>
          <a:lstStyle/>
          <a:p>
            <a:pPr marL="0" lvl="2" indent="0" algn="just">
              <a:buNone/>
            </a:pPr>
            <a:r>
              <a:rPr lang="en-US" sz="2400" b="1" dirty="0" smtClean="0">
                <a:latin typeface="Verdana" pitchFamily="34" charset="0"/>
                <a:ea typeface="Verdana" pitchFamily="34" charset="0"/>
                <a:cs typeface="Verdana" pitchFamily="34" charset="0"/>
              </a:rPr>
              <a:t>Promote </a:t>
            </a:r>
            <a:r>
              <a:rPr lang="en-US" sz="2400" b="1" dirty="0">
                <a:latin typeface="Verdana" pitchFamily="34" charset="0"/>
                <a:ea typeface="Verdana" pitchFamily="34" charset="0"/>
                <a:cs typeface="Verdana" pitchFamily="34" charset="0"/>
              </a:rPr>
              <a:t>the production of usable bathymetric data for maritime policies</a:t>
            </a:r>
            <a:r>
              <a:rPr lang="en-US" sz="2400" dirty="0">
                <a:latin typeface="Verdana" pitchFamily="34" charset="0"/>
                <a:ea typeface="Verdana" pitchFamily="34" charset="0"/>
                <a:cs typeface="Verdana" pitchFamily="34" charset="0"/>
              </a:rPr>
              <a:t>, </a:t>
            </a:r>
          </a:p>
          <a:p>
            <a:pPr marL="0" lvl="2" indent="0" algn="just">
              <a:buNone/>
            </a:pPr>
            <a:r>
              <a:rPr lang="en-US" sz="2400" dirty="0" smtClean="0">
                <a:latin typeface="Verdana" pitchFamily="34" charset="0"/>
                <a:ea typeface="Verdana" pitchFamily="34" charset="0"/>
                <a:cs typeface="Verdana" pitchFamily="34" charset="0"/>
              </a:rPr>
              <a:t>Links with axis 2</a:t>
            </a:r>
            <a:endParaRPr lang="en-US" sz="2400" dirty="0">
              <a:latin typeface="Verdana" pitchFamily="34" charset="0"/>
              <a:ea typeface="Verdana" pitchFamily="34" charset="0"/>
              <a:cs typeface="Verdana" pitchFamily="34" charset="0"/>
            </a:endParaRPr>
          </a:p>
          <a:p>
            <a:pPr marL="0" lvl="2" indent="0" algn="just">
              <a:buNone/>
            </a:pPr>
            <a:r>
              <a:rPr lang="en-US" sz="2400" b="1" dirty="0">
                <a:latin typeface="Verdana" pitchFamily="34" charset="0"/>
                <a:ea typeface="Verdana" pitchFamily="34" charset="0"/>
                <a:cs typeface="Verdana" pitchFamily="34" charset="0"/>
              </a:rPr>
              <a:t>Oct </a:t>
            </a:r>
            <a:r>
              <a:rPr lang="en-US" sz="2400" b="1" dirty="0" smtClean="0">
                <a:latin typeface="Verdana" pitchFamily="34" charset="0"/>
                <a:ea typeface="Verdana" pitchFamily="34" charset="0"/>
                <a:cs typeface="Verdana" pitchFamily="34" charset="0"/>
              </a:rPr>
              <a:t>2016 </a:t>
            </a:r>
            <a:r>
              <a:rPr lang="fr-FR" sz="2400" b="1" dirty="0" smtClean="0">
                <a:solidFill>
                  <a:srgbClr val="C00000"/>
                </a:solidFill>
                <a:latin typeface="Verdana" pitchFamily="34" charset="0"/>
                <a:ea typeface="Verdana" pitchFamily="34" charset="0"/>
                <a:cs typeface="Verdana" pitchFamily="34" charset="0"/>
              </a:rPr>
              <a:t>DONE</a:t>
            </a:r>
            <a:endParaRPr lang="en-US" sz="2400" b="1" dirty="0">
              <a:latin typeface="Verdana" pitchFamily="34" charset="0"/>
              <a:ea typeface="Verdana" pitchFamily="34" charset="0"/>
              <a:cs typeface="Verdana" pitchFamily="34" charset="0"/>
            </a:endParaRPr>
          </a:p>
          <a:p>
            <a:pPr marL="342900" lvl="2" indent="-342900" algn="just"/>
            <a:r>
              <a:rPr lang="en-US" sz="2400" dirty="0">
                <a:latin typeface="Verdana" pitchFamily="34" charset="0"/>
                <a:ea typeface="Verdana" pitchFamily="34" charset="0"/>
                <a:cs typeface="Verdana" pitchFamily="34" charset="0"/>
              </a:rPr>
              <a:t>Evocation of the different actions undertaken by EU and IHO </a:t>
            </a:r>
          </a:p>
          <a:p>
            <a:pPr marL="0" lvl="2" indent="0" algn="just">
              <a:buNone/>
            </a:pPr>
            <a:endParaRPr lang="en-US" sz="2400" b="1" dirty="0" smtClean="0">
              <a:latin typeface="Verdana" pitchFamily="34" charset="0"/>
              <a:ea typeface="Verdana" pitchFamily="34" charset="0"/>
              <a:cs typeface="Verdana" pitchFamily="34" charset="0"/>
            </a:endParaRPr>
          </a:p>
          <a:p>
            <a:pPr marL="0" lvl="2" indent="0" algn="just">
              <a:buNone/>
            </a:pPr>
            <a:r>
              <a:rPr lang="en-US" sz="2400" b="1" dirty="0" smtClean="0">
                <a:latin typeface="Verdana" pitchFamily="34" charset="0"/>
                <a:ea typeface="Verdana" pitchFamily="34" charset="0"/>
                <a:cs typeface="Verdana" pitchFamily="34" charset="0"/>
              </a:rPr>
              <a:t>Dec </a:t>
            </a:r>
            <a:r>
              <a:rPr lang="en-US" sz="2400" b="1" dirty="0">
                <a:latin typeface="Verdana" pitchFamily="34" charset="0"/>
                <a:ea typeface="Verdana" pitchFamily="34" charset="0"/>
                <a:cs typeface="Verdana" pitchFamily="34" charset="0"/>
              </a:rPr>
              <a:t>2016 and Feb 2017</a:t>
            </a:r>
          </a:p>
          <a:p>
            <a:pPr marL="342900" lvl="2" indent="-342900" algn="just"/>
            <a:r>
              <a:rPr lang="en-US" sz="2400" dirty="0">
                <a:latin typeface="Verdana" pitchFamily="34" charset="0"/>
                <a:ea typeface="Verdana" pitchFamily="34" charset="0"/>
                <a:cs typeface="Verdana" pitchFamily="34" charset="0"/>
              </a:rPr>
              <a:t>Proposition of joint actions for </a:t>
            </a:r>
            <a:r>
              <a:rPr lang="en-US" sz="2400" dirty="0" smtClean="0">
                <a:latin typeface="Verdana" pitchFamily="34" charset="0"/>
                <a:ea typeface="Verdana" pitchFamily="34" charset="0"/>
                <a:cs typeface="Verdana" pitchFamily="34" charset="0"/>
              </a:rPr>
              <a:t>organizing </a:t>
            </a:r>
            <a:r>
              <a:rPr lang="en-US" sz="2400" dirty="0">
                <a:latin typeface="Verdana" pitchFamily="34" charset="0"/>
                <a:ea typeface="Verdana" pitchFamily="34" charset="0"/>
                <a:cs typeface="Verdana" pitchFamily="34" charset="0"/>
              </a:rPr>
              <a:t>training and diffusion of standards, (common with </a:t>
            </a:r>
            <a:r>
              <a:rPr lang="en-US" sz="2400" dirty="0" smtClean="0">
                <a:latin typeface="Verdana" pitchFamily="34" charset="0"/>
                <a:ea typeface="Verdana" pitchFamily="34" charset="0"/>
                <a:cs typeface="Verdana" pitchFamily="34" charset="0"/>
              </a:rPr>
              <a:t>a second phase of Coastal mapping?) </a:t>
            </a:r>
            <a:endParaRPr lang="en-US" sz="2400" dirty="0">
              <a:latin typeface="Verdana" pitchFamily="34" charset="0"/>
              <a:ea typeface="Verdana" pitchFamily="34" charset="0"/>
              <a:cs typeface="Verdana" pitchFamily="34" charset="0"/>
            </a:endParaRPr>
          </a:p>
          <a:p>
            <a:pPr marL="0" lvl="2" indent="0" algn="just">
              <a:buNone/>
            </a:pPr>
            <a:endParaRPr lang="en-US" sz="2400" b="1" dirty="0" smtClean="0">
              <a:latin typeface="Verdana" pitchFamily="34" charset="0"/>
              <a:ea typeface="Verdana" pitchFamily="34" charset="0"/>
              <a:cs typeface="Verdana" pitchFamily="34" charset="0"/>
            </a:endParaRPr>
          </a:p>
          <a:p>
            <a:pPr marL="0" lvl="2" indent="0" algn="just">
              <a:buNone/>
            </a:pPr>
            <a:r>
              <a:rPr lang="en-US" sz="2400" b="1" dirty="0" smtClean="0">
                <a:latin typeface="Verdana" pitchFamily="34" charset="0"/>
                <a:ea typeface="Verdana" pitchFamily="34" charset="0"/>
                <a:cs typeface="Verdana" pitchFamily="34" charset="0"/>
              </a:rPr>
              <a:t>2017</a:t>
            </a:r>
          </a:p>
          <a:p>
            <a:pPr marL="342900" lvl="2" indent="-342900" algn="just"/>
            <a:r>
              <a:rPr lang="en-US" sz="2400" dirty="0" smtClean="0">
                <a:latin typeface="Verdana" pitchFamily="34" charset="0"/>
                <a:ea typeface="Verdana" pitchFamily="34" charset="0"/>
                <a:cs typeface="Verdana" pitchFamily="34" charset="0"/>
              </a:rPr>
              <a:t>A </a:t>
            </a:r>
            <a:r>
              <a:rPr lang="en-US" sz="2400" dirty="0">
                <a:latin typeface="Verdana" pitchFamily="34" charset="0"/>
                <a:ea typeface="Verdana" pitchFamily="34" charset="0"/>
                <a:cs typeface="Verdana" pitchFamily="34" charset="0"/>
              </a:rPr>
              <a:t>representative of EMODNET in IHO WG for interoperability of the databases and coordination of actions </a:t>
            </a:r>
            <a:r>
              <a:rPr lang="en-US" sz="2400" dirty="0" smtClean="0">
                <a:solidFill>
                  <a:srgbClr val="C00000"/>
                </a:solidFill>
                <a:latin typeface="Verdana" pitchFamily="34" charset="0"/>
                <a:ea typeface="Verdana" pitchFamily="34" charset="0"/>
                <a:cs typeface="Verdana" pitchFamily="34" charset="0"/>
              </a:rPr>
              <a:t>IN PROGRESS</a:t>
            </a:r>
            <a:endParaRPr lang="en-US" sz="2400" dirty="0">
              <a:solidFill>
                <a:srgbClr val="C00000"/>
              </a:solidFill>
              <a:latin typeface="Verdana" pitchFamily="34" charset="0"/>
              <a:ea typeface="Verdana" pitchFamily="34" charset="0"/>
              <a:cs typeface="Verdana" pitchFamily="34" charset="0"/>
            </a:endParaRPr>
          </a:p>
          <a:p>
            <a:pPr marL="0" lvl="2" indent="0" algn="just">
              <a:buNone/>
            </a:pPr>
            <a:endParaRPr lang="en-US" sz="2400" b="1" dirty="0" smtClean="0">
              <a:latin typeface="Verdana" pitchFamily="34" charset="0"/>
              <a:ea typeface="Verdana" pitchFamily="34" charset="0"/>
              <a:cs typeface="Verdana" pitchFamily="34" charset="0"/>
            </a:endParaRPr>
          </a:p>
          <a:p>
            <a:pPr marL="0" lvl="2" indent="0" algn="just">
              <a:buNone/>
            </a:pPr>
            <a:r>
              <a:rPr lang="en-US" sz="2400" b="1" dirty="0" smtClean="0">
                <a:latin typeface="Verdana" pitchFamily="34" charset="0"/>
                <a:ea typeface="Verdana" pitchFamily="34" charset="0"/>
                <a:cs typeface="Verdana" pitchFamily="34" charset="0"/>
              </a:rPr>
              <a:t>2017-2018</a:t>
            </a:r>
            <a:endParaRPr lang="en-US" sz="2400" b="1" dirty="0">
              <a:latin typeface="Verdana" pitchFamily="34" charset="0"/>
              <a:ea typeface="Verdana" pitchFamily="34" charset="0"/>
              <a:cs typeface="Verdana" pitchFamily="34" charset="0"/>
            </a:endParaRPr>
          </a:p>
          <a:p>
            <a:pPr marL="342900" lvl="2" indent="-342900" algn="just"/>
            <a:r>
              <a:rPr lang="en-US" sz="2400" dirty="0">
                <a:latin typeface="Verdana" pitchFamily="34" charset="0"/>
                <a:ea typeface="Verdana" pitchFamily="34" charset="0"/>
                <a:cs typeface="Verdana" pitchFamily="34" charset="0"/>
              </a:rPr>
              <a:t>Coordination between </a:t>
            </a:r>
            <a:r>
              <a:rPr lang="en-US" sz="2400" dirty="0" smtClean="0">
                <a:latin typeface="Verdana" pitchFamily="34" charset="0"/>
                <a:ea typeface="Verdana" pitchFamily="34" charset="0"/>
                <a:cs typeface="Verdana" pitchFamily="34" charset="0"/>
              </a:rPr>
              <a:t>HOs </a:t>
            </a:r>
            <a:r>
              <a:rPr lang="en-US" sz="2400" dirty="0">
                <a:latin typeface="Verdana" pitchFamily="34" charset="0"/>
                <a:ea typeface="Verdana" pitchFamily="34" charset="0"/>
                <a:cs typeface="Verdana" pitchFamily="34" charset="0"/>
              </a:rPr>
              <a:t>and EU through IENWG and under the umbrella of CM2, deployment of the </a:t>
            </a:r>
            <a:r>
              <a:rPr lang="en-US" sz="2400" dirty="0" err="1" smtClean="0">
                <a:latin typeface="Verdana" pitchFamily="34" charset="0"/>
                <a:ea typeface="Verdana" pitchFamily="34" charset="0"/>
                <a:cs typeface="Verdana" pitchFamily="34" charset="0"/>
              </a:rPr>
              <a:t>learnings</a:t>
            </a:r>
            <a:endParaRPr lang="en-US" sz="2400" dirty="0">
              <a:latin typeface="Verdana" pitchFamily="34" charset="0"/>
              <a:ea typeface="Verdana" pitchFamily="34" charset="0"/>
              <a:cs typeface="Verdana" pitchFamily="34" charset="0"/>
            </a:endParaRPr>
          </a:p>
          <a:p>
            <a:pPr marL="342900" lvl="2" indent="-342900" algn="just"/>
            <a:r>
              <a:rPr lang="en-US" sz="2400" dirty="0" err="1">
                <a:latin typeface="Verdana" pitchFamily="34" charset="0"/>
                <a:ea typeface="Verdana" pitchFamily="34" charset="0"/>
                <a:cs typeface="Verdana" pitchFamily="34" charset="0"/>
              </a:rPr>
              <a:t>Organising</a:t>
            </a:r>
            <a:r>
              <a:rPr lang="en-US" sz="2400" dirty="0">
                <a:latin typeface="Verdana" pitchFamily="34" charset="0"/>
                <a:ea typeface="Verdana" pitchFamily="34" charset="0"/>
                <a:cs typeface="Verdana" pitchFamily="34" charset="0"/>
              </a:rPr>
              <a:t> the validation of these data by the HOs of EU Member States (link with EMODNET “data </a:t>
            </a:r>
            <a:r>
              <a:rPr lang="en-US" sz="2400" dirty="0" err="1" smtClean="0">
                <a:latin typeface="Verdana" pitchFamily="34" charset="0"/>
                <a:ea typeface="Verdana" pitchFamily="34" charset="0"/>
                <a:cs typeface="Verdana" pitchFamily="34" charset="0"/>
              </a:rPr>
              <a:t>ingestion”project</a:t>
            </a:r>
            <a:r>
              <a:rPr lang="en-US" sz="2400" dirty="0" smtClean="0">
                <a:latin typeface="Verdana" pitchFamily="34" charset="0"/>
                <a:ea typeface="Verdana" pitchFamily="34" charset="0"/>
                <a:cs typeface="Verdana" pitchFamily="34" charset="0"/>
              </a:rPr>
              <a:t>)</a:t>
            </a:r>
            <a:endParaRPr lang="en-US" sz="2400" dirty="0">
              <a:latin typeface="Verdana" pitchFamily="34" charset="0"/>
              <a:ea typeface="Verdana" pitchFamily="34" charset="0"/>
              <a:cs typeface="Verdana" pitchFamily="34" charset="0"/>
            </a:endParaRPr>
          </a:p>
          <a:p>
            <a:pPr marL="342900" lvl="2" indent="-342900" algn="just"/>
            <a:r>
              <a:rPr lang="en-US" sz="2400" dirty="0">
                <a:latin typeface="Verdana" pitchFamily="34" charset="0"/>
                <a:ea typeface="Verdana" pitchFamily="34" charset="0"/>
                <a:cs typeface="Verdana" pitchFamily="34" charset="0"/>
              </a:rPr>
              <a:t>Evaluation of the gaps in the MS in order to address them via </a:t>
            </a:r>
            <a:r>
              <a:rPr lang="en-US" sz="2400" dirty="0" err="1">
                <a:latin typeface="Verdana" pitchFamily="34" charset="0"/>
                <a:ea typeface="Verdana" pitchFamily="34" charset="0"/>
                <a:cs typeface="Verdana" pitchFamily="34" charset="0"/>
              </a:rPr>
              <a:t>multisourcing</a:t>
            </a:r>
            <a:endParaRPr lang="en-US" sz="2400" dirty="0">
              <a:latin typeface="Verdana" pitchFamily="34" charset="0"/>
              <a:ea typeface="Verdana" pitchFamily="34" charset="0"/>
              <a:cs typeface="Verdana" pitchFamily="34" charset="0"/>
            </a:endParaRPr>
          </a:p>
          <a:p>
            <a:pPr marL="0" lvl="2" indent="0" algn="just">
              <a:buNone/>
            </a:pPr>
            <a:r>
              <a:rPr lang="en-US" sz="2400" dirty="0">
                <a:latin typeface="Verdana" pitchFamily="34" charset="0"/>
                <a:ea typeface="Verdana" pitchFamily="34" charset="0"/>
                <a:cs typeface="Verdana" pitchFamily="34" charset="0"/>
              </a:rPr>
              <a:t>promoting the link between the EU and IHO works</a:t>
            </a:r>
            <a:endParaRPr lang="fr-FR" sz="2400" dirty="0">
              <a:latin typeface="Verdana" pitchFamily="34" charset="0"/>
              <a:ea typeface="Verdana" pitchFamily="34" charset="0"/>
              <a:cs typeface="Verdana" pitchFamily="34" charset="0"/>
            </a:endParaRPr>
          </a:p>
          <a:p>
            <a:pPr lvl="1"/>
            <a:endParaRPr lang="fr-FR" dirty="0">
              <a:latin typeface="Verdana" pitchFamily="34" charset="0"/>
              <a:ea typeface="Verdana" pitchFamily="34" charset="0"/>
              <a:cs typeface="Verdana" pitchFamily="34" charset="0"/>
            </a:endParaRPr>
          </a:p>
          <a:p>
            <a:pPr lvl="1"/>
            <a:endParaRPr lang="fr-FR"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16097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628800"/>
            <a:ext cx="6660232" cy="4697691"/>
          </a:xfrm>
          <a:prstGeom prst="rect">
            <a:avLst/>
          </a:prstGeom>
        </p:spPr>
      </p:pic>
      <p:sp>
        <p:nvSpPr>
          <p:cNvPr id="2" name="Title 1"/>
          <p:cNvSpPr>
            <a:spLocks noGrp="1"/>
          </p:cNvSpPr>
          <p:nvPr>
            <p:ph type="title"/>
          </p:nvPr>
        </p:nvSpPr>
        <p:spPr/>
        <p:txBody>
          <a:bodyPr/>
          <a:lstStyle/>
          <a:p>
            <a:r>
              <a:rPr lang="en-US" dirty="0" smtClean="0"/>
              <a:t>WP1: Digital Mapping</a:t>
            </a:r>
            <a:endParaRPr lang="en-US" dirty="0"/>
          </a:p>
        </p:txBody>
      </p:sp>
      <p:pic>
        <p:nvPicPr>
          <p:cNvPr id="1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511" y="2003485"/>
            <a:ext cx="4706397" cy="293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1247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052736"/>
            <a:ext cx="9144000" cy="5328592"/>
          </a:xfrm>
          <a:blipFill>
            <a:blip r:embed="rId2"/>
            <a:tile tx="0" ty="0" sx="100000" sy="100000" flip="none" algn="tl"/>
          </a:blipFill>
        </p:spPr>
        <p:txBody>
          <a:bodyPr/>
          <a:lstStyle/>
          <a:p>
            <a:pPr algn="ctr">
              <a:lnSpc>
                <a:spcPct val="200000"/>
              </a:lnSpc>
            </a:pPr>
            <a:r>
              <a:rPr lang="fr-FR" sz="4000" dirty="0"/>
              <a:t/>
            </a:r>
            <a:br>
              <a:rPr lang="fr-FR" sz="4000" dirty="0"/>
            </a:br>
            <a:r>
              <a:rPr lang="fr-FR" sz="4000" b="0" dirty="0" smtClean="0"/>
              <a:t>   </a:t>
            </a:r>
            <a:r>
              <a:rPr lang="fr-FR" sz="3200" b="0" i="1" dirty="0" smtClean="0">
                <a:latin typeface="Algerian" pitchFamily="82" charset="0"/>
              </a:rPr>
              <a:t>THE COASTAL </a:t>
            </a:r>
            <a:r>
              <a:rPr lang="fr-FR" sz="3200" b="0" i="1" dirty="0">
                <a:latin typeface="Algerian" pitchFamily="82" charset="0"/>
              </a:rPr>
              <a:t>MAPPING </a:t>
            </a:r>
            <a:r>
              <a:rPr lang="fr-FR" sz="3200" b="0" i="1" dirty="0" smtClean="0">
                <a:latin typeface="Algerian" pitchFamily="82" charset="0"/>
              </a:rPr>
              <a:t>TEAM</a:t>
            </a:r>
            <a:br>
              <a:rPr lang="fr-FR" sz="3200" b="0" i="1" dirty="0" smtClean="0">
                <a:latin typeface="Algerian" pitchFamily="82" charset="0"/>
              </a:rPr>
            </a:br>
            <a:r>
              <a:rPr lang="fr-FR" sz="3200" b="0" i="1" dirty="0" smtClean="0">
                <a:latin typeface="Algerian" pitchFamily="82" charset="0"/>
              </a:rPr>
              <a:t>THANKS YOU FOR YOUR ATTENTION AND SUPPORT!</a:t>
            </a:r>
            <a:endParaRPr lang="fr-FR" sz="3200" b="0" i="1" dirty="0">
              <a:latin typeface="Algerian" pitchFamily="82" charset="0"/>
            </a:endParaRPr>
          </a:p>
        </p:txBody>
      </p:sp>
    </p:spTree>
    <p:extLst>
      <p:ext uri="{BB962C8B-B14F-4D97-AF65-F5344CB8AC3E}">
        <p14:creationId xmlns:p14="http://schemas.microsoft.com/office/powerpoint/2010/main" val="41114898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sz="quarter" idx="12"/>
          </p:nvPr>
        </p:nvSpPr>
        <p:spPr/>
        <p:txBody>
          <a:bodyPr/>
          <a:lstStyle/>
          <a:p>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4744"/>
            <a:ext cx="9144000" cy="5143062"/>
          </a:xfrm>
          <a:prstGeom prst="rect">
            <a:avLst/>
          </a:prstGeom>
        </p:spPr>
      </p:pic>
      <p:pic>
        <p:nvPicPr>
          <p:cNvPr id="25" name="Imag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 y="1268761"/>
            <a:ext cx="504825" cy="504825"/>
          </a:xfrm>
          <a:prstGeom prst="rect">
            <a:avLst/>
          </a:prstGeom>
        </p:spPr>
      </p:pic>
      <p:pic>
        <p:nvPicPr>
          <p:cNvPr id="26" name="Imag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03" y="1265934"/>
            <a:ext cx="504825" cy="504825"/>
          </a:xfrm>
          <a:prstGeom prst="rect">
            <a:avLst/>
          </a:prstGeom>
        </p:spPr>
      </p:pic>
      <p:pic>
        <p:nvPicPr>
          <p:cNvPr id="27" name="Imag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1160363"/>
            <a:ext cx="504825" cy="504825"/>
          </a:xfrm>
          <a:prstGeom prst="rect">
            <a:avLst/>
          </a:prstGeom>
        </p:spPr>
      </p:pic>
      <p:pic>
        <p:nvPicPr>
          <p:cNvPr id="28" name="Imag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8959" y="1160363"/>
            <a:ext cx="540444" cy="540444"/>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403" y="1206299"/>
            <a:ext cx="504825" cy="504825"/>
          </a:xfrm>
          <a:prstGeom prst="rect">
            <a:avLst/>
          </a:prstGeom>
        </p:spPr>
      </p:pic>
      <p:pic>
        <p:nvPicPr>
          <p:cNvPr id="30" name="Imag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4228" y="1193926"/>
            <a:ext cx="504825" cy="504825"/>
          </a:xfrm>
          <a:prstGeom prst="rect">
            <a:avLst/>
          </a:prstGeom>
        </p:spPr>
      </p:pic>
      <p:pic>
        <p:nvPicPr>
          <p:cNvPr id="31" name="Imag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9053" y="1218679"/>
            <a:ext cx="504825" cy="504825"/>
          </a:xfrm>
          <a:prstGeom prst="rect">
            <a:avLst/>
          </a:prstGeom>
        </p:spPr>
      </p:pic>
      <p:pic>
        <p:nvPicPr>
          <p:cNvPr id="32" name="Imag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2445" y="1206300"/>
            <a:ext cx="504825" cy="504825"/>
          </a:xfrm>
          <a:prstGeom prst="rect">
            <a:avLst/>
          </a:prstGeom>
        </p:spPr>
      </p:pic>
      <p:pic>
        <p:nvPicPr>
          <p:cNvPr id="33" name="Imag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3775" y="1195982"/>
            <a:ext cx="504825" cy="504825"/>
          </a:xfrm>
          <a:prstGeom prst="rect">
            <a:avLst/>
          </a:prstGeom>
        </p:spPr>
      </p:pic>
      <p:pic>
        <p:nvPicPr>
          <p:cNvPr id="34" name="Imag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9650" y="1200573"/>
            <a:ext cx="574526" cy="574526"/>
          </a:xfrm>
          <a:prstGeom prst="rect">
            <a:avLst/>
          </a:prstGeom>
        </p:spPr>
      </p:pic>
      <p:pic>
        <p:nvPicPr>
          <p:cNvPr id="35" name="Imag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09059" y="1168600"/>
            <a:ext cx="604986" cy="604986"/>
          </a:xfrm>
          <a:prstGeom prst="rect">
            <a:avLst/>
          </a:prstGeom>
        </p:spPr>
      </p:pic>
      <p:pic>
        <p:nvPicPr>
          <p:cNvPr id="36" name="Imag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18870" y="1164604"/>
            <a:ext cx="576833" cy="576833"/>
          </a:xfrm>
          <a:prstGeom prst="rect">
            <a:avLst/>
          </a:prstGeom>
        </p:spPr>
      </p:pic>
      <p:pic>
        <p:nvPicPr>
          <p:cNvPr id="37" name="Imag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95703" y="1206301"/>
            <a:ext cx="504825" cy="504825"/>
          </a:xfrm>
          <a:prstGeom prst="rect">
            <a:avLst/>
          </a:prstGeom>
        </p:spPr>
      </p:pic>
      <p:pic>
        <p:nvPicPr>
          <p:cNvPr id="38" name="Image 3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35946" y="1193925"/>
            <a:ext cx="504825" cy="504825"/>
          </a:xfrm>
          <a:prstGeom prst="rect">
            <a:avLst/>
          </a:prstGeom>
        </p:spPr>
      </p:pic>
      <p:pic>
        <p:nvPicPr>
          <p:cNvPr id="39" name="Image 3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19587" y="1916832"/>
            <a:ext cx="504825" cy="504825"/>
          </a:xfrm>
          <a:prstGeom prst="rect">
            <a:avLst/>
          </a:prstGeom>
        </p:spPr>
      </p:pic>
      <p:pic>
        <p:nvPicPr>
          <p:cNvPr id="40" name="Image 3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93568" y="1152252"/>
            <a:ext cx="504825" cy="504825"/>
          </a:xfrm>
          <a:prstGeom prst="rect">
            <a:avLst/>
          </a:prstGeom>
        </p:spPr>
      </p:pic>
      <p:pic>
        <p:nvPicPr>
          <p:cNvPr id="41" name="Image 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77795" y="1168600"/>
            <a:ext cx="504825" cy="504825"/>
          </a:xfrm>
          <a:prstGeom prst="rect">
            <a:avLst/>
          </a:prstGeom>
        </p:spPr>
      </p:pic>
      <p:pic>
        <p:nvPicPr>
          <p:cNvPr id="42" name="Image 4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14045" y="1206301"/>
            <a:ext cx="504825" cy="504825"/>
          </a:xfrm>
          <a:prstGeom prst="rect">
            <a:avLst/>
          </a:prstGeom>
        </p:spPr>
      </p:pic>
    </p:spTree>
    <p:extLst>
      <p:ext uri="{BB962C8B-B14F-4D97-AF65-F5344CB8AC3E}">
        <p14:creationId xmlns:p14="http://schemas.microsoft.com/office/powerpoint/2010/main" val="10934322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052736"/>
            <a:ext cx="9144000" cy="5328592"/>
          </a:xfrm>
          <a:gradFill flip="none" rotWithShape="1">
            <a:gsLst>
              <a:gs pos="0">
                <a:schemeClr val="accent5">
                  <a:lumMod val="50000"/>
                  <a:tint val="66000"/>
                  <a:satMod val="160000"/>
                </a:schemeClr>
              </a:gs>
              <a:gs pos="50000">
                <a:schemeClr val="accent5">
                  <a:lumMod val="50000"/>
                  <a:tint val="44500"/>
                  <a:satMod val="160000"/>
                </a:schemeClr>
              </a:gs>
              <a:gs pos="100000">
                <a:schemeClr val="accent5">
                  <a:lumMod val="50000"/>
                  <a:tint val="23500"/>
                  <a:satMod val="160000"/>
                </a:schemeClr>
              </a:gs>
            </a:gsLst>
            <a:lin ang="10800000" scaled="1"/>
            <a:tileRect/>
          </a:gradFill>
        </p:spPr>
        <p:txBody>
          <a:bodyPr/>
          <a:lstStyle/>
          <a:p>
            <a:r>
              <a:rPr lang="fr-FR" sz="4000" dirty="0"/>
              <a:t/>
            </a:r>
            <a:br>
              <a:rPr lang="fr-FR" sz="4000" dirty="0"/>
            </a:br>
            <a:r>
              <a:rPr lang="fr-FR" sz="4000" dirty="0"/>
              <a:t/>
            </a:r>
            <a:br>
              <a:rPr lang="fr-FR" sz="4000" dirty="0"/>
            </a:br>
            <a:r>
              <a:rPr lang="fr-FR" sz="4000" dirty="0"/>
              <a:t/>
            </a:r>
            <a:br>
              <a:rPr lang="fr-FR" sz="4000" dirty="0"/>
            </a:br>
            <a:r>
              <a:rPr lang="fr-FR" sz="4000" dirty="0"/>
              <a:t>   READY FOR THE NEXT STEP !</a:t>
            </a:r>
            <a:br>
              <a:rPr lang="fr-FR" sz="4000" dirty="0"/>
            </a:br>
            <a:endParaRPr lang="fr-FR" sz="4000" dirty="0"/>
          </a:p>
        </p:txBody>
      </p:sp>
    </p:spTree>
    <p:extLst>
      <p:ext uri="{BB962C8B-B14F-4D97-AF65-F5344CB8AC3E}">
        <p14:creationId xmlns:p14="http://schemas.microsoft.com/office/powerpoint/2010/main" val="6560551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Portal</a:t>
            </a:r>
            <a:endParaRPr lang="en-US" dirty="0"/>
          </a:p>
        </p:txBody>
      </p:sp>
      <p:sp>
        <p:nvSpPr>
          <p:cNvPr id="3" name="Text Placeholder 2"/>
          <p:cNvSpPr>
            <a:spLocks noGrp="1"/>
          </p:cNvSpPr>
          <p:nvPr>
            <p:ph type="body" sz="quarter" idx="12"/>
          </p:nvPr>
        </p:nvSpPr>
        <p:spPr/>
        <p:txBody>
          <a:bodyPr>
            <a:normAutofit/>
          </a:bodyPr>
          <a:lstStyle/>
          <a:p>
            <a:r>
              <a:rPr lang="fr-FR" dirty="0"/>
              <a:t>Portal</a:t>
            </a:r>
          </a:p>
          <a:p>
            <a:pPr lvl="1"/>
            <a:r>
              <a:rPr lang="fr-FR" dirty="0"/>
              <a:t>EMODnet </a:t>
            </a:r>
            <a:r>
              <a:rPr lang="fr-FR" dirty="0" smtClean="0"/>
              <a:t>look and </a:t>
            </a:r>
            <a:r>
              <a:rPr lang="fr-FR" dirty="0" err="1" smtClean="0"/>
              <a:t>feel</a:t>
            </a:r>
            <a:endParaRPr lang="fr-FR" dirty="0"/>
          </a:p>
          <a:p>
            <a:pPr lvl="1"/>
            <a:r>
              <a:rPr lang="fr-FR" dirty="0" smtClean="0"/>
              <a:t>Simple and modern design</a:t>
            </a:r>
            <a:endParaRPr lang="en-US" dirty="0"/>
          </a:p>
          <a:p>
            <a:pPr lvl="1"/>
            <a:r>
              <a:rPr lang="en-US" dirty="0" smtClean="0"/>
              <a:t>Catalog of </a:t>
            </a:r>
            <a:r>
              <a:rPr lang="en-US" dirty="0"/>
              <a:t>d</a:t>
            </a:r>
            <a:r>
              <a:rPr lang="en-US" dirty="0" smtClean="0"/>
              <a:t>igital maps</a:t>
            </a:r>
          </a:p>
          <a:p>
            <a:pPr lvl="1"/>
            <a:r>
              <a:rPr lang="en-US" dirty="0" smtClean="0"/>
              <a:t>Tools</a:t>
            </a:r>
          </a:p>
          <a:p>
            <a:pPr lvl="2"/>
            <a:r>
              <a:rPr lang="en-US" dirty="0" smtClean="0"/>
              <a:t>Bathymetric profile</a:t>
            </a:r>
          </a:p>
          <a:p>
            <a:pPr lvl="2"/>
            <a:r>
              <a:rPr lang="en-US" dirty="0" smtClean="0"/>
              <a:t>Data and metadata download</a:t>
            </a:r>
          </a:p>
          <a:p>
            <a:pPr lvl="2"/>
            <a:r>
              <a:rPr lang="en-US" dirty="0" smtClean="0"/>
              <a:t>Coastal </a:t>
            </a:r>
            <a:r>
              <a:rPr lang="en-US" dirty="0"/>
              <a:t>Mapping Planner Algorithm</a:t>
            </a:r>
          </a:p>
          <a:p>
            <a:pPr lvl="2"/>
            <a:r>
              <a:rPr lang="en-US" dirty="0" smtClean="0"/>
              <a:t>Data ingestion of GPS points</a:t>
            </a:r>
          </a:p>
          <a:p>
            <a:pPr marL="720000" lvl="2" indent="0">
              <a:buNone/>
            </a:pPr>
            <a:endParaRPr lang="fr-FR" dirty="0"/>
          </a:p>
          <a:p>
            <a:r>
              <a:rPr lang="fr-FR" dirty="0" smtClean="0"/>
              <a:t>Data </a:t>
            </a:r>
            <a:r>
              <a:rPr lang="fr-FR" dirty="0" err="1" smtClean="0"/>
              <a:t>Warehouse</a:t>
            </a:r>
            <a:endParaRPr lang="fr-FR" dirty="0" smtClean="0"/>
          </a:p>
          <a:p>
            <a:pPr lvl="1"/>
            <a:r>
              <a:rPr lang="fr-FR" dirty="0" smtClean="0"/>
              <a:t>Data ingestion of Digital Terrain </a:t>
            </a:r>
            <a:r>
              <a:rPr lang="fr-FR" dirty="0" err="1" smtClean="0"/>
              <a:t>Models</a:t>
            </a:r>
            <a:r>
              <a:rPr lang="fr-FR" dirty="0" smtClean="0"/>
              <a:t> and </a:t>
            </a:r>
            <a:r>
              <a:rPr lang="fr-FR" dirty="0" err="1" smtClean="0"/>
              <a:t>surveys</a:t>
            </a:r>
            <a:endParaRPr lang="fr-FR" dirty="0" smtClean="0"/>
          </a:p>
          <a:p>
            <a:pPr lvl="1"/>
            <a:r>
              <a:rPr lang="fr-FR" dirty="0" smtClean="0"/>
              <a:t>Upload of images and data files, and </a:t>
            </a:r>
            <a:r>
              <a:rPr lang="fr-FR" dirty="0" err="1" smtClean="0"/>
              <a:t>publishing</a:t>
            </a:r>
            <a:r>
              <a:rPr lang="fr-FR" dirty="0" smtClean="0"/>
              <a:t> as WMS</a:t>
            </a:r>
          </a:p>
          <a:p>
            <a:endParaRPr lang="fr-FR" dirty="0"/>
          </a:p>
        </p:txBody>
      </p:sp>
    </p:spTree>
    <p:extLst>
      <p:ext uri="{BB962C8B-B14F-4D97-AF65-F5344CB8AC3E}">
        <p14:creationId xmlns:p14="http://schemas.microsoft.com/office/powerpoint/2010/main" val="2431188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073150"/>
            <a:ext cx="8281987" cy="430887"/>
          </a:xfrm>
        </p:spPr>
        <p:txBody>
          <a:bodyPr/>
          <a:lstStyle/>
          <a:p>
            <a:r>
              <a:rPr lang="en-US" dirty="0" smtClean="0"/>
              <a:t>Portal architecture and data origins</a:t>
            </a:r>
            <a:endParaRPr lang="en-US" dirty="0"/>
          </a:p>
        </p:txBody>
      </p:sp>
      <p:grpSp>
        <p:nvGrpSpPr>
          <p:cNvPr id="19" name="Groupe 18"/>
          <p:cNvGrpSpPr/>
          <p:nvPr/>
        </p:nvGrpSpPr>
        <p:grpSpPr>
          <a:xfrm>
            <a:off x="6228183" y="1700808"/>
            <a:ext cx="2592289" cy="4392488"/>
            <a:chOff x="5508103" y="1844824"/>
            <a:chExt cx="2592289" cy="4392488"/>
          </a:xfrm>
        </p:grpSpPr>
        <p:sp>
          <p:nvSpPr>
            <p:cNvPr id="5" name="Rectangle 4"/>
            <p:cNvSpPr/>
            <p:nvPr/>
          </p:nvSpPr>
          <p:spPr bwMode="auto">
            <a:xfrm>
              <a:off x="5508103" y="1844824"/>
              <a:ext cx="2592289" cy="4392488"/>
            </a:xfrm>
            <a:prstGeom prst="rect">
              <a:avLst/>
            </a:prstGeom>
            <a:solidFill>
              <a:schemeClr val="bg1"/>
            </a:solidFill>
            <a:ln>
              <a:solidFill>
                <a:schemeClr val="bg1">
                  <a:lumMod val="50000"/>
                </a:schemeClr>
              </a:solidFill>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fr-FR" sz="1400" b="1" dirty="0" err="1" smtClean="0">
                  <a:solidFill>
                    <a:schemeClr val="tx1"/>
                  </a:solidFill>
                  <a:latin typeface="Verdana" charset="0"/>
                  <a:ea typeface="ＭＳ Ｐゴシック" charset="0"/>
                </a:rPr>
                <a:t>Coastal</a:t>
              </a:r>
              <a:r>
                <a:rPr lang="fr-FR" sz="1400" b="1" dirty="0" smtClean="0">
                  <a:solidFill>
                    <a:schemeClr val="tx1"/>
                  </a:solidFill>
                  <a:latin typeface="Verdana" charset="0"/>
                  <a:ea typeface="ＭＳ Ｐゴシック" charset="0"/>
                </a:rPr>
                <a:t> </a:t>
              </a:r>
              <a:r>
                <a:rPr lang="fr-FR" sz="1400" b="1" dirty="0" err="1" smtClean="0">
                  <a:solidFill>
                    <a:schemeClr val="tx1"/>
                  </a:solidFill>
                  <a:latin typeface="Verdana" charset="0"/>
                  <a:ea typeface="ＭＳ Ｐゴシック" charset="0"/>
                </a:rPr>
                <a:t>Mapping</a:t>
              </a:r>
              <a:r>
                <a:rPr lang="fr-FR" sz="1400" b="1" dirty="0" smtClean="0">
                  <a:solidFill>
                    <a:schemeClr val="tx1"/>
                  </a:solidFill>
                  <a:latin typeface="Verdana" charset="0"/>
                  <a:ea typeface="ＭＳ Ｐゴシック" charset="0"/>
                </a:rPr>
                <a:t> portal</a:t>
              </a:r>
              <a:endParaRPr kumimoji="0" lang="fr-FR" sz="1400" b="1" i="0" u="none" strike="noStrike" cap="none" normalizeH="0" baseline="0" dirty="0">
                <a:ln>
                  <a:noFill/>
                </a:ln>
                <a:solidFill>
                  <a:schemeClr val="tx1"/>
                </a:solidFill>
                <a:effectLst/>
                <a:latin typeface="Verdana" charset="0"/>
                <a:ea typeface="ＭＳ Ｐゴシック" charset="0"/>
              </a:endParaRPr>
            </a:p>
          </p:txBody>
        </p:sp>
        <p:sp>
          <p:nvSpPr>
            <p:cNvPr id="6" name="Rectangle 5"/>
            <p:cNvSpPr/>
            <p:nvPr/>
          </p:nvSpPr>
          <p:spPr bwMode="auto">
            <a:xfrm>
              <a:off x="5796136" y="2247083"/>
              <a:ext cx="2088232" cy="2118021"/>
            </a:xfrm>
            <a:prstGeom prst="rect">
              <a:avLst/>
            </a:prstGeom>
            <a:solidFill>
              <a:srgbClr val="7030A0"/>
            </a:solidFill>
            <a:ln>
              <a:noFill/>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fr-FR" sz="1400" b="1" dirty="0" smtClean="0">
                  <a:solidFill>
                    <a:schemeClr val="bg1"/>
                  </a:solidFill>
                  <a:latin typeface="Verdana" charset="0"/>
                  <a:ea typeface="ＭＳ Ｐゴシック" charset="0"/>
                </a:rPr>
                <a:t>GIS portal</a:t>
              </a:r>
            </a:p>
            <a:p>
              <a:pPr marL="3175" marR="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Verdana" charset="0"/>
                  <a:ea typeface="ＭＳ Ｐゴシック" charset="0"/>
                </a:rPr>
                <a:t>+</a:t>
              </a:r>
            </a:p>
            <a:p>
              <a:pPr marL="3175" marR="0" indent="0" algn="ctr" defTabSz="914400" rtl="0" eaLnBrk="1" fontAlgn="base" latinLnBrk="0" hangingPunct="1">
                <a:lnSpc>
                  <a:spcPct val="100000"/>
                </a:lnSpc>
                <a:spcBef>
                  <a:spcPct val="0"/>
                </a:spcBef>
                <a:spcAft>
                  <a:spcPct val="0"/>
                </a:spcAft>
                <a:buClrTx/>
                <a:buSzTx/>
                <a:buFontTx/>
                <a:buNone/>
                <a:tabLst/>
              </a:pPr>
              <a:r>
                <a:rPr lang="fr-FR" sz="1400" b="1" dirty="0" err="1" smtClean="0">
                  <a:solidFill>
                    <a:schemeClr val="bg1"/>
                  </a:solidFill>
                  <a:latin typeface="Verdana" charset="0"/>
                  <a:ea typeface="ＭＳ Ｐゴシック" charset="0"/>
                </a:rPr>
                <a:t>catalog</a:t>
              </a:r>
              <a:endParaRPr kumimoji="0" lang="fr-FR" sz="1400" b="1" i="0" u="none" strike="noStrike" cap="none" normalizeH="0" baseline="0" dirty="0">
                <a:ln>
                  <a:noFill/>
                </a:ln>
                <a:solidFill>
                  <a:schemeClr val="bg1"/>
                </a:solidFill>
                <a:effectLst/>
                <a:latin typeface="Verdana" charset="0"/>
                <a:ea typeface="ＭＳ Ｐゴシック" charset="0"/>
              </a:endParaRPr>
            </a:p>
          </p:txBody>
        </p:sp>
        <p:sp>
          <p:nvSpPr>
            <p:cNvPr id="7" name="Rectangle 6"/>
            <p:cNvSpPr/>
            <p:nvPr/>
          </p:nvSpPr>
          <p:spPr bwMode="auto">
            <a:xfrm>
              <a:off x="5796136" y="4451276"/>
              <a:ext cx="2088232" cy="1570011"/>
            </a:xfrm>
            <a:prstGeom prst="rect">
              <a:avLst/>
            </a:prstGeom>
            <a:solidFill>
              <a:srgbClr val="0070C0"/>
            </a:solidFill>
            <a:ln>
              <a:noFill/>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fr-FR" sz="1400" b="1" dirty="0" err="1" smtClean="0">
                  <a:solidFill>
                    <a:schemeClr val="bg1"/>
                  </a:solidFill>
                  <a:latin typeface="Verdana" charset="0"/>
                  <a:ea typeface="ＭＳ Ｐゴシック" charset="0"/>
                </a:rPr>
                <a:t>Editorial</a:t>
              </a:r>
              <a:r>
                <a:rPr lang="fr-FR" sz="1400" b="1" dirty="0" smtClean="0">
                  <a:solidFill>
                    <a:schemeClr val="bg1"/>
                  </a:solidFill>
                  <a:latin typeface="Verdana" charset="0"/>
                  <a:ea typeface="ＭＳ Ｐゴシック" charset="0"/>
                </a:rPr>
                <a:t> portal</a:t>
              </a:r>
              <a:endParaRPr kumimoji="0" lang="fr-FR" sz="1400" b="1" i="0" u="none" strike="noStrike" cap="none" normalizeH="0" baseline="0" dirty="0">
                <a:ln>
                  <a:noFill/>
                </a:ln>
                <a:solidFill>
                  <a:schemeClr val="bg1"/>
                </a:solidFill>
                <a:effectLst/>
                <a:latin typeface="Verdana" charset="0"/>
                <a:ea typeface="ＭＳ Ｐゴシック" charset="0"/>
              </a:endParaRPr>
            </a:p>
          </p:txBody>
        </p:sp>
      </p:grpSp>
      <p:cxnSp>
        <p:nvCxnSpPr>
          <p:cNvPr id="14" name="Connecteur droit avec flèche 13"/>
          <p:cNvCxnSpPr>
            <a:stCxn id="61" idx="3"/>
          </p:cNvCxnSpPr>
          <p:nvPr/>
        </p:nvCxnSpPr>
        <p:spPr bwMode="auto">
          <a:xfrm>
            <a:off x="5775940" y="4050176"/>
            <a:ext cx="743596" cy="0"/>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0927" y="2924944"/>
            <a:ext cx="1941514" cy="109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0927" y="4633519"/>
            <a:ext cx="1941514" cy="117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0" name="Groupe 59"/>
          <p:cNvGrpSpPr/>
          <p:nvPr/>
        </p:nvGrpSpPr>
        <p:grpSpPr>
          <a:xfrm>
            <a:off x="1495852" y="4563260"/>
            <a:ext cx="2212052" cy="377908"/>
            <a:chOff x="1495852" y="4677486"/>
            <a:chExt cx="2212052" cy="377908"/>
          </a:xfrm>
        </p:grpSpPr>
        <p:cxnSp>
          <p:nvCxnSpPr>
            <p:cNvPr id="27" name="Connecteur droit avec flèche 26"/>
            <p:cNvCxnSpPr>
              <a:stCxn id="33" idx="3"/>
            </p:cNvCxnSpPr>
            <p:nvPr/>
          </p:nvCxnSpPr>
          <p:spPr bwMode="auto">
            <a:xfrm flipV="1">
              <a:off x="1495852" y="4902190"/>
              <a:ext cx="2212052" cy="1"/>
            </a:xfrm>
            <a:prstGeom prst="straightConnector1">
              <a:avLst/>
            </a:prstGeom>
            <a:noFill/>
            <a:ln w="38100" cap="flat" cmpd="sng" algn="ctr">
              <a:solidFill>
                <a:schemeClr val="tx1"/>
              </a:solidFill>
              <a:prstDash val="sysDash"/>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6" name="Rogner un rectangle à un seul coin 35"/>
            <p:cNvSpPr/>
            <p:nvPr/>
          </p:nvSpPr>
          <p:spPr bwMode="auto">
            <a:xfrm>
              <a:off x="2287940" y="4677486"/>
              <a:ext cx="699884" cy="377908"/>
            </a:xfrm>
            <a:prstGeom prst="snip1Rect">
              <a:avLst>
                <a:gd name="adj" fmla="val 35150"/>
              </a:avLst>
            </a:prstGeom>
            <a:solidFill>
              <a:schemeClr val="bg1">
                <a:lumMod val="85000"/>
              </a:schemeClr>
            </a:solidFill>
            <a:ln>
              <a:solidFill>
                <a:schemeClr val="tx1"/>
              </a:solidFill>
            </a:ln>
            <a:effectLst/>
            <a:extLst/>
          </p:spPr>
          <p:txBody>
            <a:bodyPr vert="horz" wrap="square" lIns="91440" tIns="45720" rIns="91440" bIns="45720" numCol="1" rtlCol="0" anchor="b"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fr-FR" sz="900" b="1" dirty="0" smtClean="0">
                  <a:latin typeface="Verdana" charset="0"/>
                  <a:ea typeface="ＭＳ Ｐゴシック" charset="0"/>
                </a:rPr>
                <a:t>Data files</a:t>
              </a:r>
              <a:endParaRPr kumimoji="0" lang="fr-FR" sz="900" b="1" i="0" u="none" strike="noStrike" cap="none" normalizeH="0" baseline="0" dirty="0">
                <a:ln>
                  <a:noFill/>
                </a:ln>
                <a:effectLst/>
                <a:latin typeface="Verdana" charset="0"/>
                <a:ea typeface="ＭＳ Ｐゴシック" charset="0"/>
              </a:endParaRPr>
            </a:p>
          </p:txBody>
        </p:sp>
      </p:grpSp>
      <p:sp>
        <p:nvSpPr>
          <p:cNvPr id="33" name="Rectangle 32"/>
          <p:cNvSpPr/>
          <p:nvPr/>
        </p:nvSpPr>
        <p:spPr bwMode="auto">
          <a:xfrm>
            <a:off x="199708" y="4316939"/>
            <a:ext cx="1296144" cy="942051"/>
          </a:xfrm>
          <a:prstGeom prst="rect">
            <a:avLst/>
          </a:prstGeom>
          <a:solidFill>
            <a:srgbClr val="CC6600"/>
          </a:solidFill>
          <a:ln>
            <a:solidFill>
              <a:schemeClr val="tx1"/>
            </a:solidFill>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fr-FR" sz="1400" b="1" dirty="0" smtClean="0">
                <a:solidFill>
                  <a:schemeClr val="bg1"/>
                </a:solidFill>
                <a:latin typeface="Verdana" charset="0"/>
                <a:ea typeface="ＭＳ Ｐゴシック" charset="0"/>
              </a:rPr>
              <a:t>Partner 3</a:t>
            </a:r>
            <a:endParaRPr kumimoji="0" lang="fr-FR" sz="1400" b="1" i="0" u="none" strike="noStrike" cap="none" normalizeH="0" baseline="0" dirty="0">
              <a:ln>
                <a:noFill/>
              </a:ln>
              <a:solidFill>
                <a:schemeClr val="bg1"/>
              </a:solidFill>
              <a:effectLst/>
              <a:latin typeface="Verdana" charset="0"/>
              <a:ea typeface="ＭＳ Ｐゴシック" charset="0"/>
            </a:endParaRPr>
          </a:p>
        </p:txBody>
      </p:sp>
      <p:cxnSp>
        <p:nvCxnSpPr>
          <p:cNvPr id="22" name="Connecteur droit avec flèche 21"/>
          <p:cNvCxnSpPr>
            <a:stCxn id="35" idx="3"/>
          </p:cNvCxnSpPr>
          <p:nvPr/>
        </p:nvCxnSpPr>
        <p:spPr bwMode="auto">
          <a:xfrm>
            <a:off x="2195736" y="2255764"/>
            <a:ext cx="4323800" cy="0"/>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5" name="Rectangle 34"/>
          <p:cNvSpPr/>
          <p:nvPr/>
        </p:nvSpPr>
        <p:spPr bwMode="auto">
          <a:xfrm>
            <a:off x="1495852" y="1988841"/>
            <a:ext cx="699884" cy="533845"/>
          </a:xfrm>
          <a:prstGeom prst="rect">
            <a:avLst/>
          </a:prstGeom>
          <a:solidFill>
            <a:schemeClr val="accent6"/>
          </a:solidFill>
          <a:ln>
            <a:noFill/>
          </a:ln>
          <a:effectLs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bg1"/>
                </a:solidFill>
                <a:effectLst/>
                <a:latin typeface="Verdana" charset="0"/>
                <a:ea typeface="ＭＳ Ｐゴシック" charset="0"/>
              </a:rPr>
              <a:t>WMS Service</a:t>
            </a:r>
            <a:endParaRPr kumimoji="0" lang="fr-FR" sz="900" b="1" i="0" u="none" strike="noStrike" cap="none" normalizeH="0" baseline="0" dirty="0">
              <a:ln>
                <a:noFill/>
              </a:ln>
              <a:solidFill>
                <a:schemeClr val="bg1"/>
              </a:solidFill>
              <a:effectLst/>
              <a:latin typeface="Verdana" charset="0"/>
              <a:ea typeface="ＭＳ Ｐゴシック" charset="0"/>
            </a:endParaRPr>
          </a:p>
        </p:txBody>
      </p:sp>
      <p:sp>
        <p:nvSpPr>
          <p:cNvPr id="9" name="Rectangle 8"/>
          <p:cNvSpPr/>
          <p:nvPr/>
        </p:nvSpPr>
        <p:spPr bwMode="auto">
          <a:xfrm>
            <a:off x="199708" y="1988840"/>
            <a:ext cx="1296144" cy="942051"/>
          </a:xfrm>
          <a:prstGeom prst="rect">
            <a:avLst/>
          </a:prstGeom>
          <a:solidFill>
            <a:schemeClr val="accent6">
              <a:lumMod val="40000"/>
              <a:lumOff val="60000"/>
            </a:schemeClr>
          </a:solidFill>
          <a:ln>
            <a:solidFill>
              <a:schemeClr val="tx1"/>
            </a:solidFill>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fr-FR" sz="1400" b="1" dirty="0" smtClean="0">
                <a:solidFill>
                  <a:schemeClr val="bg1"/>
                </a:solidFill>
                <a:latin typeface="Verdana" charset="0"/>
                <a:ea typeface="ＭＳ Ｐゴシック" charset="0"/>
              </a:rPr>
              <a:t>Partner 1</a:t>
            </a:r>
            <a:endParaRPr kumimoji="0" lang="fr-FR" sz="1400" b="1" i="0" u="none" strike="noStrike" cap="none" normalizeH="0" baseline="0" dirty="0">
              <a:ln>
                <a:noFill/>
              </a:ln>
              <a:solidFill>
                <a:schemeClr val="bg1"/>
              </a:solidFill>
              <a:effectLst/>
              <a:latin typeface="Verdana" charset="0"/>
              <a:ea typeface="ＭＳ Ｐゴシック" charset="0"/>
            </a:endParaRPr>
          </a:p>
        </p:txBody>
      </p:sp>
      <p:sp>
        <p:nvSpPr>
          <p:cNvPr id="56" name="Rectangle 55"/>
          <p:cNvSpPr/>
          <p:nvPr/>
        </p:nvSpPr>
        <p:spPr bwMode="auto">
          <a:xfrm>
            <a:off x="1495852" y="3140969"/>
            <a:ext cx="699884" cy="533845"/>
          </a:xfrm>
          <a:prstGeom prst="rect">
            <a:avLst/>
          </a:prstGeom>
          <a:solidFill>
            <a:schemeClr val="accent6"/>
          </a:solidFill>
          <a:ln>
            <a:noFill/>
          </a:ln>
          <a:effectLs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bg1"/>
                </a:solidFill>
                <a:effectLst/>
                <a:latin typeface="Verdana" charset="0"/>
                <a:ea typeface="ＭＳ Ｐゴシック" charset="0"/>
              </a:rPr>
              <a:t>WMS Service</a:t>
            </a:r>
            <a:endParaRPr kumimoji="0" lang="fr-FR" sz="900" b="1" i="0" u="none" strike="noStrike" cap="none" normalizeH="0" baseline="0" dirty="0">
              <a:ln>
                <a:noFill/>
              </a:ln>
              <a:solidFill>
                <a:schemeClr val="bg1"/>
              </a:solidFill>
              <a:effectLst/>
              <a:latin typeface="Verdana" charset="0"/>
              <a:ea typeface="ＭＳ Ｐゴシック" charset="0"/>
            </a:endParaRPr>
          </a:p>
        </p:txBody>
      </p:sp>
      <p:cxnSp>
        <p:nvCxnSpPr>
          <p:cNvPr id="57" name="Connecteur droit avec flèche 56"/>
          <p:cNvCxnSpPr>
            <a:stCxn id="56" idx="3"/>
          </p:cNvCxnSpPr>
          <p:nvPr/>
        </p:nvCxnSpPr>
        <p:spPr bwMode="auto">
          <a:xfrm>
            <a:off x="2195736" y="3407892"/>
            <a:ext cx="4320480" cy="0"/>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1" name="Rectangle 60"/>
          <p:cNvSpPr/>
          <p:nvPr/>
        </p:nvSpPr>
        <p:spPr bwMode="auto">
          <a:xfrm>
            <a:off x="5076056" y="3783253"/>
            <a:ext cx="699884" cy="533845"/>
          </a:xfrm>
          <a:prstGeom prst="rect">
            <a:avLst/>
          </a:prstGeom>
          <a:solidFill>
            <a:schemeClr val="accent6"/>
          </a:solidFill>
          <a:ln>
            <a:noFill/>
          </a:ln>
          <a:effectLs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bg1"/>
                </a:solidFill>
                <a:effectLst/>
                <a:latin typeface="Verdana" charset="0"/>
                <a:ea typeface="ＭＳ Ｐゴシック" charset="0"/>
              </a:rPr>
              <a:t>WMS Service</a:t>
            </a:r>
            <a:endParaRPr kumimoji="0" lang="fr-FR" sz="900" b="1" i="0" u="none" strike="noStrike" cap="none" normalizeH="0" baseline="0" dirty="0">
              <a:ln>
                <a:noFill/>
              </a:ln>
              <a:solidFill>
                <a:schemeClr val="bg1"/>
              </a:solidFill>
              <a:effectLst/>
              <a:latin typeface="Verdana" charset="0"/>
              <a:ea typeface="ＭＳ Ｐゴシック" charset="0"/>
            </a:endParaRPr>
          </a:p>
        </p:txBody>
      </p:sp>
      <p:sp>
        <p:nvSpPr>
          <p:cNvPr id="26" name="Rectangle 25"/>
          <p:cNvSpPr/>
          <p:nvPr/>
        </p:nvSpPr>
        <p:spPr bwMode="auto">
          <a:xfrm>
            <a:off x="199708" y="3152890"/>
            <a:ext cx="1296144" cy="942051"/>
          </a:xfrm>
          <a:prstGeom prst="rect">
            <a:avLst/>
          </a:prstGeom>
          <a:solidFill>
            <a:schemeClr val="accent5">
              <a:lumMod val="75000"/>
            </a:schemeClr>
          </a:solidFill>
          <a:ln>
            <a:solidFill>
              <a:schemeClr val="tx1"/>
            </a:solidFill>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fr-FR" sz="1400" b="1" dirty="0" smtClean="0">
                <a:solidFill>
                  <a:schemeClr val="bg1"/>
                </a:solidFill>
                <a:latin typeface="Verdana" charset="0"/>
                <a:ea typeface="ＭＳ Ｐゴシック" charset="0"/>
              </a:rPr>
              <a:t>Partner 2</a:t>
            </a:r>
            <a:endParaRPr kumimoji="0" lang="fr-FR" sz="1400" b="1" i="0" u="none" strike="noStrike" cap="none" normalizeH="0" baseline="0" dirty="0">
              <a:ln>
                <a:noFill/>
              </a:ln>
              <a:solidFill>
                <a:schemeClr val="bg1"/>
              </a:solidFill>
              <a:effectLst/>
              <a:latin typeface="Verdana" charset="0"/>
              <a:ea typeface="ＭＳ Ｐゴシック" charset="0"/>
            </a:endParaRPr>
          </a:p>
        </p:txBody>
      </p:sp>
      <p:grpSp>
        <p:nvGrpSpPr>
          <p:cNvPr id="65" name="Groupe 64"/>
          <p:cNvGrpSpPr/>
          <p:nvPr/>
        </p:nvGrpSpPr>
        <p:grpSpPr>
          <a:xfrm>
            <a:off x="1507436" y="3771172"/>
            <a:ext cx="2200468" cy="377908"/>
            <a:chOff x="1495852" y="4707276"/>
            <a:chExt cx="2200468" cy="377908"/>
          </a:xfrm>
        </p:grpSpPr>
        <p:cxnSp>
          <p:nvCxnSpPr>
            <p:cNvPr id="66" name="Connecteur droit avec flèche 65"/>
            <p:cNvCxnSpPr/>
            <p:nvPr/>
          </p:nvCxnSpPr>
          <p:spPr bwMode="auto">
            <a:xfrm>
              <a:off x="1495852" y="4902191"/>
              <a:ext cx="2200468" cy="0"/>
            </a:xfrm>
            <a:prstGeom prst="straightConnector1">
              <a:avLst/>
            </a:prstGeom>
            <a:noFill/>
            <a:ln w="38100" cap="flat" cmpd="sng" algn="ctr">
              <a:solidFill>
                <a:schemeClr val="tx1"/>
              </a:solidFill>
              <a:prstDash val="sysDash"/>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7" name="Rogner un rectangle à un seul coin 66"/>
            <p:cNvSpPr/>
            <p:nvPr/>
          </p:nvSpPr>
          <p:spPr bwMode="auto">
            <a:xfrm>
              <a:off x="2256160" y="4707276"/>
              <a:ext cx="699884" cy="377908"/>
            </a:xfrm>
            <a:prstGeom prst="snip1Rect">
              <a:avLst>
                <a:gd name="adj" fmla="val 35150"/>
              </a:avLst>
            </a:prstGeom>
            <a:solidFill>
              <a:schemeClr val="bg1">
                <a:lumMod val="85000"/>
              </a:schemeClr>
            </a:solidFill>
            <a:ln>
              <a:solidFill>
                <a:schemeClr val="tx1"/>
              </a:solidFill>
            </a:ln>
            <a:effectLst/>
            <a:extLst/>
          </p:spPr>
          <p:txBody>
            <a:bodyPr vert="horz" wrap="square" lIns="91440" tIns="45720" rIns="91440" bIns="45720" numCol="1" rtlCol="0" anchor="b"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fr-FR" sz="900" b="1" dirty="0" smtClean="0">
                  <a:latin typeface="Verdana" charset="0"/>
                  <a:ea typeface="ＭＳ Ｐゴシック" charset="0"/>
                </a:rPr>
                <a:t>Data files</a:t>
              </a:r>
              <a:endParaRPr kumimoji="0" lang="fr-FR" sz="900" b="1" i="0" u="none" strike="noStrike" cap="none" normalizeH="0" baseline="0" dirty="0">
                <a:ln>
                  <a:noFill/>
                </a:ln>
                <a:effectLst/>
                <a:latin typeface="Verdana" charset="0"/>
                <a:ea typeface="ＭＳ Ｐゴシック" charset="0"/>
              </a:endParaRPr>
            </a:p>
          </p:txBody>
        </p:sp>
      </p:grpSp>
      <p:sp>
        <p:nvSpPr>
          <p:cNvPr id="8" name="Rectangle 7"/>
          <p:cNvSpPr/>
          <p:nvPr/>
        </p:nvSpPr>
        <p:spPr bwMode="auto">
          <a:xfrm>
            <a:off x="3707904" y="3789040"/>
            <a:ext cx="1368152" cy="1584176"/>
          </a:xfrm>
          <a:prstGeom prst="rect">
            <a:avLst/>
          </a:prstGeom>
          <a:solidFill>
            <a:srgbClr val="339933"/>
          </a:solidFill>
          <a:ln>
            <a:solidFill>
              <a:srgbClr val="339933"/>
            </a:solidFill>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fr-FR" sz="1400" b="1" dirty="0" smtClean="0">
                <a:solidFill>
                  <a:schemeClr val="bg1"/>
                </a:solidFill>
                <a:latin typeface="Verdana" charset="0"/>
                <a:ea typeface="ＭＳ Ｐゴシック" charset="0"/>
              </a:rPr>
              <a:t>Data </a:t>
            </a:r>
            <a:r>
              <a:rPr lang="fr-FR" sz="1400" b="1" dirty="0" err="1" smtClean="0">
                <a:solidFill>
                  <a:schemeClr val="bg1"/>
                </a:solidFill>
                <a:latin typeface="Verdana" charset="0"/>
                <a:ea typeface="ＭＳ Ｐゴシック" charset="0"/>
              </a:rPr>
              <a:t>Warehouse</a:t>
            </a:r>
            <a:endParaRPr lang="fr-FR" sz="1400" b="1" dirty="0" smtClean="0">
              <a:solidFill>
                <a:schemeClr val="bg1"/>
              </a:solidFill>
              <a:latin typeface="Verdana" charset="0"/>
              <a:ea typeface="ＭＳ Ｐゴシック" charset="0"/>
            </a:endParaRPr>
          </a:p>
          <a:p>
            <a:pPr marL="3175" marR="0" indent="0" algn="ctr" defTabSz="914400" rtl="0" eaLnBrk="1" fontAlgn="base" latinLnBrk="0" hangingPunct="1">
              <a:lnSpc>
                <a:spcPct val="100000"/>
              </a:lnSpc>
              <a:spcBef>
                <a:spcPct val="0"/>
              </a:spcBef>
              <a:spcAft>
                <a:spcPct val="0"/>
              </a:spcAft>
              <a:buClrTx/>
              <a:buSzTx/>
              <a:buFontTx/>
              <a:buNone/>
              <a:tabLst/>
            </a:pPr>
            <a:endParaRPr kumimoji="0" lang="fr-FR" sz="1400" b="1" i="0" u="none" strike="noStrike" cap="none" normalizeH="0" baseline="0" dirty="0" smtClean="0">
              <a:ln>
                <a:noFill/>
              </a:ln>
              <a:solidFill>
                <a:schemeClr val="bg1"/>
              </a:solidFill>
              <a:effectLst/>
              <a:latin typeface="Verdana" charset="0"/>
              <a:ea typeface="ＭＳ Ｐゴシック" charset="0"/>
            </a:endParaRPr>
          </a:p>
          <a:p>
            <a:pPr marL="3175" marR="0" indent="0" algn="ctr" defTabSz="914400" rtl="0" eaLnBrk="1" fontAlgn="base" latinLnBrk="0" hangingPunct="1">
              <a:lnSpc>
                <a:spcPct val="100000"/>
              </a:lnSpc>
              <a:spcBef>
                <a:spcPct val="0"/>
              </a:spcBef>
              <a:spcAft>
                <a:spcPct val="0"/>
              </a:spcAft>
              <a:buClrTx/>
              <a:buSzTx/>
              <a:buFontTx/>
              <a:buNone/>
              <a:tabLst/>
            </a:pPr>
            <a:endParaRPr kumimoji="0" lang="fr-FR" sz="1400" b="1" i="0" u="none" strike="noStrike" cap="none" normalizeH="0" baseline="0" dirty="0" smtClean="0">
              <a:ln>
                <a:noFill/>
              </a:ln>
              <a:solidFill>
                <a:schemeClr val="bg1"/>
              </a:solidFill>
              <a:effectLst/>
              <a:latin typeface="Verdana" charset="0"/>
              <a:ea typeface="ＭＳ Ｐゴシック" charset="0"/>
            </a:endParaRPr>
          </a:p>
          <a:p>
            <a:pPr marL="3175" marR="0" indent="0" algn="ctr" defTabSz="914400" rtl="0" eaLnBrk="1" fontAlgn="base" latinLnBrk="0" hangingPunct="1">
              <a:lnSpc>
                <a:spcPct val="100000"/>
              </a:lnSpc>
              <a:spcBef>
                <a:spcPct val="0"/>
              </a:spcBef>
              <a:spcAft>
                <a:spcPct val="0"/>
              </a:spcAft>
              <a:buClrTx/>
              <a:buSzTx/>
              <a:buFontTx/>
              <a:buNone/>
              <a:tabLst/>
            </a:pPr>
            <a:r>
              <a:rPr lang="fr-FR" sz="1000" i="1" dirty="0" smtClean="0">
                <a:solidFill>
                  <a:schemeClr val="bg1"/>
                </a:solidFill>
                <a:latin typeface="Verdana" charset="0"/>
                <a:ea typeface="ＭＳ Ｐゴシック" charset="0"/>
              </a:rPr>
              <a:t>Data ingestion, transformation and </a:t>
            </a:r>
            <a:r>
              <a:rPr lang="fr-FR" sz="1000" i="1" dirty="0" err="1" smtClean="0">
                <a:solidFill>
                  <a:schemeClr val="bg1"/>
                </a:solidFill>
                <a:latin typeface="Verdana" charset="0"/>
                <a:ea typeface="ＭＳ Ｐゴシック" charset="0"/>
              </a:rPr>
              <a:t>publishing</a:t>
            </a:r>
            <a:endParaRPr kumimoji="0" lang="fr-FR" sz="1000" i="1" u="none" strike="noStrike" cap="none" normalizeH="0" baseline="0" dirty="0">
              <a:ln>
                <a:noFill/>
              </a:ln>
              <a:solidFill>
                <a:schemeClr val="bg1"/>
              </a:solidFill>
              <a:effectLst/>
              <a:latin typeface="Verdana" charset="0"/>
              <a:ea typeface="ＭＳ Ｐゴシック" charset="0"/>
            </a:endParaRPr>
          </a:p>
        </p:txBody>
      </p:sp>
    </p:spTree>
    <p:extLst>
      <p:ext uri="{BB962C8B-B14F-4D97-AF65-F5344CB8AC3E}">
        <p14:creationId xmlns:p14="http://schemas.microsoft.com/office/powerpoint/2010/main" val="1919021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Portal </a:t>
            </a:r>
            <a:r>
              <a:rPr lang="fr-FR" dirty="0" err="1" smtClean="0"/>
              <a:t>demo</a:t>
            </a:r>
            <a:endParaRPr lang="fr-FR" dirty="0"/>
          </a:p>
        </p:txBody>
      </p:sp>
      <p:sp>
        <p:nvSpPr>
          <p:cNvPr id="3" name="Espace réservé du texte 2"/>
          <p:cNvSpPr>
            <a:spLocks noGrp="1"/>
          </p:cNvSpPr>
          <p:nvPr>
            <p:ph type="body" sz="quarter" idx="12"/>
          </p:nvPr>
        </p:nvSpPr>
        <p:spPr/>
        <p:txBody>
          <a:bodyPr/>
          <a:lstStyle/>
          <a:p>
            <a:r>
              <a:rPr lang="fr-FR" dirty="0" smtClean="0"/>
              <a:t>Navigation</a:t>
            </a:r>
          </a:p>
          <a:p>
            <a:endParaRPr lang="fr-FR" dirty="0"/>
          </a:p>
          <a:p>
            <a:r>
              <a:rPr lang="fr-FR" dirty="0" err="1" smtClean="0"/>
              <a:t>Available</a:t>
            </a:r>
            <a:r>
              <a:rPr lang="fr-FR" dirty="0" smtClean="0"/>
              <a:t> </a:t>
            </a:r>
            <a:r>
              <a:rPr lang="fr-FR" dirty="0" err="1" smtClean="0"/>
              <a:t>datasets</a:t>
            </a:r>
            <a:endParaRPr lang="fr-FR" dirty="0" smtClean="0"/>
          </a:p>
          <a:p>
            <a:endParaRPr lang="fr-FR" dirty="0"/>
          </a:p>
          <a:p>
            <a:r>
              <a:rPr lang="fr-FR" dirty="0" smtClean="0"/>
              <a:t>Tools</a:t>
            </a:r>
            <a:endParaRPr lang="fr-FR" dirty="0"/>
          </a:p>
        </p:txBody>
      </p:sp>
    </p:spTree>
    <p:extLst>
      <p:ext uri="{BB962C8B-B14F-4D97-AF65-F5344CB8AC3E}">
        <p14:creationId xmlns:p14="http://schemas.microsoft.com/office/powerpoint/2010/main" val="1029026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EGU_CodeLists">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99"/>
      </a:hlink>
      <a:folHlink>
        <a:srgbClr val="333399"/>
      </a:folHlink>
    </a:clrScheme>
    <a:fontScheme name="Slide_Master">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JRC_Template_adapted</Template>
  <TotalTime>3714</TotalTime>
  <Words>3033</Words>
  <Application>Microsoft Office PowerPoint</Application>
  <PresentationFormat>Affichage à l'écran (4:3)</PresentationFormat>
  <Paragraphs>484</Paragraphs>
  <Slides>62</Slides>
  <Notes>6</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62</vt:i4>
      </vt:variant>
    </vt:vector>
  </HeadingPairs>
  <TitlesOfParts>
    <vt:vector size="64" baseType="lpstr">
      <vt:lpstr>1_EGU_CodeLists</vt:lpstr>
      <vt:lpstr>Picture</vt:lpstr>
      <vt:lpstr>Présentation PowerPoint</vt:lpstr>
      <vt:lpstr>Genesis - context</vt:lpstr>
      <vt:lpstr>Objectives</vt:lpstr>
      <vt:lpstr>Consortium</vt:lpstr>
      <vt:lpstr>Organisation</vt:lpstr>
      <vt:lpstr>WP1: Digital Mapping</vt:lpstr>
      <vt:lpstr>Internet Portal</vt:lpstr>
      <vt:lpstr>Portal architecture and data origins</vt:lpstr>
      <vt:lpstr>Portal demo</vt:lpstr>
      <vt:lpstr>WP2: Share Experience, Standards and Best Practices</vt:lpstr>
      <vt:lpstr>Présentation PowerPoint</vt:lpstr>
      <vt:lpstr>Présentation PowerPoint</vt:lpstr>
      <vt:lpstr>Information gathered</vt:lpstr>
      <vt:lpstr>Analysis of the distribution of the answers</vt:lpstr>
      <vt:lpstr>Critical element emerged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WP 2.5 – Sharing platforms</vt:lpstr>
      <vt:lpstr>Conclusions</vt:lpstr>
      <vt:lpstr>WP3: Organisation</vt:lpstr>
      <vt:lpstr>The promotion of the use of Coastal Mapping products</vt:lpstr>
      <vt:lpstr>Main  feedback on Coastal Mapping tools</vt:lpstr>
      <vt:lpstr>WP3.1/3.3 – Data Governance and Economic Models </vt:lpstr>
      <vt:lpstr>Partners</vt:lpstr>
      <vt:lpstr>Results for governance</vt:lpstr>
      <vt:lpstr>Results for economic models</vt:lpstr>
      <vt:lpstr>Présentation PowerPoint</vt:lpstr>
      <vt:lpstr>Method:</vt:lpstr>
      <vt:lpstr>Result</vt:lpstr>
      <vt:lpstr>Transnational programmes</vt:lpstr>
      <vt:lpstr>WP 3.5 – Data acquisition programme proposition</vt:lpstr>
      <vt:lpstr>Protection against erosion</vt:lpstr>
      <vt:lpstr>Link between different data scales and methods</vt:lpstr>
      <vt:lpstr>Manage the safety of navigation and the marine archeology </vt:lpstr>
      <vt:lpstr>Stockholm coastal management: the Vasa history</vt:lpstr>
      <vt:lpstr>Safety of navigation in Ireland</vt:lpstr>
      <vt:lpstr>Laying of submarine cables</vt:lpstr>
      <vt:lpstr>Cables for energy: FR-IRL, FR-UK, FR-SP </vt:lpstr>
      <vt:lpstr>ACQUISITION OF HIGH RESOLUTION COASTAL BATHYMETRIC DATA  TOWARD A EUROPEAN STRATEGY? </vt:lpstr>
      <vt:lpstr>STUDY OF THE GAPS TO FILL HR BATHYMETRIC DATA IN COASTAL ZONES</vt:lpstr>
      <vt:lpstr>STUDY OF THE GAPS TO FILL HR BATHYMETRIC DATA IN COASTAL ZONES </vt:lpstr>
      <vt:lpstr>Présentation PowerPoint</vt:lpstr>
      <vt:lpstr>Analysis of the needs and means in Europe for the acquisition of bathymetric data in coastal areas German coastal zone: North Sea (intertidal zone in light green) &amp; Baltic Sea (Bathymetric Lidar in red)</vt:lpstr>
      <vt:lpstr>How to fill the gaps with a  European Strategy ? Three axes proposed  </vt:lpstr>
      <vt:lpstr>AXIS 1  </vt:lpstr>
      <vt:lpstr>AXIS 1 - AGENDA  </vt:lpstr>
      <vt:lpstr>AXIS 2  </vt:lpstr>
      <vt:lpstr>AXIS 2 AGENDA (1/2) </vt:lpstr>
      <vt:lpstr>AXIS 2  AGENDA (2/2)  </vt:lpstr>
      <vt:lpstr>AXIS 3</vt:lpstr>
      <vt:lpstr>EMODnet Data Ingestion project</vt:lpstr>
      <vt:lpstr>AXIS 3 AGENDA  </vt:lpstr>
      <vt:lpstr>    THE COASTAL MAPPING TEAM THANKS YOU FOR YOUR ATTENTION AND SUPPORT!</vt:lpstr>
      <vt:lpstr>Présentation PowerPoint</vt:lpstr>
      <vt:lpstr>      READY FOR THE NEXT STEP ! </vt:lpstr>
    </vt:vector>
  </TitlesOfParts>
  <Company>Ipsc IT Support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SHOM</dc:creator>
  <cp:lastModifiedBy>Gaël Morvan, DOPS/MIP/BATHY</cp:lastModifiedBy>
  <cp:revision>167</cp:revision>
  <dcterms:created xsi:type="dcterms:W3CDTF">2014-01-09T16:39:14Z</dcterms:created>
  <dcterms:modified xsi:type="dcterms:W3CDTF">2016-12-08T07:42:33Z</dcterms:modified>
</cp:coreProperties>
</file>