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4" r:id="rId5"/>
    <p:sldId id="302" r:id="rId6"/>
    <p:sldId id="269" r:id="rId7"/>
    <p:sldId id="303" r:id="rId8"/>
    <p:sldId id="305" r:id="rId9"/>
    <p:sldId id="306" r:id="rId10"/>
    <p:sldId id="309" r:id="rId11"/>
    <p:sldId id="310" r:id="rId12"/>
    <p:sldId id="313" r:id="rId13"/>
    <p:sldId id="30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_SeaExpert" initials="A" lastIdx="7" clrIdx="0">
    <p:extLst>
      <p:ext uri="{19B8F6BF-5375-455C-9EA6-DF929625EA0E}">
        <p15:presenceInfo xmlns:p15="http://schemas.microsoft.com/office/powerpoint/2012/main" userId="Artur_SeaExp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Objectives</a:t>
          </a:r>
          <a:endParaRPr lang="es-ES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E8B88525-93D1-4720-81C7-29C28D3248A2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Obstacles</a:t>
          </a:r>
          <a:endParaRPr lang="es-ES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F54B8357-584C-48D0-9285-E6E339E47361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Actions</a:t>
          </a:r>
          <a:endParaRPr lang="es-ES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826275FC-608A-40CB-B9A2-D1B5F3F44D22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Outcomes</a:t>
          </a:r>
          <a:endParaRPr lang="es-ES" dirty="0"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Objectives</a:t>
          </a:r>
          <a:endParaRPr lang="es-ES" sz="2000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E8B88525-93D1-4720-81C7-29C28D3248A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Obstacles</a:t>
          </a:r>
          <a:endParaRPr lang="es-ES" sz="2000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F54B8357-584C-48D0-9285-E6E339E47361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Actions</a:t>
          </a:r>
          <a:endParaRPr lang="es-ES" sz="2000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826275FC-608A-40CB-B9A2-D1B5F3F44D2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Outcomes</a:t>
          </a:r>
          <a:endParaRPr lang="es-ES" sz="2000" dirty="0"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Objectives</a:t>
          </a:r>
          <a:endParaRPr lang="es-ES" sz="2000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E8B88525-93D1-4720-81C7-29C28D3248A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Obstacles</a:t>
          </a:r>
          <a:endParaRPr lang="es-ES" sz="2000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F54B8357-584C-48D0-9285-E6E339E47361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Actions</a:t>
          </a:r>
          <a:endParaRPr lang="es-ES" sz="2000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826275FC-608A-40CB-B9A2-D1B5F3F44D2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Outcomes</a:t>
          </a:r>
          <a:endParaRPr lang="es-ES" sz="2000" dirty="0"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Objectives</a:t>
          </a:r>
          <a:endParaRPr lang="es-ES" sz="2000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E8B88525-93D1-4720-81C7-29C28D3248A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Obstacles</a:t>
          </a:r>
          <a:endParaRPr lang="es-ES" sz="2000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F54B8357-584C-48D0-9285-E6E339E47361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Actions</a:t>
          </a:r>
          <a:endParaRPr lang="es-ES" sz="2000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826275FC-608A-40CB-B9A2-D1B5F3F44D2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solidFill>
                <a:srgbClr val="FFFF00"/>
              </a:solidFill>
              <a:latin typeface="EC Square Sans Pro" panose="020B0506040000020004"/>
            </a:rPr>
            <a:t>Outcomes</a:t>
          </a:r>
          <a:endParaRPr lang="es-ES" sz="2000" dirty="0">
            <a:solidFill>
              <a:srgbClr val="FFFF00"/>
            </a:solidFill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770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latin typeface="EC Square Sans Pro" panose="020B0506040000020004"/>
            </a:rPr>
            <a:t>Objectives</a:t>
          </a:r>
          <a:endParaRPr lang="es-ES" sz="2400" kern="1200" dirty="0">
            <a:latin typeface="EC Square Sans Pro" panose="020B0506040000020004"/>
          </a:endParaRPr>
        </a:p>
      </dsp:txBody>
      <dsp:txXfrm>
        <a:off x="442714" y="193172"/>
        <a:ext cx="1316831" cy="877887"/>
      </dsp:txXfrm>
    </dsp:sp>
    <dsp:sp modelId="{1B45EEC7-77A6-4237-A176-A18B3E1721E9}">
      <dsp:nvSpPr>
        <dsp:cNvPr id="0" name=""/>
        <dsp:cNvSpPr/>
      </dsp:nvSpPr>
      <dsp:spPr>
        <a:xfrm>
          <a:off x="1979017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latin typeface="EC Square Sans Pro" panose="020B0506040000020004"/>
            </a:rPr>
            <a:t>Obstacles</a:t>
          </a:r>
          <a:endParaRPr lang="es-ES" sz="2400" kern="1200" dirty="0">
            <a:latin typeface="EC Square Sans Pro" panose="020B0506040000020004"/>
          </a:endParaRPr>
        </a:p>
      </dsp:txBody>
      <dsp:txXfrm>
        <a:off x="2417961" y="193172"/>
        <a:ext cx="1316831" cy="877887"/>
      </dsp:txXfrm>
    </dsp:sp>
    <dsp:sp modelId="{FD01F53A-FECA-4B4B-B410-9B0CEBAE2EA7}">
      <dsp:nvSpPr>
        <dsp:cNvPr id="0" name=""/>
        <dsp:cNvSpPr/>
      </dsp:nvSpPr>
      <dsp:spPr>
        <a:xfrm>
          <a:off x="3954264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latin typeface="EC Square Sans Pro" panose="020B0506040000020004"/>
            </a:rPr>
            <a:t>Actions</a:t>
          </a:r>
          <a:endParaRPr lang="es-ES" sz="2400" kern="1200" dirty="0">
            <a:latin typeface="EC Square Sans Pro" panose="020B0506040000020004"/>
          </a:endParaRPr>
        </a:p>
      </dsp:txBody>
      <dsp:txXfrm>
        <a:off x="4393208" y="193172"/>
        <a:ext cx="1316831" cy="877887"/>
      </dsp:txXfrm>
    </dsp:sp>
    <dsp:sp modelId="{1B85AC28-70A3-4CB8-B8D4-947E1E6AA185}">
      <dsp:nvSpPr>
        <dsp:cNvPr id="0" name=""/>
        <dsp:cNvSpPr/>
      </dsp:nvSpPr>
      <dsp:spPr>
        <a:xfrm>
          <a:off x="5929510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>
              <a:latin typeface="EC Square Sans Pro" panose="020B0506040000020004"/>
            </a:rPr>
            <a:t>Outcomes</a:t>
          </a:r>
          <a:endParaRPr lang="es-ES" sz="2400" kern="1200" dirty="0">
            <a:latin typeface="EC Square Sans Pro" panose="020B0506040000020004"/>
          </a:endParaRPr>
        </a:p>
      </dsp:txBody>
      <dsp:txXfrm>
        <a:off x="6368454" y="193172"/>
        <a:ext cx="1316831" cy="87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087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Objectives</a:t>
          </a:r>
          <a:endParaRPr lang="es-ES" sz="2000" kern="1200" dirty="0">
            <a:latin typeface="EC Square Sans Pro" panose="020B0506040000020004"/>
          </a:endParaRPr>
        </a:p>
      </dsp:txBody>
      <dsp:txXfrm>
        <a:off x="321514" y="0"/>
        <a:ext cx="1160332" cy="636854"/>
      </dsp:txXfrm>
    </dsp:sp>
    <dsp:sp modelId="{1B45EEC7-77A6-4237-A176-A18B3E1721E9}">
      <dsp:nvSpPr>
        <dsp:cNvPr id="0" name=""/>
        <dsp:cNvSpPr/>
      </dsp:nvSpPr>
      <dsp:spPr>
        <a:xfrm>
          <a:off x="1620555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Obstacles</a:t>
          </a:r>
          <a:endParaRPr lang="es-ES" sz="2000" kern="1200" dirty="0">
            <a:latin typeface="EC Square Sans Pro" panose="020B0506040000020004"/>
          </a:endParaRPr>
        </a:p>
      </dsp:txBody>
      <dsp:txXfrm>
        <a:off x="1938982" y="0"/>
        <a:ext cx="1160332" cy="636854"/>
      </dsp:txXfrm>
    </dsp:sp>
    <dsp:sp modelId="{FD01F53A-FECA-4B4B-B410-9B0CEBAE2EA7}">
      <dsp:nvSpPr>
        <dsp:cNvPr id="0" name=""/>
        <dsp:cNvSpPr/>
      </dsp:nvSpPr>
      <dsp:spPr>
        <a:xfrm>
          <a:off x="3238023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Actions</a:t>
          </a:r>
          <a:endParaRPr lang="es-ES" sz="2000" kern="1200" dirty="0">
            <a:latin typeface="EC Square Sans Pro" panose="020B0506040000020004"/>
          </a:endParaRPr>
        </a:p>
      </dsp:txBody>
      <dsp:txXfrm>
        <a:off x="3556450" y="0"/>
        <a:ext cx="1160332" cy="636854"/>
      </dsp:txXfrm>
    </dsp:sp>
    <dsp:sp modelId="{1B85AC28-70A3-4CB8-B8D4-947E1E6AA185}">
      <dsp:nvSpPr>
        <dsp:cNvPr id="0" name=""/>
        <dsp:cNvSpPr/>
      </dsp:nvSpPr>
      <dsp:spPr>
        <a:xfrm>
          <a:off x="4855491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Outcomes</a:t>
          </a:r>
          <a:endParaRPr lang="es-ES" sz="2000" kern="1200" dirty="0">
            <a:latin typeface="EC Square Sans Pro" panose="020B0506040000020004"/>
          </a:endParaRPr>
        </a:p>
      </dsp:txBody>
      <dsp:txXfrm>
        <a:off x="5173918" y="0"/>
        <a:ext cx="1160332" cy="636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087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Objectives</a:t>
          </a:r>
          <a:endParaRPr lang="es-ES" sz="2000" kern="1200" dirty="0">
            <a:latin typeface="EC Square Sans Pro" panose="020B0506040000020004"/>
          </a:endParaRPr>
        </a:p>
      </dsp:txBody>
      <dsp:txXfrm>
        <a:off x="321514" y="0"/>
        <a:ext cx="1160332" cy="636854"/>
      </dsp:txXfrm>
    </dsp:sp>
    <dsp:sp modelId="{1B45EEC7-77A6-4237-A176-A18B3E1721E9}">
      <dsp:nvSpPr>
        <dsp:cNvPr id="0" name=""/>
        <dsp:cNvSpPr/>
      </dsp:nvSpPr>
      <dsp:spPr>
        <a:xfrm>
          <a:off x="1620555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Obstacles</a:t>
          </a:r>
          <a:endParaRPr lang="es-ES" sz="2000" kern="1200" dirty="0">
            <a:latin typeface="EC Square Sans Pro" panose="020B0506040000020004"/>
          </a:endParaRPr>
        </a:p>
      </dsp:txBody>
      <dsp:txXfrm>
        <a:off x="1938982" y="0"/>
        <a:ext cx="1160332" cy="636854"/>
      </dsp:txXfrm>
    </dsp:sp>
    <dsp:sp modelId="{FD01F53A-FECA-4B4B-B410-9B0CEBAE2EA7}">
      <dsp:nvSpPr>
        <dsp:cNvPr id="0" name=""/>
        <dsp:cNvSpPr/>
      </dsp:nvSpPr>
      <dsp:spPr>
        <a:xfrm>
          <a:off x="3238023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Actions</a:t>
          </a:r>
          <a:endParaRPr lang="es-ES" sz="2000" kern="1200" dirty="0">
            <a:latin typeface="EC Square Sans Pro" panose="020B0506040000020004"/>
          </a:endParaRPr>
        </a:p>
      </dsp:txBody>
      <dsp:txXfrm>
        <a:off x="3556450" y="0"/>
        <a:ext cx="1160332" cy="636854"/>
      </dsp:txXfrm>
    </dsp:sp>
    <dsp:sp modelId="{1B85AC28-70A3-4CB8-B8D4-947E1E6AA185}">
      <dsp:nvSpPr>
        <dsp:cNvPr id="0" name=""/>
        <dsp:cNvSpPr/>
      </dsp:nvSpPr>
      <dsp:spPr>
        <a:xfrm>
          <a:off x="4855491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Outcomes</a:t>
          </a:r>
          <a:endParaRPr lang="es-ES" sz="2000" kern="1200" dirty="0">
            <a:latin typeface="EC Square Sans Pro" panose="020B0506040000020004"/>
          </a:endParaRPr>
        </a:p>
      </dsp:txBody>
      <dsp:txXfrm>
        <a:off x="5173918" y="0"/>
        <a:ext cx="1160332" cy="636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087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Objectives</a:t>
          </a:r>
          <a:endParaRPr lang="es-ES" sz="2000" kern="1200" dirty="0">
            <a:latin typeface="EC Square Sans Pro" panose="020B0506040000020004"/>
          </a:endParaRPr>
        </a:p>
      </dsp:txBody>
      <dsp:txXfrm>
        <a:off x="321514" y="0"/>
        <a:ext cx="1160332" cy="636854"/>
      </dsp:txXfrm>
    </dsp:sp>
    <dsp:sp modelId="{1B45EEC7-77A6-4237-A176-A18B3E1721E9}">
      <dsp:nvSpPr>
        <dsp:cNvPr id="0" name=""/>
        <dsp:cNvSpPr/>
      </dsp:nvSpPr>
      <dsp:spPr>
        <a:xfrm>
          <a:off x="1620555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Obstacles</a:t>
          </a:r>
          <a:endParaRPr lang="es-ES" sz="2000" kern="1200" dirty="0">
            <a:latin typeface="EC Square Sans Pro" panose="020B0506040000020004"/>
          </a:endParaRPr>
        </a:p>
      </dsp:txBody>
      <dsp:txXfrm>
        <a:off x="1938982" y="0"/>
        <a:ext cx="1160332" cy="636854"/>
      </dsp:txXfrm>
    </dsp:sp>
    <dsp:sp modelId="{FD01F53A-FECA-4B4B-B410-9B0CEBAE2EA7}">
      <dsp:nvSpPr>
        <dsp:cNvPr id="0" name=""/>
        <dsp:cNvSpPr/>
      </dsp:nvSpPr>
      <dsp:spPr>
        <a:xfrm>
          <a:off x="3238023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Actions</a:t>
          </a:r>
          <a:endParaRPr lang="es-ES" sz="2000" kern="1200" dirty="0">
            <a:latin typeface="EC Square Sans Pro" panose="020B0506040000020004"/>
          </a:endParaRPr>
        </a:p>
      </dsp:txBody>
      <dsp:txXfrm>
        <a:off x="3556450" y="0"/>
        <a:ext cx="1160332" cy="636854"/>
      </dsp:txXfrm>
    </dsp:sp>
    <dsp:sp modelId="{1B85AC28-70A3-4CB8-B8D4-947E1E6AA185}">
      <dsp:nvSpPr>
        <dsp:cNvPr id="0" name=""/>
        <dsp:cNvSpPr/>
      </dsp:nvSpPr>
      <dsp:spPr>
        <a:xfrm>
          <a:off x="4855491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rgbClr val="FFFF00"/>
              </a:solidFill>
              <a:latin typeface="EC Square Sans Pro" panose="020B0506040000020004"/>
            </a:rPr>
            <a:t>Outcomes</a:t>
          </a:r>
          <a:endParaRPr lang="es-ES" sz="2000" kern="1200" dirty="0">
            <a:solidFill>
              <a:srgbClr val="FFFF00"/>
            </a:solidFill>
            <a:latin typeface="EC Square Sans Pro" panose="020B0506040000020004"/>
          </a:endParaRPr>
        </a:p>
      </dsp:txBody>
      <dsp:txXfrm>
        <a:off x="5173918" y="0"/>
        <a:ext cx="1160332" cy="63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F65F-00D8-43FD-A5BF-70001635369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8CC4C-7C75-4189-82C6-E1255CB4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75C6-49C7-C7BC-54DB-D94943C1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DEDE-3115-5B7E-0458-7FCE1E20C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60CB-5A67-5A56-C225-A07BB31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24CA-6CE9-41FA-BF8A-DEB78BFE9D9C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9056-9418-21D6-2068-874EE160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5A3B2-2E19-9FF3-7486-72C7B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A7E0-5290-458D-A1FA-8BA13CF3E402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tse3.mm.bing.net/th?id=OIP.rmuhmt3geXvtDKg-phm7owHaB8&amp;pid=Api&amp;P=0&amp;w=496&amp;h=13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62" y="6371096"/>
            <a:ext cx="1438038" cy="3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285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F8B57-226E-73E9-784F-A811BBFB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0E432-0470-00FE-998C-CD37E03F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8952-9E11-642E-2B1C-40AA9AF46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24CA-6CE9-41FA-BF8A-DEB78BFE9D9C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A158-0EE7-078A-A31B-C7672E0CA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73FE6-BB9E-863F-1309-A11A1B5C8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A7E0-5290-458D-A1FA-8BA13CF3E402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se3.mm.bing.net/th?id=OIP.rmuhmt3geXvtDKg-phm7owHaB8&amp;pid=Api&amp;P=0&amp;w=496&amp;h=13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62" y="6371096"/>
            <a:ext cx="1438038" cy="3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5AB09-4CEB-8A75-83E7-AC3ACCB1114F}"/>
              </a:ext>
            </a:extLst>
          </p:cNvPr>
          <p:cNvSpPr/>
          <p:nvPr/>
        </p:nvSpPr>
        <p:spPr>
          <a:xfrm>
            <a:off x="952107" y="5244695"/>
            <a:ext cx="2960935" cy="732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B92EC54-922B-B39D-1DF1-645A0619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" y="1703607"/>
            <a:ext cx="12192000" cy="254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A42A43-ACE0-4E83-EE61-ECA9D24B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8" y="5158320"/>
            <a:ext cx="2857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53E8E57-67E0-A035-5239-06ECBE0CC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7"/>
          <a:stretch/>
        </p:blipFill>
        <p:spPr>
          <a:xfrm>
            <a:off x="3913042" y="5244695"/>
            <a:ext cx="2644067" cy="646400"/>
          </a:xfrm>
          <a:prstGeom prst="rect">
            <a:avLst/>
          </a:prstGeom>
        </p:spPr>
      </p:pic>
      <p:pic>
        <p:nvPicPr>
          <p:cNvPr id="1028" name="Picture 4" descr="SYSTEMIQ">
            <a:extLst>
              <a:ext uri="{FF2B5EF4-FFF2-40B4-BE49-F238E27FC236}">
                <a16:creationId xmlns:a16="http://schemas.microsoft.com/office/drawing/2014/main" id="{0321D0EC-7241-90E1-6EB0-7D6C3F8C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40" y="5414845"/>
            <a:ext cx="1752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stainable Projects">
            <a:extLst>
              <a:ext uri="{FF2B5EF4-FFF2-40B4-BE49-F238E27FC236}">
                <a16:creationId xmlns:a16="http://schemas.microsoft.com/office/drawing/2014/main" id="{C69CE836-D1EB-09F3-4ED5-4002A4E1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66" y="4943356"/>
            <a:ext cx="1143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chnopolis Group » Arctik – Communication">
            <a:extLst>
              <a:ext uri="{FF2B5EF4-FFF2-40B4-BE49-F238E27FC236}">
                <a16:creationId xmlns:a16="http://schemas.microsoft.com/office/drawing/2014/main" id="{87025A27-1FE3-527A-31AF-5851ED3F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693" y="5414844"/>
            <a:ext cx="2315307" cy="4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0056EFF4-D59E-921D-D7FD-1770C9743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75643"/>
            <a:ext cx="840400" cy="78235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30365" y="3314319"/>
            <a:ext cx="4889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C Square Sans Pro" panose="020B0506040000020004"/>
              </a:rPr>
              <a:t>Working Group 6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47329" y="4318624"/>
            <a:ext cx="497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Gabriel Acien (EABA) (facien@ual.es)</a:t>
            </a:r>
          </a:p>
        </p:txBody>
      </p:sp>
    </p:spTree>
    <p:extLst>
      <p:ext uri="{BB962C8B-B14F-4D97-AF65-F5344CB8AC3E}">
        <p14:creationId xmlns:p14="http://schemas.microsoft.com/office/powerpoint/2010/main" val="149444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7448"/>
              </p:ext>
            </p:extLst>
          </p:nvPr>
        </p:nvGraphicFramePr>
        <p:xfrm>
          <a:off x="288756" y="1999322"/>
          <a:ext cx="11598444" cy="42996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41759">
                  <a:extLst>
                    <a:ext uri="{9D8B030D-6E8A-4147-A177-3AD203B41FA5}">
                      <a16:colId xmlns:a16="http://schemas.microsoft.com/office/drawing/2014/main" val="1150731204"/>
                    </a:ext>
                  </a:extLst>
                </a:gridCol>
                <a:gridCol w="3269689">
                  <a:extLst>
                    <a:ext uri="{9D8B030D-6E8A-4147-A177-3AD203B41FA5}">
                      <a16:colId xmlns:a16="http://schemas.microsoft.com/office/drawing/2014/main" val="1730487813"/>
                    </a:ext>
                  </a:extLst>
                </a:gridCol>
                <a:gridCol w="4286821">
                  <a:extLst>
                    <a:ext uri="{9D8B030D-6E8A-4147-A177-3AD203B41FA5}">
                      <a16:colId xmlns:a16="http://schemas.microsoft.com/office/drawing/2014/main" val="166509349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668555791"/>
                    </a:ext>
                  </a:extLst>
                </a:gridCol>
              </a:tblGrid>
              <a:tr h="327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Identified Constraints, Obstacles, and Issues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18599"/>
                  </a:ext>
                </a:extLst>
              </a:tr>
              <a:tr h="559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Lack of information about industrial biomass processors, needs and main actors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Interviews and surveys to identify algae processing-related companies and major needs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the survey. Collect and process the results. Report summarizing results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10098"/>
                  </a:ext>
                </a:extLst>
              </a:tr>
              <a:tr h="65478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Lack of collaboration between relevant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actors such as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producers, processors, formulators, academia,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providers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 /platform, connected to EABA, for the exchange of information/knowledge between major actors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atabase of EABA. Create a form for exchange of information. Integrate interested members on the platform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93439"/>
                  </a:ext>
                </a:extLst>
              </a:tr>
              <a:tr h="55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paper about algae biorefinery including potential, technology, products, markets, etc.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position paper integrating academia and industry, but also regulators and policy makers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64136"/>
                  </a:ext>
                </a:extLst>
              </a:tr>
              <a:tr h="783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3. Lack of platforms for the development and demonstration of industrial processes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of open pilot/demo facilities integrating industry and academia for demonstration of processes and products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 data about available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pilot/demo facilities. Create a database of available infrastructure. Integrate the database at part of EABA website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3125"/>
                  </a:ext>
                </a:extLst>
              </a:tr>
              <a:tr h="691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4. Need for education and training courses for young people and entrepreneurs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training courses and transference activities about potential and sustainability of algae products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courses for young researchers and entrepreneurs. Transference activities for specific stakeholders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9170"/>
                  </a:ext>
                </a:extLst>
              </a:tr>
              <a:tr h="55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Campaigns for acceptance of algae products to general public and specific target sectors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Surveys about social acceptance. Identification of major bottlenecks and challenges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27932"/>
                  </a:ext>
                </a:extLst>
              </a:tr>
            </a:tbl>
          </a:graphicData>
        </a:graphic>
      </p:graphicFrame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Outcomes</a:t>
            </a:r>
            <a:endParaRPr lang="x-none" sz="2800" b="1" dirty="0">
              <a:latin typeface="EC Square Sans Pro" panose="020B05060400000200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43592" y="1301607"/>
            <a:ext cx="325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Materials / Chemicals /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Bioactives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and Algae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Biorefining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</a:t>
            </a:r>
            <a:endParaRPr lang="en-U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27223144"/>
              </p:ext>
            </p:extLst>
          </p:nvPr>
        </p:nvGraphicFramePr>
        <p:xfrm>
          <a:off x="5415709" y="673759"/>
          <a:ext cx="6655766" cy="63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11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FA0C-003C-6C80-17C0-806DCCDD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" y="2212041"/>
            <a:ext cx="11252201" cy="700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EC Square Sans Pro" panose="020B0506040000020004"/>
              </a:rPr>
              <a:t>To promote emerging applications of algae related to </a:t>
            </a:r>
            <a:r>
              <a:rPr lang="en-GB" sz="2400" b="1" u="sng" dirty="0">
                <a:latin typeface="EC Square Sans Pro" panose="020B0506040000020004"/>
              </a:rPr>
              <a:t>Materials/Chemicals/</a:t>
            </a:r>
            <a:r>
              <a:rPr lang="en-GB" sz="2400" b="1" u="sng" dirty="0" err="1">
                <a:latin typeface="EC Square Sans Pro" panose="020B0506040000020004"/>
              </a:rPr>
              <a:t>Bioactives</a:t>
            </a:r>
            <a:r>
              <a:rPr lang="en-GB" sz="2400" dirty="0">
                <a:latin typeface="EC Square Sans Pro" panose="020B0506040000020004"/>
              </a:rPr>
              <a:t> further than conventional uses by improving the business environment and cooperation across the algae sector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Aim</a:t>
            </a:r>
            <a:endParaRPr lang="x-none" sz="2800" b="1" dirty="0">
              <a:latin typeface="EC Square Sans Pro" panose="020B05060400000200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4EFA0C-003C-6C80-17C0-806DCCDDBC78}"/>
              </a:ext>
            </a:extLst>
          </p:cNvPr>
          <p:cNvSpPr txBox="1">
            <a:spLocks/>
          </p:cNvSpPr>
          <p:nvPr/>
        </p:nvSpPr>
        <p:spPr>
          <a:xfrm>
            <a:off x="1737177" y="3102026"/>
            <a:ext cx="8717644" cy="233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EC Square Sans Pro" panose="020B0506040000020004"/>
              </a:rPr>
              <a:t>Identification of the most important research, development and innovation needs</a:t>
            </a:r>
          </a:p>
          <a:p>
            <a:r>
              <a:rPr lang="en-GB" sz="2000" dirty="0">
                <a:latin typeface="EC Square Sans Pro" panose="020B0506040000020004"/>
              </a:rPr>
              <a:t>Promotion of ongoing activities/projects</a:t>
            </a:r>
          </a:p>
          <a:p>
            <a:r>
              <a:rPr lang="en-GB" sz="2000" dirty="0">
                <a:latin typeface="EC Square Sans Pro" panose="020B0506040000020004"/>
              </a:rPr>
              <a:t>Collaborate in market/product development</a:t>
            </a:r>
          </a:p>
          <a:p>
            <a:r>
              <a:rPr lang="en-GB" sz="2000" dirty="0">
                <a:latin typeface="EC Square Sans Pro" panose="020B0506040000020004"/>
              </a:rPr>
              <a:t>Validating/ disseminating EU4Algae results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4912332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How to do it?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9109906"/>
              </p:ext>
            </p:extLst>
          </p:nvPr>
        </p:nvGraphicFramePr>
        <p:xfrm>
          <a:off x="2605028" y="5173942"/>
          <a:ext cx="8128000" cy="126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12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C94519F-ED85-E042-90BA-45FCAD5EC69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88756" y="2136624"/>
            <a:ext cx="11119719" cy="3422348"/>
          </a:xfrm>
          <a:prstGeom prst="rect">
            <a:avLst/>
          </a:prstGeom>
        </p:spPr>
        <p:txBody>
          <a:bodyPr vert="horz" lIns="792000" tIns="216000" rIns="216000" bIns="216000" rtlCol="0" anchor="t"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Introducing the WGs to the stakeholders (20th June during the EU4Algae Online Event)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Defining the Actions and outcomes: WGs Meetings and activities (July to October)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Online working group meeting (1</a:t>
            </a:r>
            <a:r>
              <a:rPr lang="en-GB" sz="2400" baseline="300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st</a:t>
            </a: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week of October)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Discussions and Action Plan Refinement (October to November)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1st WG Annual Meeting during the EU4Algae Event (Rome 11/12/2022)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2nd Version of Action Plans (December)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Workplan</a:t>
            </a:r>
            <a:endParaRPr lang="x-none" sz="2800" b="1" dirty="0">
              <a:latin typeface="EC Square Sans Pro" panose="020B0506040000020004"/>
            </a:endParaRPr>
          </a:p>
        </p:txBody>
      </p:sp>
      <p:pic>
        <p:nvPicPr>
          <p:cNvPr id="10242" name="Picture 2" descr="https://tse1.mm.bing.net/th?id=OIP.pdGhogpqxJI3cEVixEJdcwHaE8&amp;pid=Api&amp;P=0&amp;w=245&amp;h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716"/>
            <a:ext cx="2438400" cy="16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" y="2318868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" y="2770425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" y="3247047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" y="3797950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6" y="4307537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5" y="4783042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671" y="1571537"/>
            <a:ext cx="1550424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63732" y="1452385"/>
            <a:ext cx="2502608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Obstacles/Issues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0671" y="4439256"/>
            <a:ext cx="1159292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Actions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363732" y="4461575"/>
            <a:ext cx="3312766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Outcomes/Deliverables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300671" y="2213908"/>
            <a:ext cx="5629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Stakeholders platform to share/collaborate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Boost innovative uses of algae based products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Identify and solve technical/busines problems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promote social acceptance of algae based products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EC Square Sans Pro" panose="020B0506040000020004"/>
              </a:rPr>
              <a:t>To promote education/training regarding algae chemicals</a:t>
            </a:r>
            <a:endParaRPr lang="pt-PT" sz="2000" dirty="0">
              <a:latin typeface="EC Square Sans Pro" panose="020B0506040000020004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6363732" y="2202747"/>
            <a:ext cx="5375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High production cost/low production capacity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Lack of standards and flaghship initiatives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Limited knowledge of markets/consumers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Limited knowledge of risks and impacts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Fragmented knowledge of technologies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300671" y="4984795"/>
            <a:ext cx="6312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Develop EU Algae Industry/connect with chemical industry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promote demonstration processes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gather knowledge on carbon, nutrients bioremediation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improve education/training activities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promote social acceptance of algae products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6363732" y="4973634"/>
            <a:ext cx="5636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Database of algae related companies/technologies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Network of open pilot/demo facilities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Position paper about materials/chemicals/bioactive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Collaboration in education/training courses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Campaigns for social acceptance of algae products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PT" sz="2000" dirty="0">
              <a:latin typeface="EC Square Sans Pro" panose="020B0506040000020004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PT" sz="2000" dirty="0">
              <a:latin typeface="EC Square Sans Pro" panose="020B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4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Defined topics (first round)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99956"/>
              </p:ext>
            </p:extLst>
          </p:nvPr>
        </p:nvGraphicFramePr>
        <p:xfrm>
          <a:off x="126979" y="2024439"/>
          <a:ext cx="5652720" cy="17617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52720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Identified Constraints, Obstacles, and Issues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Algae (seaweed and microalgae) biomass production capacity and cost must be improved.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Guarantee biomass supply chain, quality and production capacity. 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Lack of information about real biomass production and main actors.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Collaboration between processor/producers and formulators/end-users.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To promote platforms for the exchange/development of new processes and case studies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Avoid critical terms (biorefinery, waste biomass, contaminated biomass). 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Need for education and training courses for young people and entrepreneurs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601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26005"/>
              </p:ext>
            </p:extLst>
          </p:nvPr>
        </p:nvGraphicFramePr>
        <p:xfrm>
          <a:off x="126979" y="4176895"/>
          <a:ext cx="5360581" cy="10439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60581">
                  <a:extLst>
                    <a:ext uri="{9D8B030D-6E8A-4147-A177-3AD203B41FA5}">
                      <a16:colId xmlns:a16="http://schemas.microsoft.com/office/drawing/2014/main" val="1649466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Specific Objectives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81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Collaborate in market/product development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of ongoing activities/projects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the most important research, development and innovation needs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Defining expert and training courses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49043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94388"/>
              </p:ext>
            </p:extLst>
          </p:nvPr>
        </p:nvGraphicFramePr>
        <p:xfrm>
          <a:off x="6012752" y="1994527"/>
          <a:ext cx="6179248" cy="27188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85268">
                  <a:extLst>
                    <a:ext uri="{9D8B030D-6E8A-4147-A177-3AD203B41FA5}">
                      <a16:colId xmlns:a16="http://schemas.microsoft.com/office/drawing/2014/main" val="94905366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19697115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Working Groups Actions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78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EU Algae Industry/connect with the chemical industry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demonstration processes already working and successful.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social acceptance of algae products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algae-related applications from the industry.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improve education/training activities.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biorefinery approaches and to provide recommendations for that.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the sustainability of algae-based solutions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the end-of-waste regulation to utilize algae biomass for non-food/feed applications.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specifications of biomass based on algae standards already defined.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perform a market analysis of biorefinery products.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a platform to facilitate the exchange of information between producers and buyers.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627354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12044"/>
              </p:ext>
            </p:extLst>
          </p:nvPr>
        </p:nvGraphicFramePr>
        <p:xfrm>
          <a:off x="6012752" y="5034248"/>
          <a:ext cx="6177915" cy="12832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177915">
                  <a:extLst>
                    <a:ext uri="{9D8B030D-6E8A-4147-A177-3AD203B41FA5}">
                      <a16:colId xmlns:a16="http://schemas.microsoft.com/office/drawing/2014/main" val="1730487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Outcomes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1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of algae-related companies/technologies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of open pilot/demo facilities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paper about materials/chemicals/bioactive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 in education/training courses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Campaigns for social acceptance of algae products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1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58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Survey</a:t>
            </a:r>
            <a:endParaRPr lang="x-none" sz="2800" b="1" dirty="0">
              <a:latin typeface="EC Square Sans Pro" panose="020B0506040000020004"/>
            </a:endParaRPr>
          </a:p>
        </p:txBody>
      </p:sp>
      <p:pic>
        <p:nvPicPr>
          <p:cNvPr id="6" name="Imagen 5" descr="C:\Users\usuario\AppData\Local\Microsoft\Windows\INetCache\Content.MSO\8B608AFB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6" y="1994527"/>
            <a:ext cx="5502444" cy="240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usuario\AppData\Local\Microsoft\Windows\INetCache\Content.MSO\A8AF59C1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12" y="1994527"/>
            <a:ext cx="5807244" cy="240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usuario\AppData\Local\Microsoft\Windows\INetCache\Content.MSO\59550277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0" y="4337615"/>
            <a:ext cx="5837166" cy="252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usuario\AppData\Local\Microsoft\Windows\INetCache\Content.MSO\C122CA9D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60" y="4205610"/>
            <a:ext cx="5833748" cy="2652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74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Survey</a:t>
            </a:r>
            <a:endParaRPr lang="x-none" sz="2800" b="1" dirty="0">
              <a:latin typeface="EC Square Sans Pro" panose="020B0506040000020004"/>
            </a:endParaRPr>
          </a:p>
        </p:txBody>
      </p:sp>
      <p:pic>
        <p:nvPicPr>
          <p:cNvPr id="10" name="Imagen 9" descr="C:\Users\usuario\AppData\Local\Microsoft\Windows\INetCache\Content.MSO\D5C6A7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" y="1947938"/>
            <a:ext cx="5366595" cy="241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usuario\AppData\Local\Microsoft\Windows\INetCache\Content.MSO\D6258E4D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6" y="4182020"/>
            <a:ext cx="5437326" cy="244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usuario\AppData\Local\Microsoft\Windows\INetCache\Content.MSO\E9E002E3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6751"/>
            <a:ext cx="5392979" cy="25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usuario\AppData\Local\Microsoft\Windows\INetCache\Content.MSO\ECACE1E9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35" y="4305661"/>
            <a:ext cx="5410381" cy="243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7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s Red 3d Sign Question Mark: ilustración de stock 761615932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7062" r="21414" b="13444"/>
          <a:stretch/>
        </p:blipFill>
        <p:spPr bwMode="auto">
          <a:xfrm>
            <a:off x="9422683" y="5162924"/>
            <a:ext cx="1297083" cy="16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Selected topics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49587"/>
              </p:ext>
            </p:extLst>
          </p:nvPr>
        </p:nvGraphicFramePr>
        <p:xfrm>
          <a:off x="86265" y="2979443"/>
          <a:ext cx="6076875" cy="17509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76875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Identified Constraints, Obstacles, and Issues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Algae (seaweed and microalgae) biomass production capacity and cost must be improved.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2. Guarantee biomass supply chain, quality and production capacity.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3. Collaboration between processor/producers and formulators/end-users.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4. Lack of information about real biomass production and main actors.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5. To promote platforms for the exchange/development of new processes and case studies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6. Need for education and training courses for young people and entrepreneurs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601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56747"/>
              </p:ext>
            </p:extLst>
          </p:nvPr>
        </p:nvGraphicFramePr>
        <p:xfrm>
          <a:off x="5471885" y="1972218"/>
          <a:ext cx="6599590" cy="120713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99590">
                  <a:extLst>
                    <a:ext uri="{9D8B030D-6E8A-4147-A177-3AD203B41FA5}">
                      <a16:colId xmlns:a16="http://schemas.microsoft.com/office/drawing/2014/main" val="1649466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Specific Objectives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81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Identification of the most important research, development and innovation needs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Collaborate in market/product development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Promotion of ongoing activities/projects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Defining expert and training courses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49043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08133"/>
              </p:ext>
            </p:extLst>
          </p:nvPr>
        </p:nvGraphicFramePr>
        <p:xfrm>
          <a:off x="5471885" y="3411975"/>
          <a:ext cx="6599590" cy="17509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99590">
                  <a:extLst>
                    <a:ext uri="{9D8B030D-6E8A-4147-A177-3AD203B41FA5}">
                      <a16:colId xmlns:a16="http://schemas.microsoft.com/office/drawing/2014/main" val="94905366"/>
                    </a:ext>
                  </a:extLst>
                </a:gridCol>
              </a:tblGrid>
              <a:tr h="36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Working Groups Actions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278219"/>
                  </a:ext>
                </a:extLst>
              </a:tr>
              <a:tr h="136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GB" sz="12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the sustainability of algae-based solutions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Develop EU Algae Industry/connect with the chemical industry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To promote demonstration processes already working and successful.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To promote social acceptance of algae products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To promote algae-related applications from the industry.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To develop a platform to facilitate the exchange of information between producers and buyers.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27354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43192"/>
              </p:ext>
            </p:extLst>
          </p:nvPr>
        </p:nvGraphicFramePr>
        <p:xfrm>
          <a:off x="86266" y="5173726"/>
          <a:ext cx="4882550" cy="14790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82550">
                  <a:extLst>
                    <a:ext uri="{9D8B030D-6E8A-4147-A177-3AD203B41FA5}">
                      <a16:colId xmlns:a16="http://schemas.microsoft.com/office/drawing/2014/main" val="1730487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Outcomes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1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GB" sz="12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of algae-related companies/technologies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Network of open pilot/demo facilities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Campaigns for social acceptance of algae products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Position paper about materials/chemicals/bioactive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Collaboration in education/training courses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10098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785639" y="5569225"/>
            <a:ext cx="2818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connect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86969482"/>
              </p:ext>
            </p:extLst>
          </p:nvPr>
        </p:nvGraphicFramePr>
        <p:xfrm>
          <a:off x="5415709" y="673759"/>
          <a:ext cx="6655766" cy="63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8743592" y="1301607"/>
            <a:ext cx="325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Materials / Chemicals /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Bioactives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and Algae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Biorefining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7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743592" y="1301607"/>
            <a:ext cx="325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Materials / Chemicals /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Bioactives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and Algae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Biorefining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00799"/>
              </p:ext>
            </p:extLst>
          </p:nvPr>
        </p:nvGraphicFramePr>
        <p:xfrm>
          <a:off x="558393" y="1958590"/>
          <a:ext cx="10893169" cy="731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37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Lack of information about industrial biomass processors, needs and main actors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relevant actors and innovation needs (financial,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technology, markets)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processing companies, technologies and products, and major challenges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Interviews and surveys to identify algae processing-related companies and major needs.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51789"/>
              </p:ext>
            </p:extLst>
          </p:nvPr>
        </p:nvGraphicFramePr>
        <p:xfrm>
          <a:off x="558388" y="2796895"/>
          <a:ext cx="10893169" cy="1176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26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Lack of collaboration between relevant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actors such as </a:t>
                      </a: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producers, processors, formulators, academia,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providers</a:t>
                      </a:r>
                      <a:endParaRPr lang="en-GB" sz="12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 the collaboration between relevant actors 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accelerate the development of knowledge and industry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a platform to facilitate the exchange of information between producers and buyers, to understand the needs of algae industry and demonstrate the sustainability of algae-based solutions.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 /platform, connected to EABA, </a:t>
                      </a: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exchange of information/knowledge between major actors.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paper about algae 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biorefinery including potential, technology, products, markets, etc.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76870"/>
              </p:ext>
            </p:extLst>
          </p:nvPr>
        </p:nvGraphicFramePr>
        <p:xfrm>
          <a:off x="558388" y="4089819"/>
          <a:ext cx="10893169" cy="731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3. Lack of platforms for the development and demonstration of industrial processes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of new and ongoing activities/projects, to facilitate upscaling and demonstration of processes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demonstration processes and industrial applications to materials/chemicals/</a:t>
                      </a:r>
                      <a:r>
                        <a:rPr lang="en-GB" sz="12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bioactives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of open pilot/demo facilities integrating industry and academia for demonstration of processes and products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1291"/>
              </p:ext>
            </p:extLst>
          </p:nvPr>
        </p:nvGraphicFramePr>
        <p:xfrm>
          <a:off x="558387" y="4937363"/>
          <a:ext cx="10893169" cy="9940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26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4. Need for education and training courses for young people and entrepreneurs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Defining expert and training courses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dissemination and transference, including social acceptance of algae products.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training courses and transference activities about potential and sustainability of algae products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Campaigns for acceptance of algae products to general public and specific target sectors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692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Selected topics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024668773"/>
              </p:ext>
            </p:extLst>
          </p:nvPr>
        </p:nvGraphicFramePr>
        <p:xfrm>
          <a:off x="5415709" y="673759"/>
          <a:ext cx="6655766" cy="63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58387" y="5931383"/>
            <a:ext cx="8784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Bottlenecks: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Connection/overlapping with other WGs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Industrial/Intellectual protection-common problems-CONFIDENTIALITY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Connect with EU Commission, how collect and manage the data- EU Regulation on data protection</a:t>
            </a:r>
          </a:p>
        </p:txBody>
      </p:sp>
    </p:spTree>
    <p:extLst>
      <p:ext uri="{BB962C8B-B14F-4D97-AF65-F5344CB8AC3E}">
        <p14:creationId xmlns:p14="http://schemas.microsoft.com/office/powerpoint/2010/main" val="308148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257326D69E74E9A8E818488703353" ma:contentTypeVersion="3" ma:contentTypeDescription="Create a new document." ma:contentTypeScope="" ma:versionID="ef47623609c191866a1e1c5d4108aa1c">
  <xsd:schema xmlns:xsd="http://www.w3.org/2001/XMLSchema" xmlns:xs="http://www.w3.org/2001/XMLSchema" xmlns:p="http://schemas.microsoft.com/office/2006/metadata/properties" xmlns:ns2="842b6c6f-e362-4c38-b41d-eab08869fbc8" targetNamespace="http://schemas.microsoft.com/office/2006/metadata/properties" ma:root="true" ma:fieldsID="39075c3f4cda31ee57692e3a5ddf1d57" ns2:_="">
    <xsd:import namespace="842b6c6f-e362-4c38-b41d-eab08869f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b6c6f-e362-4c38-b41d-eab08869f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802C5D-1D7E-41B1-8EEE-B399AA416E19}">
  <ds:schemaRefs>
    <ds:schemaRef ds:uri="a505a3aa-4ccd-4fd3-abaf-48af8a364fa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4906338-d88f-4a39-9274-142124749d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84DE77-1FD4-440E-A40A-29E77518D596}"/>
</file>

<file path=customXml/itemProps3.xml><?xml version="1.0" encoding="utf-8"?>
<ds:datastoreItem xmlns:ds="http://schemas.openxmlformats.org/officeDocument/2006/customXml" ds:itemID="{3C2B2337-C2C3-4617-A03E-AC735E1F35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1488</Words>
  <Application>Microsoft Office PowerPoint</Application>
  <PresentationFormat>Widescreen</PresentationFormat>
  <Paragraphs>190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EC Square Sans Pro</vt:lpstr>
      <vt:lpstr>Office Theme</vt:lpstr>
      <vt:lpstr>PowerPoint Presentation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Efthalia Arvaniti</dc:creator>
  <cp:lastModifiedBy>Maragna, Laura</cp:lastModifiedBy>
  <cp:revision>156</cp:revision>
  <dcterms:created xsi:type="dcterms:W3CDTF">2022-06-10T10:22:27Z</dcterms:created>
  <dcterms:modified xsi:type="dcterms:W3CDTF">2023-01-27T13:01:15Z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0x010100E1E257326D69E74E9A8E818488703353</vt:lpwstr>
  </property>
</Properties>
</file>