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54" r:id="rId2"/>
    <p:sldMasterId id="2147483714" r:id="rId3"/>
  </p:sldMasterIdLst>
  <p:notesMasterIdLst>
    <p:notesMasterId r:id="rId20"/>
  </p:notesMasterIdLst>
  <p:handoutMasterIdLst>
    <p:handoutMasterId r:id="rId21"/>
  </p:handoutMasterIdLst>
  <p:sldIdLst>
    <p:sldId id="347" r:id="rId4"/>
    <p:sldId id="389" r:id="rId5"/>
    <p:sldId id="390" r:id="rId6"/>
    <p:sldId id="391" r:id="rId7"/>
    <p:sldId id="378" r:id="rId8"/>
    <p:sldId id="392" r:id="rId9"/>
    <p:sldId id="380" r:id="rId10"/>
    <p:sldId id="381" r:id="rId11"/>
    <p:sldId id="382" r:id="rId12"/>
    <p:sldId id="349" r:id="rId13"/>
    <p:sldId id="369" r:id="rId14"/>
    <p:sldId id="375" r:id="rId15"/>
    <p:sldId id="387" r:id="rId16"/>
    <p:sldId id="386" r:id="rId17"/>
    <p:sldId id="388" r:id="rId18"/>
    <p:sldId id="325" r:id="rId19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F5494"/>
    <a:srgbClr val="111164"/>
    <a:srgbClr val="3166CF"/>
    <a:srgbClr val="FFD624"/>
    <a:srgbClr val="99CCFF"/>
    <a:srgbClr val="3E6FD2"/>
    <a:srgbClr val="2D5EC1"/>
    <a:srgbClr val="BDDEFF"/>
    <a:srgbClr val="F54B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6619" autoAdjust="0"/>
  </p:normalViewPr>
  <p:slideViewPr>
    <p:cSldViewPr showGuides="1">
      <p:cViewPr>
        <p:scale>
          <a:sx n="70" d="100"/>
          <a:sy n="70" d="100"/>
        </p:scale>
        <p:origin x="-612" y="-8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73" d="100"/>
          <a:sy n="73" d="100"/>
        </p:scale>
        <p:origin x="-1578" y="-11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9E1BA8-E94C-4230-9D82-8D5D1C22ABFB}" type="doc">
      <dgm:prSet loTypeId="urn:microsoft.com/office/officeart/2005/8/layout/cycle1" loCatId="cycle" qsTypeId="urn:microsoft.com/office/officeart/2005/8/quickstyle/3d1" qsCatId="3D" csTypeId="urn:microsoft.com/office/officeart/2005/8/colors/accent2_4" csCatId="accent2" phldr="1"/>
      <dgm:spPr/>
      <dgm:t>
        <a:bodyPr/>
        <a:lstStyle/>
        <a:p>
          <a:endParaRPr lang="fr-BE"/>
        </a:p>
      </dgm:t>
    </dgm:pt>
    <dgm:pt modelId="{61E23830-A317-48E5-BFC3-F161F6C8F6A9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GB" sz="1300" b="1" noProof="0" dirty="0" smtClean="0">
              <a:latin typeface="Calibri" pitchFamily="34" charset="0"/>
            </a:rPr>
            <a:t>Initial assessment, determine GES, set targets</a:t>
          </a:r>
          <a:endParaRPr lang="en-GB" sz="1300" b="1" noProof="0" dirty="0" smtClean="0">
            <a:latin typeface="Calibri" pitchFamily="34" charset="0"/>
          </a:endParaRPr>
        </a:p>
        <a:p>
          <a:pPr>
            <a:spcAft>
              <a:spcPts val="0"/>
            </a:spcAft>
          </a:pPr>
          <a:r>
            <a:rPr lang="en-GB" sz="1300" b="1" noProof="0" dirty="0" smtClean="0">
              <a:latin typeface="Calibri" pitchFamily="34" charset="0"/>
            </a:rPr>
            <a:t>2012</a:t>
          </a:r>
          <a:endParaRPr lang="en-GB" sz="1300" b="1" noProof="0" dirty="0" smtClean="0">
            <a:latin typeface="Calibri" pitchFamily="34" charset="0"/>
          </a:endParaRPr>
        </a:p>
      </dgm:t>
    </dgm:pt>
    <dgm:pt modelId="{C12A7F53-E656-4216-BE9F-CC4B2B4A7855}" type="parTrans" cxnId="{4322F20F-8B71-433E-8B93-77B160A208BC}">
      <dgm:prSet/>
      <dgm:spPr/>
      <dgm:t>
        <a:bodyPr/>
        <a:lstStyle/>
        <a:p>
          <a:endParaRPr lang="en-GB" b="1" noProof="0"/>
        </a:p>
      </dgm:t>
    </dgm:pt>
    <dgm:pt modelId="{F45165FC-981E-4B48-9C14-978A7EC88DF4}" type="sibTrans" cxnId="{4322F20F-8B71-433E-8B93-77B160A208BC}">
      <dgm:prSet/>
      <dgm:spPr/>
      <dgm:t>
        <a:bodyPr/>
        <a:lstStyle/>
        <a:p>
          <a:endParaRPr lang="en-GB" b="1" noProof="0"/>
        </a:p>
      </dgm:t>
    </dgm:pt>
    <dgm:pt modelId="{7F73F74B-A066-45A6-8E7A-D047174393DA}">
      <dgm:prSet phldrT="[Text]" custT="1"/>
      <dgm:spPr/>
      <dgm:t>
        <a:bodyPr/>
        <a:lstStyle/>
        <a:p>
          <a:r>
            <a:rPr lang="en-GB" sz="1300" b="1" noProof="0" dirty="0" smtClean="0">
              <a:latin typeface="Calibri" pitchFamily="34" charset="0"/>
            </a:rPr>
            <a:t>Implementation of measures</a:t>
          </a:r>
          <a:endParaRPr lang="en-GB" sz="1300" b="1" noProof="0" dirty="0" smtClean="0">
            <a:latin typeface="Calibri" pitchFamily="34" charset="0"/>
          </a:endParaRPr>
        </a:p>
        <a:p>
          <a:r>
            <a:rPr lang="en-GB" sz="1300" b="1" noProof="0" dirty="0" smtClean="0">
              <a:latin typeface="Calibri" pitchFamily="34" charset="0"/>
            </a:rPr>
            <a:t>2016 </a:t>
          </a:r>
          <a:endParaRPr lang="en-GB" sz="1300" b="1" noProof="0" dirty="0">
            <a:latin typeface="Calibri" pitchFamily="34" charset="0"/>
          </a:endParaRPr>
        </a:p>
      </dgm:t>
    </dgm:pt>
    <dgm:pt modelId="{EA2A7F49-D8D1-4298-95CB-7BDAA7081F8B}" type="parTrans" cxnId="{81B0CF42-FBBD-479E-9891-FFD42FE82B05}">
      <dgm:prSet/>
      <dgm:spPr/>
      <dgm:t>
        <a:bodyPr/>
        <a:lstStyle/>
        <a:p>
          <a:endParaRPr lang="en-GB" b="1" noProof="0"/>
        </a:p>
      </dgm:t>
    </dgm:pt>
    <dgm:pt modelId="{7A4F5F5B-3301-4052-BC51-B685477758F6}" type="sibTrans" cxnId="{81B0CF42-FBBD-479E-9891-FFD42FE82B05}">
      <dgm:prSet/>
      <dgm:spPr/>
      <dgm:t>
        <a:bodyPr/>
        <a:lstStyle/>
        <a:p>
          <a:endParaRPr lang="en-GB" b="1" noProof="0"/>
        </a:p>
      </dgm:t>
    </dgm:pt>
    <dgm:pt modelId="{C7CCADD7-2B2C-4174-AECC-4E0C33E5DAB8}">
      <dgm:prSet phldrT="[Text]" custT="1"/>
      <dgm:spPr/>
      <dgm:t>
        <a:bodyPr/>
        <a:lstStyle/>
        <a:p>
          <a:r>
            <a:rPr lang="en-GB" sz="1300" b="1" noProof="0" dirty="0" smtClean="0">
              <a:latin typeface="Calibri" pitchFamily="34" charset="0"/>
            </a:rPr>
            <a:t>Six-year review</a:t>
          </a:r>
        </a:p>
        <a:p>
          <a:r>
            <a:rPr lang="en-GB" sz="1300" b="1" noProof="0" dirty="0" smtClean="0">
              <a:latin typeface="Calibri" pitchFamily="34" charset="0"/>
            </a:rPr>
            <a:t>2018 – 2021 </a:t>
          </a:r>
        </a:p>
      </dgm:t>
    </dgm:pt>
    <dgm:pt modelId="{0845C7C9-2F6A-4E4C-9DD6-DDE6B4C9E586}" type="parTrans" cxnId="{49DAC3CB-5E40-463F-971C-87FD8563ACF8}">
      <dgm:prSet/>
      <dgm:spPr/>
      <dgm:t>
        <a:bodyPr/>
        <a:lstStyle/>
        <a:p>
          <a:endParaRPr lang="en-GB" b="1" noProof="0"/>
        </a:p>
      </dgm:t>
    </dgm:pt>
    <dgm:pt modelId="{54CB963C-CB35-4455-ADC6-1B1941ABE082}" type="sibTrans" cxnId="{49DAC3CB-5E40-463F-971C-87FD8563ACF8}">
      <dgm:prSet/>
      <dgm:spPr/>
      <dgm:t>
        <a:bodyPr/>
        <a:lstStyle/>
        <a:p>
          <a:endParaRPr lang="en-GB" b="1" noProof="0"/>
        </a:p>
      </dgm:t>
    </dgm:pt>
    <dgm:pt modelId="{62D02937-9EEE-4DE4-9D13-DD5B6E6DE8D0}">
      <dgm:prSet phldrT="[Text]" custT="1"/>
      <dgm:spPr/>
      <dgm:t>
        <a:bodyPr/>
        <a:lstStyle/>
        <a:p>
          <a:r>
            <a:rPr lang="en-GB" sz="1300" b="1" noProof="0" dirty="0" smtClean="0">
              <a:latin typeface="Calibri" pitchFamily="34" charset="0"/>
            </a:rPr>
            <a:t>Programmes of </a:t>
          </a:r>
          <a:r>
            <a:rPr lang="en-GB" sz="1300" b="1" noProof="0" dirty="0" smtClean="0">
              <a:latin typeface="Calibri" pitchFamily="34" charset="0"/>
            </a:rPr>
            <a:t>measures</a:t>
          </a:r>
          <a:endParaRPr lang="en-GB" sz="1300" b="1" noProof="0" dirty="0" smtClean="0">
            <a:latin typeface="Calibri" pitchFamily="34" charset="0"/>
          </a:endParaRPr>
        </a:p>
        <a:p>
          <a:r>
            <a:rPr lang="en-GB" sz="1300" b="1" noProof="0" dirty="0" smtClean="0">
              <a:latin typeface="Calibri" pitchFamily="34" charset="0"/>
            </a:rPr>
            <a:t>2015 </a:t>
          </a:r>
        </a:p>
      </dgm:t>
    </dgm:pt>
    <dgm:pt modelId="{63469A7D-D708-400D-98F7-5148D80DB326}" type="sibTrans" cxnId="{86D10613-940D-4B40-96FE-0738B9995EF6}">
      <dgm:prSet/>
      <dgm:spPr/>
      <dgm:t>
        <a:bodyPr/>
        <a:lstStyle/>
        <a:p>
          <a:endParaRPr lang="en-GB" b="1" noProof="0"/>
        </a:p>
      </dgm:t>
    </dgm:pt>
    <dgm:pt modelId="{A0AF33B0-2736-4C50-8173-70B1098333DD}" type="parTrans" cxnId="{86D10613-940D-4B40-96FE-0738B9995EF6}">
      <dgm:prSet/>
      <dgm:spPr/>
      <dgm:t>
        <a:bodyPr/>
        <a:lstStyle/>
        <a:p>
          <a:endParaRPr lang="en-GB" b="1" noProof="0"/>
        </a:p>
      </dgm:t>
    </dgm:pt>
    <dgm:pt modelId="{EED07717-5789-4E05-BF89-E613E5A08C87}">
      <dgm:prSet phldrT="[Text]" custT="1"/>
      <dgm:spPr/>
      <dgm:t>
        <a:bodyPr/>
        <a:lstStyle/>
        <a:p>
          <a:r>
            <a:rPr lang="en-GB" sz="1300" b="1" noProof="0" dirty="0" smtClean="0">
              <a:latin typeface="Calibri" pitchFamily="34" charset="0"/>
            </a:rPr>
            <a:t>Monitoring </a:t>
          </a:r>
          <a:r>
            <a:rPr lang="en-GB" sz="1300" b="1" noProof="0" dirty="0" smtClean="0">
              <a:latin typeface="Calibri" pitchFamily="34" charset="0"/>
            </a:rPr>
            <a:t>programmes</a:t>
          </a:r>
          <a:endParaRPr lang="en-GB" sz="1300" b="1" noProof="0" dirty="0" smtClean="0">
            <a:latin typeface="Calibri" pitchFamily="34" charset="0"/>
          </a:endParaRPr>
        </a:p>
        <a:p>
          <a:r>
            <a:rPr lang="en-GB" sz="1300" b="1" noProof="0" dirty="0" smtClean="0">
              <a:latin typeface="Calibri" pitchFamily="34" charset="0"/>
            </a:rPr>
            <a:t>2014 </a:t>
          </a:r>
        </a:p>
      </dgm:t>
    </dgm:pt>
    <dgm:pt modelId="{CB91358C-8B1D-469C-B915-82F41C9C0D66}" type="sibTrans" cxnId="{10EAB92F-E068-4884-950D-468BDB4A3CAE}">
      <dgm:prSet/>
      <dgm:spPr/>
      <dgm:t>
        <a:bodyPr/>
        <a:lstStyle/>
        <a:p>
          <a:endParaRPr lang="en-GB" b="1" noProof="0"/>
        </a:p>
      </dgm:t>
    </dgm:pt>
    <dgm:pt modelId="{E3432DF5-A11E-4543-B638-3B065ED15323}" type="parTrans" cxnId="{10EAB92F-E068-4884-950D-468BDB4A3CAE}">
      <dgm:prSet/>
      <dgm:spPr/>
      <dgm:t>
        <a:bodyPr/>
        <a:lstStyle/>
        <a:p>
          <a:endParaRPr lang="en-GB" b="1" noProof="0"/>
        </a:p>
      </dgm:t>
    </dgm:pt>
    <dgm:pt modelId="{98FE0BA1-4CB8-47E7-A86B-16925CFED60C}" type="pres">
      <dgm:prSet presAssocID="{899E1BA8-E94C-4230-9D82-8D5D1C22ABF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F9EE84-D669-45D6-8D89-86D47D4C728E}" type="pres">
      <dgm:prSet presAssocID="{61E23830-A317-48E5-BFC3-F161F6C8F6A9}" presName="dummy" presStyleCnt="0"/>
      <dgm:spPr/>
      <dgm:t>
        <a:bodyPr/>
        <a:lstStyle/>
        <a:p>
          <a:endParaRPr lang="en-US"/>
        </a:p>
      </dgm:t>
    </dgm:pt>
    <dgm:pt modelId="{09A58E8A-1958-4F91-9320-6CE106D8D6CB}" type="pres">
      <dgm:prSet presAssocID="{61E23830-A317-48E5-BFC3-F161F6C8F6A9}" presName="node" presStyleLbl="revTx" presStyleIdx="0" presStyleCnt="5" custScaleX="124513" custScaleY="99309" custRadScaleRad="103237" custRadScaleInc="34042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5F5FFA3E-86D7-4B4C-969E-383E5C1F9C71}" type="pres">
      <dgm:prSet presAssocID="{F45165FC-981E-4B48-9C14-978A7EC88DF4}" presName="sibTrans" presStyleLbl="node1" presStyleIdx="0" presStyleCnt="5"/>
      <dgm:spPr/>
      <dgm:t>
        <a:bodyPr/>
        <a:lstStyle/>
        <a:p>
          <a:endParaRPr lang="en-US"/>
        </a:p>
      </dgm:t>
    </dgm:pt>
    <dgm:pt modelId="{936B3160-A7D9-4AED-9055-73DF733EC704}" type="pres">
      <dgm:prSet presAssocID="{EED07717-5789-4E05-BF89-E613E5A08C87}" presName="dummy" presStyleCnt="0"/>
      <dgm:spPr/>
      <dgm:t>
        <a:bodyPr/>
        <a:lstStyle/>
        <a:p>
          <a:endParaRPr lang="en-US"/>
        </a:p>
      </dgm:t>
    </dgm:pt>
    <dgm:pt modelId="{F99EBC46-604E-4AF2-8594-1388FE2600E0}" type="pres">
      <dgm:prSet presAssocID="{EED07717-5789-4E05-BF89-E613E5A08C87}" presName="node" presStyleLbl="revTx" presStyleIdx="1" presStyleCnt="5" custScaleX="99953" custScaleY="76363" custRadScaleRad="95835" custRadScaleInc="-68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7EB66C9-269A-4220-A54A-732AB85855EE}" type="pres">
      <dgm:prSet presAssocID="{CB91358C-8B1D-469C-B915-82F41C9C0D66}" presName="sibTrans" presStyleLbl="node1" presStyleIdx="1" presStyleCnt="5"/>
      <dgm:spPr/>
      <dgm:t>
        <a:bodyPr/>
        <a:lstStyle/>
        <a:p>
          <a:endParaRPr lang="en-US"/>
        </a:p>
      </dgm:t>
    </dgm:pt>
    <dgm:pt modelId="{E24BEB2A-5A8A-4189-9A57-3B98ADD536F4}" type="pres">
      <dgm:prSet presAssocID="{62D02937-9EEE-4DE4-9D13-DD5B6E6DE8D0}" presName="dummy" presStyleCnt="0"/>
      <dgm:spPr/>
      <dgm:t>
        <a:bodyPr/>
        <a:lstStyle/>
        <a:p>
          <a:endParaRPr lang="en-US"/>
        </a:p>
      </dgm:t>
    </dgm:pt>
    <dgm:pt modelId="{F2A1E701-89CB-4B86-9EED-977320E02E16}" type="pres">
      <dgm:prSet presAssocID="{62D02937-9EEE-4DE4-9D13-DD5B6E6DE8D0}" presName="node" presStyleLbl="revTx" presStyleIdx="2" presStyleCnt="5" custScaleX="113821" custScaleY="84816" custRadScaleRad="98088" custRadScaleInc="-17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C95F77-273D-43EC-9E3D-9245D9405740}" type="pres">
      <dgm:prSet presAssocID="{63469A7D-D708-400D-98F7-5148D80DB326}" presName="sibTrans" presStyleLbl="node1" presStyleIdx="2" presStyleCnt="5"/>
      <dgm:spPr/>
      <dgm:t>
        <a:bodyPr/>
        <a:lstStyle/>
        <a:p>
          <a:endParaRPr lang="en-US"/>
        </a:p>
      </dgm:t>
    </dgm:pt>
    <dgm:pt modelId="{47EC2047-CFCD-4CB4-AD9A-E2B957EDEF48}" type="pres">
      <dgm:prSet presAssocID="{7F73F74B-A066-45A6-8E7A-D047174393DA}" presName="dummy" presStyleCnt="0"/>
      <dgm:spPr/>
      <dgm:t>
        <a:bodyPr/>
        <a:lstStyle/>
        <a:p>
          <a:endParaRPr lang="en-US"/>
        </a:p>
      </dgm:t>
    </dgm:pt>
    <dgm:pt modelId="{69CFFFD3-19DC-4F4B-B5B3-3DFEF8DD2E43}" type="pres">
      <dgm:prSet presAssocID="{7F73F74B-A066-45A6-8E7A-D047174393DA}" presName="node" presStyleLbl="revTx" presStyleIdx="3" presStyleCnt="5" custScaleX="118475" custScaleY="62378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56A38B38-26D3-4DC5-98F1-C679385991AC}" type="pres">
      <dgm:prSet presAssocID="{7A4F5F5B-3301-4052-BC51-B685477758F6}" presName="sibTrans" presStyleLbl="node1" presStyleIdx="3" presStyleCnt="5"/>
      <dgm:spPr/>
      <dgm:t>
        <a:bodyPr/>
        <a:lstStyle/>
        <a:p>
          <a:endParaRPr lang="en-US"/>
        </a:p>
      </dgm:t>
    </dgm:pt>
    <dgm:pt modelId="{36CEF64B-E444-4862-9F98-C20DA4027FBE}" type="pres">
      <dgm:prSet presAssocID="{C7CCADD7-2B2C-4174-AECC-4E0C33E5DAB8}" presName="dummy" presStyleCnt="0"/>
      <dgm:spPr/>
      <dgm:t>
        <a:bodyPr/>
        <a:lstStyle/>
        <a:p>
          <a:endParaRPr lang="en-US"/>
        </a:p>
      </dgm:t>
    </dgm:pt>
    <dgm:pt modelId="{7EE69D6F-09F0-4A99-B6FE-476AC1D191F3}" type="pres">
      <dgm:prSet presAssocID="{C7CCADD7-2B2C-4174-AECC-4E0C33E5DAB8}" presName="node" presStyleLbl="revTx" presStyleIdx="4" presStyleCnt="5" custScaleX="117933" custScaleY="80351" custRadScaleRad="102558" custRadScaleInc="-16959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DC080EF1-8BD1-4DCD-9D14-E28E506301B3}" type="pres">
      <dgm:prSet presAssocID="{54CB963C-CB35-4455-ADC6-1B1941ABE082}" presName="sibTrans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E141C657-75A3-4B34-AEB0-D043BB8C1E01}" type="presOf" srcId="{F45165FC-981E-4B48-9C14-978A7EC88DF4}" destId="{5F5FFA3E-86D7-4B4C-969E-383E5C1F9C71}" srcOrd="0" destOrd="0" presId="urn:microsoft.com/office/officeart/2005/8/layout/cycle1"/>
    <dgm:cxn modelId="{4FA81CC2-E4CF-4A02-9C03-6B2AAF793E13}" type="presOf" srcId="{EED07717-5789-4E05-BF89-E613E5A08C87}" destId="{F99EBC46-604E-4AF2-8594-1388FE2600E0}" srcOrd="0" destOrd="0" presId="urn:microsoft.com/office/officeart/2005/8/layout/cycle1"/>
    <dgm:cxn modelId="{8E99FB81-7A24-4247-A424-260E70F9921C}" type="presOf" srcId="{63469A7D-D708-400D-98F7-5148D80DB326}" destId="{BBC95F77-273D-43EC-9E3D-9245D9405740}" srcOrd="0" destOrd="0" presId="urn:microsoft.com/office/officeart/2005/8/layout/cycle1"/>
    <dgm:cxn modelId="{81B0CF42-FBBD-479E-9891-FFD42FE82B05}" srcId="{899E1BA8-E94C-4230-9D82-8D5D1C22ABFB}" destId="{7F73F74B-A066-45A6-8E7A-D047174393DA}" srcOrd="3" destOrd="0" parTransId="{EA2A7F49-D8D1-4298-95CB-7BDAA7081F8B}" sibTransId="{7A4F5F5B-3301-4052-BC51-B685477758F6}"/>
    <dgm:cxn modelId="{10EAB92F-E068-4884-950D-468BDB4A3CAE}" srcId="{899E1BA8-E94C-4230-9D82-8D5D1C22ABFB}" destId="{EED07717-5789-4E05-BF89-E613E5A08C87}" srcOrd="1" destOrd="0" parTransId="{E3432DF5-A11E-4543-B638-3B065ED15323}" sibTransId="{CB91358C-8B1D-469C-B915-82F41C9C0D66}"/>
    <dgm:cxn modelId="{B6612CDF-2EDF-4C4E-82E7-F4ED75C96464}" type="presOf" srcId="{899E1BA8-E94C-4230-9D82-8D5D1C22ABFB}" destId="{98FE0BA1-4CB8-47E7-A86B-16925CFED60C}" srcOrd="0" destOrd="0" presId="urn:microsoft.com/office/officeart/2005/8/layout/cycle1"/>
    <dgm:cxn modelId="{49DAC3CB-5E40-463F-971C-87FD8563ACF8}" srcId="{899E1BA8-E94C-4230-9D82-8D5D1C22ABFB}" destId="{C7CCADD7-2B2C-4174-AECC-4E0C33E5DAB8}" srcOrd="4" destOrd="0" parTransId="{0845C7C9-2F6A-4E4C-9DD6-DDE6B4C9E586}" sibTransId="{54CB963C-CB35-4455-ADC6-1B1941ABE082}"/>
    <dgm:cxn modelId="{ACD437B4-CC75-4C5C-B0F9-C421020E9120}" type="presOf" srcId="{7A4F5F5B-3301-4052-BC51-B685477758F6}" destId="{56A38B38-26D3-4DC5-98F1-C679385991AC}" srcOrd="0" destOrd="0" presId="urn:microsoft.com/office/officeart/2005/8/layout/cycle1"/>
    <dgm:cxn modelId="{0EBD51BD-B6E3-40ED-A89D-2F3053DC4AA6}" type="presOf" srcId="{7F73F74B-A066-45A6-8E7A-D047174393DA}" destId="{69CFFFD3-19DC-4F4B-B5B3-3DFEF8DD2E43}" srcOrd="0" destOrd="0" presId="urn:microsoft.com/office/officeart/2005/8/layout/cycle1"/>
    <dgm:cxn modelId="{A68D10B2-93FA-48AB-8F39-D00ACC1955B4}" type="presOf" srcId="{62D02937-9EEE-4DE4-9D13-DD5B6E6DE8D0}" destId="{F2A1E701-89CB-4B86-9EED-977320E02E16}" srcOrd="0" destOrd="0" presId="urn:microsoft.com/office/officeart/2005/8/layout/cycle1"/>
    <dgm:cxn modelId="{86D10613-940D-4B40-96FE-0738B9995EF6}" srcId="{899E1BA8-E94C-4230-9D82-8D5D1C22ABFB}" destId="{62D02937-9EEE-4DE4-9D13-DD5B6E6DE8D0}" srcOrd="2" destOrd="0" parTransId="{A0AF33B0-2736-4C50-8173-70B1098333DD}" sibTransId="{63469A7D-D708-400D-98F7-5148D80DB326}"/>
    <dgm:cxn modelId="{4322F20F-8B71-433E-8B93-77B160A208BC}" srcId="{899E1BA8-E94C-4230-9D82-8D5D1C22ABFB}" destId="{61E23830-A317-48E5-BFC3-F161F6C8F6A9}" srcOrd="0" destOrd="0" parTransId="{C12A7F53-E656-4216-BE9F-CC4B2B4A7855}" sibTransId="{F45165FC-981E-4B48-9C14-978A7EC88DF4}"/>
    <dgm:cxn modelId="{C6B13D56-F7DA-4BBA-9DE8-E058E591DA48}" type="presOf" srcId="{C7CCADD7-2B2C-4174-AECC-4E0C33E5DAB8}" destId="{7EE69D6F-09F0-4A99-B6FE-476AC1D191F3}" srcOrd="0" destOrd="0" presId="urn:microsoft.com/office/officeart/2005/8/layout/cycle1"/>
    <dgm:cxn modelId="{FE0D8024-7FF5-46DC-95D8-E7E834B7A97B}" type="presOf" srcId="{61E23830-A317-48E5-BFC3-F161F6C8F6A9}" destId="{09A58E8A-1958-4F91-9320-6CE106D8D6CB}" srcOrd="0" destOrd="0" presId="urn:microsoft.com/office/officeart/2005/8/layout/cycle1"/>
    <dgm:cxn modelId="{6A82BFBC-08BC-4473-9E3B-449D13F92D98}" type="presOf" srcId="{54CB963C-CB35-4455-ADC6-1B1941ABE082}" destId="{DC080EF1-8BD1-4DCD-9D14-E28E506301B3}" srcOrd="0" destOrd="0" presId="urn:microsoft.com/office/officeart/2005/8/layout/cycle1"/>
    <dgm:cxn modelId="{673A0FEA-CD81-4CBC-80B3-EDE75C20F40C}" type="presOf" srcId="{CB91358C-8B1D-469C-B915-82F41C9C0D66}" destId="{B7EB66C9-269A-4220-A54A-732AB85855EE}" srcOrd="0" destOrd="0" presId="urn:microsoft.com/office/officeart/2005/8/layout/cycle1"/>
    <dgm:cxn modelId="{0908F9C3-BD1D-4024-8A91-35483577DAD8}" type="presParOf" srcId="{98FE0BA1-4CB8-47E7-A86B-16925CFED60C}" destId="{95F9EE84-D669-45D6-8D89-86D47D4C728E}" srcOrd="0" destOrd="0" presId="urn:microsoft.com/office/officeart/2005/8/layout/cycle1"/>
    <dgm:cxn modelId="{5F2F3D4B-16A5-4361-9840-B087F16FEDEA}" type="presParOf" srcId="{98FE0BA1-4CB8-47E7-A86B-16925CFED60C}" destId="{09A58E8A-1958-4F91-9320-6CE106D8D6CB}" srcOrd="1" destOrd="0" presId="urn:microsoft.com/office/officeart/2005/8/layout/cycle1"/>
    <dgm:cxn modelId="{04488E38-62DF-40AD-BD0F-2405C2AD9314}" type="presParOf" srcId="{98FE0BA1-4CB8-47E7-A86B-16925CFED60C}" destId="{5F5FFA3E-86D7-4B4C-969E-383E5C1F9C71}" srcOrd="2" destOrd="0" presId="urn:microsoft.com/office/officeart/2005/8/layout/cycle1"/>
    <dgm:cxn modelId="{E88E7200-4945-421C-A687-6B0009EF3B8E}" type="presParOf" srcId="{98FE0BA1-4CB8-47E7-A86B-16925CFED60C}" destId="{936B3160-A7D9-4AED-9055-73DF733EC704}" srcOrd="3" destOrd="0" presId="urn:microsoft.com/office/officeart/2005/8/layout/cycle1"/>
    <dgm:cxn modelId="{843314CB-FE2C-4083-A5D9-47D72CA7602E}" type="presParOf" srcId="{98FE0BA1-4CB8-47E7-A86B-16925CFED60C}" destId="{F99EBC46-604E-4AF2-8594-1388FE2600E0}" srcOrd="4" destOrd="0" presId="urn:microsoft.com/office/officeart/2005/8/layout/cycle1"/>
    <dgm:cxn modelId="{0C512B85-F73E-410E-93BB-5113AF4EE28A}" type="presParOf" srcId="{98FE0BA1-4CB8-47E7-A86B-16925CFED60C}" destId="{B7EB66C9-269A-4220-A54A-732AB85855EE}" srcOrd="5" destOrd="0" presId="urn:microsoft.com/office/officeart/2005/8/layout/cycle1"/>
    <dgm:cxn modelId="{B1C712BC-E4C2-49D1-B24D-B068044F7BD6}" type="presParOf" srcId="{98FE0BA1-4CB8-47E7-A86B-16925CFED60C}" destId="{E24BEB2A-5A8A-4189-9A57-3B98ADD536F4}" srcOrd="6" destOrd="0" presId="urn:microsoft.com/office/officeart/2005/8/layout/cycle1"/>
    <dgm:cxn modelId="{2689F8C4-29B8-4CF7-B6CD-F7B6AE7EAD77}" type="presParOf" srcId="{98FE0BA1-4CB8-47E7-A86B-16925CFED60C}" destId="{F2A1E701-89CB-4B86-9EED-977320E02E16}" srcOrd="7" destOrd="0" presId="urn:microsoft.com/office/officeart/2005/8/layout/cycle1"/>
    <dgm:cxn modelId="{3553D658-E0F1-4C23-8A03-3EF38FF11832}" type="presParOf" srcId="{98FE0BA1-4CB8-47E7-A86B-16925CFED60C}" destId="{BBC95F77-273D-43EC-9E3D-9245D9405740}" srcOrd="8" destOrd="0" presId="urn:microsoft.com/office/officeart/2005/8/layout/cycle1"/>
    <dgm:cxn modelId="{F8608B48-78C7-4F4B-8C7B-3AD3D7D27CE7}" type="presParOf" srcId="{98FE0BA1-4CB8-47E7-A86B-16925CFED60C}" destId="{47EC2047-CFCD-4CB4-AD9A-E2B957EDEF48}" srcOrd="9" destOrd="0" presId="urn:microsoft.com/office/officeart/2005/8/layout/cycle1"/>
    <dgm:cxn modelId="{D4D9D9CE-AE02-4F75-ACCF-98F58C93C282}" type="presParOf" srcId="{98FE0BA1-4CB8-47E7-A86B-16925CFED60C}" destId="{69CFFFD3-19DC-4F4B-B5B3-3DFEF8DD2E43}" srcOrd="10" destOrd="0" presId="urn:microsoft.com/office/officeart/2005/8/layout/cycle1"/>
    <dgm:cxn modelId="{270ED032-7E31-4398-84BE-BA9126C071D4}" type="presParOf" srcId="{98FE0BA1-4CB8-47E7-A86B-16925CFED60C}" destId="{56A38B38-26D3-4DC5-98F1-C679385991AC}" srcOrd="11" destOrd="0" presId="urn:microsoft.com/office/officeart/2005/8/layout/cycle1"/>
    <dgm:cxn modelId="{D0993859-7077-4AF0-B0ED-F0E55A752444}" type="presParOf" srcId="{98FE0BA1-4CB8-47E7-A86B-16925CFED60C}" destId="{36CEF64B-E444-4862-9F98-C20DA4027FBE}" srcOrd="12" destOrd="0" presId="urn:microsoft.com/office/officeart/2005/8/layout/cycle1"/>
    <dgm:cxn modelId="{693A1CB2-3152-4E9D-90F2-4FBFE087112B}" type="presParOf" srcId="{98FE0BA1-4CB8-47E7-A86B-16925CFED60C}" destId="{7EE69D6F-09F0-4A99-B6FE-476AC1D191F3}" srcOrd="13" destOrd="0" presId="urn:microsoft.com/office/officeart/2005/8/layout/cycle1"/>
    <dgm:cxn modelId="{97658329-8213-4F4D-B2A1-DE54F3B1962C}" type="presParOf" srcId="{98FE0BA1-4CB8-47E7-A86B-16925CFED60C}" destId="{DC080EF1-8BD1-4DCD-9D14-E28E506301B3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CA91E1-BB1A-47DC-9F8F-21BB648E317F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1E94109F-18E9-4515-B53F-74E427BD4C64}">
      <dgm:prSet phldrT="[Text]"/>
      <dgm:spPr/>
      <dgm:t>
        <a:bodyPr/>
        <a:lstStyle/>
        <a:p>
          <a:r>
            <a:rPr lang="en-GB" dirty="0" smtClean="0"/>
            <a:t>Assessments</a:t>
          </a:r>
          <a:endParaRPr lang="en-GB" dirty="0"/>
        </a:p>
      </dgm:t>
    </dgm:pt>
    <dgm:pt modelId="{2B50145C-010A-45C6-B364-C91C181447ED}" type="parTrans" cxnId="{BCF10EF7-8791-414C-9E66-09E7349922C5}">
      <dgm:prSet/>
      <dgm:spPr/>
      <dgm:t>
        <a:bodyPr/>
        <a:lstStyle/>
        <a:p>
          <a:endParaRPr lang="en-GB"/>
        </a:p>
      </dgm:t>
    </dgm:pt>
    <dgm:pt modelId="{C5237768-7F0D-4E0F-8EA2-1B69DDDDF179}" type="sibTrans" cxnId="{BCF10EF7-8791-414C-9E66-09E7349922C5}">
      <dgm:prSet/>
      <dgm:spPr/>
      <dgm:t>
        <a:bodyPr/>
        <a:lstStyle/>
        <a:p>
          <a:endParaRPr lang="en-GB"/>
        </a:p>
      </dgm:t>
    </dgm:pt>
    <dgm:pt modelId="{C97C8546-6A2D-48CA-B24B-3F690BCFA596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GB" dirty="0" smtClean="0"/>
            <a:t>Data products</a:t>
          </a:r>
          <a:endParaRPr lang="en-GB" dirty="0"/>
        </a:p>
      </dgm:t>
    </dgm:pt>
    <dgm:pt modelId="{6A13CED9-2743-41C7-B7DA-F308117F8E10}" type="parTrans" cxnId="{9274A642-987D-46DE-A435-11709ADA06C0}">
      <dgm:prSet/>
      <dgm:spPr/>
      <dgm:t>
        <a:bodyPr/>
        <a:lstStyle/>
        <a:p>
          <a:endParaRPr lang="en-GB"/>
        </a:p>
      </dgm:t>
    </dgm:pt>
    <dgm:pt modelId="{C94B6ACA-5DD8-4B84-8E37-EFBDD9749D42}" type="sibTrans" cxnId="{9274A642-987D-46DE-A435-11709ADA06C0}">
      <dgm:prSet/>
      <dgm:spPr/>
      <dgm:t>
        <a:bodyPr/>
        <a:lstStyle/>
        <a:p>
          <a:endParaRPr lang="en-GB"/>
        </a:p>
      </dgm:t>
    </dgm:pt>
    <dgm:pt modelId="{D7A7F387-E731-452E-9BA1-BBF017EBE4A4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GB" dirty="0" smtClean="0"/>
            <a:t>Data</a:t>
          </a:r>
          <a:endParaRPr lang="en-GB" dirty="0"/>
        </a:p>
      </dgm:t>
    </dgm:pt>
    <dgm:pt modelId="{2ED4A4C1-5B61-4A07-80E4-9F213A38E59F}" type="parTrans" cxnId="{D0E93459-8ECA-4ACA-B178-C3CAFF472D2F}">
      <dgm:prSet/>
      <dgm:spPr/>
      <dgm:t>
        <a:bodyPr/>
        <a:lstStyle/>
        <a:p>
          <a:endParaRPr lang="en-GB"/>
        </a:p>
      </dgm:t>
    </dgm:pt>
    <dgm:pt modelId="{CB5BC45A-3319-4E1C-A676-B23C83FF94F0}" type="sibTrans" cxnId="{D0E93459-8ECA-4ACA-B178-C3CAFF472D2F}">
      <dgm:prSet/>
      <dgm:spPr/>
      <dgm:t>
        <a:bodyPr/>
        <a:lstStyle/>
        <a:p>
          <a:endParaRPr lang="en-GB"/>
        </a:p>
      </dgm:t>
    </dgm:pt>
    <dgm:pt modelId="{9E68B0F6-DC8C-4C95-93B9-2E051D9DA0A4}" type="pres">
      <dgm:prSet presAssocID="{7ACA91E1-BB1A-47DC-9F8F-21BB648E317F}" presName="Name0" presStyleCnt="0">
        <dgm:presLayoutVars>
          <dgm:dir/>
          <dgm:animLvl val="lvl"/>
          <dgm:resizeHandles val="exact"/>
        </dgm:presLayoutVars>
      </dgm:prSet>
      <dgm:spPr/>
    </dgm:pt>
    <dgm:pt modelId="{E93562E9-A2BC-4E3C-BAB5-CA991034EC9C}" type="pres">
      <dgm:prSet presAssocID="{1E94109F-18E9-4515-B53F-74E427BD4C64}" presName="Name8" presStyleCnt="0"/>
      <dgm:spPr/>
    </dgm:pt>
    <dgm:pt modelId="{F300900A-3342-439B-A54A-5F076B79E517}" type="pres">
      <dgm:prSet presAssocID="{1E94109F-18E9-4515-B53F-74E427BD4C64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F684918-6261-40CB-81ED-81635D0FBDE2}" type="pres">
      <dgm:prSet presAssocID="{1E94109F-18E9-4515-B53F-74E427BD4C6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F761EBE-883A-48F5-9412-337C039FE879}" type="pres">
      <dgm:prSet presAssocID="{C97C8546-6A2D-48CA-B24B-3F690BCFA596}" presName="Name8" presStyleCnt="0"/>
      <dgm:spPr/>
    </dgm:pt>
    <dgm:pt modelId="{DCBA0140-D218-46F6-A5DD-F3CE56100316}" type="pres">
      <dgm:prSet presAssocID="{C97C8546-6A2D-48CA-B24B-3F690BCFA596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7E77E5E-A8EE-466B-A328-6AEAE73C00F1}" type="pres">
      <dgm:prSet presAssocID="{C97C8546-6A2D-48CA-B24B-3F690BCFA59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74EAEFD-E064-44BB-B5BE-5AB20455D43D}" type="pres">
      <dgm:prSet presAssocID="{D7A7F387-E731-452E-9BA1-BBF017EBE4A4}" presName="Name8" presStyleCnt="0"/>
      <dgm:spPr/>
    </dgm:pt>
    <dgm:pt modelId="{6535D919-B2BB-4398-9979-14AFCB12EA82}" type="pres">
      <dgm:prSet presAssocID="{D7A7F387-E731-452E-9BA1-BBF017EBE4A4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9B324DD-1FDE-443C-B1B5-CE2BDD211CF9}" type="pres">
      <dgm:prSet presAssocID="{D7A7F387-E731-452E-9BA1-BBF017EBE4A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1EFEF57-7913-460F-9583-4CA19E471596}" type="presOf" srcId="{1E94109F-18E9-4515-B53F-74E427BD4C64}" destId="{AF684918-6261-40CB-81ED-81635D0FBDE2}" srcOrd="1" destOrd="0" presId="urn:microsoft.com/office/officeart/2005/8/layout/pyramid1"/>
    <dgm:cxn modelId="{DE1A6FDE-8A10-4EE8-AF76-A26ADFDABF78}" type="presOf" srcId="{D7A7F387-E731-452E-9BA1-BBF017EBE4A4}" destId="{B9B324DD-1FDE-443C-B1B5-CE2BDD211CF9}" srcOrd="1" destOrd="0" presId="urn:microsoft.com/office/officeart/2005/8/layout/pyramid1"/>
    <dgm:cxn modelId="{F9DB6173-89E3-4855-AF89-0070AC65F072}" type="presOf" srcId="{C97C8546-6A2D-48CA-B24B-3F690BCFA596}" destId="{67E77E5E-A8EE-466B-A328-6AEAE73C00F1}" srcOrd="1" destOrd="0" presId="urn:microsoft.com/office/officeart/2005/8/layout/pyramid1"/>
    <dgm:cxn modelId="{4434C6E9-917E-4527-8C25-4120C4FBCD9C}" type="presOf" srcId="{D7A7F387-E731-452E-9BA1-BBF017EBE4A4}" destId="{6535D919-B2BB-4398-9979-14AFCB12EA82}" srcOrd="0" destOrd="0" presId="urn:microsoft.com/office/officeart/2005/8/layout/pyramid1"/>
    <dgm:cxn modelId="{9274A642-987D-46DE-A435-11709ADA06C0}" srcId="{7ACA91E1-BB1A-47DC-9F8F-21BB648E317F}" destId="{C97C8546-6A2D-48CA-B24B-3F690BCFA596}" srcOrd="1" destOrd="0" parTransId="{6A13CED9-2743-41C7-B7DA-F308117F8E10}" sibTransId="{C94B6ACA-5DD8-4B84-8E37-EFBDD9749D42}"/>
    <dgm:cxn modelId="{BCF10EF7-8791-414C-9E66-09E7349922C5}" srcId="{7ACA91E1-BB1A-47DC-9F8F-21BB648E317F}" destId="{1E94109F-18E9-4515-B53F-74E427BD4C64}" srcOrd="0" destOrd="0" parTransId="{2B50145C-010A-45C6-B364-C91C181447ED}" sibTransId="{C5237768-7F0D-4E0F-8EA2-1B69DDDDF179}"/>
    <dgm:cxn modelId="{D0E93459-8ECA-4ACA-B178-C3CAFF472D2F}" srcId="{7ACA91E1-BB1A-47DC-9F8F-21BB648E317F}" destId="{D7A7F387-E731-452E-9BA1-BBF017EBE4A4}" srcOrd="2" destOrd="0" parTransId="{2ED4A4C1-5B61-4A07-80E4-9F213A38E59F}" sibTransId="{CB5BC45A-3319-4E1C-A676-B23C83FF94F0}"/>
    <dgm:cxn modelId="{E5F930BC-0C02-44A1-ADAB-2037FC92BD63}" type="presOf" srcId="{1E94109F-18E9-4515-B53F-74E427BD4C64}" destId="{F300900A-3342-439B-A54A-5F076B79E517}" srcOrd="0" destOrd="0" presId="urn:microsoft.com/office/officeart/2005/8/layout/pyramid1"/>
    <dgm:cxn modelId="{86EBBC6F-45C1-4277-8CB7-023FAB369DF6}" type="presOf" srcId="{7ACA91E1-BB1A-47DC-9F8F-21BB648E317F}" destId="{9E68B0F6-DC8C-4C95-93B9-2E051D9DA0A4}" srcOrd="0" destOrd="0" presId="urn:microsoft.com/office/officeart/2005/8/layout/pyramid1"/>
    <dgm:cxn modelId="{6D7709C6-7DEF-44A5-A406-4ADB5EF843DE}" type="presOf" srcId="{C97C8546-6A2D-48CA-B24B-3F690BCFA596}" destId="{DCBA0140-D218-46F6-A5DD-F3CE56100316}" srcOrd="0" destOrd="0" presId="urn:microsoft.com/office/officeart/2005/8/layout/pyramid1"/>
    <dgm:cxn modelId="{5D3FEBCF-87D5-4E2F-A81D-3557685D8099}" type="presParOf" srcId="{9E68B0F6-DC8C-4C95-93B9-2E051D9DA0A4}" destId="{E93562E9-A2BC-4E3C-BAB5-CA991034EC9C}" srcOrd="0" destOrd="0" presId="urn:microsoft.com/office/officeart/2005/8/layout/pyramid1"/>
    <dgm:cxn modelId="{40505175-0D7F-48D8-A176-A9C05A94A6E4}" type="presParOf" srcId="{E93562E9-A2BC-4E3C-BAB5-CA991034EC9C}" destId="{F300900A-3342-439B-A54A-5F076B79E517}" srcOrd="0" destOrd="0" presId="urn:microsoft.com/office/officeart/2005/8/layout/pyramid1"/>
    <dgm:cxn modelId="{1DC78967-1E29-4317-9254-497D1FC3B0CA}" type="presParOf" srcId="{E93562E9-A2BC-4E3C-BAB5-CA991034EC9C}" destId="{AF684918-6261-40CB-81ED-81635D0FBDE2}" srcOrd="1" destOrd="0" presId="urn:microsoft.com/office/officeart/2005/8/layout/pyramid1"/>
    <dgm:cxn modelId="{4261F5AB-7291-4C4B-A34B-82EB3CD470E8}" type="presParOf" srcId="{9E68B0F6-DC8C-4C95-93B9-2E051D9DA0A4}" destId="{4F761EBE-883A-48F5-9412-337C039FE879}" srcOrd="1" destOrd="0" presId="urn:microsoft.com/office/officeart/2005/8/layout/pyramid1"/>
    <dgm:cxn modelId="{D4272F02-F010-4AA4-BF2F-E866E4DC4500}" type="presParOf" srcId="{4F761EBE-883A-48F5-9412-337C039FE879}" destId="{DCBA0140-D218-46F6-A5DD-F3CE56100316}" srcOrd="0" destOrd="0" presId="urn:microsoft.com/office/officeart/2005/8/layout/pyramid1"/>
    <dgm:cxn modelId="{446BDE8B-2EAF-4B09-84B0-ACF3DBCD3811}" type="presParOf" srcId="{4F761EBE-883A-48F5-9412-337C039FE879}" destId="{67E77E5E-A8EE-466B-A328-6AEAE73C00F1}" srcOrd="1" destOrd="0" presId="urn:microsoft.com/office/officeart/2005/8/layout/pyramid1"/>
    <dgm:cxn modelId="{D7B0BC81-C779-4043-A898-D5960D9BF100}" type="presParOf" srcId="{9E68B0F6-DC8C-4C95-93B9-2E051D9DA0A4}" destId="{D74EAEFD-E064-44BB-B5BE-5AB20455D43D}" srcOrd="2" destOrd="0" presId="urn:microsoft.com/office/officeart/2005/8/layout/pyramid1"/>
    <dgm:cxn modelId="{316F7F9B-05A8-4C39-B6AF-B54FEA8B930C}" type="presParOf" srcId="{D74EAEFD-E064-44BB-B5BE-5AB20455D43D}" destId="{6535D919-B2BB-4398-9979-14AFCB12EA82}" srcOrd="0" destOrd="0" presId="urn:microsoft.com/office/officeart/2005/8/layout/pyramid1"/>
    <dgm:cxn modelId="{6CE072F0-2173-4B82-A601-EE6F83ED877D}" type="presParOf" srcId="{D74EAEFD-E064-44BB-B5BE-5AB20455D43D}" destId="{B9B324DD-1FDE-443C-B1B5-CE2BDD211CF9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58E8A-1958-4F91-9320-6CE106D8D6CB}">
      <dsp:nvSpPr>
        <dsp:cNvPr id="0" name=""/>
        <dsp:cNvSpPr/>
      </dsp:nvSpPr>
      <dsp:spPr>
        <a:xfrm>
          <a:off x="3406645" y="193922"/>
          <a:ext cx="1309373" cy="1044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GB" sz="1300" b="1" kern="1200" noProof="0" dirty="0" smtClean="0">
              <a:latin typeface="Calibri" pitchFamily="34" charset="0"/>
            </a:rPr>
            <a:t>Initial assessment, determine GES, set targets</a:t>
          </a:r>
          <a:endParaRPr lang="en-GB" sz="1300" b="1" kern="1200" noProof="0" dirty="0" smtClean="0">
            <a:latin typeface="Calibri" pitchFamily="34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GB" sz="1300" b="1" kern="1200" noProof="0" dirty="0" smtClean="0">
              <a:latin typeface="Calibri" pitchFamily="34" charset="0"/>
            </a:rPr>
            <a:t>2012</a:t>
          </a:r>
          <a:endParaRPr lang="en-GB" sz="1300" b="1" kern="1200" noProof="0" dirty="0" smtClean="0">
            <a:latin typeface="Calibri" pitchFamily="34" charset="0"/>
          </a:endParaRPr>
        </a:p>
      </dsp:txBody>
      <dsp:txXfrm>
        <a:off x="3406645" y="193922"/>
        <a:ext cx="1309373" cy="1044329"/>
      </dsp:txXfrm>
    </dsp:sp>
    <dsp:sp modelId="{5F5FFA3E-86D7-4B4C-969E-383E5C1F9C71}">
      <dsp:nvSpPr>
        <dsp:cNvPr id="0" name=""/>
        <dsp:cNvSpPr/>
      </dsp:nvSpPr>
      <dsp:spPr>
        <a:xfrm>
          <a:off x="792847" y="-213059"/>
          <a:ext cx="3943551" cy="3943551"/>
        </a:xfrm>
        <a:prstGeom prst="circularArrow">
          <a:avLst>
            <a:gd name="adj1" fmla="val 5200"/>
            <a:gd name="adj2" fmla="val 335895"/>
            <a:gd name="adj3" fmla="val 386599"/>
            <a:gd name="adj4" fmla="val 20561651"/>
            <a:gd name="adj5" fmla="val 6067"/>
          </a:avLst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9EBC46-604E-4AF2-8594-1388FE2600E0}">
      <dsp:nvSpPr>
        <dsp:cNvPr id="0" name=""/>
        <dsp:cNvSpPr/>
      </dsp:nvSpPr>
      <dsp:spPr>
        <a:xfrm>
          <a:off x="3873363" y="2123725"/>
          <a:ext cx="1051101" cy="803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1" kern="1200" noProof="0" dirty="0" smtClean="0">
              <a:latin typeface="Calibri" pitchFamily="34" charset="0"/>
            </a:rPr>
            <a:t>Monitoring </a:t>
          </a:r>
          <a:r>
            <a:rPr lang="en-GB" sz="1300" b="1" kern="1200" noProof="0" dirty="0" smtClean="0">
              <a:latin typeface="Calibri" pitchFamily="34" charset="0"/>
            </a:rPr>
            <a:t>programmes</a:t>
          </a:r>
          <a:endParaRPr lang="en-GB" sz="1300" b="1" kern="1200" noProof="0" dirty="0" smtClean="0">
            <a:latin typeface="Calibri" pitchFamily="34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1" kern="1200" noProof="0" dirty="0" smtClean="0">
              <a:latin typeface="Calibri" pitchFamily="34" charset="0"/>
            </a:rPr>
            <a:t>2014 </a:t>
          </a:r>
        </a:p>
      </dsp:txBody>
      <dsp:txXfrm>
        <a:off x="3873363" y="2123725"/>
        <a:ext cx="1051101" cy="803030"/>
      </dsp:txXfrm>
    </dsp:sp>
    <dsp:sp modelId="{B7EB66C9-269A-4220-A54A-732AB85855EE}">
      <dsp:nvSpPr>
        <dsp:cNvPr id="0" name=""/>
        <dsp:cNvSpPr/>
      </dsp:nvSpPr>
      <dsp:spPr>
        <a:xfrm>
          <a:off x="745569" y="38580"/>
          <a:ext cx="3943551" cy="3943551"/>
        </a:xfrm>
        <a:prstGeom prst="circularArrow">
          <a:avLst>
            <a:gd name="adj1" fmla="val 5200"/>
            <a:gd name="adj2" fmla="val 335895"/>
            <a:gd name="adj3" fmla="val 3656009"/>
            <a:gd name="adj4" fmla="val 1895124"/>
            <a:gd name="adj5" fmla="val 6067"/>
          </a:avLst>
        </a:prstGeom>
        <a:gradFill rotWithShape="0">
          <a:gsLst>
            <a:gs pos="0">
              <a:schemeClr val="accent2">
                <a:shade val="50000"/>
                <a:hueOff val="0"/>
                <a:satOff val="-13013"/>
                <a:lumOff val="21111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-13013"/>
                <a:lumOff val="21111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-13013"/>
                <a:lumOff val="2111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2A1E701-89CB-4B86-9EED-977320E02E16}">
      <dsp:nvSpPr>
        <dsp:cNvPr id="0" name=""/>
        <dsp:cNvSpPr/>
      </dsp:nvSpPr>
      <dsp:spPr>
        <a:xfrm>
          <a:off x="2217181" y="3281837"/>
          <a:ext cx="1196937" cy="891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1" kern="1200" noProof="0" dirty="0" smtClean="0">
              <a:latin typeface="Calibri" pitchFamily="34" charset="0"/>
            </a:rPr>
            <a:t>Programmes of </a:t>
          </a:r>
          <a:r>
            <a:rPr lang="en-GB" sz="1300" b="1" kern="1200" noProof="0" dirty="0" smtClean="0">
              <a:latin typeface="Calibri" pitchFamily="34" charset="0"/>
            </a:rPr>
            <a:t>measures</a:t>
          </a:r>
          <a:endParaRPr lang="en-GB" sz="1300" b="1" kern="1200" noProof="0" dirty="0" smtClean="0">
            <a:latin typeface="Calibri" pitchFamily="34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1" kern="1200" noProof="0" dirty="0" smtClean="0">
              <a:latin typeface="Calibri" pitchFamily="34" charset="0"/>
            </a:rPr>
            <a:t>2015 </a:t>
          </a:r>
        </a:p>
      </dsp:txBody>
      <dsp:txXfrm>
        <a:off x="2217181" y="3281837"/>
        <a:ext cx="1196937" cy="891921"/>
      </dsp:txXfrm>
    </dsp:sp>
    <dsp:sp modelId="{BBC95F77-273D-43EC-9E3D-9245D9405740}">
      <dsp:nvSpPr>
        <dsp:cNvPr id="0" name=""/>
        <dsp:cNvSpPr/>
      </dsp:nvSpPr>
      <dsp:spPr>
        <a:xfrm>
          <a:off x="804514" y="-4804"/>
          <a:ext cx="3943551" cy="3943551"/>
        </a:xfrm>
        <a:prstGeom prst="circularArrow">
          <a:avLst>
            <a:gd name="adj1" fmla="val 5200"/>
            <a:gd name="adj2" fmla="val 335895"/>
            <a:gd name="adj3" fmla="val 8576014"/>
            <a:gd name="adj4" fmla="val 6518177"/>
            <a:gd name="adj5" fmla="val 6067"/>
          </a:avLst>
        </a:prstGeom>
        <a:gradFill rotWithShape="0">
          <a:gsLst>
            <a:gs pos="0">
              <a:schemeClr val="accent2">
                <a:shade val="50000"/>
                <a:hueOff val="0"/>
                <a:satOff val="-26026"/>
                <a:lumOff val="42222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-26026"/>
                <a:lumOff val="42222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-26026"/>
                <a:lumOff val="4222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CFFFD3-19DC-4F4B-B5B3-3DFEF8DD2E43}">
      <dsp:nvSpPr>
        <dsp:cNvPr id="0" name=""/>
        <dsp:cNvSpPr/>
      </dsp:nvSpPr>
      <dsp:spPr>
        <a:xfrm>
          <a:off x="515813" y="2224355"/>
          <a:ext cx="1245878" cy="6559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1" kern="1200" noProof="0" dirty="0" smtClean="0">
              <a:latin typeface="Calibri" pitchFamily="34" charset="0"/>
            </a:rPr>
            <a:t>Implementation of measures</a:t>
          </a:r>
          <a:endParaRPr lang="en-GB" sz="1300" b="1" kern="1200" noProof="0" dirty="0" smtClean="0">
            <a:latin typeface="Calibri" pitchFamily="34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1" kern="1200" noProof="0" dirty="0" smtClean="0">
              <a:latin typeface="Calibri" pitchFamily="34" charset="0"/>
            </a:rPr>
            <a:t>2016 </a:t>
          </a:r>
          <a:endParaRPr lang="en-GB" sz="1300" b="1" kern="1200" noProof="0" dirty="0">
            <a:latin typeface="Calibri" pitchFamily="34" charset="0"/>
          </a:endParaRPr>
        </a:p>
      </dsp:txBody>
      <dsp:txXfrm>
        <a:off x="515813" y="2224355"/>
        <a:ext cx="1245878" cy="655964"/>
      </dsp:txXfrm>
    </dsp:sp>
    <dsp:sp modelId="{56A38B38-26D3-4DC5-98F1-C679385991AC}">
      <dsp:nvSpPr>
        <dsp:cNvPr id="0" name=""/>
        <dsp:cNvSpPr/>
      </dsp:nvSpPr>
      <dsp:spPr>
        <a:xfrm>
          <a:off x="820954" y="-30122"/>
          <a:ext cx="3943551" cy="3943551"/>
        </a:xfrm>
        <a:prstGeom prst="circularArrow">
          <a:avLst>
            <a:gd name="adj1" fmla="val 5200"/>
            <a:gd name="adj2" fmla="val 335895"/>
            <a:gd name="adj3" fmla="val 12277383"/>
            <a:gd name="adj4" fmla="val 10242089"/>
            <a:gd name="adj5" fmla="val 6067"/>
          </a:avLst>
        </a:prstGeom>
        <a:gradFill rotWithShape="0">
          <a:gsLst>
            <a:gs pos="0">
              <a:schemeClr val="accent2">
                <a:shade val="50000"/>
                <a:hueOff val="0"/>
                <a:satOff val="-26026"/>
                <a:lumOff val="42222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-26026"/>
                <a:lumOff val="42222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-26026"/>
                <a:lumOff val="4222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E69D6F-09F0-4A99-B6FE-476AC1D191F3}">
      <dsp:nvSpPr>
        <dsp:cNvPr id="0" name=""/>
        <dsp:cNvSpPr/>
      </dsp:nvSpPr>
      <dsp:spPr>
        <a:xfrm>
          <a:off x="1027568" y="216026"/>
          <a:ext cx="1240178" cy="8449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1" kern="1200" noProof="0" dirty="0" smtClean="0">
              <a:latin typeface="Calibri" pitchFamily="34" charset="0"/>
            </a:rPr>
            <a:t>Six-year review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1" kern="1200" noProof="0" dirty="0" smtClean="0">
              <a:latin typeface="Calibri" pitchFamily="34" charset="0"/>
            </a:rPr>
            <a:t>2018 – 2021 </a:t>
          </a:r>
        </a:p>
      </dsp:txBody>
      <dsp:txXfrm>
        <a:off x="1027568" y="216026"/>
        <a:ext cx="1240178" cy="844967"/>
      </dsp:txXfrm>
    </dsp:sp>
    <dsp:sp modelId="{DC080EF1-8BD1-4DCD-9D14-E28E506301B3}">
      <dsp:nvSpPr>
        <dsp:cNvPr id="0" name=""/>
        <dsp:cNvSpPr/>
      </dsp:nvSpPr>
      <dsp:spPr>
        <a:xfrm>
          <a:off x="850238" y="-13360"/>
          <a:ext cx="3943551" cy="3943551"/>
        </a:xfrm>
        <a:prstGeom prst="circularArrow">
          <a:avLst>
            <a:gd name="adj1" fmla="val 5200"/>
            <a:gd name="adj2" fmla="val 335895"/>
            <a:gd name="adj3" fmla="val 17035343"/>
            <a:gd name="adj4" fmla="val 15091859"/>
            <a:gd name="adj5" fmla="val 6067"/>
          </a:avLst>
        </a:prstGeom>
        <a:gradFill rotWithShape="0">
          <a:gsLst>
            <a:gs pos="0">
              <a:schemeClr val="accent2">
                <a:shade val="50000"/>
                <a:hueOff val="0"/>
                <a:satOff val="-13013"/>
                <a:lumOff val="21111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-13013"/>
                <a:lumOff val="21111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-13013"/>
                <a:lumOff val="2111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00900A-3342-439B-A54A-5F076B79E517}">
      <dsp:nvSpPr>
        <dsp:cNvPr id="0" name=""/>
        <dsp:cNvSpPr/>
      </dsp:nvSpPr>
      <dsp:spPr>
        <a:xfrm>
          <a:off x="2067677" y="0"/>
          <a:ext cx="2067677" cy="1235232"/>
        </a:xfrm>
        <a:prstGeom prst="trapezoid">
          <a:avLst>
            <a:gd name="adj" fmla="val 8369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Assessments</a:t>
          </a:r>
          <a:endParaRPr lang="en-GB" sz="2400" kern="1200" dirty="0"/>
        </a:p>
      </dsp:txBody>
      <dsp:txXfrm>
        <a:off x="2067677" y="0"/>
        <a:ext cx="2067677" cy="1235232"/>
      </dsp:txXfrm>
    </dsp:sp>
    <dsp:sp modelId="{DCBA0140-D218-46F6-A5DD-F3CE56100316}">
      <dsp:nvSpPr>
        <dsp:cNvPr id="0" name=""/>
        <dsp:cNvSpPr/>
      </dsp:nvSpPr>
      <dsp:spPr>
        <a:xfrm>
          <a:off x="1033838" y="1235232"/>
          <a:ext cx="4135354" cy="1235232"/>
        </a:xfrm>
        <a:prstGeom prst="trapezoid">
          <a:avLst>
            <a:gd name="adj" fmla="val 83696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Data products</a:t>
          </a:r>
          <a:endParaRPr lang="en-GB" sz="2400" kern="1200" dirty="0"/>
        </a:p>
      </dsp:txBody>
      <dsp:txXfrm>
        <a:off x="1757525" y="1235232"/>
        <a:ext cx="2687980" cy="1235232"/>
      </dsp:txXfrm>
    </dsp:sp>
    <dsp:sp modelId="{6535D919-B2BB-4398-9979-14AFCB12EA82}">
      <dsp:nvSpPr>
        <dsp:cNvPr id="0" name=""/>
        <dsp:cNvSpPr/>
      </dsp:nvSpPr>
      <dsp:spPr>
        <a:xfrm>
          <a:off x="0" y="2470464"/>
          <a:ext cx="6203032" cy="1235232"/>
        </a:xfrm>
        <a:prstGeom prst="trapezoid">
          <a:avLst>
            <a:gd name="adj" fmla="val 83696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Data</a:t>
          </a:r>
          <a:endParaRPr lang="en-GB" sz="2400" kern="1200" dirty="0"/>
        </a:p>
      </dsp:txBody>
      <dsp:txXfrm>
        <a:off x="1085530" y="2470464"/>
        <a:ext cx="4031970" cy="12352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DG Environment, Unit D.2 Marine Environment and Water Industry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30 April 2012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DWC/2012 Regular Reporting 30 April 2012</a:t>
            </a: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443A7ED-0F7B-4771-8C4B-B2A7F57DBB4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107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DG Environment, Unit D.2 Marine Environment and Water Industry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30 April 2012</a:t>
            </a:r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DWC/2012 Regular Reporting 30 April 2012</a:t>
            </a:r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42FAFDB-8EDC-4960-A434-A69473A20D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593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76B035-28F8-4A55-B2D5-EA9010BEFEA9}" type="slidenum">
              <a:rPr lang="en-GB" smtClean="0"/>
              <a:pPr>
                <a:defRPr/>
              </a:pPr>
              <a:t>1</a:t>
            </a:fld>
            <a:endParaRPr lang="en-GB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CDD4E1-C609-485B-8FE6-1144EF1B4A18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5B608D-7E81-4D2E-B18F-8BCB66007F98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CDD4E1-C609-485B-8FE6-1144EF1B4A18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CDD4E1-C609-485B-8FE6-1144EF1B4A18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CDD4E1-C609-485B-8FE6-1144EF1B4A18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CDD4E1-C609-485B-8FE6-1144EF1B4A18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CDD4E1-C609-485B-8FE6-1144EF1B4A18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CDD4E1-C609-485B-8FE6-1144EF1B4A18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CDD4E1-C609-485B-8FE6-1144EF1B4A18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CDD4E1-C609-485B-8FE6-1144EF1B4A18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n-US" sz="1800" b="0">
              <a:solidFill>
                <a:srgbClr val="FFFFFF"/>
              </a:solidFill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5250" y="311150"/>
            <a:ext cx="158432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30688" y="6678613"/>
            <a:ext cx="684212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7944" y="2492896"/>
            <a:ext cx="3851920" cy="936625"/>
          </a:xfrm>
        </p:spPr>
        <p:txBody>
          <a:bodyPr/>
          <a:lstStyle>
            <a:lvl1pPr>
              <a:defRPr sz="7600">
                <a:solidFill>
                  <a:srgbClr val="FFD62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933056"/>
            <a:ext cx="4104456" cy="792088"/>
          </a:xfrm>
        </p:spPr>
        <p:txBody>
          <a:bodyPr/>
          <a:lstStyle>
            <a:lvl1pPr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30 April 2012</a:t>
            </a: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/>
              <a:t>SCG May 2012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D2B4E1F-ED0B-4BDC-BC36-0236C064A73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 April 2012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SCG May 2012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E6E0C-8581-4A8B-9997-8A401B0249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 April 2012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SCG May 2012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C5FC6-29C2-44A0-BB5C-B1DD2E4ECD1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05AB7-E4F0-4083-B845-992864E2347F}" type="datetimeFigureOut">
              <a:rPr lang="en-GB"/>
              <a:pPr>
                <a:defRPr/>
              </a:pPr>
              <a:t>11/12/2012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1A67F-30D9-4343-A040-696716FC66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47036-4016-4122-A82C-7E30682B6264}" type="datetimeFigureOut">
              <a:rPr lang="en-GB"/>
              <a:pPr>
                <a:defRPr/>
              </a:pPr>
              <a:t>11/12/2012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16F39-4B12-4F59-A1D5-92AB80FDD8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8AB32-303D-4228-B6F5-47CAB9408FF0}" type="datetimeFigureOut">
              <a:rPr lang="en-GB"/>
              <a:pPr>
                <a:defRPr/>
              </a:pPr>
              <a:t>11/12/2012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29129-EDCF-416A-A5F1-64E53992FB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AD07B-FC94-4BDF-A177-AEA56E467BF1}" type="datetimeFigureOut">
              <a:rPr lang="en-GB"/>
              <a:pPr>
                <a:defRPr/>
              </a:pPr>
              <a:t>11/12/2012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2FB55-AB83-4856-BCD3-5C056487FDD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CEE05-F179-4CB1-A2A5-E66B02E12574}" type="datetimeFigureOut">
              <a:rPr lang="en-GB"/>
              <a:pPr>
                <a:defRPr/>
              </a:pPr>
              <a:t>11/12/2012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9692C-A87A-4E30-821C-F1A91C5CB3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C53E5-6CAA-448A-B7FF-7C4BED5E3EC0}" type="datetimeFigureOut">
              <a:rPr lang="en-GB"/>
              <a:pPr>
                <a:defRPr/>
              </a:pPr>
              <a:t>11/12/2012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C403D-5AA0-4253-829F-7B308DE9D1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252F0-333E-4DC1-A6F8-80D6665F35A9}" type="datetimeFigureOut">
              <a:rPr lang="en-GB"/>
              <a:pPr>
                <a:defRPr/>
              </a:pPr>
              <a:t>11/12/2012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91249-3F5B-4E61-B5FF-23290DD238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34D14-3EEB-41B3-9818-D03B1117F7F7}" type="datetimeFigureOut">
              <a:rPr lang="en-GB"/>
              <a:pPr>
                <a:defRPr/>
              </a:pPr>
              <a:t>11/12/2012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43A83-DA52-4851-8D72-B884895967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1125" y="0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62438" y="6686550"/>
            <a:ext cx="596900" cy="198438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2387600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 April 2012</a:t>
            </a: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SCG May 2012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2F055-E795-4CF0-B566-0E084A44C00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CDBC4-BF03-4A0E-9AA6-D85EC2CF675C}" type="datetimeFigureOut">
              <a:rPr lang="en-GB"/>
              <a:pPr>
                <a:defRPr/>
              </a:pPr>
              <a:t>11/12/2012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24075-C9C9-4FEF-A181-ED8608985E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C496F-AA59-449D-81F9-08DEAB181E19}" type="datetimeFigureOut">
              <a:rPr lang="en-GB"/>
              <a:pPr>
                <a:defRPr/>
              </a:pPr>
              <a:t>11/12/2012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965D9-725C-43B2-B98C-F3AA97AC31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25ACB-B80C-4F12-B9B6-6B2E2140EB8E}" type="datetimeFigureOut">
              <a:rPr lang="en-GB"/>
              <a:pPr>
                <a:defRPr/>
              </a:pPr>
              <a:t>11/12/2012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5107D-DEAF-45E3-BE60-14F99724F97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0"/>
          <p:cNvSpPr>
            <a:spLocks/>
          </p:cNvSpPr>
          <p:nvPr userDrawn="1"/>
        </p:nvSpPr>
        <p:spPr bwMode="auto">
          <a:xfrm>
            <a:off x="-42863" y="-34925"/>
            <a:ext cx="9294813" cy="5776913"/>
          </a:xfrm>
          <a:custGeom>
            <a:avLst/>
            <a:gdLst>
              <a:gd name="T0" fmla="*/ 0 w 5855"/>
              <a:gd name="T1" fmla="*/ 0 h 3639"/>
              <a:gd name="T2" fmla="*/ 2147483647 w 5855"/>
              <a:gd name="T3" fmla="*/ 12601576 h 3639"/>
              <a:gd name="T4" fmla="*/ 2147483647 w 5855"/>
              <a:gd name="T5" fmla="*/ 2147483647 h 3639"/>
              <a:gd name="T6" fmla="*/ 2147483647 w 5855"/>
              <a:gd name="T7" fmla="*/ 2147483647 h 3639"/>
              <a:gd name="T8" fmla="*/ 2147483647 w 5855"/>
              <a:gd name="T9" fmla="*/ 2147483647 h 3639"/>
              <a:gd name="T10" fmla="*/ 10080626 w 5855"/>
              <a:gd name="T11" fmla="*/ 2147483647 h 363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855" h="3639">
                <a:moveTo>
                  <a:pt x="0" y="0"/>
                </a:moveTo>
                <a:lnTo>
                  <a:pt x="5855" y="5"/>
                </a:lnTo>
                <a:lnTo>
                  <a:pt x="5787" y="3381"/>
                </a:lnTo>
                <a:lnTo>
                  <a:pt x="5066" y="3639"/>
                </a:lnTo>
                <a:lnTo>
                  <a:pt x="1330" y="3553"/>
                </a:lnTo>
                <a:lnTo>
                  <a:pt x="4" y="3634"/>
                </a:lnTo>
              </a:path>
            </a:pathLst>
          </a:custGeom>
          <a:solidFill>
            <a:srgbClr val="9B9EA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sz="1800" b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pic>
        <p:nvPicPr>
          <p:cNvPr id="5" name="Picture 31" descr="courbe"/>
          <p:cNvPicPr>
            <a:picLocks noChangeAspect="1" noChangeArrowheads="1"/>
          </p:cNvPicPr>
          <p:nvPr userDrawn="1"/>
        </p:nvPicPr>
        <p:blipFill>
          <a:blip r:embed="rId2" cstate="print"/>
          <a:srcRect l="766" r="1158" b="21918"/>
          <a:stretch>
            <a:fillRect/>
          </a:stretch>
        </p:blipFill>
        <p:spPr bwMode="auto">
          <a:xfrm>
            <a:off x="0" y="5229225"/>
            <a:ext cx="91440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8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86575" y="6165850"/>
            <a:ext cx="20161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5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6161088"/>
            <a:ext cx="5683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7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92963" y="6499225"/>
            <a:ext cx="1403350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1950" y="2117725"/>
            <a:ext cx="8424863" cy="1470025"/>
          </a:xfrm>
        </p:spPr>
        <p:txBody>
          <a:bodyPr anchor="ctr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3188" y="3763963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7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088" y="1484313"/>
            <a:ext cx="3848100" cy="381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7588" y="1484313"/>
            <a:ext cx="3848100" cy="381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 April 2012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SCG May 2012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EF4EA-5A06-4AEC-B82F-BA0EF7F2A5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5450" y="115888"/>
            <a:ext cx="1982788" cy="51847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7088" y="115888"/>
            <a:ext cx="5795962" cy="51847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088" y="115888"/>
            <a:ext cx="79311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27088" y="1484313"/>
            <a:ext cx="7848600" cy="3816350"/>
          </a:xfrm>
        </p:spPr>
        <p:txBody>
          <a:bodyPr/>
          <a:lstStyle/>
          <a:p>
            <a:pPr lvl="0"/>
            <a:endParaRPr lang="en-GB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 April 2012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SCG May 2012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BBB4F-04C8-4B65-B2FF-005A44D29E9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 April 2012</a:t>
            </a: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SCG May 2012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438E2-D63B-4BDC-90CB-B6840F9E38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 April 2012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SCG May 2012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AAD9F-058F-4A5A-A6FB-99996A21F2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 April 2012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SCG May 2012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67442-51A9-43D6-9ECD-8E4ADD1482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 April 2012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SCG May 2012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2E31A-BEFF-442B-8D42-F1237F26A4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30 April 2012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SCG May 2012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EBF6D-6D81-4296-8A3A-A5D68B05234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smtClean="0"/>
              <a:t>Et dolor fragum</a:t>
            </a:r>
            <a:endParaRPr lang="en-GB" smtClean="0"/>
          </a:p>
          <a:p>
            <a:pPr lvl="1"/>
            <a:r>
              <a:rPr lang="en-GB" smtClean="0"/>
              <a:t>Et dolor fragum</a:t>
            </a:r>
          </a:p>
          <a:p>
            <a:pPr lvl="2"/>
            <a:r>
              <a:rPr lang="en-GB" smtClean="0"/>
              <a:t>- Et dolor fragum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30 April 2012</a:t>
            </a: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SCG May 2012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B18F1E0-384B-43EE-BBF4-23D0EF99B5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hf hdr="0" dt="0"/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859E6D-9C85-43C1-B8C9-76F508E7ABFF}" type="datetimeFigureOut">
              <a:rPr lang="en-GB"/>
              <a:pPr>
                <a:defRPr/>
              </a:pPr>
              <a:t>11/12/2012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5FC17C9-76E4-43E0-AF77-6E5BDE2A876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4" descr="courbe"/>
          <p:cNvPicPr>
            <a:picLocks noChangeAspect="1" noChangeArrowheads="1"/>
          </p:cNvPicPr>
          <p:nvPr userDrawn="1"/>
        </p:nvPicPr>
        <p:blipFill>
          <a:blip r:embed="rId14" cstate="print"/>
          <a:srcRect l="766" r="1158" b="21918"/>
          <a:stretch>
            <a:fillRect/>
          </a:stretch>
        </p:blipFill>
        <p:spPr bwMode="auto">
          <a:xfrm>
            <a:off x="0" y="5229225"/>
            <a:ext cx="91440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27088" y="115888"/>
            <a:ext cx="79311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1484313"/>
            <a:ext cx="784860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3077" name="Picture 54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886575" y="6165850"/>
            <a:ext cx="20161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6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23850" y="6161088"/>
            <a:ext cx="5683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67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192963" y="6499225"/>
            <a:ext cx="1403350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1C1C1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1C1C1C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1C1C1C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1C1C1C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1C1C1C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1C1C1C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1C1C1C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1C1C1C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1C1C1C"/>
          </a:solidFill>
          <a:latin typeface="Tahoma" pitchFamily="34" charset="0"/>
        </a:defRPr>
      </a:lvl9pPr>
    </p:titleStyle>
    <p:bodyStyle>
      <a:lvl1pPr marL="358775" indent="-358775" algn="l" rtl="0" eaLnBrk="0" fontAlgn="base" hangingPunct="0">
        <a:spcBef>
          <a:spcPct val="20000"/>
        </a:spcBef>
        <a:spcAft>
          <a:spcPct val="20000"/>
        </a:spcAft>
        <a:buClr>
          <a:srgbClr val="9F7136"/>
        </a:buClr>
        <a:buFont typeface="Wingdings" pitchFamily="2" charset="2"/>
        <a:buChar char="n"/>
        <a:tabLst>
          <a:tab pos="358775" algn="l"/>
        </a:tabLst>
        <a:defRPr sz="2000" b="1">
          <a:solidFill>
            <a:srgbClr val="1C1C1C"/>
          </a:solidFill>
          <a:latin typeface="+mn-lt"/>
          <a:ea typeface="+mn-ea"/>
          <a:cs typeface="+mn-cs"/>
        </a:defRPr>
      </a:lvl1pPr>
      <a:lvl2pPr marL="998538" indent="-374650" algn="l" rtl="0" eaLnBrk="0" fontAlgn="base" hangingPunct="0">
        <a:spcBef>
          <a:spcPct val="20000"/>
        </a:spcBef>
        <a:spcAft>
          <a:spcPct val="20000"/>
        </a:spcAft>
        <a:buClr>
          <a:srgbClr val="4F8851"/>
        </a:buClr>
        <a:buSzPct val="80000"/>
        <a:buFont typeface="Wingdings" pitchFamily="2" charset="2"/>
        <a:buChar char="è"/>
        <a:tabLst>
          <a:tab pos="358775" algn="l"/>
        </a:tabLst>
        <a:defRPr sz="2800">
          <a:solidFill>
            <a:srgbClr val="0F0F0F"/>
          </a:solidFill>
          <a:latin typeface="+mn-lt"/>
        </a:defRPr>
      </a:lvl2pPr>
      <a:lvl3pPr marL="1406525" indent="-228600" algn="l" rtl="0" eaLnBrk="0" fontAlgn="base" hangingPunct="0">
        <a:spcBef>
          <a:spcPct val="10000"/>
        </a:spcBef>
        <a:spcAft>
          <a:spcPct val="10000"/>
        </a:spcAft>
        <a:buClr>
          <a:srgbClr val="006C9A"/>
        </a:buClr>
        <a:buFont typeface="Wingdings" pitchFamily="2" charset="2"/>
        <a:buChar char=""/>
        <a:tabLst>
          <a:tab pos="358775" algn="l"/>
        </a:tabLst>
        <a:defRPr sz="1600">
          <a:solidFill>
            <a:srgbClr val="0F0F0F"/>
          </a:solidFill>
          <a:latin typeface="+mn-lt"/>
        </a:defRPr>
      </a:lvl3pPr>
      <a:lvl4pPr marL="1814513" indent="-228600" algn="l" rtl="0" eaLnBrk="0" fontAlgn="base" hangingPunct="0">
        <a:spcBef>
          <a:spcPct val="10000"/>
        </a:spcBef>
        <a:spcAft>
          <a:spcPct val="10000"/>
        </a:spcAft>
        <a:buClr>
          <a:srgbClr val="82CBEE"/>
        </a:buClr>
        <a:buFont typeface="Wingdings" pitchFamily="2" charset="2"/>
        <a:buChar char=""/>
        <a:tabLst>
          <a:tab pos="358775" algn="l"/>
        </a:tabLst>
        <a:defRPr sz="1600">
          <a:solidFill>
            <a:srgbClr val="0F0F0F"/>
          </a:solidFill>
          <a:latin typeface="+mn-lt"/>
        </a:defRPr>
      </a:lvl4pPr>
      <a:lvl5pPr marL="2222500" indent="-228600" algn="l" rtl="0" eaLnBrk="0" fontAlgn="base" hangingPunct="0">
        <a:spcBef>
          <a:spcPct val="10000"/>
        </a:spcBef>
        <a:spcAft>
          <a:spcPct val="10000"/>
        </a:spcAft>
        <a:buClr>
          <a:schemeClr val="bg2"/>
        </a:buClr>
        <a:buFont typeface="Wingdings" pitchFamily="2" charset="2"/>
        <a:buChar char=""/>
        <a:tabLst>
          <a:tab pos="358775" algn="l"/>
        </a:tabLst>
        <a:defRPr sz="1600">
          <a:solidFill>
            <a:srgbClr val="0F0F0F"/>
          </a:solidFill>
          <a:latin typeface="+mn-lt"/>
        </a:defRPr>
      </a:lvl5pPr>
      <a:lvl6pPr marL="2679700" indent="-228600" algn="l" rtl="0" fontAlgn="base">
        <a:spcBef>
          <a:spcPct val="10000"/>
        </a:spcBef>
        <a:spcAft>
          <a:spcPct val="10000"/>
        </a:spcAft>
        <a:buClr>
          <a:schemeClr val="bg2"/>
        </a:buClr>
        <a:buFont typeface="Wingdings" pitchFamily="2" charset="2"/>
        <a:buChar char=""/>
        <a:tabLst>
          <a:tab pos="358775" algn="l"/>
        </a:tabLst>
        <a:defRPr sz="1600">
          <a:solidFill>
            <a:srgbClr val="0F0F0F"/>
          </a:solidFill>
          <a:latin typeface="+mn-lt"/>
        </a:defRPr>
      </a:lvl6pPr>
      <a:lvl7pPr marL="3136900" indent="-228600" algn="l" rtl="0" fontAlgn="base">
        <a:spcBef>
          <a:spcPct val="10000"/>
        </a:spcBef>
        <a:spcAft>
          <a:spcPct val="10000"/>
        </a:spcAft>
        <a:buClr>
          <a:schemeClr val="bg2"/>
        </a:buClr>
        <a:buFont typeface="Wingdings" pitchFamily="2" charset="2"/>
        <a:buChar char=""/>
        <a:tabLst>
          <a:tab pos="358775" algn="l"/>
        </a:tabLst>
        <a:defRPr sz="1600">
          <a:solidFill>
            <a:srgbClr val="0F0F0F"/>
          </a:solidFill>
          <a:latin typeface="+mn-lt"/>
        </a:defRPr>
      </a:lvl7pPr>
      <a:lvl8pPr marL="3594100" indent="-228600" algn="l" rtl="0" fontAlgn="base">
        <a:spcBef>
          <a:spcPct val="10000"/>
        </a:spcBef>
        <a:spcAft>
          <a:spcPct val="10000"/>
        </a:spcAft>
        <a:buClr>
          <a:schemeClr val="bg2"/>
        </a:buClr>
        <a:buFont typeface="Wingdings" pitchFamily="2" charset="2"/>
        <a:buChar char=""/>
        <a:tabLst>
          <a:tab pos="358775" algn="l"/>
        </a:tabLst>
        <a:defRPr sz="1600">
          <a:solidFill>
            <a:srgbClr val="0F0F0F"/>
          </a:solidFill>
          <a:latin typeface="+mn-lt"/>
        </a:defRPr>
      </a:lvl8pPr>
      <a:lvl9pPr marL="4051300" indent="-228600" algn="l" rtl="0" fontAlgn="base">
        <a:spcBef>
          <a:spcPct val="10000"/>
        </a:spcBef>
        <a:spcAft>
          <a:spcPct val="10000"/>
        </a:spcAft>
        <a:buClr>
          <a:schemeClr val="bg2"/>
        </a:buClr>
        <a:buFont typeface="Wingdings" pitchFamily="2" charset="2"/>
        <a:buChar char=""/>
        <a:tabLst>
          <a:tab pos="358775" algn="l"/>
        </a:tabLst>
        <a:defRPr sz="1600">
          <a:solidFill>
            <a:srgbClr val="0F0F0F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First picture.JPG"/>
          <p:cNvPicPr>
            <a:picLocks noChangeAspect="1"/>
          </p:cNvPicPr>
          <p:nvPr/>
        </p:nvPicPr>
        <p:blipFill>
          <a:blip r:embed="rId3" cstate="print"/>
          <a:srcRect t="16954" b="39786"/>
          <a:stretch>
            <a:fillRect/>
          </a:stretch>
        </p:blipFill>
        <p:spPr bwMode="auto">
          <a:xfrm>
            <a:off x="-36512" y="4567005"/>
            <a:ext cx="3600401" cy="2341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900683" y="2924944"/>
            <a:ext cx="5270500" cy="1512168"/>
          </a:xfrm>
        </p:spPr>
        <p:txBody>
          <a:bodyPr/>
          <a:lstStyle/>
          <a:p>
            <a:pPr>
              <a:defRPr/>
            </a:pPr>
            <a:endParaRPr lang="fr-FR" sz="2000" b="1" dirty="0" smtClean="0"/>
          </a:p>
          <a:p>
            <a:pPr>
              <a:defRPr/>
            </a:pPr>
            <a:r>
              <a:rPr lang="fr-FR" sz="2000" b="1" dirty="0" smtClean="0"/>
              <a:t>David Connor</a:t>
            </a:r>
          </a:p>
          <a:p>
            <a:pPr>
              <a:defRPr/>
            </a:pPr>
            <a:r>
              <a:rPr lang="fr-FR" sz="2000" b="1" dirty="0" smtClean="0"/>
              <a:t>European Commission</a:t>
            </a:r>
          </a:p>
          <a:p>
            <a:pPr>
              <a:defRPr/>
            </a:pPr>
            <a:r>
              <a:rPr lang="fr-FR" sz="2000" dirty="0" smtClean="0"/>
              <a:t>DG </a:t>
            </a:r>
            <a:r>
              <a:rPr lang="fr-FR" sz="2000" dirty="0" err="1" smtClean="0"/>
              <a:t>Environment</a:t>
            </a:r>
            <a:endParaRPr lang="fr-FR" sz="2000" dirty="0" smtClean="0"/>
          </a:p>
          <a:p>
            <a:pPr>
              <a:defRPr/>
            </a:pPr>
            <a:r>
              <a:rPr lang="fr-FR" sz="2000" dirty="0" smtClean="0"/>
              <a:t>Marine </a:t>
            </a:r>
            <a:r>
              <a:rPr lang="fr-FR" sz="2000" dirty="0" err="1" smtClean="0"/>
              <a:t>Environment</a:t>
            </a:r>
            <a:r>
              <a:rPr lang="fr-FR" sz="2000" dirty="0" smtClean="0"/>
              <a:t> and Water </a:t>
            </a:r>
            <a:r>
              <a:rPr lang="fr-FR" sz="2000" dirty="0" err="1" smtClean="0"/>
              <a:t>Industry</a:t>
            </a:r>
            <a:r>
              <a:rPr lang="fr-FR" sz="2000" dirty="0" smtClean="0"/>
              <a:t> Unit</a:t>
            </a:r>
            <a:endParaRPr lang="en-GB" sz="2000" dirty="0" smtClean="0"/>
          </a:p>
        </p:txBody>
      </p:sp>
      <p:sp>
        <p:nvSpPr>
          <p:cNvPr id="409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455767-FB3C-4C32-A1E2-B4037395E45D}" type="slidenum">
              <a:rPr lang="en-GB" smtClean="0"/>
              <a:pPr>
                <a:defRPr/>
              </a:pPr>
              <a:t>1</a:t>
            </a:fld>
            <a:endParaRPr lang="en-GB" smtClean="0"/>
          </a:p>
        </p:txBody>
      </p:sp>
      <p:sp>
        <p:nvSpPr>
          <p:cNvPr id="7173" name="Title 1"/>
          <p:cNvSpPr>
            <a:spLocks/>
          </p:cNvSpPr>
          <p:nvPr/>
        </p:nvSpPr>
        <p:spPr bwMode="auto">
          <a:xfrm>
            <a:off x="0" y="1124744"/>
            <a:ext cx="914400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58775" indent="-358775" algn="ctr" eaLnBrk="0" hangingPunct="0"/>
            <a:r>
              <a:rPr lang="en-GB" sz="3600" dirty="0">
                <a:solidFill>
                  <a:srgbClr val="FFFF00"/>
                </a:solidFill>
                <a:latin typeface="Calibri" pitchFamily="34" charset="0"/>
              </a:rPr>
              <a:t>Marine Strategy Framework Directive:</a:t>
            </a:r>
            <a:br>
              <a:rPr lang="en-GB" sz="3600" dirty="0">
                <a:solidFill>
                  <a:srgbClr val="FFFF00"/>
                </a:solidFill>
                <a:latin typeface="Calibri" pitchFamily="34" charset="0"/>
              </a:rPr>
            </a:br>
            <a:r>
              <a:rPr lang="en-GB" sz="3600" dirty="0" smtClean="0">
                <a:solidFill>
                  <a:srgbClr val="FFFF00"/>
                </a:solidFill>
                <a:latin typeface="Calibri" pitchFamily="34" charset="0"/>
              </a:rPr>
              <a:t>links to Marine </a:t>
            </a:r>
            <a:r>
              <a:rPr lang="en-GB" sz="3600" dirty="0" smtClean="0">
                <a:solidFill>
                  <a:srgbClr val="FFFF00"/>
                </a:solidFill>
                <a:latin typeface="Calibri" pitchFamily="34" charset="0"/>
              </a:rPr>
              <a:t>Knowledge 2020 &amp; EMODnet</a:t>
            </a:r>
            <a:endParaRPr lang="en-GB" sz="4000" dirty="0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5004048" y="5013176"/>
            <a:ext cx="4176464" cy="1224136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</a:rPr>
              <a:t>Integrated Maritime Policy Expert Group</a:t>
            </a:r>
          </a:p>
          <a:p>
            <a:pPr marL="0" indent="0" algn="ctr"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</a:rPr>
              <a:t>Marine 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</a:rPr>
              <a:t>Knowledge 2020 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</a:rPr>
              <a:t>session</a:t>
            </a:r>
          </a:p>
          <a:p>
            <a:pPr marL="0" indent="0" algn="ctr"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</a:rPr>
              <a:t>11 December</a:t>
            </a:r>
            <a:r>
              <a:rPr lang="en-GB" sz="1800" dirty="0" smtClean="0">
                <a:solidFill>
                  <a:schemeClr val="tx1"/>
                </a:solidFill>
                <a:latin typeface="Calibri" pitchFamily="34" charset="0"/>
              </a:rPr>
              <a:t> 2012, Brussels</a:t>
            </a:r>
          </a:p>
        </p:txBody>
      </p:sp>
    </p:spTree>
    <p:extLst>
      <p:ext uri="{BB962C8B-B14F-4D97-AF65-F5344CB8AC3E}">
        <p14:creationId xmlns:p14="http://schemas.microsoft.com/office/powerpoint/2010/main" val="355504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68313" y="1340247"/>
            <a:ext cx="8229600" cy="936625"/>
          </a:xfrm>
        </p:spPr>
        <p:txBody>
          <a:bodyPr/>
          <a:lstStyle/>
          <a:p>
            <a:pPr algn="ctr"/>
            <a:r>
              <a:rPr lang="en-GB" dirty="0" smtClean="0"/>
              <a:t>Need for data – synthesised into data products and assessments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3D7C27-1077-44CB-86A3-9B73665DC259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9995597"/>
              </p:ext>
            </p:extLst>
          </p:nvPr>
        </p:nvGraphicFramePr>
        <p:xfrm>
          <a:off x="457200" y="2387600"/>
          <a:ext cx="6203032" cy="3705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4932040" y="2598003"/>
            <a:ext cx="3742972" cy="830997"/>
            <a:chOff x="4932040" y="2598003"/>
            <a:chExt cx="3742972" cy="830997"/>
          </a:xfrm>
        </p:grpSpPr>
        <p:cxnSp>
          <p:nvCxnSpPr>
            <p:cNvPr id="6" name="Straight Arrow Connector 5"/>
            <p:cNvCxnSpPr/>
            <p:nvPr/>
          </p:nvCxnSpPr>
          <p:spPr bwMode="auto">
            <a:xfrm>
              <a:off x="4932040" y="2996952"/>
              <a:ext cx="1368152" cy="0"/>
            </a:xfrm>
            <a:prstGeom prst="straightConnector1">
              <a:avLst/>
            </a:prstGeom>
            <a:noFill/>
            <a:ln w="5715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" name="TextBox 8"/>
            <p:cNvSpPr txBox="1"/>
            <p:nvPr/>
          </p:nvSpPr>
          <p:spPr>
            <a:xfrm>
              <a:off x="6516216" y="2598003"/>
              <a:ext cx="215879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 smtClean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Reporting to EC</a:t>
              </a:r>
            </a:p>
            <a:p>
              <a:pPr algn="ctr"/>
              <a:r>
                <a:rPr lang="en-GB" sz="2400" dirty="0" smtClean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WISE-Marine</a:t>
              </a:r>
              <a:endParaRPr lang="en-GB" sz="24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860032" y="4149080"/>
            <a:ext cx="4153939" cy="1296144"/>
            <a:chOff x="4860032" y="4149080"/>
            <a:chExt cx="4153939" cy="1296144"/>
          </a:xfrm>
        </p:grpSpPr>
        <p:cxnSp>
          <p:nvCxnSpPr>
            <p:cNvPr id="12" name="Straight Arrow Connector 11"/>
            <p:cNvCxnSpPr/>
            <p:nvPr/>
          </p:nvCxnSpPr>
          <p:spPr bwMode="auto">
            <a:xfrm flipV="1">
              <a:off x="5364088" y="4741693"/>
              <a:ext cx="1117970" cy="703531"/>
            </a:xfrm>
            <a:prstGeom prst="straightConnector1">
              <a:avLst/>
            </a:prstGeom>
            <a:noFill/>
            <a:ln w="5715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3" name="TextBox 12"/>
            <p:cNvSpPr txBox="1"/>
            <p:nvPr/>
          </p:nvSpPr>
          <p:spPr>
            <a:xfrm>
              <a:off x="6482060" y="4326195"/>
              <a:ext cx="253191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 smtClean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Access for </a:t>
              </a:r>
              <a:r>
                <a:rPr lang="en-GB" sz="2400" dirty="0" smtClean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EC/EEA</a:t>
              </a:r>
              <a:endParaRPr lang="en-GB" sz="24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endParaRPr>
            </a:p>
            <a:p>
              <a:pPr algn="ctr"/>
              <a:r>
                <a:rPr lang="en-GB" sz="2400" dirty="0" smtClean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INSPIRE compliant</a:t>
              </a:r>
              <a:endParaRPr lang="en-GB" sz="24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 bwMode="auto">
            <a:xfrm>
              <a:off x="4860032" y="4149080"/>
              <a:ext cx="1622026" cy="540060"/>
            </a:xfrm>
            <a:prstGeom prst="straightConnector1">
              <a:avLst/>
            </a:prstGeom>
            <a:noFill/>
            <a:ln w="5715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19" name="Straight Arrow Connector 18"/>
          <p:cNvCxnSpPr>
            <a:stCxn id="9" idx="2"/>
          </p:cNvCxnSpPr>
          <p:nvPr/>
        </p:nvCxnSpPr>
        <p:spPr bwMode="auto">
          <a:xfrm>
            <a:off x="7595614" y="3429000"/>
            <a:ext cx="0" cy="897195"/>
          </a:xfrm>
          <a:prstGeom prst="straightConnector1">
            <a:avLst/>
          </a:prstGeom>
          <a:noFill/>
          <a:ln w="571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6531348" y="5190291"/>
            <a:ext cx="2501646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Role for EMODnet</a:t>
            </a:r>
            <a:endParaRPr lang="en-GB" sz="2400" dirty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323528" y="2780928"/>
            <a:ext cx="72008" cy="3240360"/>
          </a:xfrm>
          <a:prstGeom prst="straightConnector1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74584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Potential role for EMODnet</a:t>
            </a:r>
            <a:endParaRPr lang="en-US" dirty="0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95536" y="2132856"/>
            <a:ext cx="8229600" cy="4680520"/>
          </a:xfrm>
        </p:spPr>
        <p:txBody>
          <a:bodyPr/>
          <a:lstStyle/>
          <a:p>
            <a:pPr>
              <a:buFontTx/>
              <a:buChar char="•"/>
            </a:pPr>
            <a:r>
              <a:rPr lang="en-GB" dirty="0" smtClean="0"/>
              <a:t>It handles similar data types</a:t>
            </a:r>
          </a:p>
          <a:p>
            <a:pPr lvl="1"/>
            <a:r>
              <a:rPr lang="en-GB" dirty="0" smtClean="0"/>
              <a:t>physical, hydrological, chemical, biological, habitats, human activities</a:t>
            </a:r>
          </a:p>
          <a:p>
            <a:r>
              <a:rPr lang="en-GB" dirty="0" smtClean="0"/>
              <a:t>It has/is establishing standards for data</a:t>
            </a:r>
          </a:p>
          <a:p>
            <a:pPr lvl="1"/>
            <a:r>
              <a:rPr lang="en-GB" dirty="0" smtClean="0"/>
              <a:t>Enables </a:t>
            </a:r>
            <a:r>
              <a:rPr lang="en-GB" dirty="0" smtClean="0"/>
              <a:t>data aggregation </a:t>
            </a:r>
            <a:r>
              <a:rPr lang="en-GB" dirty="0" smtClean="0"/>
              <a:t>across regions</a:t>
            </a:r>
          </a:p>
          <a:p>
            <a:pPr lvl="1"/>
            <a:r>
              <a:rPr lang="en-GB" dirty="0" smtClean="0"/>
              <a:t>INSPIRE compliance</a:t>
            </a:r>
          </a:p>
          <a:p>
            <a:r>
              <a:rPr lang="en-GB" dirty="0" smtClean="0"/>
              <a:t>It has/is establishing infrastructure and networks</a:t>
            </a:r>
          </a:p>
          <a:p>
            <a:pPr lvl="1"/>
            <a:r>
              <a:rPr lang="en-GB" dirty="0" smtClean="0"/>
              <a:t>Enables/improves data management</a:t>
            </a:r>
          </a:p>
          <a:p>
            <a:r>
              <a:rPr lang="en-GB" dirty="0" smtClean="0"/>
              <a:t>It has web portals and tools</a:t>
            </a:r>
          </a:p>
          <a:p>
            <a:pPr lvl="1"/>
            <a:r>
              <a:rPr lang="en-GB" dirty="0" smtClean="0"/>
              <a:t>Enables view and access (download) to data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3D7C27-1077-44CB-86A3-9B73665DC259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294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EUSeaMapAllRegionsPredomHabitats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25" b="15025"/>
          <a:stretch>
            <a:fillRect/>
          </a:stretch>
        </p:blipFill>
        <p:spPr bwMode="auto">
          <a:xfrm>
            <a:off x="-9525" y="884238"/>
            <a:ext cx="9153525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7" descr="EMODnet-banner_100p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80513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4356100" y="185738"/>
            <a:ext cx="4781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Myriad Pro"/>
              </a:rPr>
              <a:t>Modeled seabed habitats</a:t>
            </a:r>
            <a:endParaRPr lang="en-GB" sz="2800" dirty="0">
              <a:solidFill>
                <a:srgbClr val="FFFF00"/>
              </a:solidFill>
              <a:latin typeface="Myriad Pro"/>
            </a:endParaRPr>
          </a:p>
        </p:txBody>
      </p:sp>
      <p:sp>
        <p:nvSpPr>
          <p:cNvPr id="5" name="Oval 4"/>
          <p:cNvSpPr/>
          <p:nvPr/>
        </p:nvSpPr>
        <p:spPr>
          <a:xfrm>
            <a:off x="1187624" y="3429000"/>
            <a:ext cx="2592387" cy="31686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b="1" dirty="0">
                <a:solidFill>
                  <a:schemeClr val="tx1"/>
                </a:solidFill>
              </a:rPr>
              <a:t>MESH Atlantic 2010-2013</a:t>
            </a:r>
          </a:p>
          <a:p>
            <a:pPr algn="ctr">
              <a:defRPr/>
            </a:pPr>
            <a:endParaRPr lang="en-GB" sz="20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076056" y="3771036"/>
            <a:ext cx="4248472" cy="376241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0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GB" sz="20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GB" sz="20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GB" sz="20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GB" sz="20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GB" sz="20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GB" sz="2000" b="1" dirty="0" err="1">
                <a:solidFill>
                  <a:schemeClr val="tx1"/>
                </a:solidFill>
              </a:rPr>
              <a:t>EMODnet</a:t>
            </a:r>
            <a:endParaRPr lang="en-GB" sz="20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GB" sz="2000" b="1" dirty="0">
                <a:solidFill>
                  <a:schemeClr val="tx1"/>
                </a:solidFill>
              </a:rPr>
              <a:t>2013-2015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4355976" y="3771037"/>
            <a:ext cx="4781550" cy="954107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  <a:extLst/>
        </p:spPr>
        <p:txBody>
          <a:bodyPr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Myriad Pro"/>
              </a:rPr>
              <a:t>Data aggregated as MSFD 'predominant habitats'</a:t>
            </a:r>
            <a:endParaRPr lang="en-GB" sz="2800" dirty="0">
              <a:solidFill>
                <a:schemeClr val="accent2">
                  <a:lumMod val="75000"/>
                </a:schemeClr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51062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68313" y="980728"/>
            <a:ext cx="8506078" cy="936625"/>
          </a:xfrm>
        </p:spPr>
        <p:txBody>
          <a:bodyPr/>
          <a:lstStyle/>
          <a:p>
            <a:r>
              <a:rPr lang="en-GB" sz="2400" dirty="0" smtClean="0"/>
              <a:t>Possible scenarios for </a:t>
            </a:r>
            <a:r>
              <a:rPr lang="en-GB" sz="2400" dirty="0" smtClean="0"/>
              <a:t>Member State </a:t>
            </a:r>
            <a:r>
              <a:rPr lang="en-GB" sz="2400" dirty="0" smtClean="0"/>
              <a:t>data flows</a:t>
            </a:r>
            <a:endParaRPr lang="en-US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3D7C27-1077-44CB-86A3-9B73665DC259}" type="slidenum">
              <a:rPr lang="en-GB" sz="1600" smtClean="0"/>
              <a:pPr>
                <a:defRPr/>
              </a:pPr>
              <a:t>13</a:t>
            </a:fld>
            <a:endParaRPr lang="en-GB" sz="1600" dirty="0"/>
          </a:p>
        </p:txBody>
      </p:sp>
      <p:sp>
        <p:nvSpPr>
          <p:cNvPr id="10" name="Rounded Rectangle 9"/>
          <p:cNvSpPr/>
          <p:nvPr/>
        </p:nvSpPr>
        <p:spPr>
          <a:xfrm>
            <a:off x="4644008" y="2205128"/>
            <a:ext cx="1950818" cy="122387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Data set </a:t>
            </a:r>
            <a:r>
              <a:rPr lang="en-GB" sz="1600" b="1" dirty="0" smtClean="0">
                <a:solidFill>
                  <a:srgbClr val="FF0000"/>
                </a:solidFill>
              </a:rPr>
              <a:t>HELD </a:t>
            </a:r>
            <a:r>
              <a:rPr lang="en-GB" sz="1600" b="1" dirty="0" smtClean="0">
                <a:solidFill>
                  <a:schemeClr val="tx1"/>
                </a:solidFill>
              </a:rPr>
              <a:t>by EMODnet partner</a:t>
            </a:r>
          </a:p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(institute B)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499992" y="5085184"/>
            <a:ext cx="1950818" cy="100811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Data set </a:t>
            </a:r>
            <a:r>
              <a:rPr lang="en-GB" sz="1800" dirty="0" smtClean="0">
                <a:solidFill>
                  <a:srgbClr val="FF0000"/>
                </a:solidFill>
              </a:rPr>
              <a:t>NOT</a:t>
            </a:r>
            <a:r>
              <a:rPr lang="en-GB" sz="1800" dirty="0" smtClean="0">
                <a:solidFill>
                  <a:schemeClr val="tx1"/>
                </a:solidFill>
              </a:rPr>
              <a:t> </a:t>
            </a:r>
            <a:r>
              <a:rPr lang="en-GB" sz="1600" b="1" dirty="0" smtClean="0">
                <a:solidFill>
                  <a:schemeClr val="tx1"/>
                </a:solidFill>
              </a:rPr>
              <a:t>held by EMODnet partner</a:t>
            </a:r>
            <a:endParaRPr lang="en-GB" sz="1600" b="1" dirty="0">
              <a:solidFill>
                <a:schemeClr val="tx1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6906" y="4376382"/>
            <a:ext cx="4939150" cy="0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6594826" y="2817064"/>
            <a:ext cx="2379565" cy="1476032"/>
            <a:chOff x="6594826" y="2817064"/>
            <a:chExt cx="2379565" cy="1476032"/>
          </a:xfrm>
        </p:grpSpPr>
        <p:sp>
          <p:nvSpPr>
            <p:cNvPr id="11" name="Rounded Rectangle 10"/>
            <p:cNvSpPr/>
            <p:nvPr/>
          </p:nvSpPr>
          <p:spPr>
            <a:xfrm>
              <a:off x="7023573" y="3284984"/>
              <a:ext cx="1950818" cy="100811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 err="1" smtClean="0">
                  <a:solidFill>
                    <a:schemeClr val="tx1"/>
                  </a:solidFill>
                </a:rPr>
                <a:t>EMODnet</a:t>
              </a:r>
              <a:endParaRPr lang="en-GB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7" name="Straight Arrow Connector 16"/>
            <p:cNvCxnSpPr>
              <a:stCxn id="10" idx="3"/>
              <a:endCxn id="11" idx="0"/>
            </p:cNvCxnSpPr>
            <p:nvPr/>
          </p:nvCxnSpPr>
          <p:spPr>
            <a:xfrm>
              <a:off x="6594826" y="2817064"/>
              <a:ext cx="1404156" cy="467920"/>
            </a:xfrm>
            <a:prstGeom prst="straightConnector1">
              <a:avLst/>
            </a:prstGeom>
            <a:ln w="57150">
              <a:solidFill>
                <a:schemeClr val="accent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Straight Arrow Connector 17"/>
          <p:cNvCxnSpPr>
            <a:stCxn id="15" idx="3"/>
            <a:endCxn id="11" idx="2"/>
          </p:cNvCxnSpPr>
          <p:nvPr/>
        </p:nvCxnSpPr>
        <p:spPr>
          <a:xfrm flipV="1">
            <a:off x="6450810" y="4293096"/>
            <a:ext cx="1548172" cy="1296144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164288" y="4757082"/>
            <a:ext cx="8162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smtClean="0">
                <a:solidFill>
                  <a:srgbClr val="111164"/>
                </a:solidFill>
              </a:rPr>
              <a:t>??</a:t>
            </a:r>
            <a:endParaRPr lang="en-GB" sz="4000" b="1" dirty="0">
              <a:solidFill>
                <a:srgbClr val="111164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80584" y="2278465"/>
            <a:ext cx="4673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111164"/>
                </a:solidFill>
              </a:rPr>
              <a:t>√</a:t>
            </a:r>
            <a:endParaRPr lang="en-GB" sz="4000" b="1" dirty="0">
              <a:solidFill>
                <a:srgbClr val="111164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395536" y="1773344"/>
            <a:ext cx="3810178" cy="2231720"/>
            <a:chOff x="395536" y="1773344"/>
            <a:chExt cx="3810178" cy="2231720"/>
          </a:xfrm>
        </p:grpSpPr>
        <p:sp>
          <p:nvSpPr>
            <p:cNvPr id="6" name="Rounded Rectangle 5"/>
            <p:cNvSpPr/>
            <p:nvPr/>
          </p:nvSpPr>
          <p:spPr>
            <a:xfrm>
              <a:off x="2333506" y="2357830"/>
              <a:ext cx="1872208" cy="999162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 smtClean="0">
                  <a:solidFill>
                    <a:schemeClr val="tx1"/>
                  </a:solidFill>
                </a:rPr>
                <a:t>National MSFD Data </a:t>
              </a:r>
              <a:r>
                <a:rPr lang="en-GB" sz="1600" b="1" dirty="0" smtClean="0">
                  <a:solidFill>
                    <a:schemeClr val="tx1"/>
                  </a:solidFill>
                </a:rPr>
                <a:t>Set 1</a:t>
              </a:r>
              <a:endParaRPr lang="en-GB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95536" y="1773344"/>
              <a:ext cx="1325546" cy="71955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 smtClean="0">
                  <a:solidFill>
                    <a:schemeClr val="tx1"/>
                  </a:solidFill>
                </a:rPr>
                <a:t>Institute A</a:t>
              </a:r>
              <a:endParaRPr lang="en-GB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95536" y="3356992"/>
              <a:ext cx="1325546" cy="64807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 smtClean="0">
                  <a:solidFill>
                    <a:schemeClr val="tx1"/>
                  </a:solidFill>
                </a:rPr>
                <a:t>Institute C</a:t>
              </a:r>
              <a:endParaRPr lang="en-GB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95536" y="2564904"/>
              <a:ext cx="1325546" cy="72008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 smtClean="0">
                  <a:solidFill>
                    <a:schemeClr val="tx1"/>
                  </a:solidFill>
                </a:rPr>
                <a:t>Institute B</a:t>
              </a:r>
              <a:endParaRPr lang="en-GB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4" name="Straight Arrow Connector 3"/>
            <p:cNvCxnSpPr>
              <a:stCxn id="7" idx="3"/>
              <a:endCxn id="6" idx="1"/>
            </p:cNvCxnSpPr>
            <p:nvPr/>
          </p:nvCxnSpPr>
          <p:spPr bwMode="auto">
            <a:xfrm>
              <a:off x="1721082" y="2133120"/>
              <a:ext cx="612424" cy="724291"/>
            </a:xfrm>
            <a:prstGeom prst="straightConnector1">
              <a:avLst/>
            </a:pr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3" name="Straight Arrow Connector 22"/>
            <p:cNvCxnSpPr>
              <a:stCxn id="9" idx="3"/>
              <a:endCxn id="6" idx="1"/>
            </p:cNvCxnSpPr>
            <p:nvPr/>
          </p:nvCxnSpPr>
          <p:spPr bwMode="auto">
            <a:xfrm flipV="1">
              <a:off x="1721082" y="2857411"/>
              <a:ext cx="612424" cy="67533"/>
            </a:xfrm>
            <a:prstGeom prst="straightConnector1">
              <a:avLst/>
            </a:pr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6" name="Straight Arrow Connector 25"/>
            <p:cNvCxnSpPr>
              <a:stCxn id="8" idx="3"/>
              <a:endCxn id="6" idx="1"/>
            </p:cNvCxnSpPr>
            <p:nvPr/>
          </p:nvCxnSpPr>
          <p:spPr bwMode="auto">
            <a:xfrm flipV="1">
              <a:off x="1721082" y="2857411"/>
              <a:ext cx="612424" cy="823617"/>
            </a:xfrm>
            <a:prstGeom prst="straightConnector1">
              <a:avLst/>
            </a:pr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36" name="Group 35"/>
          <p:cNvGrpSpPr/>
          <p:nvPr/>
        </p:nvGrpSpPr>
        <p:grpSpPr>
          <a:xfrm>
            <a:off x="395536" y="4750405"/>
            <a:ext cx="3810178" cy="1630923"/>
            <a:chOff x="395536" y="4750405"/>
            <a:chExt cx="3810178" cy="1630923"/>
          </a:xfrm>
        </p:grpSpPr>
        <p:sp>
          <p:nvSpPr>
            <p:cNvPr id="12" name="Rounded Rectangle 11"/>
            <p:cNvSpPr/>
            <p:nvPr/>
          </p:nvSpPr>
          <p:spPr>
            <a:xfrm>
              <a:off x="2333506" y="5099296"/>
              <a:ext cx="1872208" cy="999162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 smtClean="0">
                  <a:solidFill>
                    <a:schemeClr val="tx1"/>
                  </a:solidFill>
                </a:rPr>
                <a:t>National MSFD Data </a:t>
              </a:r>
              <a:r>
                <a:rPr lang="en-GB" sz="1600" b="1" dirty="0" smtClean="0">
                  <a:solidFill>
                    <a:schemeClr val="tx1"/>
                  </a:solidFill>
                </a:rPr>
                <a:t>Set 2</a:t>
              </a:r>
              <a:endParaRPr lang="en-GB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95536" y="4750405"/>
              <a:ext cx="1477946" cy="694819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 smtClean="0">
                  <a:solidFill>
                    <a:schemeClr val="tx1"/>
                  </a:solidFill>
                </a:rPr>
                <a:t>Institute </a:t>
              </a:r>
              <a:r>
                <a:rPr lang="en-GB" sz="1600" b="1" dirty="0" smtClean="0">
                  <a:solidFill>
                    <a:schemeClr val="tx1"/>
                  </a:solidFill>
                </a:rPr>
                <a:t>D</a:t>
              </a:r>
              <a:endParaRPr lang="en-GB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395536" y="5589240"/>
              <a:ext cx="1477946" cy="79208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 smtClean="0">
                  <a:solidFill>
                    <a:schemeClr val="tx1"/>
                  </a:solidFill>
                </a:rPr>
                <a:t>Institute</a:t>
              </a:r>
            </a:p>
            <a:p>
              <a:pPr algn="ctr"/>
              <a:r>
                <a:rPr lang="en-GB" sz="1600" b="1" dirty="0" smtClean="0">
                  <a:solidFill>
                    <a:schemeClr val="tx1"/>
                  </a:solidFill>
                </a:rPr>
                <a:t>E</a:t>
              </a:r>
              <a:endParaRPr lang="en-GB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29" name="Straight Arrow Connector 28"/>
            <p:cNvCxnSpPr>
              <a:stCxn id="13" idx="3"/>
              <a:endCxn id="12" idx="1"/>
            </p:cNvCxnSpPr>
            <p:nvPr/>
          </p:nvCxnSpPr>
          <p:spPr bwMode="auto">
            <a:xfrm>
              <a:off x="1873482" y="5097815"/>
              <a:ext cx="460024" cy="501062"/>
            </a:xfrm>
            <a:prstGeom prst="straightConnector1">
              <a:avLst/>
            </a:pr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2" name="Straight Arrow Connector 31"/>
            <p:cNvCxnSpPr>
              <a:stCxn id="14" idx="3"/>
              <a:endCxn id="12" idx="1"/>
            </p:cNvCxnSpPr>
            <p:nvPr/>
          </p:nvCxnSpPr>
          <p:spPr bwMode="auto">
            <a:xfrm flipV="1">
              <a:off x="1873482" y="5598877"/>
              <a:ext cx="460024" cy="386407"/>
            </a:xfrm>
            <a:prstGeom prst="straightConnector1">
              <a:avLst/>
            </a:pr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57058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Issues to be addressed</a:t>
            </a:r>
            <a:endParaRPr lang="en-US" dirty="0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680520"/>
          </a:xfrm>
        </p:spPr>
        <p:txBody>
          <a:bodyPr/>
          <a:lstStyle/>
          <a:p>
            <a:pPr>
              <a:buFontTx/>
              <a:buChar char="•"/>
            </a:pPr>
            <a:r>
              <a:rPr lang="en-GB" dirty="0" smtClean="0"/>
              <a:t>Need to understand the data/products used by MS in their MSFD assessments</a:t>
            </a:r>
          </a:p>
          <a:p>
            <a:pPr lvl="1"/>
            <a:r>
              <a:rPr lang="en-GB" dirty="0" smtClean="0"/>
              <a:t>Art. 19.3 'catalogue'</a:t>
            </a:r>
          </a:p>
          <a:p>
            <a:r>
              <a:rPr lang="en-GB" dirty="0" smtClean="0"/>
              <a:t>Assess which of these can be accommodated within EMODnet</a:t>
            </a:r>
          </a:p>
          <a:p>
            <a:pPr lvl="1"/>
            <a:r>
              <a:rPr lang="en-GB" dirty="0" smtClean="0"/>
              <a:t>As data or data products</a:t>
            </a:r>
          </a:p>
          <a:p>
            <a:r>
              <a:rPr lang="en-GB" dirty="0" smtClean="0"/>
              <a:t>Develop and agree data standards</a:t>
            </a:r>
          </a:p>
          <a:p>
            <a:pPr lvl="1"/>
            <a:r>
              <a:rPr lang="en-GB" dirty="0" smtClean="0"/>
              <a:t>INSPIRE compliant and labelled as 'MSFD'</a:t>
            </a:r>
          </a:p>
          <a:p>
            <a:r>
              <a:rPr lang="en-GB" dirty="0" smtClean="0"/>
              <a:t>Develop data flows from MS to EMODnet</a:t>
            </a:r>
          </a:p>
          <a:p>
            <a:pPr lvl="1"/>
            <a:r>
              <a:rPr lang="en-GB" dirty="0" smtClean="0"/>
              <a:t>Particularly where MS 'provider' is not part of EMODnet consortia</a:t>
            </a:r>
          </a:p>
          <a:p>
            <a:pPr lvl="1"/>
            <a:endParaRPr lang="en-GB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3D7C27-1077-44CB-86A3-9B73665DC259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663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251520" y="1123950"/>
            <a:ext cx="8712968" cy="936625"/>
          </a:xfrm>
        </p:spPr>
        <p:txBody>
          <a:bodyPr/>
          <a:lstStyle/>
          <a:p>
            <a:r>
              <a:rPr lang="en-GB" dirty="0" smtClean="0"/>
              <a:t>Marine Knowledge – </a:t>
            </a:r>
            <a:r>
              <a:rPr lang="en-GB" dirty="0" smtClean="0"/>
              <a:t>future benefits?</a:t>
            </a:r>
            <a:endParaRPr lang="en-US" dirty="0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680520"/>
          </a:xfrm>
        </p:spPr>
        <p:txBody>
          <a:bodyPr/>
          <a:lstStyle/>
          <a:p>
            <a:pPr>
              <a:buFontTx/>
              <a:buChar char="•"/>
            </a:pPr>
            <a:r>
              <a:rPr lang="en-GB" dirty="0" smtClean="0"/>
              <a:t>MSFD is very data/information/knowledge hungry</a:t>
            </a:r>
          </a:p>
          <a:p>
            <a:pPr>
              <a:buFontTx/>
              <a:buChar char="•"/>
            </a:pPr>
            <a:r>
              <a:rPr lang="en-GB" dirty="0" smtClean="0"/>
              <a:t>Need to unlock 'hidden data'</a:t>
            </a:r>
          </a:p>
          <a:p>
            <a:pPr lvl="1"/>
            <a:r>
              <a:rPr lang="en-GB" dirty="0" smtClean="0"/>
              <a:t>From research, public authorities, industry, NGOs</a:t>
            </a:r>
          </a:p>
          <a:p>
            <a:pPr lvl="1"/>
            <a:r>
              <a:rPr lang="en-GB" dirty="0" smtClean="0"/>
              <a:t>Clarity on data gaps – priorities for new data</a:t>
            </a:r>
          </a:p>
          <a:p>
            <a:r>
              <a:rPr lang="en-GB" dirty="0" smtClean="0"/>
              <a:t>Need to improve data flows</a:t>
            </a:r>
          </a:p>
          <a:p>
            <a:pPr lvl="1"/>
            <a:r>
              <a:rPr lang="en-GB" dirty="0" smtClean="0"/>
              <a:t>Infrastructure, data standards, 'free for all' access</a:t>
            </a:r>
          </a:p>
          <a:p>
            <a:r>
              <a:rPr lang="en-GB" dirty="0" smtClean="0"/>
              <a:t>Need to interpret data to improve knowledge</a:t>
            </a:r>
          </a:p>
          <a:p>
            <a:pPr lvl="1"/>
            <a:r>
              <a:rPr lang="en-GB" dirty="0" smtClean="0"/>
              <a:t>E.g. interactions (state, pressures, activities)</a:t>
            </a:r>
          </a:p>
          <a:p>
            <a:pPr lvl="1"/>
            <a:r>
              <a:rPr lang="en-GB" dirty="0" smtClean="0"/>
              <a:t>Bringing data together can stimulate interpretations</a:t>
            </a:r>
          </a:p>
          <a:p>
            <a:r>
              <a:rPr lang="en-GB" dirty="0" smtClean="0"/>
              <a:t>Improved knowledge </a:t>
            </a:r>
            <a:r>
              <a:rPr lang="en-GB" dirty="0" smtClean="0"/>
              <a:t>--&gt;wiser </a:t>
            </a:r>
            <a:r>
              <a:rPr lang="en-GB" dirty="0" smtClean="0"/>
              <a:t>management</a:t>
            </a:r>
          </a:p>
          <a:p>
            <a:r>
              <a:rPr lang="en-GB" dirty="0" smtClean="0"/>
              <a:t>Efficient data management </a:t>
            </a:r>
            <a:r>
              <a:rPr lang="en-GB" dirty="0" smtClean="0"/>
              <a:t>--&gt; </a:t>
            </a:r>
            <a:r>
              <a:rPr lang="en-GB" dirty="0" smtClean="0"/>
              <a:t>reduced costs</a:t>
            </a:r>
          </a:p>
          <a:p>
            <a:pPr lvl="1"/>
            <a:endParaRPr lang="en-GB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3D7C27-1077-44CB-86A3-9B73665DC259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9538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1075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6"/>
          <p:cNvSpPr>
            <a:spLocks noChangeArrowheads="1"/>
          </p:cNvSpPr>
          <p:nvPr/>
        </p:nvSpPr>
        <p:spPr bwMode="auto">
          <a:xfrm>
            <a:off x="-612775" y="1836738"/>
            <a:ext cx="104409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http://</a:t>
            </a:r>
            <a:r>
              <a:rPr lang="en-US" sz="2800">
                <a:solidFill>
                  <a:srgbClr val="002060"/>
                </a:solidFill>
              </a:rPr>
              <a:t>ec.europa.eu/environment/marine</a:t>
            </a:r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11268" name="Rectangle 7"/>
          <p:cNvSpPr>
            <a:spLocks noChangeArrowheads="1"/>
          </p:cNvSpPr>
          <p:nvPr/>
        </p:nvSpPr>
        <p:spPr bwMode="auto">
          <a:xfrm>
            <a:off x="-468313" y="6165850"/>
            <a:ext cx="104409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solidFill>
                  <a:srgbClr val="FFFF00"/>
                </a:solidFill>
              </a:rPr>
              <a:t>Thank you for your attention!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68052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3200" b="1" dirty="0">
                <a:latin typeface="Calibri" pitchFamily="34" charset="0"/>
                <a:sym typeface="Wingdings" pitchFamily="2" charset="2"/>
              </a:rPr>
              <a:t>About the MSFD</a:t>
            </a:r>
          </a:p>
          <a:p>
            <a:pPr>
              <a:lnSpc>
                <a:spcPct val="150000"/>
              </a:lnSpc>
            </a:pPr>
            <a:r>
              <a:rPr lang="en-GB" sz="3200" b="1" dirty="0">
                <a:latin typeface="Calibri" pitchFamily="34" charset="0"/>
                <a:sym typeface="Wingdings" pitchFamily="2" charset="2"/>
              </a:rPr>
              <a:t>Reporting requirements</a:t>
            </a:r>
          </a:p>
          <a:p>
            <a:pPr>
              <a:lnSpc>
                <a:spcPct val="150000"/>
              </a:lnSpc>
            </a:pPr>
            <a:r>
              <a:rPr lang="en-GB" sz="3200" b="1" dirty="0">
                <a:latin typeface="Calibri" pitchFamily="34" charset="0"/>
                <a:sym typeface="Wingdings" pitchFamily="2" charset="2"/>
              </a:rPr>
              <a:t>Access to data from assessments </a:t>
            </a:r>
            <a:r>
              <a:rPr lang="en-GB" sz="3200" b="1" dirty="0" smtClean="0">
                <a:latin typeface="Calibri" pitchFamily="34" charset="0"/>
                <a:sym typeface="Wingdings" pitchFamily="2" charset="2"/>
              </a:rPr>
              <a:t>and monitoring</a:t>
            </a:r>
            <a:endParaRPr lang="en-GB" sz="3200" b="1" dirty="0">
              <a:latin typeface="Calibri" pitchFamily="34" charset="0"/>
              <a:sym typeface="Wingdings" pitchFamily="2" charset="2"/>
            </a:endParaRPr>
          </a:p>
          <a:p>
            <a:pPr>
              <a:lnSpc>
                <a:spcPct val="150000"/>
              </a:lnSpc>
            </a:pPr>
            <a:r>
              <a:rPr lang="en-GB" sz="3200" b="1" dirty="0">
                <a:latin typeface="Calibri" pitchFamily="34" charset="0"/>
                <a:sym typeface="Wingdings" pitchFamily="2" charset="2"/>
              </a:rPr>
              <a:t>Potential for use of EMODnet</a:t>
            </a:r>
          </a:p>
          <a:p>
            <a:pPr>
              <a:lnSpc>
                <a:spcPct val="150000"/>
              </a:lnSpc>
            </a:pPr>
            <a:r>
              <a:rPr lang="en-GB" sz="3200" b="1" dirty="0">
                <a:latin typeface="Calibri" pitchFamily="34" charset="0"/>
                <a:sym typeface="Wingdings" pitchFamily="2" charset="2"/>
              </a:rPr>
              <a:t>Wider Marine Knowledge perspectives</a:t>
            </a:r>
            <a:endParaRPr lang="en-GB" sz="2800" b="1" dirty="0">
              <a:latin typeface="Calibri" pitchFamily="34" charset="0"/>
              <a:sym typeface="Wingdings" pitchFamily="2" charset="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3D7C27-1077-44CB-86A3-9B73665DC259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991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68313" y="1052736"/>
            <a:ext cx="8229600" cy="1512962"/>
          </a:xfrm>
        </p:spPr>
        <p:txBody>
          <a:bodyPr/>
          <a:lstStyle/>
          <a:p>
            <a:pPr algn="ctr"/>
            <a:r>
              <a:rPr lang="en-GB" sz="2800" dirty="0">
                <a:solidFill>
                  <a:srgbClr val="006699"/>
                </a:solidFill>
                <a:latin typeface="Calibri" pitchFamily="34" charset="0"/>
              </a:rPr>
              <a:t>The Marine Strategy Framework Directive (2008)</a:t>
            </a:r>
            <a:br>
              <a:rPr lang="en-GB" sz="2800" dirty="0">
                <a:solidFill>
                  <a:srgbClr val="006699"/>
                </a:solidFill>
                <a:latin typeface="Calibri" pitchFamily="34" charset="0"/>
              </a:rPr>
            </a:br>
            <a:r>
              <a:rPr lang="en-GB" sz="2400" dirty="0" smtClean="0">
                <a:solidFill>
                  <a:srgbClr val="006699"/>
                </a:solidFill>
                <a:latin typeface="Calibri" pitchFamily="34" charset="0"/>
              </a:rPr>
              <a:t>EU’s </a:t>
            </a:r>
            <a:r>
              <a:rPr lang="en-GB" sz="2400" dirty="0">
                <a:solidFill>
                  <a:srgbClr val="006699"/>
                </a:solidFill>
                <a:latin typeface="Calibri" pitchFamily="34" charset="0"/>
              </a:rPr>
              <a:t>legal instrument for the protection of our seas</a:t>
            </a:r>
            <a:endParaRPr lang="en-US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3D7C27-1077-44CB-86A3-9B73665DC259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250825" y="2565847"/>
            <a:ext cx="8497888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54013" indent="-354013" algn="just" eaLnBrk="1" hangingPunct="1">
              <a:spcBef>
                <a:spcPct val="0"/>
              </a:spcBef>
              <a:buFont typeface="Wingdings" pitchFamily="2" charset="2"/>
              <a:buChar char="q"/>
              <a:tabLst>
                <a:tab pos="174625" algn="l"/>
              </a:tabLst>
            </a:pPr>
            <a:r>
              <a:rPr lang="en-GB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Overall objective: achieve or maintain </a:t>
            </a:r>
            <a:r>
              <a:rPr lang="en-GB" u="sng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Good Environmental Status</a:t>
            </a:r>
            <a:r>
              <a:rPr lang="en-GB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(GES) of all EU marine waters </a:t>
            </a:r>
            <a:r>
              <a:rPr lang="en-GB" u="sng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by 2020</a:t>
            </a:r>
            <a:r>
              <a:rPr lang="en-GB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.</a:t>
            </a:r>
          </a:p>
          <a:p>
            <a:pPr marL="354013" indent="-354013" algn="just" eaLnBrk="1" hangingPunct="1">
              <a:spcBef>
                <a:spcPct val="0"/>
              </a:spcBef>
              <a:buFont typeface="Wingdings" pitchFamily="2" charset="2"/>
              <a:buNone/>
              <a:tabLst>
                <a:tab pos="174625" algn="l"/>
              </a:tabLst>
            </a:pPr>
            <a:endParaRPr lang="en-GB" sz="2500" dirty="0" smtClean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4355977" y="3429001"/>
            <a:ext cx="4608512" cy="3168352"/>
            <a:chOff x="1691680" y="1340768"/>
            <a:chExt cx="5832648" cy="3600400"/>
          </a:xfrm>
        </p:grpSpPr>
        <p:sp>
          <p:nvSpPr>
            <p:cNvPr id="8" name="Trapezoid 7"/>
            <p:cNvSpPr/>
            <p:nvPr/>
          </p:nvSpPr>
          <p:spPr>
            <a:xfrm>
              <a:off x="1691680" y="1340768"/>
              <a:ext cx="5832648" cy="1224136"/>
            </a:xfrm>
            <a:prstGeom prst="trapezoid">
              <a:avLst>
                <a:gd name="adj" fmla="val 142581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" name="TextBox 6"/>
            <p:cNvSpPr txBox="1"/>
            <p:nvPr/>
          </p:nvSpPr>
          <p:spPr>
            <a:xfrm>
              <a:off x="2654870" y="1546503"/>
              <a:ext cx="3816425" cy="1084213"/>
            </a:xfrm>
            <a:prstGeom prst="rect">
              <a:avLst/>
            </a:prstGeom>
            <a:no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GB" sz="14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Overarching Goal: </a:t>
              </a:r>
              <a:endParaRPr lang="en-GB" sz="1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  <a:p>
              <a:pPr algn="ctr">
                <a:defRPr/>
              </a:pPr>
              <a:r>
                <a:rPr lang="en-GB" sz="14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Achieve GES of EU’s Marine Waters by 2020</a:t>
              </a:r>
              <a:endParaRPr lang="en-GB" sz="1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  <a:p>
              <a:pPr>
                <a:defRPr/>
              </a:pPr>
              <a:endParaRPr lang="en-GB" sz="14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691680" y="2708920"/>
              <a:ext cx="1800200" cy="2232248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707904" y="2708920"/>
              <a:ext cx="1800200" cy="2232248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724128" y="2708920"/>
              <a:ext cx="1800200" cy="2232248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" name="TextBox 10"/>
            <p:cNvSpPr txBox="1"/>
            <p:nvPr/>
          </p:nvSpPr>
          <p:spPr>
            <a:xfrm>
              <a:off x="1835695" y="2996953"/>
              <a:ext cx="1440162" cy="1818680"/>
            </a:xfrm>
            <a:prstGeom prst="rect">
              <a:avLst/>
            </a:prstGeom>
            <a:no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GB" sz="14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Protected </a:t>
              </a:r>
              <a:endParaRPr lang="en-GB" sz="1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  <a:p>
              <a:pPr algn="ctr">
                <a:defRPr/>
              </a:pPr>
              <a:r>
                <a:rPr lang="en-GB" sz="14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Ecosystems</a:t>
              </a:r>
              <a:endParaRPr lang="en-GB" sz="1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  <a:p>
              <a:pPr algn="ctr">
                <a:defRPr/>
              </a:pPr>
              <a:r>
                <a:rPr lang="en-GB" sz="14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 </a:t>
              </a:r>
              <a:endParaRPr lang="en-GB" sz="1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  <a:p>
              <a:pPr algn="ctr">
                <a:defRPr/>
              </a:pPr>
              <a:r>
                <a:rPr lang="en-GB" sz="14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 Clean, healthy, productive seas</a:t>
              </a:r>
              <a:endParaRPr lang="en-GB" sz="1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" name="TextBox 11"/>
            <p:cNvSpPr txBox="1"/>
            <p:nvPr/>
          </p:nvSpPr>
          <p:spPr>
            <a:xfrm>
              <a:off x="3851920" y="2996953"/>
              <a:ext cx="1440162" cy="1818680"/>
            </a:xfrm>
            <a:prstGeom prst="rect">
              <a:avLst/>
            </a:prstGeom>
            <a:no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GB" sz="14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Sustainable Uses</a:t>
              </a:r>
            </a:p>
            <a:p>
              <a:pPr algn="ctr">
                <a:defRPr/>
              </a:pPr>
              <a:endParaRPr lang="en-GB" sz="1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  <a:p>
              <a:pPr algn="ctr">
                <a:spcAft>
                  <a:spcPts val="0"/>
                </a:spcAft>
                <a:defRPr/>
              </a:pPr>
              <a:r>
                <a:rPr lang="en-GB" sz="1400" dirty="0" smtClean="0">
                  <a:solidFill>
                    <a:schemeClr val="bg1"/>
                  </a:solidFill>
                  <a:latin typeface="Calibri" pitchFamily="34" charset="0"/>
                  <a:ea typeface="Calibri"/>
                  <a:cs typeface="Calibri" pitchFamily="34" charset="0"/>
                </a:rPr>
                <a:t>of Europe’s marine resources</a:t>
              </a:r>
            </a:p>
            <a:p>
              <a:pPr algn="ctr">
                <a:defRPr/>
              </a:pPr>
              <a:endParaRPr lang="en-GB" sz="14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" name="TextBox 12"/>
            <p:cNvSpPr txBox="1"/>
            <p:nvPr/>
          </p:nvSpPr>
          <p:spPr>
            <a:xfrm>
              <a:off x="5868144" y="2996953"/>
              <a:ext cx="1440162" cy="1818680"/>
            </a:xfrm>
            <a:prstGeom prst="rect">
              <a:avLst/>
            </a:prstGeom>
            <a:no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1400" b="1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Common </a:t>
              </a:r>
              <a:endParaRPr lang="en-GB" sz="14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  <a:p>
              <a:pPr algn="ctr">
                <a:defRPr/>
              </a:pPr>
              <a:r>
                <a:rPr lang="en-GB" sz="1400" b="1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Approaches</a:t>
              </a:r>
              <a:endParaRPr lang="en-GB" sz="14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  <a:p>
              <a:pPr algn="ctr">
                <a:defRPr/>
              </a:pPr>
              <a:r>
                <a:rPr lang="en-GB" sz="1400" b="1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 </a:t>
              </a:r>
              <a:endParaRPr lang="en-GB" sz="14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  <a:p>
              <a:pPr algn="ctr">
                <a:defRPr/>
              </a:pPr>
              <a:r>
                <a:rPr lang="en-GB" sz="1400" b="1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 </a:t>
              </a:r>
              <a:r>
                <a:rPr lang="en-GB" sz="1400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Cooperation at the EU and regional level 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07505" y="5233119"/>
            <a:ext cx="42484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4013" indent="-354013" algn="just">
              <a:spcBef>
                <a:spcPts val="0"/>
              </a:spcBef>
              <a:spcAft>
                <a:spcPts val="0"/>
              </a:spcAft>
              <a:buClr>
                <a:srgbClr val="9F7136"/>
              </a:buClr>
              <a:buFont typeface="Wingdings" pitchFamily="2" charset="2"/>
              <a:buChar char="q"/>
              <a:tabLst>
                <a:tab pos="174625" algn="l"/>
              </a:tabLst>
              <a:defRPr/>
            </a:pPr>
            <a:r>
              <a:rPr lang="en-GB" sz="1800" b="1" u="sng" dirty="0">
                <a:solidFill>
                  <a:srgbClr val="1C1C1C"/>
                </a:solidFill>
                <a:latin typeface="Calibri" pitchFamily="34" charset="0"/>
                <a:ea typeface="Times New Roman"/>
                <a:cs typeface="Calibri" pitchFamily="34" charset="0"/>
              </a:rPr>
              <a:t>Regional approach</a:t>
            </a:r>
            <a:r>
              <a:rPr lang="en-GB" sz="1800" b="1" dirty="0">
                <a:solidFill>
                  <a:srgbClr val="1C1C1C"/>
                </a:solidFill>
                <a:latin typeface="Calibri" pitchFamily="34" charset="0"/>
                <a:ea typeface="Times New Roman"/>
                <a:cs typeface="Calibri" pitchFamily="34" charset="0"/>
              </a:rPr>
              <a:t> to implementation, through establishment of Marine Regions and </a:t>
            </a:r>
            <a:r>
              <a:rPr lang="en-GB" sz="1800" b="1" dirty="0" smtClean="0">
                <a:solidFill>
                  <a:srgbClr val="1C1C1C"/>
                </a:solidFill>
                <a:latin typeface="Calibri" pitchFamily="34" charset="0"/>
                <a:ea typeface="Times New Roman"/>
                <a:cs typeface="Calibri" pitchFamily="34" charset="0"/>
              </a:rPr>
              <a:t>Sub-regions</a:t>
            </a:r>
            <a:endParaRPr lang="en-GB" sz="7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07504" y="3577356"/>
            <a:ext cx="424847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54013" indent="-354013" algn="just">
              <a:buClr>
                <a:srgbClr val="9F7136"/>
              </a:buClr>
              <a:buFont typeface="Wingdings" pitchFamily="2" charset="2"/>
              <a:buChar char="q"/>
              <a:tabLst>
                <a:tab pos="174625" algn="l"/>
              </a:tabLst>
            </a:pPr>
            <a:r>
              <a:rPr lang="en-GB" sz="1800" b="1" dirty="0">
                <a:solidFill>
                  <a:srgbClr val="1C1C1C"/>
                </a:solidFill>
                <a:latin typeface="Calibri" pitchFamily="34" charset="0"/>
              </a:rPr>
              <a:t>Adoption of an </a:t>
            </a:r>
            <a:r>
              <a:rPr lang="en-GB" sz="1800" b="1" u="sng" dirty="0">
                <a:solidFill>
                  <a:srgbClr val="1C1C1C"/>
                </a:solidFill>
                <a:latin typeface="Calibri" pitchFamily="34" charset="0"/>
              </a:rPr>
              <a:t>ecosystem-based and integrated approach</a:t>
            </a:r>
            <a:r>
              <a:rPr lang="en-GB" sz="1800" b="1" dirty="0">
                <a:solidFill>
                  <a:srgbClr val="1C1C1C"/>
                </a:solidFill>
                <a:latin typeface="Calibri" pitchFamily="34" charset="0"/>
              </a:rPr>
              <a:t> to the management of all human activities which have an impact on the marine </a:t>
            </a:r>
            <a:r>
              <a:rPr lang="en-GB" sz="1800" b="1" dirty="0" smtClean="0">
                <a:solidFill>
                  <a:srgbClr val="1C1C1C"/>
                </a:solidFill>
                <a:latin typeface="Calibri" pitchFamily="34" charset="0"/>
              </a:rPr>
              <a:t>environment</a:t>
            </a:r>
            <a:endParaRPr lang="en-GB" sz="1800" b="1" dirty="0">
              <a:solidFill>
                <a:srgbClr val="1C1C1C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13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>
                <a:latin typeface="Verdana" pitchFamily="34" charset="0"/>
                <a:ea typeface="Verdana" pitchFamily="34" charset="0"/>
                <a:cs typeface="Verdana" pitchFamily="34" charset="0"/>
              </a:rPr>
              <a:t>Implementation Steps</a:t>
            </a:r>
            <a:endParaRPr lang="en-US" sz="4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3D7C27-1077-44CB-86A3-9B73665DC259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5508104" y="2132856"/>
            <a:ext cx="2952750" cy="4576604"/>
            <a:chOff x="5868144" y="908720"/>
            <a:chExt cx="2952328" cy="4577629"/>
          </a:xfrm>
        </p:grpSpPr>
        <p:sp>
          <p:nvSpPr>
            <p:cNvPr id="7" name="Rounded Rectangle 6"/>
            <p:cNvSpPr/>
            <p:nvPr/>
          </p:nvSpPr>
          <p:spPr>
            <a:xfrm>
              <a:off x="5868144" y="1269164"/>
              <a:ext cx="2952328" cy="4176060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939572" y="1628019"/>
              <a:ext cx="2809473" cy="38583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177800" indent="-177800">
                <a:spcBef>
                  <a:spcPts val="1000"/>
                </a:spcBef>
                <a:buFont typeface="Arial" pitchFamily="34" charset="0"/>
                <a:buChar char="•"/>
                <a:defRPr/>
              </a:pPr>
              <a:r>
                <a:rPr lang="en-GB" sz="1450" b="1" i="1" dirty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Initial assessment (IA)</a:t>
              </a:r>
              <a:r>
                <a:rPr lang="en-GB" sz="1450" b="1" dirty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 of current environmental status of MS waters </a:t>
              </a:r>
            </a:p>
            <a:p>
              <a:pPr marL="177800" indent="-177800">
                <a:spcBef>
                  <a:spcPts val="1000"/>
                </a:spcBef>
                <a:buFont typeface="Arial" pitchFamily="34" charset="0"/>
                <a:buChar char="•"/>
                <a:defRPr/>
              </a:pPr>
              <a:r>
                <a:rPr lang="en-GB" sz="1450" b="1" i="1" dirty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Determination</a:t>
              </a:r>
              <a:r>
                <a:rPr lang="en-GB" sz="1450" b="1" dirty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 of GES</a:t>
              </a:r>
            </a:p>
            <a:p>
              <a:pPr marL="177800" indent="-177800">
                <a:spcBef>
                  <a:spcPts val="1000"/>
                </a:spcBef>
                <a:buFont typeface="Arial" pitchFamily="34" charset="0"/>
                <a:buChar char="•"/>
                <a:defRPr/>
              </a:pPr>
              <a:r>
                <a:rPr lang="en-GB" sz="1450" b="1" dirty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Establishment of environmental </a:t>
              </a:r>
              <a:r>
                <a:rPr lang="en-GB" sz="1450" b="1" i="1" dirty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targets</a:t>
              </a:r>
              <a:r>
                <a:rPr lang="en-GB" sz="1450" b="1" dirty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 and associated </a:t>
              </a:r>
              <a:r>
                <a:rPr lang="en-GB" sz="1450" b="1" i="1" dirty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indicators</a:t>
              </a:r>
              <a:endParaRPr lang="en-GB" sz="145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endParaRPr>
            </a:p>
            <a:p>
              <a:pPr marL="177800" indent="-177800">
                <a:spcBef>
                  <a:spcPts val="1000"/>
                </a:spcBef>
                <a:buFont typeface="Arial" pitchFamily="34" charset="0"/>
                <a:buChar char="•"/>
                <a:defRPr/>
              </a:pPr>
              <a:r>
                <a:rPr lang="en-GB" sz="1450" b="1" i="1" dirty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Monitoring programme</a:t>
              </a:r>
              <a:r>
                <a:rPr lang="en-GB" sz="1450" b="1" dirty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 for ongoing assessment and regular updating of targets</a:t>
              </a:r>
            </a:p>
            <a:p>
              <a:pPr marL="177800" indent="-177800">
                <a:spcBef>
                  <a:spcPts val="1000"/>
                </a:spcBef>
                <a:buFont typeface="Arial" pitchFamily="34" charset="0"/>
                <a:buChar char="•"/>
                <a:defRPr/>
              </a:pPr>
              <a:r>
                <a:rPr lang="en-GB" sz="1450" b="1" i="1" dirty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Programme of measures </a:t>
              </a:r>
              <a:r>
                <a:rPr lang="en-GB" sz="1450" b="1" dirty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to achieve or maintain GES</a:t>
              </a:r>
            </a:p>
            <a:p>
              <a:pPr marL="177800" indent="-177800">
                <a:spcBef>
                  <a:spcPts val="1000"/>
                </a:spcBef>
                <a:buFont typeface="Arial" pitchFamily="34" charset="0"/>
                <a:buChar char="•"/>
                <a:defRPr/>
              </a:pPr>
              <a:r>
                <a:rPr lang="en-GB" sz="1450" b="1" i="1" dirty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Review</a:t>
              </a:r>
              <a:r>
                <a:rPr lang="en-GB" sz="1450" b="1" dirty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 of the different </a:t>
              </a:r>
              <a:r>
                <a:rPr lang="en-GB" sz="1450" b="1" dirty="0" smtClean="0">
                  <a:solidFill>
                    <a:schemeClr val="accent2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steps every six years</a:t>
              </a:r>
              <a:endParaRPr lang="en-GB" sz="145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" name="TextBox 6"/>
            <p:cNvSpPr txBox="1">
              <a:spLocks noChangeArrowheads="1"/>
            </p:cNvSpPr>
            <p:nvPr/>
          </p:nvSpPr>
          <p:spPr bwMode="auto">
            <a:xfrm>
              <a:off x="6300192" y="908720"/>
              <a:ext cx="1584176" cy="584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sz="1600" b="1" dirty="0">
                  <a:solidFill>
                    <a:schemeClr val="accent1">
                      <a:lumMod val="10000"/>
                    </a:schemeClr>
                  </a:solidFill>
                  <a:latin typeface="Calibri" pitchFamily="34" charset="0"/>
                </a:rPr>
                <a:t>Main steps of a Marine Strategy:</a:t>
              </a:r>
            </a:p>
          </p:txBody>
        </p:sp>
      </p:grp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138852747"/>
              </p:ext>
            </p:extLst>
          </p:nvPr>
        </p:nvGraphicFramePr>
        <p:xfrm>
          <a:off x="0" y="2132856"/>
          <a:ext cx="5508104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0515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7" t="4845" r="6630" b="42085"/>
          <a:stretch/>
        </p:blipFill>
        <p:spPr>
          <a:xfrm>
            <a:off x="3347864" y="595070"/>
            <a:ext cx="5800298" cy="4490114"/>
          </a:xfrm>
          <a:prstGeom prst="rect">
            <a:avLst/>
          </a:prstGeom>
        </p:spPr>
      </p:pic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61504" y="4797152"/>
            <a:ext cx="4026919" cy="935038"/>
          </a:xfrm>
        </p:spPr>
        <p:txBody>
          <a:bodyPr/>
          <a:lstStyle/>
          <a:p>
            <a:r>
              <a:rPr lang="en-GB" sz="1800" dirty="0" smtClean="0"/>
              <a:t>Draft map 25 October 2012</a:t>
            </a:r>
          </a:p>
        </p:txBody>
      </p:sp>
      <p:pic>
        <p:nvPicPr>
          <p:cNvPr id="10243" name="Picture 15" descr="Logo MSF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6021388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95412" y="836712"/>
            <a:ext cx="2592412" cy="1368152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1C1C1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1C1C1C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1C1C1C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1C1C1C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1C1C1C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1C1C1C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1C1C1C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1C1C1C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1C1C1C"/>
                </a:solidFill>
                <a:latin typeface="Tahoma" pitchFamily="34" charset="0"/>
              </a:defRPr>
            </a:lvl9pPr>
          </a:lstStyle>
          <a:p>
            <a:pPr algn="ctr">
              <a:defRPr/>
            </a:pPr>
            <a:r>
              <a:rPr lang="en-GB" sz="2800" dirty="0" smtClean="0">
                <a:solidFill>
                  <a:schemeClr val="accent2">
                    <a:lumMod val="75000"/>
                  </a:schemeClr>
                </a:solidFill>
              </a:rPr>
              <a:t>MSFD regions and subregions</a:t>
            </a:r>
            <a:endParaRPr lang="en-GB" sz="2200" dirty="0" smtClean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 bwMode="auto">
          <a:xfrm>
            <a:off x="0" y="5661248"/>
            <a:ext cx="9144000" cy="11919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20000"/>
              </a:spcBef>
              <a:buClr>
                <a:srgbClr val="3F9C35"/>
              </a:buClr>
              <a:buSzPct val="130000"/>
              <a:buFont typeface="Arial" pitchFamily="34" charset="0"/>
              <a:buChar char="•"/>
              <a:defRPr/>
            </a:pPr>
            <a:r>
              <a:rPr lang="en-GB" sz="2000" dirty="0" smtClean="0"/>
              <a:t>GES is determined at Region or Subregion level (Art. 3.5)</a:t>
            </a:r>
          </a:p>
          <a:p>
            <a:pPr>
              <a:spcBef>
                <a:spcPct val="20000"/>
              </a:spcBef>
              <a:buClr>
                <a:srgbClr val="3F9C35"/>
              </a:buClr>
              <a:buSzPct val="130000"/>
              <a:buFont typeface="Arial" pitchFamily="34" charset="0"/>
              <a:buChar char="•"/>
              <a:defRPr/>
            </a:pPr>
            <a:r>
              <a:rPr lang="en-GB" sz="2000" dirty="0" smtClean="0"/>
              <a:t>Coherent, coordinated and common approaches (Art. 5.2)</a:t>
            </a:r>
          </a:p>
          <a:p>
            <a:pPr>
              <a:spcBef>
                <a:spcPct val="20000"/>
              </a:spcBef>
              <a:buClr>
                <a:srgbClr val="3F9C35"/>
              </a:buClr>
              <a:buSzPct val="130000"/>
              <a:buFont typeface="Arial" pitchFamily="34" charset="0"/>
              <a:buChar char="•"/>
              <a:defRPr/>
            </a:pPr>
            <a:r>
              <a:rPr lang="en-GB" sz="2000" dirty="0" smtClean="0"/>
              <a:t>Achieved through Regional Sea Conventions (Art. 6) &amp; CIS</a:t>
            </a:r>
          </a:p>
        </p:txBody>
      </p:sp>
      <p:sp>
        <p:nvSpPr>
          <p:cNvPr id="9" name="Rectangle 8"/>
          <p:cNvSpPr/>
          <p:nvPr/>
        </p:nvSpPr>
        <p:spPr>
          <a:xfrm>
            <a:off x="179388" y="188640"/>
            <a:ext cx="8137028" cy="461665"/>
          </a:xfrm>
          <a:prstGeom prst="rect">
            <a:avLst/>
          </a:prstGeom>
          <a:solidFill>
            <a:srgbClr val="FF9999"/>
          </a:solidFill>
        </p:spPr>
        <p:txBody>
          <a:bodyPr wrap="square">
            <a:spAutoFit/>
          </a:bodyPr>
          <a:lstStyle/>
          <a:p>
            <a:pPr marL="166688">
              <a:lnSpc>
                <a:spcPct val="80000"/>
              </a:lnSpc>
              <a:defRPr/>
            </a:pPr>
            <a:r>
              <a:rPr lang="en-GB" sz="3000" b="1" dirty="0">
                <a:solidFill>
                  <a:schemeClr val="accent2"/>
                </a:solidFill>
                <a:latin typeface="+mj-lt"/>
              </a:rPr>
              <a:t>Regional </a:t>
            </a:r>
            <a:r>
              <a:rPr lang="en-GB" sz="3000" b="1" dirty="0" smtClean="0">
                <a:solidFill>
                  <a:schemeClr val="accent2"/>
                </a:solidFill>
                <a:latin typeface="+mj-lt"/>
              </a:rPr>
              <a:t>approach and coordination</a:t>
            </a:r>
            <a:endParaRPr lang="en-GB" sz="3000" b="1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11" name="Picture 10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2" t="57404" r="35989"/>
          <a:stretch/>
        </p:blipFill>
        <p:spPr>
          <a:xfrm>
            <a:off x="-29367" y="2348880"/>
            <a:ext cx="3521247" cy="331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238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GB" dirty="0">
                <a:solidFill>
                  <a:srgbClr val="006699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2012 reporting requirements</a:t>
            </a:r>
            <a:endParaRPr lang="en-GB" dirty="0">
              <a:solidFill>
                <a:srgbClr val="006699"/>
              </a:solidFill>
              <a:latin typeface="Verdana" pitchFamily="34" charset="0"/>
              <a:ea typeface="Verdana" pitchFamily="34" charset="0"/>
              <a:cs typeface="Verdana" pitchFamily="34" charset="0"/>
              <a:sym typeface="Wingdings" pitchFamily="2" charset="2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68052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dirty="0">
                <a:latin typeface="Calibri" pitchFamily="34" charset="0"/>
                <a:sym typeface="Wingdings" pitchFamily="2" charset="2"/>
              </a:rPr>
              <a:t>Article 8 – Initial assessment of MS marine waters</a:t>
            </a:r>
          </a:p>
          <a:p>
            <a:pPr lvl="1">
              <a:lnSpc>
                <a:spcPct val="90000"/>
              </a:lnSpc>
            </a:pPr>
            <a:r>
              <a:rPr lang="en-GB" sz="2800" dirty="0">
                <a:latin typeface="Calibri" pitchFamily="34" charset="0"/>
                <a:sym typeface="Wingdings" pitchFamily="2" charset="2"/>
              </a:rPr>
              <a:t>Characteristics and status of MS marine waters, based on Annex III, Table 1</a:t>
            </a:r>
          </a:p>
          <a:p>
            <a:pPr lvl="1">
              <a:lnSpc>
                <a:spcPct val="90000"/>
              </a:lnSpc>
            </a:pPr>
            <a:r>
              <a:rPr lang="en-GB" sz="2800" dirty="0">
                <a:latin typeface="Calibri" pitchFamily="34" charset="0"/>
                <a:sym typeface="Wingdings" pitchFamily="2" charset="2"/>
              </a:rPr>
              <a:t>Analysis of pressures and impacts, based on Annex III, Table 2</a:t>
            </a:r>
          </a:p>
          <a:p>
            <a:pPr lvl="1">
              <a:lnSpc>
                <a:spcPct val="90000"/>
              </a:lnSpc>
            </a:pPr>
            <a:r>
              <a:rPr lang="en-GB" sz="2800" dirty="0">
                <a:latin typeface="Calibri" pitchFamily="34" charset="0"/>
                <a:sym typeface="Wingdings" pitchFamily="2" charset="2"/>
              </a:rPr>
              <a:t>An economic &amp; social analysis, and cost of degradation</a:t>
            </a:r>
            <a:endParaRPr lang="en-GB" sz="2800" i="1" dirty="0">
              <a:latin typeface="Calibri" pitchFamily="34" charset="0"/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GB" dirty="0">
                <a:latin typeface="Calibri" pitchFamily="34" charset="0"/>
                <a:sym typeface="Wingdings" pitchFamily="2" charset="2"/>
              </a:rPr>
              <a:t>Article 9 - Determination of GES</a:t>
            </a:r>
          </a:p>
          <a:p>
            <a:pPr lvl="1">
              <a:lnSpc>
                <a:spcPct val="90000"/>
              </a:lnSpc>
            </a:pPr>
            <a:r>
              <a:rPr lang="en-GB" sz="2800" dirty="0">
                <a:latin typeface="Calibri" pitchFamily="34" charset="0"/>
                <a:sym typeface="Wingdings" pitchFamily="2" charset="2"/>
              </a:rPr>
              <a:t>Based on GES Descriptors (Annex I) and GES criteria (Decision 2010)</a:t>
            </a:r>
            <a:endParaRPr lang="en-GB" sz="2800" i="1" dirty="0">
              <a:latin typeface="Calibri" pitchFamily="34" charset="0"/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GB" dirty="0">
                <a:latin typeface="Calibri" pitchFamily="34" charset="0"/>
                <a:sym typeface="Wingdings" pitchFamily="2" charset="2"/>
              </a:rPr>
              <a:t>Article 10 – Series of environmental targets and associated indicators</a:t>
            </a:r>
          </a:p>
          <a:p>
            <a:pPr>
              <a:lnSpc>
                <a:spcPct val="150000"/>
              </a:lnSpc>
            </a:pPr>
            <a:endParaRPr lang="en-GB" b="1" dirty="0">
              <a:latin typeface="Calibri" pitchFamily="34" charset="0"/>
              <a:sym typeface="Wingdings" pitchFamily="2" charset="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3D7C27-1077-44CB-86A3-9B73665DC259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8694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115888"/>
            <a:ext cx="7931150" cy="936625"/>
          </a:xfrm>
        </p:spPr>
        <p:txBody>
          <a:bodyPr/>
          <a:lstStyle/>
          <a:p>
            <a:pPr algn="ctr" eaLnBrk="1" hangingPunct="1"/>
            <a:r>
              <a:rPr lang="en-US" sz="3200" smtClean="0">
                <a:solidFill>
                  <a:srgbClr val="006699"/>
                </a:solidFill>
                <a:latin typeface="Calibri" pitchFamily="34" charset="0"/>
              </a:rPr>
              <a:t> Annex III, </a:t>
            </a:r>
            <a:r>
              <a:rPr lang="en-GB" sz="3200" smtClean="0">
                <a:solidFill>
                  <a:srgbClr val="006699"/>
                </a:solidFill>
                <a:latin typeface="Calibri" pitchFamily="34" charset="0"/>
              </a:rPr>
              <a:t>Table 1</a:t>
            </a:r>
            <a:br>
              <a:rPr lang="en-GB" sz="3200" smtClean="0">
                <a:solidFill>
                  <a:srgbClr val="006699"/>
                </a:solidFill>
                <a:latin typeface="Calibri" pitchFamily="34" charset="0"/>
              </a:rPr>
            </a:br>
            <a:r>
              <a:rPr lang="en-GB" sz="3200" smtClean="0">
                <a:solidFill>
                  <a:srgbClr val="006699"/>
                </a:solidFill>
                <a:latin typeface="Calibri" pitchFamily="34" charset="0"/>
              </a:rPr>
              <a:t>Characteristics of marine waters</a:t>
            </a:r>
          </a:p>
        </p:txBody>
      </p:sp>
      <p:graphicFrame>
        <p:nvGraphicFramePr>
          <p:cNvPr id="43044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966544"/>
              </p:ext>
            </p:extLst>
          </p:nvPr>
        </p:nvGraphicFramePr>
        <p:xfrm>
          <a:off x="323850" y="1063625"/>
          <a:ext cx="8351838" cy="5516566"/>
        </p:xfrm>
        <a:graphic>
          <a:graphicData uri="http://schemas.openxmlformats.org/drawingml/2006/table">
            <a:tbl>
              <a:tblPr/>
              <a:tblGrid>
                <a:gridCol w="1805802"/>
                <a:gridCol w="6546036"/>
              </a:tblGrid>
              <a:tr h="3679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Calibri" pitchFamily="34" charset="0"/>
                        </a:rPr>
                        <a:t>Features</a:t>
                      </a:r>
                    </a:p>
                  </a:txBody>
                  <a:tcPr marL="89978" marR="89978" marT="46797" marB="467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Calibri" pitchFamily="34" charset="0"/>
                        </a:rPr>
                        <a:t>Topics</a:t>
                      </a:r>
                    </a:p>
                  </a:txBody>
                  <a:tcPr marL="89978" marR="89978" marT="46797" marB="467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642301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Physical and chemical features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9978" marR="89978" marT="46797" marB="467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Topography, bathymetry, temperature, ice cover, salinity, currents, wave action, upwelling, mixing, residence time, turbidity</a:t>
                      </a:r>
                    </a:p>
                  </a:txBody>
                  <a:tcPr marL="89978" marR="89978" marT="46797" marB="467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</a:tr>
              <a:tr h="420778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9990" marR="89990" marT="46791" marB="4679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Nutrients, oxygen, pH, pCO</a:t>
                      </a:r>
                      <a:r>
                        <a:rPr kumimoji="0" lang="en-GB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9978" marR="89978" marT="46797" marB="467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</a:tr>
              <a:tr h="42077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Habitat types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9978" marR="89978" marT="46797" marB="467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Predominant seabed &amp; water column habitats</a:t>
                      </a:r>
                    </a:p>
                  </a:txBody>
                  <a:tcPr marL="89978" marR="89978" marT="46797" marB="467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</a:tr>
              <a:tr h="37155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Special habitat types</a:t>
                      </a:r>
                    </a:p>
                  </a:txBody>
                  <a:tcPr marL="89978" marR="89978" marT="46797" marB="467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</a:tr>
              <a:tr h="420778"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Biological features</a:t>
                      </a:r>
                    </a:p>
                  </a:txBody>
                  <a:tcPr marL="91418" marR="91418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Biological communities of predominant habitats</a:t>
                      </a:r>
                    </a:p>
                  </a:txBody>
                  <a:tcPr marL="89978" marR="89978" marT="46797" marB="467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</a:tr>
              <a:tr h="37155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Fish</a:t>
                      </a:r>
                    </a:p>
                  </a:txBody>
                  <a:tcPr marL="89978" marR="89978" marT="46797" marB="467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</a:tr>
              <a:tr h="37155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Mammals and reptiles</a:t>
                      </a:r>
                    </a:p>
                  </a:txBody>
                  <a:tcPr marL="91418" marR="91418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</a:tr>
              <a:tr h="37155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Seabirds</a:t>
                      </a:r>
                    </a:p>
                  </a:txBody>
                  <a:tcPr marL="91418" marR="91418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</a:tr>
              <a:tr h="53986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Species protected by Directives &amp; Conventions</a:t>
                      </a:r>
                    </a:p>
                  </a:txBody>
                  <a:tcPr marL="91418" marR="91418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</a:tr>
              <a:tr h="47476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Non-indigenous &amp; genetically-modified species</a:t>
                      </a:r>
                    </a:p>
                  </a:txBody>
                  <a:tcPr marL="91418" marR="91418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</a:tr>
              <a:tr h="37155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Other features</a:t>
                      </a:r>
                    </a:p>
                  </a:txBody>
                  <a:tcPr marL="91418" marR="91418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Chemicals of concern</a:t>
                      </a:r>
                    </a:p>
                  </a:txBody>
                  <a:tcPr marL="91418" marR="91418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</a:tr>
              <a:tr h="37155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Other features/characteristics</a:t>
                      </a:r>
                    </a:p>
                  </a:txBody>
                  <a:tcPr marL="91418" marR="91418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43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5" descr="Logo MSF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6021388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115888"/>
            <a:ext cx="7931150" cy="936625"/>
          </a:xfrm>
        </p:spPr>
        <p:txBody>
          <a:bodyPr/>
          <a:lstStyle/>
          <a:p>
            <a:pPr algn="ctr" eaLnBrk="1" hangingPunct="1"/>
            <a:r>
              <a:rPr lang="en-US" sz="3200" smtClean="0">
                <a:solidFill>
                  <a:srgbClr val="006699"/>
                </a:solidFill>
                <a:latin typeface="Calibri" pitchFamily="34" charset="0"/>
              </a:rPr>
              <a:t> Annex III, </a:t>
            </a:r>
            <a:r>
              <a:rPr lang="en-GB" sz="3200" smtClean="0">
                <a:solidFill>
                  <a:srgbClr val="006699"/>
                </a:solidFill>
                <a:latin typeface="Calibri" pitchFamily="34" charset="0"/>
              </a:rPr>
              <a:t>Table 2</a:t>
            </a:r>
            <a:br>
              <a:rPr lang="en-GB" sz="3200" smtClean="0">
                <a:solidFill>
                  <a:srgbClr val="006699"/>
                </a:solidFill>
                <a:latin typeface="Calibri" pitchFamily="34" charset="0"/>
              </a:rPr>
            </a:br>
            <a:r>
              <a:rPr lang="en-GB" sz="3200" smtClean="0">
                <a:solidFill>
                  <a:srgbClr val="006699"/>
                </a:solidFill>
                <a:latin typeface="Calibri" pitchFamily="34" charset="0"/>
              </a:rPr>
              <a:t>Pressures and impacts</a:t>
            </a:r>
          </a:p>
        </p:txBody>
      </p:sp>
      <p:graphicFrame>
        <p:nvGraphicFramePr>
          <p:cNvPr id="44070" name="Group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298416"/>
              </p:ext>
            </p:extLst>
          </p:nvPr>
        </p:nvGraphicFramePr>
        <p:xfrm>
          <a:off x="539750" y="1052513"/>
          <a:ext cx="8001000" cy="5641982"/>
        </p:xfrm>
        <a:graphic>
          <a:graphicData uri="http://schemas.openxmlformats.org/drawingml/2006/table">
            <a:tbl>
              <a:tblPr/>
              <a:tblGrid>
                <a:gridCol w="2992438"/>
                <a:gridCol w="5008562"/>
              </a:tblGrid>
              <a:tr h="4825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Calibri" pitchFamily="34" charset="0"/>
                        </a:rPr>
                        <a:t>Pressure themes</a:t>
                      </a:r>
                    </a:p>
                  </a:txBody>
                  <a:tcPr marL="90000" marR="90000" marT="46793" marB="467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Calibri" pitchFamily="34" charset="0"/>
                        </a:rPr>
                        <a:t>Pressures</a:t>
                      </a:r>
                    </a:p>
                  </a:txBody>
                  <a:tcPr marL="90000" marR="90000" marT="46793" marB="467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3714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Physical loss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793" marB="467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Smothering, sealing</a:t>
                      </a:r>
                    </a:p>
                  </a:txBody>
                  <a:tcPr marL="90000" marR="90000" marT="46793" marB="467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</a:tr>
              <a:tr h="3714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Physical damage</a:t>
                      </a:r>
                    </a:p>
                  </a:txBody>
                  <a:tcPr marL="90000" marR="90000" marT="46793" marB="467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Siltation, abrasion, extraction</a:t>
                      </a:r>
                    </a:p>
                  </a:txBody>
                  <a:tcPr marL="90000" marR="90000" marT="46793" marB="467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</a:tr>
              <a:tr h="6428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Other physical disturbance</a:t>
                      </a:r>
                    </a:p>
                  </a:txBody>
                  <a:tcPr marL="90000" marR="90000" marT="46793" marB="467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Noise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Litter</a:t>
                      </a:r>
                    </a:p>
                  </a:txBody>
                  <a:tcPr marL="90000" marR="90000" marT="46793" marB="467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</a:tr>
              <a:tr h="642836"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Interference with hydrological processes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793" marB="467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Thermal regime changes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Salinity regime changes</a:t>
                      </a:r>
                    </a:p>
                  </a:txBody>
                  <a:tcPr marL="90000" marR="90000" marT="46793" marB="467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</a:tr>
              <a:tr h="9226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Contamination by hazardous substances</a:t>
                      </a:r>
                    </a:p>
                  </a:txBody>
                  <a:tcPr marL="90000" marR="90000" marT="46793" marB="467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Synthetic compounds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Non-synthetic compounds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Radio-nuclides</a:t>
                      </a:r>
                    </a:p>
                  </a:txBody>
                  <a:tcPr marL="90000" marR="90000" marT="46793" marB="467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</a:tr>
              <a:tr h="6428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Systematic or intentional release of substances</a:t>
                      </a:r>
                    </a:p>
                  </a:txBody>
                  <a:tcPr marL="90000" marR="90000" marT="46793" marB="467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e.g. CO</a:t>
                      </a:r>
                      <a:r>
                        <a:rPr kumimoji="0" lang="en-GB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storage, produced water</a:t>
                      </a:r>
                    </a:p>
                  </a:txBody>
                  <a:tcPr marL="90000" marR="90000" marT="46793" marB="467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</a:tr>
              <a:tr h="6428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Nutrient &amp; organic enrichment</a:t>
                      </a:r>
                    </a:p>
                  </a:txBody>
                  <a:tcPr marL="90000" marR="90000" marT="46793" marB="467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Inputs of N &amp; P-rich substances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Inputs of organic matter</a:t>
                      </a:r>
                    </a:p>
                  </a:txBody>
                  <a:tcPr marL="90000" marR="90000" marT="46793" marB="467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</a:tr>
              <a:tr h="9226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Biological disturbance</a:t>
                      </a:r>
                    </a:p>
                  </a:txBody>
                  <a:tcPr marL="90000" marR="90000" marT="46793" marB="467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Microbial pathogens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Non-indigenous species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Extraction of species (incl. by-catch)</a:t>
                      </a:r>
                    </a:p>
                  </a:txBody>
                  <a:tcPr marL="90000" marR="90000" marT="46793" marB="467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733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5" descr="Logo MSF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6021388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115888"/>
            <a:ext cx="7931150" cy="504825"/>
          </a:xfrm>
        </p:spPr>
        <p:txBody>
          <a:bodyPr/>
          <a:lstStyle/>
          <a:p>
            <a:pPr algn="ctr" eaLnBrk="1" hangingPunct="1"/>
            <a:r>
              <a:rPr lang="en-US" sz="3200" smtClean="0">
                <a:solidFill>
                  <a:srgbClr val="006699"/>
                </a:solidFill>
                <a:latin typeface="Calibri" pitchFamily="34" charset="0"/>
              </a:rPr>
              <a:t> Art. 8.1c - </a:t>
            </a:r>
            <a:r>
              <a:rPr lang="en-GB" sz="3200" smtClean="0">
                <a:solidFill>
                  <a:srgbClr val="006699"/>
                </a:solidFill>
                <a:latin typeface="Calibri" pitchFamily="34" charset="0"/>
              </a:rPr>
              <a:t>Marine uses and activities</a:t>
            </a:r>
          </a:p>
        </p:txBody>
      </p:sp>
      <p:graphicFrame>
        <p:nvGraphicFramePr>
          <p:cNvPr id="45101" name="Group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038233"/>
              </p:ext>
            </p:extLst>
          </p:nvPr>
        </p:nvGraphicFramePr>
        <p:xfrm>
          <a:off x="468313" y="620713"/>
          <a:ext cx="8280400" cy="6016680"/>
        </p:xfrm>
        <a:graphic>
          <a:graphicData uri="http://schemas.openxmlformats.org/drawingml/2006/table">
            <a:tbl>
              <a:tblPr/>
              <a:tblGrid>
                <a:gridCol w="2771775"/>
                <a:gridCol w="5508625"/>
              </a:tblGrid>
              <a:tr h="365751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Theme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Use/activity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49376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Energy production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Renewable energy generation (wind, wave &amp; tidal power)</a:t>
                      </a:r>
                    </a:p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Hydrocarbon extraction (oil &amp; gas)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</a:tr>
              <a:tr h="713219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Extraction of living resources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Fisheries incl. recreational fishing (fish &amp; shellfish)</a:t>
                      </a:r>
                    </a:p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Seaweed and other sea-based food harvesting</a:t>
                      </a:r>
                    </a:p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Extraction of genetic resources/bioprospecting/maerl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</a:tr>
              <a:tr h="713219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Extraction of non-living resources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Marine mining (sand, gravel, rock)</a:t>
                      </a:r>
                    </a:p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Dredging</a:t>
                      </a:r>
                    </a:p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Desalination/water abstraction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</a:tr>
              <a:tr h="274311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Food production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Aquaculture (fin-fish &amp; shellfish)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</a:tr>
              <a:tr h="713219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Land-based activities/industries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Industry (discharges, emissions)</a:t>
                      </a:r>
                    </a:p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Agriculture &amp; forestry (run-off,  emissions)</a:t>
                      </a:r>
                    </a:p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Urban (municipal waste water discharge)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</a:tr>
              <a:tr h="932673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Man-made structures (incl. construction phase)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Land claim, coastal defence</a:t>
                      </a:r>
                    </a:p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Port operations</a:t>
                      </a:r>
                    </a:p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Placement &amp; operation of offshore structures</a:t>
                      </a:r>
                    </a:p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Submarine cable &amp; pipeline operations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</a:tr>
              <a:tr h="49376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Military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Defence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operations</a:t>
                      </a:r>
                    </a:p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Dumping of unwanted munitions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</a:tr>
              <a:tr h="274311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Recreation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Tourism &amp; recreation incl. yachting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</a:tr>
              <a:tr h="274311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Research and survey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Marine research, survey &amp; educational activities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</a:tr>
              <a:tr h="274311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Transport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Shipping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CB"/>
                    </a:solidFill>
                  </a:tcPr>
                </a:tc>
              </a:tr>
              <a:tr h="49376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Waste disposal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Solid waste disposal incl. dredge material</a:t>
                      </a:r>
                    </a:p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Storage of gasses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47620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Custom Design 13">
      <a:dk1>
        <a:srgbClr val="000000"/>
      </a:dk1>
      <a:lt1>
        <a:srgbClr val="FFFFFF"/>
      </a:lt1>
      <a:dk2>
        <a:srgbClr val="1C1C1C"/>
      </a:dk2>
      <a:lt2>
        <a:srgbClr val="808080"/>
      </a:lt2>
      <a:accent1>
        <a:srgbClr val="FF9900"/>
      </a:accent1>
      <a:accent2>
        <a:srgbClr val="006C9A"/>
      </a:accent2>
      <a:accent3>
        <a:srgbClr val="FFFFFF"/>
      </a:accent3>
      <a:accent4>
        <a:srgbClr val="000000"/>
      </a:accent4>
      <a:accent5>
        <a:srgbClr val="FFCAAA"/>
      </a:accent5>
      <a:accent6>
        <a:srgbClr val="00618B"/>
      </a:accent6>
      <a:hlink>
        <a:srgbClr val="4E8750"/>
      </a:hlink>
      <a:folHlink>
        <a:srgbClr val="333333"/>
      </a:folHlink>
    </a:clrScheme>
    <a:fontScheme name="Custom Design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FF9900"/>
        </a:accent1>
        <a:accent2>
          <a:srgbClr val="006C9A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00618B"/>
        </a:accent6>
        <a:hlink>
          <a:srgbClr val="4E8750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3367</TotalTime>
  <Words>1008</Words>
  <Application>Microsoft Office PowerPoint</Application>
  <PresentationFormat>On-screen Show (4:3)</PresentationFormat>
  <Paragraphs>235</Paragraphs>
  <Slides>16</Slides>
  <Notes>11</Notes>
  <HiddenSlides>2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Default Design</vt:lpstr>
      <vt:lpstr>1_Custom Design</vt:lpstr>
      <vt:lpstr>Custom Design</vt:lpstr>
      <vt:lpstr>PowerPoint Presentation</vt:lpstr>
      <vt:lpstr>Outline</vt:lpstr>
      <vt:lpstr>The Marine Strategy Framework Directive (2008) EU’s legal instrument for the protection of our seas</vt:lpstr>
      <vt:lpstr>Implementation Steps</vt:lpstr>
      <vt:lpstr>Draft map 25 October 2012</vt:lpstr>
      <vt:lpstr>2012 reporting requirements</vt:lpstr>
      <vt:lpstr> Annex III, Table 1 Characteristics of marine waters</vt:lpstr>
      <vt:lpstr> Annex III, Table 2 Pressures and impacts</vt:lpstr>
      <vt:lpstr> Art. 8.1c - Marine uses and activities</vt:lpstr>
      <vt:lpstr>Need for data – synthesised into data products and assessments</vt:lpstr>
      <vt:lpstr>Potential role for EMODnet</vt:lpstr>
      <vt:lpstr>PowerPoint Presentation</vt:lpstr>
      <vt:lpstr>Possible scenarios for Member State data flows</vt:lpstr>
      <vt:lpstr>Issues to be addressed</vt:lpstr>
      <vt:lpstr>Marine Knowledge – future benefits?</vt:lpstr>
      <vt:lpstr>PowerPoint Presentation</vt:lpstr>
    </vt:vector>
  </TitlesOfParts>
  <Company>European Commission DG ENV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MSFD Biodiversity monitoring</dc:title>
  <dc:creator>David Connor</dc:creator>
  <cp:lastModifiedBy>CONNOR David (ENV)</cp:lastModifiedBy>
  <cp:revision>309</cp:revision>
  <dcterms:created xsi:type="dcterms:W3CDTF">2011-10-28T10:25:18Z</dcterms:created>
  <dcterms:modified xsi:type="dcterms:W3CDTF">2012-12-11T10:33:54Z</dcterms:modified>
</cp:coreProperties>
</file>