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66" r:id="rId4"/>
    <p:sldId id="259" r:id="rId5"/>
    <p:sldId id="260" r:id="rId6"/>
    <p:sldId id="267" r:id="rId7"/>
    <p:sldId id="263" r:id="rId8"/>
    <p:sldId id="265" r:id="rId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01B73D-D732-46DC-91E7-B93919B03D60}" type="doc">
      <dgm:prSet loTypeId="urn:microsoft.com/office/officeart/2005/8/layout/pyramid1" loCatId="pyramid" qsTypeId="urn:microsoft.com/office/officeart/2005/8/quickstyle/simple1" qsCatId="simple" csTypeId="urn:microsoft.com/office/officeart/2005/8/colors/accent1_3" csCatId="accent1" phldr="1"/>
      <dgm:spPr/>
    </dgm:pt>
    <dgm:pt modelId="{6373890D-E8A1-41B9-98EA-98D040E21F6A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GB" sz="1800" b="1" dirty="0">
              <a:solidFill>
                <a:schemeClr val="bg1"/>
              </a:solidFill>
            </a:rPr>
            <a:t/>
          </a:r>
          <a:br>
            <a:rPr lang="en-GB" sz="1800" b="1" dirty="0">
              <a:solidFill>
                <a:schemeClr val="bg1"/>
              </a:solidFill>
            </a:rPr>
          </a:br>
          <a:r>
            <a:rPr lang="en-GB" sz="1800" b="1" dirty="0">
              <a:solidFill>
                <a:schemeClr val="bg1"/>
              </a:solidFill>
            </a:rPr>
            <a:t>Assessment and Indicators</a:t>
          </a:r>
        </a:p>
      </dgm:t>
    </dgm:pt>
    <dgm:pt modelId="{AC521B8B-7614-44FA-8843-77A0EBF3137F}" type="parTrans" cxnId="{A16D163A-72A2-44F2-A7AE-CB920CC0CB9F}">
      <dgm:prSet/>
      <dgm:spPr/>
      <dgm:t>
        <a:bodyPr/>
        <a:lstStyle/>
        <a:p>
          <a:pPr algn="ctr"/>
          <a:endParaRPr lang="en-GB"/>
        </a:p>
      </dgm:t>
    </dgm:pt>
    <dgm:pt modelId="{2EB6EFC2-410E-4CF0-886F-77FDC792AF65}" type="sibTrans" cxnId="{A16D163A-72A2-44F2-A7AE-CB920CC0CB9F}">
      <dgm:prSet/>
      <dgm:spPr/>
      <dgm:t>
        <a:bodyPr/>
        <a:lstStyle/>
        <a:p>
          <a:pPr algn="ctr"/>
          <a:endParaRPr lang="en-GB"/>
        </a:p>
      </dgm:t>
    </dgm:pt>
    <dgm:pt modelId="{22E3627C-FA34-45C3-8692-87801E4AAF8C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GB" sz="1800" b="1" dirty="0" err="1"/>
            <a:t>Underying</a:t>
          </a:r>
          <a:r>
            <a:rPr lang="en-GB" sz="1800" b="1" dirty="0"/>
            <a:t> data </a:t>
          </a:r>
          <a:br>
            <a:rPr lang="en-GB" sz="1800" b="1" dirty="0"/>
          </a:br>
          <a:r>
            <a:rPr lang="en-GB" sz="1800" b="1" dirty="0"/>
            <a:t>(Data collections)</a:t>
          </a:r>
        </a:p>
      </dgm:t>
    </dgm:pt>
    <dgm:pt modelId="{632A2603-7CCC-47F1-9055-FD0905B35073}" type="parTrans" cxnId="{CBC2F07E-4281-467D-AE74-20D89B3729E8}">
      <dgm:prSet/>
      <dgm:spPr/>
      <dgm:t>
        <a:bodyPr/>
        <a:lstStyle/>
        <a:p>
          <a:pPr algn="ctr"/>
          <a:endParaRPr lang="en-GB"/>
        </a:p>
      </dgm:t>
    </dgm:pt>
    <dgm:pt modelId="{798D28B5-E53F-4E81-870B-94EE3B22C8F4}" type="sibTrans" cxnId="{CBC2F07E-4281-467D-AE74-20D89B3729E8}">
      <dgm:prSet/>
      <dgm:spPr/>
      <dgm:t>
        <a:bodyPr/>
        <a:lstStyle/>
        <a:p>
          <a:pPr algn="ctr"/>
          <a:endParaRPr lang="en-GB"/>
        </a:p>
      </dgm:t>
    </dgm:pt>
    <dgm:pt modelId="{2A3A1B7E-5395-4CEB-A188-DA86EE9A9EDF}" type="pres">
      <dgm:prSet presAssocID="{1401B73D-D732-46DC-91E7-B93919B03D60}" presName="Name0" presStyleCnt="0">
        <dgm:presLayoutVars>
          <dgm:dir/>
          <dgm:animLvl val="lvl"/>
          <dgm:resizeHandles val="exact"/>
        </dgm:presLayoutVars>
      </dgm:prSet>
      <dgm:spPr/>
    </dgm:pt>
    <dgm:pt modelId="{9AF41AB6-AB9B-40CD-9091-27D148998503}" type="pres">
      <dgm:prSet presAssocID="{6373890D-E8A1-41B9-98EA-98D040E21F6A}" presName="Name8" presStyleCnt="0"/>
      <dgm:spPr/>
    </dgm:pt>
    <dgm:pt modelId="{E0C353CC-5734-4F0E-9209-3734401C1FD1}" type="pres">
      <dgm:prSet presAssocID="{6373890D-E8A1-41B9-98EA-98D040E21F6A}" presName="level" presStyleLbl="node1" presStyleIdx="0" presStyleCnt="2" custScaleX="100899" custScaleY="9614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EEC399-D769-47B7-A892-4B3808C4B8C3}" type="pres">
      <dgm:prSet presAssocID="{6373890D-E8A1-41B9-98EA-98D040E21F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7420EA-AFEC-4F41-952E-D1A25377A6E8}" type="pres">
      <dgm:prSet presAssocID="{22E3627C-FA34-45C3-8692-87801E4AAF8C}" presName="Name8" presStyleCnt="0"/>
      <dgm:spPr/>
    </dgm:pt>
    <dgm:pt modelId="{8CC829B6-ADEC-4A73-BFF5-2FB97754B1EF}" type="pres">
      <dgm:prSet presAssocID="{22E3627C-FA34-45C3-8692-87801E4AAF8C}" presName="level" presStyleLbl="node1" presStyleIdx="1" presStyleCnt="2" custLinFactNeighborY="-299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6E1592-F4C9-4676-9EB2-BC8B5820B2E0}" type="pres">
      <dgm:prSet presAssocID="{22E3627C-FA34-45C3-8692-87801E4AAF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F6A992-B1CE-4C4A-910A-E1004C56F148}" type="presOf" srcId="{22E3627C-FA34-45C3-8692-87801E4AAF8C}" destId="{8CC829B6-ADEC-4A73-BFF5-2FB97754B1EF}" srcOrd="0" destOrd="0" presId="urn:microsoft.com/office/officeart/2005/8/layout/pyramid1"/>
    <dgm:cxn modelId="{A16D163A-72A2-44F2-A7AE-CB920CC0CB9F}" srcId="{1401B73D-D732-46DC-91E7-B93919B03D60}" destId="{6373890D-E8A1-41B9-98EA-98D040E21F6A}" srcOrd="0" destOrd="0" parTransId="{AC521B8B-7614-44FA-8843-77A0EBF3137F}" sibTransId="{2EB6EFC2-410E-4CF0-886F-77FDC792AF65}"/>
    <dgm:cxn modelId="{CBC2F07E-4281-467D-AE74-20D89B3729E8}" srcId="{1401B73D-D732-46DC-91E7-B93919B03D60}" destId="{22E3627C-FA34-45C3-8692-87801E4AAF8C}" srcOrd="1" destOrd="0" parTransId="{632A2603-7CCC-47F1-9055-FD0905B35073}" sibTransId="{798D28B5-E53F-4E81-870B-94EE3B22C8F4}"/>
    <dgm:cxn modelId="{4AF8E2FB-5A09-4981-BC22-E11A788211A2}" type="presOf" srcId="{6373890D-E8A1-41B9-98EA-98D040E21F6A}" destId="{E0C353CC-5734-4F0E-9209-3734401C1FD1}" srcOrd="0" destOrd="0" presId="urn:microsoft.com/office/officeart/2005/8/layout/pyramid1"/>
    <dgm:cxn modelId="{B6BF3D72-DBF6-4892-AF1D-D92D80EFC3E2}" type="presOf" srcId="{1401B73D-D732-46DC-91E7-B93919B03D60}" destId="{2A3A1B7E-5395-4CEB-A188-DA86EE9A9EDF}" srcOrd="0" destOrd="0" presId="urn:microsoft.com/office/officeart/2005/8/layout/pyramid1"/>
    <dgm:cxn modelId="{E3F41B9C-2585-4904-90D2-55FE7EA734C3}" type="presOf" srcId="{6373890D-E8A1-41B9-98EA-98D040E21F6A}" destId="{1EEEC399-D769-47B7-A892-4B3808C4B8C3}" srcOrd="1" destOrd="0" presId="urn:microsoft.com/office/officeart/2005/8/layout/pyramid1"/>
    <dgm:cxn modelId="{FB6F8094-506A-4EE0-8832-2A9B9A4DADD1}" type="presOf" srcId="{22E3627C-FA34-45C3-8692-87801E4AAF8C}" destId="{F86E1592-F4C9-4676-9EB2-BC8B5820B2E0}" srcOrd="1" destOrd="0" presId="urn:microsoft.com/office/officeart/2005/8/layout/pyramid1"/>
    <dgm:cxn modelId="{6065C5E0-E197-4E78-968B-FA2DD152DBA2}" type="presParOf" srcId="{2A3A1B7E-5395-4CEB-A188-DA86EE9A9EDF}" destId="{9AF41AB6-AB9B-40CD-9091-27D148998503}" srcOrd="0" destOrd="0" presId="urn:microsoft.com/office/officeart/2005/8/layout/pyramid1"/>
    <dgm:cxn modelId="{6A86E4E7-6C23-40D5-8589-C9771E1D715A}" type="presParOf" srcId="{9AF41AB6-AB9B-40CD-9091-27D148998503}" destId="{E0C353CC-5734-4F0E-9209-3734401C1FD1}" srcOrd="0" destOrd="0" presId="urn:microsoft.com/office/officeart/2005/8/layout/pyramid1"/>
    <dgm:cxn modelId="{AF1480DB-60DB-46BA-AD84-6129D34795B4}" type="presParOf" srcId="{9AF41AB6-AB9B-40CD-9091-27D148998503}" destId="{1EEEC399-D769-47B7-A892-4B3808C4B8C3}" srcOrd="1" destOrd="0" presId="urn:microsoft.com/office/officeart/2005/8/layout/pyramid1"/>
    <dgm:cxn modelId="{DC74C10C-5AAB-4C5A-ABB6-D67AFE87A1BA}" type="presParOf" srcId="{2A3A1B7E-5395-4CEB-A188-DA86EE9A9EDF}" destId="{537420EA-AFEC-4F41-952E-D1A25377A6E8}" srcOrd="1" destOrd="0" presId="urn:microsoft.com/office/officeart/2005/8/layout/pyramid1"/>
    <dgm:cxn modelId="{423CE4DD-BD49-4EA2-BC80-371EDA82A072}" type="presParOf" srcId="{537420EA-AFEC-4F41-952E-D1A25377A6E8}" destId="{8CC829B6-ADEC-4A73-BFF5-2FB97754B1EF}" srcOrd="0" destOrd="0" presId="urn:microsoft.com/office/officeart/2005/8/layout/pyramid1"/>
    <dgm:cxn modelId="{FF6A0A10-F8BC-4A05-A560-543628228945}" type="presParOf" srcId="{537420EA-AFEC-4F41-952E-D1A25377A6E8}" destId="{F86E1592-F4C9-4676-9EB2-BC8B5820B2E0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353CC-5734-4F0E-9209-3734401C1FD1}">
      <dsp:nvSpPr>
        <dsp:cNvPr id="0" name=""/>
        <dsp:cNvSpPr/>
      </dsp:nvSpPr>
      <dsp:spPr>
        <a:xfrm>
          <a:off x="764292" y="0"/>
          <a:ext cx="1495751" cy="1270649"/>
        </a:xfrm>
        <a:prstGeom prst="trapezoid">
          <a:avLst>
            <a:gd name="adj" fmla="val 58333"/>
          </a:avLst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solidFill>
                <a:schemeClr val="bg1"/>
              </a:solidFill>
            </a:rPr>
            <a:t/>
          </a:r>
          <a:br>
            <a:rPr lang="en-GB" sz="1800" b="1" kern="1200" dirty="0">
              <a:solidFill>
                <a:schemeClr val="bg1"/>
              </a:solidFill>
            </a:rPr>
          </a:br>
          <a:r>
            <a:rPr lang="en-GB" sz="1800" b="1" kern="1200" dirty="0">
              <a:solidFill>
                <a:schemeClr val="bg1"/>
              </a:solidFill>
            </a:rPr>
            <a:t>Assessment and Indicators</a:t>
          </a:r>
        </a:p>
      </dsp:txBody>
      <dsp:txXfrm>
        <a:off x="764292" y="0"/>
        <a:ext cx="1495751" cy="1270649"/>
      </dsp:txXfrm>
    </dsp:sp>
    <dsp:sp modelId="{8CC829B6-ADEC-4A73-BFF5-2FB97754B1EF}">
      <dsp:nvSpPr>
        <dsp:cNvPr id="0" name=""/>
        <dsp:cNvSpPr/>
      </dsp:nvSpPr>
      <dsp:spPr>
        <a:xfrm>
          <a:off x="0" y="1231053"/>
          <a:ext cx="3024336" cy="1321638"/>
        </a:xfrm>
        <a:prstGeom prst="trapezoid">
          <a:avLst>
            <a:gd name="adj" fmla="val 58333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err="1"/>
            <a:t>Underying</a:t>
          </a:r>
          <a:r>
            <a:rPr lang="en-GB" sz="1800" b="1" kern="1200" dirty="0"/>
            <a:t> data </a:t>
          </a:r>
          <a:br>
            <a:rPr lang="en-GB" sz="1800" b="1" kern="1200" dirty="0"/>
          </a:br>
          <a:r>
            <a:rPr lang="en-GB" sz="1800" b="1" kern="1200" dirty="0"/>
            <a:t>(Data collections)</a:t>
          </a:r>
        </a:p>
      </dsp:txBody>
      <dsp:txXfrm>
        <a:off x="529258" y="1231053"/>
        <a:ext cx="1965818" cy="1321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D05208-E0FF-4539-B76F-5CC635F291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357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4561B30-B778-4F7E-8655-C59996910F5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63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5963" y="260350"/>
            <a:ext cx="2078037" cy="568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260350"/>
            <a:ext cx="6086475" cy="568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40814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0950" y="1600200"/>
            <a:ext cx="40830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900113" y="623728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Event/ date:</a:t>
            </a:r>
          </a:p>
          <a:p>
            <a:r>
              <a:rPr lang="cs-CZ"/>
              <a:t>Author: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9144000" cy="616530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60350"/>
            <a:ext cx="83169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8316912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07950" y="6381750"/>
            <a:ext cx="477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/>
            <a:fld id="{2C2B3408-771C-42AD-9BE9-A25B40E51C6F}" type="slidenum">
              <a:rPr lang="cs-CZ" sz="1400"/>
              <a:pPr algn="r" eaLnBrk="1" hangingPunct="1"/>
              <a:t>‹#›</a:t>
            </a:fld>
            <a:endParaRPr lang="cs-CZ" sz="140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transition>
    <p:pull dir="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hlink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hlink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hlink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ircabc.europa.eu/sd/d/a98a6a34-07a5-4f51-b1a7-f41b46af0e55/DIKE-6_2012_05_ImplementationArt19.3Metatdata.do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340768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MARINE STRATEGY FRAMEWORK DIRECTIVE (MSFD) </a:t>
            </a:r>
            <a:br>
              <a:rPr lang="en-GB" dirty="0" smtClean="0"/>
            </a:br>
            <a:r>
              <a:rPr lang="en-GB" dirty="0" smtClean="0"/>
              <a:t>COMMON IMPLEMENTATION STRATEGY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852936"/>
            <a:ext cx="6769248" cy="1612776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en-GB" b="1" dirty="0" smtClean="0"/>
              <a:t>Capturing metadata: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en-GB" b="1" dirty="0" smtClean="0"/>
              <a:t>Implementation </a:t>
            </a:r>
            <a:r>
              <a:rPr lang="en-GB" b="1" dirty="0"/>
              <a:t>of MSFD art. 19.3 – via a metadata catalogue</a:t>
            </a:r>
            <a:endParaRPr lang="en-US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827584" y="5128592"/>
            <a:ext cx="7848872" cy="5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lvl="0" eaLnBrk="1" hangingPunct="1">
              <a:spcBef>
                <a:spcPts val="600"/>
              </a:spcBef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Document: </a:t>
            </a:r>
            <a:r>
              <a:rPr lang="en-GB" sz="2400" dirty="0"/>
              <a:t> </a:t>
            </a:r>
            <a:r>
              <a:rPr lang="en-GB" dirty="0">
                <a:hlinkClick r:id="rId2" tooltip="Click here to download: DIKE-6_2012_05_ImplementationArt19.3Metatdata.doc"/>
              </a:rPr>
              <a:t>DIKE-6_2012_05_ImplementationArt19.3Metatdata.doc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560840" cy="864096"/>
          </a:xfrm>
        </p:spPr>
        <p:txBody>
          <a:bodyPr/>
          <a:lstStyle/>
          <a:p>
            <a:pPr algn="l"/>
            <a:r>
              <a:rPr lang="en-GB" dirty="0" smtClean="0"/>
              <a:t>REPORTING METADATA IN MSFD (RECAP)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6624736" cy="864096"/>
          </a:xfrm>
        </p:spPr>
        <p:txBody>
          <a:bodyPr/>
          <a:lstStyle/>
          <a:p>
            <a:pPr marL="72000" indent="0" algn="ctr">
              <a:spcBef>
                <a:spcPts val="600"/>
              </a:spcBef>
              <a:buNone/>
            </a:pPr>
            <a:r>
              <a:rPr lang="en-GB" b="1" dirty="0" smtClean="0"/>
              <a:t>Ensure connection between </a:t>
            </a:r>
          </a:p>
          <a:p>
            <a:pPr marL="72000" indent="0" algn="ctr">
              <a:spcBef>
                <a:spcPts val="600"/>
              </a:spcBef>
              <a:buNone/>
            </a:pPr>
            <a:r>
              <a:rPr lang="en-GB" b="1" dirty="0" smtClean="0"/>
              <a:t>data and assessment</a:t>
            </a:r>
          </a:p>
          <a:p>
            <a:pPr marL="72000" indent="0" algn="ctr">
              <a:spcBef>
                <a:spcPts val="600"/>
              </a:spcBef>
              <a:buNone/>
            </a:pPr>
            <a:endParaRPr lang="en-GB" b="1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29633189"/>
              </p:ext>
            </p:extLst>
          </p:nvPr>
        </p:nvGraphicFramePr>
        <p:xfrm>
          <a:off x="2793723" y="2924943"/>
          <a:ext cx="3024336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Left-Right Arrow 6"/>
          <p:cNvSpPr/>
          <p:nvPr/>
        </p:nvSpPr>
        <p:spPr bwMode="auto">
          <a:xfrm rot="16200000">
            <a:off x="4067944" y="4221088"/>
            <a:ext cx="504056" cy="216024"/>
          </a:xfrm>
          <a:prstGeom prst="left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560840" cy="864096"/>
          </a:xfrm>
        </p:spPr>
        <p:txBody>
          <a:bodyPr/>
          <a:lstStyle/>
          <a:p>
            <a:pPr algn="l"/>
            <a:r>
              <a:rPr lang="en-GB" dirty="0" smtClean="0"/>
              <a:t>PROVIDING ACCESS TO </a:t>
            </a:r>
            <a:br>
              <a:rPr lang="en-GB" dirty="0" smtClean="0"/>
            </a:br>
            <a:r>
              <a:rPr lang="en-GB" dirty="0" smtClean="0"/>
              <a:t>UNDERLYING DATA (art. 19.3)</a:t>
            </a:r>
            <a:br>
              <a:rPr lang="en-GB" dirty="0" smtClean="0"/>
            </a:b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03648" y="3356992"/>
            <a:ext cx="936104" cy="936104"/>
            <a:chOff x="467544" y="1700808"/>
            <a:chExt cx="1799737" cy="1541184"/>
          </a:xfrm>
        </p:grpSpPr>
        <p:pic>
          <p:nvPicPr>
            <p:cNvPr id="22" name="Picture 2" descr="http://www.tildemark.com/wp-content/uploads/excel_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1700808"/>
              <a:ext cx="1224136" cy="1224136"/>
            </a:xfrm>
            <a:prstGeom prst="rect">
              <a:avLst/>
            </a:prstGeom>
            <a:noFill/>
          </p:spPr>
        </p:pic>
        <p:pic>
          <p:nvPicPr>
            <p:cNvPr id="25" name="Picture 8" descr="http://static.commentcamarche.net/en.kioskea.net/pictures/xjfUJwdn-access-logo-s-.png"/>
            <p:cNvPicPr>
              <a:picLocks noChangeAspect="1" noChangeArrowheads="1"/>
            </p:cNvPicPr>
            <p:nvPr/>
          </p:nvPicPr>
          <p:blipFill>
            <a:blip r:embed="rId3" cstate="print"/>
            <a:srcRect l="7412" t="11172" r="11060" b="10622"/>
            <a:stretch>
              <a:fillRect/>
            </a:stretch>
          </p:blipFill>
          <p:spPr bwMode="auto">
            <a:xfrm>
              <a:off x="1331640" y="2348880"/>
              <a:ext cx="935641" cy="893112"/>
            </a:xfrm>
            <a:prstGeom prst="rect">
              <a:avLst/>
            </a:prstGeom>
            <a:noFill/>
          </p:spPr>
        </p:pic>
      </p:grpSp>
      <p:sp>
        <p:nvSpPr>
          <p:cNvPr id="26" name="TextBox 25"/>
          <p:cNvSpPr txBox="1"/>
          <p:nvPr/>
        </p:nvSpPr>
        <p:spPr>
          <a:xfrm>
            <a:off x="1044071" y="2132856"/>
            <a:ext cx="2447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MSFD Reporting sheets and database (art 8, 9, 10)</a:t>
            </a:r>
            <a:endParaRPr lang="en-GB" dirty="0">
              <a:solidFill>
                <a:srgbClr val="FFFF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27784" y="3656806"/>
            <a:ext cx="677759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948264" y="3429000"/>
            <a:ext cx="1023640" cy="919802"/>
            <a:chOff x="6876256" y="1556792"/>
            <a:chExt cx="1305070" cy="1152128"/>
          </a:xfrm>
        </p:grpSpPr>
        <p:pic>
          <p:nvPicPr>
            <p:cNvPr id="35" name="Picture 12" descr="http://techknowl.com/wp-content/uploads/blogger/618-Speed%2Bup%2Binternet%2Bdownload%2BWindows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1556792"/>
              <a:ext cx="584990" cy="564282"/>
            </a:xfrm>
            <a:prstGeom prst="rect">
              <a:avLst/>
            </a:prstGeom>
            <a:noFill/>
          </p:spPr>
        </p:pic>
        <p:grpSp>
          <p:nvGrpSpPr>
            <p:cNvPr id="36" name="Group 35"/>
            <p:cNvGrpSpPr/>
            <p:nvPr/>
          </p:nvGrpSpPr>
          <p:grpSpPr>
            <a:xfrm>
              <a:off x="6876256" y="1612032"/>
              <a:ext cx="1096888" cy="1096888"/>
              <a:chOff x="5436096" y="3068960"/>
              <a:chExt cx="1096888" cy="1096888"/>
            </a:xfrm>
          </p:grpSpPr>
          <p:pic>
            <p:nvPicPr>
              <p:cNvPr id="37" name="Picture 10" descr="http://cdn1.iconfinder.com/data/icons/LUMINA/database/png/400/database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436096" y="3068960"/>
                <a:ext cx="792088" cy="792088"/>
              </a:xfrm>
              <a:prstGeom prst="rect">
                <a:avLst/>
              </a:prstGeom>
              <a:noFill/>
            </p:spPr>
          </p:pic>
          <p:pic>
            <p:nvPicPr>
              <p:cNvPr id="38" name="Picture 10" descr="http://cdn1.iconfinder.com/data/icons/LUMINA/database/png/400/database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588496" y="3221360"/>
                <a:ext cx="792088" cy="792088"/>
              </a:xfrm>
              <a:prstGeom prst="rect">
                <a:avLst/>
              </a:prstGeom>
              <a:noFill/>
            </p:spPr>
          </p:pic>
          <p:pic>
            <p:nvPicPr>
              <p:cNvPr id="39" name="Picture 10" descr="http://cdn1.iconfinder.com/data/icons/LUMINA/database/png/400/database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40896" y="3373760"/>
                <a:ext cx="792088" cy="79208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0" name="TextBox 39"/>
          <p:cNvSpPr txBox="1"/>
          <p:nvPr/>
        </p:nvSpPr>
        <p:spPr>
          <a:xfrm>
            <a:off x="6948264" y="2132856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Existing Metadata Repositories</a:t>
            </a:r>
            <a:endParaRPr lang="en-GB" dirty="0">
              <a:solidFill>
                <a:srgbClr val="FFFF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499992" y="3440782"/>
            <a:ext cx="1080120" cy="1140346"/>
            <a:chOff x="4283968" y="3440782"/>
            <a:chExt cx="1377078" cy="1428378"/>
          </a:xfrm>
        </p:grpSpPr>
        <p:pic>
          <p:nvPicPr>
            <p:cNvPr id="43" name="Picture 12" descr="http://techknowl.com/wp-content/uploads/blogger/618-Speed%2Bup%2Binternet%2Bdownload%2BWindows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6056" y="3440782"/>
              <a:ext cx="584990" cy="564282"/>
            </a:xfrm>
            <a:prstGeom prst="rect">
              <a:avLst/>
            </a:prstGeom>
            <a:noFill/>
          </p:spPr>
        </p:pic>
        <p:pic>
          <p:nvPicPr>
            <p:cNvPr id="44" name="Picture 10" descr="http://cdn1.iconfinder.com/data/icons/LUMINA/database/png/400/database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83968" y="3717032"/>
              <a:ext cx="1152128" cy="1152128"/>
            </a:xfrm>
            <a:prstGeom prst="rect">
              <a:avLst/>
            </a:prstGeom>
            <a:noFill/>
          </p:spPr>
        </p:pic>
      </p:grpSp>
      <p:sp>
        <p:nvSpPr>
          <p:cNvPr id="45" name="TextBox 44"/>
          <p:cNvSpPr txBox="1"/>
          <p:nvPr/>
        </p:nvSpPr>
        <p:spPr>
          <a:xfrm>
            <a:off x="3779912" y="2780928"/>
            <a:ext cx="149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MSFD Metadata catalogue (web)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71600" y="1988840"/>
            <a:ext cx="2520280" cy="2592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804248" y="1988840"/>
            <a:ext cx="1872208" cy="2592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5766449" y="3645024"/>
            <a:ext cx="677759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0730147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560840" cy="864096"/>
          </a:xfrm>
        </p:spPr>
        <p:txBody>
          <a:bodyPr/>
          <a:lstStyle/>
          <a:p>
            <a:pPr algn="l"/>
            <a:r>
              <a:rPr lang="en-GB" dirty="0" smtClean="0"/>
              <a:t>MSFD METADATA REPORTING SHEET</a:t>
            </a:r>
            <a:br>
              <a:rPr lang="en-GB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556455"/>
              </p:ext>
            </p:extLst>
          </p:nvPr>
        </p:nvGraphicFramePr>
        <p:xfrm>
          <a:off x="899592" y="1628800"/>
          <a:ext cx="7488831" cy="3207765"/>
        </p:xfrm>
        <a:graphic>
          <a:graphicData uri="http://schemas.openxmlformats.org/drawingml/2006/table">
            <a:tbl>
              <a:tblPr firstRow="1" firstCol="1" bandRow="1">
                <a:tableStyleId>{284E427A-3D55-4303-BF80-6455036E1DE7}</a:tableStyleId>
              </a:tblPr>
              <a:tblGrid>
                <a:gridCol w="2136912"/>
                <a:gridCol w="1936074"/>
                <a:gridCol w="1252423"/>
                <a:gridCol w="1138347"/>
                <a:gridCol w="1025075"/>
              </a:tblGrid>
              <a:tr h="3507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Dataset source(s)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Metadata standard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Date Stamp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Language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6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METADATA DATASET RECORD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Provide a web link (URL) to each dataset metadata record (repeat row for each dataset).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Links should be as specific as possible to avoid any ambiguity as to which data are being referred to. 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If web link is to a catalogue, provide a name/reference within the catalogue for the datasets used.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DATASET LINK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Only edit if METADATA DATASET RECORD does not contain link to dataset.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Provide a web link (URL) to each dataset used (repeat row for each dataset). </a:t>
                      </a:r>
                      <a:br>
                        <a:rPr lang="en-GB" sz="1000">
                          <a:effectLst/>
                        </a:rPr>
                      </a:br>
                      <a:r>
                        <a:rPr lang="en-GB" sz="1000">
                          <a:effectLst/>
                        </a:rPr>
                        <a:t>Links should be as specific as possible to avoid any ambiguity as to which data are being referred to. 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Select ONE from List: metadata standard. Use most relevant (e.g. SDN CDI rather than ISO 19115) 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Version date of METADATA RECORD (DDMMYYYY)</a:t>
                      </a:r>
                      <a:endParaRPr lang="en-GB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Give language of the metadata for the dataset(s) (use ISO 639-1 code)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27584" y="5013176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FFFF00"/>
                </a:solidFill>
              </a:rPr>
              <a:t>Proposed reporting requirements for article 19.3 (metadata). These fields would be linked to the relevant metadata section of the existing Art. 8 reporting.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Directory Home by Anonymous - A directory or folder icon by Andrew Fitzsimon. Etiquette Icon set. From 0.18 OCAL database.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44208" y="908720"/>
            <a:ext cx="2160240" cy="216024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560840" cy="864096"/>
          </a:xfrm>
        </p:spPr>
        <p:txBody>
          <a:bodyPr/>
          <a:lstStyle/>
          <a:p>
            <a:pPr algn="l"/>
            <a:r>
              <a:rPr lang="en-GB" dirty="0" smtClean="0"/>
              <a:t>INFORMING THE PROCESS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6624736" cy="720080"/>
          </a:xfrm>
        </p:spPr>
        <p:txBody>
          <a:bodyPr/>
          <a:lstStyle/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 smtClean="0"/>
              <a:t> How to extract data</a:t>
            </a:r>
          </a:p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 smtClean="0"/>
              <a:t> How the data is made available</a:t>
            </a:r>
          </a:p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/>
              <a:t> </a:t>
            </a:r>
            <a:r>
              <a:rPr lang="en-GB" b="1" dirty="0" smtClean="0"/>
              <a:t>Who manages data</a:t>
            </a:r>
          </a:p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/>
              <a:t> </a:t>
            </a:r>
            <a:r>
              <a:rPr lang="en-GB" b="1" dirty="0" smtClean="0"/>
              <a:t>MS approach to metadata and datasets</a:t>
            </a:r>
          </a:p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/>
              <a:t> </a:t>
            </a:r>
            <a:r>
              <a:rPr lang="en-GB" b="1" dirty="0" smtClean="0"/>
              <a:t>Alignment of MSFD to existing datasets and metadata</a:t>
            </a:r>
          </a:p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/>
              <a:t> </a:t>
            </a:r>
            <a:r>
              <a:rPr lang="en-GB" b="1" dirty="0" smtClean="0"/>
              <a:t>Range and gaps in data, MSFD specific overview</a:t>
            </a:r>
          </a:p>
          <a:p>
            <a:pPr marL="72000" indent="0">
              <a:spcBef>
                <a:spcPts val="600"/>
              </a:spcBef>
              <a:buNone/>
            </a:pPr>
            <a:endParaRPr lang="en-GB" b="1" dirty="0" smtClean="0"/>
          </a:p>
          <a:p>
            <a:pPr marL="72000" indent="0">
              <a:spcBef>
                <a:spcPts val="600"/>
              </a:spcBef>
              <a:buNone/>
            </a:pPr>
            <a:endParaRPr lang="en-GB" b="1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560840" cy="864096"/>
          </a:xfrm>
        </p:spPr>
        <p:txBody>
          <a:bodyPr/>
          <a:lstStyle/>
          <a:p>
            <a:pPr algn="l"/>
            <a:r>
              <a:rPr lang="en-GB" dirty="0" smtClean="0"/>
              <a:t>PROVIDING ACCESS TO </a:t>
            </a:r>
            <a:br>
              <a:rPr lang="en-GB" dirty="0" smtClean="0"/>
            </a:br>
            <a:r>
              <a:rPr lang="en-GB" dirty="0" smtClean="0"/>
              <a:t>UNDERLYING DATA (art. 19.3)</a:t>
            </a:r>
            <a:br>
              <a:rPr lang="en-GB" dirty="0" smtClean="0"/>
            </a:b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39752" y="2852936"/>
            <a:ext cx="936104" cy="936104"/>
            <a:chOff x="467544" y="1700808"/>
            <a:chExt cx="1799737" cy="1541184"/>
          </a:xfrm>
        </p:grpSpPr>
        <p:pic>
          <p:nvPicPr>
            <p:cNvPr id="22" name="Picture 2" descr="http://www.tildemark.com/wp-content/uploads/excel_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7544" y="1700808"/>
              <a:ext cx="1224136" cy="1224136"/>
            </a:xfrm>
            <a:prstGeom prst="rect">
              <a:avLst/>
            </a:prstGeom>
            <a:noFill/>
          </p:spPr>
        </p:pic>
        <p:pic>
          <p:nvPicPr>
            <p:cNvPr id="25" name="Picture 8" descr="http://static.commentcamarche.net/en.kioskea.net/pictures/xjfUJwdn-access-logo-s-.png"/>
            <p:cNvPicPr>
              <a:picLocks noChangeAspect="1" noChangeArrowheads="1"/>
            </p:cNvPicPr>
            <p:nvPr/>
          </p:nvPicPr>
          <p:blipFill>
            <a:blip r:embed="rId3" cstate="print"/>
            <a:srcRect l="7412" t="11172" r="11060" b="10622"/>
            <a:stretch>
              <a:fillRect/>
            </a:stretch>
          </p:blipFill>
          <p:spPr bwMode="auto">
            <a:xfrm>
              <a:off x="1331640" y="2348880"/>
              <a:ext cx="935641" cy="893112"/>
            </a:xfrm>
            <a:prstGeom prst="rect">
              <a:avLst/>
            </a:prstGeom>
            <a:noFill/>
          </p:spPr>
        </p:pic>
      </p:grpSp>
      <p:sp>
        <p:nvSpPr>
          <p:cNvPr id="26" name="TextBox 25"/>
          <p:cNvSpPr txBox="1"/>
          <p:nvPr/>
        </p:nvSpPr>
        <p:spPr>
          <a:xfrm>
            <a:off x="1476119" y="1628800"/>
            <a:ext cx="1943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MSFD Reporting sheets and database</a:t>
            </a:r>
            <a:endParaRPr lang="en-GB" dirty="0">
              <a:solidFill>
                <a:srgbClr val="FFFF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419872" y="3152750"/>
            <a:ext cx="677759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10" descr="http://cdn1.iconfinder.com/data/icons/LUMINA/database/png/400/databas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941246"/>
            <a:ext cx="919802" cy="91980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3923928" y="16288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MSFD Metadata catalogue </a:t>
            </a:r>
            <a:r>
              <a:rPr lang="da-DK" dirty="0" smtClean="0">
                <a:solidFill>
                  <a:srgbClr val="FFFF00"/>
                </a:solidFill>
              </a:rPr>
              <a:t>(analysis)</a:t>
            </a:r>
            <a:endParaRPr lang="en-GB" dirty="0">
              <a:solidFill>
                <a:srgbClr val="FFFF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508104" y="3068960"/>
            <a:ext cx="903679" cy="0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508104" y="3284984"/>
            <a:ext cx="903679" cy="0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508104" y="3501008"/>
            <a:ext cx="903679" cy="0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508104" y="3717032"/>
            <a:ext cx="903679" cy="0"/>
          </a:xfrm>
          <a:prstGeom prst="straightConnector1">
            <a:avLst/>
          </a:prstGeom>
          <a:ln w="38100">
            <a:solidFill>
              <a:srgbClr val="92D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732240" y="2924944"/>
            <a:ext cx="1023640" cy="919802"/>
            <a:chOff x="6876256" y="1556792"/>
            <a:chExt cx="1305070" cy="1152128"/>
          </a:xfrm>
        </p:grpSpPr>
        <p:pic>
          <p:nvPicPr>
            <p:cNvPr id="35" name="Picture 12" descr="http://techknowl.com/wp-content/uploads/blogger/618-Speed%2Bup%2Binternet%2Bdownload%2BWindows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596336" y="1556792"/>
              <a:ext cx="584990" cy="564282"/>
            </a:xfrm>
            <a:prstGeom prst="rect">
              <a:avLst/>
            </a:prstGeom>
            <a:noFill/>
          </p:spPr>
        </p:pic>
        <p:grpSp>
          <p:nvGrpSpPr>
            <p:cNvPr id="36" name="Group 35"/>
            <p:cNvGrpSpPr/>
            <p:nvPr/>
          </p:nvGrpSpPr>
          <p:grpSpPr>
            <a:xfrm>
              <a:off x="6876256" y="1612032"/>
              <a:ext cx="1096888" cy="1096888"/>
              <a:chOff x="5436096" y="3068960"/>
              <a:chExt cx="1096888" cy="1096888"/>
            </a:xfrm>
          </p:grpSpPr>
          <p:pic>
            <p:nvPicPr>
              <p:cNvPr id="37" name="Picture 10" descr="http://cdn1.iconfinder.com/data/icons/LUMINA/database/png/400/database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436096" y="3068960"/>
                <a:ext cx="792088" cy="792088"/>
              </a:xfrm>
              <a:prstGeom prst="rect">
                <a:avLst/>
              </a:prstGeom>
              <a:noFill/>
            </p:spPr>
          </p:pic>
          <p:pic>
            <p:nvPicPr>
              <p:cNvPr id="38" name="Picture 10" descr="http://cdn1.iconfinder.com/data/icons/LUMINA/database/png/400/database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588496" y="3221360"/>
                <a:ext cx="792088" cy="792088"/>
              </a:xfrm>
              <a:prstGeom prst="rect">
                <a:avLst/>
              </a:prstGeom>
              <a:noFill/>
            </p:spPr>
          </p:pic>
          <p:pic>
            <p:nvPicPr>
              <p:cNvPr id="39" name="Picture 10" descr="http://cdn1.iconfinder.com/data/icons/LUMINA/database/png/400/database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40896" y="3373760"/>
                <a:ext cx="792088" cy="79208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0" name="TextBox 39"/>
          <p:cNvSpPr txBox="1"/>
          <p:nvPr/>
        </p:nvSpPr>
        <p:spPr>
          <a:xfrm>
            <a:off x="6732240" y="1628800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Existing Metadata Repositories</a:t>
            </a:r>
            <a:endParaRPr lang="en-GB" dirty="0">
              <a:solidFill>
                <a:srgbClr val="FFFF00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716016" y="3872830"/>
            <a:ext cx="0" cy="5173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4283968" y="4952950"/>
            <a:ext cx="1080120" cy="1140346"/>
            <a:chOff x="4283968" y="3440782"/>
            <a:chExt cx="1377078" cy="1428378"/>
          </a:xfrm>
        </p:grpSpPr>
        <p:pic>
          <p:nvPicPr>
            <p:cNvPr id="43" name="Picture 12" descr="http://techknowl.com/wp-content/uploads/blogger/618-Speed%2Bup%2Binternet%2Bdownload%2BWindows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076056" y="3440782"/>
              <a:ext cx="584990" cy="564282"/>
            </a:xfrm>
            <a:prstGeom prst="rect">
              <a:avLst/>
            </a:prstGeom>
            <a:noFill/>
          </p:spPr>
        </p:pic>
        <p:pic>
          <p:nvPicPr>
            <p:cNvPr id="44" name="Picture 10" descr="http://cdn1.iconfinder.com/data/icons/LUMINA/database/png/400/database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3968" y="3717032"/>
              <a:ext cx="1152128" cy="1152128"/>
            </a:xfrm>
            <a:prstGeom prst="rect">
              <a:avLst/>
            </a:prstGeom>
            <a:noFill/>
          </p:spPr>
        </p:pic>
      </p:grpSp>
      <p:sp>
        <p:nvSpPr>
          <p:cNvPr id="45" name="TextBox 44"/>
          <p:cNvSpPr txBox="1"/>
          <p:nvPr/>
        </p:nvSpPr>
        <p:spPr>
          <a:xfrm>
            <a:off x="3563888" y="4293096"/>
            <a:ext cx="14987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MSFD Metadata catalogue (web)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403648" y="1484784"/>
            <a:ext cx="2808312" cy="2592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588224" y="1484784"/>
            <a:ext cx="1872208" cy="25922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229296029"/>
      </p:ext>
    </p:extLst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696"/>
            <a:ext cx="7560840" cy="864096"/>
          </a:xfrm>
        </p:spPr>
        <p:txBody>
          <a:bodyPr/>
          <a:lstStyle/>
          <a:p>
            <a:pPr algn="l"/>
            <a:r>
              <a:rPr lang="en-GB" dirty="0" smtClean="0"/>
              <a:t>MSFD Web catalogue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44824"/>
            <a:ext cx="6624736" cy="720080"/>
          </a:xfrm>
        </p:spPr>
        <p:txBody>
          <a:bodyPr/>
          <a:lstStyle/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 smtClean="0"/>
              <a:t> Overview of metrics: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en-GB" b="1" dirty="0"/>
              <a:t>	</a:t>
            </a:r>
            <a:r>
              <a:rPr lang="en-GB" b="1" dirty="0" smtClean="0"/>
              <a:t>no. of datasets per region, etc.</a:t>
            </a:r>
          </a:p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/>
              <a:t> </a:t>
            </a:r>
            <a:r>
              <a:rPr lang="en-GB" b="1" dirty="0" smtClean="0"/>
              <a:t>Content: </a:t>
            </a:r>
          </a:p>
          <a:p>
            <a:pPr marL="72000" indent="0">
              <a:spcBef>
                <a:spcPts val="600"/>
              </a:spcBef>
              <a:buNone/>
            </a:pPr>
            <a:r>
              <a:rPr lang="en-GB" b="1" dirty="0"/>
              <a:t>	</a:t>
            </a:r>
            <a:r>
              <a:rPr lang="en-GB" b="1" dirty="0" smtClean="0"/>
              <a:t>Spatial, Temporal, Assessment area 	etc. (categorised by art. 8 elements)</a:t>
            </a:r>
          </a:p>
          <a:p>
            <a:pPr marL="72000" indent="0">
              <a:spcBef>
                <a:spcPts val="600"/>
              </a:spcBef>
              <a:buFont typeface="Wingdings" pitchFamily="2" charset="2"/>
              <a:buChar char="§"/>
            </a:pPr>
            <a:r>
              <a:rPr lang="en-GB" b="1" dirty="0"/>
              <a:t> </a:t>
            </a:r>
            <a:r>
              <a:rPr lang="en-GB" b="1" dirty="0" smtClean="0"/>
              <a:t>Vocabularies: </a:t>
            </a:r>
          </a:p>
          <a:p>
            <a:pPr marL="472050" lvl="1" indent="0">
              <a:spcBef>
                <a:spcPts val="600"/>
              </a:spcBef>
              <a:buNone/>
            </a:pPr>
            <a:r>
              <a:rPr lang="en-GB" b="1" dirty="0" smtClean="0"/>
              <a:t>	Similarities and differences in terminology 	across regions, descriptors etc.</a:t>
            </a:r>
          </a:p>
          <a:p>
            <a:pPr marL="472050" lvl="1" indent="0">
              <a:spcBef>
                <a:spcPts val="600"/>
              </a:spcBef>
              <a:buNone/>
            </a:pPr>
            <a:r>
              <a:rPr lang="en-GB" b="1" dirty="0"/>
              <a:t>	</a:t>
            </a:r>
            <a:endParaRPr lang="en-GB" b="1" dirty="0" smtClean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344816" cy="1008063"/>
          </a:xfrm>
        </p:spPr>
        <p:txBody>
          <a:bodyPr/>
          <a:lstStyle/>
          <a:p>
            <a:pPr algn="l"/>
            <a:r>
              <a:rPr lang="en-GB" dirty="0" smtClean="0"/>
              <a:t>SUPPORTING THE MSFD REPORTING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755576" y="1844824"/>
            <a:ext cx="741682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WG DIKE is invited to</a:t>
            </a:r>
            <a:r>
              <a:rPr kumimoji="0" lang="da-DK" sz="24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000" lvl="0" eaLnBrk="1" hangingPunct="1">
              <a:spcBef>
                <a:spcPts val="600"/>
              </a:spcBef>
              <a:defRPr/>
            </a:pPr>
            <a:endParaRPr lang="en-GB" sz="2400" b="1" kern="0" dirty="0">
              <a:solidFill>
                <a:schemeClr val="hlink"/>
              </a:solidFill>
              <a:latin typeface="+mn-lt"/>
            </a:endParaRPr>
          </a:p>
          <a:p>
            <a:pPr marL="72000" lvl="0" algn="just" eaLnBrk="1" hangingPunct="1">
              <a:spcBef>
                <a:spcPts val="600"/>
              </a:spcBef>
              <a:defRPr/>
            </a:pPr>
            <a:r>
              <a:rPr lang="en-GB" sz="2400" b="1" kern="0" dirty="0" smtClean="0">
                <a:solidFill>
                  <a:schemeClr val="hlink"/>
                </a:solidFill>
                <a:latin typeface="+mn-lt"/>
              </a:rPr>
              <a:t>Recommend </a:t>
            </a:r>
            <a:r>
              <a:rPr lang="en-GB" sz="2400" b="1" kern="0" dirty="0">
                <a:solidFill>
                  <a:schemeClr val="hlink"/>
                </a:solidFill>
                <a:latin typeface="+mn-lt"/>
              </a:rPr>
              <a:t>the requirements of article 19.3 of the MSFD be delivered through the proposed reporting sheet on metadata for datasets used in the Initial Assessment.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900113" y="6265118"/>
            <a:ext cx="5400675" cy="4762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en-GB" dirty="0" smtClean="0"/>
              <a:t>WG-DIKE/MODEG 30 OCTOBER 2012 </a:t>
            </a:r>
            <a:endParaRPr lang="cs-CZ" dirty="0" smtClean="0"/>
          </a:p>
          <a:p>
            <a:r>
              <a:rPr lang="en-GB" sz="1400" dirty="0" smtClean="0"/>
              <a:t>Neil Holdsworth, ICES</a:t>
            </a:r>
            <a:endParaRPr lang="cs-CZ" sz="14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 fin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ablona fin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 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 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 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327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sablona final</vt:lpstr>
      <vt:lpstr>MARINE STRATEGY FRAMEWORK DIRECTIVE (MSFD)  COMMON IMPLEMENTATION STRATEGY </vt:lpstr>
      <vt:lpstr>REPORTING METADATA IN MSFD (RECAP) </vt:lpstr>
      <vt:lpstr>PROVIDING ACCESS TO  UNDERLYING DATA (art. 19.3) </vt:lpstr>
      <vt:lpstr>MSFD METADATA REPORTING SHEET </vt:lpstr>
      <vt:lpstr>INFORMING THE PROCESS </vt:lpstr>
      <vt:lpstr>PROVIDING ACCESS TO  UNDERLYING DATA (art. 19.3) </vt:lpstr>
      <vt:lpstr>MSFD Web catalogue </vt:lpstr>
      <vt:lpstr>SUPPORTING THE MSFD REPORTING </vt:lpstr>
    </vt:vector>
  </TitlesOfParts>
  <Company>Cenia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hana.spevakova</dc:creator>
  <cp:lastModifiedBy>neilh</cp:lastModifiedBy>
  <cp:revision>62</cp:revision>
  <dcterms:created xsi:type="dcterms:W3CDTF">2011-01-12T09:29:46Z</dcterms:created>
  <dcterms:modified xsi:type="dcterms:W3CDTF">2012-10-25T07:54:58Z</dcterms:modified>
</cp:coreProperties>
</file>