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charts/colors13.xml" ContentType="application/vnd.ms-office.chartcolorstyl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charts/style13.xml" ContentType="application/vnd.ms-office.chartstyle+xml"/>
  <Override PartName="/ppt/charts/style11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chart13.xml" ContentType="application/vnd.openxmlformats-officedocument.drawingml.chart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hart12.xml" ContentType="application/vnd.openxmlformats-officedocument.drawingml.chart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hart6.xml" ContentType="application/vnd.openxmlformats-officedocument.drawingml.chart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style9.xml" ContentType="application/vnd.ms-office.chartstyle+xml"/>
  <Override PartName="/ppt/charts/chart7.xml" ContentType="application/vnd.openxmlformats-officedocument.drawingml.chart+xml"/>
  <Override PartName="/ppt/charts/chart9.xml" ContentType="application/vnd.openxmlformats-officedocument.drawingml.chart+xml"/>
  <Override PartName="/ppt/charts/colors8.xml" ContentType="application/vnd.ms-office.chartcolorstyle+xml"/>
  <Override PartName="/ppt/charts/style8.xml" ContentType="application/vnd.ms-office.chartstyle+xml"/>
  <Override PartName="/ppt/charts/chart8.xml" ContentType="application/vnd.openxmlformats-officedocument.drawingml.chart+xml"/>
  <Override PartName="/ppt/charts/colors7.xml" ContentType="application/vnd.ms-office.chartcolorstyle+xml"/>
  <Override PartName="/ppt/charts/style7.xml" ContentType="application/vnd.ms-office.chartstyle+xml"/>
  <Override PartName="/ppt/charts/colors6.xml" ContentType="application/vnd.ms-office.chartcolor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0" r:id="rId3"/>
  </p:sldMasterIdLst>
  <p:notesMasterIdLst>
    <p:notesMasterId r:id="rId24"/>
  </p:notesMasterIdLst>
  <p:handoutMasterIdLst>
    <p:handoutMasterId r:id="rId25"/>
  </p:handoutMasterIdLst>
  <p:sldIdLst>
    <p:sldId id="256" r:id="rId4"/>
    <p:sldId id="290" r:id="rId5"/>
    <p:sldId id="257" r:id="rId6"/>
    <p:sldId id="259" r:id="rId7"/>
    <p:sldId id="258" r:id="rId8"/>
    <p:sldId id="293" r:id="rId9"/>
    <p:sldId id="302" r:id="rId10"/>
    <p:sldId id="303" r:id="rId11"/>
    <p:sldId id="272" r:id="rId12"/>
    <p:sldId id="273" r:id="rId13"/>
    <p:sldId id="274" r:id="rId14"/>
    <p:sldId id="275" r:id="rId15"/>
    <p:sldId id="276" r:id="rId16"/>
    <p:sldId id="277" r:id="rId17"/>
    <p:sldId id="295" r:id="rId18"/>
    <p:sldId id="289" r:id="rId19"/>
    <p:sldId id="294" r:id="rId20"/>
    <p:sldId id="292" r:id="rId21"/>
    <p:sldId id="297" r:id="rId22"/>
    <p:sldId id="296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2"/>
    <p:restoredTop sz="94631"/>
  </p:normalViewPr>
  <p:slideViewPr>
    <p:cSldViewPr snapToGrid="0" snapToObjects="1">
      <p:cViewPr>
        <p:scale>
          <a:sx n="81" d="100"/>
          <a:sy n="81" d="100"/>
        </p:scale>
        <p:origin x="98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8" Type="http://schemas.openxmlformats.org/officeDocument/2006/relationships/slide" Target="slides/slide5.xml"/><Relationship Id="rId21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5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7" Type="http://schemas.openxmlformats.org/officeDocument/2006/relationships/slide" Target="slides/slide4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6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24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32" Type="http://schemas.openxmlformats.org/officeDocument/2006/relationships/customXml" Target="../customXml/item3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5" Type="http://schemas.openxmlformats.org/officeDocument/2006/relationships/slide" Target="slides/slide12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9" Type="http://schemas.openxmlformats.org/officeDocument/2006/relationships/slide" Target="slides/slide6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Christian\Dropbox%20(Menon)\Menon%20arkiv\Prosjektarkiv%202015\933%20Maritim%20Verdiskapinsgbok%202016\Presentasjoner\Bok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file:///C:\Users\Christian\Dropbox%20(Menon)\Menon%20arkiv\Prosjektarkiv%202015\933%20Maritim%20Verdiskapinsgbok%202016\Presentasjoner\Bok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oleObject" Target="file:///C:\Users\Christian\Dropbox%20(Menon)\Menon%20arkiv\Prosjektarkiv%202015\933%20Maritim%20Verdiskapinsgbok%202016\Presentasjoner\Bok2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an\Dropbox%20(Menon)\Menon%20arkiv\Prosjektarkiv%202015\933%20Maritim%20Verdiskapinsgbok%202016\Presentasjoner\Bok2.xlsx" TargetMode="External"/><Relationship Id="rId4" Type="http://schemas.openxmlformats.org/officeDocument/2006/relationships/chartUserShapes" Target="../drawings/drawing2.xml"/><Relationship Id="rId1" Type="http://schemas.microsoft.com/office/2011/relationships/chartStyle" Target="style12.xml"/><Relationship Id="rId2" Type="http://schemas.microsoft.com/office/2011/relationships/chartColorStyle" Target="colors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an\Dropbox%20(Menon)\Menon%20arkiv\Prosjektarkiv%202015\933%20Maritim%20Verdiskapinsgbok%202016\Presentasjoner\Bok2.xlsx" TargetMode="External"/><Relationship Id="rId4" Type="http://schemas.openxmlformats.org/officeDocument/2006/relationships/chartUserShapes" Target="../drawings/drawing3.xml"/><Relationship Id="rId1" Type="http://schemas.microsoft.com/office/2011/relationships/chartStyle" Target="style13.xml"/><Relationship Id="rId2" Type="http://schemas.microsoft.com/office/2011/relationships/chartColorStyle" Target="colors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an\Dropbox%20(Menon)\Menon%20arkiv\Prosjektarkiv%202015\933%20Maritim%20Verdiskapinsgbok%202016\Presentasjoner\Bok2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Bok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torddale/Downloads/Til%20Desig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localhost/Users/torddale/Downloads/Til%20Desig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C:\Users\Christian\Dropbox%20(Menon)\Menon%20arkiv\Prosjektarkiv%202015\933%20Maritim%20Verdiskapinsgbok%202016\Presentasjoner\Bok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C:\Users\Christian\Dropbox%20(Menon)\Menon%20arkiv\Prosjektarkiv%202015\933%20Maritim%20Verdiskapinsgbok%202016\Presentasjoner\Bok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C:\Users\Christian\Dropbox%20(Menon)\Menon%20arkiv\Prosjektarkiv%202015\933%20Maritim%20Verdiskapinsgbok%202016\Presentasjoner\Bok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C:\Users\Christian\Dropbox%20(Menon)\Menon%20arkiv\Prosjektarkiv%202015\933%20Maritim%20Verdiskapinsgbok%202016\Presentasjoner\Bok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smtClean="0"/>
              <a:t>Growth</a:t>
            </a:r>
            <a:r>
              <a:rPr lang="en-US" sz="1600" baseline="0" smtClean="0"/>
              <a:t> sales</a:t>
            </a:r>
            <a:r>
              <a:rPr lang="en-US" sz="1600" smtClean="0"/>
              <a:t> </a:t>
            </a:r>
            <a:r>
              <a:rPr lang="en-US" sz="1600"/>
              <a:t>2013-2014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cat>
            <c:strRef>
              <c:f>'Ark1'!$A$155:$A$164</c:f>
              <c:strCache>
                <c:ptCount val="10"/>
                <c:pt idx="0">
                  <c:v>Offshorerederier</c:v>
                </c:pt>
                <c:pt idx="1">
                  <c:v>Riggselskaper</c:v>
                </c:pt>
                <c:pt idx="2">
                  <c:v>Deepsea shipping</c:v>
                </c:pt>
                <c:pt idx="3">
                  <c:v>Nærskipsfart</c:v>
                </c:pt>
                <c:pt idx="4">
                  <c:v>Teknologiske tjenester</c:v>
                </c:pt>
                <c:pt idx="5">
                  <c:v>Finans og juridisk</c:v>
                </c:pt>
                <c:pt idx="6">
                  <c:v>Handel</c:v>
                </c:pt>
                <c:pt idx="7">
                  <c:v>Havn og logistikk</c:v>
                </c:pt>
                <c:pt idx="8">
                  <c:v>Utstyrsprodusenter</c:v>
                </c:pt>
                <c:pt idx="9">
                  <c:v>Verft</c:v>
                </c:pt>
              </c:strCache>
            </c:strRef>
          </c:cat>
          <c:val>
            <c:numRef>
              <c:f>'Ark1'!$E$155:$E$164</c:f>
              <c:numCache>
                <c:formatCode>0%</c:formatCode>
                <c:ptCount val="10"/>
                <c:pt idx="0">
                  <c:v>0.117565477349884</c:v>
                </c:pt>
                <c:pt idx="1">
                  <c:v>0.0792452530075993</c:v>
                </c:pt>
                <c:pt idx="2">
                  <c:v>0.0654881885087619</c:v>
                </c:pt>
                <c:pt idx="3">
                  <c:v>0.0552888572083752</c:v>
                </c:pt>
                <c:pt idx="4">
                  <c:v>0.106437457638104</c:v>
                </c:pt>
                <c:pt idx="5">
                  <c:v>0.0664510733521155</c:v>
                </c:pt>
                <c:pt idx="6">
                  <c:v>0.0480801574034619</c:v>
                </c:pt>
                <c:pt idx="7">
                  <c:v>0.0445690201354672</c:v>
                </c:pt>
                <c:pt idx="8">
                  <c:v>0.197497960253021</c:v>
                </c:pt>
                <c:pt idx="9">
                  <c:v>0.0550604445084624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50001280"/>
        <c:axId val="-1767411248"/>
      </c:barChart>
      <c:catAx>
        <c:axId val="-185000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767411248"/>
        <c:crosses val="autoZero"/>
        <c:auto val="1"/>
        <c:lblAlgn val="ctr"/>
        <c:lblOffset val="100"/>
        <c:noMultiLvlLbl val="0"/>
      </c:catAx>
      <c:valAx>
        <c:axId val="-1767411248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850001280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Verdiskaping i 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'Ark1'!$B$266</c:f>
              <c:strCache>
                <c:ptCount val="1"/>
                <c:pt idx="0">
                  <c:v>Bore- og produksjonsselskaper</c:v>
                </c:pt>
              </c:strCache>
            </c:strRef>
          </c:tx>
          <c:spPr>
            <a:solidFill>
              <a:srgbClr val="2F1444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'Ark1'!$B$267:$B$274</c:f>
              <c:numCache>
                <c:formatCode>_ * #,##0_ ;_ * \-#,##0_ ;_ * "-"??_ ;_ @_ </c:formatCode>
                <c:ptCount val="8"/>
                <c:pt idx="0">
                  <c:v>2.240682E6</c:v>
                </c:pt>
                <c:pt idx="1">
                  <c:v>1.74426445624643E7</c:v>
                </c:pt>
                <c:pt idx="2">
                  <c:v>4.1726633237018E6</c:v>
                </c:pt>
                <c:pt idx="3">
                  <c:v>189776.6513923446</c:v>
                </c:pt>
                <c:pt idx="4">
                  <c:v>221703.0</c:v>
                </c:pt>
                <c:pt idx="5">
                  <c:v>168354.0</c:v>
                </c:pt>
                <c:pt idx="6">
                  <c:v>22738.0</c:v>
                </c:pt>
                <c:pt idx="7">
                  <c:v>1.09894446812621E6</c:v>
                </c:pt>
              </c:numCache>
            </c:numRef>
          </c:val>
        </c:ser>
        <c:ser>
          <c:idx val="1"/>
          <c:order val="1"/>
          <c:tx>
            <c:strRef>
              <c:f>'Ark1'!$C$266</c:f>
              <c:strCache>
                <c:ptCount val="1"/>
                <c:pt idx="0">
                  <c:v>Offshorerederier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'Ark1'!$C$267:$C$274</c:f>
              <c:numCache>
                <c:formatCode>_ * #,##0_ ;_ * \-#,##0_ ;_ * "-"??_ ;_ @_ </c:formatCode>
                <c:ptCount val="8"/>
                <c:pt idx="0">
                  <c:v>9.63368291916398E6</c:v>
                </c:pt>
                <c:pt idx="1">
                  <c:v>4.8652080516129E6</c:v>
                </c:pt>
                <c:pt idx="2">
                  <c:v>8.24141527638072E6</c:v>
                </c:pt>
                <c:pt idx="3">
                  <c:v>1.28191293377924E7</c:v>
                </c:pt>
                <c:pt idx="4">
                  <c:v>3.206088E6</c:v>
                </c:pt>
                <c:pt idx="5">
                  <c:v>6.72792270165883E6</c:v>
                </c:pt>
                <c:pt idx="6">
                  <c:v>675687.3383666074</c:v>
                </c:pt>
                <c:pt idx="7">
                  <c:v>1.30277549065351E6</c:v>
                </c:pt>
              </c:numCache>
            </c:numRef>
          </c:val>
        </c:ser>
        <c:ser>
          <c:idx val="2"/>
          <c:order val="2"/>
          <c:tx>
            <c:strRef>
              <c:f>'Ark1'!$D$266</c:f>
              <c:strCache>
                <c:ptCount val="1"/>
                <c:pt idx="0">
                  <c:v>Deepsea shipping</c:v>
                </c:pt>
              </c:strCache>
            </c:strRef>
          </c:tx>
          <c:spPr>
            <a:solidFill>
              <a:srgbClr val="AC75D5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'Ark1'!$D$267:$D$274</c:f>
              <c:numCache>
                <c:formatCode>_ * #,##0_ ;_ * \-#,##0_ ;_ * "-"??_ ;_ @_ </c:formatCode>
                <c:ptCount val="8"/>
                <c:pt idx="0">
                  <c:v>9.67845959716387E6</c:v>
                </c:pt>
                <c:pt idx="1">
                  <c:v>1.47539831428571E6</c:v>
                </c:pt>
                <c:pt idx="2">
                  <c:v>6.22374333551907E6</c:v>
                </c:pt>
                <c:pt idx="3">
                  <c:v>160471.541295603</c:v>
                </c:pt>
                <c:pt idx="4">
                  <c:v>835554.5377666255</c:v>
                </c:pt>
                <c:pt idx="5">
                  <c:v>3.94823422827951E6</c:v>
                </c:pt>
                <c:pt idx="6">
                  <c:v>159306.239982968</c:v>
                </c:pt>
                <c:pt idx="7">
                  <c:v>56453.01341281668</c:v>
                </c:pt>
              </c:numCache>
            </c:numRef>
          </c:val>
        </c:ser>
        <c:ser>
          <c:idx val="3"/>
          <c:order val="3"/>
          <c:tx>
            <c:strRef>
              <c:f>'Ark1'!$E$266</c:f>
              <c:strCache>
                <c:ptCount val="1"/>
                <c:pt idx="0">
                  <c:v>Nærskipsfart</c:v>
                </c:pt>
              </c:strCache>
            </c:strRef>
          </c:tx>
          <c:spPr>
            <a:solidFill>
              <a:srgbClr val="D5B8EA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'Ark1'!$E$267:$E$274</c:f>
              <c:numCache>
                <c:formatCode>_ * #,##0_ ;_ * \-#,##0_ ;_ * "-"??_ ;_ @_ </c:formatCode>
                <c:ptCount val="8"/>
                <c:pt idx="0">
                  <c:v>3.50378954289104E6</c:v>
                </c:pt>
                <c:pt idx="1">
                  <c:v>1.8185768309944E6</c:v>
                </c:pt>
                <c:pt idx="2">
                  <c:v>2.63602569280875E6</c:v>
                </c:pt>
                <c:pt idx="3">
                  <c:v>736129.7662337664</c:v>
                </c:pt>
                <c:pt idx="4">
                  <c:v>520381.5738852307</c:v>
                </c:pt>
                <c:pt idx="5">
                  <c:v>557564.0</c:v>
                </c:pt>
                <c:pt idx="6">
                  <c:v>3.3304810621734E6</c:v>
                </c:pt>
                <c:pt idx="7">
                  <c:v>921243.877523464</c:v>
                </c:pt>
              </c:numCache>
            </c:numRef>
          </c:val>
        </c:ser>
        <c:ser>
          <c:idx val="4"/>
          <c:order val="4"/>
          <c:tx>
            <c:strRef>
              <c:f>'Ark1'!$F$266</c:f>
              <c:strCache>
                <c:ptCount val="1"/>
                <c:pt idx="0">
                  <c:v>Finansielle og juridiske tjenester</c:v>
                </c:pt>
              </c:strCache>
            </c:strRef>
          </c:tx>
          <c:spPr>
            <a:solidFill>
              <a:srgbClr val="86000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'Ark1'!$F$267:$F$274</c:f>
              <c:numCache>
                <c:formatCode>_ * #,##0_ ;_ * \-#,##0_ ;_ * "-"??_ ;_ @_ </c:formatCode>
                <c:ptCount val="8"/>
                <c:pt idx="0">
                  <c:v>7.08655241286531E6</c:v>
                </c:pt>
                <c:pt idx="1">
                  <c:v>165148.7384015594</c:v>
                </c:pt>
                <c:pt idx="2">
                  <c:v>1.40979049906697E6</c:v>
                </c:pt>
                <c:pt idx="3">
                  <c:v>79157.9645526224</c:v>
                </c:pt>
                <c:pt idx="4">
                  <c:v>450594.6940626577</c:v>
                </c:pt>
                <c:pt idx="5">
                  <c:v>62273.0</c:v>
                </c:pt>
                <c:pt idx="6">
                  <c:v>58339.80507370587</c:v>
                </c:pt>
                <c:pt idx="7">
                  <c:v>74708.81693363839</c:v>
                </c:pt>
              </c:numCache>
            </c:numRef>
          </c:val>
        </c:ser>
        <c:ser>
          <c:idx val="5"/>
          <c:order val="5"/>
          <c:tx>
            <c:strRef>
              <c:f>'Ark1'!$G$266</c:f>
              <c:strCache>
                <c:ptCount val="1"/>
                <c:pt idx="0">
                  <c:v>Handel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'Ark1'!$G$267:$G$274</c:f>
              <c:numCache>
                <c:formatCode>_ * #,##0_ ;_ * \-#,##0_ ;_ * "-"??_ ;_ @_ </c:formatCode>
                <c:ptCount val="8"/>
                <c:pt idx="0">
                  <c:v>2.48534673801205E6</c:v>
                </c:pt>
                <c:pt idx="1">
                  <c:v>370921.4578352663</c:v>
                </c:pt>
                <c:pt idx="2">
                  <c:v>401394.6543950661</c:v>
                </c:pt>
                <c:pt idx="3">
                  <c:v>609044.4420203668</c:v>
                </c:pt>
                <c:pt idx="4">
                  <c:v>229111.0699081585</c:v>
                </c:pt>
                <c:pt idx="5">
                  <c:v>91015.90405904052</c:v>
                </c:pt>
                <c:pt idx="6">
                  <c:v>238222.3153978646</c:v>
                </c:pt>
                <c:pt idx="7">
                  <c:v>137882.8435406355</c:v>
                </c:pt>
              </c:numCache>
            </c:numRef>
          </c:val>
        </c:ser>
        <c:ser>
          <c:idx val="6"/>
          <c:order val="6"/>
          <c:tx>
            <c:strRef>
              <c:f>'Ark1'!$H$266</c:f>
              <c:strCache>
                <c:ptCount val="1"/>
                <c:pt idx="0">
                  <c:v>Havne- og logistikktjenester</c:v>
                </c:pt>
              </c:strCache>
            </c:strRef>
          </c:tx>
          <c:spPr>
            <a:solidFill>
              <a:srgbClr val="DC5356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'Ark1'!$H$267:$H$274</c:f>
              <c:numCache>
                <c:formatCode>_ * #,##0_ ;_ * \-#,##0_ ;_ * "-"??_ ;_ @_ </c:formatCode>
                <c:ptCount val="8"/>
                <c:pt idx="0">
                  <c:v>804655.6648863204</c:v>
                </c:pt>
                <c:pt idx="1">
                  <c:v>2.3516390563427E6</c:v>
                </c:pt>
                <c:pt idx="2">
                  <c:v>1.15679525596006E6</c:v>
                </c:pt>
                <c:pt idx="3">
                  <c:v>496365.5833333333</c:v>
                </c:pt>
                <c:pt idx="4">
                  <c:v>358456.2891652121</c:v>
                </c:pt>
                <c:pt idx="5">
                  <c:v>165506.0</c:v>
                </c:pt>
                <c:pt idx="6">
                  <c:v>780294.1003129117</c:v>
                </c:pt>
                <c:pt idx="7">
                  <c:v>207912.0414657666</c:v>
                </c:pt>
              </c:numCache>
            </c:numRef>
          </c:val>
        </c:ser>
        <c:ser>
          <c:idx val="7"/>
          <c:order val="7"/>
          <c:tx>
            <c:strRef>
              <c:f>'Ark1'!$I$266</c:f>
              <c:strCache>
                <c:ptCount val="1"/>
                <c:pt idx="0">
                  <c:v>Teknologiske tjenester</c:v>
                </c:pt>
              </c:strCache>
            </c:strRef>
          </c:tx>
          <c:spPr>
            <a:solidFill>
              <a:srgbClr val="FF8989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'Ark1'!$I$267:$I$274</c:f>
              <c:numCache>
                <c:formatCode>_ * #,##0_ ;_ * \-#,##0_ ;_ * "-"??_ ;_ @_ </c:formatCode>
                <c:ptCount val="8"/>
                <c:pt idx="0">
                  <c:v>4.63755252109022E6</c:v>
                </c:pt>
                <c:pt idx="1">
                  <c:v>4.2913708655659E6</c:v>
                </c:pt>
                <c:pt idx="2">
                  <c:v>2.2391357591481E6</c:v>
                </c:pt>
                <c:pt idx="3">
                  <c:v>2.24444550023613E6</c:v>
                </c:pt>
                <c:pt idx="4">
                  <c:v>925166.1064783952</c:v>
                </c:pt>
                <c:pt idx="5">
                  <c:v>1.56712291979014E6</c:v>
                </c:pt>
                <c:pt idx="6">
                  <c:v>288803.4658500931</c:v>
                </c:pt>
                <c:pt idx="7">
                  <c:v>655607.3917784933</c:v>
                </c:pt>
              </c:numCache>
            </c:numRef>
          </c:val>
        </c:ser>
        <c:ser>
          <c:idx val="8"/>
          <c:order val="8"/>
          <c:tx>
            <c:strRef>
              <c:f>'Ark1'!$J$266</c:f>
              <c:strCache>
                <c:ptCount val="1"/>
                <c:pt idx="0">
                  <c:v>Utstyrsprodusenter</c:v>
                </c:pt>
              </c:strCache>
            </c:strRef>
          </c:tx>
          <c:spPr>
            <a:solidFill>
              <a:srgbClr val="F0CB69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'Ark1'!$J$267:$J$274</c:f>
              <c:numCache>
                <c:formatCode>_ * #,##0_ ;_ * \-#,##0_ ;_ * "-"??_ ;_ @_ </c:formatCode>
                <c:ptCount val="8"/>
                <c:pt idx="0">
                  <c:v>5.94824717977071E6</c:v>
                </c:pt>
                <c:pt idx="1">
                  <c:v>4.91146728991553E6</c:v>
                </c:pt>
                <c:pt idx="2">
                  <c:v>3.62279101681422E6</c:v>
                </c:pt>
                <c:pt idx="3">
                  <c:v>4.71621463423725E6</c:v>
                </c:pt>
                <c:pt idx="4">
                  <c:v>1.10914469111245E7</c:v>
                </c:pt>
                <c:pt idx="5">
                  <c:v>1.79160425884164E6</c:v>
                </c:pt>
                <c:pt idx="6">
                  <c:v>229695.8125225473</c:v>
                </c:pt>
                <c:pt idx="7">
                  <c:v>1.18328547186637E6</c:v>
                </c:pt>
              </c:numCache>
            </c:numRef>
          </c:val>
        </c:ser>
        <c:ser>
          <c:idx val="9"/>
          <c:order val="9"/>
          <c:tx>
            <c:strRef>
              <c:f>'Ark1'!$K$266</c:f>
              <c:strCache>
                <c:ptCount val="1"/>
                <c:pt idx="0">
                  <c:v>Verft</c:v>
                </c:pt>
              </c:strCache>
            </c:strRef>
          </c:tx>
          <c:spPr>
            <a:solidFill>
              <a:srgbClr val="5FB7E5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'Ark1'!$K$267:$K$274</c:f>
              <c:numCache>
                <c:formatCode>_ * #,##0_ ;_ * \-#,##0_ ;_ * "-"??_ ;_ @_ </c:formatCode>
                <c:ptCount val="8"/>
                <c:pt idx="0">
                  <c:v>413926.6211263358</c:v>
                </c:pt>
                <c:pt idx="1">
                  <c:v>690974.479633326</c:v>
                </c:pt>
                <c:pt idx="2">
                  <c:v>1.88735389651681E6</c:v>
                </c:pt>
                <c:pt idx="3">
                  <c:v>2.86695601406808E6</c:v>
                </c:pt>
                <c:pt idx="4">
                  <c:v>642254.2784433089</c:v>
                </c:pt>
                <c:pt idx="5">
                  <c:v>901043.30934515</c:v>
                </c:pt>
                <c:pt idx="6">
                  <c:v>569093.8261418814</c:v>
                </c:pt>
                <c:pt idx="7">
                  <c:v>228687.2323507187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65584592"/>
        <c:axId val="-1765600512"/>
      </c:barChart>
      <c:catAx>
        <c:axId val="-176558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765600512"/>
        <c:crosses val="autoZero"/>
        <c:auto val="1"/>
        <c:lblAlgn val="ctr"/>
        <c:lblOffset val="100"/>
        <c:noMultiLvlLbl val="0"/>
      </c:catAx>
      <c:valAx>
        <c:axId val="-176560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765584592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b="1"/>
                    <a:t>Milliarder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/>
          </a:solidFill>
        </a:defRPr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'Ark1'!$B$266</c:f>
              <c:strCache>
                <c:ptCount val="1"/>
                <c:pt idx="0">
                  <c:v>Bore- og produksjonsselskaper</c:v>
                </c:pt>
              </c:strCache>
            </c:strRef>
          </c:tx>
          <c:spPr>
            <a:solidFill>
              <a:srgbClr val="2F1444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'Ark1'!$B$267:$B$274</c:f>
              <c:numCache>
                <c:formatCode>_ * #,##0_ ;_ * \-#,##0_ ;_ * "-"??_ ;_ @_ </c:formatCode>
                <c:ptCount val="8"/>
                <c:pt idx="0">
                  <c:v>2.240682E6</c:v>
                </c:pt>
                <c:pt idx="1">
                  <c:v>1.74426445624643E7</c:v>
                </c:pt>
                <c:pt idx="2">
                  <c:v>4.1726633237018E6</c:v>
                </c:pt>
                <c:pt idx="3">
                  <c:v>189776.6513923446</c:v>
                </c:pt>
                <c:pt idx="4">
                  <c:v>221703.0</c:v>
                </c:pt>
                <c:pt idx="5">
                  <c:v>168354.0</c:v>
                </c:pt>
                <c:pt idx="6">
                  <c:v>22738.0</c:v>
                </c:pt>
                <c:pt idx="7">
                  <c:v>1.09894446812621E6</c:v>
                </c:pt>
              </c:numCache>
            </c:numRef>
          </c:val>
        </c:ser>
        <c:ser>
          <c:idx val="1"/>
          <c:order val="1"/>
          <c:tx>
            <c:strRef>
              <c:f>'Ark1'!$C$266</c:f>
              <c:strCache>
                <c:ptCount val="1"/>
                <c:pt idx="0">
                  <c:v>Offshorerederier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'Ark1'!$C$267:$C$274</c:f>
              <c:numCache>
                <c:formatCode>_ * #,##0_ ;_ * \-#,##0_ ;_ * "-"??_ ;_ @_ </c:formatCode>
                <c:ptCount val="8"/>
                <c:pt idx="0">
                  <c:v>9.63368291916398E6</c:v>
                </c:pt>
                <c:pt idx="1">
                  <c:v>4.8652080516129E6</c:v>
                </c:pt>
                <c:pt idx="2">
                  <c:v>8.24141527638072E6</c:v>
                </c:pt>
                <c:pt idx="3">
                  <c:v>1.28191293377924E7</c:v>
                </c:pt>
                <c:pt idx="4">
                  <c:v>3.206088E6</c:v>
                </c:pt>
                <c:pt idx="5">
                  <c:v>6.72792270165883E6</c:v>
                </c:pt>
                <c:pt idx="6">
                  <c:v>675687.3383666074</c:v>
                </c:pt>
                <c:pt idx="7">
                  <c:v>1.30277549065351E6</c:v>
                </c:pt>
              </c:numCache>
            </c:numRef>
          </c:val>
        </c:ser>
        <c:ser>
          <c:idx val="2"/>
          <c:order val="2"/>
          <c:tx>
            <c:strRef>
              <c:f>'Ark1'!$D$266</c:f>
              <c:strCache>
                <c:ptCount val="1"/>
                <c:pt idx="0">
                  <c:v>Deepsea shipping</c:v>
                </c:pt>
              </c:strCache>
            </c:strRef>
          </c:tx>
          <c:spPr>
            <a:solidFill>
              <a:srgbClr val="AC75D5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'Ark1'!$D$267:$D$274</c:f>
              <c:numCache>
                <c:formatCode>_ * #,##0_ ;_ * \-#,##0_ ;_ * "-"??_ ;_ @_ </c:formatCode>
                <c:ptCount val="8"/>
                <c:pt idx="0">
                  <c:v>9.67845959716387E6</c:v>
                </c:pt>
                <c:pt idx="1">
                  <c:v>1.47539831428571E6</c:v>
                </c:pt>
                <c:pt idx="2">
                  <c:v>6.22374333551907E6</c:v>
                </c:pt>
                <c:pt idx="3">
                  <c:v>160471.541295603</c:v>
                </c:pt>
                <c:pt idx="4">
                  <c:v>835554.5377666255</c:v>
                </c:pt>
                <c:pt idx="5">
                  <c:v>3.94823422827951E6</c:v>
                </c:pt>
                <c:pt idx="6">
                  <c:v>159306.239982968</c:v>
                </c:pt>
                <c:pt idx="7">
                  <c:v>56453.01341281668</c:v>
                </c:pt>
              </c:numCache>
            </c:numRef>
          </c:val>
        </c:ser>
        <c:ser>
          <c:idx val="3"/>
          <c:order val="3"/>
          <c:tx>
            <c:strRef>
              <c:f>'Ark1'!$E$266</c:f>
              <c:strCache>
                <c:ptCount val="1"/>
                <c:pt idx="0">
                  <c:v>Nærskipsfart</c:v>
                </c:pt>
              </c:strCache>
            </c:strRef>
          </c:tx>
          <c:spPr>
            <a:solidFill>
              <a:srgbClr val="D5B8EA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'Ark1'!$E$267:$E$274</c:f>
              <c:numCache>
                <c:formatCode>_ * #,##0_ ;_ * \-#,##0_ ;_ * "-"??_ ;_ @_ </c:formatCode>
                <c:ptCount val="8"/>
                <c:pt idx="0">
                  <c:v>3.50378954289104E6</c:v>
                </c:pt>
                <c:pt idx="1">
                  <c:v>1.8185768309944E6</c:v>
                </c:pt>
                <c:pt idx="2">
                  <c:v>2.63602569280875E6</c:v>
                </c:pt>
                <c:pt idx="3">
                  <c:v>736129.7662337664</c:v>
                </c:pt>
                <c:pt idx="4">
                  <c:v>520381.5738852307</c:v>
                </c:pt>
                <c:pt idx="5">
                  <c:v>557564.0</c:v>
                </c:pt>
                <c:pt idx="6">
                  <c:v>3.3304810621734E6</c:v>
                </c:pt>
                <c:pt idx="7">
                  <c:v>921243.877523464</c:v>
                </c:pt>
              </c:numCache>
            </c:numRef>
          </c:val>
        </c:ser>
        <c:ser>
          <c:idx val="4"/>
          <c:order val="4"/>
          <c:tx>
            <c:strRef>
              <c:f>'Ark1'!$F$266</c:f>
              <c:strCache>
                <c:ptCount val="1"/>
                <c:pt idx="0">
                  <c:v>Finansielle og juridiske tjenester</c:v>
                </c:pt>
              </c:strCache>
            </c:strRef>
          </c:tx>
          <c:spPr>
            <a:solidFill>
              <a:srgbClr val="86000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'Ark1'!$F$267:$F$274</c:f>
              <c:numCache>
                <c:formatCode>_ * #,##0_ ;_ * \-#,##0_ ;_ * "-"??_ ;_ @_ </c:formatCode>
                <c:ptCount val="8"/>
                <c:pt idx="0">
                  <c:v>7.08655241286531E6</c:v>
                </c:pt>
                <c:pt idx="1">
                  <c:v>165148.7384015594</c:v>
                </c:pt>
                <c:pt idx="2">
                  <c:v>1.40979049906697E6</c:v>
                </c:pt>
                <c:pt idx="3">
                  <c:v>79157.9645526224</c:v>
                </c:pt>
                <c:pt idx="4">
                  <c:v>450594.6940626577</c:v>
                </c:pt>
                <c:pt idx="5">
                  <c:v>62273.0</c:v>
                </c:pt>
                <c:pt idx="6">
                  <c:v>58339.80507370587</c:v>
                </c:pt>
                <c:pt idx="7">
                  <c:v>74708.81693363839</c:v>
                </c:pt>
              </c:numCache>
            </c:numRef>
          </c:val>
        </c:ser>
        <c:ser>
          <c:idx val="5"/>
          <c:order val="5"/>
          <c:tx>
            <c:strRef>
              <c:f>'Ark1'!$G$266</c:f>
              <c:strCache>
                <c:ptCount val="1"/>
                <c:pt idx="0">
                  <c:v>Handel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'Ark1'!$G$267:$G$274</c:f>
              <c:numCache>
                <c:formatCode>_ * #,##0_ ;_ * \-#,##0_ ;_ * "-"??_ ;_ @_ </c:formatCode>
                <c:ptCount val="8"/>
                <c:pt idx="0">
                  <c:v>2.48534673801205E6</c:v>
                </c:pt>
                <c:pt idx="1">
                  <c:v>370921.4578352663</c:v>
                </c:pt>
                <c:pt idx="2">
                  <c:v>401394.6543950661</c:v>
                </c:pt>
                <c:pt idx="3">
                  <c:v>609044.4420203668</c:v>
                </c:pt>
                <c:pt idx="4">
                  <c:v>229111.0699081585</c:v>
                </c:pt>
                <c:pt idx="5">
                  <c:v>91015.90405904052</c:v>
                </c:pt>
                <c:pt idx="6">
                  <c:v>238222.3153978646</c:v>
                </c:pt>
                <c:pt idx="7">
                  <c:v>137882.8435406355</c:v>
                </c:pt>
              </c:numCache>
            </c:numRef>
          </c:val>
        </c:ser>
        <c:ser>
          <c:idx val="6"/>
          <c:order val="6"/>
          <c:tx>
            <c:strRef>
              <c:f>'Ark1'!$H$266</c:f>
              <c:strCache>
                <c:ptCount val="1"/>
                <c:pt idx="0">
                  <c:v>Havne- og logistikktjenester</c:v>
                </c:pt>
              </c:strCache>
            </c:strRef>
          </c:tx>
          <c:spPr>
            <a:solidFill>
              <a:srgbClr val="DC5356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'Ark1'!$H$267:$H$274</c:f>
              <c:numCache>
                <c:formatCode>_ * #,##0_ ;_ * \-#,##0_ ;_ * "-"??_ ;_ @_ </c:formatCode>
                <c:ptCount val="8"/>
                <c:pt idx="0">
                  <c:v>804655.6648863204</c:v>
                </c:pt>
                <c:pt idx="1">
                  <c:v>2.3516390563427E6</c:v>
                </c:pt>
                <c:pt idx="2">
                  <c:v>1.15679525596006E6</c:v>
                </c:pt>
                <c:pt idx="3">
                  <c:v>496365.5833333333</c:v>
                </c:pt>
                <c:pt idx="4">
                  <c:v>358456.2891652121</c:v>
                </c:pt>
                <c:pt idx="5">
                  <c:v>165506.0</c:v>
                </c:pt>
                <c:pt idx="6">
                  <c:v>780294.1003129117</c:v>
                </c:pt>
                <c:pt idx="7">
                  <c:v>207912.0414657666</c:v>
                </c:pt>
              </c:numCache>
            </c:numRef>
          </c:val>
        </c:ser>
        <c:ser>
          <c:idx val="7"/>
          <c:order val="7"/>
          <c:tx>
            <c:strRef>
              <c:f>'Ark1'!$I$266</c:f>
              <c:strCache>
                <c:ptCount val="1"/>
                <c:pt idx="0">
                  <c:v>Teknologiske tjenester</c:v>
                </c:pt>
              </c:strCache>
            </c:strRef>
          </c:tx>
          <c:spPr>
            <a:solidFill>
              <a:srgbClr val="FF8989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'Ark1'!$I$267:$I$274</c:f>
              <c:numCache>
                <c:formatCode>_ * #,##0_ ;_ * \-#,##0_ ;_ * "-"??_ ;_ @_ </c:formatCode>
                <c:ptCount val="8"/>
                <c:pt idx="0">
                  <c:v>4.63755252109022E6</c:v>
                </c:pt>
                <c:pt idx="1">
                  <c:v>4.2913708655659E6</c:v>
                </c:pt>
                <c:pt idx="2">
                  <c:v>2.2391357591481E6</c:v>
                </c:pt>
                <c:pt idx="3">
                  <c:v>2.24444550023613E6</c:v>
                </c:pt>
                <c:pt idx="4">
                  <c:v>925166.1064783952</c:v>
                </c:pt>
                <c:pt idx="5">
                  <c:v>1.56712291979014E6</c:v>
                </c:pt>
                <c:pt idx="6">
                  <c:v>288803.4658500931</c:v>
                </c:pt>
                <c:pt idx="7">
                  <c:v>655607.3917784933</c:v>
                </c:pt>
              </c:numCache>
            </c:numRef>
          </c:val>
        </c:ser>
        <c:ser>
          <c:idx val="8"/>
          <c:order val="8"/>
          <c:tx>
            <c:strRef>
              <c:f>'Ark1'!$J$266</c:f>
              <c:strCache>
                <c:ptCount val="1"/>
                <c:pt idx="0">
                  <c:v>Utstyrsprodusenter</c:v>
                </c:pt>
              </c:strCache>
            </c:strRef>
          </c:tx>
          <c:spPr>
            <a:solidFill>
              <a:srgbClr val="F0CB69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'Ark1'!$J$267:$J$274</c:f>
              <c:numCache>
                <c:formatCode>_ * #,##0_ ;_ * \-#,##0_ ;_ * "-"??_ ;_ @_ </c:formatCode>
                <c:ptCount val="8"/>
                <c:pt idx="0">
                  <c:v>5.94824717977071E6</c:v>
                </c:pt>
                <c:pt idx="1">
                  <c:v>4.91146728991553E6</c:v>
                </c:pt>
                <c:pt idx="2">
                  <c:v>3.62279101681422E6</c:v>
                </c:pt>
                <c:pt idx="3">
                  <c:v>4.71621463423725E6</c:v>
                </c:pt>
                <c:pt idx="4">
                  <c:v>1.10914469111245E7</c:v>
                </c:pt>
                <c:pt idx="5">
                  <c:v>1.79160425884164E6</c:v>
                </c:pt>
                <c:pt idx="6">
                  <c:v>229695.8125225473</c:v>
                </c:pt>
                <c:pt idx="7">
                  <c:v>1.18328547186637E6</c:v>
                </c:pt>
              </c:numCache>
            </c:numRef>
          </c:val>
        </c:ser>
        <c:ser>
          <c:idx val="9"/>
          <c:order val="9"/>
          <c:tx>
            <c:strRef>
              <c:f>'Ark1'!$K$266</c:f>
              <c:strCache>
                <c:ptCount val="1"/>
                <c:pt idx="0">
                  <c:v>Verft</c:v>
                </c:pt>
              </c:strCache>
            </c:strRef>
          </c:tx>
          <c:spPr>
            <a:solidFill>
              <a:srgbClr val="5FB7E5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'Ark1'!$K$267:$K$274</c:f>
              <c:numCache>
                <c:formatCode>_ * #,##0_ ;_ * \-#,##0_ ;_ * "-"??_ ;_ @_ </c:formatCode>
                <c:ptCount val="8"/>
                <c:pt idx="0">
                  <c:v>413926.6211263358</c:v>
                </c:pt>
                <c:pt idx="1">
                  <c:v>690974.479633326</c:v>
                </c:pt>
                <c:pt idx="2">
                  <c:v>1.88735389651681E6</c:v>
                </c:pt>
                <c:pt idx="3">
                  <c:v>2.86695601406808E6</c:v>
                </c:pt>
                <c:pt idx="4">
                  <c:v>642254.2784433089</c:v>
                </c:pt>
                <c:pt idx="5">
                  <c:v>901043.30934515</c:v>
                </c:pt>
                <c:pt idx="6">
                  <c:v>569093.8261418814</c:v>
                </c:pt>
                <c:pt idx="7">
                  <c:v>228687.2323507187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65455568"/>
        <c:axId val="-1765453248"/>
      </c:barChart>
      <c:catAx>
        <c:axId val="-176545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765453248"/>
        <c:crosses val="autoZero"/>
        <c:auto val="1"/>
        <c:lblAlgn val="ctr"/>
        <c:lblOffset val="100"/>
        <c:noMultiLvlLbl val="0"/>
      </c:catAx>
      <c:valAx>
        <c:axId val="-176545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765455568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b="1"/>
                    <a:t>Milliarder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/>
          </a:solidFill>
        </a:defRPr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'Ark1'!$D$223</c:f>
              <c:strCache>
                <c:ptCount val="1"/>
                <c:pt idx="0">
                  <c:v>jan.15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'Ark1'!$C$224:$C$231</c:f>
              <c:strCache>
                <c:ptCount val="8"/>
                <c:pt idx="0">
                  <c:v>Vind</c:v>
                </c:pt>
                <c:pt idx="1">
                  <c:v>Gruvedrift</c:v>
                </c:pt>
                <c:pt idx="2">
                  <c:v>Statlig </c:v>
                </c:pt>
                <c:pt idx="3">
                  <c:v>Ferge</c:v>
                </c:pt>
                <c:pt idx="4">
                  <c:v>Fiskefartøy</c:v>
                </c:pt>
                <c:pt idx="5">
                  <c:v>Yacht</c:v>
                </c:pt>
                <c:pt idx="6">
                  <c:v>Brønnbåt/Service</c:v>
                </c:pt>
                <c:pt idx="7">
                  <c:v>Offshore</c:v>
                </c:pt>
              </c:strCache>
            </c:strRef>
          </c:cat>
          <c:val>
            <c:numRef>
              <c:f>'Ark1'!$D$224:$D$231</c:f>
              <c:numCache>
                <c:formatCode>General</c:formatCode>
                <c:ptCount val="8"/>
                <c:pt idx="0">
                  <c:v>3.0</c:v>
                </c:pt>
                <c:pt idx="1">
                  <c:v>1.0</c:v>
                </c:pt>
                <c:pt idx="2">
                  <c:v>1.0</c:v>
                </c:pt>
                <c:pt idx="3">
                  <c:v>2.0</c:v>
                </c:pt>
                <c:pt idx="4">
                  <c:v>1.0</c:v>
                </c:pt>
                <c:pt idx="5">
                  <c:v>1.0</c:v>
                </c:pt>
                <c:pt idx="6">
                  <c:v>3.0</c:v>
                </c:pt>
                <c:pt idx="7">
                  <c:v>53.0</c:v>
                </c:pt>
              </c:numCache>
            </c:numRef>
          </c:val>
        </c:ser>
        <c:ser>
          <c:idx val="0"/>
          <c:order val="1"/>
          <c:tx>
            <c:strRef>
              <c:f>'Ark1'!$D$223</c:f>
              <c:strCache>
                <c:ptCount val="1"/>
                <c:pt idx="0">
                  <c:v>jan.15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'Ark1'!$C$224:$C$231</c:f>
              <c:strCache>
                <c:ptCount val="8"/>
                <c:pt idx="0">
                  <c:v>Vind</c:v>
                </c:pt>
                <c:pt idx="1">
                  <c:v>Gruvedrift</c:v>
                </c:pt>
                <c:pt idx="2">
                  <c:v>Statlig </c:v>
                </c:pt>
                <c:pt idx="3">
                  <c:v>Ferge</c:v>
                </c:pt>
                <c:pt idx="4">
                  <c:v>Fiskefartøy</c:v>
                </c:pt>
                <c:pt idx="5">
                  <c:v>Yacht</c:v>
                </c:pt>
                <c:pt idx="6">
                  <c:v>Brønnbåt/Service</c:v>
                </c:pt>
                <c:pt idx="7">
                  <c:v>Offshore</c:v>
                </c:pt>
              </c:strCache>
            </c:strRef>
          </c:cat>
          <c:val>
            <c:numRef>
              <c:f>'Ark1'!$D$224:$D$231</c:f>
              <c:numCache>
                <c:formatCode>General</c:formatCode>
                <c:ptCount val="8"/>
                <c:pt idx="0">
                  <c:v>3.0</c:v>
                </c:pt>
                <c:pt idx="1">
                  <c:v>1.0</c:v>
                </c:pt>
                <c:pt idx="2">
                  <c:v>1.0</c:v>
                </c:pt>
                <c:pt idx="3">
                  <c:v>2.0</c:v>
                </c:pt>
                <c:pt idx="4">
                  <c:v>1.0</c:v>
                </c:pt>
                <c:pt idx="5">
                  <c:v>1.0</c:v>
                </c:pt>
                <c:pt idx="6">
                  <c:v>3.0</c:v>
                </c:pt>
                <c:pt idx="7">
                  <c:v>53.0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'Ark1'!$E$223</c:f>
              <c:strCache>
                <c:ptCount val="1"/>
                <c:pt idx="0">
                  <c:v>des.15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'Ark1'!$C$224:$C$231</c:f>
              <c:strCache>
                <c:ptCount val="8"/>
                <c:pt idx="0">
                  <c:v>Vind</c:v>
                </c:pt>
                <c:pt idx="1">
                  <c:v>Gruvedrift</c:v>
                </c:pt>
                <c:pt idx="2">
                  <c:v>Statlig </c:v>
                </c:pt>
                <c:pt idx="3">
                  <c:v>Ferge</c:v>
                </c:pt>
                <c:pt idx="4">
                  <c:v>Fiskefartøy</c:v>
                </c:pt>
                <c:pt idx="5">
                  <c:v>Yacht</c:v>
                </c:pt>
                <c:pt idx="6">
                  <c:v>Brønnbåt/Service</c:v>
                </c:pt>
                <c:pt idx="7">
                  <c:v>Offshore</c:v>
                </c:pt>
              </c:strCache>
            </c:strRef>
          </c:cat>
          <c:val>
            <c:numRef>
              <c:f>'Ark1'!$E$224:$E$231</c:f>
              <c:numCache>
                <c:formatCode>General</c:formatCode>
                <c:ptCount val="8"/>
                <c:pt idx="0">
                  <c:v>3.0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6.0</c:v>
                </c:pt>
                <c:pt idx="5">
                  <c:v>1.0</c:v>
                </c:pt>
                <c:pt idx="6">
                  <c:v>13.0</c:v>
                </c:pt>
                <c:pt idx="7">
                  <c:v>34.0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smtClean="0"/>
              <a:t>Margin </a:t>
            </a:r>
            <a:r>
              <a:rPr lang="en-US" sz="1600"/>
              <a:t>2013 </a:t>
            </a:r>
            <a:r>
              <a:rPr lang="en-US" sz="1600" smtClean="0"/>
              <a:t>and </a:t>
            </a:r>
            <a:r>
              <a:rPr lang="en-US" sz="1600"/>
              <a:t>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'Ark1'!$F$310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'Ark1'!$A$312:$A$320</c:f>
              <c:strCache>
                <c:ptCount val="9"/>
                <c:pt idx="0">
                  <c:v>Rigg</c:v>
                </c:pt>
                <c:pt idx="1">
                  <c:v>Deepsea shipping</c:v>
                </c:pt>
                <c:pt idx="2">
                  <c:v>Handel</c:v>
                </c:pt>
                <c:pt idx="3">
                  <c:v>Havn og logistikk</c:v>
                </c:pt>
                <c:pt idx="4">
                  <c:v>Offshorerederier</c:v>
                </c:pt>
                <c:pt idx="5">
                  <c:v>Nærskipsfart</c:v>
                </c:pt>
                <c:pt idx="6">
                  <c:v>Teknologiske tjenester</c:v>
                </c:pt>
                <c:pt idx="7">
                  <c:v>Utstyrsprodusenter</c:v>
                </c:pt>
                <c:pt idx="8">
                  <c:v>Verft</c:v>
                </c:pt>
              </c:strCache>
            </c:strRef>
          </c:cat>
          <c:val>
            <c:numRef>
              <c:f>'Ark1'!$F$312:$F$320</c:f>
              <c:numCache>
                <c:formatCode>0%</c:formatCode>
                <c:ptCount val="9"/>
                <c:pt idx="0">
                  <c:v>0.114159135909724</c:v>
                </c:pt>
                <c:pt idx="1">
                  <c:v>0.0860931393863385</c:v>
                </c:pt>
                <c:pt idx="2">
                  <c:v>0.033143124314664</c:v>
                </c:pt>
                <c:pt idx="3">
                  <c:v>0.0587891565117196</c:v>
                </c:pt>
                <c:pt idx="4">
                  <c:v>0.139476653970864</c:v>
                </c:pt>
                <c:pt idx="5">
                  <c:v>0.0472885797153266</c:v>
                </c:pt>
                <c:pt idx="6">
                  <c:v>0.0729334656493196</c:v>
                </c:pt>
                <c:pt idx="7">
                  <c:v>0.0716749422901919</c:v>
                </c:pt>
                <c:pt idx="8">
                  <c:v>0.0397675231844253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'Ark1'!$G$310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'Ark1'!$A$312:$A$320</c:f>
              <c:strCache>
                <c:ptCount val="9"/>
                <c:pt idx="0">
                  <c:v>Rigg</c:v>
                </c:pt>
                <c:pt idx="1">
                  <c:v>Deepsea shipping</c:v>
                </c:pt>
                <c:pt idx="2">
                  <c:v>Handel</c:v>
                </c:pt>
                <c:pt idx="3">
                  <c:v>Havn og logistikk</c:v>
                </c:pt>
                <c:pt idx="4">
                  <c:v>Offshorerederier</c:v>
                </c:pt>
                <c:pt idx="5">
                  <c:v>Nærskipsfart</c:v>
                </c:pt>
                <c:pt idx="6">
                  <c:v>Teknologiske tjenester</c:v>
                </c:pt>
                <c:pt idx="7">
                  <c:v>Utstyrsprodusenter</c:v>
                </c:pt>
                <c:pt idx="8">
                  <c:v>Verft</c:v>
                </c:pt>
              </c:strCache>
            </c:strRef>
          </c:cat>
          <c:val>
            <c:numRef>
              <c:f>'Ark1'!$G$312:$G$320</c:f>
              <c:numCache>
                <c:formatCode>0%</c:formatCode>
                <c:ptCount val="9"/>
                <c:pt idx="0">
                  <c:v>0.0210352515357089</c:v>
                </c:pt>
                <c:pt idx="1">
                  <c:v>0.0811772124797616</c:v>
                </c:pt>
                <c:pt idx="2">
                  <c:v>0.0354043573167598</c:v>
                </c:pt>
                <c:pt idx="3">
                  <c:v>0.068575328116547</c:v>
                </c:pt>
                <c:pt idx="4">
                  <c:v>0.12423147965967</c:v>
                </c:pt>
                <c:pt idx="5">
                  <c:v>0.0493288959585552</c:v>
                </c:pt>
                <c:pt idx="6">
                  <c:v>0.0722751128942658</c:v>
                </c:pt>
                <c:pt idx="7">
                  <c:v>0.0809184860150246</c:v>
                </c:pt>
                <c:pt idx="8">
                  <c:v>0.0269277824896995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50605232"/>
        <c:axId val="-1769799056"/>
      </c:lineChart>
      <c:catAx>
        <c:axId val="-185060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769799056"/>
        <c:crosses val="autoZero"/>
        <c:auto val="1"/>
        <c:lblAlgn val="ctr"/>
        <c:lblOffset val="100"/>
        <c:noMultiLvlLbl val="0"/>
      </c:catAx>
      <c:valAx>
        <c:axId val="-176979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85060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nb-N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Value added 2004-2014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'Ark1'!$A$5</c:f>
              <c:strCache>
                <c:ptCount val="1"/>
                <c:pt idx="0">
                  <c:v>Verdiskaping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'Ark1'!$B$4:$L$4</c:f>
              <c:numCache>
                <c:formatCode>_ * #,##0_ ;_ * \-#,##0_ ;_ * "-"??_ ;_ @_ </c:formatCode>
                <c:ptCount val="11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</c:numCache>
            </c:numRef>
          </c:cat>
          <c:val>
            <c:numRef>
              <c:f>'Ark1'!$B$5:$L$5</c:f>
              <c:numCache>
                <c:formatCode>_ * #,##0_ ;_ * \-#,##0_ ;_ * "-"??_ ;_ @_ </c:formatCode>
                <c:ptCount val="11"/>
                <c:pt idx="0">
                  <c:v>7.1102586E7</c:v>
                </c:pt>
                <c:pt idx="1">
                  <c:v>8.52855605E7</c:v>
                </c:pt>
                <c:pt idx="2">
                  <c:v>1.04421175E8</c:v>
                </c:pt>
                <c:pt idx="3">
                  <c:v>1.2260668E8</c:v>
                </c:pt>
                <c:pt idx="4">
                  <c:v>1.413120539E8</c:v>
                </c:pt>
                <c:pt idx="5">
                  <c:v>1.404641327E8</c:v>
                </c:pt>
                <c:pt idx="6">
                  <c:v>1.40168579735E8</c:v>
                </c:pt>
                <c:pt idx="7">
                  <c:v>1.443362351E8</c:v>
                </c:pt>
                <c:pt idx="8">
                  <c:v>1.57717463094351E8</c:v>
                </c:pt>
                <c:pt idx="9">
                  <c:v>1.7382515616E8</c:v>
                </c:pt>
                <c:pt idx="10">
                  <c:v>1.88406881385777E8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3495488"/>
        <c:axId val="-1744134672"/>
      </c:barChart>
      <c:catAx>
        <c:axId val="2083495488"/>
        <c:scaling>
          <c:orientation val="minMax"/>
        </c:scaling>
        <c:delete val="0"/>
        <c:axPos val="b"/>
        <c:numFmt formatCode="_ * #,##0_ ;_ * \-#,##0_ ;_ * &quot;-&quot;??_ ;_ @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744134672"/>
        <c:crosses val="autoZero"/>
        <c:auto val="1"/>
        <c:lblAlgn val="ctr"/>
        <c:lblOffset val="100"/>
        <c:noMultiLvlLbl val="0"/>
      </c:catAx>
      <c:valAx>
        <c:axId val="-174413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83495488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 smtClean="0"/>
                    <a:t>Billions</a:t>
                  </a:r>
                  <a:r>
                    <a:rPr lang="en-US" baseline="0" dirty="0" smtClean="0"/>
                    <a:t> NOK</a:t>
                  </a:r>
                  <a:endParaRPr lang="en-US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'Til Design'!$A$241</c:f>
              <c:strCache>
                <c:ptCount val="1"/>
                <c:pt idx="0">
                  <c:v>Shipping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'Til Design'!$B$240:$L$240</c:f>
              <c:numCache>
                <c:formatCode>0</c:formatCode>
                <c:ptCount val="11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</c:numCache>
            </c:numRef>
          </c:cat>
          <c:val>
            <c:numRef>
              <c:f>'Til Design'!$B$241:$L$241</c:f>
              <c:numCache>
                <c:formatCode>0</c:formatCode>
                <c:ptCount val="11"/>
                <c:pt idx="0">
                  <c:v>37927.5</c:v>
                </c:pt>
                <c:pt idx="1">
                  <c:v>37962.59836053848</c:v>
                </c:pt>
                <c:pt idx="2">
                  <c:v>35940.5</c:v>
                </c:pt>
                <c:pt idx="3">
                  <c:v>38464.4999986766</c:v>
                </c:pt>
                <c:pt idx="4">
                  <c:v>38803.0</c:v>
                </c:pt>
                <c:pt idx="5">
                  <c:v>39699.5</c:v>
                </c:pt>
                <c:pt idx="6">
                  <c:v>41231.5</c:v>
                </c:pt>
                <c:pt idx="7">
                  <c:v>40417.5</c:v>
                </c:pt>
                <c:pt idx="8">
                  <c:v>44685.0</c:v>
                </c:pt>
                <c:pt idx="9">
                  <c:v>46487.0</c:v>
                </c:pt>
                <c:pt idx="10">
                  <c:v>45420.0</c:v>
                </c:pt>
              </c:numCache>
            </c:numRef>
          </c:val>
        </c:ser>
        <c:ser>
          <c:idx val="1"/>
          <c:order val="1"/>
          <c:tx>
            <c:strRef>
              <c:f>'Til Design'!$A$242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'Til Design'!$B$240:$L$240</c:f>
              <c:numCache>
                <c:formatCode>0</c:formatCode>
                <c:ptCount val="11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</c:numCache>
            </c:numRef>
          </c:cat>
          <c:val>
            <c:numRef>
              <c:f>'Til Design'!$B$242:$L$242</c:f>
              <c:numCache>
                <c:formatCode>0</c:formatCode>
                <c:ptCount val="11"/>
                <c:pt idx="0">
                  <c:v>20455.37234035134</c:v>
                </c:pt>
                <c:pt idx="1">
                  <c:v>21041.64893615246</c:v>
                </c:pt>
                <c:pt idx="2">
                  <c:v>22396.42680848204</c:v>
                </c:pt>
                <c:pt idx="3">
                  <c:v>24963.13829785585</c:v>
                </c:pt>
                <c:pt idx="4">
                  <c:v>27031.14893615246</c:v>
                </c:pt>
                <c:pt idx="5">
                  <c:v>27361.7087964341</c:v>
                </c:pt>
                <c:pt idx="6">
                  <c:v>26199.83993701264</c:v>
                </c:pt>
                <c:pt idx="7">
                  <c:v>25100.88987106085</c:v>
                </c:pt>
                <c:pt idx="8">
                  <c:v>26032.0494299829</c:v>
                </c:pt>
                <c:pt idx="9">
                  <c:v>27099.72220641375</c:v>
                </c:pt>
                <c:pt idx="10">
                  <c:v>27767.0</c:v>
                </c:pt>
              </c:numCache>
            </c:numRef>
          </c:val>
        </c:ser>
        <c:ser>
          <c:idx val="2"/>
          <c:order val="2"/>
          <c:tx>
            <c:strRef>
              <c:f>'Til Design'!$A$243</c:f>
              <c:strCache>
                <c:ptCount val="1"/>
                <c:pt idx="0">
                  <c:v>Equipment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'Til Design'!$B$240:$L$240</c:f>
              <c:numCache>
                <c:formatCode>0</c:formatCode>
                <c:ptCount val="11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</c:numCache>
            </c:numRef>
          </c:cat>
          <c:val>
            <c:numRef>
              <c:f>'Til Design'!$B$243:$L$243</c:f>
              <c:numCache>
                <c:formatCode>0</c:formatCode>
                <c:ptCount val="11"/>
                <c:pt idx="0">
                  <c:v>14094.0</c:v>
                </c:pt>
                <c:pt idx="1">
                  <c:v>16549.0</c:v>
                </c:pt>
                <c:pt idx="2">
                  <c:v>17130.0</c:v>
                </c:pt>
                <c:pt idx="3">
                  <c:v>19359.0</c:v>
                </c:pt>
                <c:pt idx="4">
                  <c:v>21384.95367847383</c:v>
                </c:pt>
                <c:pt idx="5">
                  <c:v>22019.52043596655</c:v>
                </c:pt>
                <c:pt idx="6">
                  <c:v>21024.0</c:v>
                </c:pt>
                <c:pt idx="7">
                  <c:v>22890.0</c:v>
                </c:pt>
                <c:pt idx="8">
                  <c:v>23588.0</c:v>
                </c:pt>
                <c:pt idx="9">
                  <c:v>24564.0</c:v>
                </c:pt>
                <c:pt idx="10">
                  <c:v>25953.0</c:v>
                </c:pt>
              </c:numCache>
            </c:numRef>
          </c:val>
        </c:ser>
        <c:ser>
          <c:idx val="3"/>
          <c:order val="3"/>
          <c:tx>
            <c:strRef>
              <c:f>'Til Design'!$A$244</c:f>
              <c:strCache>
                <c:ptCount val="1"/>
                <c:pt idx="0">
                  <c:v>Ship yards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'Til Design'!$B$240:$L$240</c:f>
              <c:numCache>
                <c:formatCode>0</c:formatCode>
                <c:ptCount val="11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</c:numCache>
            </c:numRef>
          </c:cat>
          <c:val>
            <c:numRef>
              <c:f>'Til Design'!$B$244:$L$244</c:f>
              <c:numCache>
                <c:formatCode>0</c:formatCode>
                <c:ptCount val="11"/>
                <c:pt idx="0">
                  <c:v>8207.0</c:v>
                </c:pt>
                <c:pt idx="1">
                  <c:v>8366.5</c:v>
                </c:pt>
                <c:pt idx="2">
                  <c:v>8601.0</c:v>
                </c:pt>
                <c:pt idx="3">
                  <c:v>9161.0</c:v>
                </c:pt>
                <c:pt idx="4">
                  <c:v>10504.5</c:v>
                </c:pt>
                <c:pt idx="5">
                  <c:v>10115.0</c:v>
                </c:pt>
                <c:pt idx="6">
                  <c:v>9676.0</c:v>
                </c:pt>
                <c:pt idx="7">
                  <c:v>9469.0</c:v>
                </c:pt>
                <c:pt idx="8">
                  <c:v>9695.0</c:v>
                </c:pt>
                <c:pt idx="9">
                  <c:v>10513</c:v>
                </c:pt>
                <c:pt idx="10">
                  <c:v>10366.0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3477600"/>
        <c:axId val="-1766463328"/>
      </c:areaChart>
      <c:catAx>
        <c:axId val="20534776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766463328"/>
        <c:crosses val="autoZero"/>
        <c:auto val="1"/>
        <c:lblAlgn val="ctr"/>
        <c:lblOffset val="100"/>
        <c:noMultiLvlLbl val="0"/>
      </c:catAx>
      <c:valAx>
        <c:axId val="-176646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 dirty="0" err="1" smtClean="0"/>
                  <a:t>Number</a:t>
                </a:r>
                <a:r>
                  <a:rPr lang="nb-NO" sz="1200" b="1" baseline="0" dirty="0" smtClean="0"/>
                  <a:t> </a:t>
                </a:r>
                <a:r>
                  <a:rPr lang="nb-NO" sz="1200" b="1" baseline="0" dirty="0" err="1" smtClean="0"/>
                  <a:t>of</a:t>
                </a:r>
                <a:r>
                  <a:rPr lang="nb-NO" sz="1200" b="1" baseline="0" dirty="0" smtClean="0"/>
                  <a:t> </a:t>
                </a:r>
                <a:r>
                  <a:rPr lang="nb-NO" sz="1200" b="1" baseline="0" dirty="0" err="1" smtClean="0"/>
                  <a:t>employees</a:t>
                </a:r>
                <a:endParaRPr lang="nb-NO" sz="12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53477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'Til Design'!$A$306</c:f>
              <c:strCache>
                <c:ptCount val="1"/>
                <c:pt idx="0">
                  <c:v>Maritime industry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'Til Design'!$B$305:$C$305</c:f>
              <c:strCache>
                <c:ptCount val="2"/>
                <c:pt idx="0">
                  <c:v>Value added </c:v>
                </c:pt>
                <c:pt idx="1">
                  <c:v>Employment costs </c:v>
                </c:pt>
              </c:strCache>
            </c:strRef>
          </c:cat>
          <c:val>
            <c:numRef>
              <c:f>'Til Design'!$B$306:$C$306</c:f>
              <c:numCache>
                <c:formatCode>_ * #,##0_ ;_ * \-#,##0_ ;_ * "-"??_ ;_ @_ </c:formatCode>
                <c:ptCount val="2"/>
                <c:pt idx="0">
                  <c:v>1612.230402593242</c:v>
                </c:pt>
                <c:pt idx="1">
                  <c:v>910.6892786678728</c:v>
                </c:pt>
              </c:numCache>
            </c:numRef>
          </c:val>
        </c:ser>
        <c:ser>
          <c:idx val="1"/>
          <c:order val="1"/>
          <c:tx>
            <c:strRef>
              <c:f>'Til Design'!$A$307</c:f>
              <c:strCache>
                <c:ptCount val="1"/>
                <c:pt idx="0">
                  <c:v>Norwegian industry in general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'Til Design'!$B$305:$C$305</c:f>
              <c:strCache>
                <c:ptCount val="2"/>
                <c:pt idx="0">
                  <c:v>Value added </c:v>
                </c:pt>
                <c:pt idx="1">
                  <c:v>Employment costs </c:v>
                </c:pt>
              </c:strCache>
            </c:strRef>
          </c:cat>
          <c:val>
            <c:numRef>
              <c:f>'Til Design'!$B$307:$C$307</c:f>
              <c:numCache>
                <c:formatCode>_ * #,##0_ ;_ * \-#,##0_ ;_ * "-"??_ ;_ @_ </c:formatCode>
                <c:ptCount val="2"/>
                <c:pt idx="0">
                  <c:v>918.223700348896</c:v>
                </c:pt>
                <c:pt idx="1">
                  <c:v>550.4189032892768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51296576"/>
        <c:axId val="-1918780944"/>
      </c:barChart>
      <c:catAx>
        <c:axId val="-18512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18780944"/>
        <c:crosses val="autoZero"/>
        <c:auto val="1"/>
        <c:lblAlgn val="ctr"/>
        <c:lblOffset val="100"/>
        <c:noMultiLvlLbl val="0"/>
      </c:catAx>
      <c:valAx>
        <c:axId val="-1918780944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dirty="0" smtClean="0"/>
                  <a:t>Value </a:t>
                </a:r>
                <a:r>
                  <a:rPr lang="nb-NO" sz="1200" dirty="0" err="1" smtClean="0"/>
                  <a:t>added</a:t>
                </a:r>
                <a:r>
                  <a:rPr lang="nb-NO" sz="1200" dirty="0" smtClean="0"/>
                  <a:t> and </a:t>
                </a:r>
                <a:r>
                  <a:rPr lang="nb-NO" sz="1200" dirty="0" err="1" smtClean="0"/>
                  <a:t>payment</a:t>
                </a:r>
                <a:r>
                  <a:rPr lang="nb-NO" sz="1200" dirty="0" smtClean="0"/>
                  <a:t> </a:t>
                </a:r>
                <a:r>
                  <a:rPr lang="nb-NO" sz="1200" dirty="0" err="1" smtClean="0"/>
                  <a:t>costs</a:t>
                </a:r>
                <a:r>
                  <a:rPr lang="nb-NO" sz="1200" baseline="0" dirty="0" smtClean="0"/>
                  <a:t> in maritim </a:t>
                </a:r>
                <a:r>
                  <a:rPr lang="nb-NO" sz="1200" baseline="0" dirty="0" err="1" smtClean="0"/>
                  <a:t>industry</a:t>
                </a:r>
                <a:r>
                  <a:rPr lang="nb-NO" sz="1200" baseline="0" dirty="0" smtClean="0"/>
                  <a:t> and </a:t>
                </a:r>
                <a:r>
                  <a:rPr lang="nb-NO" sz="1200" baseline="0" dirty="0" err="1" smtClean="0"/>
                  <a:t>industry</a:t>
                </a:r>
                <a:r>
                  <a:rPr lang="nb-NO" sz="1200" baseline="0" dirty="0" smtClean="0"/>
                  <a:t> in general  - NOK</a:t>
                </a:r>
                <a:endParaRPr lang="nb-NO" sz="1200" dirty="0"/>
              </a:p>
            </c:rich>
          </c:tx>
          <c:layout>
            <c:manualLayout>
              <c:xMode val="edge"/>
              <c:yMode val="edge"/>
              <c:x val="0.0152952291257074"/>
              <c:y val="0.0948141222115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_ * #\ ##0_ ;_ * \-#\ 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85129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Value added 2014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'Ark1'!$B$266</c:f>
              <c:strCache>
                <c:ptCount val="1"/>
                <c:pt idx="0">
                  <c:v>Bore- og produksjonsselskaper</c:v>
                </c:pt>
              </c:strCache>
            </c:strRef>
          </c:tx>
          <c:spPr>
            <a:solidFill>
              <a:srgbClr val="2F1444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'Ark1'!$B$267:$B$274</c:f>
              <c:numCache>
                <c:formatCode>_ * #,##0_ ;_ * \-#,##0_ ;_ * "-"??_ ;_ @_ </c:formatCode>
                <c:ptCount val="8"/>
                <c:pt idx="0">
                  <c:v>2.240682E6</c:v>
                </c:pt>
                <c:pt idx="1">
                  <c:v>1.74426445624643E7</c:v>
                </c:pt>
                <c:pt idx="2">
                  <c:v>4.1726633237018E6</c:v>
                </c:pt>
                <c:pt idx="3">
                  <c:v>189776.6513923446</c:v>
                </c:pt>
                <c:pt idx="4">
                  <c:v>221703.0</c:v>
                </c:pt>
                <c:pt idx="5">
                  <c:v>168354.0</c:v>
                </c:pt>
                <c:pt idx="6">
                  <c:v>22738.0</c:v>
                </c:pt>
                <c:pt idx="7">
                  <c:v>1.09894446812621E6</c:v>
                </c:pt>
              </c:numCache>
            </c:numRef>
          </c:val>
        </c:ser>
        <c:ser>
          <c:idx val="1"/>
          <c:order val="1"/>
          <c:tx>
            <c:strRef>
              <c:f>'Ark1'!$C$266</c:f>
              <c:strCache>
                <c:ptCount val="1"/>
                <c:pt idx="0">
                  <c:v>Offshorerederier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'Ark1'!$C$267:$C$274</c:f>
              <c:numCache>
                <c:formatCode>_ * #,##0_ ;_ * \-#,##0_ ;_ * "-"??_ ;_ @_ </c:formatCode>
                <c:ptCount val="8"/>
                <c:pt idx="0">
                  <c:v>9.63368291916398E6</c:v>
                </c:pt>
                <c:pt idx="1">
                  <c:v>4.8652080516129E6</c:v>
                </c:pt>
                <c:pt idx="2">
                  <c:v>8.24141527638072E6</c:v>
                </c:pt>
                <c:pt idx="3">
                  <c:v>1.28191293377924E7</c:v>
                </c:pt>
                <c:pt idx="4">
                  <c:v>3.206088E6</c:v>
                </c:pt>
                <c:pt idx="5">
                  <c:v>6.72792270165883E6</c:v>
                </c:pt>
                <c:pt idx="6">
                  <c:v>675687.3383666074</c:v>
                </c:pt>
                <c:pt idx="7">
                  <c:v>1.30277549065351E6</c:v>
                </c:pt>
              </c:numCache>
            </c:numRef>
          </c:val>
        </c:ser>
        <c:ser>
          <c:idx val="2"/>
          <c:order val="2"/>
          <c:tx>
            <c:strRef>
              <c:f>'Ark1'!$D$266</c:f>
              <c:strCache>
                <c:ptCount val="1"/>
                <c:pt idx="0">
                  <c:v>Deepsea shipping</c:v>
                </c:pt>
              </c:strCache>
            </c:strRef>
          </c:tx>
          <c:spPr>
            <a:solidFill>
              <a:srgbClr val="AC75D5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'Ark1'!$D$267:$D$274</c:f>
              <c:numCache>
                <c:formatCode>_ * #,##0_ ;_ * \-#,##0_ ;_ * "-"??_ ;_ @_ </c:formatCode>
                <c:ptCount val="8"/>
                <c:pt idx="0">
                  <c:v>9.67845959716387E6</c:v>
                </c:pt>
                <c:pt idx="1">
                  <c:v>1.47539831428571E6</c:v>
                </c:pt>
                <c:pt idx="2">
                  <c:v>6.22374333551907E6</c:v>
                </c:pt>
                <c:pt idx="3">
                  <c:v>160471.541295603</c:v>
                </c:pt>
                <c:pt idx="4">
                  <c:v>835554.5377666255</c:v>
                </c:pt>
                <c:pt idx="5">
                  <c:v>3.94823422827951E6</c:v>
                </c:pt>
                <c:pt idx="6">
                  <c:v>159306.239982968</c:v>
                </c:pt>
                <c:pt idx="7">
                  <c:v>56453.01341281668</c:v>
                </c:pt>
              </c:numCache>
            </c:numRef>
          </c:val>
        </c:ser>
        <c:ser>
          <c:idx val="3"/>
          <c:order val="3"/>
          <c:tx>
            <c:strRef>
              <c:f>'Ark1'!$E$266</c:f>
              <c:strCache>
                <c:ptCount val="1"/>
                <c:pt idx="0">
                  <c:v>Nærskipsfart</c:v>
                </c:pt>
              </c:strCache>
            </c:strRef>
          </c:tx>
          <c:spPr>
            <a:solidFill>
              <a:srgbClr val="D5B8EA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'Ark1'!$E$267:$E$274</c:f>
              <c:numCache>
                <c:formatCode>_ * #,##0_ ;_ * \-#,##0_ ;_ * "-"??_ ;_ @_ </c:formatCode>
                <c:ptCount val="8"/>
                <c:pt idx="0">
                  <c:v>3.50378954289104E6</c:v>
                </c:pt>
                <c:pt idx="1">
                  <c:v>1.8185768309944E6</c:v>
                </c:pt>
                <c:pt idx="2">
                  <c:v>2.63602569280875E6</c:v>
                </c:pt>
                <c:pt idx="3">
                  <c:v>736129.7662337664</c:v>
                </c:pt>
                <c:pt idx="4">
                  <c:v>520381.5738852307</c:v>
                </c:pt>
                <c:pt idx="5">
                  <c:v>557564.0</c:v>
                </c:pt>
                <c:pt idx="6">
                  <c:v>3.3304810621734E6</c:v>
                </c:pt>
                <c:pt idx="7">
                  <c:v>921243.877523464</c:v>
                </c:pt>
              </c:numCache>
            </c:numRef>
          </c:val>
        </c:ser>
        <c:ser>
          <c:idx val="4"/>
          <c:order val="4"/>
          <c:tx>
            <c:strRef>
              <c:f>'Ark1'!$F$266</c:f>
              <c:strCache>
                <c:ptCount val="1"/>
                <c:pt idx="0">
                  <c:v>Finansielle og juridiske tjenester</c:v>
                </c:pt>
              </c:strCache>
            </c:strRef>
          </c:tx>
          <c:spPr>
            <a:solidFill>
              <a:srgbClr val="86000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'Ark1'!$F$267:$F$274</c:f>
              <c:numCache>
                <c:formatCode>_ * #,##0_ ;_ * \-#,##0_ ;_ * "-"??_ ;_ @_ </c:formatCode>
                <c:ptCount val="8"/>
                <c:pt idx="0">
                  <c:v>7.08655241286531E6</c:v>
                </c:pt>
                <c:pt idx="1">
                  <c:v>165148.7384015594</c:v>
                </c:pt>
                <c:pt idx="2">
                  <c:v>1.40979049906697E6</c:v>
                </c:pt>
                <c:pt idx="3">
                  <c:v>79157.9645526224</c:v>
                </c:pt>
                <c:pt idx="4">
                  <c:v>450594.6940626577</c:v>
                </c:pt>
                <c:pt idx="5">
                  <c:v>62273.0</c:v>
                </c:pt>
                <c:pt idx="6">
                  <c:v>58339.80507370587</c:v>
                </c:pt>
                <c:pt idx="7">
                  <c:v>74708.81693363839</c:v>
                </c:pt>
              </c:numCache>
            </c:numRef>
          </c:val>
        </c:ser>
        <c:ser>
          <c:idx val="5"/>
          <c:order val="5"/>
          <c:tx>
            <c:strRef>
              <c:f>'Ark1'!$G$266</c:f>
              <c:strCache>
                <c:ptCount val="1"/>
                <c:pt idx="0">
                  <c:v>Handel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'Ark1'!$G$267:$G$274</c:f>
              <c:numCache>
                <c:formatCode>_ * #,##0_ ;_ * \-#,##0_ ;_ * "-"??_ ;_ @_ </c:formatCode>
                <c:ptCount val="8"/>
                <c:pt idx="0">
                  <c:v>2.48534673801205E6</c:v>
                </c:pt>
                <c:pt idx="1">
                  <c:v>370921.4578352663</c:v>
                </c:pt>
                <c:pt idx="2">
                  <c:v>401394.6543950661</c:v>
                </c:pt>
                <c:pt idx="3">
                  <c:v>609044.4420203668</c:v>
                </c:pt>
                <c:pt idx="4">
                  <c:v>229111.0699081585</c:v>
                </c:pt>
                <c:pt idx="5">
                  <c:v>91015.90405904052</c:v>
                </c:pt>
                <c:pt idx="6">
                  <c:v>238222.3153978646</c:v>
                </c:pt>
                <c:pt idx="7">
                  <c:v>137882.8435406355</c:v>
                </c:pt>
              </c:numCache>
            </c:numRef>
          </c:val>
        </c:ser>
        <c:ser>
          <c:idx val="6"/>
          <c:order val="6"/>
          <c:tx>
            <c:strRef>
              <c:f>'Ark1'!$H$266</c:f>
              <c:strCache>
                <c:ptCount val="1"/>
                <c:pt idx="0">
                  <c:v>Havne- og logistikktjenester</c:v>
                </c:pt>
              </c:strCache>
            </c:strRef>
          </c:tx>
          <c:spPr>
            <a:solidFill>
              <a:srgbClr val="DC5356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'Ark1'!$H$267:$H$274</c:f>
              <c:numCache>
                <c:formatCode>_ * #,##0_ ;_ * \-#,##0_ ;_ * "-"??_ ;_ @_ </c:formatCode>
                <c:ptCount val="8"/>
                <c:pt idx="0">
                  <c:v>804655.6648863204</c:v>
                </c:pt>
                <c:pt idx="1">
                  <c:v>2.3516390563427E6</c:v>
                </c:pt>
                <c:pt idx="2">
                  <c:v>1.15679525596006E6</c:v>
                </c:pt>
                <c:pt idx="3">
                  <c:v>496365.5833333333</c:v>
                </c:pt>
                <c:pt idx="4">
                  <c:v>358456.2891652121</c:v>
                </c:pt>
                <c:pt idx="5">
                  <c:v>165506.0</c:v>
                </c:pt>
                <c:pt idx="6">
                  <c:v>780294.1003129117</c:v>
                </c:pt>
                <c:pt idx="7">
                  <c:v>207912.0414657666</c:v>
                </c:pt>
              </c:numCache>
            </c:numRef>
          </c:val>
        </c:ser>
        <c:ser>
          <c:idx val="7"/>
          <c:order val="7"/>
          <c:tx>
            <c:strRef>
              <c:f>'Ark1'!$I$266</c:f>
              <c:strCache>
                <c:ptCount val="1"/>
                <c:pt idx="0">
                  <c:v>Teknologiske tjenester</c:v>
                </c:pt>
              </c:strCache>
            </c:strRef>
          </c:tx>
          <c:spPr>
            <a:solidFill>
              <a:srgbClr val="FF8989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'Ark1'!$I$267:$I$274</c:f>
              <c:numCache>
                <c:formatCode>_ * #,##0_ ;_ * \-#,##0_ ;_ * "-"??_ ;_ @_ </c:formatCode>
                <c:ptCount val="8"/>
                <c:pt idx="0">
                  <c:v>4.63755252109022E6</c:v>
                </c:pt>
                <c:pt idx="1">
                  <c:v>4.2913708655659E6</c:v>
                </c:pt>
                <c:pt idx="2">
                  <c:v>2.2391357591481E6</c:v>
                </c:pt>
                <c:pt idx="3">
                  <c:v>2.24444550023613E6</c:v>
                </c:pt>
                <c:pt idx="4">
                  <c:v>925166.1064783952</c:v>
                </c:pt>
                <c:pt idx="5">
                  <c:v>1.56712291979014E6</c:v>
                </c:pt>
                <c:pt idx="6">
                  <c:v>288803.4658500931</c:v>
                </c:pt>
                <c:pt idx="7">
                  <c:v>655607.3917784933</c:v>
                </c:pt>
              </c:numCache>
            </c:numRef>
          </c:val>
        </c:ser>
        <c:ser>
          <c:idx val="8"/>
          <c:order val="8"/>
          <c:tx>
            <c:strRef>
              <c:f>'Ark1'!$J$266</c:f>
              <c:strCache>
                <c:ptCount val="1"/>
                <c:pt idx="0">
                  <c:v>Utstyrsprodusenter</c:v>
                </c:pt>
              </c:strCache>
            </c:strRef>
          </c:tx>
          <c:spPr>
            <a:solidFill>
              <a:srgbClr val="F0CB69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'Ark1'!$J$267:$J$274</c:f>
              <c:numCache>
                <c:formatCode>_ * #,##0_ ;_ * \-#,##0_ ;_ * "-"??_ ;_ @_ </c:formatCode>
                <c:ptCount val="8"/>
                <c:pt idx="0">
                  <c:v>5.94824717977071E6</c:v>
                </c:pt>
                <c:pt idx="1">
                  <c:v>4.91146728991553E6</c:v>
                </c:pt>
                <c:pt idx="2">
                  <c:v>3.62279101681422E6</c:v>
                </c:pt>
                <c:pt idx="3">
                  <c:v>4.71621463423725E6</c:v>
                </c:pt>
                <c:pt idx="4">
                  <c:v>1.10914469111245E7</c:v>
                </c:pt>
                <c:pt idx="5">
                  <c:v>1.79160425884164E6</c:v>
                </c:pt>
                <c:pt idx="6">
                  <c:v>229695.8125225473</c:v>
                </c:pt>
                <c:pt idx="7">
                  <c:v>1.18328547186637E6</c:v>
                </c:pt>
              </c:numCache>
            </c:numRef>
          </c:val>
        </c:ser>
        <c:ser>
          <c:idx val="9"/>
          <c:order val="9"/>
          <c:tx>
            <c:strRef>
              <c:f>'Ark1'!$K$266</c:f>
              <c:strCache>
                <c:ptCount val="1"/>
                <c:pt idx="0">
                  <c:v>Verft</c:v>
                </c:pt>
              </c:strCache>
            </c:strRef>
          </c:tx>
          <c:spPr>
            <a:solidFill>
              <a:srgbClr val="5FB7E5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'Ark1'!$K$267:$K$274</c:f>
              <c:numCache>
                <c:formatCode>_ * #,##0_ ;_ * \-#,##0_ ;_ * "-"??_ ;_ @_ </c:formatCode>
                <c:ptCount val="8"/>
                <c:pt idx="0">
                  <c:v>413926.6211263358</c:v>
                </c:pt>
                <c:pt idx="1">
                  <c:v>690974.479633326</c:v>
                </c:pt>
                <c:pt idx="2">
                  <c:v>1.88735389651681E6</c:v>
                </c:pt>
                <c:pt idx="3">
                  <c:v>2.86695601406808E6</c:v>
                </c:pt>
                <c:pt idx="4">
                  <c:v>642254.2784433089</c:v>
                </c:pt>
                <c:pt idx="5">
                  <c:v>901043.30934515</c:v>
                </c:pt>
                <c:pt idx="6">
                  <c:v>569093.8261418814</c:v>
                </c:pt>
                <c:pt idx="7">
                  <c:v>228687.2323507187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67027568"/>
        <c:axId val="-1767025792"/>
      </c:barChart>
      <c:catAx>
        <c:axId val="-176702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767025792"/>
        <c:crosses val="autoZero"/>
        <c:auto val="1"/>
        <c:lblAlgn val="ctr"/>
        <c:lblOffset val="100"/>
        <c:noMultiLvlLbl val="0"/>
      </c:catAx>
      <c:valAx>
        <c:axId val="-176702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767027568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b="1"/>
                    <a:t>Milliarder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/>
          </a:solidFill>
        </a:defRPr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Value added 2014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'Ark1'!$B$266</c:f>
              <c:strCache>
                <c:ptCount val="1"/>
                <c:pt idx="0">
                  <c:v>Bore- og produksjonsselskaper</c:v>
                </c:pt>
              </c:strCache>
            </c:strRef>
          </c:tx>
          <c:spPr>
            <a:solidFill>
              <a:srgbClr val="2F1444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'Ark1'!$B$267:$B$274</c:f>
              <c:numCache>
                <c:formatCode>_ * #,##0_ ;_ * \-#,##0_ ;_ * "-"??_ ;_ @_ </c:formatCode>
                <c:ptCount val="8"/>
                <c:pt idx="0">
                  <c:v>2.240682E6</c:v>
                </c:pt>
                <c:pt idx="1">
                  <c:v>1.74426445624643E7</c:v>
                </c:pt>
                <c:pt idx="2">
                  <c:v>4.1726633237018E6</c:v>
                </c:pt>
                <c:pt idx="3">
                  <c:v>189776.6513923446</c:v>
                </c:pt>
                <c:pt idx="4">
                  <c:v>221703.0</c:v>
                </c:pt>
                <c:pt idx="5">
                  <c:v>168354.0</c:v>
                </c:pt>
                <c:pt idx="6">
                  <c:v>22738.0</c:v>
                </c:pt>
                <c:pt idx="7">
                  <c:v>1.09894446812621E6</c:v>
                </c:pt>
              </c:numCache>
            </c:numRef>
          </c:val>
        </c:ser>
        <c:ser>
          <c:idx val="1"/>
          <c:order val="1"/>
          <c:tx>
            <c:strRef>
              <c:f>'Ark1'!$C$266</c:f>
              <c:strCache>
                <c:ptCount val="1"/>
                <c:pt idx="0">
                  <c:v>Offshorerederier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'Ark1'!$C$267:$C$274</c:f>
              <c:numCache>
                <c:formatCode>_ * #,##0_ ;_ * \-#,##0_ ;_ * "-"??_ ;_ @_ </c:formatCode>
                <c:ptCount val="8"/>
                <c:pt idx="0">
                  <c:v>9.63368291916398E6</c:v>
                </c:pt>
                <c:pt idx="1">
                  <c:v>4.8652080516129E6</c:v>
                </c:pt>
                <c:pt idx="2">
                  <c:v>8.24141527638072E6</c:v>
                </c:pt>
                <c:pt idx="3">
                  <c:v>1.28191293377924E7</c:v>
                </c:pt>
                <c:pt idx="4">
                  <c:v>3.206088E6</c:v>
                </c:pt>
                <c:pt idx="5">
                  <c:v>6.72792270165883E6</c:v>
                </c:pt>
                <c:pt idx="6">
                  <c:v>675687.3383666074</c:v>
                </c:pt>
                <c:pt idx="7">
                  <c:v>1.30277549065351E6</c:v>
                </c:pt>
              </c:numCache>
            </c:numRef>
          </c:val>
        </c:ser>
        <c:ser>
          <c:idx val="2"/>
          <c:order val="2"/>
          <c:tx>
            <c:strRef>
              <c:f>'Ark1'!$D$266</c:f>
              <c:strCache>
                <c:ptCount val="1"/>
                <c:pt idx="0">
                  <c:v>Deepsea shipping</c:v>
                </c:pt>
              </c:strCache>
            </c:strRef>
          </c:tx>
          <c:spPr>
            <a:solidFill>
              <a:srgbClr val="AC75D5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'Ark1'!$D$267:$D$274</c:f>
              <c:numCache>
                <c:formatCode>_ * #,##0_ ;_ * \-#,##0_ ;_ * "-"??_ ;_ @_ </c:formatCode>
                <c:ptCount val="8"/>
                <c:pt idx="0">
                  <c:v>9.67845959716387E6</c:v>
                </c:pt>
                <c:pt idx="1">
                  <c:v>1.47539831428571E6</c:v>
                </c:pt>
                <c:pt idx="2">
                  <c:v>6.22374333551907E6</c:v>
                </c:pt>
                <c:pt idx="3">
                  <c:v>160471.541295603</c:v>
                </c:pt>
                <c:pt idx="4">
                  <c:v>835554.5377666255</c:v>
                </c:pt>
                <c:pt idx="5">
                  <c:v>3.94823422827951E6</c:v>
                </c:pt>
                <c:pt idx="6">
                  <c:v>159306.239982968</c:v>
                </c:pt>
                <c:pt idx="7">
                  <c:v>56453.01341281668</c:v>
                </c:pt>
              </c:numCache>
            </c:numRef>
          </c:val>
        </c:ser>
        <c:ser>
          <c:idx val="3"/>
          <c:order val="3"/>
          <c:tx>
            <c:strRef>
              <c:f>'Ark1'!$E$266</c:f>
              <c:strCache>
                <c:ptCount val="1"/>
                <c:pt idx="0">
                  <c:v>Nærskipsfart</c:v>
                </c:pt>
              </c:strCache>
            </c:strRef>
          </c:tx>
          <c:spPr>
            <a:solidFill>
              <a:srgbClr val="D5B8EA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'Ark1'!$E$267:$E$274</c:f>
              <c:numCache>
                <c:formatCode>_ * #,##0_ ;_ * \-#,##0_ ;_ * "-"??_ ;_ @_ </c:formatCode>
                <c:ptCount val="8"/>
                <c:pt idx="0">
                  <c:v>3.50378954289104E6</c:v>
                </c:pt>
                <c:pt idx="1">
                  <c:v>1.8185768309944E6</c:v>
                </c:pt>
                <c:pt idx="2">
                  <c:v>2.63602569280875E6</c:v>
                </c:pt>
                <c:pt idx="3">
                  <c:v>736129.7662337664</c:v>
                </c:pt>
                <c:pt idx="4">
                  <c:v>520381.5738852307</c:v>
                </c:pt>
                <c:pt idx="5">
                  <c:v>557564.0</c:v>
                </c:pt>
                <c:pt idx="6">
                  <c:v>3.3304810621734E6</c:v>
                </c:pt>
                <c:pt idx="7">
                  <c:v>921243.877523464</c:v>
                </c:pt>
              </c:numCache>
            </c:numRef>
          </c:val>
        </c:ser>
        <c:ser>
          <c:idx val="4"/>
          <c:order val="4"/>
          <c:tx>
            <c:strRef>
              <c:f>'Ark1'!$F$266</c:f>
              <c:strCache>
                <c:ptCount val="1"/>
                <c:pt idx="0">
                  <c:v>Finansielle og juridiske tjenester</c:v>
                </c:pt>
              </c:strCache>
            </c:strRef>
          </c:tx>
          <c:spPr>
            <a:solidFill>
              <a:srgbClr val="86000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'Ark1'!$F$267:$F$274</c:f>
              <c:numCache>
                <c:formatCode>_ * #,##0_ ;_ * \-#,##0_ ;_ * "-"??_ ;_ @_ </c:formatCode>
                <c:ptCount val="8"/>
                <c:pt idx="0">
                  <c:v>7.08655241286531E6</c:v>
                </c:pt>
                <c:pt idx="1">
                  <c:v>165148.7384015594</c:v>
                </c:pt>
                <c:pt idx="2">
                  <c:v>1.40979049906697E6</c:v>
                </c:pt>
                <c:pt idx="3">
                  <c:v>79157.9645526224</c:v>
                </c:pt>
                <c:pt idx="4">
                  <c:v>450594.6940626577</c:v>
                </c:pt>
                <c:pt idx="5">
                  <c:v>62273.0</c:v>
                </c:pt>
                <c:pt idx="6">
                  <c:v>58339.80507370587</c:v>
                </c:pt>
                <c:pt idx="7">
                  <c:v>74708.81693363839</c:v>
                </c:pt>
              </c:numCache>
            </c:numRef>
          </c:val>
        </c:ser>
        <c:ser>
          <c:idx val="5"/>
          <c:order val="5"/>
          <c:tx>
            <c:strRef>
              <c:f>'Ark1'!$G$266</c:f>
              <c:strCache>
                <c:ptCount val="1"/>
                <c:pt idx="0">
                  <c:v>Handel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'Ark1'!$G$267:$G$274</c:f>
              <c:numCache>
                <c:formatCode>_ * #,##0_ ;_ * \-#,##0_ ;_ * "-"??_ ;_ @_ </c:formatCode>
                <c:ptCount val="8"/>
                <c:pt idx="0">
                  <c:v>2.48534673801205E6</c:v>
                </c:pt>
                <c:pt idx="1">
                  <c:v>370921.4578352663</c:v>
                </c:pt>
                <c:pt idx="2">
                  <c:v>401394.6543950661</c:v>
                </c:pt>
                <c:pt idx="3">
                  <c:v>609044.4420203668</c:v>
                </c:pt>
                <c:pt idx="4">
                  <c:v>229111.0699081585</c:v>
                </c:pt>
                <c:pt idx="5">
                  <c:v>91015.90405904052</c:v>
                </c:pt>
                <c:pt idx="6">
                  <c:v>238222.3153978646</c:v>
                </c:pt>
                <c:pt idx="7">
                  <c:v>137882.8435406355</c:v>
                </c:pt>
              </c:numCache>
            </c:numRef>
          </c:val>
        </c:ser>
        <c:ser>
          <c:idx val="6"/>
          <c:order val="6"/>
          <c:tx>
            <c:strRef>
              <c:f>'Ark1'!$H$266</c:f>
              <c:strCache>
                <c:ptCount val="1"/>
                <c:pt idx="0">
                  <c:v>Havne- og logistikktjenester</c:v>
                </c:pt>
              </c:strCache>
            </c:strRef>
          </c:tx>
          <c:spPr>
            <a:solidFill>
              <a:srgbClr val="DC5356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'Ark1'!$H$267:$H$274</c:f>
              <c:numCache>
                <c:formatCode>_ * #,##0_ ;_ * \-#,##0_ ;_ * "-"??_ ;_ @_ </c:formatCode>
                <c:ptCount val="8"/>
                <c:pt idx="0">
                  <c:v>804655.6648863204</c:v>
                </c:pt>
                <c:pt idx="1">
                  <c:v>2.3516390563427E6</c:v>
                </c:pt>
                <c:pt idx="2">
                  <c:v>1.15679525596006E6</c:v>
                </c:pt>
                <c:pt idx="3">
                  <c:v>496365.5833333333</c:v>
                </c:pt>
                <c:pt idx="4">
                  <c:v>358456.2891652121</c:v>
                </c:pt>
                <c:pt idx="5">
                  <c:v>165506.0</c:v>
                </c:pt>
                <c:pt idx="6">
                  <c:v>780294.1003129117</c:v>
                </c:pt>
                <c:pt idx="7">
                  <c:v>207912.0414657666</c:v>
                </c:pt>
              </c:numCache>
            </c:numRef>
          </c:val>
        </c:ser>
        <c:ser>
          <c:idx val="7"/>
          <c:order val="7"/>
          <c:tx>
            <c:strRef>
              <c:f>'Ark1'!$I$266</c:f>
              <c:strCache>
                <c:ptCount val="1"/>
                <c:pt idx="0">
                  <c:v>Teknologiske tjenester</c:v>
                </c:pt>
              </c:strCache>
            </c:strRef>
          </c:tx>
          <c:spPr>
            <a:solidFill>
              <a:srgbClr val="FF8989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'Ark1'!$I$267:$I$274</c:f>
              <c:numCache>
                <c:formatCode>_ * #,##0_ ;_ * \-#,##0_ ;_ * "-"??_ ;_ @_ </c:formatCode>
                <c:ptCount val="8"/>
                <c:pt idx="0">
                  <c:v>4.63755252109022E6</c:v>
                </c:pt>
                <c:pt idx="1">
                  <c:v>4.2913708655659E6</c:v>
                </c:pt>
                <c:pt idx="2">
                  <c:v>2.2391357591481E6</c:v>
                </c:pt>
                <c:pt idx="3">
                  <c:v>2.24444550023613E6</c:v>
                </c:pt>
                <c:pt idx="4">
                  <c:v>925166.1064783952</c:v>
                </c:pt>
                <c:pt idx="5">
                  <c:v>1.56712291979014E6</c:v>
                </c:pt>
                <c:pt idx="6">
                  <c:v>288803.4658500931</c:v>
                </c:pt>
                <c:pt idx="7">
                  <c:v>655607.3917784933</c:v>
                </c:pt>
              </c:numCache>
            </c:numRef>
          </c:val>
        </c:ser>
        <c:ser>
          <c:idx val="8"/>
          <c:order val="8"/>
          <c:tx>
            <c:strRef>
              <c:f>'Ark1'!$J$266</c:f>
              <c:strCache>
                <c:ptCount val="1"/>
                <c:pt idx="0">
                  <c:v>Utstyrsprodusenter</c:v>
                </c:pt>
              </c:strCache>
            </c:strRef>
          </c:tx>
          <c:spPr>
            <a:solidFill>
              <a:srgbClr val="F0CB69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'Ark1'!$J$267:$J$274</c:f>
              <c:numCache>
                <c:formatCode>_ * #,##0_ ;_ * \-#,##0_ ;_ * "-"??_ ;_ @_ </c:formatCode>
                <c:ptCount val="8"/>
                <c:pt idx="0">
                  <c:v>5.94824717977071E6</c:v>
                </c:pt>
                <c:pt idx="1">
                  <c:v>4.91146728991553E6</c:v>
                </c:pt>
                <c:pt idx="2">
                  <c:v>3.62279101681422E6</c:v>
                </c:pt>
                <c:pt idx="3">
                  <c:v>4.71621463423725E6</c:v>
                </c:pt>
                <c:pt idx="4">
                  <c:v>1.10914469111245E7</c:v>
                </c:pt>
                <c:pt idx="5">
                  <c:v>1.79160425884164E6</c:v>
                </c:pt>
                <c:pt idx="6">
                  <c:v>229695.8125225473</c:v>
                </c:pt>
                <c:pt idx="7">
                  <c:v>1.18328547186637E6</c:v>
                </c:pt>
              </c:numCache>
            </c:numRef>
          </c:val>
        </c:ser>
        <c:ser>
          <c:idx val="9"/>
          <c:order val="9"/>
          <c:tx>
            <c:strRef>
              <c:f>'Ark1'!$K$266</c:f>
              <c:strCache>
                <c:ptCount val="1"/>
                <c:pt idx="0">
                  <c:v>Verft</c:v>
                </c:pt>
              </c:strCache>
            </c:strRef>
          </c:tx>
          <c:spPr>
            <a:solidFill>
              <a:srgbClr val="5FB7E5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'Ark1'!$K$267:$K$274</c:f>
              <c:numCache>
                <c:formatCode>_ * #,##0_ ;_ * \-#,##0_ ;_ * "-"??_ ;_ @_ </c:formatCode>
                <c:ptCount val="8"/>
                <c:pt idx="0">
                  <c:v>413926.6211263358</c:v>
                </c:pt>
                <c:pt idx="1">
                  <c:v>690974.479633326</c:v>
                </c:pt>
                <c:pt idx="2">
                  <c:v>1.88735389651681E6</c:v>
                </c:pt>
                <c:pt idx="3">
                  <c:v>2.86695601406808E6</c:v>
                </c:pt>
                <c:pt idx="4">
                  <c:v>642254.2784433089</c:v>
                </c:pt>
                <c:pt idx="5">
                  <c:v>901043.30934515</c:v>
                </c:pt>
                <c:pt idx="6">
                  <c:v>569093.8261418814</c:v>
                </c:pt>
                <c:pt idx="7">
                  <c:v>228687.2323507187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67378944"/>
        <c:axId val="-1767377168"/>
      </c:barChart>
      <c:catAx>
        <c:axId val="-176737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767377168"/>
        <c:crosses val="autoZero"/>
        <c:auto val="1"/>
        <c:lblAlgn val="ctr"/>
        <c:lblOffset val="100"/>
        <c:noMultiLvlLbl val="0"/>
      </c:catAx>
      <c:valAx>
        <c:axId val="-176737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767378944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b="1"/>
                    <a:t>Milliarder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/>
          </a:solidFill>
        </a:defRPr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Verdiskaping i 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'Ark1'!$B$266</c:f>
              <c:strCache>
                <c:ptCount val="1"/>
                <c:pt idx="0">
                  <c:v>Bore- og produksjonsselskaper</c:v>
                </c:pt>
              </c:strCache>
            </c:strRef>
          </c:tx>
          <c:spPr>
            <a:solidFill>
              <a:srgbClr val="2F1444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'Ark1'!$B$267:$B$274</c:f>
              <c:numCache>
                <c:formatCode>_ * #,##0_ ;_ * \-#,##0_ ;_ * "-"??_ ;_ @_ </c:formatCode>
                <c:ptCount val="8"/>
                <c:pt idx="0">
                  <c:v>2.240682E6</c:v>
                </c:pt>
                <c:pt idx="1">
                  <c:v>1.74426445624643E7</c:v>
                </c:pt>
                <c:pt idx="2">
                  <c:v>4.1726633237018E6</c:v>
                </c:pt>
                <c:pt idx="3">
                  <c:v>189776.6513923446</c:v>
                </c:pt>
                <c:pt idx="4">
                  <c:v>221703.0</c:v>
                </c:pt>
                <c:pt idx="5">
                  <c:v>168354.0</c:v>
                </c:pt>
                <c:pt idx="6">
                  <c:v>22738.0</c:v>
                </c:pt>
                <c:pt idx="7">
                  <c:v>1.09894446812621E6</c:v>
                </c:pt>
              </c:numCache>
            </c:numRef>
          </c:val>
        </c:ser>
        <c:ser>
          <c:idx val="1"/>
          <c:order val="1"/>
          <c:tx>
            <c:strRef>
              <c:f>'Ark1'!$C$266</c:f>
              <c:strCache>
                <c:ptCount val="1"/>
                <c:pt idx="0">
                  <c:v>Offshorerederier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'Ark1'!$C$267:$C$274</c:f>
              <c:numCache>
                <c:formatCode>_ * #,##0_ ;_ * \-#,##0_ ;_ * "-"??_ ;_ @_ </c:formatCode>
                <c:ptCount val="8"/>
                <c:pt idx="0">
                  <c:v>9.63368291916398E6</c:v>
                </c:pt>
                <c:pt idx="1">
                  <c:v>4.8652080516129E6</c:v>
                </c:pt>
                <c:pt idx="2">
                  <c:v>8.24141527638072E6</c:v>
                </c:pt>
                <c:pt idx="3">
                  <c:v>1.28191293377924E7</c:v>
                </c:pt>
                <c:pt idx="4">
                  <c:v>3.206088E6</c:v>
                </c:pt>
                <c:pt idx="5">
                  <c:v>6.72792270165883E6</c:v>
                </c:pt>
                <c:pt idx="6">
                  <c:v>675687.3383666074</c:v>
                </c:pt>
                <c:pt idx="7">
                  <c:v>1.30277549065351E6</c:v>
                </c:pt>
              </c:numCache>
            </c:numRef>
          </c:val>
        </c:ser>
        <c:ser>
          <c:idx val="2"/>
          <c:order val="2"/>
          <c:tx>
            <c:strRef>
              <c:f>'Ark1'!$D$266</c:f>
              <c:strCache>
                <c:ptCount val="1"/>
                <c:pt idx="0">
                  <c:v>Deepsea shipping</c:v>
                </c:pt>
              </c:strCache>
            </c:strRef>
          </c:tx>
          <c:spPr>
            <a:solidFill>
              <a:srgbClr val="AC75D5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'Ark1'!$D$267:$D$274</c:f>
              <c:numCache>
                <c:formatCode>_ * #,##0_ ;_ * \-#,##0_ ;_ * "-"??_ ;_ @_ </c:formatCode>
                <c:ptCount val="8"/>
                <c:pt idx="0">
                  <c:v>9.67845959716387E6</c:v>
                </c:pt>
                <c:pt idx="1">
                  <c:v>1.47539831428571E6</c:v>
                </c:pt>
                <c:pt idx="2">
                  <c:v>6.22374333551907E6</c:v>
                </c:pt>
                <c:pt idx="3">
                  <c:v>160471.541295603</c:v>
                </c:pt>
                <c:pt idx="4">
                  <c:v>835554.5377666255</c:v>
                </c:pt>
                <c:pt idx="5">
                  <c:v>3.94823422827951E6</c:v>
                </c:pt>
                <c:pt idx="6">
                  <c:v>159306.239982968</c:v>
                </c:pt>
                <c:pt idx="7">
                  <c:v>56453.01341281668</c:v>
                </c:pt>
              </c:numCache>
            </c:numRef>
          </c:val>
        </c:ser>
        <c:ser>
          <c:idx val="3"/>
          <c:order val="3"/>
          <c:tx>
            <c:strRef>
              <c:f>'Ark1'!$E$266</c:f>
              <c:strCache>
                <c:ptCount val="1"/>
                <c:pt idx="0">
                  <c:v>Nærskipsfart</c:v>
                </c:pt>
              </c:strCache>
            </c:strRef>
          </c:tx>
          <c:spPr>
            <a:solidFill>
              <a:srgbClr val="D5B8EA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'Ark1'!$E$267:$E$274</c:f>
              <c:numCache>
                <c:formatCode>_ * #,##0_ ;_ * \-#,##0_ ;_ * "-"??_ ;_ @_ </c:formatCode>
                <c:ptCount val="8"/>
                <c:pt idx="0">
                  <c:v>3.50378954289104E6</c:v>
                </c:pt>
                <c:pt idx="1">
                  <c:v>1.8185768309944E6</c:v>
                </c:pt>
                <c:pt idx="2">
                  <c:v>2.63602569280875E6</c:v>
                </c:pt>
                <c:pt idx="3">
                  <c:v>736129.7662337664</c:v>
                </c:pt>
                <c:pt idx="4">
                  <c:v>520381.5738852307</c:v>
                </c:pt>
                <c:pt idx="5">
                  <c:v>557564.0</c:v>
                </c:pt>
                <c:pt idx="6">
                  <c:v>3.3304810621734E6</c:v>
                </c:pt>
                <c:pt idx="7">
                  <c:v>921243.877523464</c:v>
                </c:pt>
              </c:numCache>
            </c:numRef>
          </c:val>
        </c:ser>
        <c:ser>
          <c:idx val="4"/>
          <c:order val="4"/>
          <c:tx>
            <c:strRef>
              <c:f>'Ark1'!$F$266</c:f>
              <c:strCache>
                <c:ptCount val="1"/>
                <c:pt idx="0">
                  <c:v>Finansielle og juridiske tjenester</c:v>
                </c:pt>
              </c:strCache>
            </c:strRef>
          </c:tx>
          <c:spPr>
            <a:solidFill>
              <a:srgbClr val="86000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'Ark1'!$F$267:$F$274</c:f>
              <c:numCache>
                <c:formatCode>_ * #,##0_ ;_ * \-#,##0_ ;_ * "-"??_ ;_ @_ </c:formatCode>
                <c:ptCount val="8"/>
                <c:pt idx="0">
                  <c:v>7.08655241286531E6</c:v>
                </c:pt>
                <c:pt idx="1">
                  <c:v>165148.7384015594</c:v>
                </c:pt>
                <c:pt idx="2">
                  <c:v>1.40979049906697E6</c:v>
                </c:pt>
                <c:pt idx="3">
                  <c:v>79157.9645526224</c:v>
                </c:pt>
                <c:pt idx="4">
                  <c:v>450594.6940626577</c:v>
                </c:pt>
                <c:pt idx="5">
                  <c:v>62273.0</c:v>
                </c:pt>
                <c:pt idx="6">
                  <c:v>58339.80507370587</c:v>
                </c:pt>
                <c:pt idx="7">
                  <c:v>74708.81693363839</c:v>
                </c:pt>
              </c:numCache>
            </c:numRef>
          </c:val>
        </c:ser>
        <c:ser>
          <c:idx val="5"/>
          <c:order val="5"/>
          <c:tx>
            <c:strRef>
              <c:f>'Ark1'!$G$266</c:f>
              <c:strCache>
                <c:ptCount val="1"/>
                <c:pt idx="0">
                  <c:v>Handel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'Ark1'!$G$267:$G$274</c:f>
              <c:numCache>
                <c:formatCode>_ * #,##0_ ;_ * \-#,##0_ ;_ * "-"??_ ;_ @_ </c:formatCode>
                <c:ptCount val="8"/>
                <c:pt idx="0">
                  <c:v>2.48534673801205E6</c:v>
                </c:pt>
                <c:pt idx="1">
                  <c:v>370921.4578352663</c:v>
                </c:pt>
                <c:pt idx="2">
                  <c:v>401394.6543950661</c:v>
                </c:pt>
                <c:pt idx="3">
                  <c:v>609044.4420203668</c:v>
                </c:pt>
                <c:pt idx="4">
                  <c:v>229111.0699081585</c:v>
                </c:pt>
                <c:pt idx="5">
                  <c:v>91015.90405904052</c:v>
                </c:pt>
                <c:pt idx="6">
                  <c:v>238222.3153978646</c:v>
                </c:pt>
                <c:pt idx="7">
                  <c:v>137882.8435406355</c:v>
                </c:pt>
              </c:numCache>
            </c:numRef>
          </c:val>
        </c:ser>
        <c:ser>
          <c:idx val="6"/>
          <c:order val="6"/>
          <c:tx>
            <c:strRef>
              <c:f>'Ark1'!$H$266</c:f>
              <c:strCache>
                <c:ptCount val="1"/>
                <c:pt idx="0">
                  <c:v>Havne- og logistikktjenester</c:v>
                </c:pt>
              </c:strCache>
            </c:strRef>
          </c:tx>
          <c:spPr>
            <a:solidFill>
              <a:srgbClr val="DC5356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'Ark1'!$H$267:$H$274</c:f>
              <c:numCache>
                <c:formatCode>_ * #,##0_ ;_ * \-#,##0_ ;_ * "-"??_ ;_ @_ </c:formatCode>
                <c:ptCount val="8"/>
                <c:pt idx="0">
                  <c:v>804655.6648863204</c:v>
                </c:pt>
                <c:pt idx="1">
                  <c:v>2.3516390563427E6</c:v>
                </c:pt>
                <c:pt idx="2">
                  <c:v>1.15679525596006E6</c:v>
                </c:pt>
                <c:pt idx="3">
                  <c:v>496365.5833333333</c:v>
                </c:pt>
                <c:pt idx="4">
                  <c:v>358456.2891652121</c:v>
                </c:pt>
                <c:pt idx="5">
                  <c:v>165506.0</c:v>
                </c:pt>
                <c:pt idx="6">
                  <c:v>780294.1003129117</c:v>
                </c:pt>
                <c:pt idx="7">
                  <c:v>207912.0414657666</c:v>
                </c:pt>
              </c:numCache>
            </c:numRef>
          </c:val>
        </c:ser>
        <c:ser>
          <c:idx val="7"/>
          <c:order val="7"/>
          <c:tx>
            <c:strRef>
              <c:f>'Ark1'!$I$266</c:f>
              <c:strCache>
                <c:ptCount val="1"/>
                <c:pt idx="0">
                  <c:v>Teknologiske tjenester</c:v>
                </c:pt>
              </c:strCache>
            </c:strRef>
          </c:tx>
          <c:spPr>
            <a:solidFill>
              <a:srgbClr val="FF8989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'Ark1'!$I$267:$I$274</c:f>
              <c:numCache>
                <c:formatCode>_ * #,##0_ ;_ * \-#,##0_ ;_ * "-"??_ ;_ @_ </c:formatCode>
                <c:ptCount val="8"/>
                <c:pt idx="0">
                  <c:v>4.63755252109022E6</c:v>
                </c:pt>
                <c:pt idx="1">
                  <c:v>4.2913708655659E6</c:v>
                </c:pt>
                <c:pt idx="2">
                  <c:v>2.2391357591481E6</c:v>
                </c:pt>
                <c:pt idx="3">
                  <c:v>2.24444550023613E6</c:v>
                </c:pt>
                <c:pt idx="4">
                  <c:v>925166.1064783952</c:v>
                </c:pt>
                <c:pt idx="5">
                  <c:v>1.56712291979014E6</c:v>
                </c:pt>
                <c:pt idx="6">
                  <c:v>288803.4658500931</c:v>
                </c:pt>
                <c:pt idx="7">
                  <c:v>655607.3917784933</c:v>
                </c:pt>
              </c:numCache>
            </c:numRef>
          </c:val>
        </c:ser>
        <c:ser>
          <c:idx val="8"/>
          <c:order val="8"/>
          <c:tx>
            <c:strRef>
              <c:f>'Ark1'!$J$266</c:f>
              <c:strCache>
                <c:ptCount val="1"/>
                <c:pt idx="0">
                  <c:v>Utstyrsprodusenter</c:v>
                </c:pt>
              </c:strCache>
            </c:strRef>
          </c:tx>
          <c:spPr>
            <a:solidFill>
              <a:srgbClr val="F0CB69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'Ark1'!$J$267:$J$274</c:f>
              <c:numCache>
                <c:formatCode>_ * #,##0_ ;_ * \-#,##0_ ;_ * "-"??_ ;_ @_ </c:formatCode>
                <c:ptCount val="8"/>
                <c:pt idx="0">
                  <c:v>5.94824717977071E6</c:v>
                </c:pt>
                <c:pt idx="1">
                  <c:v>4.91146728991553E6</c:v>
                </c:pt>
                <c:pt idx="2">
                  <c:v>3.62279101681422E6</c:v>
                </c:pt>
                <c:pt idx="3">
                  <c:v>4.71621463423725E6</c:v>
                </c:pt>
                <c:pt idx="4">
                  <c:v>1.10914469111245E7</c:v>
                </c:pt>
                <c:pt idx="5">
                  <c:v>1.79160425884164E6</c:v>
                </c:pt>
                <c:pt idx="6">
                  <c:v>229695.8125225473</c:v>
                </c:pt>
                <c:pt idx="7">
                  <c:v>1.18328547186637E6</c:v>
                </c:pt>
              </c:numCache>
            </c:numRef>
          </c:val>
        </c:ser>
        <c:ser>
          <c:idx val="9"/>
          <c:order val="9"/>
          <c:tx>
            <c:strRef>
              <c:f>'Ark1'!$K$266</c:f>
              <c:strCache>
                <c:ptCount val="1"/>
                <c:pt idx="0">
                  <c:v>Verft</c:v>
                </c:pt>
              </c:strCache>
            </c:strRef>
          </c:tx>
          <c:spPr>
            <a:solidFill>
              <a:srgbClr val="5FB7E5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'Ark1'!$K$267:$K$274</c:f>
              <c:numCache>
                <c:formatCode>_ * #,##0_ ;_ * \-#,##0_ ;_ * "-"??_ ;_ @_ </c:formatCode>
                <c:ptCount val="8"/>
                <c:pt idx="0">
                  <c:v>413926.6211263358</c:v>
                </c:pt>
                <c:pt idx="1">
                  <c:v>690974.479633326</c:v>
                </c:pt>
                <c:pt idx="2">
                  <c:v>1.88735389651681E6</c:v>
                </c:pt>
                <c:pt idx="3">
                  <c:v>2.86695601406808E6</c:v>
                </c:pt>
                <c:pt idx="4">
                  <c:v>642254.2784433089</c:v>
                </c:pt>
                <c:pt idx="5">
                  <c:v>901043.30934515</c:v>
                </c:pt>
                <c:pt idx="6">
                  <c:v>569093.8261418814</c:v>
                </c:pt>
                <c:pt idx="7">
                  <c:v>228687.2323507187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65474272"/>
        <c:axId val="-1765472496"/>
      </c:barChart>
      <c:catAx>
        <c:axId val="-176547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765472496"/>
        <c:crosses val="autoZero"/>
        <c:auto val="1"/>
        <c:lblAlgn val="ctr"/>
        <c:lblOffset val="100"/>
        <c:noMultiLvlLbl val="0"/>
      </c:catAx>
      <c:valAx>
        <c:axId val="-176547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765474272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b="1"/>
                    <a:t>Milliarder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/>
          </a:solidFill>
        </a:defRPr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Value added 2014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'Ark1'!$B$266</c:f>
              <c:strCache>
                <c:ptCount val="1"/>
                <c:pt idx="0">
                  <c:v>Bore- og produksjonsselskaper</c:v>
                </c:pt>
              </c:strCache>
            </c:strRef>
          </c:tx>
          <c:spPr>
            <a:solidFill>
              <a:srgbClr val="2F1444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'Ark1'!$B$267:$B$274</c:f>
              <c:numCache>
                <c:formatCode>_ * #,##0_ ;_ * \-#,##0_ ;_ * "-"??_ ;_ @_ </c:formatCode>
                <c:ptCount val="8"/>
                <c:pt idx="0">
                  <c:v>2.240682E6</c:v>
                </c:pt>
                <c:pt idx="1">
                  <c:v>1.74426445624643E7</c:v>
                </c:pt>
                <c:pt idx="2">
                  <c:v>4.1726633237018E6</c:v>
                </c:pt>
                <c:pt idx="3">
                  <c:v>189776.6513923446</c:v>
                </c:pt>
                <c:pt idx="4">
                  <c:v>221703.0</c:v>
                </c:pt>
                <c:pt idx="5">
                  <c:v>168354.0</c:v>
                </c:pt>
                <c:pt idx="6">
                  <c:v>22738.0</c:v>
                </c:pt>
                <c:pt idx="7">
                  <c:v>1.09894446812621E6</c:v>
                </c:pt>
              </c:numCache>
            </c:numRef>
          </c:val>
        </c:ser>
        <c:ser>
          <c:idx val="1"/>
          <c:order val="1"/>
          <c:tx>
            <c:strRef>
              <c:f>'Ark1'!$C$266</c:f>
              <c:strCache>
                <c:ptCount val="1"/>
                <c:pt idx="0">
                  <c:v>Offshorerederier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'Ark1'!$C$267:$C$274</c:f>
              <c:numCache>
                <c:formatCode>_ * #,##0_ ;_ * \-#,##0_ ;_ * "-"??_ ;_ @_ </c:formatCode>
                <c:ptCount val="8"/>
                <c:pt idx="0">
                  <c:v>9.63368291916398E6</c:v>
                </c:pt>
                <c:pt idx="1">
                  <c:v>4.8652080516129E6</c:v>
                </c:pt>
                <c:pt idx="2">
                  <c:v>8.24141527638072E6</c:v>
                </c:pt>
                <c:pt idx="3">
                  <c:v>1.28191293377924E7</c:v>
                </c:pt>
                <c:pt idx="4">
                  <c:v>3.206088E6</c:v>
                </c:pt>
                <c:pt idx="5">
                  <c:v>6.72792270165883E6</c:v>
                </c:pt>
                <c:pt idx="6">
                  <c:v>675687.3383666074</c:v>
                </c:pt>
                <c:pt idx="7">
                  <c:v>1.30277549065351E6</c:v>
                </c:pt>
              </c:numCache>
            </c:numRef>
          </c:val>
        </c:ser>
        <c:ser>
          <c:idx val="2"/>
          <c:order val="2"/>
          <c:tx>
            <c:strRef>
              <c:f>'Ark1'!$D$266</c:f>
              <c:strCache>
                <c:ptCount val="1"/>
                <c:pt idx="0">
                  <c:v>Deepsea shipping</c:v>
                </c:pt>
              </c:strCache>
            </c:strRef>
          </c:tx>
          <c:spPr>
            <a:solidFill>
              <a:srgbClr val="AC75D5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'Ark1'!$D$267:$D$274</c:f>
              <c:numCache>
                <c:formatCode>_ * #,##0_ ;_ * \-#,##0_ ;_ * "-"??_ ;_ @_ </c:formatCode>
                <c:ptCount val="8"/>
                <c:pt idx="0">
                  <c:v>9.67845959716387E6</c:v>
                </c:pt>
                <c:pt idx="1">
                  <c:v>1.47539831428571E6</c:v>
                </c:pt>
                <c:pt idx="2">
                  <c:v>6.22374333551907E6</c:v>
                </c:pt>
                <c:pt idx="3">
                  <c:v>160471.541295603</c:v>
                </c:pt>
                <c:pt idx="4">
                  <c:v>835554.5377666255</c:v>
                </c:pt>
                <c:pt idx="5">
                  <c:v>3.94823422827951E6</c:v>
                </c:pt>
                <c:pt idx="6">
                  <c:v>159306.239982968</c:v>
                </c:pt>
                <c:pt idx="7">
                  <c:v>56453.01341281668</c:v>
                </c:pt>
              </c:numCache>
            </c:numRef>
          </c:val>
        </c:ser>
        <c:ser>
          <c:idx val="3"/>
          <c:order val="3"/>
          <c:tx>
            <c:strRef>
              <c:f>'Ark1'!$E$266</c:f>
              <c:strCache>
                <c:ptCount val="1"/>
                <c:pt idx="0">
                  <c:v>Nærskipsfart</c:v>
                </c:pt>
              </c:strCache>
            </c:strRef>
          </c:tx>
          <c:spPr>
            <a:solidFill>
              <a:srgbClr val="D5B8EA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'Ark1'!$E$267:$E$274</c:f>
              <c:numCache>
                <c:formatCode>_ * #,##0_ ;_ * \-#,##0_ ;_ * "-"??_ ;_ @_ </c:formatCode>
                <c:ptCount val="8"/>
                <c:pt idx="0">
                  <c:v>3.50378954289104E6</c:v>
                </c:pt>
                <c:pt idx="1">
                  <c:v>1.8185768309944E6</c:v>
                </c:pt>
                <c:pt idx="2">
                  <c:v>2.63602569280875E6</c:v>
                </c:pt>
                <c:pt idx="3">
                  <c:v>736129.7662337664</c:v>
                </c:pt>
                <c:pt idx="4">
                  <c:v>520381.5738852307</c:v>
                </c:pt>
                <c:pt idx="5">
                  <c:v>557564.0</c:v>
                </c:pt>
                <c:pt idx="6">
                  <c:v>3.3304810621734E6</c:v>
                </c:pt>
                <c:pt idx="7">
                  <c:v>921243.877523464</c:v>
                </c:pt>
              </c:numCache>
            </c:numRef>
          </c:val>
        </c:ser>
        <c:ser>
          <c:idx val="4"/>
          <c:order val="4"/>
          <c:tx>
            <c:strRef>
              <c:f>'Ark1'!$F$266</c:f>
              <c:strCache>
                <c:ptCount val="1"/>
                <c:pt idx="0">
                  <c:v>Finansielle og juridiske tjenester</c:v>
                </c:pt>
              </c:strCache>
            </c:strRef>
          </c:tx>
          <c:spPr>
            <a:solidFill>
              <a:srgbClr val="86000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'Ark1'!$F$267:$F$274</c:f>
              <c:numCache>
                <c:formatCode>_ * #,##0_ ;_ * \-#,##0_ ;_ * "-"??_ ;_ @_ </c:formatCode>
                <c:ptCount val="8"/>
                <c:pt idx="0">
                  <c:v>7.08655241286531E6</c:v>
                </c:pt>
                <c:pt idx="1">
                  <c:v>165148.7384015594</c:v>
                </c:pt>
                <c:pt idx="2">
                  <c:v>1.40979049906697E6</c:v>
                </c:pt>
                <c:pt idx="3">
                  <c:v>79157.9645526224</c:v>
                </c:pt>
                <c:pt idx="4">
                  <c:v>450594.6940626577</c:v>
                </c:pt>
                <c:pt idx="5">
                  <c:v>62273.0</c:v>
                </c:pt>
                <c:pt idx="6">
                  <c:v>58339.80507370587</c:v>
                </c:pt>
                <c:pt idx="7">
                  <c:v>74708.81693363839</c:v>
                </c:pt>
              </c:numCache>
            </c:numRef>
          </c:val>
        </c:ser>
        <c:ser>
          <c:idx val="5"/>
          <c:order val="5"/>
          <c:tx>
            <c:strRef>
              <c:f>'Ark1'!$G$266</c:f>
              <c:strCache>
                <c:ptCount val="1"/>
                <c:pt idx="0">
                  <c:v>Handel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'Ark1'!$G$267:$G$274</c:f>
              <c:numCache>
                <c:formatCode>_ * #,##0_ ;_ * \-#,##0_ ;_ * "-"??_ ;_ @_ </c:formatCode>
                <c:ptCount val="8"/>
                <c:pt idx="0">
                  <c:v>2.48534673801205E6</c:v>
                </c:pt>
                <c:pt idx="1">
                  <c:v>370921.4578352663</c:v>
                </c:pt>
                <c:pt idx="2">
                  <c:v>401394.6543950661</c:v>
                </c:pt>
                <c:pt idx="3">
                  <c:v>609044.4420203668</c:v>
                </c:pt>
                <c:pt idx="4">
                  <c:v>229111.0699081585</c:v>
                </c:pt>
                <c:pt idx="5">
                  <c:v>91015.90405904052</c:v>
                </c:pt>
                <c:pt idx="6">
                  <c:v>238222.3153978646</c:v>
                </c:pt>
                <c:pt idx="7">
                  <c:v>137882.8435406355</c:v>
                </c:pt>
              </c:numCache>
            </c:numRef>
          </c:val>
        </c:ser>
        <c:ser>
          <c:idx val="6"/>
          <c:order val="6"/>
          <c:tx>
            <c:strRef>
              <c:f>'Ark1'!$H$266</c:f>
              <c:strCache>
                <c:ptCount val="1"/>
                <c:pt idx="0">
                  <c:v>Havne- og logistikktjenester</c:v>
                </c:pt>
              </c:strCache>
            </c:strRef>
          </c:tx>
          <c:spPr>
            <a:solidFill>
              <a:srgbClr val="DC5356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'Ark1'!$H$267:$H$274</c:f>
              <c:numCache>
                <c:formatCode>_ * #,##0_ ;_ * \-#,##0_ ;_ * "-"??_ ;_ @_ </c:formatCode>
                <c:ptCount val="8"/>
                <c:pt idx="0">
                  <c:v>804655.6648863204</c:v>
                </c:pt>
                <c:pt idx="1">
                  <c:v>2.3516390563427E6</c:v>
                </c:pt>
                <c:pt idx="2">
                  <c:v>1.15679525596006E6</c:v>
                </c:pt>
                <c:pt idx="3">
                  <c:v>496365.5833333333</c:v>
                </c:pt>
                <c:pt idx="4">
                  <c:v>358456.2891652121</c:v>
                </c:pt>
                <c:pt idx="5">
                  <c:v>165506.0</c:v>
                </c:pt>
                <c:pt idx="6">
                  <c:v>780294.1003129117</c:v>
                </c:pt>
                <c:pt idx="7">
                  <c:v>207912.0414657666</c:v>
                </c:pt>
              </c:numCache>
            </c:numRef>
          </c:val>
        </c:ser>
        <c:ser>
          <c:idx val="7"/>
          <c:order val="7"/>
          <c:tx>
            <c:strRef>
              <c:f>'Ark1'!$I$266</c:f>
              <c:strCache>
                <c:ptCount val="1"/>
                <c:pt idx="0">
                  <c:v>Teknologiske tjenester</c:v>
                </c:pt>
              </c:strCache>
            </c:strRef>
          </c:tx>
          <c:spPr>
            <a:solidFill>
              <a:srgbClr val="FF8989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'Ark1'!$I$267:$I$274</c:f>
              <c:numCache>
                <c:formatCode>_ * #,##0_ ;_ * \-#,##0_ ;_ * "-"??_ ;_ @_ </c:formatCode>
                <c:ptCount val="8"/>
                <c:pt idx="0">
                  <c:v>4.63755252109022E6</c:v>
                </c:pt>
                <c:pt idx="1">
                  <c:v>4.2913708655659E6</c:v>
                </c:pt>
                <c:pt idx="2">
                  <c:v>2.2391357591481E6</c:v>
                </c:pt>
                <c:pt idx="3">
                  <c:v>2.24444550023613E6</c:v>
                </c:pt>
                <c:pt idx="4">
                  <c:v>925166.1064783952</c:v>
                </c:pt>
                <c:pt idx="5">
                  <c:v>1.56712291979014E6</c:v>
                </c:pt>
                <c:pt idx="6">
                  <c:v>288803.4658500931</c:v>
                </c:pt>
                <c:pt idx="7">
                  <c:v>655607.3917784933</c:v>
                </c:pt>
              </c:numCache>
            </c:numRef>
          </c:val>
        </c:ser>
        <c:ser>
          <c:idx val="8"/>
          <c:order val="8"/>
          <c:tx>
            <c:strRef>
              <c:f>'Ark1'!$J$266</c:f>
              <c:strCache>
                <c:ptCount val="1"/>
                <c:pt idx="0">
                  <c:v>Utstyrsprodusenter</c:v>
                </c:pt>
              </c:strCache>
            </c:strRef>
          </c:tx>
          <c:spPr>
            <a:solidFill>
              <a:srgbClr val="F0CB69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'Ark1'!$J$267:$J$274</c:f>
              <c:numCache>
                <c:formatCode>_ * #,##0_ ;_ * \-#,##0_ ;_ * "-"??_ ;_ @_ </c:formatCode>
                <c:ptCount val="8"/>
                <c:pt idx="0">
                  <c:v>5.94824717977071E6</c:v>
                </c:pt>
                <c:pt idx="1">
                  <c:v>4.91146728991553E6</c:v>
                </c:pt>
                <c:pt idx="2">
                  <c:v>3.62279101681422E6</c:v>
                </c:pt>
                <c:pt idx="3">
                  <c:v>4.71621463423725E6</c:v>
                </c:pt>
                <c:pt idx="4">
                  <c:v>1.10914469111245E7</c:v>
                </c:pt>
                <c:pt idx="5">
                  <c:v>1.79160425884164E6</c:v>
                </c:pt>
                <c:pt idx="6">
                  <c:v>229695.8125225473</c:v>
                </c:pt>
                <c:pt idx="7">
                  <c:v>1.18328547186637E6</c:v>
                </c:pt>
              </c:numCache>
            </c:numRef>
          </c:val>
        </c:ser>
        <c:ser>
          <c:idx val="9"/>
          <c:order val="9"/>
          <c:tx>
            <c:strRef>
              <c:f>'Ark1'!$K$266</c:f>
              <c:strCache>
                <c:ptCount val="1"/>
                <c:pt idx="0">
                  <c:v>Verft</c:v>
                </c:pt>
              </c:strCache>
            </c:strRef>
          </c:tx>
          <c:spPr>
            <a:solidFill>
              <a:srgbClr val="5FB7E5"/>
            </a:solidFill>
            <a:ln>
              <a:noFill/>
            </a:ln>
            <a:effectLst/>
          </c:spPr>
          <c:invertIfNegative val="0"/>
          <c:cat>
            <c:strRef>
              <c:f>'Ark1'!$A$267:$A$274</c:f>
              <c:strCache>
                <c:ptCount val="8"/>
                <c:pt idx="0">
                  <c:v>Oslofjorden</c:v>
                </c:pt>
                <c:pt idx="1">
                  <c:v>Stavangerregionen</c:v>
                </c:pt>
                <c:pt idx="2">
                  <c:v>Bergensregionen</c:v>
                </c:pt>
                <c:pt idx="3">
                  <c:v>Maritime Møre</c:v>
                </c:pt>
                <c:pt idx="4">
                  <c:v>Sør</c:v>
                </c:pt>
                <c:pt idx="5">
                  <c:v>Hauglandet/Sunnhordland</c:v>
                </c:pt>
                <c:pt idx="6">
                  <c:v>Nord-Noreg</c:v>
                </c:pt>
                <c:pt idx="7">
                  <c:v>Trøndelag </c:v>
                </c:pt>
              </c:strCache>
            </c:strRef>
          </c:cat>
          <c:val>
            <c:numRef>
              <c:f>'Ark1'!$K$267:$K$274</c:f>
              <c:numCache>
                <c:formatCode>_ * #,##0_ ;_ * \-#,##0_ ;_ * "-"??_ ;_ @_ </c:formatCode>
                <c:ptCount val="8"/>
                <c:pt idx="0">
                  <c:v>413926.6211263358</c:v>
                </c:pt>
                <c:pt idx="1">
                  <c:v>690974.479633326</c:v>
                </c:pt>
                <c:pt idx="2">
                  <c:v>1.88735389651681E6</c:v>
                </c:pt>
                <c:pt idx="3">
                  <c:v>2.86695601406808E6</c:v>
                </c:pt>
                <c:pt idx="4">
                  <c:v>642254.2784433089</c:v>
                </c:pt>
                <c:pt idx="5">
                  <c:v>901043.30934515</c:v>
                </c:pt>
                <c:pt idx="6">
                  <c:v>569093.8261418814</c:v>
                </c:pt>
                <c:pt idx="7">
                  <c:v>228687.2323507187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66201184"/>
        <c:axId val="-1766198432"/>
      </c:barChart>
      <c:catAx>
        <c:axId val="-176620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766198432"/>
        <c:crosses val="autoZero"/>
        <c:auto val="1"/>
        <c:lblAlgn val="ctr"/>
        <c:lblOffset val="100"/>
        <c:noMultiLvlLbl val="0"/>
      </c:catAx>
      <c:valAx>
        <c:axId val="-176619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766201184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b="1"/>
                    <a:t>Milliarder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/>
          </a:solidFill>
        </a:defRPr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0628B-62FA-2A45-886A-B00E4F2FCD15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B334F98C-84DF-1D48-A209-1457458000FD}">
      <dgm:prSet phldrT="[Tekst]"/>
      <dgm:spPr/>
      <dgm:t>
        <a:bodyPr/>
        <a:lstStyle/>
        <a:p>
          <a:r>
            <a:rPr lang="en-GB" noProof="0" dirty="0" smtClean="0"/>
            <a:t>digitalization</a:t>
          </a:r>
          <a:endParaRPr lang="en-GB" noProof="0" dirty="0"/>
        </a:p>
      </dgm:t>
    </dgm:pt>
    <dgm:pt modelId="{F247AF40-A42E-DA47-A876-54DDC41A6C65}" type="parTrans" cxnId="{62616599-0FD7-AE4C-BFCE-F26DA936BF5D}">
      <dgm:prSet/>
      <dgm:spPr/>
      <dgm:t>
        <a:bodyPr/>
        <a:lstStyle/>
        <a:p>
          <a:endParaRPr lang="en-GB" noProof="0" dirty="0"/>
        </a:p>
      </dgm:t>
    </dgm:pt>
    <dgm:pt modelId="{DF732D4A-9462-3E4D-9E5D-000DC2141273}" type="sibTrans" cxnId="{62616599-0FD7-AE4C-BFCE-F26DA936BF5D}">
      <dgm:prSet/>
      <dgm:spPr/>
      <dgm:t>
        <a:bodyPr/>
        <a:lstStyle/>
        <a:p>
          <a:endParaRPr lang="en-GB" noProof="0" dirty="0"/>
        </a:p>
      </dgm:t>
    </dgm:pt>
    <dgm:pt modelId="{18BF43A4-2D47-6B4A-B02B-C9EB96246683}">
      <dgm:prSet phldrT="[Tekst]"/>
      <dgm:spPr/>
      <dgm:t>
        <a:bodyPr/>
        <a:lstStyle/>
        <a:p>
          <a:r>
            <a:rPr lang="en-GB" noProof="0" dirty="0" smtClean="0"/>
            <a:t>Sustainability </a:t>
          </a:r>
          <a:endParaRPr lang="en-GB" noProof="0" dirty="0"/>
        </a:p>
      </dgm:t>
    </dgm:pt>
    <dgm:pt modelId="{6A5280CB-B5B7-E54E-B603-31111AA04FC2}" type="parTrans" cxnId="{CA3F8815-E78A-384A-8C26-B15D3FAB10A9}">
      <dgm:prSet/>
      <dgm:spPr/>
      <dgm:t>
        <a:bodyPr/>
        <a:lstStyle/>
        <a:p>
          <a:endParaRPr lang="en-GB" noProof="0" dirty="0"/>
        </a:p>
      </dgm:t>
    </dgm:pt>
    <dgm:pt modelId="{D9965A80-CF85-6341-837C-8EF3E31E608A}" type="sibTrans" cxnId="{CA3F8815-E78A-384A-8C26-B15D3FAB10A9}">
      <dgm:prSet/>
      <dgm:spPr/>
      <dgm:t>
        <a:bodyPr/>
        <a:lstStyle/>
        <a:p>
          <a:endParaRPr lang="en-GB" noProof="0" dirty="0"/>
        </a:p>
      </dgm:t>
    </dgm:pt>
    <dgm:pt modelId="{AB6B53F4-51D4-184D-93C5-120A5554227E}">
      <dgm:prSet phldrT="[Tekst]"/>
      <dgm:spPr/>
      <dgm:t>
        <a:bodyPr/>
        <a:lstStyle/>
        <a:p>
          <a:r>
            <a:rPr lang="en-GB" noProof="0" dirty="0" smtClean="0"/>
            <a:t>technology</a:t>
          </a:r>
          <a:endParaRPr lang="en-GB" noProof="0" dirty="0"/>
        </a:p>
      </dgm:t>
    </dgm:pt>
    <dgm:pt modelId="{F6DB4ED5-10B0-8745-8365-8E1BA19F7408}" type="parTrans" cxnId="{78CABB2A-F2F0-DC46-AC23-AEE71DABBC67}">
      <dgm:prSet/>
      <dgm:spPr/>
      <dgm:t>
        <a:bodyPr/>
        <a:lstStyle/>
        <a:p>
          <a:endParaRPr lang="en-GB" noProof="0" dirty="0"/>
        </a:p>
      </dgm:t>
    </dgm:pt>
    <dgm:pt modelId="{DA592449-0674-CF41-8AD1-0A2F684EBB77}" type="sibTrans" cxnId="{78CABB2A-F2F0-DC46-AC23-AEE71DABBC67}">
      <dgm:prSet/>
      <dgm:spPr/>
      <dgm:t>
        <a:bodyPr/>
        <a:lstStyle/>
        <a:p>
          <a:endParaRPr lang="en-GB" noProof="0" dirty="0"/>
        </a:p>
      </dgm:t>
    </dgm:pt>
    <dgm:pt modelId="{66A76926-0BC7-254A-8B47-FA5863DEA807}" type="pres">
      <dgm:prSet presAssocID="{B1C0628B-62FA-2A45-886A-B00E4F2FCD15}" presName="compositeShape" presStyleCnt="0">
        <dgm:presLayoutVars>
          <dgm:chMax val="7"/>
          <dgm:dir/>
          <dgm:resizeHandles val="exact"/>
        </dgm:presLayoutVars>
      </dgm:prSet>
      <dgm:spPr/>
    </dgm:pt>
    <dgm:pt modelId="{691E47D6-B021-AF40-9EF5-5201ED32227C}" type="pres">
      <dgm:prSet presAssocID="{B334F98C-84DF-1D48-A209-1457458000FD}" presName="circ1" presStyleLbl="vennNode1" presStyleIdx="0" presStyleCnt="3"/>
      <dgm:spPr/>
      <dgm:t>
        <a:bodyPr/>
        <a:lstStyle/>
        <a:p>
          <a:endParaRPr lang="nb-NO"/>
        </a:p>
      </dgm:t>
    </dgm:pt>
    <dgm:pt modelId="{3B494634-BE92-9B47-A7CF-579688486DE6}" type="pres">
      <dgm:prSet presAssocID="{B334F98C-84DF-1D48-A209-1457458000F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9487DBA-65CE-AD49-BB5D-8D598BA76CA2}" type="pres">
      <dgm:prSet presAssocID="{18BF43A4-2D47-6B4A-B02B-C9EB96246683}" presName="circ2" presStyleLbl="vennNode1" presStyleIdx="1" presStyleCnt="3"/>
      <dgm:spPr/>
    </dgm:pt>
    <dgm:pt modelId="{FBD081EA-6AEF-E742-8612-7AADB52B3EF5}" type="pres">
      <dgm:prSet presAssocID="{18BF43A4-2D47-6B4A-B02B-C9EB9624668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C02DEEC-4F94-4F45-B55B-FCFD1D67B2FA}" type="pres">
      <dgm:prSet presAssocID="{AB6B53F4-51D4-184D-93C5-120A5554227E}" presName="circ3" presStyleLbl="vennNode1" presStyleIdx="2" presStyleCnt="3"/>
      <dgm:spPr/>
      <dgm:t>
        <a:bodyPr/>
        <a:lstStyle/>
        <a:p>
          <a:endParaRPr lang="nb-NO"/>
        </a:p>
      </dgm:t>
    </dgm:pt>
    <dgm:pt modelId="{B8D7F706-2532-4546-A96A-88AB0650F8A7}" type="pres">
      <dgm:prSet presAssocID="{AB6B53F4-51D4-184D-93C5-120A5554227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242DB11-4346-1B46-BF26-F5C0F9BA2368}" type="presOf" srcId="{AB6B53F4-51D4-184D-93C5-120A5554227E}" destId="{9C02DEEC-4F94-4F45-B55B-FCFD1D67B2FA}" srcOrd="0" destOrd="0" presId="urn:microsoft.com/office/officeart/2005/8/layout/venn1"/>
    <dgm:cxn modelId="{05383F1F-4B67-F843-9763-FDF405263EE6}" type="presOf" srcId="{B1C0628B-62FA-2A45-886A-B00E4F2FCD15}" destId="{66A76926-0BC7-254A-8B47-FA5863DEA807}" srcOrd="0" destOrd="0" presId="urn:microsoft.com/office/officeart/2005/8/layout/venn1"/>
    <dgm:cxn modelId="{3C56CBFE-1C68-A640-A26E-6E32F766D4F0}" type="presOf" srcId="{AB6B53F4-51D4-184D-93C5-120A5554227E}" destId="{B8D7F706-2532-4546-A96A-88AB0650F8A7}" srcOrd="1" destOrd="0" presId="urn:microsoft.com/office/officeart/2005/8/layout/venn1"/>
    <dgm:cxn modelId="{5FD4BAA9-CE30-404B-80A4-926CE319CB0E}" type="presOf" srcId="{18BF43A4-2D47-6B4A-B02B-C9EB96246683}" destId="{FBD081EA-6AEF-E742-8612-7AADB52B3EF5}" srcOrd="1" destOrd="0" presId="urn:microsoft.com/office/officeart/2005/8/layout/venn1"/>
    <dgm:cxn modelId="{E63ADBAC-AADE-A145-8C67-A7C32AB76B66}" type="presOf" srcId="{B334F98C-84DF-1D48-A209-1457458000FD}" destId="{3B494634-BE92-9B47-A7CF-579688486DE6}" srcOrd="1" destOrd="0" presId="urn:microsoft.com/office/officeart/2005/8/layout/venn1"/>
    <dgm:cxn modelId="{CA3F8815-E78A-384A-8C26-B15D3FAB10A9}" srcId="{B1C0628B-62FA-2A45-886A-B00E4F2FCD15}" destId="{18BF43A4-2D47-6B4A-B02B-C9EB96246683}" srcOrd="1" destOrd="0" parTransId="{6A5280CB-B5B7-E54E-B603-31111AA04FC2}" sibTransId="{D9965A80-CF85-6341-837C-8EF3E31E608A}"/>
    <dgm:cxn modelId="{3B355294-B54F-FC45-8CE3-4EE7090FC71C}" type="presOf" srcId="{B334F98C-84DF-1D48-A209-1457458000FD}" destId="{691E47D6-B021-AF40-9EF5-5201ED32227C}" srcOrd="0" destOrd="0" presId="urn:microsoft.com/office/officeart/2005/8/layout/venn1"/>
    <dgm:cxn modelId="{F58DADB2-3409-CB43-95C9-E7D0CB2EB0C9}" type="presOf" srcId="{18BF43A4-2D47-6B4A-B02B-C9EB96246683}" destId="{D9487DBA-65CE-AD49-BB5D-8D598BA76CA2}" srcOrd="0" destOrd="0" presId="urn:microsoft.com/office/officeart/2005/8/layout/venn1"/>
    <dgm:cxn modelId="{62616599-0FD7-AE4C-BFCE-F26DA936BF5D}" srcId="{B1C0628B-62FA-2A45-886A-B00E4F2FCD15}" destId="{B334F98C-84DF-1D48-A209-1457458000FD}" srcOrd="0" destOrd="0" parTransId="{F247AF40-A42E-DA47-A876-54DDC41A6C65}" sibTransId="{DF732D4A-9462-3E4D-9E5D-000DC2141273}"/>
    <dgm:cxn modelId="{78CABB2A-F2F0-DC46-AC23-AEE71DABBC67}" srcId="{B1C0628B-62FA-2A45-886A-B00E4F2FCD15}" destId="{AB6B53F4-51D4-184D-93C5-120A5554227E}" srcOrd="2" destOrd="0" parTransId="{F6DB4ED5-10B0-8745-8365-8E1BA19F7408}" sibTransId="{DA592449-0674-CF41-8AD1-0A2F684EBB77}"/>
    <dgm:cxn modelId="{26B93E71-345D-F24F-87A6-87124F9689B7}" type="presParOf" srcId="{66A76926-0BC7-254A-8B47-FA5863DEA807}" destId="{691E47D6-B021-AF40-9EF5-5201ED32227C}" srcOrd="0" destOrd="0" presId="urn:microsoft.com/office/officeart/2005/8/layout/venn1"/>
    <dgm:cxn modelId="{A541C7A6-1D4C-BA40-A31B-F1BCC72CB7CC}" type="presParOf" srcId="{66A76926-0BC7-254A-8B47-FA5863DEA807}" destId="{3B494634-BE92-9B47-A7CF-579688486DE6}" srcOrd="1" destOrd="0" presId="urn:microsoft.com/office/officeart/2005/8/layout/venn1"/>
    <dgm:cxn modelId="{5F56704D-705C-1445-8823-867D1E6946E7}" type="presParOf" srcId="{66A76926-0BC7-254A-8B47-FA5863DEA807}" destId="{D9487DBA-65CE-AD49-BB5D-8D598BA76CA2}" srcOrd="2" destOrd="0" presId="urn:microsoft.com/office/officeart/2005/8/layout/venn1"/>
    <dgm:cxn modelId="{D4485F79-82B5-7E44-9B07-E1C3A17F2AB3}" type="presParOf" srcId="{66A76926-0BC7-254A-8B47-FA5863DEA807}" destId="{FBD081EA-6AEF-E742-8612-7AADB52B3EF5}" srcOrd="3" destOrd="0" presId="urn:microsoft.com/office/officeart/2005/8/layout/venn1"/>
    <dgm:cxn modelId="{707DE583-95D6-A74D-9C3B-E2EE192E554F}" type="presParOf" srcId="{66A76926-0BC7-254A-8B47-FA5863DEA807}" destId="{9C02DEEC-4F94-4F45-B55B-FCFD1D67B2FA}" srcOrd="4" destOrd="0" presId="urn:microsoft.com/office/officeart/2005/8/layout/venn1"/>
    <dgm:cxn modelId="{7C8128E6-4A02-2345-81F8-F2A8C9551A44}" type="presParOf" srcId="{66A76926-0BC7-254A-8B47-FA5863DEA807}" destId="{B8D7F706-2532-4546-A96A-88AB0650F8A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E47D6-B021-AF40-9EF5-5201ED32227C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/>
            <a:t>digitalization</a:t>
          </a:r>
          <a:endParaRPr lang="en-GB" sz="2800" kern="1200" noProof="0" dirty="0"/>
        </a:p>
      </dsp:txBody>
      <dsp:txXfrm>
        <a:off x="2871893" y="636693"/>
        <a:ext cx="2384213" cy="1463040"/>
      </dsp:txXfrm>
    </dsp:sp>
    <dsp:sp modelId="{D9487DBA-65CE-AD49-BB5D-8D598BA76CA2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/>
            <a:t>Sustainability </a:t>
          </a:r>
          <a:endParaRPr lang="en-GB" sz="2800" kern="1200" noProof="0" dirty="0"/>
        </a:p>
      </dsp:txBody>
      <dsp:txXfrm>
        <a:off x="4605866" y="2939626"/>
        <a:ext cx="1950720" cy="1788160"/>
      </dsp:txXfrm>
    </dsp:sp>
    <dsp:sp modelId="{9C02DEEC-4F94-4F45-B55B-FCFD1D67B2FA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/>
            <a:t>technology</a:t>
          </a:r>
          <a:endParaRPr lang="en-GB" sz="2800" kern="1200" noProof="0" dirty="0"/>
        </a:p>
      </dsp:txBody>
      <dsp:txXfrm>
        <a:off x="1571413" y="2939626"/>
        <a:ext cx="1950720" cy="178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0.10148</cdr:x>
      <cdr:y>0.35059</cdr:y>
    </cdr:from>
    <cdr:to>
      <cdr:x>0.12823</cdr:x>
      <cdr:y>0.50809</cdr:y>
    </cdr:to>
    <cdr:sp macro="" textlink="">
      <cdr:nvSpPr>
        <cdr:cNvPr id="3" name="Pil ned 2"/>
        <cdr:cNvSpPr/>
      </cdr:nvSpPr>
      <cdr:spPr>
        <a:xfrm xmlns:a="http://schemas.openxmlformats.org/drawingml/2006/main">
          <a:off x="546472" y="801446"/>
          <a:ext cx="144016" cy="36004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86000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0.13333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0" y="0"/>
          <a:ext cx="6096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nb-NO" sz="2000" b="1" smtClean="0">
              <a:solidFill>
                <a:schemeClr val="accent1">
                  <a:lumMod val="75000"/>
                </a:schemeClr>
              </a:solidFill>
            </a:rPr>
            <a:t>Norwegian </a:t>
          </a:r>
          <a:r>
            <a:rPr lang="nb-NO" sz="2000" b="1" err="1" smtClean="0">
              <a:solidFill>
                <a:schemeClr val="accent1">
                  <a:lumMod val="75000"/>
                </a:schemeClr>
              </a:solidFill>
            </a:rPr>
            <a:t>shipyards</a:t>
          </a:r>
          <a:r>
            <a:rPr lang="nb-NO" sz="2000" b="1" smtClean="0">
              <a:solidFill>
                <a:schemeClr val="accent1">
                  <a:lumMod val="75000"/>
                </a:schemeClr>
              </a:solidFill>
            </a:rPr>
            <a:t> jan 2015</a:t>
          </a:r>
          <a:endParaRPr lang="nb-NO" sz="2000" b="1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0.13333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0" y="0"/>
          <a:ext cx="6096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b-NO" sz="2000" b="1" smtClean="0">
              <a:solidFill>
                <a:schemeClr val="accent1">
                  <a:lumMod val="75000"/>
                </a:schemeClr>
              </a:solidFill>
            </a:rPr>
            <a:t>Norwegian </a:t>
          </a:r>
          <a:r>
            <a:rPr lang="nb-NO" sz="2000" b="1" err="1" smtClean="0">
              <a:solidFill>
                <a:schemeClr val="accent1">
                  <a:lumMod val="75000"/>
                </a:schemeClr>
              </a:solidFill>
            </a:rPr>
            <a:t>shipyards</a:t>
          </a:r>
          <a:r>
            <a:rPr lang="nb-NO" sz="2000" b="1" smtClean="0">
              <a:solidFill>
                <a:schemeClr val="accent1">
                  <a:lumMod val="75000"/>
                </a:schemeClr>
              </a:solidFill>
            </a:rPr>
            <a:t> jan 2015</a:t>
          </a:r>
          <a:endParaRPr lang="nb-NO" sz="2000" b="1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1.45815E-7</cdr:y>
    </cdr:from>
    <cdr:to>
      <cdr:x>1</cdr:x>
      <cdr:y>0.13333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0" y="1"/>
          <a:ext cx="6096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b-NO" sz="2000" b="1" smtClean="0">
              <a:solidFill>
                <a:schemeClr val="accent1">
                  <a:lumMod val="75000"/>
                </a:schemeClr>
              </a:solidFill>
            </a:rPr>
            <a:t>Norwegian </a:t>
          </a:r>
          <a:r>
            <a:rPr lang="nb-NO" sz="2000" b="1" err="1" smtClean="0">
              <a:solidFill>
                <a:schemeClr val="accent1">
                  <a:lumMod val="75000"/>
                </a:schemeClr>
              </a:solidFill>
            </a:rPr>
            <a:t>ship</a:t>
          </a:r>
          <a:r>
            <a:rPr lang="nb-NO" sz="2000" b="1" smtClean="0">
              <a:solidFill>
                <a:schemeClr val="accent1">
                  <a:lumMod val="75000"/>
                </a:schemeClr>
              </a:solidFill>
            </a:rPr>
            <a:t> yards </a:t>
          </a:r>
          <a:r>
            <a:rPr lang="nb-NO" sz="2000" b="1" err="1" smtClean="0">
              <a:solidFill>
                <a:schemeClr val="accent1">
                  <a:lumMod val="75000"/>
                </a:schemeClr>
              </a:solidFill>
            </a:rPr>
            <a:t>dec</a:t>
          </a:r>
          <a:r>
            <a:rPr lang="nb-NO" sz="2000" b="1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nb-NO" sz="2000" b="1" smtClean="0">
              <a:solidFill>
                <a:schemeClr val="accent1">
                  <a:lumMod val="75000"/>
                </a:schemeClr>
              </a:solidFill>
            </a:rPr>
            <a:t>2015</a:t>
          </a:r>
          <a:endParaRPr lang="nb-NO" sz="2000" b="1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E394B-D566-734A-87AE-837125FCBCD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ACAE-4D40-7944-A004-58BF7B1D45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73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CABB1-C44B-0441-BB25-25B781586323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766F9-3454-044C-BF4F-6346E4D3CC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217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C1200-4D83-493C-B5C2-716A5B30C1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48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33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381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27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228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228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A377-208E-B543-B135-2A8A2F295DB0}" type="datetimeFigureOut">
              <a:rPr lang="nb-NO"/>
              <a:pPr/>
              <a:t>07.11.2016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995-8E04-A64C-B2E0-CD4CCD2211BE}" type="slidenum">
              <a:rPr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886199"/>
            <a:ext cx="5384800" cy="228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886199"/>
            <a:ext cx="5384800" cy="228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558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GB" sz="5867" b="1" kern="1200" dirty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5378" y="3886200"/>
            <a:ext cx="1052124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5734" y="2130428"/>
            <a:ext cx="11040533" cy="1470025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vert="horz" lIns="91440" tIns="45720" rIns="91440" bIns="140400" rtlCol="0" anchor="ctr">
            <a:normAutofit/>
          </a:bodyPr>
          <a:lstStyle>
            <a:lvl1pPr>
              <a:defRPr lang="en-GB" b="1" dirty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/>
            <a:r>
              <a:rPr lang="nb-NO" dirty="0" smtClean="0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5378" y="3886200"/>
            <a:ext cx="1052124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6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Clr>
                <a:schemeClr val="bg2">
                  <a:lumMod val="50000"/>
                </a:schemeClr>
              </a:buClr>
              <a:buSzPct val="100000"/>
              <a:buFont typeface="Wingdings" charset="2"/>
              <a:buChar char=""/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135893" y="-868"/>
            <a:ext cx="705610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415431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733" b="1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lvl="0" algn="l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BCCC1-95AD-465A-8BCB-0280F2719431}" type="datetimeFigureOut">
              <a:rPr lang="nb-NO">
                <a:solidFill>
                  <a:prstClr val="black"/>
                </a:solidFill>
              </a:rPr>
              <a:pPr/>
              <a:t>07.11.2016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BD01-76FA-492C-BF04-CB62E320D118}" type="slidenum">
              <a:rPr lang="nb-NO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BCCC1-95AD-465A-8BCB-0280F2719431}" type="datetimeFigureOut">
              <a:rPr lang="nb-NO">
                <a:solidFill>
                  <a:prstClr val="black"/>
                </a:solidFill>
              </a:rPr>
              <a:pPr/>
              <a:t>07.11.2016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BD01-76FA-492C-BF04-CB62E320D118}" type="slidenum">
              <a:rPr lang="nb-NO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6888"/>
            <a:ext cx="10363200" cy="1048512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C539FEF-37F8-4A9C-8E01-AC8B947AEDB5}" type="datetimeFigureOut">
              <a:rPr lang="nb-NO">
                <a:solidFill>
                  <a:prstClr val="black"/>
                </a:solidFill>
              </a:rPr>
              <a:pPr/>
              <a:t>07.11.2016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DA4CAB-F64C-4C8A-8892-6A0AD671DE14}" type="slidenum">
              <a:rPr lang="nb-NO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0813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258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09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905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711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12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57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968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39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4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F1EE5-3CC8-274F-A515-7C95AF7658C9}" type="datetimeFigureOut">
              <a:rPr lang="nb-NO" smtClean="0"/>
              <a:t>07.11.2016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AA21-C410-6944-A003-FF8AAA6ED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488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9.png"/><Relationship Id="rId3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9.png"/><Relationship Id="rId3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9.png"/><Relationship Id="rId3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9.png"/><Relationship Id="rId3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ord.dale@maritime-forum.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chart" Target="../charts/chart4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9.png"/><Relationship Id="rId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Norwegian maritime </a:t>
            </a:r>
            <a:r>
              <a:rPr lang="nb-NO" dirty="0" err="1" smtClean="0">
                <a:solidFill>
                  <a:schemeClr val="bg1"/>
                </a:solidFill>
              </a:rPr>
              <a:t>economy</a:t>
            </a:r>
            <a:endParaRPr lang="nb-NO">
              <a:solidFill>
                <a:schemeClr val="bg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mtClean="0">
                <a:solidFill>
                  <a:schemeClr val="bg1"/>
                </a:solidFill>
              </a:rPr>
              <a:t>Maritime Forum Norway, </a:t>
            </a:r>
          </a:p>
          <a:p>
            <a:r>
              <a:rPr lang="nb-NO" smtClean="0">
                <a:solidFill>
                  <a:schemeClr val="bg1"/>
                </a:solidFill>
              </a:rPr>
              <a:t>Tord Dale, </a:t>
            </a:r>
            <a:r>
              <a:rPr lang="nb-NO" err="1" smtClean="0">
                <a:solidFill>
                  <a:schemeClr val="bg1"/>
                </a:solidFill>
              </a:rPr>
              <a:t>Managing</a:t>
            </a:r>
            <a:r>
              <a:rPr lang="nb-NO" smtClean="0">
                <a:solidFill>
                  <a:schemeClr val="bg1"/>
                </a:solidFill>
              </a:rPr>
              <a:t> </a:t>
            </a:r>
            <a:r>
              <a:rPr lang="nb-NO" err="1" smtClean="0">
                <a:solidFill>
                  <a:schemeClr val="bg1"/>
                </a:solidFill>
              </a:rPr>
              <a:t>Direcor</a:t>
            </a:r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65" y="-38607"/>
            <a:ext cx="4608512" cy="61926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specialisation – </a:t>
            </a:r>
            <a:br>
              <a:rPr lang="en-GB" dirty="0" smtClean="0"/>
            </a:br>
            <a:r>
              <a:rPr lang="en-GB" dirty="0" smtClean="0"/>
              <a:t>deep sea and finance</a:t>
            </a:r>
            <a:endParaRPr lang="en-GB" dirty="0"/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8725389" y="5165894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1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7670880" y="5600511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3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515957" y="5190192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4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7545703" y="4870065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5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948904" y="3850742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6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8897507" y="3583113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7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10026073" y="1392164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8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8177899" y="5755113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2</a:t>
            </a:r>
            <a:endParaRPr lang="en-US">
              <a:solidFill>
                <a:schemeClr val="accent6"/>
              </a:solidFill>
            </a:endParaRPr>
          </a:p>
        </p:txBody>
      </p:sp>
      <p:graphicFrame>
        <p:nvGraphicFramePr>
          <p:cNvPr id="31" name="Diagram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80544"/>
              </p:ext>
            </p:extLst>
          </p:nvPr>
        </p:nvGraphicFramePr>
        <p:xfrm>
          <a:off x="-145057" y="1392164"/>
          <a:ext cx="7874254" cy="532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Ellipse 34"/>
          <p:cNvSpPr/>
          <p:nvPr/>
        </p:nvSpPr>
        <p:spPr>
          <a:xfrm>
            <a:off x="640865" y="4005064"/>
            <a:ext cx="504056" cy="710703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789303" y="4187228"/>
            <a:ext cx="504056" cy="51508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40865" y="3074828"/>
            <a:ext cx="504056" cy="64583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6" name="Rett pil 5"/>
          <p:cNvCxnSpPr/>
          <p:nvPr/>
        </p:nvCxnSpPr>
        <p:spPr>
          <a:xfrm flipH="1">
            <a:off x="9440316" y="5013721"/>
            <a:ext cx="585757" cy="719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9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65" y="-38607"/>
            <a:ext cx="4608512" cy="61926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78433"/>
            <a:ext cx="10515600" cy="1325563"/>
          </a:xfrm>
        </p:spPr>
        <p:txBody>
          <a:bodyPr/>
          <a:lstStyle/>
          <a:p>
            <a:r>
              <a:rPr lang="en-GB" dirty="0" smtClean="0"/>
              <a:t>Regional specialisation – </a:t>
            </a:r>
            <a:br>
              <a:rPr lang="en-GB" dirty="0" smtClean="0"/>
            </a:br>
            <a:r>
              <a:rPr lang="en-GB" dirty="0" smtClean="0"/>
              <a:t>offshore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rigg</a:t>
            </a:r>
            <a:endParaRPr lang="en-GB" dirty="0"/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8725389" y="5165894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1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7670880" y="5600511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3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515957" y="5190192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4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7545703" y="4870065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5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948904" y="3850742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6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8897507" y="3583113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7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10026073" y="1392164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8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8177899" y="5755113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2</a:t>
            </a:r>
            <a:endParaRPr lang="en-US">
              <a:solidFill>
                <a:schemeClr val="accent6"/>
              </a:solidFill>
            </a:endParaRPr>
          </a:p>
        </p:txBody>
      </p:sp>
      <p:graphicFrame>
        <p:nvGraphicFramePr>
          <p:cNvPr id="31" name="Diagram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983606"/>
              </p:ext>
            </p:extLst>
          </p:nvPr>
        </p:nvGraphicFramePr>
        <p:xfrm>
          <a:off x="139452" y="1298252"/>
          <a:ext cx="8096764" cy="555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Ellipse 34"/>
          <p:cNvSpPr/>
          <p:nvPr/>
        </p:nvSpPr>
        <p:spPr>
          <a:xfrm>
            <a:off x="1539866" y="4018939"/>
            <a:ext cx="504056" cy="173617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2150954" y="4629030"/>
            <a:ext cx="504056" cy="1126083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762042" y="4667145"/>
            <a:ext cx="504056" cy="1046093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3961774" y="5165894"/>
            <a:ext cx="504056" cy="50315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6" name="Rett pil 5"/>
          <p:cNvCxnSpPr/>
          <p:nvPr/>
        </p:nvCxnSpPr>
        <p:spPr>
          <a:xfrm>
            <a:off x="7833015" y="2822028"/>
            <a:ext cx="115889" cy="15292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7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65" y="-38607"/>
            <a:ext cx="4608512" cy="61926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57653"/>
            <a:ext cx="10515600" cy="1325563"/>
          </a:xfrm>
        </p:spPr>
        <p:txBody>
          <a:bodyPr/>
          <a:lstStyle/>
          <a:p>
            <a:r>
              <a:rPr lang="en-GB" dirty="0" smtClean="0"/>
              <a:t>Regional specialisation – </a:t>
            </a:r>
            <a:r>
              <a:rPr lang="en-GB" dirty="0" smtClean="0"/>
              <a:t>equipment </a:t>
            </a:r>
            <a:endParaRPr lang="en-GB" dirty="0"/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8725389" y="5165894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1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7670880" y="5600511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3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515957" y="5190192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4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7545703" y="4870065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5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948904" y="3850742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6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8897507" y="3583113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7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10026073" y="1392164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8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8177899" y="5755113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2</a:t>
            </a:r>
            <a:endParaRPr lang="en-US">
              <a:solidFill>
                <a:schemeClr val="accent6"/>
              </a:solidFill>
            </a:endParaRPr>
          </a:p>
        </p:txBody>
      </p:sp>
      <p:graphicFrame>
        <p:nvGraphicFramePr>
          <p:cNvPr id="31" name="Diagram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996502"/>
              </p:ext>
            </p:extLst>
          </p:nvPr>
        </p:nvGraphicFramePr>
        <p:xfrm>
          <a:off x="-3168" y="989584"/>
          <a:ext cx="8083697" cy="5868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Ellipse 34"/>
          <p:cNvSpPr/>
          <p:nvPr/>
        </p:nvSpPr>
        <p:spPr>
          <a:xfrm>
            <a:off x="3219989" y="4182080"/>
            <a:ext cx="504056" cy="100811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6" name="Rett pil 5"/>
          <p:cNvCxnSpPr/>
          <p:nvPr/>
        </p:nvCxnSpPr>
        <p:spPr>
          <a:xfrm flipH="1" flipV="1">
            <a:off x="8595253" y="5951366"/>
            <a:ext cx="589566" cy="5531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65" y="-38607"/>
            <a:ext cx="4608512" cy="61926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4779" y="135823"/>
            <a:ext cx="10515600" cy="1325563"/>
          </a:xfrm>
        </p:spPr>
        <p:txBody>
          <a:bodyPr/>
          <a:lstStyle/>
          <a:p>
            <a:r>
              <a:rPr lang="en-GB" dirty="0" smtClean="0"/>
              <a:t>Regional specialisation – ship yards</a:t>
            </a:r>
            <a:endParaRPr lang="en-GB" dirty="0"/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8725389" y="5165894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1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7670880" y="5600511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3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515957" y="5190192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4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7545703" y="4870065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5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948904" y="3850742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6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8897507" y="3583113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7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10026073" y="1392164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8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8177899" y="5755113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2</a:t>
            </a:r>
            <a:endParaRPr lang="en-US">
              <a:solidFill>
                <a:schemeClr val="accent6"/>
              </a:solidFill>
            </a:endParaRPr>
          </a:p>
        </p:txBody>
      </p:sp>
      <p:graphicFrame>
        <p:nvGraphicFramePr>
          <p:cNvPr id="31" name="Diagram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460928"/>
              </p:ext>
            </p:extLst>
          </p:nvPr>
        </p:nvGraphicFramePr>
        <p:xfrm>
          <a:off x="-94350" y="1164771"/>
          <a:ext cx="8035979" cy="558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Ellipse 34"/>
          <p:cNvSpPr/>
          <p:nvPr/>
        </p:nvSpPr>
        <p:spPr>
          <a:xfrm>
            <a:off x="2484087" y="3487377"/>
            <a:ext cx="504056" cy="47878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6" name="Rett pil 5"/>
          <p:cNvCxnSpPr/>
          <p:nvPr/>
        </p:nvCxnSpPr>
        <p:spPr>
          <a:xfrm>
            <a:off x="8177899" y="2869324"/>
            <a:ext cx="58317" cy="8574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0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65" y="-38607"/>
            <a:ext cx="4608512" cy="61926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specialisation – </a:t>
            </a:r>
            <a:br>
              <a:rPr lang="en-GB" dirty="0" smtClean="0"/>
            </a:br>
            <a:r>
              <a:rPr lang="en-GB" dirty="0" smtClean="0"/>
              <a:t>technology and artic</a:t>
            </a:r>
            <a:endParaRPr lang="en-GB" dirty="0"/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8725389" y="5165894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1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7670880" y="5600511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3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515957" y="5190192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4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7545703" y="4870065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5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948904" y="3850742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6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8897507" y="3583113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7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10026073" y="1392164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8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8177899" y="5755113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2</a:t>
            </a:r>
            <a:endParaRPr lang="en-US">
              <a:solidFill>
                <a:schemeClr val="accent6"/>
              </a:solidFill>
            </a:endParaRPr>
          </a:p>
        </p:txBody>
      </p:sp>
      <p:graphicFrame>
        <p:nvGraphicFramePr>
          <p:cNvPr id="31" name="Diagram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753778"/>
              </p:ext>
            </p:extLst>
          </p:nvPr>
        </p:nvGraphicFramePr>
        <p:xfrm>
          <a:off x="-57678" y="1607466"/>
          <a:ext cx="7914770" cy="525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ktangel 24"/>
          <p:cNvSpPr/>
          <p:nvPr/>
        </p:nvSpPr>
        <p:spPr>
          <a:xfrm>
            <a:off x="4135106" y="2972007"/>
            <a:ext cx="1507360" cy="3276364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Bild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86" y="4039667"/>
            <a:ext cx="574402" cy="524315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638957" y="3798629"/>
            <a:ext cx="1682829" cy="4999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5433" y="4755458"/>
            <a:ext cx="552996" cy="2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chemeClr val="bg1"/>
                </a:solidFill>
              </a:rPr>
              <a:t>What</a:t>
            </a:r>
            <a:r>
              <a:rPr lang="nb-NO" dirty="0" smtClean="0">
                <a:solidFill>
                  <a:schemeClr val="bg1"/>
                </a:solidFill>
              </a:rPr>
              <a:t> lies </a:t>
            </a:r>
            <a:r>
              <a:rPr lang="nb-NO" dirty="0" err="1" smtClean="0">
                <a:solidFill>
                  <a:schemeClr val="bg1"/>
                </a:solidFill>
              </a:rPr>
              <a:t>ahead</a:t>
            </a:r>
            <a:r>
              <a:rPr lang="nb-NO" dirty="0" smtClean="0">
                <a:solidFill>
                  <a:schemeClr val="bg1"/>
                </a:solidFill>
              </a:rPr>
              <a:t>?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52" y="3798720"/>
            <a:ext cx="4181449" cy="2906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083728"/>
            <a:ext cx="5680704" cy="5305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Norwegian exports </a:t>
            </a:r>
            <a:br>
              <a:rPr lang="en-US" smtClean="0"/>
            </a:b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421" y="933831"/>
            <a:ext cx="3764844" cy="26102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330247" y="575720"/>
            <a:ext cx="184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200" b="1">
                <a:solidFill>
                  <a:prstClr val="black"/>
                </a:solidFill>
                <a:latin typeface="Arial"/>
                <a:cs typeface="Arial"/>
              </a:rPr>
              <a:t>Exports by category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52912" y="6366920"/>
            <a:ext cx="32004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200" b="1">
                <a:solidFill>
                  <a:prstClr val="black"/>
                </a:solidFill>
                <a:latin typeface="Arial"/>
                <a:cs typeface="Arial"/>
              </a:rPr>
              <a:t>Trade balance by trade partner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2062" y="3852182"/>
            <a:ext cx="3042381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GB" sz="933">
                <a:solidFill>
                  <a:prstClr val="black"/>
                </a:solidFill>
                <a:latin typeface="Arial"/>
                <a:cs typeface="Arial"/>
              </a:rPr>
              <a:t>Data: Toppindustrisenteret, Arendalsuka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4731" y="1574649"/>
            <a:ext cx="1131736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sz="933" err="1">
                <a:solidFill>
                  <a:prstClr val="black"/>
                </a:solidFill>
                <a:latin typeface="Arial"/>
                <a:cs typeface="Arial"/>
              </a:rPr>
              <a:t>BnNOK</a:t>
            </a:r>
            <a:r>
              <a:rPr lang="en-GB" sz="933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defTabSz="609585"/>
            <a:r>
              <a:rPr lang="en-GB" sz="933">
                <a:solidFill>
                  <a:prstClr val="black"/>
                </a:solidFill>
                <a:latin typeface="Arial"/>
                <a:cs typeface="Arial"/>
              </a:rPr>
              <a:t>2015, SSB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99663" y="3547381"/>
            <a:ext cx="3042381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GB" sz="933">
                <a:solidFill>
                  <a:prstClr val="black"/>
                </a:solidFill>
                <a:latin typeface="Arial"/>
                <a:cs typeface="Arial"/>
              </a:rPr>
              <a:t>2014 Data: </a:t>
            </a:r>
            <a:r>
              <a:rPr lang="en-GB" sz="933" err="1">
                <a:solidFill>
                  <a:prstClr val="black"/>
                </a:solidFill>
                <a:latin typeface="Arial"/>
                <a:cs typeface="Arial"/>
              </a:rPr>
              <a:t>CfID</a:t>
            </a:r>
            <a:r>
              <a:rPr lang="en-GB" sz="933">
                <a:solidFill>
                  <a:prstClr val="black"/>
                </a:solidFill>
                <a:latin typeface="Arial"/>
                <a:cs typeface="Arial"/>
              </a:rPr>
              <a:t>, Harvard University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9403" y="3804342"/>
            <a:ext cx="22973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09585"/>
            <a:endParaRPr lang="en-US" sz="1200" b="1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09585"/>
            <a:endParaRPr lang="en-US" sz="1200" b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089" y="1027273"/>
            <a:ext cx="2511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200" b="1">
                <a:solidFill>
                  <a:prstClr val="black"/>
                </a:solidFill>
                <a:latin typeface="Arial"/>
                <a:cs typeface="Arial"/>
              </a:rPr>
              <a:t>External trade in goods 2015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7040" y="1196609"/>
            <a:ext cx="22973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09585"/>
            <a:endParaRPr lang="en-US" sz="1200" b="1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09585"/>
            <a:endParaRPr lang="en-US" sz="1200" b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623" t="140" r="44072" b="809"/>
          <a:stretch/>
        </p:blipFill>
        <p:spPr>
          <a:xfrm>
            <a:off x="5410157" y="1032933"/>
            <a:ext cx="2506193" cy="2500489"/>
          </a:xfrm>
          <a:prstGeom prst="ellipse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40376" y="2412985"/>
            <a:ext cx="1845752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067">
                <a:solidFill>
                  <a:prstClr val="white"/>
                </a:solidFill>
                <a:latin typeface="Arial"/>
                <a:cs typeface="Arial"/>
              </a:rPr>
              <a:t>74% of all exports from Norway go through </a:t>
            </a:r>
            <a:br>
              <a:rPr lang="en-US" sz="1067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en-US" sz="1067">
                <a:solidFill>
                  <a:prstClr val="white"/>
                </a:solidFill>
                <a:latin typeface="Arial"/>
                <a:cs typeface="Arial"/>
              </a:rPr>
              <a:t>1% of the companies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3087" y="5994386"/>
            <a:ext cx="22973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09585"/>
            <a:endParaRPr lang="en-US" sz="1200" b="1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09585"/>
            <a:endParaRPr lang="en-US" sz="1200" b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14595" y="3589866"/>
            <a:ext cx="2297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200" b="1">
                <a:solidFill>
                  <a:prstClr val="black"/>
                </a:solidFill>
                <a:latin typeface="Arial"/>
                <a:cs typeface="Arial"/>
              </a:rPr>
              <a:t>Exports by company type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109158" y="5971819"/>
            <a:ext cx="1334909" cy="379463"/>
          </a:xfrm>
          <a:prstGeom prst="wedgeRectCallout">
            <a:avLst>
              <a:gd name="adj1" fmla="val -64564"/>
              <a:gd name="adj2" fmla="val -14832"/>
            </a:avLst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609585"/>
            <a:r>
              <a:rPr lang="en-US" sz="933">
                <a:solidFill>
                  <a:prstClr val="black"/>
                </a:solidFill>
                <a:latin typeface="Arial"/>
                <a:cs typeface="Arial"/>
              </a:rPr>
              <a:t>Cool start-ups, </a:t>
            </a:r>
            <a:br>
              <a:rPr lang="en-US" sz="933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933">
                <a:solidFill>
                  <a:prstClr val="black"/>
                </a:solidFill>
                <a:latin typeface="Arial"/>
                <a:cs typeface="Arial"/>
              </a:rPr>
              <a:t>0.0? billion NOK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5726291" y="5971819"/>
            <a:ext cx="1961443" cy="379463"/>
          </a:xfrm>
          <a:prstGeom prst="wedgeRectCallout">
            <a:avLst>
              <a:gd name="adj1" fmla="val -64564"/>
              <a:gd name="adj2" fmla="val -14832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09585"/>
            <a:r>
              <a:rPr lang="en-US" sz="933">
                <a:solidFill>
                  <a:prstClr val="black"/>
                </a:solidFill>
                <a:latin typeface="Arial"/>
                <a:cs typeface="Arial"/>
              </a:rPr>
              <a:t>The misplaced focus of our innovation ecosystem 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5726291" y="5345286"/>
            <a:ext cx="1961443" cy="523028"/>
          </a:xfrm>
          <a:prstGeom prst="wedgeRectCallout">
            <a:avLst>
              <a:gd name="adj1" fmla="val -69598"/>
              <a:gd name="adj2" fmla="val -2606"/>
            </a:avLst>
          </a:prstGeom>
          <a:solidFill>
            <a:srgbClr val="F9FC83"/>
          </a:solidFill>
        </p:spPr>
        <p:txBody>
          <a:bodyPr wrap="square" rtlCol="0">
            <a:spAutoFit/>
          </a:bodyPr>
          <a:lstStyle/>
          <a:p>
            <a:pPr defTabSz="609585"/>
            <a:r>
              <a:rPr lang="en-US" sz="933">
                <a:solidFill>
                  <a:prstClr val="black"/>
                </a:solidFill>
                <a:latin typeface="Arial"/>
                <a:cs typeface="Arial"/>
              </a:rPr>
              <a:t>Ocean Industry in need of </a:t>
            </a:r>
            <a:r>
              <a:rPr lang="en-US" sz="933" b="1">
                <a:solidFill>
                  <a:prstClr val="black"/>
                </a:solidFill>
                <a:latin typeface="Arial"/>
                <a:cs typeface="Arial"/>
              </a:rPr>
              <a:t>increased speed of innovation </a:t>
            </a:r>
            <a:r>
              <a:rPr lang="en-US" sz="933">
                <a:solidFill>
                  <a:prstClr val="black"/>
                </a:solidFill>
                <a:latin typeface="Arial"/>
                <a:cs typeface="Arial"/>
              </a:rPr>
              <a:t>to fill the export gap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12904" y="1303853"/>
            <a:ext cx="1100696" cy="461665"/>
          </a:xfrm>
          <a:prstGeom prst="rect">
            <a:avLst/>
          </a:prstGeom>
          <a:solidFill>
            <a:schemeClr val="tx1">
              <a:alpha val="14000"/>
            </a:schemeClr>
          </a:solidFill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200" b="1">
                <a:solidFill>
                  <a:prstClr val="white"/>
                </a:solidFill>
                <a:latin typeface="Arial"/>
                <a:cs typeface="Arial"/>
              </a:rPr>
              <a:t>Market access risk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19704" y="4385719"/>
            <a:ext cx="1100696" cy="461665"/>
          </a:xfrm>
          <a:prstGeom prst="rect">
            <a:avLst/>
          </a:prstGeom>
          <a:solidFill>
            <a:schemeClr val="tx1">
              <a:alpha val="14000"/>
            </a:schemeClr>
          </a:solidFill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200" b="1">
                <a:solidFill>
                  <a:prstClr val="white"/>
                </a:solidFill>
                <a:latin typeface="Arial"/>
                <a:cs typeface="Arial"/>
              </a:rPr>
              <a:t>How global are we?</a:t>
            </a:r>
          </a:p>
        </p:txBody>
      </p:sp>
    </p:spTree>
    <p:extLst>
      <p:ext uri="{BB962C8B-B14F-4D97-AF65-F5344CB8AC3E}">
        <p14:creationId xmlns:p14="http://schemas.microsoft.com/office/powerpoint/2010/main" val="738409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err="1" smtClean="0"/>
              <a:t>Strong</a:t>
            </a:r>
            <a:r>
              <a:rPr lang="nb-NO" sz="2800" smtClean="0"/>
              <a:t> </a:t>
            </a:r>
            <a:r>
              <a:rPr lang="nb-NO" sz="2800" err="1" smtClean="0"/>
              <a:t>shift</a:t>
            </a:r>
            <a:r>
              <a:rPr lang="nb-NO" sz="2800" smtClean="0"/>
              <a:t> </a:t>
            </a:r>
            <a:r>
              <a:rPr lang="nb-NO" sz="2800" err="1" smtClean="0"/>
              <a:t>towards</a:t>
            </a:r>
            <a:r>
              <a:rPr lang="nb-NO" sz="2800" smtClean="0"/>
              <a:t> offshore: </a:t>
            </a:r>
            <a:br>
              <a:rPr lang="nb-NO" sz="2800" smtClean="0"/>
            </a:br>
            <a:r>
              <a:rPr lang="nb-NO" sz="2800" err="1" smtClean="0"/>
              <a:t>Today</a:t>
            </a:r>
            <a:r>
              <a:rPr lang="nb-NO" sz="2800" smtClean="0"/>
              <a:t> </a:t>
            </a:r>
            <a:r>
              <a:rPr lang="nb-NO" sz="2800" err="1" smtClean="0"/>
              <a:t>about</a:t>
            </a:r>
            <a:r>
              <a:rPr lang="nb-NO" sz="2800" smtClean="0"/>
              <a:t> 70 % </a:t>
            </a:r>
            <a:r>
              <a:rPr lang="nb-NO" sz="2800" err="1" smtClean="0"/>
              <a:t>of</a:t>
            </a:r>
            <a:r>
              <a:rPr lang="nb-NO" sz="2800" smtClean="0"/>
              <a:t> </a:t>
            </a:r>
            <a:r>
              <a:rPr lang="nb-NO" sz="2800" err="1" smtClean="0"/>
              <a:t>value</a:t>
            </a:r>
            <a:r>
              <a:rPr lang="nb-NO" sz="2800" smtClean="0"/>
              <a:t> </a:t>
            </a:r>
            <a:r>
              <a:rPr lang="nb-NO" sz="2800" err="1" smtClean="0"/>
              <a:t>creation</a:t>
            </a:r>
            <a:r>
              <a:rPr lang="nb-NO" sz="2800" smtClean="0"/>
              <a:t> is offshore </a:t>
            </a:r>
            <a:r>
              <a:rPr lang="nb-NO" sz="2800" err="1" smtClean="0"/>
              <a:t>related</a:t>
            </a:r>
            <a:r>
              <a:rPr lang="nb-NO" sz="2800" smtClean="0"/>
              <a:t> </a:t>
            </a:r>
            <a:endParaRPr lang="en-US" sz="2800"/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b-NO" smtClean="0"/>
              <a:t>Part </a:t>
            </a:r>
            <a:r>
              <a:rPr lang="nb-NO" err="1" smtClean="0"/>
              <a:t>of</a:t>
            </a:r>
            <a:r>
              <a:rPr lang="nb-NO" smtClean="0"/>
              <a:t> total </a:t>
            </a:r>
            <a:r>
              <a:rPr lang="nb-NO" err="1" smtClean="0"/>
              <a:t>value</a:t>
            </a:r>
            <a:r>
              <a:rPr lang="nb-NO" smtClean="0"/>
              <a:t> </a:t>
            </a:r>
            <a:r>
              <a:rPr lang="nb-NO" err="1" smtClean="0"/>
              <a:t>creation</a:t>
            </a:r>
            <a:r>
              <a:rPr lang="nb-NO" smtClean="0"/>
              <a:t>  2004</a:t>
            </a:r>
            <a:endParaRPr lang="en-US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b-NO" smtClean="0"/>
              <a:t>Part </a:t>
            </a:r>
            <a:r>
              <a:rPr lang="nb-NO" err="1" smtClean="0"/>
              <a:t>of</a:t>
            </a:r>
            <a:r>
              <a:rPr lang="nb-NO" smtClean="0"/>
              <a:t> total </a:t>
            </a:r>
            <a:r>
              <a:rPr lang="nb-NO" err="1" smtClean="0"/>
              <a:t>value</a:t>
            </a:r>
            <a:r>
              <a:rPr lang="nb-NO" smtClean="0"/>
              <a:t> </a:t>
            </a:r>
            <a:r>
              <a:rPr lang="nb-NO" err="1" smtClean="0"/>
              <a:t>creation</a:t>
            </a:r>
            <a:r>
              <a:rPr lang="nb-NO" smtClean="0"/>
              <a:t> 2014</a:t>
            </a:r>
            <a:endParaRPr lang="en-US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013" y="2485312"/>
            <a:ext cx="4905375" cy="408622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40" y="2485312"/>
            <a:ext cx="49339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838491"/>
              </p:ext>
            </p:extLst>
          </p:nvPr>
        </p:nvGraphicFramePr>
        <p:xfrm>
          <a:off x="0" y="0"/>
          <a:ext cx="6096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Plassholder for innhold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086240"/>
              </p:ext>
            </p:extLst>
          </p:nvPr>
        </p:nvGraphicFramePr>
        <p:xfrm>
          <a:off x="6096000" y="-1"/>
          <a:ext cx="6096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1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1585441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98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åndsform 6"/>
          <p:cNvSpPr/>
          <p:nvPr/>
        </p:nvSpPr>
        <p:spPr>
          <a:xfrm>
            <a:off x="-1" y="0"/>
            <a:ext cx="6096001" cy="3429000"/>
          </a:xfrm>
          <a:custGeom>
            <a:avLst/>
            <a:gdLst>
              <a:gd name="connsiteX0" fmla="*/ 0 w 3429000"/>
              <a:gd name="connsiteY0" fmla="*/ 0 h 6096000"/>
              <a:gd name="connsiteX1" fmla="*/ 3429000 w 3429000"/>
              <a:gd name="connsiteY1" fmla="*/ 0 h 6096000"/>
              <a:gd name="connsiteX2" fmla="*/ 3429000 w 3429000"/>
              <a:gd name="connsiteY2" fmla="*/ 6096000 h 6096000"/>
              <a:gd name="connsiteX3" fmla="*/ 0 w 3429000"/>
              <a:gd name="connsiteY3" fmla="*/ 6096000 h 6096000"/>
              <a:gd name="connsiteX4" fmla="*/ 0 w 3429000"/>
              <a:gd name="connsiteY4" fmla="*/ 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6096000">
                <a:moveTo>
                  <a:pt x="0" y="6096000"/>
                </a:moveTo>
                <a:lnTo>
                  <a:pt x="0" y="0"/>
                </a:lnTo>
                <a:lnTo>
                  <a:pt x="3429000" y="0"/>
                </a:lnTo>
                <a:lnTo>
                  <a:pt x="3429000" y="6096000"/>
                </a:lnTo>
                <a:lnTo>
                  <a:pt x="0" y="6096000"/>
                </a:lnTo>
                <a:close/>
              </a:path>
            </a:pathLst>
          </a:cu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62279" rIns="462280" bIns="131953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b-NO" sz="6500" kern="1200"/>
          </a:p>
        </p:txBody>
      </p:sp>
      <p:sp>
        <p:nvSpPr>
          <p:cNvPr id="8" name="Frihåndsform 7"/>
          <p:cNvSpPr/>
          <p:nvPr/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  <a:gd name="connsiteX4" fmla="*/ 0 w 6096000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62280" tIns="462280" rIns="462280" bIns="131953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b-NO" sz="6500" kern="1200"/>
          </a:p>
        </p:txBody>
      </p:sp>
      <p:sp>
        <p:nvSpPr>
          <p:cNvPr id="9" name="Frihåndsform 8"/>
          <p:cNvSpPr/>
          <p:nvPr/>
        </p:nvSpPr>
        <p:spPr>
          <a:xfrm>
            <a:off x="0" y="3428999"/>
            <a:ext cx="6096001" cy="3429001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  <a:gd name="connsiteX4" fmla="*/ 0 w 6096000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6096000" y="3428999"/>
                </a:moveTo>
                <a:lnTo>
                  <a:pt x="0" y="3428999"/>
                </a:lnTo>
                <a:lnTo>
                  <a:pt x="0" y="1"/>
                </a:lnTo>
                <a:lnTo>
                  <a:pt x="6096000" y="1"/>
                </a:lnTo>
                <a:lnTo>
                  <a:pt x="6096000" y="3428999"/>
                </a:lnTo>
                <a:close/>
              </a:path>
            </a:pathLst>
          </a:custGeom>
          <a:blipFill dpi="0" rotWithShape="0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62279" tIns="1319530" rIns="462281" bIns="462281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b-NO" sz="6500" kern="1200"/>
          </a:p>
        </p:txBody>
      </p:sp>
      <p:sp>
        <p:nvSpPr>
          <p:cNvPr id="10" name="Frihåndsform 9"/>
          <p:cNvSpPr/>
          <p:nvPr/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3429000"/>
              <a:gd name="connsiteY0" fmla="*/ 0 h 6096000"/>
              <a:gd name="connsiteX1" fmla="*/ 3429000 w 3429000"/>
              <a:gd name="connsiteY1" fmla="*/ 0 h 6096000"/>
              <a:gd name="connsiteX2" fmla="*/ 3429000 w 3429000"/>
              <a:gd name="connsiteY2" fmla="*/ 6096000 h 6096000"/>
              <a:gd name="connsiteX3" fmla="*/ 0 w 3429000"/>
              <a:gd name="connsiteY3" fmla="*/ 6096000 h 6096000"/>
              <a:gd name="connsiteX4" fmla="*/ 0 w 3429000"/>
              <a:gd name="connsiteY4" fmla="*/ 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6096000">
                <a:moveTo>
                  <a:pt x="3429000" y="1"/>
                </a:moveTo>
                <a:lnTo>
                  <a:pt x="3429000" y="6095999"/>
                </a:lnTo>
                <a:lnTo>
                  <a:pt x="0" y="6095999"/>
                </a:lnTo>
                <a:lnTo>
                  <a:pt x="0" y="1"/>
                </a:lnTo>
                <a:lnTo>
                  <a:pt x="3429000" y="1"/>
                </a:lnTo>
                <a:close/>
              </a:path>
            </a:pathLst>
          </a:custGeom>
          <a:blipFill dpi="0" rotWithShape="0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62280" tIns="1319529" rIns="462280" bIns="462281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b-NO" sz="6500" kern="1200"/>
          </a:p>
        </p:txBody>
      </p:sp>
      <p:grpSp>
        <p:nvGrpSpPr>
          <p:cNvPr id="12" name="Gruppe 11"/>
          <p:cNvGrpSpPr/>
          <p:nvPr/>
        </p:nvGrpSpPr>
        <p:grpSpPr>
          <a:xfrm>
            <a:off x="4903439" y="2321510"/>
            <a:ext cx="2349642" cy="2214979"/>
            <a:chOff x="4903439" y="2321510"/>
            <a:chExt cx="2349642" cy="2214979"/>
          </a:xfrm>
        </p:grpSpPr>
        <p:sp>
          <p:nvSpPr>
            <p:cNvPr id="11" name="Frihåndsform 10"/>
            <p:cNvSpPr/>
            <p:nvPr/>
          </p:nvSpPr>
          <p:spPr>
            <a:xfrm>
              <a:off x="4903439" y="2321510"/>
              <a:ext cx="2349642" cy="2214979"/>
            </a:xfrm>
            <a:custGeom>
              <a:avLst/>
              <a:gdLst>
                <a:gd name="connsiteX0" fmla="*/ 0 w 2349642"/>
                <a:gd name="connsiteY0" fmla="*/ 1107490 h 2214979"/>
                <a:gd name="connsiteX1" fmla="*/ 1174821 w 2349642"/>
                <a:gd name="connsiteY1" fmla="*/ 0 h 2214979"/>
                <a:gd name="connsiteX2" fmla="*/ 2349642 w 2349642"/>
                <a:gd name="connsiteY2" fmla="*/ 1107490 h 2214979"/>
                <a:gd name="connsiteX3" fmla="*/ 1174821 w 2349642"/>
                <a:gd name="connsiteY3" fmla="*/ 2214980 h 2214979"/>
                <a:gd name="connsiteX4" fmla="*/ 0 w 2349642"/>
                <a:gd name="connsiteY4" fmla="*/ 1107490 h 22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9642" h="2214979">
                  <a:moveTo>
                    <a:pt x="0" y="1107490"/>
                  </a:moveTo>
                  <a:cubicBezTo>
                    <a:pt x="0" y="495840"/>
                    <a:pt x="525985" y="0"/>
                    <a:pt x="1174821" y="0"/>
                  </a:cubicBezTo>
                  <a:cubicBezTo>
                    <a:pt x="1823657" y="0"/>
                    <a:pt x="2349642" y="495840"/>
                    <a:pt x="2349642" y="1107490"/>
                  </a:cubicBezTo>
                  <a:cubicBezTo>
                    <a:pt x="2349642" y="1719140"/>
                    <a:pt x="1823657" y="2214980"/>
                    <a:pt x="1174821" y="2214980"/>
                  </a:cubicBezTo>
                  <a:cubicBezTo>
                    <a:pt x="525985" y="2214980"/>
                    <a:pt x="0" y="1719140"/>
                    <a:pt x="0" y="110749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6497" tIns="476776" rIns="496497" bIns="476776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b-NO" sz="4000" kern="1200"/>
            </a:p>
          </p:txBody>
        </p:sp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867" y="2410657"/>
              <a:ext cx="1877258" cy="187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43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Questions? 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Maritime Forum Norway</a:t>
            </a:r>
          </a:p>
          <a:p>
            <a:r>
              <a:rPr lang="nb-NO" dirty="0" smtClean="0">
                <a:solidFill>
                  <a:schemeClr val="bg1"/>
                </a:solidFill>
                <a:hlinkClick r:id="rId2"/>
              </a:rPr>
              <a:t>tord.dale@maritime-forum.no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+47 40 45 14 14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1017" y="1411729"/>
            <a:ext cx="3494362" cy="4930246"/>
          </a:xfrm>
        </p:spPr>
        <p:txBody>
          <a:bodyPr>
            <a:normAutofit fontScale="90000"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Yearly analysis conducted since 2004 </a:t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/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Based on financial statement from more than 10 000 </a:t>
            </a:r>
            <a:r>
              <a:rPr lang="en-GB" sz="2000" dirty="0">
                <a:solidFill>
                  <a:schemeClr val="bg1"/>
                </a:solidFill>
              </a:rPr>
              <a:t>N</a:t>
            </a:r>
            <a:r>
              <a:rPr lang="en-GB" sz="2000" dirty="0" smtClean="0">
                <a:solidFill>
                  <a:schemeClr val="bg1"/>
                </a:solidFill>
              </a:rPr>
              <a:t>orwegian maritime enterprises </a:t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/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This presentation: 2014 numbers. 2015 numbers ready by 15.01.2017</a:t>
            </a:r>
            <a:r>
              <a:rPr lang="en-GB" sz="2000" dirty="0" smtClean="0">
                <a:solidFill>
                  <a:schemeClr val="accent1"/>
                </a:solidFill>
              </a:rPr>
              <a:t/>
            </a:r>
            <a:br>
              <a:rPr lang="en-GB" sz="2000" dirty="0" smtClean="0">
                <a:solidFill>
                  <a:schemeClr val="accent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/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b="1" dirty="0" smtClean="0">
                <a:solidFill>
                  <a:schemeClr val="bg1"/>
                </a:solidFill>
              </a:rPr>
              <a:t>DEFINITION: Maritime industry - enterprises that own, operate, design, build, produce and deliver equipment or specialized services to all types of ships (floating objects)</a:t>
            </a:r>
            <a:br>
              <a:rPr lang="en-GB" sz="2000" b="1" dirty="0" smtClean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/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i="1" dirty="0" smtClean="0">
                <a:solidFill>
                  <a:schemeClr val="bg1"/>
                </a:solidFill>
              </a:rPr>
              <a:t>Sector related to the ocean employed 250 000 persons and a value creation of 850 billion NOK</a:t>
            </a:r>
            <a:br>
              <a:rPr lang="en-GB" sz="2000" b="1" i="1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accent1"/>
                </a:solidFill>
              </a:rPr>
              <a:t/>
            </a:r>
            <a:br>
              <a:rPr lang="en-GB" sz="2000" dirty="0" smtClean="0">
                <a:solidFill>
                  <a:schemeClr val="accent1"/>
                </a:solidFill>
              </a:rPr>
            </a:b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endParaRPr lang="nb-NO" sz="240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6" y="984760"/>
            <a:ext cx="1523586" cy="231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049" y="984760"/>
            <a:ext cx="1618604" cy="2317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/>
          <a:srcRect l="33277" t="9925" r="34322" b="7565"/>
          <a:stretch/>
        </p:blipFill>
        <p:spPr>
          <a:xfrm>
            <a:off x="9736140" y="1031176"/>
            <a:ext cx="1480536" cy="226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644" y="3685128"/>
            <a:ext cx="1523585" cy="213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064" y="3633446"/>
            <a:ext cx="1564573" cy="2260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65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Key </a:t>
            </a:r>
            <a:r>
              <a:rPr lang="nb-NO" dirty="0" err="1" smtClean="0"/>
              <a:t>findings</a:t>
            </a:r>
            <a:r>
              <a:rPr lang="nb-NO" dirty="0" smtClean="0"/>
              <a:t>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99000" cy="4351338"/>
          </a:xfrm>
        </p:spPr>
        <p:txBody>
          <a:bodyPr>
            <a:normAutofit/>
          </a:bodyPr>
          <a:lstStyle/>
          <a:p>
            <a:r>
              <a:rPr lang="nb-NO" sz="2000" dirty="0" smtClean="0"/>
              <a:t>110 000 </a:t>
            </a:r>
            <a:r>
              <a:rPr lang="nb-NO" sz="2000" dirty="0" err="1" smtClean="0"/>
              <a:t>employeed</a:t>
            </a:r>
            <a:r>
              <a:rPr lang="nb-NO" sz="2000" dirty="0" smtClean="0"/>
              <a:t> </a:t>
            </a:r>
            <a:endParaRPr lang="nb-NO" sz="2000" dirty="0" smtClean="0"/>
          </a:p>
          <a:p>
            <a:r>
              <a:rPr lang="nb-NO" sz="2000" dirty="0" smtClean="0"/>
              <a:t>Value </a:t>
            </a:r>
            <a:r>
              <a:rPr lang="nb-NO" sz="2000" dirty="0" err="1" smtClean="0"/>
              <a:t>added</a:t>
            </a:r>
            <a:r>
              <a:rPr lang="nb-NO" sz="2000" dirty="0" smtClean="0"/>
              <a:t> - 190 billion, </a:t>
            </a:r>
            <a:r>
              <a:rPr lang="nb-NO" sz="2000" dirty="0" smtClean="0"/>
              <a:t>12 %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corporate</a:t>
            </a:r>
            <a:r>
              <a:rPr lang="nb-NO" sz="2000" dirty="0" smtClean="0"/>
              <a:t> </a:t>
            </a:r>
            <a:r>
              <a:rPr lang="nb-NO" sz="2000" dirty="0" smtClean="0"/>
              <a:t>BNP</a:t>
            </a:r>
            <a:endParaRPr lang="nb-NO" sz="2000" dirty="0" smtClean="0"/>
          </a:p>
          <a:p>
            <a:r>
              <a:rPr lang="nb-NO" sz="2000" dirty="0" err="1" smtClean="0"/>
              <a:t>About</a:t>
            </a:r>
            <a:r>
              <a:rPr lang="nb-NO" sz="2000" dirty="0" smtClean="0"/>
              <a:t> 1/3 </a:t>
            </a:r>
            <a:r>
              <a:rPr lang="nb-NO" sz="2000" dirty="0" err="1" smtClean="0"/>
              <a:t>of</a:t>
            </a:r>
            <a:r>
              <a:rPr lang="nb-NO" sz="2000" dirty="0" smtClean="0"/>
              <a:t> Norwegian </a:t>
            </a:r>
            <a:r>
              <a:rPr lang="nb-NO" sz="2000" dirty="0" err="1" smtClean="0"/>
              <a:t>export</a:t>
            </a:r>
            <a:r>
              <a:rPr lang="nb-NO" sz="2000" dirty="0" smtClean="0"/>
              <a:t> </a:t>
            </a:r>
            <a:r>
              <a:rPr lang="nb-NO" sz="2000" dirty="0" err="1" smtClean="0"/>
              <a:t>generated</a:t>
            </a:r>
            <a:r>
              <a:rPr lang="nb-NO" sz="2000" dirty="0" smtClean="0"/>
              <a:t> from </a:t>
            </a:r>
            <a:r>
              <a:rPr lang="nb-NO" sz="2000" dirty="0" err="1" smtClean="0"/>
              <a:t>the</a:t>
            </a:r>
            <a:r>
              <a:rPr lang="nb-NO" sz="2000" dirty="0" smtClean="0"/>
              <a:t> maritime </a:t>
            </a:r>
            <a:r>
              <a:rPr lang="nb-NO" sz="2000" dirty="0" err="1" smtClean="0"/>
              <a:t>industry</a:t>
            </a:r>
            <a:endParaRPr lang="nb-NO" sz="2000" dirty="0" smtClean="0"/>
          </a:p>
          <a:p>
            <a:r>
              <a:rPr lang="nb-NO" sz="2000" dirty="0" err="1" smtClean="0"/>
              <a:t>Historicaly</a:t>
            </a:r>
            <a:r>
              <a:rPr lang="nb-NO" sz="2000" dirty="0" smtClean="0"/>
              <a:t> </a:t>
            </a:r>
            <a:r>
              <a:rPr lang="nb-NO" sz="2000" dirty="0" err="1" smtClean="0"/>
              <a:t>played</a:t>
            </a:r>
            <a:r>
              <a:rPr lang="nb-NO" sz="2000" dirty="0" smtClean="0"/>
              <a:t> an </a:t>
            </a:r>
            <a:r>
              <a:rPr lang="nb-NO" sz="2000" dirty="0" err="1" smtClean="0"/>
              <a:t>important</a:t>
            </a:r>
            <a:r>
              <a:rPr lang="nb-NO" sz="2000" dirty="0" smtClean="0"/>
              <a:t> </a:t>
            </a:r>
            <a:r>
              <a:rPr lang="nb-NO" sz="2000" dirty="0" err="1" smtClean="0"/>
              <a:t>role</a:t>
            </a:r>
            <a:r>
              <a:rPr lang="nb-NO" sz="2000" dirty="0" smtClean="0"/>
              <a:t> </a:t>
            </a:r>
            <a:r>
              <a:rPr lang="nb-NO" sz="2000" dirty="0" smtClean="0"/>
              <a:t>Norwegian </a:t>
            </a:r>
            <a:r>
              <a:rPr lang="nb-NO" sz="2000" dirty="0" err="1" smtClean="0"/>
              <a:t>economy</a:t>
            </a:r>
            <a:r>
              <a:rPr lang="nb-NO" sz="2000" dirty="0" smtClean="0"/>
              <a:t> </a:t>
            </a:r>
            <a:endParaRPr lang="nb-NO" sz="2000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5" name="Rektangel 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2237"/>
            <a:ext cx="6110289" cy="40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Plassholder for innhold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292216"/>
              </p:ext>
            </p:extLst>
          </p:nvPr>
        </p:nvGraphicFramePr>
        <p:xfrm>
          <a:off x="101600" y="1339850"/>
          <a:ext cx="5994400" cy="41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650815"/>
              </p:ext>
            </p:extLst>
          </p:nvPr>
        </p:nvGraphicFramePr>
        <p:xfrm>
          <a:off x="6096000" y="1339849"/>
          <a:ext cx="6096000" cy="4298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59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485347"/>
              </p:ext>
            </p:extLst>
          </p:nvPr>
        </p:nvGraphicFramePr>
        <p:xfrm>
          <a:off x="0" y="1374258"/>
          <a:ext cx="6096000" cy="410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ktangel 1"/>
          <p:cNvSpPr/>
          <p:nvPr/>
        </p:nvSpPr>
        <p:spPr>
          <a:xfrm>
            <a:off x="961697" y="3026979"/>
            <a:ext cx="1813034" cy="214411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2829910" y="2753710"/>
            <a:ext cx="1820917" cy="241738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4706006" y="2096814"/>
            <a:ext cx="1190297" cy="307427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7057697" y="1842388"/>
            <a:ext cx="4603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Value added: Turnaround subtracted for expenses for goods and services. </a:t>
            </a:r>
          </a:p>
          <a:p>
            <a:endParaRPr lang="en-GB" dirty="0" smtClean="0"/>
          </a:p>
          <a:p>
            <a:r>
              <a:rPr lang="en-GB" dirty="0" smtClean="0"/>
              <a:t>Labour Costs + Operating profit  </a:t>
            </a:r>
          </a:p>
          <a:p>
            <a:endParaRPr lang="en-GB" dirty="0" smtClean="0"/>
          </a:p>
          <a:p>
            <a:r>
              <a:rPr lang="en-GB" dirty="0" smtClean="0"/>
              <a:t>Important to avoid double counting </a:t>
            </a:r>
          </a:p>
          <a:p>
            <a:endParaRPr lang="en-GB" dirty="0"/>
          </a:p>
          <a:p>
            <a:r>
              <a:rPr lang="en-GB" dirty="0" smtClean="0"/>
              <a:t>Gives a good picture of the contribution to society in terms of wages, taxes to municipalities and state, and profit margins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86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501101"/>
              </p:ext>
            </p:extLst>
          </p:nvPr>
        </p:nvGraphicFramePr>
        <p:xfrm>
          <a:off x="1332368" y="906075"/>
          <a:ext cx="8418786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159" y="4517558"/>
            <a:ext cx="875090" cy="625668"/>
          </a:xfrm>
          <a:prstGeom prst="rect">
            <a:avLst/>
          </a:prstGeom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580" y="4509585"/>
            <a:ext cx="450423" cy="59240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826" y="4561758"/>
            <a:ext cx="635729" cy="370381"/>
          </a:xfrm>
          <a:prstGeom prst="rect">
            <a:avLst/>
          </a:prstGeom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7306" y="4474286"/>
            <a:ext cx="794427" cy="545327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9760" y="3427624"/>
            <a:ext cx="688350" cy="688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1721" y="3514334"/>
            <a:ext cx="1458523" cy="350891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6477" y="3350812"/>
            <a:ext cx="1385814" cy="465464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1144" y="3343371"/>
            <a:ext cx="1485349" cy="319001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4593" y="2856016"/>
            <a:ext cx="973350" cy="390237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2334" y="2462438"/>
            <a:ext cx="861256" cy="427795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97678" y="2740612"/>
            <a:ext cx="536569" cy="299241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37307" y="2530380"/>
            <a:ext cx="1008907" cy="261568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99324" y="2240405"/>
            <a:ext cx="771525" cy="385763"/>
          </a:xfrm>
          <a:prstGeom prst="rect">
            <a:avLst/>
          </a:prstGeom>
        </p:spPr>
      </p:pic>
      <p:pic>
        <p:nvPicPr>
          <p:cNvPr id="24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5659" y="1878677"/>
            <a:ext cx="1551360" cy="337252"/>
          </a:xfrm>
          <a:prstGeom prst="rect">
            <a:avLst/>
          </a:prstGeom>
        </p:spPr>
      </p:pic>
      <p:pic>
        <p:nvPicPr>
          <p:cNvPr id="25" name="Picture 18"/>
          <p:cNvPicPr>
            <a:picLocks noChangeAspect="1"/>
          </p:cNvPicPr>
          <p:nvPr/>
        </p:nvPicPr>
        <p:blipFill rotWithShape="1">
          <a:blip r:embed="rId18"/>
          <a:srcRect r="1550"/>
          <a:stretch/>
        </p:blipFill>
        <p:spPr>
          <a:xfrm>
            <a:off x="2577622" y="2219473"/>
            <a:ext cx="1123342" cy="441691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14191" y="1847314"/>
            <a:ext cx="720145" cy="309089"/>
          </a:xfrm>
          <a:prstGeom prst="rect">
            <a:avLst/>
          </a:prstGeom>
        </p:spPr>
      </p:pic>
      <p:sp>
        <p:nvSpPr>
          <p:cNvPr id="28" name="TekstSylinder 27"/>
          <p:cNvSpPr txBox="1"/>
          <p:nvPr/>
        </p:nvSpPr>
        <p:spPr>
          <a:xfrm>
            <a:off x="8671035" y="447428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b-NO">
                <a:solidFill>
                  <a:srgbClr val="212426"/>
                </a:solidFill>
              </a:rPr>
              <a:t>45  </a:t>
            </a:r>
            <a:r>
              <a:rPr lang="nb-NO" smtClean="0">
                <a:solidFill>
                  <a:srgbClr val="212426"/>
                </a:solidFill>
              </a:rPr>
              <a:t>000</a:t>
            </a:r>
            <a:endParaRPr lang="en-US" dirty="0">
              <a:solidFill>
                <a:srgbClr val="212426"/>
              </a:solidFill>
            </a:endParaRPr>
          </a:p>
        </p:txBody>
      </p:sp>
      <p:sp>
        <p:nvSpPr>
          <p:cNvPr id="29" name="TekstSylinder 28"/>
          <p:cNvSpPr txBox="1"/>
          <p:nvPr/>
        </p:nvSpPr>
        <p:spPr>
          <a:xfrm>
            <a:off x="8671034" y="30977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b-NO" dirty="0">
                <a:solidFill>
                  <a:srgbClr val="212426"/>
                </a:solidFill>
              </a:rPr>
              <a:t>26  000</a:t>
            </a:r>
            <a:endParaRPr lang="en-US" dirty="0">
              <a:solidFill>
                <a:srgbClr val="212426"/>
              </a:solidFill>
            </a:endParaRPr>
          </a:p>
        </p:txBody>
      </p:sp>
      <p:sp>
        <p:nvSpPr>
          <p:cNvPr id="30" name="TekstSylinder 29"/>
          <p:cNvSpPr txBox="1"/>
          <p:nvPr/>
        </p:nvSpPr>
        <p:spPr>
          <a:xfrm>
            <a:off x="8671034" y="212991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b-NO" dirty="0">
                <a:solidFill>
                  <a:srgbClr val="212426"/>
                </a:solidFill>
              </a:rPr>
              <a:t>26  000</a:t>
            </a:r>
            <a:endParaRPr lang="en-US" dirty="0">
              <a:solidFill>
                <a:srgbClr val="212426"/>
              </a:solidFill>
            </a:endParaRPr>
          </a:p>
        </p:txBody>
      </p:sp>
      <p:sp>
        <p:nvSpPr>
          <p:cNvPr id="31" name="TekstSylinder 30"/>
          <p:cNvSpPr txBox="1"/>
          <p:nvPr/>
        </p:nvSpPr>
        <p:spPr>
          <a:xfrm>
            <a:off x="8671034" y="142622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b-NO" dirty="0">
                <a:solidFill>
                  <a:srgbClr val="212426"/>
                </a:solidFill>
              </a:rPr>
              <a:t>10  000</a:t>
            </a:r>
            <a:endParaRPr lang="en-US" dirty="0">
              <a:solidFill>
                <a:srgbClr val="212426"/>
              </a:solidFill>
            </a:endParaRP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78203" y="251443"/>
            <a:ext cx="10515600" cy="829336"/>
          </a:xfrm>
        </p:spPr>
        <p:txBody>
          <a:bodyPr/>
          <a:lstStyle/>
          <a:p>
            <a:r>
              <a:rPr lang="nb-NO" dirty="0" err="1" smtClean="0"/>
              <a:t>Employment</a:t>
            </a:r>
            <a:r>
              <a:rPr lang="nb-NO" dirty="0" smtClean="0"/>
              <a:t> </a:t>
            </a:r>
            <a:r>
              <a:rPr lang="mr-IN" dirty="0" smtClean="0"/>
              <a:t>–</a:t>
            </a:r>
            <a:r>
              <a:rPr lang="nb-NO" dirty="0" smtClean="0"/>
              <a:t> 110 000 in maritime </a:t>
            </a:r>
            <a:r>
              <a:rPr lang="nb-NO" dirty="0" err="1" smtClean="0"/>
              <a:t>industry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39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78203" y="251443"/>
            <a:ext cx="10515600" cy="8293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Higher degree of value added</a:t>
            </a:r>
            <a:br>
              <a:rPr lang="en-GB" dirty="0" smtClean="0"/>
            </a:br>
            <a:r>
              <a:rPr lang="en-GB" dirty="0" smtClean="0"/>
              <a:t>Average 2012-2014 1000-NOK</a:t>
            </a:r>
            <a:endParaRPr lang="en-GB" dirty="0"/>
          </a:p>
        </p:txBody>
      </p:sp>
      <p:graphicFrame>
        <p:nvGraphicFramePr>
          <p:cNvPr id="27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890286"/>
              </p:ext>
            </p:extLst>
          </p:nvPr>
        </p:nvGraphicFramePr>
        <p:xfrm>
          <a:off x="930126" y="1418897"/>
          <a:ext cx="9133567" cy="480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05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03" y="-33867"/>
            <a:ext cx="4608512" cy="61926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</a:t>
            </a:r>
            <a:r>
              <a:rPr lang="nb-NO" dirty="0" smtClean="0"/>
              <a:t>: 8 </a:t>
            </a:r>
            <a:r>
              <a:rPr lang="en-GB" dirty="0" smtClean="0"/>
              <a:t>specialised</a:t>
            </a:r>
            <a:r>
              <a:rPr lang="nb-NO" dirty="0" smtClean="0"/>
              <a:t> regional </a:t>
            </a:r>
            <a:r>
              <a:rPr lang="en-GB" dirty="0" smtClean="0"/>
              <a:t>clusters</a:t>
            </a:r>
            <a:endParaRPr lang="en-GB" dirty="0"/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8725389" y="5165894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1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7670880" y="5600511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3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515957" y="5190192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4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7545703" y="4870065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5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948904" y="3850742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6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8897507" y="3583113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6"/>
                </a:solidFill>
              </a:rPr>
              <a:t>7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10026073" y="1392164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8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8177899" y="5755113"/>
            <a:ext cx="287312" cy="2873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accent6"/>
                </a:solidFill>
              </a:rPr>
              <a:t>2</a:t>
            </a:r>
            <a:endParaRPr lang="en-US">
              <a:solidFill>
                <a:schemeClr val="accent6"/>
              </a:solidFill>
            </a:endParaRPr>
          </a:p>
        </p:txBody>
      </p:sp>
      <p:graphicFrame>
        <p:nvGraphicFramePr>
          <p:cNvPr id="31" name="Diagram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302387"/>
              </p:ext>
            </p:extLst>
          </p:nvPr>
        </p:nvGraphicFramePr>
        <p:xfrm>
          <a:off x="37785" y="1392164"/>
          <a:ext cx="8140114" cy="546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24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83BAE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B6F2EB3677E844870DC484E30AF66A" ma:contentTypeVersion="2" ma:contentTypeDescription="Opprett et nytt dokument." ma:contentTypeScope="" ma:versionID="024583314bbcf7b2cd113370b430265a">
  <xsd:schema xmlns:xsd="http://www.w3.org/2001/XMLSchema" xmlns:xs="http://www.w3.org/2001/XMLSchema" xmlns:p="http://schemas.microsoft.com/office/2006/metadata/properties" xmlns:ns2="30239630-7a58-4426-85a4-5e2149aced29" targetNamespace="http://schemas.microsoft.com/office/2006/metadata/properties" ma:root="true" ma:fieldsID="ed53711732971e8ac36f79b4d3d84c64" ns2:_="">
    <xsd:import namespace="30239630-7a58-4426-85a4-5e2149aced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239630-7a58-4426-85a4-5e2149aced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BBE668-C294-4044-96C9-6363AEC389A8}"/>
</file>

<file path=customXml/itemProps2.xml><?xml version="1.0" encoding="utf-8"?>
<ds:datastoreItem xmlns:ds="http://schemas.openxmlformats.org/officeDocument/2006/customXml" ds:itemID="{DA75E4C3-9445-4415-B466-0A62B58DDAC0}"/>
</file>

<file path=customXml/itemProps3.xml><?xml version="1.0" encoding="utf-8"?>
<ds:datastoreItem xmlns:ds="http://schemas.openxmlformats.org/officeDocument/2006/customXml" ds:itemID="{4E8CFF6C-08BB-4A90-A95D-211AD65E27E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355</Words>
  <Application>Microsoft Macintosh PowerPoint</Application>
  <PresentationFormat>Widescreen</PresentationFormat>
  <Paragraphs>117</Paragraphs>
  <Slides>20</Slides>
  <Notes>1</Notes>
  <HiddenSlides>1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20</vt:i4>
      </vt:variant>
    </vt:vector>
  </HeadingPairs>
  <TitlesOfParts>
    <vt:vector size="28" baseType="lpstr">
      <vt:lpstr>Calibri</vt:lpstr>
      <vt:lpstr>Calibri Light</vt:lpstr>
      <vt:lpstr>Mangal</vt:lpstr>
      <vt:lpstr>Wingdings</vt:lpstr>
      <vt:lpstr>Arial</vt:lpstr>
      <vt:lpstr>Office-tema</vt:lpstr>
      <vt:lpstr>1_Office-tema</vt:lpstr>
      <vt:lpstr>2_Office-tema</vt:lpstr>
      <vt:lpstr>Norwegian maritime economy</vt:lpstr>
      <vt:lpstr>PowerPoint-presentasjon</vt:lpstr>
      <vt:lpstr>Yearly analysis conducted since 2004   Based on financial statement from more than 10 000 Norwegian maritime enterprises   This presentation: 2014 numbers. 2015 numbers ready by 15.01.2017  DEFINITION: Maritime industry - enterprises that own, operate, design, build, produce and deliver equipment or specialized services to all types of ships (floating objects)  Sector related to the ocean employed 250 000 persons and a value creation of 850 billion NOK  </vt:lpstr>
      <vt:lpstr>Key findings </vt:lpstr>
      <vt:lpstr>PowerPoint-presentasjon</vt:lpstr>
      <vt:lpstr>PowerPoint-presentasjon</vt:lpstr>
      <vt:lpstr>Employment – 110 000 in maritime industry </vt:lpstr>
      <vt:lpstr>Higher degree of value added Average 2012-2014 1000-NOK</vt:lpstr>
      <vt:lpstr>Finding: 8 specialised regional clusters</vt:lpstr>
      <vt:lpstr>Regional specialisation –  deep sea and finance</vt:lpstr>
      <vt:lpstr>Regional specialisation –  offshore og rigg</vt:lpstr>
      <vt:lpstr>Regional specialisation – equipment </vt:lpstr>
      <vt:lpstr>Regional specialisation – ship yards</vt:lpstr>
      <vt:lpstr>Regional specialisation –  technology and artic</vt:lpstr>
      <vt:lpstr>What lies ahead?</vt:lpstr>
      <vt:lpstr>Norwegian exports  </vt:lpstr>
      <vt:lpstr>Strong shift towards offshore:  Today about 70 % of value creation is offshore related </vt:lpstr>
      <vt:lpstr>PowerPoint-presentasjon</vt:lpstr>
      <vt:lpstr>PowerPoint-presentasjon</vt:lpstr>
      <vt:lpstr>Questions? 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Norwegian maritime economy</dc:title>
  <dc:creator>torddale@gmail.com</dc:creator>
  <cp:lastModifiedBy>torddale@gmail.com</cp:lastModifiedBy>
  <cp:revision>23</cp:revision>
  <dcterms:created xsi:type="dcterms:W3CDTF">2016-11-07T18:24:59Z</dcterms:created>
  <dcterms:modified xsi:type="dcterms:W3CDTF">2016-11-08T10:26:53Z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0x010100BBB6F2EB3677E844870DC484E30AF66A</vt:lpwstr>
  </property>
</Properties>
</file>