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31" r:id="rId3"/>
    <p:sldId id="325" r:id="rId4"/>
    <p:sldId id="324" r:id="rId5"/>
    <p:sldId id="323" r:id="rId6"/>
    <p:sldId id="318" r:id="rId7"/>
    <p:sldId id="319" r:id="rId8"/>
    <p:sldId id="320" r:id="rId9"/>
    <p:sldId id="322" r:id="rId10"/>
    <p:sldId id="332" r:id="rId11"/>
    <p:sldId id="326" r:id="rId12"/>
    <p:sldId id="328" r:id="rId13"/>
    <p:sldId id="330" r:id="rId14"/>
    <p:sldId id="335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62"/>
    <a:srgbClr val="799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58887" y="4502149"/>
            <a:ext cx="6689324" cy="1965326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Prezentacijos pavadinimas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367" y="974617"/>
            <a:ext cx="3156364" cy="31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76225" y="352425"/>
            <a:ext cx="10515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4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6225" y="352425"/>
            <a:ext cx="10515600" cy="6667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lt-LT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01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76225" y="352425"/>
            <a:ext cx="10515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2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795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7950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76225" y="352425"/>
            <a:ext cx="10515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76225" y="352425"/>
            <a:ext cx="10515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76225" y="352425"/>
            <a:ext cx="10515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8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lt-LT">
                <a:solidFill>
                  <a:schemeClr val="tx1"/>
                </a:solidFill>
              </a:rPr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0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lt-LT">
                <a:solidFill>
                  <a:schemeClr val="tx1"/>
                </a:solidFill>
              </a:rPr>
              <a:t>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7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023F-AE07-4F26-A153-C380C02A12CE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73C6-13A0-4728-9510-AFEDCC48EA8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9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ziejus.lt/lt/muziejus-jaunimu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7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F7A0C712-C02F-4DF8-9AFC-E7BDD7D746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97" name="Rectangle 7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643467"/>
            <a:ext cx="7001248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KLAIPĖDA – EUROP</a:t>
            </a:r>
            <a:r>
              <a:rPr lang="lt-LT" sz="4000" b="1" dirty="0">
                <a:solidFill>
                  <a:srgbClr val="FFFFFF"/>
                </a:solidFill>
              </a:rPr>
              <a:t>EAN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lt-LT" sz="4000" b="1" dirty="0">
                <a:solidFill>
                  <a:srgbClr val="FFFFFF"/>
                </a:solidFill>
              </a:rPr>
              <a:t>YOUTH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lt-LT" sz="4000" b="1" dirty="0">
                <a:solidFill>
                  <a:srgbClr val="FFFFFF"/>
                </a:solidFill>
              </a:rPr>
              <a:t>CAPITAL</a:t>
            </a:r>
            <a:r>
              <a:rPr lang="en-US" sz="4000" b="1" dirty="0">
                <a:solidFill>
                  <a:srgbClr val="FFFFFF"/>
                </a:solidFill>
              </a:rPr>
              <a:t> 2021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lt-LT" sz="4000" b="1" dirty="0">
                <a:solidFill>
                  <a:srgbClr val="FFFFFF"/>
                </a:solidFill>
              </a:rPr>
              <a:t>LITHUANIAN SEA MUSEUM</a:t>
            </a:r>
            <a:endParaRPr lang="en-US" sz="11200" b="1" dirty="0">
              <a:solidFill>
                <a:srgbClr val="FFFFFF"/>
              </a:solidFill>
            </a:endParaRPr>
          </a:p>
        </p:txBody>
      </p:sp>
      <p:sp>
        <p:nvSpPr>
          <p:cNvPr id="198" name="Rectangle 7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00EB68-5B2B-40D6-BDF5-9A7E3062C122}"/>
              </a:ext>
            </a:extLst>
          </p:cNvPr>
          <p:cNvSpPr txBox="1"/>
          <p:nvPr/>
        </p:nvSpPr>
        <p:spPr>
          <a:xfrm>
            <a:off x="424815" y="2698147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57400" lvl="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10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ay be an image of 14 žmonių ir tekstas">
            <a:extLst>
              <a:ext uri="{FF2B5EF4-FFF2-40B4-BE49-F238E27FC236}">
                <a16:creationId xmlns:a16="http://schemas.microsoft.com/office/drawing/2014/main" id="{703B2550-3011-4718-A24F-AC0A595BD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</a:t>
            </a:r>
            <a:r>
              <a:rPr lang="lt-LT" sz="2400" b="1" dirty="0">
                <a:solidFill>
                  <a:schemeClr val="tx1"/>
                </a:solidFill>
              </a:rPr>
              <a:t> 2021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374904" y="2522949"/>
            <a:ext cx="5065776" cy="340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16 Secondary Schools in Klaipeda, Lithuania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Volunteers and young ambassadors of the Ocean</a:t>
            </a:r>
            <a:r>
              <a:rPr lang="lt-LT" sz="2000" b="1" dirty="0"/>
              <a:t> </a:t>
            </a:r>
            <a:endParaRPr lang="en-US" sz="2000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16 hot topics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194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o description available.">
            <a:extLst>
              <a:ext uri="{FF2B5EF4-FFF2-40B4-BE49-F238E27FC236}">
                <a16:creationId xmlns:a16="http://schemas.microsoft.com/office/drawing/2014/main" id="{E34FAD77-3ACA-40E1-A319-EEDB5E03E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description available.">
            <a:extLst>
              <a:ext uri="{FF2B5EF4-FFF2-40B4-BE49-F238E27FC236}">
                <a16:creationId xmlns:a16="http://schemas.microsoft.com/office/drawing/2014/main" id="{C7CE4B96-B1C0-43AB-B925-5371BD8EA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3" name="Freeform: Shape 192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469256"/>
            <a:ext cx="3241260" cy="1749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</a:t>
            </a:r>
            <a:r>
              <a:rPr lang="lt-LT" sz="2400" b="1" dirty="0">
                <a:solidFill>
                  <a:schemeClr val="tx1"/>
                </a:solidFill>
              </a:rPr>
              <a:t> 2021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566083" y="2469952"/>
            <a:ext cx="2804504" cy="39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lt-LT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lt-LT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lt-LT" sz="16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lt-LT" sz="16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385762"/>
                </a:solidFill>
              </a:rPr>
              <a:t>11 December, 2020 </a:t>
            </a:r>
            <a:endParaRPr lang="en-US" sz="1600" dirty="0">
              <a:solidFill>
                <a:srgbClr val="38576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385762"/>
                </a:solidFill>
              </a:rPr>
              <a:t>Launch of the </a:t>
            </a:r>
            <a:r>
              <a:rPr lang="en-US" sz="1600" b="1" dirty="0" err="1">
                <a:solidFill>
                  <a:srgbClr val="385762"/>
                </a:solidFill>
              </a:rPr>
              <a:t>Programme</a:t>
            </a:r>
            <a:endParaRPr lang="en-US" sz="1600" b="1" dirty="0">
              <a:solidFill>
                <a:srgbClr val="38576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2102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8FD5A03-1F9A-4726-AB0D-AEA7BCAEB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991" y="54874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A27FD3F-754F-47C4-88DC-1C5E3C782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059B63F-8978-4373-B6CC-6CE9BA49D3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 </a:t>
            </a:r>
            <a:r>
              <a:rPr lang="lt-LT" sz="2400" b="1" dirty="0">
                <a:solidFill>
                  <a:schemeClr val="tx1"/>
                </a:solidFill>
              </a:rPr>
              <a:t>2021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8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448056" y="2514600"/>
            <a:ext cx="5252528" cy="366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lt-LT" sz="2400" b="1" dirty="0">
              <a:solidFill>
                <a:srgbClr val="38576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385762"/>
                </a:solidFill>
              </a:rPr>
              <a:t>1-23 March, 2021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385762"/>
                </a:solidFill>
              </a:rPr>
              <a:t> 15:00-15:30 on weekdays</a:t>
            </a:r>
            <a:endParaRPr lang="lt-LT" sz="2400" b="1" dirty="0">
              <a:solidFill>
                <a:srgbClr val="38576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38576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385762"/>
                </a:solidFill>
              </a:rPr>
              <a:t>Live </a:t>
            </a:r>
            <a:r>
              <a:rPr lang="lt-LT" sz="2400" b="1" dirty="0" err="1">
                <a:solidFill>
                  <a:srgbClr val="385762"/>
                </a:solidFill>
              </a:rPr>
              <a:t>on</a:t>
            </a:r>
            <a:r>
              <a:rPr lang="lt-LT" sz="2400" b="1" dirty="0">
                <a:solidFill>
                  <a:srgbClr val="385762"/>
                </a:solidFill>
              </a:rPr>
              <a:t>:</a:t>
            </a:r>
            <a:r>
              <a:rPr lang="en-US" sz="2400" b="1" dirty="0">
                <a:solidFill>
                  <a:srgbClr val="385762"/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t-LT" sz="2400" b="1" dirty="0">
                <a:solidFill>
                  <a:srgbClr val="385762"/>
                </a:solidFill>
              </a:rPr>
              <a:t>facebook.com/</a:t>
            </a:r>
            <a:r>
              <a:rPr lang="lt-LT" sz="2400" b="1" dirty="0" err="1">
                <a:solidFill>
                  <a:srgbClr val="385762"/>
                </a:solidFill>
              </a:rPr>
              <a:t>muziejus.lt</a:t>
            </a:r>
            <a:endParaRPr lang="lt-LT" sz="2400" b="1" dirty="0">
              <a:solidFill>
                <a:srgbClr val="38576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lt-LT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23811BB-16F0-453A-84E4-9D3C142FBA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224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veikslėlis 7" descr="Paveikslėlis, kuriame yra žolė, laukas, medis, žolėtas&#10;&#10;Automatiškai sugeneruotas aprašymas">
            <a:extLst>
              <a:ext uri="{FF2B5EF4-FFF2-40B4-BE49-F238E27FC236}">
                <a16:creationId xmlns:a16="http://schemas.microsoft.com/office/drawing/2014/main" id="{04E4CE42-1E26-4F71-816C-BFE97E0279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5ABB419D-F24F-4BD1-B742-968098F21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D769FBD8-7F1A-4401-BA6F-A897B88112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27" name="Freeform: Shape 126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9" name="Freeform: Shape 128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love and devotion to the Sea, cemetery of WW 2 weapons on the bottom of the Baltic Sea, beach rubbish, oil spills, cli</a:t>
            </a:r>
            <a:r>
              <a:rPr lang="lt-LT" dirty="0" err="1">
                <a:solidFill>
                  <a:prstClr val="white"/>
                </a:solidFill>
                <a:latin typeface="Calibri" panose="020F0502020204030204"/>
              </a:rPr>
              <a:t>is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ge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and rising sea level, overfishing, plastics in the sea, and about a storm in your teacup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 </a:t>
            </a:r>
            <a:r>
              <a:rPr lang="lt-LT" sz="2400" b="1" dirty="0">
                <a:solidFill>
                  <a:schemeClr val="tx1"/>
                </a:solidFill>
              </a:rPr>
              <a:t>2021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448056" y="2066227"/>
            <a:ext cx="5200108" cy="4640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lt-LT" sz="2000" b="1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Discussions moderated by well-known and popular  experts and leaders on various topics: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i="1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Does the Ocean need us or do we need it more?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What does it mean to be devoted to the sea?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Starting a change – easy?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Cemetery of WW 2 weapons on the bottom of the Baltic Sea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Beach rubbish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Oil spills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Climate change and rising sea level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Plastics in the sea </a:t>
            </a:r>
            <a:endParaRPr lang="en-US" sz="11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69AB43F-B3DA-4758-B329-2E7ED4967E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393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3000" b="1" dirty="0">
                <a:solidFill>
                  <a:schemeClr val="tx1"/>
                </a:solidFill>
              </a:rPr>
              <a:t>8 JUNE, 2021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5BE7AF6-EFBA-4FC9-B8B4-5D0399591C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8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6"/>
          <p:cNvSpPr txBox="1"/>
          <p:nvPr/>
        </p:nvSpPr>
        <p:spPr>
          <a:xfrm>
            <a:off x="4654294" y="4777739"/>
            <a:ext cx="6897626" cy="2637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E</a:t>
            </a:r>
            <a:r>
              <a:rPr lang="lt-LT" sz="2000" dirty="0">
                <a:effectLst/>
              </a:rPr>
              <a:t>C</a:t>
            </a:r>
            <a:r>
              <a:rPr lang="en-US" sz="2000" dirty="0">
                <a:effectLst/>
              </a:rPr>
              <a:t>O </a:t>
            </a:r>
            <a:r>
              <a:rPr lang="lt-LT" sz="2000" dirty="0">
                <a:effectLst/>
              </a:rPr>
              <a:t>CHALLENGE</a:t>
            </a:r>
            <a:r>
              <a:rPr lang="en-US" sz="2000" dirty="0">
                <a:effectLst/>
              </a:rPr>
              <a:t> at the Lithuanian Sea Museum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„</a:t>
            </a:r>
            <a:r>
              <a:rPr lang="lt-LT" sz="2000" b="1" dirty="0"/>
              <a:t>IMAGINE</a:t>
            </a:r>
            <a:r>
              <a:rPr lang="en-US" sz="2000" b="1" dirty="0"/>
              <a:t> YOURSELF</a:t>
            </a:r>
            <a:r>
              <a:rPr lang="en-US" sz="2000" b="1" dirty="0">
                <a:effectLst/>
              </a:rPr>
              <a:t> AS THE OCEAN“</a:t>
            </a: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9167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7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 </a:t>
            </a:r>
            <a:r>
              <a:rPr lang="lt-LT" sz="2400" b="1" dirty="0">
                <a:solidFill>
                  <a:schemeClr val="tx1"/>
                </a:solidFill>
              </a:rPr>
              <a:t>2021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32" name="Rectangle 7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t-LT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5237008-9187-4737-A3F0-BB32BC7BE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AD24301-3DC2-40F0-B9AC-FA35FAD28319}"/>
              </a:ext>
            </a:extLst>
          </p:cNvPr>
          <p:cNvSpPr txBox="1"/>
          <p:nvPr/>
        </p:nvSpPr>
        <p:spPr>
          <a:xfrm>
            <a:off x="411479" y="2732699"/>
            <a:ext cx="61026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t-LT" sz="1800" dirty="0">
              <a:effectLst/>
              <a:ea typeface="Calibri" panose="020F0502020204030204" pitchFamily="34" charset="0"/>
            </a:endParaRPr>
          </a:p>
          <a:p>
            <a:r>
              <a:rPr lang="lt-LT" sz="1800" dirty="0">
                <a:solidFill>
                  <a:srgbClr val="385762"/>
                </a:solidFill>
                <a:effectLst/>
                <a:ea typeface="Calibri" panose="020F0502020204030204" pitchFamily="34" charset="0"/>
              </a:rPr>
              <a:t>           </a:t>
            </a:r>
            <a:r>
              <a:rPr lang="lt-LT" sz="1800" b="1" dirty="0">
                <a:solidFill>
                  <a:srgbClr val="385762"/>
                </a:solidFill>
                <a:effectLst/>
                <a:ea typeface="Calibri" panose="020F0502020204030204" pitchFamily="34" charset="0"/>
              </a:rPr>
              <a:t>LET‘S </a:t>
            </a:r>
            <a:r>
              <a:rPr lang="lt-LT" b="1" dirty="0">
                <a:solidFill>
                  <a:srgbClr val="385762"/>
                </a:solidFill>
                <a:ea typeface="Calibri" panose="020F0502020204030204" pitchFamily="34" charset="0"/>
              </a:rPr>
              <a:t>KEEP</a:t>
            </a:r>
            <a:r>
              <a:rPr lang="lt-LT" sz="1800" b="1" dirty="0">
                <a:solidFill>
                  <a:srgbClr val="385762"/>
                </a:solidFill>
                <a:effectLst/>
                <a:ea typeface="Calibri" panose="020F0502020204030204" pitchFamily="34" charset="0"/>
              </a:rPr>
              <a:t> IN TOUCH:</a:t>
            </a:r>
          </a:p>
          <a:p>
            <a:endParaRPr lang="lt-LT" sz="1800" dirty="0">
              <a:solidFill>
                <a:srgbClr val="385762"/>
              </a:solidFill>
              <a:effectLst/>
              <a:ea typeface="Calibri" panose="020F0502020204030204" pitchFamily="34" charset="0"/>
            </a:endParaRPr>
          </a:p>
          <a:p>
            <a:r>
              <a:rPr lang="lt-LT" dirty="0">
                <a:solidFill>
                  <a:srgbClr val="385762"/>
                </a:solidFill>
                <a:ea typeface="Calibri" panose="020F0502020204030204" pitchFamily="34" charset="0"/>
              </a:rPr>
              <a:t>           facebook.com/</a:t>
            </a:r>
            <a:r>
              <a:rPr lang="lt-LT" dirty="0" err="1">
                <a:solidFill>
                  <a:srgbClr val="385762"/>
                </a:solidFill>
                <a:ea typeface="Calibri" panose="020F0502020204030204" pitchFamily="34" charset="0"/>
              </a:rPr>
              <a:t>muziejus.lt</a:t>
            </a:r>
            <a:r>
              <a:rPr lang="lt-LT" dirty="0">
                <a:solidFill>
                  <a:srgbClr val="385762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lt-LT" dirty="0">
                <a:solidFill>
                  <a:srgbClr val="385762"/>
                </a:solidFill>
                <a:ea typeface="Calibri" panose="020F0502020204030204" pitchFamily="34" charset="0"/>
              </a:rPr>
              <a:t>                   </a:t>
            </a:r>
            <a:r>
              <a:rPr lang="lt-LT" dirty="0" err="1">
                <a:solidFill>
                  <a:srgbClr val="385762"/>
                </a:solidFill>
                <a:ea typeface="Calibri" panose="020F0502020204030204" pitchFamily="34" charset="0"/>
              </a:rPr>
              <a:t>ljm</a:t>
            </a:r>
            <a:r>
              <a:rPr lang="en-US" dirty="0">
                <a:solidFill>
                  <a:srgbClr val="385762"/>
                </a:solidFill>
                <a:ea typeface="Calibri" panose="020F0502020204030204" pitchFamily="34" charset="0"/>
              </a:rPr>
              <a:t>@</a:t>
            </a:r>
            <a:r>
              <a:rPr lang="en-US" dirty="0" err="1">
                <a:solidFill>
                  <a:srgbClr val="385762"/>
                </a:solidFill>
                <a:ea typeface="Calibri" panose="020F0502020204030204" pitchFamily="34" charset="0"/>
              </a:rPr>
              <a:t>muziejus.lt</a:t>
            </a:r>
            <a:r>
              <a:rPr lang="en-US" dirty="0">
                <a:solidFill>
                  <a:srgbClr val="385762"/>
                </a:solidFill>
                <a:ea typeface="Calibri" panose="020F0502020204030204" pitchFamily="34" charset="0"/>
              </a:rPr>
              <a:t> </a:t>
            </a:r>
          </a:p>
          <a:p>
            <a:endParaRPr lang="lt-LT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endParaRPr lang="lt-LT" sz="1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endParaRPr lang="lt-LT" sz="1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1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7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B73AE392-2F03-4E5E-9B1B-4730F829F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8" name="Freeform: Shape 7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KLAIPĖDA – EUROPEAN YOUTH CAPITAL</a:t>
            </a:r>
            <a:r>
              <a:rPr lang="lt-LT" sz="2400" b="1" dirty="0">
                <a:solidFill>
                  <a:schemeClr val="tx1"/>
                </a:solidFill>
              </a:rPr>
              <a:t> 2021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00EB68-5B2B-40D6-BDF5-9A7E3062C122}"/>
              </a:ext>
            </a:extLst>
          </p:cNvPr>
          <p:cNvSpPr txBox="1"/>
          <p:nvPr/>
        </p:nvSpPr>
        <p:spPr>
          <a:xfrm>
            <a:off x="424815" y="2698147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57400" lvl="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42C8830-E470-4EE1-80F4-8102BF5C2D4B}"/>
              </a:ext>
            </a:extLst>
          </p:cNvPr>
          <p:cNvSpPr txBox="1"/>
          <p:nvPr/>
        </p:nvSpPr>
        <p:spPr>
          <a:xfrm>
            <a:off x="346667" y="2443480"/>
            <a:ext cx="3394710" cy="3259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Participating in the KLAIPĖDA – EUROPEAN YOUTH CAPITAL </a:t>
            </a:r>
            <a:r>
              <a:rPr lang="lt-L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programme, the Lithuanian Sea Museum</a:t>
            </a:r>
            <a:r>
              <a:rPr lang="lt-L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(LSM)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committed itself to become an open and  friendly platform for the youth to arrange discussions on marine hot topics</a:t>
            </a:r>
            <a:r>
              <a:rPr lang="lt-LT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encourage </a:t>
            </a:r>
            <a:r>
              <a:rPr lang="fr-FR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r-FR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creative and critical thinking, self-expression and public spirit. 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1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767" y="34827"/>
            <a:ext cx="4314645" cy="16769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z="2400" b="1" dirty="0">
                <a:solidFill>
                  <a:schemeClr val="tx1"/>
                </a:solidFill>
              </a:rPr>
              <a:t>LSM </a:t>
            </a:r>
            <a:r>
              <a:rPr lang="lt-LT" sz="2400" b="1" dirty="0" err="1">
                <a:solidFill>
                  <a:schemeClr val="tx1"/>
                </a:solidFill>
              </a:rPr>
              <a:t>in</a:t>
            </a:r>
            <a:r>
              <a:rPr lang="lt-LT" sz="2400" b="1" dirty="0">
                <a:solidFill>
                  <a:schemeClr val="tx1"/>
                </a:solidFill>
              </a:rPr>
              <a:t> </a:t>
            </a:r>
            <a:r>
              <a:rPr lang="lt-LT" sz="2400" b="1" dirty="0" err="1">
                <a:solidFill>
                  <a:schemeClr val="tx1"/>
                </a:solidFill>
              </a:rPr>
              <a:t>the</a:t>
            </a:r>
            <a:r>
              <a:rPr lang="lt-LT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KLAIPĖDA EUROPEAN YOUTH CAPITAL</a:t>
            </a:r>
            <a:r>
              <a:rPr lang="lt-LT" sz="2400" b="1" dirty="0">
                <a:solidFill>
                  <a:schemeClr val="tx1"/>
                </a:solidFill>
              </a:rPr>
              <a:t> 2021 </a:t>
            </a:r>
            <a:r>
              <a:rPr lang="lt-LT" sz="2400" b="1" dirty="0" err="1">
                <a:solidFill>
                  <a:schemeClr val="tx1"/>
                </a:solidFill>
              </a:rPr>
              <a:t>programme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B24EBE5D-9AA3-4C09-B99B-2A5FFAEF6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00EB68-5B2B-40D6-BDF5-9A7E3062C122}"/>
              </a:ext>
            </a:extLst>
          </p:cNvPr>
          <p:cNvSpPr txBox="1"/>
          <p:nvPr/>
        </p:nvSpPr>
        <p:spPr>
          <a:xfrm>
            <a:off x="7255563" y="2557587"/>
            <a:ext cx="4314645" cy="3717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057400" lvl="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1393D-6E13-4D5A-99DE-7D1576EF3E37}"/>
              </a:ext>
            </a:extLst>
          </p:cNvPr>
          <p:cNvSpPr txBox="1"/>
          <p:nvPr/>
        </p:nvSpPr>
        <p:spPr>
          <a:xfrm>
            <a:off x="7266585" y="2402774"/>
            <a:ext cx="48417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/>
              <a:t>MOBILE ECO POP-UP CUBE</a:t>
            </a:r>
          </a:p>
          <a:p>
            <a:endParaRPr lang="lt-LT" dirty="0"/>
          </a:p>
          <a:p>
            <a:r>
              <a:rPr lang="en-US" sz="3600" b="1" dirty="0"/>
              <a:t>14 </a:t>
            </a:r>
            <a:r>
              <a:rPr lang="lt-LT" sz="3600" b="1" dirty="0"/>
              <a:t>m</a:t>
            </a:r>
            <a:r>
              <a:rPr lang="en-US" sz="3600" b="1" baseline="30000" dirty="0"/>
              <a:t>3</a:t>
            </a:r>
            <a:r>
              <a:rPr lang="en-US" sz="3600" b="1" dirty="0"/>
              <a:t> of the Baltic Sea in 2050.</a:t>
            </a:r>
          </a:p>
          <a:p>
            <a:r>
              <a:rPr lang="en-US" sz="3600" b="1" dirty="0"/>
              <a:t>DISTOPHIA or REALITY?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r>
              <a:rPr lang="lt-LT" dirty="0">
                <a:hlinkClick r:id="rId3"/>
              </a:rPr>
              <a:t>https://www.muziejus.lt/lt/muziejus-jaunimui</a:t>
            </a:r>
            <a:r>
              <a:rPr lang="fr-FR" dirty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332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AA6A626-B139-4FA4-A315-E68EF2F66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763397"/>
            <a:ext cx="3438144" cy="16190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z="2400" b="1" dirty="0">
                <a:solidFill>
                  <a:schemeClr val="tx1"/>
                </a:solidFill>
              </a:rPr>
              <a:t>LSM </a:t>
            </a:r>
            <a:r>
              <a:rPr lang="lt-LT" sz="2400" b="1" dirty="0" err="1">
                <a:solidFill>
                  <a:schemeClr val="tx1"/>
                </a:solidFill>
              </a:rPr>
              <a:t>in</a:t>
            </a:r>
            <a:r>
              <a:rPr lang="lt-LT" sz="2400" b="1" dirty="0">
                <a:solidFill>
                  <a:schemeClr val="tx1"/>
                </a:solidFill>
              </a:rPr>
              <a:t> </a:t>
            </a:r>
            <a:r>
              <a:rPr lang="lt-LT" sz="2400" b="1" dirty="0" err="1">
                <a:solidFill>
                  <a:schemeClr val="tx1"/>
                </a:solidFill>
              </a:rPr>
              <a:t>the</a:t>
            </a:r>
            <a:r>
              <a:rPr lang="lt-LT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KLAIPĖDA EUROPEAN YOUTH CAPITAL</a:t>
            </a:r>
            <a:r>
              <a:rPr lang="lt-LT" sz="2400" b="1" dirty="0">
                <a:solidFill>
                  <a:schemeClr val="tx1"/>
                </a:solidFill>
              </a:rPr>
              <a:t> 2021 </a:t>
            </a:r>
            <a:r>
              <a:rPr lang="lt-LT" sz="2400" b="1" dirty="0" err="1">
                <a:solidFill>
                  <a:schemeClr val="tx1"/>
                </a:solidFill>
              </a:rPr>
              <a:t>programme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9" name="Rectangle 8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00EB68-5B2B-40D6-BDF5-9A7E3062C122}"/>
              </a:ext>
            </a:extLst>
          </p:cNvPr>
          <p:cNvSpPr txBox="1"/>
          <p:nvPr/>
        </p:nvSpPr>
        <p:spPr>
          <a:xfrm>
            <a:off x="-1431235" y="2718053"/>
            <a:ext cx="6030944" cy="3921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828800" lvl="5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effectLst/>
                <a:cs typeface="Aharoni" panose="020B0604020202020204" pitchFamily="2" charset="-79"/>
              </a:rPr>
              <a:t>2020–2021 PROGRAM</a:t>
            </a:r>
            <a:r>
              <a:rPr lang="lt-LT" b="1" dirty="0">
                <a:cs typeface="Aharoni" panose="020B0604020202020204" pitchFamily="2" charset="-79"/>
              </a:rPr>
              <a:t>ME</a:t>
            </a:r>
            <a:endParaRPr lang="en-US" b="1" dirty="0">
              <a:effectLst/>
              <a:cs typeface="Aharoni" panose="020B0604020202020204" pitchFamily="2" charset="-79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effectLst/>
                <a:cs typeface="Aharoni" panose="020B0604020202020204" pitchFamily="2" charset="-79"/>
              </a:rPr>
              <a:t> </a:t>
            </a:r>
            <a:r>
              <a:rPr lang="lt-LT" sz="1600" b="1" dirty="0">
                <a:effectLst/>
                <a:cs typeface="Aharoni" panose="020B0604020202020204" pitchFamily="2" charset="-79"/>
              </a:rPr>
              <a:t>  		</a:t>
            </a:r>
            <a:endParaRPr lang="lt-LT" sz="1600" b="0" dirty="0">
              <a:effectLst/>
              <a:cs typeface="Aharoni" panose="020B0604020202020204" pitchFamily="2" charset="-79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t-LT" sz="1600" dirty="0">
                <a:cs typeface="Aharoni" panose="020B0604020202020204" pitchFamily="2" charset="-79"/>
              </a:rPr>
              <a:t>		</a:t>
            </a:r>
            <a:r>
              <a:rPr lang="en-US" sz="1600" b="0" dirty="0">
                <a:effectLst/>
                <a:cs typeface="Aharoni" panose="020B0604020202020204" pitchFamily="2" charset="-79"/>
              </a:rPr>
              <a:t>2020 </a:t>
            </a:r>
            <a:r>
              <a:rPr lang="fr-FR" sz="1600" b="0" dirty="0" err="1">
                <a:effectLst/>
                <a:cs typeface="Aharoni" panose="020B0604020202020204" pitchFamily="2" charset="-79"/>
              </a:rPr>
              <a:t>Dec</a:t>
            </a:r>
            <a:r>
              <a:rPr lang="lt-LT" sz="1600" b="0" dirty="0">
                <a:effectLst/>
                <a:cs typeface="Aharoni" panose="020B0604020202020204" pitchFamily="2" charset="-79"/>
              </a:rPr>
              <a:t> </a:t>
            </a:r>
            <a:r>
              <a:rPr lang="en-US" sz="1600" b="0" dirty="0">
                <a:effectLst/>
                <a:cs typeface="Aharoni" panose="020B0604020202020204" pitchFamily="2" charset="-79"/>
              </a:rPr>
              <a:t>11	</a:t>
            </a:r>
            <a:r>
              <a:rPr lang="en-US" sz="1400" dirty="0">
                <a:effectLst/>
                <a:cs typeface="Aharoni" panose="020B0604020202020204" pitchFamily="2" charset="-79"/>
              </a:rPr>
              <a:t>Start of the activities</a:t>
            </a:r>
            <a:r>
              <a:rPr lang="en-US" sz="1600" b="0" dirty="0">
                <a:effectLst/>
                <a:cs typeface="Aharoni" panose="020B0604020202020204" pitchFamily="2" charset="-79"/>
              </a:rPr>
              <a:t>	</a:t>
            </a:r>
            <a:endParaRPr lang="en-US" sz="1600" b="1" dirty="0">
              <a:effectLst/>
              <a:cs typeface="Aharoni" panose="020B0604020202020204" pitchFamily="2" charset="-79"/>
            </a:endParaRPr>
          </a:p>
          <a:p>
            <a:pPr marL="1828800">
              <a:lnSpc>
                <a:spcPct val="90000"/>
              </a:lnSpc>
              <a:spcAft>
                <a:spcPts val="600"/>
              </a:spcAft>
            </a:pPr>
            <a:endParaRPr lang="en-US" sz="1600" b="0" dirty="0">
              <a:effectLst/>
              <a:cs typeface="Aharoni" panose="020B0604020202020204" pitchFamily="2" charset="-79"/>
            </a:endParaRPr>
          </a:p>
          <a:p>
            <a:pPr marL="1828800">
              <a:lnSpc>
                <a:spcPct val="90000"/>
              </a:lnSpc>
              <a:spcAft>
                <a:spcPts val="600"/>
              </a:spcAft>
            </a:pPr>
            <a:r>
              <a:rPr lang="en-US" sz="1600" b="0" dirty="0">
                <a:effectLst/>
                <a:cs typeface="Aharoni" panose="020B0604020202020204" pitchFamily="2" charset="-79"/>
              </a:rPr>
              <a:t>2021 </a:t>
            </a:r>
            <a:r>
              <a:rPr lang="lt-LT" sz="1600" b="0" dirty="0">
                <a:effectLst/>
                <a:cs typeface="Aharoni" panose="020B0604020202020204" pitchFamily="2" charset="-79"/>
              </a:rPr>
              <a:t>March</a:t>
            </a:r>
            <a:r>
              <a:rPr lang="en-US" sz="1600" b="0" dirty="0">
                <a:effectLst/>
                <a:cs typeface="Aharoni" panose="020B0604020202020204" pitchFamily="2" charset="-79"/>
              </a:rPr>
              <a:t> 1-23	</a:t>
            </a:r>
            <a:r>
              <a:rPr lang="en-US" sz="1400" dirty="0">
                <a:cs typeface="Aharoni" panose="020B0604020202020204" pitchFamily="2" charset="-79"/>
              </a:rPr>
              <a:t>Live forums with              	               		Klaipeda Schools</a:t>
            </a:r>
          </a:p>
          <a:p>
            <a:pPr marL="1828800">
              <a:lnSpc>
                <a:spcPct val="90000"/>
              </a:lnSpc>
              <a:spcAft>
                <a:spcPts val="600"/>
              </a:spcAft>
            </a:pPr>
            <a:endParaRPr lang="en-US" sz="1400" b="1" dirty="0">
              <a:effectLst/>
              <a:cs typeface="Aharoni" panose="020B0604020202020204" pitchFamily="2" charset="-79"/>
            </a:endParaRPr>
          </a:p>
          <a:p>
            <a:pPr marL="1828800">
              <a:lnSpc>
                <a:spcPct val="90000"/>
              </a:lnSpc>
              <a:spcAft>
                <a:spcPts val="600"/>
              </a:spcAft>
            </a:pPr>
            <a:r>
              <a:rPr lang="en-US" sz="1600" b="0" dirty="0">
                <a:effectLst/>
                <a:cs typeface="Aharoni" panose="020B0604020202020204" pitchFamily="2" charset="-79"/>
              </a:rPr>
              <a:t>2021 </a:t>
            </a:r>
            <a:r>
              <a:rPr lang="lt-LT" sz="1600" b="0" dirty="0">
                <a:effectLst/>
                <a:cs typeface="Aharoni" panose="020B0604020202020204" pitchFamily="2" charset="-79"/>
              </a:rPr>
              <a:t>May</a:t>
            </a:r>
            <a:r>
              <a:rPr lang="en-US" sz="1600" b="0" dirty="0">
                <a:effectLst/>
                <a:cs typeface="Aharoni" panose="020B0604020202020204" pitchFamily="2" charset="-79"/>
              </a:rPr>
              <a:t> </a:t>
            </a:r>
            <a:r>
              <a:rPr lang="lt-LT" sz="1600" b="0" dirty="0">
                <a:effectLst/>
                <a:cs typeface="Aharoni" panose="020B0604020202020204" pitchFamily="2" charset="-79"/>
              </a:rPr>
              <a:t> </a:t>
            </a:r>
            <a:r>
              <a:rPr lang="en-US" sz="1600" b="0" dirty="0">
                <a:effectLst/>
                <a:cs typeface="Aharoni" panose="020B0604020202020204" pitchFamily="2" charset="-79"/>
              </a:rPr>
              <a:t>1-30	</a:t>
            </a:r>
            <a:r>
              <a:rPr lang="en-US" sz="1400" dirty="0">
                <a:cs typeface="Aharoni" panose="020B0604020202020204" pitchFamily="2" charset="-79"/>
              </a:rPr>
              <a:t>T</a:t>
            </a:r>
            <a:r>
              <a:rPr lang="en-US" sz="1400" dirty="0">
                <a:effectLst/>
                <a:cs typeface="Aharoni" panose="020B0604020202020204" pitchFamily="2" charset="-79"/>
              </a:rPr>
              <a:t>ake up challenge of       	             		</a:t>
            </a:r>
            <a:r>
              <a:rPr lang="en-US" sz="1400" dirty="0">
                <a:cs typeface="Aharoni" panose="020B0604020202020204" pitchFamily="2" charset="-79"/>
              </a:rPr>
              <a:t>14 m</a:t>
            </a:r>
            <a:r>
              <a:rPr lang="en-US" sz="1400" baseline="30000" dirty="0">
                <a:cs typeface="Aharoni" panose="020B0604020202020204" pitchFamily="2" charset="-79"/>
              </a:rPr>
              <a:t>3</a:t>
            </a:r>
            <a:r>
              <a:rPr lang="en-US" sz="1400" dirty="0">
                <a:cs typeface="Aharoni" panose="020B0604020202020204" pitchFamily="2" charset="-79"/>
              </a:rPr>
              <a:t> of the Baltic Sea</a:t>
            </a:r>
          </a:p>
          <a:p>
            <a:pPr marL="182880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effectLst/>
              <a:cs typeface="Aharoni" panose="020B0604020202020204" pitchFamily="2" charset="-79"/>
            </a:endParaRPr>
          </a:p>
          <a:p>
            <a:pPr marL="1828800">
              <a:lnSpc>
                <a:spcPct val="90000"/>
              </a:lnSpc>
              <a:spcAft>
                <a:spcPts val="600"/>
              </a:spcAft>
            </a:pPr>
            <a:r>
              <a:rPr lang="en-US" sz="1600" b="0" dirty="0">
                <a:effectLst/>
                <a:cs typeface="Aharoni" panose="020B0604020202020204" pitchFamily="2" charset="-79"/>
              </a:rPr>
              <a:t>2021 </a:t>
            </a:r>
            <a:r>
              <a:rPr lang="lt-LT" sz="1600" b="0" dirty="0">
                <a:effectLst/>
                <a:cs typeface="Aharoni" panose="020B0604020202020204" pitchFamily="2" charset="-79"/>
              </a:rPr>
              <a:t>June</a:t>
            </a:r>
            <a:r>
              <a:rPr lang="en-US" sz="1600" b="0" dirty="0">
                <a:effectLst/>
                <a:cs typeface="Aharoni" panose="020B0604020202020204" pitchFamily="2" charset="-79"/>
              </a:rPr>
              <a:t> 8	</a:t>
            </a:r>
            <a:r>
              <a:rPr lang="en-US" sz="1400" dirty="0">
                <a:effectLst/>
                <a:cs typeface="Aharoni" panose="020B0604020202020204" pitchFamily="2" charset="-79"/>
              </a:rPr>
              <a:t>World Ocean Day</a:t>
            </a:r>
            <a:r>
              <a:rPr lang="en-US" sz="1600" b="0" dirty="0">
                <a:effectLst/>
                <a:cs typeface="Aharoni" panose="020B0604020202020204" pitchFamily="2" charset="-79"/>
              </a:rPr>
              <a:t>		</a:t>
            </a:r>
            <a:endParaRPr lang="en-US" sz="1600" b="1" dirty="0">
              <a:effectLst/>
              <a:cs typeface="Aharoni" panose="020B0604020202020204" pitchFamily="2" charset="-79"/>
            </a:endParaRPr>
          </a:p>
          <a:p>
            <a:pPr marL="1828800">
              <a:lnSpc>
                <a:spcPct val="90000"/>
              </a:lnSpc>
              <a:spcAft>
                <a:spcPts val="600"/>
              </a:spcAft>
            </a:pPr>
            <a:r>
              <a:rPr lang="en-US" sz="1400" b="0" dirty="0">
                <a:effectLst/>
                <a:latin typeface="+mj-lt"/>
                <a:cs typeface="Aharoni" panose="020B0604020202020204" pitchFamily="2" charset="-79"/>
              </a:rPr>
              <a:t>	</a:t>
            </a:r>
            <a:endParaRPr lang="en-US" sz="1400" b="1" dirty="0">
              <a:effectLst/>
              <a:latin typeface="+mj-lt"/>
              <a:cs typeface="Aharoni" panose="020B0604020202020204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19188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5095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1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 </a:t>
            </a:r>
            <a:r>
              <a:rPr lang="lt-LT" sz="2400" b="1" dirty="0">
                <a:solidFill>
                  <a:schemeClr val="tx1"/>
                </a:solidFill>
              </a:rPr>
              <a:t>2021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aveikslėlis 8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518E7945-72F8-4B74-B533-17D5E4B3E9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7" r="693"/>
          <a:stretch/>
        </p:blipFill>
        <p:spPr>
          <a:xfrm>
            <a:off x="0" y="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9" name="Rectangle 53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00EB68-5B2B-40D6-BDF5-9A7E3062C122}"/>
              </a:ext>
            </a:extLst>
          </p:cNvPr>
          <p:cNvSpPr txBox="1"/>
          <p:nvPr/>
        </p:nvSpPr>
        <p:spPr>
          <a:xfrm>
            <a:off x="5495933" y="2340988"/>
            <a:ext cx="6046479" cy="4517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1600" dirty="0">
              <a:effectLst/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400" b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400" b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400" b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385762"/>
                </a:solidFill>
              </a:rPr>
              <a:t>DISTOPHIA or REALITY?</a:t>
            </a: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385762"/>
                </a:solidFill>
                <a:effectLst/>
              </a:rPr>
              <a:t>Tire seal</a:t>
            </a: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1600" dirty="0">
              <a:effectLst/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1600" b="1" dirty="0">
              <a:effectLst/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1600" b="1" dirty="0">
              <a:effectLst/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1600" dirty="0"/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1600" dirty="0">
              <a:effectLst/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rgbClr val="385762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00" b="1" dirty="0">
                <a:effectLst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652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 </a:t>
            </a:r>
            <a:r>
              <a:rPr lang="lt-LT" sz="2400" b="1" dirty="0">
                <a:solidFill>
                  <a:schemeClr val="tx1"/>
                </a:solidFill>
              </a:rPr>
              <a:t>2021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-1417983" y="2688336"/>
            <a:ext cx="6218582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000" b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000" b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000" b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385762"/>
                </a:solidFill>
              </a:rPr>
              <a:t>DISTOPHIA or REALITY?</a:t>
            </a: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 err="1">
                <a:solidFill>
                  <a:srgbClr val="385762"/>
                </a:solidFill>
              </a:rPr>
              <a:t>Celofanus</a:t>
            </a:r>
            <a:r>
              <a:rPr lang="en-US" sz="2000" b="1" i="1" dirty="0">
                <a:solidFill>
                  <a:srgbClr val="385762"/>
                </a:solidFill>
              </a:rPr>
              <a:t> cod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6" name="Paveikslėlis 5" descr="Paveikslėlis, kuriame yra žinutė, vanduo, žuvis, plaukimas&#10;&#10;Automatiškai sugeneruotas aprašymas">
            <a:extLst>
              <a:ext uri="{FF2B5EF4-FFF2-40B4-BE49-F238E27FC236}">
                <a16:creationId xmlns:a16="http://schemas.microsoft.com/office/drawing/2014/main" id="{29BDD2FC-F920-42C1-AA07-CCDC13418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84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 </a:t>
            </a:r>
            <a:r>
              <a:rPr lang="lt-LT" sz="2400" b="1" dirty="0">
                <a:solidFill>
                  <a:schemeClr val="tx1"/>
                </a:solidFill>
              </a:rPr>
              <a:t>2021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aveikslėlis 3" descr="Paveikslėlis, kuriame yra žinutė, nariuotakojis, bestuburis, krabas&#10;&#10;Automatiškai sugeneruotas aprašymas">
            <a:extLst>
              <a:ext uri="{FF2B5EF4-FFF2-40B4-BE49-F238E27FC236}">
                <a16:creationId xmlns:a16="http://schemas.microsoft.com/office/drawing/2014/main" id="{4C4FD661-D9AF-4340-AAE9-3BD861316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7255563" y="2557587"/>
            <a:ext cx="4314645" cy="3717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lt-LT" sz="2000" b="1" dirty="0">
              <a:solidFill>
                <a:srgbClr val="38576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lt-LT" sz="2000" b="1" dirty="0">
              <a:solidFill>
                <a:srgbClr val="38576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385762"/>
                </a:solidFill>
              </a:rPr>
              <a:t>DISTOPHIA or REALITY?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lt-LT" sz="2000" b="1" i="1" dirty="0" err="1">
                <a:solidFill>
                  <a:srgbClr val="385762"/>
                </a:solidFill>
              </a:rPr>
              <a:t>Koronaemarginata</a:t>
            </a:r>
            <a:r>
              <a:rPr lang="lt-LT" sz="2000" b="1" i="1" dirty="0">
                <a:solidFill>
                  <a:srgbClr val="385762"/>
                </a:solidFill>
              </a:rPr>
              <a:t> </a:t>
            </a:r>
            <a:r>
              <a:rPr lang="lt-LT" sz="2000" b="1" i="1" dirty="0" err="1">
                <a:solidFill>
                  <a:srgbClr val="385762"/>
                </a:solidFill>
              </a:rPr>
              <a:t>crab</a:t>
            </a:r>
            <a:endParaRPr lang="en-US" sz="2000" b="1" i="1" dirty="0">
              <a:solidFill>
                <a:srgbClr val="38576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8700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</a:t>
            </a:r>
            <a:r>
              <a:rPr lang="lt-LT" sz="2400" b="1" dirty="0">
                <a:solidFill>
                  <a:schemeClr val="tx1"/>
                </a:solidFill>
              </a:rPr>
              <a:t> 2021 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-1351722" y="2688336"/>
            <a:ext cx="5791200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000" b="1" i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000" b="1" i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000" b="1" i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>
                <a:solidFill>
                  <a:srgbClr val="385762"/>
                </a:solidFill>
              </a:rPr>
              <a:t>DISTOPHIA or REALITY?</a:t>
            </a: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r>
              <a:rPr lang="lt-LT" sz="2000" b="1" i="1" dirty="0" err="1">
                <a:solidFill>
                  <a:srgbClr val="385762"/>
                </a:solidFill>
              </a:rPr>
              <a:t>Radioactivarous</a:t>
            </a:r>
            <a:r>
              <a:rPr lang="en-US" sz="2000" b="1" i="1" dirty="0">
                <a:solidFill>
                  <a:srgbClr val="385762"/>
                </a:solidFill>
              </a:rPr>
              <a:t> </a:t>
            </a:r>
            <a:r>
              <a:rPr lang="lt-LT" sz="2000" b="1" i="1" dirty="0" err="1">
                <a:solidFill>
                  <a:srgbClr val="385762"/>
                </a:solidFill>
              </a:rPr>
              <a:t>turtle</a:t>
            </a:r>
            <a:endParaRPr lang="en-US" sz="2000" b="1" i="1" dirty="0">
              <a:solidFill>
                <a:srgbClr val="38576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5" name="Paveikslėlis 4" descr="Paveikslėlis, kuriame yra roplys, vėžlys&#10;&#10;Automatiškai sugeneruotas aprašymas">
            <a:extLst>
              <a:ext uri="{FF2B5EF4-FFF2-40B4-BE49-F238E27FC236}">
                <a16:creationId xmlns:a16="http://schemas.microsoft.com/office/drawing/2014/main" id="{6270F81B-A14E-4814-9E77-950BD53DB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7" r="1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02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LSM in the KLAIPĖDA EUROPEAN YOUTH CAPITAL </a:t>
            </a:r>
            <a:r>
              <a:rPr lang="lt-LT" sz="2400" b="1" dirty="0">
                <a:solidFill>
                  <a:schemeClr val="tx1"/>
                </a:solidFill>
              </a:rPr>
              <a:t>2021 </a:t>
            </a:r>
            <a:r>
              <a:rPr lang="en-US" sz="2400" b="1" dirty="0" err="1">
                <a:solidFill>
                  <a:schemeClr val="tx1"/>
                </a:solidFill>
              </a:rPr>
              <a:t>programme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Rectangle 8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aveikslėlis 4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99CB1BF5-76EE-4AAC-A540-25B3D45546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5A6EB620-AD9E-45A5-BE8D-577CCA7C3D4E}"/>
              </a:ext>
            </a:extLst>
          </p:cNvPr>
          <p:cNvSpPr txBox="1"/>
          <p:nvPr/>
        </p:nvSpPr>
        <p:spPr>
          <a:xfrm>
            <a:off x="-1351722" y="2688336"/>
            <a:ext cx="5791200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000" b="1" i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endParaRPr lang="lt-LT" sz="2000" b="1" i="1" dirty="0">
              <a:solidFill>
                <a:srgbClr val="385762"/>
              </a:solidFill>
            </a:endParaRP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>
                <a:solidFill>
                  <a:srgbClr val="385762"/>
                </a:solidFill>
              </a:rPr>
              <a:t>DISTOPHIA or REALITY?</a:t>
            </a:r>
          </a:p>
          <a:p>
            <a:pPr marL="1828800" lvl="5">
              <a:lnSpc>
                <a:spcPct val="90000"/>
              </a:lnSpc>
              <a:spcAft>
                <a:spcPts val="600"/>
              </a:spcAft>
            </a:pPr>
            <a:r>
              <a:rPr lang="en-US" sz="2000" b="1" i="1" dirty="0" err="1">
                <a:solidFill>
                  <a:srgbClr val="385762"/>
                </a:solidFill>
              </a:rPr>
              <a:t>Pramonida</a:t>
            </a:r>
            <a:r>
              <a:rPr lang="en-US" sz="2000" b="1" i="1" dirty="0">
                <a:solidFill>
                  <a:srgbClr val="385762"/>
                </a:solidFill>
              </a:rPr>
              <a:t> </a:t>
            </a:r>
            <a:r>
              <a:rPr lang="en-US" sz="2000" b="1" i="1" dirty="0" err="1">
                <a:solidFill>
                  <a:srgbClr val="385762"/>
                </a:solidFill>
              </a:rPr>
              <a:t>harbour</a:t>
            </a:r>
            <a:r>
              <a:rPr lang="en-US" sz="2000" b="1" i="1" dirty="0">
                <a:solidFill>
                  <a:srgbClr val="385762"/>
                </a:solidFill>
              </a:rPr>
              <a:t> </a:t>
            </a:r>
            <a:r>
              <a:rPr lang="en-US" sz="2000" b="1" i="1" dirty="0" err="1">
                <a:solidFill>
                  <a:srgbClr val="385762"/>
                </a:solidFill>
              </a:rPr>
              <a:t>purpoise</a:t>
            </a:r>
            <a:endParaRPr lang="en-US" sz="2000" b="1" i="1" dirty="0">
              <a:solidFill>
                <a:srgbClr val="3857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2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JM">
      <a:majorFont>
        <a:latin typeface="PF Centro Slab Pro Black"/>
        <a:ea typeface=""/>
        <a:cs typeface=""/>
      </a:majorFont>
      <a:minorFont>
        <a:latin typeface="PF Centro Sla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501</Words>
  <Application>Microsoft Office PowerPoint</Application>
  <PresentationFormat>Grand écran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PF Centro Slab Pro</vt:lpstr>
      <vt:lpstr>PF Centro Slab Pro Black</vt:lpstr>
      <vt:lpstr>Office Theme</vt:lpstr>
      <vt:lpstr>KLAIPĖDA – EUROPEAN YOUTH CAPITAL 2021   LITHUANIAN SEA MUSEUM</vt:lpstr>
      <vt:lpstr>KLAIPĖDA – EUROPEAN YOUTH CAPITAL 2021</vt:lpstr>
      <vt:lpstr>LSM in the KLAIPĖDA EUROPEAN YOUTH CAPITAL 2021 programme</vt:lpstr>
      <vt:lpstr>LSM in the KLAIPĖDA EUROPEAN YOUTH CAPITAL 2021 programme</vt:lpstr>
      <vt:lpstr>LSM in the KLAIPĖDA EUROPEAN YOUTH CAPITAL 2021 programme</vt:lpstr>
      <vt:lpstr>LSM in the KLAIPĖDA EUROPEAN YOUTH CAPITAL 2021 programme</vt:lpstr>
      <vt:lpstr>LSM in the KLAIPĖDA EUROPEAN YOUTH CAPITAL 2021 programme</vt:lpstr>
      <vt:lpstr>LSM in the KLAIPĖDA EUROPEAN YOUTH CAPITAL 2021  programme</vt:lpstr>
      <vt:lpstr>LSM in the KLAIPĖDA EUROPEAN YOUTH CAPITAL 2021 programme</vt:lpstr>
      <vt:lpstr>LSM in the KLAIPĖDA EUROPEAN YOUTH CAPITAL 2021 programme</vt:lpstr>
      <vt:lpstr>LSM in the KLAIPĖDA EUROPEAN YOUTH CAPITAL 2021 programme</vt:lpstr>
      <vt:lpstr>LSM in the KLAIPĖDA EUROPEAN YOUTH CAPITAL 2021 programme</vt:lpstr>
      <vt:lpstr>LSM in the KLAIPĖDA EUROPEAN YOUTH CAPITAL 2021 programme</vt:lpstr>
      <vt:lpstr>8 JUNE, 2021</vt:lpstr>
      <vt:lpstr>LSM in the KLAIPĖDA EUROPEAN YOUTH CAPITAL 2021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Sarlota</dc:creator>
  <cp:lastModifiedBy>Iwona Gin</cp:lastModifiedBy>
  <cp:revision>389</cp:revision>
  <dcterms:created xsi:type="dcterms:W3CDTF">2016-01-15T10:43:22Z</dcterms:created>
  <dcterms:modified xsi:type="dcterms:W3CDTF">2021-05-27T14:45:12Z</dcterms:modified>
</cp:coreProperties>
</file>